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Lst>
  <p:sldSz cy="6858000" cx="12192000"/>
  <p:notesSz cx="6858000" cy="9144000"/>
  <p:embeddedFontLst>
    <p:embeddedFont>
      <p:font typeface="Constantia"/>
      <p:regular r:id="rId95"/>
      <p:bold r:id="rId96"/>
      <p:italic r:id="rId97"/>
      <p:boldItalic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99" roundtripDataSignature="AMtx7mgKqdAsvzPXr2A4ULretjL3+DNz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B9E5BD9-1F77-4747-AC70-A681335331D0}">
  <a:tblStyle styleId="{7B9E5BD9-1F77-4747-AC70-A681335331D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FE9AA9C8-A201-4067-A387-FE81FE4CEED2}"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AF1"/>
          </a:solidFill>
        </a:fill>
      </a:tcStyle>
    </a:wholeTbl>
    <a:band1H>
      <a:tcTxStyle b="off" i="off"/>
      <a:tcStyle>
        <a:fill>
          <a:solidFill>
            <a:srgbClr val="CED2E2"/>
          </a:solidFill>
        </a:fill>
      </a:tcStyle>
    </a:band1H>
    <a:band2H>
      <a:tcTxStyle b="off" i="off"/>
    </a:band2H>
    <a:band1V>
      <a:tcTxStyle b="off" i="off"/>
      <a:tcStyle>
        <a:fill>
          <a:solidFill>
            <a:srgbClr val="CED2E2"/>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Constantia-regular.fntdata"/><Relationship Id="rId94" Type="http://schemas.openxmlformats.org/officeDocument/2006/relationships/slide" Target="slides/slide88.xml"/><Relationship Id="rId97" Type="http://schemas.openxmlformats.org/officeDocument/2006/relationships/font" Target="fonts/Constantia-italic.fntdata"/><Relationship Id="rId96" Type="http://schemas.openxmlformats.org/officeDocument/2006/relationships/font" Target="fonts/Constantia-bold.fntdata"/><Relationship Id="rId11" Type="http://schemas.openxmlformats.org/officeDocument/2006/relationships/slide" Target="slides/slide5.xml"/><Relationship Id="rId99" Type="http://customschemas.google.com/relationships/presentationmetadata" Target="metadata"/><Relationship Id="rId10" Type="http://schemas.openxmlformats.org/officeDocument/2006/relationships/slide" Target="slides/slide4.xml"/><Relationship Id="rId98" Type="http://schemas.openxmlformats.org/officeDocument/2006/relationships/font" Target="fonts/Constantia-boldItalic.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91425" lIns="91425" spcFirstLastPara="1" rIns="91425" wrap="square" tIns="91425">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4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Ref : Thomas H Cormen </a:t>
            </a:r>
            <a:endParaRPr/>
          </a:p>
        </p:txBody>
      </p:sp>
      <p:sp>
        <p:nvSpPr>
          <p:cNvPr id="121" name="Google Shape;121;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1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4" name="Google Shape;254;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64" name="Google Shape;2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65" name="Google Shape;265;p1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4" name="Google Shape;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288" name="Google Shape;28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9" name="Google Shape;289;p1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97" name="Google Shape;29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98" name="Google Shape;298;p1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06" name="Google Shape;30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07" name="Google Shape;307;p2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1" name="Google Shape;32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328" name="Google Shape;32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9" name="Google Shape;329;p2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96" name="Google Shape;39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29" name="Google Shape;12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30" name="Google Shape;130;p1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03" name="Google Shape;40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0" name="Google Shape;41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7" name="Google Shape;41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30: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25" name="Google Shape;42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31: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33" name="Google Shape;43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32: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40" name="Google Shape;44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33: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47" name="Google Shape;44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3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54" name="Google Shape;45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3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61" name="Google Shape;46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68" name="Google Shape;46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38" name="Google Shape;13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39" name="Google Shape;139;p1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75" name="Google Shape;47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6" name="Google Shape;476;p3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3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85" name="Google Shape;48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92" name="Google Shape;49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3" name="Google Shape;493;p3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25" name="Google Shape;525;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26" name="Google Shape;526;p4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35" name="Google Shape;535;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latin typeface="Calibri"/>
                <a:ea typeface="Calibri"/>
                <a:cs typeface="Calibri"/>
                <a:sym typeface="Calibri"/>
              </a:rPr>
              <a:t>‹#›</a:t>
            </a:fld>
            <a:endParaRPr sz="1200">
              <a:latin typeface="Calibri"/>
              <a:ea typeface="Calibri"/>
              <a:cs typeface="Calibri"/>
              <a:sym typeface="Calibri"/>
            </a:endParaRPr>
          </a:p>
        </p:txBody>
      </p:sp>
      <p:sp>
        <p:nvSpPr>
          <p:cNvPr id="536" name="Google Shape;536;p4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a:solidFill>
                  <a:srgbClr val="000000"/>
                </a:solidFill>
              </a:rPr>
              <a:t>MIT-WPU</a:t>
            </a:r>
            <a:endParaRPr>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4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45" name="Google Shape;54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4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52" name="Google Shape;552;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4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59" name="Google Shape;55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566" name="Google Shape;56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7" name="Google Shape;567;p4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50: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95" name="Google Shape;59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47" name="Google Shape;14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48" name="Google Shape;148;p1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51: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02" name="Google Shape;602;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52: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09" name="Google Shape;60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53: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16" name="Google Shape;61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11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23" name="Google Shape;623;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5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30" name="Google Shape;63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5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57" name="Google Shape;65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11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67" name="Google Shape;667;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5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74" name="Google Shape;67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5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81" name="Google Shape;68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689" name="Google Shape;689;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690" name="Google Shape;690;p5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56" name="Google Shape;15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57" name="Google Shape;157;p1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8" name="Google Shape;698;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699" name="Google Shape;699;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00" name="Google Shape;700;p6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709" name="Google Shape;709;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10" name="Google Shape;710;p6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718" name="Google Shape;718;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19" name="Google Shape;719;p6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728" name="Google Shape;728;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29" name="Google Shape;729;p6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6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36" name="Google Shape;736;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6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43" name="Google Shape;74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6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50" name="Google Shape;750;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6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57" name="Google Shape;75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5" name="Google Shape;765;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766" name="Google Shape;766;p6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67" name="Google Shape;767;p68: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20: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74" name="Google Shape;774;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64" name="Google Shape;16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1" name="Google Shape;781;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782" name="Google Shape;782;p6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83" name="Google Shape;783;p6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70: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90" name="Google Shape;790;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71: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98" name="Google Shape;798;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p72: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05" name="Google Shape;805;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p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812" name="Google Shape;812;p121:notes"/>
          <p:cNvSpPr/>
          <p:nvPr>
            <p:ph idx="2" type="sldImg"/>
          </p:nvPr>
        </p:nvSpPr>
        <p:spPr>
          <a:xfrm>
            <a:off x="441325" y="681038"/>
            <a:ext cx="6051550" cy="34051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813" name="Google Shape;813;p121:notes"/>
          <p:cNvSpPr txBox="1"/>
          <p:nvPr>
            <p:ph idx="1" type="body"/>
          </p:nvPr>
        </p:nvSpPr>
        <p:spPr>
          <a:xfrm>
            <a:off x="922338" y="4313238"/>
            <a:ext cx="5089500" cy="40863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rPr lang="en-US"/>
              <a:t>You can see that this works pretty well for an empty table and gets worse as the table fills up.</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US"/>
              <a:t>There’s another problem here. If a bunch of elements hash to the same spot, they mess each other up.</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US"/>
              <a:t>But, worse, if a bunch of elements hash to the same </a:t>
            </a:r>
            <a:r>
              <a:rPr i="1" lang="en-US"/>
              <a:t>area</a:t>
            </a:r>
            <a:r>
              <a:rPr lang="en-US"/>
              <a:t> of the table, they mess each other up! (Even though the hash function isn’t producing lots of collisions!)</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US"/>
              <a:t>This phenomenon is called primary clustering.</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123: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00" name="Google Shape;900;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73: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07" name="Google Shape;907;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7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14" name="Google Shape;91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7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27" name="Google Shape;927;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p7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49" name="Google Shape;949;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205" name="Google Shape;205;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6" name="Google Shape;206;p11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7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56" name="Google Shape;956;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p7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76" name="Google Shape;976;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82: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83" name="Google Shape;983;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83: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90" name="Google Shape;990;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p84: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97" name="Google Shape;997;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8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004" name="Google Shape;1004;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7" name="Google Shape;1067;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068" name="Google Shape;1068;p8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069" name="Google Shape;1069;p8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4" name="Google Shape;1094;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095" name="Google Shape;1095;p8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096" name="Google Shape;1096;p87: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4" name="Google Shape;1104;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05" name="Google Shape;1105;p8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06" name="Google Shape;1106;p88: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5" name="Google Shape;1115;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16" name="Google Shape;1116;p8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17" name="Google Shape;1117;p8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40" name="Google Shape;240;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5" name="Google Shape;1125;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26" name="Google Shape;1126;p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27" name="Google Shape;1127;p9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4" name="Google Shape;1134;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35" name="Google Shape;1135;p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36" name="Google Shape;1136;p9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4" name="Google Shape;1144;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45" name="Google Shape;1145;p9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46" name="Google Shape;1146;p9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3" name="Google Shape;1153;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54" name="Google Shape;1154;p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55" name="Google Shape;1155;p9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3" name="Google Shape;1163;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64" name="Google Shape;1164;p9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65" name="Google Shape;1165;p9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2" name="Google Shape;1172;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73" name="Google Shape;1173;p9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74" name="Google Shape;1174;p9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1" name="Google Shape;1181;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82" name="Google Shape;1182;p9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83" name="Google Shape;1183;p97: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0" name="Google Shape;1190;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191" name="Google Shape;1191;p9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192" name="Google Shape;1192;p98: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1" name="Google Shape;1201;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1202" name="Google Shape;1202;p9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203" name="Google Shape;1203;p9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MIT-WPU</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1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47" name="Google Shape;247;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101"/>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01"/>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01"/>
          <p:cNvSpPr txBox="1"/>
          <p:nvPr>
            <p:ph type="ctrTitle"/>
          </p:nvPr>
        </p:nvSpPr>
        <p:spPr>
          <a:xfrm>
            <a:off x="1097280" y="758952"/>
            <a:ext cx="10058400" cy="3566160"/>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262626"/>
              </a:buClr>
              <a:buSzPts val="8000"/>
              <a:buFont typeface="Calibri"/>
              <a:buNone/>
              <a:defRPr b="0" i="0" sz="8000" u="none" cap="none" strike="noStrike">
                <a:solidFill>
                  <a:srgbClr val="262626"/>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22" name="Google Shape;22;p101"/>
          <p:cNvSpPr txBox="1"/>
          <p:nvPr>
            <p:ph idx="1" type="subTitle"/>
          </p:nvPr>
        </p:nvSpPr>
        <p:spPr>
          <a:xfrm>
            <a:off x="1100051" y="4455620"/>
            <a:ext cx="10058400" cy="1143000"/>
          </a:xfrm>
          <a:prstGeom prst="rect">
            <a:avLst/>
          </a:prstGeom>
          <a:noFill/>
          <a:ln>
            <a:noFill/>
          </a:ln>
        </p:spPr>
        <p:txBody>
          <a:bodyPr anchorCtr="0" anchor="t" bIns="91425" lIns="91425" spcFirstLastPara="1" rIns="91425" wrap="square" tIns="91425">
            <a:noAutofit/>
          </a:bodyPr>
          <a:lstStyle>
            <a:lvl1pPr lvl="0" marR="0" algn="l">
              <a:lnSpc>
                <a:spcPct val="90000"/>
              </a:lnSpc>
              <a:spcBef>
                <a:spcPts val="1200"/>
              </a:spcBef>
              <a:spcAft>
                <a:spcPts val="0"/>
              </a:spcAft>
              <a:buClr>
                <a:schemeClr val="accent1"/>
              </a:buClr>
              <a:buSzPts val="2400"/>
              <a:buFont typeface="Calibri"/>
              <a:buNone/>
              <a:defRPr b="0" i="0" sz="2400" u="none" cap="none" strike="noStrike">
                <a:solidFill>
                  <a:schemeClr val="dk2"/>
                </a:solidFill>
                <a:latin typeface="Calibri"/>
                <a:ea typeface="Calibri"/>
                <a:cs typeface="Calibri"/>
                <a:sym typeface="Calibri"/>
              </a:defRPr>
            </a:lvl1pPr>
            <a:lvl2pPr lvl="1" marR="0" algn="ctr">
              <a:lnSpc>
                <a:spcPct val="90000"/>
              </a:lnSpc>
              <a:spcBef>
                <a:spcPts val="200"/>
              </a:spcBef>
              <a:spcAft>
                <a:spcPts val="0"/>
              </a:spcAft>
              <a:buClr>
                <a:schemeClr val="accent1"/>
              </a:buClr>
              <a:buSzPts val="2400"/>
              <a:buFont typeface="Calibri"/>
              <a:buNone/>
              <a:defRPr b="0" i="0" sz="2400" u="none" cap="none" strike="noStrike">
                <a:solidFill>
                  <a:srgbClr val="3F3F3F"/>
                </a:solidFill>
                <a:latin typeface="Calibri"/>
                <a:ea typeface="Calibri"/>
                <a:cs typeface="Calibri"/>
                <a:sym typeface="Calibri"/>
              </a:defRPr>
            </a:lvl2pPr>
            <a:lvl3pPr lvl="2" marR="0" algn="ctr">
              <a:lnSpc>
                <a:spcPct val="90000"/>
              </a:lnSpc>
              <a:spcBef>
                <a:spcPts val="400"/>
              </a:spcBef>
              <a:spcAft>
                <a:spcPts val="0"/>
              </a:spcAft>
              <a:buClr>
                <a:schemeClr val="accent1"/>
              </a:buClr>
              <a:buSzPts val="2400"/>
              <a:buFont typeface="Calibri"/>
              <a:buNone/>
              <a:defRPr b="0" i="0" sz="2400" u="none" cap="none" strike="noStrike">
                <a:solidFill>
                  <a:srgbClr val="3F3F3F"/>
                </a:solidFill>
                <a:latin typeface="Calibri"/>
                <a:ea typeface="Calibri"/>
                <a:cs typeface="Calibri"/>
                <a:sym typeface="Calibri"/>
              </a:defRPr>
            </a:lvl3pPr>
            <a:lvl4pPr lvl="3" marR="0" algn="ctr">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4pPr>
            <a:lvl5pPr lvl="4" marR="0" algn="ctr">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5pPr>
            <a:lvl6pPr lvl="5" marR="0" algn="ctr">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6pPr>
            <a:lvl7pPr lvl="6" marR="0" algn="ctr">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7pPr>
            <a:lvl8pPr lvl="7" marR="0" algn="ctr">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8pPr>
            <a:lvl9pPr lvl="8" marR="0" algn="ctr">
              <a:lnSpc>
                <a:spcPct val="90000"/>
              </a:lnSpc>
              <a:spcBef>
                <a:spcPts val="400"/>
              </a:spcBef>
              <a:spcAft>
                <a:spcPts val="40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9pPr>
          </a:lstStyle>
          <a:p/>
        </p:txBody>
      </p:sp>
      <p:sp>
        <p:nvSpPr>
          <p:cNvPr id="23" name="Google Shape;23;p101"/>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4" name="Google Shape;24;p101"/>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10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cxnSp>
        <p:nvCxnSpPr>
          <p:cNvPr id="26" name="Google Shape;26;p101"/>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6" name="Shape 76"/>
        <p:cNvGrpSpPr/>
        <p:nvPr/>
      </p:nvGrpSpPr>
      <p:grpSpPr>
        <a:xfrm>
          <a:off x="0" y="0"/>
          <a:ext cx="0" cy="0"/>
          <a:chOff x="0" y="0"/>
          <a:chExt cx="0" cy="0"/>
        </a:xfrm>
      </p:grpSpPr>
      <p:sp>
        <p:nvSpPr>
          <p:cNvPr id="77" name="Google Shape;77;p109"/>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78" name="Google Shape;78;p109"/>
          <p:cNvSpPr txBox="1"/>
          <p:nvPr>
            <p:ph idx="1" type="body"/>
          </p:nvPr>
        </p:nvSpPr>
        <p:spPr>
          <a:xfrm>
            <a:off x="1097280" y="1846052"/>
            <a:ext cx="4937760" cy="736282"/>
          </a:xfrm>
          <a:prstGeom prst="rect">
            <a:avLst/>
          </a:prstGeom>
          <a:noFill/>
          <a:ln>
            <a:noFill/>
          </a:ln>
        </p:spPr>
        <p:txBody>
          <a:bodyPr anchorCtr="0" anchor="ctr" bIns="91425" lIns="91425" spcFirstLastPara="1" rIns="91425" wrap="square" tIns="91425">
            <a:noAutofit/>
          </a:bodyPr>
          <a:lstStyle>
            <a:lvl1pPr indent="-228600" lvl="0" marL="457200" marR="0" algn="l">
              <a:lnSpc>
                <a:spcPct val="90000"/>
              </a:lnSpc>
              <a:spcBef>
                <a:spcPts val="1200"/>
              </a:spcBef>
              <a:spcAft>
                <a:spcPts val="0"/>
              </a:spcAft>
              <a:buClr>
                <a:schemeClr val="accent1"/>
              </a:buClr>
              <a:buSzPts val="2000"/>
              <a:buFont typeface="Calibri"/>
              <a:buNone/>
              <a:defRPr b="0" i="0" sz="2000" u="none" cap="none" strike="noStrike">
                <a:solidFill>
                  <a:schemeClr val="dk2"/>
                </a:solidFill>
                <a:latin typeface="Calibri"/>
                <a:ea typeface="Calibri"/>
                <a:cs typeface="Calibri"/>
                <a:sym typeface="Calibri"/>
              </a:defRPr>
            </a:lvl1pPr>
            <a:lvl2pPr indent="-228600" lvl="1" marL="914400" marR="0" algn="l">
              <a:lnSpc>
                <a:spcPct val="90000"/>
              </a:lnSpc>
              <a:spcBef>
                <a:spcPts val="200"/>
              </a:spcBef>
              <a:spcAft>
                <a:spcPts val="0"/>
              </a:spcAft>
              <a:buClr>
                <a:schemeClr val="accent1"/>
              </a:buClr>
              <a:buSzPts val="2000"/>
              <a:buFont typeface="Calibri"/>
              <a:buNone/>
              <a:defRPr b="1" i="0" sz="2000" u="none" cap="none" strike="noStrike">
                <a:solidFill>
                  <a:srgbClr val="3F3F3F"/>
                </a:solidFill>
                <a:latin typeface="Calibri"/>
                <a:ea typeface="Calibri"/>
                <a:cs typeface="Calibri"/>
                <a:sym typeface="Calibri"/>
              </a:defRPr>
            </a:lvl2pPr>
            <a:lvl3pPr indent="-228600" lvl="2" marL="1371600" marR="0" algn="l">
              <a:lnSpc>
                <a:spcPct val="90000"/>
              </a:lnSpc>
              <a:spcBef>
                <a:spcPts val="400"/>
              </a:spcBef>
              <a:spcAft>
                <a:spcPts val="0"/>
              </a:spcAft>
              <a:buClr>
                <a:schemeClr val="accent1"/>
              </a:buClr>
              <a:buSzPts val="1800"/>
              <a:buFont typeface="Calibri"/>
              <a:buNone/>
              <a:defRPr b="1" i="0" sz="1800" u="none" cap="none" strike="noStrike">
                <a:solidFill>
                  <a:srgbClr val="3F3F3F"/>
                </a:solidFill>
                <a:latin typeface="Calibri"/>
                <a:ea typeface="Calibri"/>
                <a:cs typeface="Calibri"/>
                <a:sym typeface="Calibri"/>
              </a:defRPr>
            </a:lvl3pPr>
            <a:lvl4pPr indent="-228600" lvl="3" marL="18288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4pPr>
            <a:lvl5pPr indent="-228600" lvl="4" marL="22860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5pPr>
            <a:lvl6pPr indent="-228600" lvl="5" marL="27432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6pPr>
            <a:lvl7pPr indent="-228600" lvl="6" marL="32004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7pPr>
            <a:lvl8pPr indent="-228600" lvl="7" marL="36576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8pPr>
            <a:lvl9pPr indent="-228600" lvl="8" marL="4114800" marR="0" algn="l">
              <a:lnSpc>
                <a:spcPct val="90000"/>
              </a:lnSpc>
              <a:spcBef>
                <a:spcPts val="400"/>
              </a:spcBef>
              <a:spcAft>
                <a:spcPts val="40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9pPr>
          </a:lstStyle>
          <a:p/>
        </p:txBody>
      </p:sp>
      <p:sp>
        <p:nvSpPr>
          <p:cNvPr id="79" name="Google Shape;79;p109"/>
          <p:cNvSpPr txBox="1"/>
          <p:nvPr>
            <p:ph idx="2" type="body"/>
          </p:nvPr>
        </p:nvSpPr>
        <p:spPr>
          <a:xfrm>
            <a:off x="1097280" y="2582334"/>
            <a:ext cx="4937760" cy="337820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80" name="Google Shape;80;p109"/>
          <p:cNvSpPr txBox="1"/>
          <p:nvPr>
            <p:ph idx="3" type="body"/>
          </p:nvPr>
        </p:nvSpPr>
        <p:spPr>
          <a:xfrm>
            <a:off x="6217920" y="1846052"/>
            <a:ext cx="4937760" cy="736282"/>
          </a:xfrm>
          <a:prstGeom prst="rect">
            <a:avLst/>
          </a:prstGeom>
          <a:noFill/>
          <a:ln>
            <a:noFill/>
          </a:ln>
        </p:spPr>
        <p:txBody>
          <a:bodyPr anchorCtr="0" anchor="ctr" bIns="91425" lIns="91425" spcFirstLastPara="1" rIns="91425" wrap="square" tIns="91425">
            <a:noAutofit/>
          </a:bodyPr>
          <a:lstStyle>
            <a:lvl1pPr indent="-228600" lvl="0" marL="457200" marR="0" algn="l">
              <a:lnSpc>
                <a:spcPct val="90000"/>
              </a:lnSpc>
              <a:spcBef>
                <a:spcPts val="1200"/>
              </a:spcBef>
              <a:spcAft>
                <a:spcPts val="0"/>
              </a:spcAft>
              <a:buClr>
                <a:schemeClr val="accent1"/>
              </a:buClr>
              <a:buSzPts val="2000"/>
              <a:buFont typeface="Calibri"/>
              <a:buNone/>
              <a:defRPr b="0" i="0" sz="2000" u="none" cap="none" strike="noStrike">
                <a:solidFill>
                  <a:schemeClr val="dk2"/>
                </a:solidFill>
                <a:latin typeface="Calibri"/>
                <a:ea typeface="Calibri"/>
                <a:cs typeface="Calibri"/>
                <a:sym typeface="Calibri"/>
              </a:defRPr>
            </a:lvl1pPr>
            <a:lvl2pPr indent="-228600" lvl="1" marL="914400" marR="0" algn="l">
              <a:lnSpc>
                <a:spcPct val="90000"/>
              </a:lnSpc>
              <a:spcBef>
                <a:spcPts val="200"/>
              </a:spcBef>
              <a:spcAft>
                <a:spcPts val="0"/>
              </a:spcAft>
              <a:buClr>
                <a:schemeClr val="accent1"/>
              </a:buClr>
              <a:buSzPts val="2000"/>
              <a:buFont typeface="Calibri"/>
              <a:buNone/>
              <a:defRPr b="1" i="0" sz="2000" u="none" cap="none" strike="noStrike">
                <a:solidFill>
                  <a:srgbClr val="3F3F3F"/>
                </a:solidFill>
                <a:latin typeface="Calibri"/>
                <a:ea typeface="Calibri"/>
                <a:cs typeface="Calibri"/>
                <a:sym typeface="Calibri"/>
              </a:defRPr>
            </a:lvl2pPr>
            <a:lvl3pPr indent="-228600" lvl="2" marL="1371600" marR="0" algn="l">
              <a:lnSpc>
                <a:spcPct val="90000"/>
              </a:lnSpc>
              <a:spcBef>
                <a:spcPts val="400"/>
              </a:spcBef>
              <a:spcAft>
                <a:spcPts val="0"/>
              </a:spcAft>
              <a:buClr>
                <a:schemeClr val="accent1"/>
              </a:buClr>
              <a:buSzPts val="1800"/>
              <a:buFont typeface="Calibri"/>
              <a:buNone/>
              <a:defRPr b="1" i="0" sz="1800" u="none" cap="none" strike="noStrike">
                <a:solidFill>
                  <a:srgbClr val="3F3F3F"/>
                </a:solidFill>
                <a:latin typeface="Calibri"/>
                <a:ea typeface="Calibri"/>
                <a:cs typeface="Calibri"/>
                <a:sym typeface="Calibri"/>
              </a:defRPr>
            </a:lvl3pPr>
            <a:lvl4pPr indent="-228600" lvl="3" marL="18288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4pPr>
            <a:lvl5pPr indent="-228600" lvl="4" marL="22860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5pPr>
            <a:lvl6pPr indent="-228600" lvl="5" marL="27432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6pPr>
            <a:lvl7pPr indent="-228600" lvl="6" marL="32004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7pPr>
            <a:lvl8pPr indent="-228600" lvl="7" marL="3657600" marR="0" algn="l">
              <a:lnSpc>
                <a:spcPct val="90000"/>
              </a:lnSpc>
              <a:spcBef>
                <a:spcPts val="400"/>
              </a:spcBef>
              <a:spcAft>
                <a:spcPts val="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8pPr>
            <a:lvl9pPr indent="-228600" lvl="8" marL="4114800" marR="0" algn="l">
              <a:lnSpc>
                <a:spcPct val="90000"/>
              </a:lnSpc>
              <a:spcBef>
                <a:spcPts val="400"/>
              </a:spcBef>
              <a:spcAft>
                <a:spcPts val="400"/>
              </a:spcAft>
              <a:buClr>
                <a:schemeClr val="accent1"/>
              </a:buClr>
              <a:buSzPts val="1600"/>
              <a:buFont typeface="Calibri"/>
              <a:buNone/>
              <a:defRPr b="1" i="0" sz="1600" u="none" cap="none" strike="noStrike">
                <a:solidFill>
                  <a:srgbClr val="3F3F3F"/>
                </a:solidFill>
                <a:latin typeface="Calibri"/>
                <a:ea typeface="Calibri"/>
                <a:cs typeface="Calibri"/>
                <a:sym typeface="Calibri"/>
              </a:defRPr>
            </a:lvl9pPr>
          </a:lstStyle>
          <a:p/>
        </p:txBody>
      </p:sp>
      <p:sp>
        <p:nvSpPr>
          <p:cNvPr id="81" name="Google Shape;81;p109"/>
          <p:cNvSpPr txBox="1"/>
          <p:nvPr>
            <p:ph idx="4" type="body"/>
          </p:nvPr>
        </p:nvSpPr>
        <p:spPr>
          <a:xfrm>
            <a:off x="6217920" y="2582334"/>
            <a:ext cx="4937760" cy="337820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82" name="Google Shape;82;p109"/>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09"/>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0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85" name="Shape 85"/>
        <p:cNvGrpSpPr/>
        <p:nvPr/>
      </p:nvGrpSpPr>
      <p:grpSpPr>
        <a:xfrm>
          <a:off x="0" y="0"/>
          <a:ext cx="0" cy="0"/>
          <a:chOff x="0" y="0"/>
          <a:chExt cx="0" cy="0"/>
        </a:xfrm>
      </p:grpSpPr>
      <p:sp>
        <p:nvSpPr>
          <p:cNvPr id="86" name="Google Shape;86;p110"/>
          <p:cNvSpPr/>
          <p:nvPr/>
        </p:nvSpPr>
        <p:spPr>
          <a:xfrm>
            <a:off x="16" y="0"/>
            <a:ext cx="4050791"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110"/>
          <p:cNvSpPr/>
          <p:nvPr/>
        </p:nvSpPr>
        <p:spPr>
          <a:xfrm>
            <a:off x="4040071" y="0"/>
            <a:ext cx="64008"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10"/>
          <p:cNvSpPr txBox="1"/>
          <p:nvPr>
            <p:ph type="title"/>
          </p:nvPr>
        </p:nvSpPr>
        <p:spPr>
          <a:xfrm>
            <a:off x="457200" y="594359"/>
            <a:ext cx="3200400" cy="2286000"/>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FFFFFF"/>
              </a:buClr>
              <a:buSzPts val="3600"/>
              <a:buFont typeface="Calibri"/>
              <a:buNone/>
              <a:defRPr b="0" i="0" sz="3600" u="none" cap="none" strike="noStrik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89" name="Google Shape;89;p110"/>
          <p:cNvSpPr txBox="1"/>
          <p:nvPr>
            <p:ph idx="1" type="body"/>
          </p:nvPr>
        </p:nvSpPr>
        <p:spPr>
          <a:xfrm>
            <a:off x="4800600" y="731520"/>
            <a:ext cx="6492240" cy="525780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90" name="Google Shape;90;p110"/>
          <p:cNvSpPr txBox="1"/>
          <p:nvPr>
            <p:ph idx="2" type="body"/>
          </p:nvPr>
        </p:nvSpPr>
        <p:spPr>
          <a:xfrm>
            <a:off x="457200" y="2926080"/>
            <a:ext cx="3200400" cy="3379124"/>
          </a:xfrm>
          <a:prstGeom prst="rect">
            <a:avLst/>
          </a:prstGeom>
          <a:noFill/>
          <a:ln>
            <a:noFill/>
          </a:ln>
        </p:spPr>
        <p:txBody>
          <a:bodyPr anchorCtr="0" anchor="t" bIns="91425" lIns="91425" spcFirstLastPara="1" rIns="91425" wrap="square" tIns="91425">
            <a:noAutofit/>
          </a:bodyPr>
          <a:lstStyle>
            <a:lvl1pPr indent="-228600" lvl="0" marL="457200" marR="0" algn="l">
              <a:lnSpc>
                <a:spcPct val="90000"/>
              </a:lnSpc>
              <a:spcBef>
                <a:spcPts val="1200"/>
              </a:spcBef>
              <a:spcAft>
                <a:spcPts val="0"/>
              </a:spcAft>
              <a:buClr>
                <a:schemeClr val="accent1"/>
              </a:buClr>
              <a:buSzPts val="1500"/>
              <a:buFont typeface="Calibri"/>
              <a:buNone/>
              <a:defRPr b="0" i="0" sz="1500" u="none" cap="none" strike="noStrike">
                <a:solidFill>
                  <a:srgbClr val="FFFFFF"/>
                </a:solidFill>
                <a:latin typeface="Calibri"/>
                <a:ea typeface="Calibri"/>
                <a:cs typeface="Calibri"/>
                <a:sym typeface="Calibri"/>
              </a:defRPr>
            </a:lvl1pPr>
            <a:lvl2pPr indent="-228600" lvl="1" marL="914400" marR="0" algn="l">
              <a:lnSpc>
                <a:spcPct val="90000"/>
              </a:lnSpc>
              <a:spcBef>
                <a:spcPts val="200"/>
              </a:spcBef>
              <a:spcAft>
                <a:spcPts val="0"/>
              </a:spcAft>
              <a:buClr>
                <a:schemeClr val="accent1"/>
              </a:buClr>
              <a:buSzPts val="1200"/>
              <a:buFont typeface="Calibri"/>
              <a:buNone/>
              <a:defRPr b="0" i="0" sz="1200" u="none" cap="none" strike="noStrike">
                <a:solidFill>
                  <a:srgbClr val="3F3F3F"/>
                </a:solidFill>
                <a:latin typeface="Calibri"/>
                <a:ea typeface="Calibri"/>
                <a:cs typeface="Calibri"/>
                <a:sym typeface="Calibri"/>
              </a:defRPr>
            </a:lvl2pPr>
            <a:lvl3pPr indent="-228600" lvl="2" marL="1371600" marR="0" algn="l">
              <a:lnSpc>
                <a:spcPct val="90000"/>
              </a:lnSpc>
              <a:spcBef>
                <a:spcPts val="400"/>
              </a:spcBef>
              <a:spcAft>
                <a:spcPts val="0"/>
              </a:spcAft>
              <a:buClr>
                <a:schemeClr val="accent1"/>
              </a:buClr>
              <a:buSzPts val="1000"/>
              <a:buFont typeface="Calibri"/>
              <a:buNone/>
              <a:defRPr b="0" i="0" sz="1000" u="none" cap="none" strike="noStrike">
                <a:solidFill>
                  <a:srgbClr val="3F3F3F"/>
                </a:solidFill>
                <a:latin typeface="Calibri"/>
                <a:ea typeface="Calibri"/>
                <a:cs typeface="Calibri"/>
                <a:sym typeface="Calibri"/>
              </a:defRPr>
            </a:lvl3pPr>
            <a:lvl4pPr indent="-228600" lvl="3" marL="18288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4pPr>
            <a:lvl5pPr indent="-228600" lvl="4" marL="22860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5pPr>
            <a:lvl6pPr indent="-228600" lvl="5" marL="27432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6pPr>
            <a:lvl7pPr indent="-228600" lvl="6" marL="32004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7pPr>
            <a:lvl8pPr indent="-228600" lvl="7" marL="36576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8pPr>
            <a:lvl9pPr indent="-228600" lvl="8" marL="4114800" marR="0" algn="l">
              <a:lnSpc>
                <a:spcPct val="90000"/>
              </a:lnSpc>
              <a:spcBef>
                <a:spcPts val="400"/>
              </a:spcBef>
              <a:spcAft>
                <a:spcPts val="40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9pPr>
          </a:lstStyle>
          <a:p/>
        </p:txBody>
      </p:sp>
      <p:sp>
        <p:nvSpPr>
          <p:cNvPr id="91" name="Google Shape;91;p110"/>
          <p:cNvSpPr txBox="1"/>
          <p:nvPr>
            <p:ph idx="10" type="dt"/>
          </p:nvPr>
        </p:nvSpPr>
        <p:spPr>
          <a:xfrm>
            <a:off x="465512" y="6459785"/>
            <a:ext cx="2618510"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 name="Google Shape;92;p110"/>
          <p:cNvSpPr txBox="1"/>
          <p:nvPr>
            <p:ph idx="11" type="ftr"/>
          </p:nvPr>
        </p:nvSpPr>
        <p:spPr>
          <a:xfrm>
            <a:off x="4800600" y="6459785"/>
            <a:ext cx="4648200"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cap="none">
                <a:solidFill>
                  <a:schemeClr val="dk2"/>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3" name="Google Shape;93;p11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94" name="Shape 94"/>
        <p:cNvGrpSpPr/>
        <p:nvPr/>
      </p:nvGrpSpPr>
      <p:grpSpPr>
        <a:xfrm>
          <a:off x="0" y="0"/>
          <a:ext cx="0" cy="0"/>
          <a:chOff x="0" y="0"/>
          <a:chExt cx="0" cy="0"/>
        </a:xfrm>
      </p:grpSpPr>
      <p:sp>
        <p:nvSpPr>
          <p:cNvPr id="95" name="Google Shape;95;p111"/>
          <p:cNvSpPr/>
          <p:nvPr/>
        </p:nvSpPr>
        <p:spPr>
          <a:xfrm>
            <a:off x="0" y="4953000"/>
            <a:ext cx="12188825" cy="1905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111"/>
          <p:cNvSpPr/>
          <p:nvPr/>
        </p:nvSpPr>
        <p:spPr>
          <a:xfrm>
            <a:off x="15" y="491507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111"/>
          <p:cNvSpPr txBox="1"/>
          <p:nvPr>
            <p:ph type="title"/>
          </p:nvPr>
        </p:nvSpPr>
        <p:spPr>
          <a:xfrm>
            <a:off x="1097280" y="5074920"/>
            <a:ext cx="10113264" cy="822960"/>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FFFFFF"/>
              </a:buClr>
              <a:buSzPts val="3600"/>
              <a:buFont typeface="Calibri"/>
              <a:buNone/>
              <a:defRPr b="0" i="0" sz="3600" u="none" cap="none" strike="noStrik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98" name="Google Shape;98;p111"/>
          <p:cNvSpPr/>
          <p:nvPr>
            <p:ph idx="2" type="pic"/>
          </p:nvPr>
        </p:nvSpPr>
        <p:spPr>
          <a:xfrm>
            <a:off x="15" y="0"/>
            <a:ext cx="12191985" cy="4915076"/>
          </a:xfrm>
          <a:prstGeom prst="rect">
            <a:avLst/>
          </a:prstGeom>
          <a:noFill/>
          <a:ln>
            <a:noFill/>
          </a:ln>
        </p:spPr>
      </p:sp>
      <p:sp>
        <p:nvSpPr>
          <p:cNvPr id="99" name="Google Shape;99;p111"/>
          <p:cNvSpPr txBox="1"/>
          <p:nvPr>
            <p:ph idx="1" type="body"/>
          </p:nvPr>
        </p:nvSpPr>
        <p:spPr>
          <a:xfrm>
            <a:off x="1097280" y="5907023"/>
            <a:ext cx="10113264" cy="594360"/>
          </a:xfrm>
          <a:prstGeom prst="rect">
            <a:avLst/>
          </a:prstGeom>
          <a:noFill/>
          <a:ln>
            <a:noFill/>
          </a:ln>
        </p:spPr>
        <p:txBody>
          <a:bodyPr anchorCtr="0" anchor="t" bIns="91425" lIns="91425" spcFirstLastPara="1" rIns="91425" wrap="square" tIns="91425">
            <a:noAutofit/>
          </a:bodyPr>
          <a:lstStyle>
            <a:lvl1pPr indent="-228600" lvl="0" marL="457200" marR="0" algn="l">
              <a:lnSpc>
                <a:spcPct val="90000"/>
              </a:lnSpc>
              <a:spcBef>
                <a:spcPts val="0"/>
              </a:spcBef>
              <a:spcAft>
                <a:spcPts val="0"/>
              </a:spcAft>
              <a:buClr>
                <a:schemeClr val="accent1"/>
              </a:buClr>
              <a:buSzPts val="1500"/>
              <a:buFont typeface="Calibri"/>
              <a:buNone/>
              <a:defRPr b="0" i="0" sz="1500" u="none" cap="none" strike="noStrike">
                <a:solidFill>
                  <a:srgbClr val="FFFFFF"/>
                </a:solidFill>
                <a:latin typeface="Calibri"/>
                <a:ea typeface="Calibri"/>
                <a:cs typeface="Calibri"/>
                <a:sym typeface="Calibri"/>
              </a:defRPr>
            </a:lvl1pPr>
            <a:lvl2pPr indent="-228600" lvl="1" marL="914400" marR="0" algn="l">
              <a:lnSpc>
                <a:spcPct val="90000"/>
              </a:lnSpc>
              <a:spcBef>
                <a:spcPts val="600"/>
              </a:spcBef>
              <a:spcAft>
                <a:spcPts val="0"/>
              </a:spcAft>
              <a:buClr>
                <a:schemeClr val="accent1"/>
              </a:buClr>
              <a:buSzPts val="1200"/>
              <a:buFont typeface="Calibri"/>
              <a:buNone/>
              <a:defRPr b="0" i="0" sz="1200" u="none" cap="none" strike="noStrike">
                <a:solidFill>
                  <a:srgbClr val="3F3F3F"/>
                </a:solidFill>
                <a:latin typeface="Calibri"/>
                <a:ea typeface="Calibri"/>
                <a:cs typeface="Calibri"/>
                <a:sym typeface="Calibri"/>
              </a:defRPr>
            </a:lvl2pPr>
            <a:lvl3pPr indent="-228600" lvl="2" marL="1371600" marR="0" algn="l">
              <a:lnSpc>
                <a:spcPct val="90000"/>
              </a:lnSpc>
              <a:spcBef>
                <a:spcPts val="400"/>
              </a:spcBef>
              <a:spcAft>
                <a:spcPts val="0"/>
              </a:spcAft>
              <a:buClr>
                <a:schemeClr val="accent1"/>
              </a:buClr>
              <a:buSzPts val="1000"/>
              <a:buFont typeface="Calibri"/>
              <a:buNone/>
              <a:defRPr b="0" i="0" sz="1000" u="none" cap="none" strike="noStrike">
                <a:solidFill>
                  <a:srgbClr val="3F3F3F"/>
                </a:solidFill>
                <a:latin typeface="Calibri"/>
                <a:ea typeface="Calibri"/>
                <a:cs typeface="Calibri"/>
                <a:sym typeface="Calibri"/>
              </a:defRPr>
            </a:lvl3pPr>
            <a:lvl4pPr indent="-228600" lvl="3" marL="18288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4pPr>
            <a:lvl5pPr indent="-228600" lvl="4" marL="22860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5pPr>
            <a:lvl6pPr indent="-228600" lvl="5" marL="27432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6pPr>
            <a:lvl7pPr indent="-228600" lvl="6" marL="32004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7pPr>
            <a:lvl8pPr indent="-228600" lvl="7" marL="3657600" marR="0" algn="l">
              <a:lnSpc>
                <a:spcPct val="90000"/>
              </a:lnSpc>
              <a:spcBef>
                <a:spcPts val="400"/>
              </a:spcBef>
              <a:spcAft>
                <a:spcPts val="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8pPr>
            <a:lvl9pPr indent="-228600" lvl="8" marL="4114800" marR="0" algn="l">
              <a:lnSpc>
                <a:spcPct val="90000"/>
              </a:lnSpc>
              <a:spcBef>
                <a:spcPts val="400"/>
              </a:spcBef>
              <a:spcAft>
                <a:spcPts val="400"/>
              </a:spcAft>
              <a:buClr>
                <a:schemeClr val="accent1"/>
              </a:buClr>
              <a:buSzPts val="900"/>
              <a:buFont typeface="Calibri"/>
              <a:buNone/>
              <a:defRPr b="0" i="0" sz="900" u="none" cap="none" strike="noStrike">
                <a:solidFill>
                  <a:srgbClr val="3F3F3F"/>
                </a:solidFill>
                <a:latin typeface="Calibri"/>
                <a:ea typeface="Calibri"/>
                <a:cs typeface="Calibri"/>
                <a:sym typeface="Calibri"/>
              </a:defRPr>
            </a:lvl9pPr>
          </a:lstStyle>
          <a:p/>
        </p:txBody>
      </p:sp>
      <p:sp>
        <p:nvSpPr>
          <p:cNvPr id="100" name="Google Shape;100;p111"/>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1" name="Google Shape;101;p111"/>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2" name="Google Shape;102;p11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3" name="Shape 103"/>
        <p:cNvGrpSpPr/>
        <p:nvPr/>
      </p:nvGrpSpPr>
      <p:grpSpPr>
        <a:xfrm>
          <a:off x="0" y="0"/>
          <a:ext cx="0" cy="0"/>
          <a:chOff x="0" y="0"/>
          <a:chExt cx="0" cy="0"/>
        </a:xfrm>
      </p:grpSpPr>
      <p:sp>
        <p:nvSpPr>
          <p:cNvPr id="104" name="Google Shape;104;p112"/>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105" name="Google Shape;105;p112"/>
          <p:cNvSpPr txBox="1"/>
          <p:nvPr>
            <p:ph idx="1" type="body"/>
          </p:nvPr>
        </p:nvSpPr>
        <p:spPr>
          <a:xfrm rot="5400000">
            <a:off x="4114800" y="-1171786"/>
            <a:ext cx="4023360" cy="1005840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06" name="Google Shape;106;p112"/>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7" name="Google Shape;107;p112"/>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8" name="Google Shape;108;p11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09" name="Shape 109"/>
        <p:cNvGrpSpPr/>
        <p:nvPr/>
      </p:nvGrpSpPr>
      <p:grpSpPr>
        <a:xfrm>
          <a:off x="0" y="0"/>
          <a:ext cx="0" cy="0"/>
          <a:chOff x="0" y="0"/>
          <a:chExt cx="0" cy="0"/>
        </a:xfrm>
      </p:grpSpPr>
      <p:sp>
        <p:nvSpPr>
          <p:cNvPr id="110" name="Google Shape;110;p113"/>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13"/>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13"/>
          <p:cNvSpPr txBox="1"/>
          <p:nvPr>
            <p:ph type="title"/>
          </p:nvPr>
        </p:nvSpPr>
        <p:spPr>
          <a:xfrm rot="5400000">
            <a:off x="7160640" y="1979039"/>
            <a:ext cx="5757421" cy="2628900"/>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113" name="Google Shape;113;p113"/>
          <p:cNvSpPr txBox="1"/>
          <p:nvPr>
            <p:ph idx="1" type="body"/>
          </p:nvPr>
        </p:nvSpPr>
        <p:spPr>
          <a:xfrm rot="5400000">
            <a:off x="1826639" y="-573661"/>
            <a:ext cx="5757422" cy="773430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14" name="Google Shape;114;p113"/>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5" name="Google Shape;115;p113"/>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6" name="Google Shape;116;p11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02"/>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29" name="Google Shape;29;p102"/>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30" name="Google Shape;30;p102"/>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 name="Google Shape;31;p102"/>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10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103"/>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35" name="Google Shape;35;p103"/>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103"/>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10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38" name="Shape 38"/>
        <p:cNvGrpSpPr/>
        <p:nvPr/>
      </p:nvGrpSpPr>
      <p:grpSpPr>
        <a:xfrm>
          <a:off x="0" y="0"/>
          <a:ext cx="0" cy="0"/>
          <a:chOff x="0" y="0"/>
          <a:chExt cx="0" cy="0"/>
        </a:xfrm>
      </p:grpSpPr>
      <p:sp>
        <p:nvSpPr>
          <p:cNvPr id="39" name="Google Shape;39;p136"/>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136"/>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36"/>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136"/>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 name="Google Shape;43;p13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44" name="Shape 44"/>
        <p:cNvGrpSpPr/>
        <p:nvPr/>
      </p:nvGrpSpPr>
      <p:grpSpPr>
        <a:xfrm>
          <a:off x="0" y="0"/>
          <a:ext cx="0" cy="0"/>
          <a:chOff x="0" y="0"/>
          <a:chExt cx="0" cy="0"/>
        </a:xfrm>
      </p:grpSpPr>
      <p:sp>
        <p:nvSpPr>
          <p:cNvPr id="45" name="Google Shape;45;p104"/>
          <p:cNvSpPr txBox="1"/>
          <p:nvPr>
            <p:ph type="title"/>
          </p:nvPr>
        </p:nvSpPr>
        <p:spPr>
          <a:xfrm>
            <a:off x="914400" y="609600"/>
            <a:ext cx="10363200" cy="1143000"/>
          </a:xfrm>
          <a:prstGeom prst="rect">
            <a:avLst/>
          </a:prstGeom>
          <a:noFill/>
          <a:ln>
            <a:noFill/>
          </a:ln>
        </p:spPr>
        <p:txBody>
          <a:bodyPr anchorCtr="0" anchor="b" bIns="91425" lIns="91425" spcFirstLastPara="1" rIns="91425" wrap="square" tIns="91425">
            <a:noAutofit/>
          </a:bodyPr>
          <a:lstStyle>
            <a:lvl1pPr lvl="0" algn="l">
              <a:lnSpc>
                <a:spcPct val="85000"/>
              </a:lnSpc>
              <a:spcBef>
                <a:spcPts val="0"/>
              </a:spcBef>
              <a:spcAft>
                <a:spcPts val="0"/>
              </a:spcAft>
              <a:buSzPts val="4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04"/>
          <p:cNvSpPr txBox="1"/>
          <p:nvPr>
            <p:ph idx="1" type="body"/>
          </p:nvPr>
        </p:nvSpPr>
        <p:spPr>
          <a:xfrm>
            <a:off x="914400" y="1981200"/>
            <a:ext cx="5080000" cy="4114800"/>
          </a:xfrm>
          <a:prstGeom prst="rect">
            <a:avLst/>
          </a:prstGeom>
          <a:noFill/>
          <a:ln>
            <a:noFill/>
          </a:ln>
        </p:spPr>
        <p:txBody>
          <a:bodyPr anchorCtr="0" anchor="t" bIns="91425" lIns="91425" spcFirstLastPara="1" rIns="91425" wrap="square" tIns="91425">
            <a:noAutofit/>
          </a:bodyPr>
          <a:lstStyle>
            <a:lvl1pPr indent="-355600" lvl="0" marL="457200" algn="l">
              <a:lnSpc>
                <a:spcPct val="90000"/>
              </a:lnSpc>
              <a:spcBef>
                <a:spcPts val="1200"/>
              </a:spcBef>
              <a:spcAft>
                <a:spcPts val="0"/>
              </a:spcAft>
              <a:buSzPts val="2000"/>
              <a:buChar char=" "/>
              <a:defRPr/>
            </a:lvl1pPr>
            <a:lvl2pPr indent="-342900" lvl="1" marL="914400" algn="l">
              <a:lnSpc>
                <a:spcPct val="90000"/>
              </a:lnSpc>
              <a:spcBef>
                <a:spcPts val="200"/>
              </a:spcBef>
              <a:spcAft>
                <a:spcPts val="0"/>
              </a:spcAft>
              <a:buSzPts val="1800"/>
              <a:buChar char="◦"/>
              <a:defRPr/>
            </a:lvl2pPr>
            <a:lvl3pPr indent="-317500" lvl="2" marL="1371600" algn="l">
              <a:lnSpc>
                <a:spcPct val="90000"/>
              </a:lnSpc>
              <a:spcBef>
                <a:spcPts val="400"/>
              </a:spcBef>
              <a:spcAft>
                <a:spcPts val="0"/>
              </a:spcAft>
              <a:buSzPts val="14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400"/>
              </a:spcAft>
              <a:buSzPts val="1400"/>
              <a:buChar char="◦"/>
              <a:defRPr/>
            </a:lvl9pPr>
          </a:lstStyle>
          <a:p/>
        </p:txBody>
      </p:sp>
      <p:sp>
        <p:nvSpPr>
          <p:cNvPr id="47" name="Google Shape;47;p104"/>
          <p:cNvSpPr txBox="1"/>
          <p:nvPr>
            <p:ph idx="2" type="body"/>
          </p:nvPr>
        </p:nvSpPr>
        <p:spPr>
          <a:xfrm>
            <a:off x="6197600" y="1981200"/>
            <a:ext cx="5080000" cy="4114800"/>
          </a:xfrm>
          <a:prstGeom prst="rect">
            <a:avLst/>
          </a:prstGeom>
          <a:noFill/>
          <a:ln>
            <a:noFill/>
          </a:ln>
        </p:spPr>
        <p:txBody>
          <a:bodyPr anchorCtr="0" anchor="t" bIns="91425" lIns="91425" spcFirstLastPara="1" rIns="91425" wrap="square" tIns="91425">
            <a:noAutofit/>
          </a:bodyPr>
          <a:lstStyle>
            <a:lvl1pPr indent="-355600" lvl="0" marL="457200" algn="l">
              <a:lnSpc>
                <a:spcPct val="90000"/>
              </a:lnSpc>
              <a:spcBef>
                <a:spcPts val="1200"/>
              </a:spcBef>
              <a:spcAft>
                <a:spcPts val="0"/>
              </a:spcAft>
              <a:buSzPts val="2000"/>
              <a:buChar char=" "/>
              <a:defRPr/>
            </a:lvl1pPr>
            <a:lvl2pPr indent="-342900" lvl="1" marL="914400" algn="l">
              <a:lnSpc>
                <a:spcPct val="90000"/>
              </a:lnSpc>
              <a:spcBef>
                <a:spcPts val="200"/>
              </a:spcBef>
              <a:spcAft>
                <a:spcPts val="0"/>
              </a:spcAft>
              <a:buSzPts val="1800"/>
              <a:buChar char="◦"/>
              <a:defRPr/>
            </a:lvl2pPr>
            <a:lvl3pPr indent="-317500" lvl="2" marL="1371600" algn="l">
              <a:lnSpc>
                <a:spcPct val="90000"/>
              </a:lnSpc>
              <a:spcBef>
                <a:spcPts val="400"/>
              </a:spcBef>
              <a:spcAft>
                <a:spcPts val="0"/>
              </a:spcAft>
              <a:buSzPts val="14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400"/>
              </a:spcAft>
              <a:buSzPts val="1400"/>
              <a:buChar char="◦"/>
              <a:defRPr/>
            </a:lvl9pPr>
          </a:lstStyle>
          <a:p/>
        </p:txBody>
      </p:sp>
      <p:sp>
        <p:nvSpPr>
          <p:cNvPr id="48" name="Google Shape;48;p104"/>
          <p:cNvSpPr txBox="1"/>
          <p:nvPr>
            <p:ph idx="10" type="dt"/>
          </p:nvPr>
        </p:nvSpPr>
        <p:spPr>
          <a:xfrm>
            <a:off x="914400" y="6248400"/>
            <a:ext cx="2540000" cy="457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4"/>
          <p:cNvSpPr txBox="1"/>
          <p:nvPr>
            <p:ph idx="11" type="ftr"/>
          </p:nvPr>
        </p:nvSpPr>
        <p:spPr>
          <a:xfrm>
            <a:off x="4165600" y="6248400"/>
            <a:ext cx="3860800" cy="457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4"/>
          <p:cNvSpPr txBox="1"/>
          <p:nvPr>
            <p:ph idx="12" type="sldNum"/>
          </p:nvPr>
        </p:nvSpPr>
        <p:spPr>
          <a:xfrm>
            <a:off x="8737600" y="6248400"/>
            <a:ext cx="2540000" cy="457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51" name="Shape 51"/>
        <p:cNvGrpSpPr/>
        <p:nvPr/>
      </p:nvGrpSpPr>
      <p:grpSpPr>
        <a:xfrm>
          <a:off x="0" y="0"/>
          <a:ext cx="0" cy="0"/>
          <a:chOff x="0" y="0"/>
          <a:chExt cx="0" cy="0"/>
        </a:xfrm>
      </p:grpSpPr>
      <p:sp>
        <p:nvSpPr>
          <p:cNvPr id="52" name="Google Shape;52;p40"/>
          <p:cNvSpPr txBox="1"/>
          <p:nvPr>
            <p:ph idx="11" type="ftr"/>
          </p:nvPr>
        </p:nvSpPr>
        <p:spPr>
          <a:xfrm>
            <a:off x="3686185" y="6459785"/>
            <a:ext cx="4822804" cy="365125"/>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0"/>
          <p:cNvSpPr txBox="1"/>
          <p:nvPr>
            <p:ph idx="10" type="dt"/>
          </p:nvPr>
        </p:nvSpPr>
        <p:spPr>
          <a:xfrm>
            <a:off x="1097280" y="6459785"/>
            <a:ext cx="2472271" cy="365125"/>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40"/>
          <p:cNvSpPr txBox="1"/>
          <p:nvPr>
            <p:ph idx="12" type="sldNum"/>
          </p:nvPr>
        </p:nvSpPr>
        <p:spPr>
          <a:xfrm>
            <a:off x="9900458" y="6459785"/>
            <a:ext cx="1312025" cy="365125"/>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5" name="Shape 55"/>
        <p:cNvGrpSpPr/>
        <p:nvPr/>
      </p:nvGrpSpPr>
      <p:grpSpPr>
        <a:xfrm>
          <a:off x="0" y="0"/>
          <a:ext cx="0" cy="0"/>
          <a:chOff x="0" y="0"/>
          <a:chExt cx="0" cy="0"/>
        </a:xfrm>
      </p:grpSpPr>
      <p:sp>
        <p:nvSpPr>
          <p:cNvPr id="56" name="Google Shape;56;p106"/>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57" name="Google Shape;57;p106"/>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106"/>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10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60" name="Shape 60"/>
        <p:cNvGrpSpPr/>
        <p:nvPr/>
      </p:nvGrpSpPr>
      <p:grpSpPr>
        <a:xfrm>
          <a:off x="0" y="0"/>
          <a:ext cx="0" cy="0"/>
          <a:chOff x="0" y="0"/>
          <a:chExt cx="0" cy="0"/>
        </a:xfrm>
      </p:grpSpPr>
      <p:sp>
        <p:nvSpPr>
          <p:cNvPr id="61" name="Google Shape;61;p107"/>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07"/>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07"/>
          <p:cNvSpPr txBox="1"/>
          <p:nvPr>
            <p:ph type="title"/>
          </p:nvPr>
        </p:nvSpPr>
        <p:spPr>
          <a:xfrm>
            <a:off x="1097280" y="758952"/>
            <a:ext cx="10058400" cy="3566160"/>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262626"/>
              </a:buClr>
              <a:buSzPts val="8000"/>
              <a:buFont typeface="Calibri"/>
              <a:buNone/>
              <a:defRPr b="0" i="0" sz="8000" u="none" cap="none" strike="noStrike">
                <a:solidFill>
                  <a:srgbClr val="262626"/>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64" name="Google Shape;64;p107"/>
          <p:cNvSpPr txBox="1"/>
          <p:nvPr>
            <p:ph idx="1" type="body"/>
          </p:nvPr>
        </p:nvSpPr>
        <p:spPr>
          <a:xfrm>
            <a:off x="1097280" y="4453128"/>
            <a:ext cx="10058400" cy="1143000"/>
          </a:xfrm>
          <a:prstGeom prst="rect">
            <a:avLst/>
          </a:prstGeom>
          <a:noFill/>
          <a:ln>
            <a:noFill/>
          </a:ln>
        </p:spPr>
        <p:txBody>
          <a:bodyPr anchorCtr="0" anchor="t" bIns="91425" lIns="91425" spcFirstLastPara="1" rIns="91425" wrap="square" tIns="91425">
            <a:noAutofit/>
          </a:bodyPr>
          <a:lstStyle>
            <a:lvl1pPr indent="-228600" lvl="0" marL="457200" marR="0" algn="l">
              <a:lnSpc>
                <a:spcPct val="90000"/>
              </a:lnSpc>
              <a:spcBef>
                <a:spcPts val="1200"/>
              </a:spcBef>
              <a:spcAft>
                <a:spcPts val="0"/>
              </a:spcAft>
              <a:buClr>
                <a:schemeClr val="accent1"/>
              </a:buClr>
              <a:buSzPts val="2400"/>
              <a:buFont typeface="Calibri"/>
              <a:buNone/>
              <a:defRPr b="0" i="0" sz="2400" u="none" cap="none" strike="noStrike">
                <a:solidFill>
                  <a:schemeClr val="dk2"/>
                </a:solidFill>
                <a:latin typeface="Calibri"/>
                <a:ea typeface="Calibri"/>
                <a:cs typeface="Calibri"/>
                <a:sym typeface="Calibri"/>
              </a:defRPr>
            </a:lvl1pPr>
            <a:lvl2pPr indent="-228600" lvl="1" marL="914400" marR="0" algn="l">
              <a:lnSpc>
                <a:spcPct val="90000"/>
              </a:lnSpc>
              <a:spcBef>
                <a:spcPts val="200"/>
              </a:spcBef>
              <a:spcAft>
                <a:spcPts val="0"/>
              </a:spcAft>
              <a:buClr>
                <a:schemeClr val="accent1"/>
              </a:buClr>
              <a:buSzPts val="1800"/>
              <a:buFont typeface="Calibri"/>
              <a:buNone/>
              <a:defRPr b="0" i="0" sz="1800" u="none" cap="none" strike="noStrike">
                <a:solidFill>
                  <a:srgbClr val="888888"/>
                </a:solidFill>
                <a:latin typeface="Calibri"/>
                <a:ea typeface="Calibri"/>
                <a:cs typeface="Calibri"/>
                <a:sym typeface="Calibri"/>
              </a:defRPr>
            </a:lvl2pPr>
            <a:lvl3pPr indent="-228600" lvl="2" marL="1371600" marR="0" algn="l">
              <a:lnSpc>
                <a:spcPct val="90000"/>
              </a:lnSpc>
              <a:spcBef>
                <a:spcPts val="400"/>
              </a:spcBef>
              <a:spcAft>
                <a:spcPts val="0"/>
              </a:spcAft>
              <a:buClr>
                <a:schemeClr val="accent1"/>
              </a:buClr>
              <a:buSzPts val="1600"/>
              <a:buFont typeface="Calibri"/>
              <a:buNone/>
              <a:defRPr b="0" i="0" sz="1600" u="none" cap="none" strike="noStrike">
                <a:solidFill>
                  <a:srgbClr val="888888"/>
                </a:solidFill>
                <a:latin typeface="Calibri"/>
                <a:ea typeface="Calibri"/>
                <a:cs typeface="Calibri"/>
                <a:sym typeface="Calibri"/>
              </a:defRPr>
            </a:lvl3pPr>
            <a:lvl4pPr indent="-228600" lvl="3" marL="1828800" marR="0" algn="l">
              <a:lnSpc>
                <a:spcPct val="90000"/>
              </a:lnSpc>
              <a:spcBef>
                <a:spcPts val="400"/>
              </a:spcBef>
              <a:spcAft>
                <a:spcPts val="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4pPr>
            <a:lvl5pPr indent="-228600" lvl="4" marL="2286000" marR="0" algn="l">
              <a:lnSpc>
                <a:spcPct val="90000"/>
              </a:lnSpc>
              <a:spcBef>
                <a:spcPts val="400"/>
              </a:spcBef>
              <a:spcAft>
                <a:spcPts val="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400"/>
              </a:spcAft>
              <a:buClr>
                <a:schemeClr val="accent1"/>
              </a:buClr>
              <a:buSzPts val="1400"/>
              <a:buFont typeface="Calibri"/>
              <a:buNone/>
              <a:defRPr b="0" i="0" sz="1400" u="none" cap="none" strike="noStrike">
                <a:solidFill>
                  <a:srgbClr val="888888"/>
                </a:solidFill>
                <a:latin typeface="Calibri"/>
                <a:ea typeface="Calibri"/>
                <a:cs typeface="Calibri"/>
                <a:sym typeface="Calibri"/>
              </a:defRPr>
            </a:lvl9pPr>
          </a:lstStyle>
          <a:p/>
        </p:txBody>
      </p:sp>
      <p:sp>
        <p:nvSpPr>
          <p:cNvPr id="65" name="Google Shape;65;p107"/>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Google Shape;66;p107"/>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0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cxnSp>
        <p:nvCxnSpPr>
          <p:cNvPr id="68" name="Google Shape;68;p107"/>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 name="Shape 69"/>
        <p:cNvGrpSpPr/>
        <p:nvPr/>
      </p:nvGrpSpPr>
      <p:grpSpPr>
        <a:xfrm>
          <a:off x="0" y="0"/>
          <a:ext cx="0" cy="0"/>
          <a:chOff x="0" y="0"/>
          <a:chExt cx="0" cy="0"/>
        </a:xfrm>
      </p:grpSpPr>
      <p:sp>
        <p:nvSpPr>
          <p:cNvPr id="70" name="Google Shape;70;p108"/>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71" name="Google Shape;71;p108"/>
          <p:cNvSpPr txBox="1"/>
          <p:nvPr>
            <p:ph idx="1" type="body"/>
          </p:nvPr>
        </p:nvSpPr>
        <p:spPr>
          <a:xfrm>
            <a:off x="1097279" y="1845734"/>
            <a:ext cx="4937760" cy="402336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72" name="Google Shape;72;p108"/>
          <p:cNvSpPr txBox="1"/>
          <p:nvPr>
            <p:ph idx="2" type="body"/>
          </p:nvPr>
        </p:nvSpPr>
        <p:spPr>
          <a:xfrm>
            <a:off x="6217920" y="1845735"/>
            <a:ext cx="4937760" cy="4023360"/>
          </a:xfrm>
          <a:prstGeom prst="rect">
            <a:avLst/>
          </a:prstGeom>
          <a:noFill/>
          <a:ln>
            <a:noFill/>
          </a:ln>
        </p:spPr>
        <p:txBody>
          <a:bodyPr anchorCtr="0" anchor="t" bIns="91425" lIns="91425" spcFirstLastPara="1" rIns="91425" wrap="square" tIns="91425">
            <a:noAutofit/>
          </a:bodyPr>
          <a:lstStyle>
            <a:lvl1pPr indent="-355600" lvl="0" marL="457200" marR="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73" name="Google Shape;73;p108"/>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900">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08"/>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sz="900" cap="none">
                <a:solidFill>
                  <a:srgbClr val="FFFFFF"/>
                </a:solidFill>
                <a:latin typeface="Calibri"/>
                <a:ea typeface="Calibri"/>
                <a:cs typeface="Calibri"/>
                <a:sym typeface="Calibri"/>
              </a:defRPr>
            </a:lvl1pPr>
            <a:lvl2pPr lvl="1"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10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0"/>
          <p:cNvSpPr/>
          <p:nvPr/>
        </p:nvSpPr>
        <p:spPr>
          <a:xfrm>
            <a:off x="1" y="6400800"/>
            <a:ext cx="12192000"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00"/>
          <p:cNvSpPr/>
          <p:nvPr/>
        </p:nvSpPr>
        <p:spPr>
          <a:xfrm>
            <a:off x="0" y="6334316"/>
            <a:ext cx="12192000" cy="659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00"/>
          <p:cNvSpPr txBox="1"/>
          <p:nvPr>
            <p:ph type="title"/>
          </p:nvPr>
        </p:nvSpPr>
        <p:spPr>
          <a:xfrm>
            <a:off x="1097280" y="286603"/>
            <a:ext cx="10058400" cy="1450757"/>
          </a:xfrm>
          <a:prstGeom prst="rect">
            <a:avLst/>
          </a:prstGeom>
          <a:noFill/>
          <a:ln>
            <a:noFill/>
          </a:ln>
        </p:spPr>
        <p:txBody>
          <a:bodyPr anchorCtr="0" anchor="b" bIns="91425" lIns="91425" spcFirstLastPara="1" rIns="91425" wrap="square" tIns="91425">
            <a:noAutofit/>
          </a:bodyPr>
          <a:lstStyle>
            <a:lvl1pPr lvl="0" marR="0" rtl="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00"/>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lvl1pPr indent="-355600" lvl="0" marL="457200" marR="0" rtl="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rtl="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4" name="Google Shape;14;p100"/>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100"/>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 name="Google Shape;16;p10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cxnSp>
        <p:nvCxnSpPr>
          <p:cNvPr id="17" name="Google Shape;17;p100"/>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8.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pn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0.png"/><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6.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1.png"/><Relationship Id="rId4" Type="http://schemas.openxmlformats.org/officeDocument/2006/relationships/image" Target="../media/image12.gi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1.png"/><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41"/>
          <p:cNvSpPr txBox="1"/>
          <p:nvPr>
            <p:ph idx="1" type="subTitle"/>
          </p:nvPr>
        </p:nvSpPr>
        <p:spPr>
          <a:xfrm>
            <a:off x="1638300" y="5143500"/>
            <a:ext cx="9144000" cy="482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n-US" sz="2000">
                <a:latin typeface="Times New Roman"/>
                <a:ea typeface="Times New Roman"/>
                <a:cs typeface="Times New Roman"/>
                <a:sym typeface="Times New Roman"/>
              </a:rPr>
              <a:t>DEPARTMENT OF COMPUTER SCIENCE AND ENGINEERING</a:t>
            </a:r>
            <a:endParaRPr b="1" sz="2000">
              <a:latin typeface="Times New Roman"/>
              <a:ea typeface="Times New Roman"/>
              <a:cs typeface="Times New Roman"/>
              <a:sym typeface="Times New Roman"/>
            </a:endParaRPr>
          </a:p>
        </p:txBody>
      </p:sp>
      <p:pic>
        <p:nvPicPr>
          <p:cNvPr id="124" name="Google Shape;124;p41"/>
          <p:cNvPicPr preferRelativeResize="0"/>
          <p:nvPr/>
        </p:nvPicPr>
        <p:blipFill rotWithShape="1">
          <a:blip r:embed="rId3">
            <a:alphaModFix/>
          </a:blip>
          <a:srcRect b="0" l="0" r="0" t="0"/>
          <a:stretch/>
        </p:blipFill>
        <p:spPr>
          <a:xfrm>
            <a:off x="868172" y="431800"/>
            <a:ext cx="10193528" cy="2070100"/>
          </a:xfrm>
          <a:prstGeom prst="rect">
            <a:avLst/>
          </a:prstGeom>
          <a:noFill/>
          <a:ln>
            <a:noFill/>
          </a:ln>
          <a:effectLst>
            <a:outerShdw blurRad="292100" rotWithShape="0" algn="tl" dir="2700000" dist="139700">
              <a:srgbClr val="333333">
                <a:alpha val="64313"/>
              </a:srgbClr>
            </a:outerShdw>
          </a:effectLst>
        </p:spPr>
      </p:pic>
      <p:sp>
        <p:nvSpPr>
          <p:cNvPr id="125" name="Google Shape;125;p41"/>
          <p:cNvSpPr/>
          <p:nvPr/>
        </p:nvSpPr>
        <p:spPr>
          <a:xfrm>
            <a:off x="668720" y="2886840"/>
            <a:ext cx="11083159"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Times New Roman"/>
                <a:ea typeface="Times New Roman"/>
                <a:cs typeface="Times New Roman"/>
                <a:sym typeface="Times New Roman"/>
              </a:rPr>
              <a:t>CSE2PM09A / AID2PM07A	</a:t>
            </a:r>
            <a:r>
              <a:rPr b="1" i="0" lang="en-US" sz="40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Times New Roman"/>
                <a:ea typeface="Times New Roman"/>
                <a:cs typeface="Times New Roman"/>
                <a:sym typeface="Times New Roman"/>
              </a:rPr>
              <a:t>Design and Analysis of Algorithm</a:t>
            </a:r>
            <a:endParaRPr b="1" i="0" sz="4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17"/>
          <p:cNvSpPr txBox="1"/>
          <p:nvPr>
            <p:ph type="title"/>
          </p:nvPr>
        </p:nvSpPr>
        <p:spPr>
          <a:xfrm>
            <a:off x="1464668" y="717698"/>
            <a:ext cx="8229600" cy="7921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Key Terms</a:t>
            </a:r>
            <a:endParaRPr>
              <a:solidFill>
                <a:srgbClr val="00B050"/>
              </a:solidFill>
              <a:latin typeface="Times New Roman"/>
              <a:ea typeface="Times New Roman"/>
              <a:cs typeface="Times New Roman"/>
              <a:sym typeface="Times New Roman"/>
            </a:endParaRPr>
          </a:p>
        </p:txBody>
      </p:sp>
      <p:sp>
        <p:nvSpPr>
          <p:cNvPr id="257" name="Google Shape;257;p117"/>
          <p:cNvSpPr txBox="1"/>
          <p:nvPr>
            <p:ph idx="1" type="body"/>
          </p:nvPr>
        </p:nvSpPr>
        <p:spPr>
          <a:xfrm>
            <a:off x="533400" y="1844824"/>
            <a:ext cx="11035208" cy="3744416"/>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b="1" lang="en-US" sz="2405">
                <a:solidFill>
                  <a:schemeClr val="dk1"/>
                </a:solidFill>
                <a:latin typeface="Times New Roman"/>
                <a:ea typeface="Times New Roman"/>
                <a:cs typeface="Times New Roman"/>
                <a:sym typeface="Times New Roman"/>
              </a:rPr>
              <a:t>Load density- </a:t>
            </a:r>
            <a:r>
              <a:rPr lang="en-US" sz="2405">
                <a:solidFill>
                  <a:schemeClr val="dk1"/>
                </a:solidFill>
                <a:latin typeface="Times New Roman"/>
                <a:ea typeface="Times New Roman"/>
                <a:cs typeface="Times New Roman"/>
                <a:sym typeface="Times New Roman"/>
              </a:rPr>
              <a:t>The maximum storage capacity that is maximum number of records that can be accommodated is called as loading density</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5">
              <a:solidFill>
                <a:schemeClr val="dk1"/>
              </a:solidFill>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b="1" lang="en-US" sz="2405">
                <a:solidFill>
                  <a:schemeClr val="dk1"/>
                </a:solidFill>
                <a:latin typeface="Times New Roman"/>
                <a:ea typeface="Times New Roman"/>
                <a:cs typeface="Times New Roman"/>
                <a:sym typeface="Times New Roman"/>
              </a:rPr>
              <a:t>Full Table- </a:t>
            </a:r>
            <a:r>
              <a:rPr lang="en-US" sz="2405">
                <a:solidFill>
                  <a:schemeClr val="dk1"/>
                </a:solidFill>
                <a:latin typeface="Times New Roman"/>
                <a:ea typeface="Times New Roman"/>
                <a:cs typeface="Times New Roman"/>
                <a:sym typeface="Times New Roman"/>
              </a:rPr>
              <a:t>Full table is the one in which all locations are occupied </a:t>
            </a:r>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5">
                <a:solidFill>
                  <a:schemeClr val="dk1"/>
                </a:solidFill>
                <a:latin typeface="Times New Roman"/>
                <a:ea typeface="Times New Roman"/>
                <a:cs typeface="Times New Roman"/>
                <a:sym typeface="Times New Roman"/>
              </a:rPr>
              <a:t>Owing to the characteristics of hash functions, there are always empty locations</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5">
              <a:solidFill>
                <a:schemeClr val="dk1"/>
              </a:solidFill>
              <a:latin typeface="Times New Roman"/>
              <a:ea typeface="Times New Roman"/>
              <a:cs typeface="Times New Roman"/>
              <a:sym typeface="Times New Roman"/>
            </a:endParaRPr>
          </a:p>
          <a:p>
            <a:pPr indent="-355600" lvl="0" marL="457200" rtl="0" algn="l">
              <a:lnSpc>
                <a:spcPct val="90000"/>
              </a:lnSpc>
              <a:spcBef>
                <a:spcPts val="1200"/>
              </a:spcBef>
              <a:spcAft>
                <a:spcPts val="0"/>
              </a:spcAft>
              <a:buSzPts val="2000"/>
              <a:buChar char=" "/>
            </a:pPr>
            <a:r>
              <a:rPr b="1" lang="en-US" sz="2405">
                <a:solidFill>
                  <a:schemeClr val="dk1"/>
                </a:solidFill>
                <a:latin typeface="Times New Roman"/>
                <a:ea typeface="Times New Roman"/>
                <a:cs typeface="Times New Roman"/>
                <a:sym typeface="Times New Roman"/>
              </a:rPr>
              <a:t>Load factor- </a:t>
            </a:r>
            <a:r>
              <a:rPr lang="en-US" sz="2405">
                <a:solidFill>
                  <a:schemeClr val="dk1"/>
                </a:solidFill>
                <a:latin typeface="Times New Roman"/>
                <a:ea typeface="Times New Roman"/>
                <a:cs typeface="Times New Roman"/>
                <a:sym typeface="Times New Roman"/>
              </a:rPr>
              <a:t>the number of records stored in table divided by maximum capacity of table, expressed in terms of percentage</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5">
              <a:solidFill>
                <a:schemeClr val="dk1"/>
              </a:solidFill>
              <a:latin typeface="Times New Roman"/>
              <a:ea typeface="Times New Roman"/>
              <a:cs typeface="Times New Roman"/>
              <a:sym typeface="Times New Roman"/>
            </a:endParaRPr>
          </a:p>
          <a:p>
            <a:pPr indent="-228600" lvl="0" marL="457200" marR="0" rtl="0" algn="l">
              <a:lnSpc>
                <a:spcPct val="90000"/>
              </a:lnSpc>
              <a:spcBef>
                <a:spcPts val="1200"/>
              </a:spcBef>
              <a:spcAft>
                <a:spcPts val="0"/>
              </a:spcAft>
              <a:buClr>
                <a:schemeClr val="accent1"/>
              </a:buClr>
              <a:buSzPts val="2000"/>
              <a:buFont typeface="Calibri"/>
              <a:buNone/>
            </a:pPr>
            <a:r>
              <a:t/>
            </a:r>
            <a:endParaRPr sz="1850">
              <a:solidFill>
                <a:schemeClr val="dk1"/>
              </a:solidFill>
            </a:endParaRPr>
          </a:p>
          <a:p>
            <a:pPr indent="-228600" lvl="0" marL="457200" rtl="0" algn="l">
              <a:lnSpc>
                <a:spcPct val="90000"/>
              </a:lnSpc>
              <a:spcBef>
                <a:spcPts val="1200"/>
              </a:spcBef>
              <a:spcAft>
                <a:spcPts val="0"/>
              </a:spcAft>
              <a:buSzPts val="2000"/>
              <a:buNone/>
            </a:pPr>
            <a:r>
              <a:t/>
            </a:r>
            <a:endParaRPr b="1" sz="3330">
              <a:solidFill>
                <a:schemeClr val="dk1"/>
              </a:solidFill>
            </a:endParaRPr>
          </a:p>
          <a:p>
            <a:pPr indent="-228600" lvl="0" marL="457200" marR="0" rtl="0" algn="l">
              <a:lnSpc>
                <a:spcPct val="90000"/>
              </a:lnSpc>
              <a:spcBef>
                <a:spcPts val="1200"/>
              </a:spcBef>
              <a:spcAft>
                <a:spcPts val="0"/>
              </a:spcAft>
              <a:buClr>
                <a:schemeClr val="accent1"/>
              </a:buClr>
              <a:buSzPts val="2000"/>
              <a:buFont typeface="Calibri"/>
              <a:buNone/>
            </a:pPr>
            <a:r>
              <a:t/>
            </a:r>
            <a:endParaRPr sz="3330">
              <a:solidFill>
                <a:schemeClr val="dk1"/>
              </a:solidFill>
            </a:endParaRPr>
          </a:p>
          <a:p>
            <a:pPr indent="-228600" lvl="0" marL="457200" marR="0" rtl="0" algn="l">
              <a:lnSpc>
                <a:spcPct val="90000"/>
              </a:lnSpc>
              <a:spcBef>
                <a:spcPts val="1200"/>
              </a:spcBef>
              <a:spcAft>
                <a:spcPts val="0"/>
              </a:spcAft>
              <a:buClr>
                <a:schemeClr val="accent1"/>
              </a:buClr>
              <a:buSzPts val="2000"/>
              <a:buFont typeface="Calibri"/>
              <a:buNone/>
            </a:pPr>
            <a:r>
              <a:t/>
            </a:r>
            <a:endParaRPr sz="1850"/>
          </a:p>
        </p:txBody>
      </p:sp>
      <p:sp>
        <p:nvSpPr>
          <p:cNvPr id="258" name="Google Shape;258;p117"/>
          <p:cNvSpPr txBox="1"/>
          <p:nvPr/>
        </p:nvSpPr>
        <p:spPr>
          <a:xfrm>
            <a:off x="1981200" y="274638"/>
            <a:ext cx="8229600" cy="1143000"/>
          </a:xfrm>
          <a:prstGeom prst="rect">
            <a:avLst/>
          </a:prstGeom>
          <a:noFill/>
          <a:ln>
            <a:noFill/>
          </a:ln>
        </p:spPr>
        <p:txBody>
          <a:bodyPr anchorCtr="0" anchor="b" bIns="0" lIns="0" spcFirstLastPara="1" rIns="18275" wrap="square" tIns="0">
            <a:noAutofit/>
          </a:bodyPr>
          <a:lstStyle/>
          <a:p>
            <a:pPr indent="0" lvl="0" marL="0" marR="0" rtl="0" algn="ctr">
              <a:lnSpc>
                <a:spcPct val="100000"/>
              </a:lnSpc>
              <a:spcBef>
                <a:spcPts val="0"/>
              </a:spcBef>
              <a:spcAft>
                <a:spcPts val="0"/>
              </a:spcAft>
              <a:buClr>
                <a:srgbClr val="000000"/>
              </a:buClr>
              <a:buSzPts val="5000"/>
              <a:buFont typeface="Arial"/>
              <a:buNone/>
            </a:pPr>
            <a:r>
              <a:t/>
            </a:r>
            <a:endParaRPr b="1" i="0" sz="5000" u="none" cap="none" strike="noStrike">
              <a:solidFill>
                <a:schemeClr val="dk1"/>
              </a:solidFill>
              <a:latin typeface="Arial"/>
              <a:ea typeface="Arial"/>
              <a:cs typeface="Arial"/>
              <a:sym typeface="Arial"/>
            </a:endParaRPr>
          </a:p>
        </p:txBody>
      </p:sp>
      <p:sp>
        <p:nvSpPr>
          <p:cNvPr id="259" name="Google Shape;259;p117"/>
          <p:cNvSpPr txBox="1"/>
          <p:nvPr/>
        </p:nvSpPr>
        <p:spPr>
          <a:xfrm>
            <a:off x="533400" y="1752602"/>
            <a:ext cx="9677400" cy="1600199"/>
          </a:xfrm>
          <a:prstGeom prst="rect">
            <a:avLst/>
          </a:prstGeom>
          <a:noFill/>
          <a:ln>
            <a:noFill/>
          </a:ln>
        </p:spPr>
        <p:txBody>
          <a:bodyPr anchorCtr="0" anchor="t" bIns="45700" lIns="0" spcFirstLastPara="1" rIns="18275" wrap="square" tIns="45700">
            <a:noAutofit/>
          </a:bodyPr>
          <a:lstStyle/>
          <a:p>
            <a:pPr indent="-408305" lvl="0" marL="1944688" marR="45720" rtl="0" algn="just">
              <a:lnSpc>
                <a:spcPct val="100000"/>
              </a:lnSpc>
              <a:spcBef>
                <a:spcPts val="0"/>
              </a:spcBef>
              <a:spcAft>
                <a:spcPts val="0"/>
              </a:spcAft>
              <a:buClr>
                <a:schemeClr val="accent3"/>
              </a:buClr>
              <a:buSzPts val="2470"/>
              <a:buFont typeface="Noto Sans Symbols"/>
              <a:buNone/>
            </a:pPr>
            <a:r>
              <a:t/>
            </a:r>
            <a:endParaRPr b="0" i="0" sz="2600" u="none" cap="none" strike="noStrike">
              <a:solidFill>
                <a:schemeClr val="dk1"/>
              </a:solidFill>
              <a:latin typeface="Arial"/>
              <a:ea typeface="Arial"/>
              <a:cs typeface="Arial"/>
              <a:sym typeface="Arial"/>
            </a:endParaRPr>
          </a:p>
        </p:txBody>
      </p:sp>
      <p:pic>
        <p:nvPicPr>
          <p:cNvPr id="260" name="Google Shape;260;p11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5"/>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Hashing</a:t>
            </a:r>
            <a:endParaRPr b="0" i="0" sz="4800" u="none" cap="none" strike="noStrike">
              <a:solidFill>
                <a:srgbClr val="00B050"/>
              </a:solidFill>
              <a:latin typeface="Times New Roman"/>
              <a:ea typeface="Times New Roman"/>
              <a:cs typeface="Times New Roman"/>
              <a:sym typeface="Times New Roman"/>
            </a:endParaRPr>
          </a:p>
        </p:txBody>
      </p:sp>
      <p:sp>
        <p:nvSpPr>
          <p:cNvPr id="268" name="Google Shape;268;p15"/>
          <p:cNvSpPr txBox="1"/>
          <p:nvPr>
            <p:ph idx="1" type="body"/>
          </p:nvPr>
        </p:nvSpPr>
        <p:spPr>
          <a:xfrm>
            <a:off x="594628" y="1888121"/>
            <a:ext cx="3077944" cy="3748194"/>
          </a:xfrm>
          <a:prstGeom prst="rect">
            <a:avLst/>
          </a:prstGeom>
          <a:noFill/>
          <a:ln>
            <a:noFill/>
          </a:ln>
        </p:spPr>
        <p:txBody>
          <a:bodyPr anchorCtr="0" anchor="t" bIns="45700" lIns="0" spcFirstLastPara="1" rIns="0" wrap="square" tIns="45700">
            <a:noAutofit/>
          </a:bodyPr>
          <a:lstStyle/>
          <a:p>
            <a:pPr indent="-177800" lvl="0" marL="91440" marR="0" rtl="0" algn="l">
              <a:lnSpc>
                <a:spcPct val="90000"/>
              </a:lnSpc>
              <a:spcBef>
                <a:spcPts val="0"/>
              </a:spcBef>
              <a:spcAft>
                <a:spcPts val="0"/>
              </a:spcAft>
              <a:buClr>
                <a:schemeClr val="accent1"/>
              </a:buClr>
              <a:buSzPts val="2800"/>
              <a:buFont typeface="Noto Sans Symbols"/>
              <a:buChar char="❑"/>
            </a:pPr>
            <a:r>
              <a:rPr b="0" i="0" lang="en-US" sz="2800" u="none" cap="none" strike="noStrike">
                <a:solidFill>
                  <a:srgbClr val="3F3F3F"/>
                </a:solidFill>
                <a:latin typeface="Times New Roman"/>
                <a:ea typeface="Times New Roman"/>
                <a:cs typeface="Times New Roman"/>
                <a:sym typeface="Times New Roman"/>
              </a:rPr>
              <a:t>Example</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31,42,35,67,24,19</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F(x)=x mod 10</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269" name="Google Shape;269;p1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graphicFrame>
        <p:nvGraphicFramePr>
          <p:cNvPr id="270" name="Google Shape;270;p15"/>
          <p:cNvGraphicFramePr/>
          <p:nvPr/>
        </p:nvGraphicFramePr>
        <p:xfrm>
          <a:off x="3909849" y="2069012"/>
          <a:ext cx="3000000" cy="3000000"/>
        </p:xfrm>
        <a:graphic>
          <a:graphicData uri="http://schemas.openxmlformats.org/drawingml/2006/table">
            <a:tbl>
              <a:tblPr>
                <a:noFill/>
                <a:tableStyleId>{7B9E5BD9-1F77-4747-AC70-A681335331D0}</a:tableStyleId>
              </a:tblPr>
              <a:tblGrid>
                <a:gridCol w="1257300"/>
                <a:gridCol w="1257300"/>
              </a:tblGrid>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chemeClr val="lt1"/>
                          </a:solidFill>
                        </a:rPr>
                        <a:t>Location</a:t>
                      </a:r>
                      <a:endParaRPr sz="1800" u="none" cap="none" strike="noStrike">
                        <a:solidFill>
                          <a:schemeClr val="lt1"/>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chemeClr val="lt1"/>
                          </a:solidFill>
                        </a:rPr>
                        <a:t>X</a:t>
                      </a:r>
                      <a:endParaRPr sz="1800" u="none" cap="none" strike="noStrike">
                        <a:solidFill>
                          <a:schemeClr val="lt1"/>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8</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005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bl>
          </a:graphicData>
        </a:graphic>
      </p:graphicFrame>
      <p:graphicFrame>
        <p:nvGraphicFramePr>
          <p:cNvPr id="271" name="Google Shape;271;p15"/>
          <p:cNvGraphicFramePr/>
          <p:nvPr/>
        </p:nvGraphicFramePr>
        <p:xfrm>
          <a:off x="6987793" y="2252246"/>
          <a:ext cx="3000000" cy="3000000"/>
        </p:xfrm>
        <a:graphic>
          <a:graphicData uri="http://schemas.openxmlformats.org/drawingml/2006/table">
            <a:tbl>
              <a:tblPr>
                <a:noFill/>
                <a:tableStyleId>{7B9E5BD9-1F77-4747-AC70-A681335331D0}</a:tableStyleId>
              </a:tblPr>
              <a:tblGrid>
                <a:gridCol w="1257300"/>
                <a:gridCol w="1257300"/>
              </a:tblGrid>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chemeClr val="lt1"/>
                          </a:solidFill>
                        </a:rPr>
                        <a:t>X</a:t>
                      </a:r>
                      <a:endParaRPr sz="1800" u="none" cap="none" strike="noStrike">
                        <a:solidFill>
                          <a:schemeClr val="lt1"/>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chemeClr val="lt1"/>
                          </a:solidFill>
                        </a:rPr>
                        <a:t>F(X)</a:t>
                      </a:r>
                      <a:endParaRPr sz="1800" u="none" cap="none" strike="noStrike">
                        <a:solidFill>
                          <a:schemeClr val="lt1"/>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7"/>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p>
            <a:pPr indent="-347663" lvl="0" marL="347663" rtl="0" algn="l">
              <a:lnSpc>
                <a:spcPct val="90000"/>
              </a:lnSpc>
              <a:spcBef>
                <a:spcPts val="1200"/>
              </a:spcBef>
              <a:spcAft>
                <a:spcPts val="0"/>
              </a:spcAft>
              <a:buSzPts val="2000"/>
              <a:buFont typeface="Noto Sans Symbols"/>
              <a:buChar char="❖"/>
            </a:pPr>
            <a:r>
              <a:rPr lang="en-US" sz="2400">
                <a:latin typeface="Times New Roman"/>
                <a:ea typeface="Times New Roman"/>
                <a:cs typeface="Times New Roman"/>
                <a:sym typeface="Times New Roman"/>
              </a:rPr>
              <a:t>The resulting address is used as the basis for storing and retrieving records and this address is called as </a:t>
            </a:r>
            <a:r>
              <a:rPr i="1" lang="en-US" sz="2400">
                <a:latin typeface="Times New Roman"/>
                <a:ea typeface="Times New Roman"/>
                <a:cs typeface="Times New Roman"/>
                <a:sym typeface="Times New Roman"/>
              </a:rPr>
              <a:t>home address of the record</a:t>
            </a:r>
            <a:endParaRPr/>
          </a:p>
          <a:p>
            <a:pPr indent="-220663" lvl="0" marL="347663" rtl="0" algn="l">
              <a:lnSpc>
                <a:spcPct val="90000"/>
              </a:lnSpc>
              <a:spcBef>
                <a:spcPts val="1200"/>
              </a:spcBef>
              <a:spcAft>
                <a:spcPts val="0"/>
              </a:spcAft>
              <a:buSzPts val="2000"/>
              <a:buFont typeface="Noto Sans Symbols"/>
              <a:buNone/>
            </a:pPr>
            <a:r>
              <a:t/>
            </a:r>
            <a:endParaRPr i="1" sz="2400">
              <a:latin typeface="Times New Roman"/>
              <a:ea typeface="Times New Roman"/>
              <a:cs typeface="Times New Roman"/>
              <a:sym typeface="Times New Roman"/>
            </a:endParaRPr>
          </a:p>
          <a:p>
            <a:pPr indent="-347663" lvl="0" marL="347663" rtl="0" algn="l">
              <a:lnSpc>
                <a:spcPct val="90000"/>
              </a:lnSpc>
              <a:spcBef>
                <a:spcPts val="1200"/>
              </a:spcBef>
              <a:spcAft>
                <a:spcPts val="0"/>
              </a:spcAft>
              <a:buSzPts val="2000"/>
              <a:buFont typeface="Noto Sans Symbols"/>
              <a:buChar char="❖"/>
            </a:pPr>
            <a:r>
              <a:rPr i="1" lang="en-US" sz="2400">
                <a:latin typeface="Times New Roman"/>
                <a:ea typeface="Times New Roman"/>
                <a:cs typeface="Times New Roman"/>
                <a:sym typeface="Times New Roman"/>
              </a:rPr>
              <a:t>For array to store a record in a hash table, hash function is </a:t>
            </a:r>
            <a:r>
              <a:rPr lang="en-US" sz="2400">
                <a:latin typeface="Times New Roman"/>
                <a:ea typeface="Times New Roman"/>
                <a:cs typeface="Times New Roman"/>
                <a:sym typeface="Times New Roman"/>
              </a:rPr>
              <a:t>applied to the key of the record being stored, returning an index within the range of the hash table</a:t>
            </a:r>
            <a:endParaRPr/>
          </a:p>
          <a:p>
            <a:pPr indent="-220663" lvl="0" marL="347663" rtl="0" algn="l">
              <a:lnSpc>
                <a:spcPct val="90000"/>
              </a:lnSpc>
              <a:spcBef>
                <a:spcPts val="1200"/>
              </a:spcBef>
              <a:spcAft>
                <a:spcPts val="0"/>
              </a:spcAft>
              <a:buSzPts val="2000"/>
              <a:buFont typeface="Noto Sans Symbols"/>
              <a:buNone/>
            </a:pPr>
            <a:r>
              <a:t/>
            </a:r>
            <a:endParaRPr sz="2400">
              <a:latin typeface="Times New Roman"/>
              <a:ea typeface="Times New Roman"/>
              <a:cs typeface="Times New Roman"/>
              <a:sym typeface="Times New Roman"/>
            </a:endParaRPr>
          </a:p>
          <a:p>
            <a:pPr indent="-347663" lvl="0" marL="347663" rtl="0" algn="l">
              <a:lnSpc>
                <a:spcPct val="90000"/>
              </a:lnSpc>
              <a:spcBef>
                <a:spcPts val="1200"/>
              </a:spcBef>
              <a:spcAft>
                <a:spcPts val="0"/>
              </a:spcAft>
              <a:buSzPts val="2000"/>
              <a:buFont typeface="Noto Sans Symbols"/>
              <a:buChar char="❖"/>
            </a:pPr>
            <a:r>
              <a:rPr lang="en-US" sz="2400">
                <a:latin typeface="Times New Roman"/>
                <a:ea typeface="Times New Roman"/>
                <a:cs typeface="Times New Roman"/>
                <a:sym typeface="Times New Roman"/>
              </a:rPr>
              <a:t>The item is then stored in the table of that index position</a:t>
            </a:r>
            <a:endParaRPr/>
          </a:p>
          <a:p>
            <a:pPr indent="-220663" lvl="0" marL="347663" rtl="0" algn="l">
              <a:lnSpc>
                <a:spcPct val="90000"/>
              </a:lnSpc>
              <a:spcBef>
                <a:spcPts val="1200"/>
              </a:spcBef>
              <a:spcAft>
                <a:spcPts val="0"/>
              </a:spcAft>
              <a:buSzPts val="2000"/>
              <a:buFont typeface="Noto Sans Symbols"/>
              <a:buNone/>
            </a:pPr>
            <a:r>
              <a:t/>
            </a:r>
            <a:endParaRPr sz="2800">
              <a:latin typeface="Constantia"/>
              <a:ea typeface="Constantia"/>
              <a:cs typeface="Constantia"/>
              <a:sym typeface="Constantia"/>
            </a:endParaRPr>
          </a:p>
          <a:p>
            <a:pPr indent="-355600" lvl="0" marL="457200" rtl="0" algn="l">
              <a:lnSpc>
                <a:spcPct val="90000"/>
              </a:lnSpc>
              <a:spcBef>
                <a:spcPts val="1200"/>
              </a:spcBef>
              <a:spcAft>
                <a:spcPts val="0"/>
              </a:spcAft>
              <a:buSzPts val="2000"/>
              <a:buNone/>
            </a:pPr>
            <a:r>
              <a:t/>
            </a:r>
            <a:endParaRPr/>
          </a:p>
        </p:txBody>
      </p:sp>
      <p:grpSp>
        <p:nvGrpSpPr>
          <p:cNvPr id="277" name="Google Shape;277;p17"/>
          <p:cNvGrpSpPr/>
          <p:nvPr/>
        </p:nvGrpSpPr>
        <p:grpSpPr>
          <a:xfrm>
            <a:off x="3048001" y="457201"/>
            <a:ext cx="5648349" cy="1014994"/>
            <a:chOff x="1524000" y="1600200"/>
            <a:chExt cx="5664925" cy="1324117"/>
          </a:xfrm>
        </p:grpSpPr>
        <p:cxnSp>
          <p:nvCxnSpPr>
            <p:cNvPr id="278" name="Google Shape;278;p17"/>
            <p:cNvCxnSpPr/>
            <p:nvPr/>
          </p:nvCxnSpPr>
          <p:spPr>
            <a:xfrm>
              <a:off x="1524000" y="1828008"/>
              <a:ext cx="1218825" cy="2072"/>
            </a:xfrm>
            <a:prstGeom prst="straightConnector1">
              <a:avLst/>
            </a:prstGeom>
            <a:noFill/>
            <a:ln cap="flat" cmpd="sng" w="9525">
              <a:solidFill>
                <a:srgbClr val="B3C0DF"/>
              </a:solidFill>
              <a:prstDash val="solid"/>
              <a:round/>
              <a:headEnd len="sm" w="sm" type="none"/>
              <a:tailEnd len="sm" w="sm" type="none"/>
            </a:ln>
          </p:spPr>
        </p:cxnSp>
        <p:sp>
          <p:nvSpPr>
            <p:cNvPr id="279" name="Google Shape;279;p17"/>
            <p:cNvSpPr txBox="1"/>
            <p:nvPr/>
          </p:nvSpPr>
          <p:spPr>
            <a:xfrm>
              <a:off x="2743200" y="1600200"/>
              <a:ext cx="608035" cy="5621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Constantia"/>
                  <a:ea typeface="Constantia"/>
                  <a:cs typeface="Constantia"/>
                  <a:sym typeface="Constantia"/>
                </a:rPr>
                <a:t>key</a:t>
              </a:r>
              <a:endParaRPr b="0" i="0" sz="1400" u="none" cap="none" strike="noStrike">
                <a:solidFill>
                  <a:srgbClr val="000000"/>
                </a:solidFill>
                <a:latin typeface="Arial"/>
                <a:ea typeface="Arial"/>
                <a:cs typeface="Arial"/>
                <a:sym typeface="Arial"/>
              </a:endParaRPr>
            </a:p>
          </p:txBody>
        </p:sp>
        <p:cxnSp>
          <p:nvCxnSpPr>
            <p:cNvPr id="280" name="Google Shape;280;p17"/>
            <p:cNvCxnSpPr/>
            <p:nvPr/>
          </p:nvCxnSpPr>
          <p:spPr>
            <a:xfrm>
              <a:off x="3352237" y="1828008"/>
              <a:ext cx="1218825" cy="2072"/>
            </a:xfrm>
            <a:prstGeom prst="straightConnector1">
              <a:avLst/>
            </a:prstGeom>
            <a:noFill/>
            <a:ln cap="flat" cmpd="sng" w="9525">
              <a:solidFill>
                <a:srgbClr val="B3C0DF"/>
              </a:solidFill>
              <a:prstDash val="solid"/>
              <a:round/>
              <a:headEnd len="sm" w="sm" type="none"/>
              <a:tailEnd len="sm" w="sm" type="none"/>
            </a:ln>
          </p:spPr>
        </p:cxnSp>
        <p:cxnSp>
          <p:nvCxnSpPr>
            <p:cNvPr id="281" name="Google Shape;281;p17"/>
            <p:cNvCxnSpPr/>
            <p:nvPr/>
          </p:nvCxnSpPr>
          <p:spPr>
            <a:xfrm rot="5400000">
              <a:off x="4304921" y="2094150"/>
              <a:ext cx="534314" cy="2032"/>
            </a:xfrm>
            <a:prstGeom prst="straightConnector1">
              <a:avLst/>
            </a:prstGeom>
            <a:noFill/>
            <a:ln cap="flat" cmpd="sng" w="9525">
              <a:solidFill>
                <a:srgbClr val="B3C0DF"/>
              </a:solidFill>
              <a:prstDash val="solid"/>
              <a:round/>
              <a:headEnd len="sm" w="sm" type="none"/>
              <a:tailEnd len="med" w="med" type="stealth"/>
            </a:ln>
          </p:spPr>
        </p:cxnSp>
        <p:sp>
          <p:nvSpPr>
            <p:cNvPr id="282" name="Google Shape;282;p17"/>
            <p:cNvSpPr txBox="1"/>
            <p:nvPr/>
          </p:nvSpPr>
          <p:spPr>
            <a:xfrm>
              <a:off x="3962400" y="2362200"/>
              <a:ext cx="1453690" cy="5621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Constantia"/>
                  <a:ea typeface="Constantia"/>
                  <a:cs typeface="Constantia"/>
                  <a:sym typeface="Constantia"/>
                </a:rPr>
                <a:t>Hash(key)</a:t>
              </a:r>
              <a:endParaRPr b="0" i="0" sz="1400" u="none" cap="none" strike="noStrike">
                <a:solidFill>
                  <a:srgbClr val="000000"/>
                </a:solidFill>
                <a:latin typeface="Arial"/>
                <a:ea typeface="Arial"/>
                <a:cs typeface="Arial"/>
                <a:sym typeface="Arial"/>
              </a:endParaRPr>
            </a:p>
          </p:txBody>
        </p:sp>
        <p:cxnSp>
          <p:nvCxnSpPr>
            <p:cNvPr id="283" name="Google Shape;283;p17"/>
            <p:cNvCxnSpPr/>
            <p:nvPr/>
          </p:nvCxnSpPr>
          <p:spPr>
            <a:xfrm>
              <a:off x="5410021" y="2590131"/>
              <a:ext cx="609413" cy="2072"/>
            </a:xfrm>
            <a:prstGeom prst="straightConnector1">
              <a:avLst/>
            </a:prstGeom>
            <a:noFill/>
            <a:ln cap="flat" cmpd="sng" w="9525">
              <a:solidFill>
                <a:srgbClr val="B3C0DF"/>
              </a:solidFill>
              <a:prstDash val="solid"/>
              <a:round/>
              <a:headEnd len="sm" w="sm" type="none"/>
              <a:tailEnd len="med" w="med" type="stealth"/>
            </a:ln>
          </p:spPr>
        </p:cxnSp>
        <p:sp>
          <p:nvSpPr>
            <p:cNvPr id="284" name="Google Shape;284;p17"/>
            <p:cNvSpPr txBox="1"/>
            <p:nvPr/>
          </p:nvSpPr>
          <p:spPr>
            <a:xfrm>
              <a:off x="6019800" y="2362201"/>
              <a:ext cx="1169125" cy="56211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Constantia"/>
                  <a:ea typeface="Constantia"/>
                  <a:cs typeface="Constantia"/>
                  <a:sym typeface="Constantia"/>
                </a:rPr>
                <a:t>Address</a:t>
              </a:r>
              <a:endParaRPr b="0" i="0" sz="1400" u="none" cap="none" strike="noStrike">
                <a:solidFill>
                  <a:srgbClr val="000000"/>
                </a:solidFill>
                <a:latin typeface="Arial"/>
                <a:ea typeface="Arial"/>
                <a:cs typeface="Arial"/>
                <a:sym typeface="Arial"/>
              </a:endParaRPr>
            </a:p>
          </p:txBody>
        </p:sp>
      </p:grpSp>
      <p:pic>
        <p:nvPicPr>
          <p:cNvPr id="285" name="Google Shape;285;p1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8"/>
          <p:cNvSpPr txBox="1"/>
          <p:nvPr>
            <p:ph type="title"/>
          </p:nvPr>
        </p:nvSpPr>
        <p:spPr>
          <a:xfrm>
            <a:off x="1589895" y="849914"/>
            <a:ext cx="10058400" cy="938047"/>
          </a:xfrm>
          <a:prstGeom prst="rect">
            <a:avLst/>
          </a:prstGeom>
          <a:noFill/>
          <a:ln>
            <a:noFill/>
          </a:ln>
        </p:spPr>
        <p:txBody>
          <a:bodyPr anchorCtr="0" anchor="b" bIns="91425" lIns="91425" spcFirstLastPara="1" rIns="91425" wrap="square" tIns="91425">
            <a:noAutofit/>
          </a:bodyPr>
          <a:lstStyle/>
          <a:p>
            <a:pPr indent="0" lvl="0" marL="0" rtl="0" algn="l">
              <a:lnSpc>
                <a:spcPct val="102000"/>
              </a:lnSpc>
              <a:spcBef>
                <a:spcPts val="0"/>
              </a:spcBef>
              <a:spcAft>
                <a:spcPts val="0"/>
              </a:spcAft>
              <a:buSzPts val="4800"/>
              <a:buNone/>
            </a:pPr>
            <a:r>
              <a:rPr lang="en-US">
                <a:solidFill>
                  <a:srgbClr val="00B050"/>
                </a:solidFill>
                <a:latin typeface="Times New Roman"/>
                <a:ea typeface="Times New Roman"/>
                <a:cs typeface="Times New Roman"/>
                <a:sym typeface="Times New Roman"/>
              </a:rPr>
              <a:t>Basic Idea</a:t>
            </a:r>
            <a:endParaRPr/>
          </a:p>
        </p:txBody>
      </p:sp>
      <p:sp>
        <p:nvSpPr>
          <p:cNvPr id="292" name="Google Shape;292;p18"/>
          <p:cNvSpPr txBox="1"/>
          <p:nvPr>
            <p:ph idx="1" type="body"/>
          </p:nvPr>
        </p:nvSpPr>
        <p:spPr>
          <a:xfrm>
            <a:off x="623392" y="1823345"/>
            <a:ext cx="11089232" cy="5486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Use </a:t>
            </a:r>
            <a:r>
              <a:rPr i="1" lang="en-US" sz="2400">
                <a:latin typeface="Times New Roman"/>
                <a:ea typeface="Times New Roman"/>
                <a:cs typeface="Times New Roman"/>
                <a:sym typeface="Times New Roman"/>
              </a:rPr>
              <a:t>hash function</a:t>
            </a:r>
            <a:r>
              <a:rPr lang="en-US" sz="2400">
                <a:latin typeface="Times New Roman"/>
                <a:ea typeface="Times New Roman"/>
                <a:cs typeface="Times New Roman"/>
                <a:sym typeface="Times New Roman"/>
              </a:rPr>
              <a:t> to map keys into positions in a </a:t>
            </a:r>
            <a:r>
              <a:rPr i="1" lang="en-US" sz="2400">
                <a:latin typeface="Times New Roman"/>
                <a:ea typeface="Times New Roman"/>
                <a:cs typeface="Times New Roman"/>
                <a:sym typeface="Times New Roman"/>
              </a:rPr>
              <a:t>hash table</a:t>
            </a:r>
            <a:endParaRPr/>
          </a:p>
          <a:p>
            <a:pPr indent="-228600" lvl="0" marL="457200" marR="0" rtl="0" algn="l">
              <a:lnSpc>
                <a:spcPct val="90000"/>
              </a:lnSpc>
              <a:spcBef>
                <a:spcPts val="1200"/>
              </a:spcBef>
              <a:spcAft>
                <a:spcPts val="0"/>
              </a:spcAft>
              <a:buClr>
                <a:schemeClr val="accent1"/>
              </a:buClr>
              <a:buSzPts val="2000"/>
              <a:buFont typeface="Calibri"/>
              <a:buNone/>
            </a:pPr>
            <a:r>
              <a:t/>
            </a:r>
            <a:endParaRPr i="1" sz="2400">
              <a:latin typeface="Times New Roman"/>
              <a:ea typeface="Times New Roman"/>
              <a:cs typeface="Times New Roman"/>
              <a:sym typeface="Times New Roman"/>
            </a:endParaRPr>
          </a:p>
          <a:p>
            <a:pPr indent="-355600" lvl="0" marL="457200" rtl="0" algn="l">
              <a:lnSpc>
                <a:spcPct val="90000"/>
              </a:lnSpc>
              <a:spcBef>
                <a:spcPts val="1200"/>
              </a:spcBef>
              <a:spcAft>
                <a:spcPts val="0"/>
              </a:spcAft>
              <a:buSzPts val="2000"/>
              <a:buFont typeface="Times New Roman"/>
              <a:buNone/>
            </a:pPr>
            <a:r>
              <a:rPr lang="en-US" sz="2400" u="sng">
                <a:latin typeface="Times New Roman"/>
                <a:ea typeface="Times New Roman"/>
                <a:cs typeface="Times New Roman"/>
                <a:sym typeface="Times New Roman"/>
              </a:rPr>
              <a:t>Ideally</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If element </a:t>
            </a:r>
            <a:r>
              <a:rPr i="1" lang="en-US" sz="2400">
                <a:latin typeface="Times New Roman"/>
                <a:ea typeface="Times New Roman"/>
                <a:cs typeface="Times New Roman"/>
                <a:sym typeface="Times New Roman"/>
              </a:rPr>
              <a:t>e</a:t>
            </a:r>
            <a:r>
              <a:rPr lang="en-US" sz="2400">
                <a:latin typeface="Times New Roman"/>
                <a:ea typeface="Times New Roman"/>
                <a:cs typeface="Times New Roman"/>
                <a:sym typeface="Times New Roman"/>
              </a:rPr>
              <a:t> has key </a:t>
            </a:r>
            <a:r>
              <a:rPr i="1" lang="en-US" sz="2400">
                <a:latin typeface="Times New Roman"/>
                <a:ea typeface="Times New Roman"/>
                <a:cs typeface="Times New Roman"/>
                <a:sym typeface="Times New Roman"/>
              </a:rPr>
              <a:t>k</a:t>
            </a:r>
            <a:r>
              <a:rPr lang="en-US" sz="2400">
                <a:latin typeface="Times New Roman"/>
                <a:ea typeface="Times New Roman"/>
                <a:cs typeface="Times New Roman"/>
                <a:sym typeface="Times New Roman"/>
              </a:rPr>
              <a:t> and </a:t>
            </a:r>
            <a:r>
              <a:rPr i="1" lang="en-US" sz="2400">
                <a:latin typeface="Times New Roman"/>
                <a:ea typeface="Times New Roman"/>
                <a:cs typeface="Times New Roman"/>
                <a:sym typeface="Times New Roman"/>
              </a:rPr>
              <a:t>h</a:t>
            </a:r>
            <a:r>
              <a:rPr lang="en-US" sz="2400">
                <a:latin typeface="Times New Roman"/>
                <a:ea typeface="Times New Roman"/>
                <a:cs typeface="Times New Roman"/>
                <a:sym typeface="Times New Roman"/>
              </a:rPr>
              <a:t> is hash function, then </a:t>
            </a:r>
            <a:r>
              <a:rPr i="1" lang="en-US" sz="2400">
                <a:latin typeface="Times New Roman"/>
                <a:ea typeface="Times New Roman"/>
                <a:cs typeface="Times New Roman"/>
                <a:sym typeface="Times New Roman"/>
              </a:rPr>
              <a:t>e</a:t>
            </a:r>
            <a:r>
              <a:rPr lang="en-US" sz="2400">
                <a:latin typeface="Times New Roman"/>
                <a:ea typeface="Times New Roman"/>
                <a:cs typeface="Times New Roman"/>
                <a:sym typeface="Times New Roman"/>
              </a:rPr>
              <a:t> is stored in position </a:t>
            </a:r>
            <a:r>
              <a:rPr i="1" lang="en-US" sz="2400">
                <a:latin typeface="Times New Roman"/>
                <a:ea typeface="Times New Roman"/>
                <a:cs typeface="Times New Roman"/>
                <a:sym typeface="Times New Roman"/>
              </a:rPr>
              <a:t>h(k)</a:t>
            </a:r>
            <a:r>
              <a:rPr lang="en-US" sz="2400">
                <a:latin typeface="Times New Roman"/>
                <a:ea typeface="Times New Roman"/>
                <a:cs typeface="Times New Roman"/>
                <a:sym typeface="Times New Roman"/>
              </a:rPr>
              <a:t> of table</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To search for </a:t>
            </a:r>
            <a:r>
              <a:rPr i="1" lang="en-US" sz="2400">
                <a:latin typeface="Times New Roman"/>
                <a:ea typeface="Times New Roman"/>
                <a:cs typeface="Times New Roman"/>
                <a:sym typeface="Times New Roman"/>
              </a:rPr>
              <a:t>e</a:t>
            </a:r>
            <a:r>
              <a:rPr lang="en-US" sz="2400">
                <a:latin typeface="Times New Roman"/>
                <a:ea typeface="Times New Roman"/>
                <a:cs typeface="Times New Roman"/>
                <a:sym typeface="Times New Roman"/>
              </a:rPr>
              <a:t>, compute </a:t>
            </a:r>
            <a:r>
              <a:rPr i="1" lang="en-US" sz="2400">
                <a:latin typeface="Times New Roman"/>
                <a:ea typeface="Times New Roman"/>
                <a:cs typeface="Times New Roman"/>
                <a:sym typeface="Times New Roman"/>
              </a:rPr>
              <a:t>h(k)</a:t>
            </a:r>
            <a:r>
              <a:rPr lang="en-US" sz="2400">
                <a:latin typeface="Times New Roman"/>
                <a:ea typeface="Times New Roman"/>
                <a:cs typeface="Times New Roman"/>
                <a:sym typeface="Times New Roman"/>
              </a:rPr>
              <a:t> to locate position. If no element, dictionary does not contain </a:t>
            </a:r>
            <a:r>
              <a:rPr i="1" lang="en-US" sz="2400">
                <a:latin typeface="Times New Roman"/>
                <a:ea typeface="Times New Roman"/>
                <a:cs typeface="Times New Roman"/>
                <a:sym typeface="Times New Roman"/>
              </a:rPr>
              <a:t>e</a:t>
            </a:r>
            <a:r>
              <a:rPr lang="en-US" sz="2400">
                <a:latin typeface="Times New Roman"/>
                <a:ea typeface="Times New Roman"/>
                <a:cs typeface="Times New Roman"/>
                <a:sym typeface="Times New Roman"/>
              </a:rPr>
              <a:t>.</a:t>
            </a:r>
            <a:endParaRPr/>
          </a:p>
        </p:txBody>
      </p:sp>
      <p:pic>
        <p:nvPicPr>
          <p:cNvPr id="293" name="Google Shape;293;p1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9"/>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Hash Functions</a:t>
            </a:r>
            <a:endParaRPr b="0" i="0" sz="4800" u="none" cap="none" strike="noStrike">
              <a:solidFill>
                <a:srgbClr val="00B050"/>
              </a:solidFill>
              <a:latin typeface="Times New Roman"/>
              <a:ea typeface="Times New Roman"/>
              <a:cs typeface="Times New Roman"/>
              <a:sym typeface="Times New Roman"/>
            </a:endParaRPr>
          </a:p>
        </p:txBody>
      </p:sp>
      <p:sp>
        <p:nvSpPr>
          <p:cNvPr id="301" name="Google Shape;301;p19"/>
          <p:cNvSpPr txBox="1"/>
          <p:nvPr>
            <p:ph idx="1" type="body"/>
          </p:nvPr>
        </p:nvSpPr>
        <p:spPr>
          <a:xfrm>
            <a:off x="335361" y="1628800"/>
            <a:ext cx="11417220" cy="3748194"/>
          </a:xfrm>
          <a:prstGeom prst="rect">
            <a:avLst/>
          </a:prstGeom>
          <a:noFill/>
          <a:ln>
            <a:noFill/>
          </a:ln>
        </p:spPr>
        <p:txBody>
          <a:bodyPr anchorCtr="0" anchor="t" bIns="45700" lIns="0" spcFirstLastPara="1" rIns="0" wrap="square" tIns="45700">
            <a:noAutofit/>
          </a:bodyPr>
          <a:lstStyle/>
          <a:p>
            <a:pPr indent="-127000" lvl="0" marL="91440" marR="0" rtl="0" algn="l">
              <a:lnSpc>
                <a:spcPct val="90000"/>
              </a:lnSpc>
              <a:spcBef>
                <a:spcPts val="1400"/>
              </a:spcBef>
              <a:spcAft>
                <a:spcPts val="0"/>
              </a:spcAft>
              <a:buClr>
                <a:schemeClr val="accent1"/>
              </a:buClr>
              <a:buSzPts val="2000"/>
              <a:buFont typeface="Calibri"/>
              <a:buChar char=" "/>
            </a:pPr>
            <a:r>
              <a:rPr b="0" i="0" lang="en-US" sz="2400" u="none" cap="none" strike="noStrike">
                <a:solidFill>
                  <a:srgbClr val="3F3F3F"/>
                </a:solidFill>
                <a:latin typeface="Times New Roman"/>
                <a:ea typeface="Times New Roman"/>
                <a:cs typeface="Times New Roman"/>
                <a:sym typeface="Times New Roman"/>
              </a:rPr>
              <a:t>A </a:t>
            </a:r>
            <a:r>
              <a:rPr b="0" i="0" lang="en-US" sz="2400" u="none" cap="none" strike="noStrike">
                <a:solidFill>
                  <a:srgbClr val="C00000"/>
                </a:solidFill>
                <a:latin typeface="Times New Roman"/>
                <a:ea typeface="Times New Roman"/>
                <a:cs typeface="Times New Roman"/>
                <a:sym typeface="Times New Roman"/>
              </a:rPr>
              <a:t>hash function </a:t>
            </a:r>
            <a:r>
              <a:rPr b="0" i="0" lang="en-US" sz="2400" u="none" cap="none" strike="noStrike">
                <a:solidFill>
                  <a:srgbClr val="3F3F3F"/>
                </a:solidFill>
                <a:latin typeface="Times New Roman"/>
                <a:ea typeface="Times New Roman"/>
                <a:cs typeface="Times New Roman"/>
                <a:sym typeface="Times New Roman"/>
              </a:rPr>
              <a:t>is any function that can be used to map a data set of an arbitrary size to a data set of a fixed size, which falls into the hash table. </a:t>
            </a:r>
            <a:endParaRPr b="0" i="0" sz="2400" u="none" cap="none" strike="noStrike">
              <a:solidFill>
                <a:srgbClr val="3F3F3F"/>
              </a:solidFill>
              <a:latin typeface="Times New Roman"/>
              <a:ea typeface="Times New Roman"/>
              <a:cs typeface="Times New Roman"/>
              <a:sym typeface="Times New Roman"/>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400" u="none" cap="none" strike="noStrike">
                <a:solidFill>
                  <a:srgbClr val="3F3F3F"/>
                </a:solidFill>
                <a:latin typeface="Times New Roman"/>
                <a:ea typeface="Times New Roman"/>
                <a:cs typeface="Times New Roman"/>
                <a:sym typeface="Times New Roman"/>
              </a:rPr>
              <a:t>The values returned by a hash function are called hash values, hash codes, hash sums, or simply hashes.</a:t>
            </a:r>
            <a:endParaRPr/>
          </a:p>
          <a:p>
            <a:pPr indent="0" lvl="0" marL="91440" marR="0" rtl="0" algn="l">
              <a:lnSpc>
                <a:spcPct val="90000"/>
              </a:lnSpc>
              <a:spcBef>
                <a:spcPts val="14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400" u="none" cap="none" strike="noStrike">
                <a:solidFill>
                  <a:srgbClr val="3F3F3F"/>
                </a:solidFill>
                <a:latin typeface="Times New Roman"/>
                <a:ea typeface="Times New Roman"/>
                <a:cs typeface="Times New Roman"/>
                <a:sym typeface="Times New Roman"/>
              </a:rPr>
              <a:t>Example:</a:t>
            </a:r>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400" u="none" cap="none" strike="noStrike">
                <a:solidFill>
                  <a:srgbClr val="C00000"/>
                </a:solidFill>
                <a:latin typeface="Times New Roman"/>
                <a:ea typeface="Times New Roman"/>
                <a:cs typeface="Times New Roman"/>
                <a:sym typeface="Times New Roman"/>
              </a:rPr>
              <a:t>H(x)=x mod 10</a:t>
            </a:r>
            <a:endParaRPr/>
          </a:p>
          <a:p>
            <a:pPr indent="0" lvl="0" marL="91440" marR="0" rtl="0" algn="l">
              <a:lnSpc>
                <a:spcPct val="90000"/>
              </a:lnSpc>
              <a:spcBef>
                <a:spcPts val="1400"/>
              </a:spcBef>
              <a:spcAft>
                <a:spcPts val="0"/>
              </a:spcAft>
              <a:buClr>
                <a:schemeClr val="accent1"/>
              </a:buClr>
              <a:buSzPts val="2000"/>
              <a:buFont typeface="Calibri"/>
              <a:buNone/>
            </a:pPr>
            <a:r>
              <a:t/>
            </a:r>
            <a:endParaRPr b="0" i="0" sz="2400" u="none" cap="none" strike="noStrike">
              <a:solidFill>
                <a:srgbClr val="C00000"/>
              </a:solidFill>
              <a:latin typeface="Times New Roman"/>
              <a:ea typeface="Times New Roman"/>
              <a:cs typeface="Times New Roman"/>
              <a:sym typeface="Times New Roman"/>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400" u="none" cap="none" strike="noStrike">
                <a:solidFill>
                  <a:srgbClr val="3F3F3F"/>
                </a:solidFill>
                <a:latin typeface="Times New Roman"/>
                <a:ea typeface="Times New Roman"/>
                <a:cs typeface="Times New Roman"/>
                <a:sym typeface="Times New Roman"/>
              </a:rPr>
              <a:t>Here, </a:t>
            </a:r>
            <a:r>
              <a:rPr b="0" i="1" lang="en-US" sz="2400" u="none" cap="none" strike="noStrike">
                <a:solidFill>
                  <a:srgbClr val="3F3F3F"/>
                </a:solidFill>
                <a:latin typeface="Times New Roman"/>
                <a:ea typeface="Times New Roman"/>
                <a:cs typeface="Times New Roman"/>
                <a:sym typeface="Times New Roman"/>
              </a:rPr>
              <a:t>H(x) is called as hash function while value returned by function is called as hash value.</a:t>
            </a:r>
            <a:endParaRPr b="0" i="1" sz="2400" u="none" cap="none" strike="noStrike">
              <a:solidFill>
                <a:srgbClr val="3F3F3F"/>
              </a:solidFill>
              <a:latin typeface="Times New Roman"/>
              <a:ea typeface="Times New Roman"/>
              <a:cs typeface="Times New Roman"/>
              <a:sym typeface="Times New Roman"/>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p:txBody>
      </p:sp>
      <p:pic>
        <p:nvPicPr>
          <p:cNvPr id="302" name="Google Shape;302;p1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0"/>
          <p:cNvSpPr txBox="1"/>
          <p:nvPr>
            <p:ph idx="1" type="body"/>
          </p:nvPr>
        </p:nvSpPr>
        <p:spPr>
          <a:xfrm>
            <a:off x="496989" y="1945803"/>
            <a:ext cx="11201195" cy="3748194"/>
          </a:xfrm>
          <a:prstGeom prst="rect">
            <a:avLst/>
          </a:prstGeom>
          <a:noFill/>
          <a:ln>
            <a:noFill/>
          </a:ln>
        </p:spPr>
        <p:txBody>
          <a:bodyPr anchorCtr="0" anchor="t" bIns="45700" lIns="0" spcFirstLastPara="1" rIns="0" wrap="square" tIns="45700">
            <a:noAutofit/>
          </a:bodyPr>
          <a:lstStyle/>
          <a:p>
            <a:pPr indent="-182880" lvl="1" marL="384048" rtl="0" algn="l">
              <a:lnSpc>
                <a:spcPct val="90000"/>
              </a:lnSpc>
              <a:spcBef>
                <a:spcPts val="400"/>
              </a:spcBef>
              <a:spcAft>
                <a:spcPts val="0"/>
              </a:spcAft>
              <a:buSzPts val="2400"/>
              <a:buChar char="◦"/>
            </a:pPr>
            <a:r>
              <a:rPr lang="en-US" sz="2400">
                <a:latin typeface="Times New Roman"/>
                <a:ea typeface="Times New Roman"/>
                <a:cs typeface="Times New Roman"/>
                <a:sym typeface="Times New Roman"/>
              </a:rPr>
              <a:t>The average performance of hashing depends on how the hash function distributes the set of keys among the slots</a:t>
            </a:r>
            <a:endParaRPr/>
          </a:p>
          <a:p>
            <a:pPr indent="-30479" lvl="1" marL="384048" rtl="0" algn="l">
              <a:lnSpc>
                <a:spcPct val="90000"/>
              </a:lnSpc>
              <a:spcBef>
                <a:spcPts val="400"/>
              </a:spcBef>
              <a:spcAft>
                <a:spcPts val="0"/>
              </a:spcAft>
              <a:buSzPts val="2400"/>
              <a:buNone/>
            </a:pPr>
            <a:r>
              <a:t/>
            </a:r>
            <a:endParaRPr sz="2400">
              <a:latin typeface="Times New Roman"/>
              <a:ea typeface="Times New Roman"/>
              <a:cs typeface="Times New Roman"/>
              <a:sym typeface="Times New Roman"/>
            </a:endParaRPr>
          </a:p>
          <a:p>
            <a:pPr indent="-182880" lvl="1" marL="384048" rtl="0" algn="l">
              <a:lnSpc>
                <a:spcPct val="90000"/>
              </a:lnSpc>
              <a:spcBef>
                <a:spcPts val="400"/>
              </a:spcBef>
              <a:spcAft>
                <a:spcPts val="0"/>
              </a:spcAft>
              <a:buSzPts val="2400"/>
              <a:buChar char="◦"/>
            </a:pPr>
            <a:r>
              <a:rPr lang="en-US" sz="2400">
                <a:latin typeface="Times New Roman"/>
                <a:ea typeface="Times New Roman"/>
                <a:cs typeface="Times New Roman"/>
                <a:sym typeface="Times New Roman"/>
              </a:rPr>
              <a:t>Assumption is that any given record is equally likely to hash into any of the slots, independently of whether any other record has been already hashed to it or not </a:t>
            </a:r>
            <a:endParaRPr sz="2400">
              <a:latin typeface="Times New Roman"/>
              <a:ea typeface="Times New Roman"/>
              <a:cs typeface="Times New Roman"/>
              <a:sym typeface="Times New Roman"/>
            </a:endParaRPr>
          </a:p>
          <a:p>
            <a:pPr indent="-30479" lvl="1" marL="384048" rtl="0" algn="l">
              <a:lnSpc>
                <a:spcPct val="90000"/>
              </a:lnSpc>
              <a:spcBef>
                <a:spcPts val="400"/>
              </a:spcBef>
              <a:spcAft>
                <a:spcPts val="0"/>
              </a:spcAft>
              <a:buSzPts val="2400"/>
              <a:buNone/>
            </a:pPr>
            <a:r>
              <a:t/>
            </a:r>
            <a:endParaRPr sz="2400">
              <a:latin typeface="Times New Roman"/>
              <a:ea typeface="Times New Roman"/>
              <a:cs typeface="Times New Roman"/>
              <a:sym typeface="Times New Roman"/>
            </a:endParaRPr>
          </a:p>
          <a:p>
            <a:pPr indent="-182880" lvl="1" marL="384048" rtl="0" algn="l">
              <a:lnSpc>
                <a:spcPct val="90000"/>
              </a:lnSpc>
              <a:spcBef>
                <a:spcPts val="400"/>
              </a:spcBef>
              <a:spcAft>
                <a:spcPts val="0"/>
              </a:spcAft>
              <a:buSzPts val="2400"/>
              <a:buChar char="◦"/>
            </a:pPr>
            <a:r>
              <a:rPr lang="en-US" sz="2400">
                <a:latin typeface="Times New Roman"/>
                <a:ea typeface="Times New Roman"/>
                <a:cs typeface="Times New Roman"/>
                <a:sym typeface="Times New Roman"/>
              </a:rPr>
              <a:t>This assumption is called as simple uniform hashing</a:t>
            </a:r>
            <a:endParaRPr/>
          </a:p>
          <a:p>
            <a:pPr indent="-30479" lvl="1" marL="384048" rtl="0" algn="l">
              <a:lnSpc>
                <a:spcPct val="90000"/>
              </a:lnSpc>
              <a:spcBef>
                <a:spcPts val="400"/>
              </a:spcBef>
              <a:spcAft>
                <a:spcPts val="0"/>
              </a:spcAft>
              <a:buSzPts val="2400"/>
              <a:buNone/>
            </a:pPr>
            <a:r>
              <a:t/>
            </a:r>
            <a:endParaRPr sz="2400">
              <a:latin typeface="Times New Roman"/>
              <a:ea typeface="Times New Roman"/>
              <a:cs typeface="Times New Roman"/>
              <a:sym typeface="Times New Roman"/>
            </a:endParaRPr>
          </a:p>
          <a:p>
            <a:pPr indent="-182880" lvl="1" marL="384048" rtl="0" algn="l">
              <a:lnSpc>
                <a:spcPct val="90000"/>
              </a:lnSpc>
              <a:spcBef>
                <a:spcPts val="400"/>
              </a:spcBef>
              <a:spcAft>
                <a:spcPts val="0"/>
              </a:spcAft>
              <a:buSzPts val="2400"/>
              <a:buChar char="◦"/>
            </a:pPr>
            <a:r>
              <a:rPr lang="en-US" sz="2400">
                <a:latin typeface="Times New Roman"/>
                <a:ea typeface="Times New Roman"/>
                <a:cs typeface="Times New Roman"/>
                <a:sym typeface="Times New Roman"/>
              </a:rPr>
              <a:t>A good hash function is the one which satisfies the assumption of simple uniform hashing</a:t>
            </a:r>
            <a:endParaRPr/>
          </a:p>
          <a:p>
            <a:pPr indent="35560" lvl="0" marL="91440" marR="0" rtl="0" algn="l">
              <a:lnSpc>
                <a:spcPct val="90000"/>
              </a:lnSpc>
              <a:spcBef>
                <a:spcPts val="16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p:txBody>
      </p:sp>
      <p:pic>
        <p:nvPicPr>
          <p:cNvPr id="310" name="Google Shape;310;p2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311" name="Google Shape;311;p20"/>
          <p:cNvSpPr txBox="1"/>
          <p:nvPr>
            <p:ph type="title"/>
          </p:nvPr>
        </p:nvSpPr>
        <p:spPr>
          <a:xfrm>
            <a:off x="1631504" y="286604"/>
            <a:ext cx="10441160" cy="191826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r>
              <a:rPr lang="en-US">
                <a:solidFill>
                  <a:srgbClr val="00B050"/>
                </a:solidFill>
                <a:latin typeface="Times New Roman"/>
                <a:ea typeface="Times New Roman"/>
                <a:cs typeface="Times New Roman"/>
                <a:sym typeface="Times New Roman"/>
              </a:rPr>
              <a:t>Characteristics of a good hashing function</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type="title"/>
          </p:nvPr>
        </p:nvSpPr>
        <p:spPr>
          <a:xfrm>
            <a:off x="1631504" y="286604"/>
            <a:ext cx="10441160" cy="191826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r>
              <a:rPr lang="en-US">
                <a:solidFill>
                  <a:srgbClr val="00B050"/>
                </a:solidFill>
                <a:latin typeface="Times New Roman"/>
                <a:ea typeface="Times New Roman"/>
                <a:cs typeface="Times New Roman"/>
                <a:sym typeface="Times New Roman"/>
              </a:rPr>
              <a:t>Characteristics of a good hashing function</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317" name="Google Shape;317;p21"/>
          <p:cNvSpPr txBox="1"/>
          <p:nvPr>
            <p:ph idx="1" type="body"/>
          </p:nvPr>
        </p:nvSpPr>
        <p:spPr>
          <a:xfrm>
            <a:off x="209568" y="2060848"/>
            <a:ext cx="11575063" cy="3096344"/>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Addresses generated from the key are uniformly and randomly distributed</a:t>
            </a:r>
            <a:endParaRPr/>
          </a:p>
          <a:p>
            <a:pPr indent="-420068" lvl="0" marL="1944688" rtl="0" algn="just">
              <a:lnSpc>
                <a:spcPct val="90000"/>
              </a:lnSpc>
              <a:spcBef>
                <a:spcPts val="1200"/>
              </a:spcBef>
              <a:spcAft>
                <a:spcPts val="0"/>
              </a:spcAft>
              <a:buClr>
                <a:srgbClr val="A8CDD7"/>
              </a:buClr>
              <a:buSzPts val="2285"/>
              <a:buFont typeface="Noto Sans Symbols"/>
              <a:buNone/>
            </a:pPr>
            <a:r>
              <a:t/>
            </a:r>
            <a:endParaRPr sz="2405">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Small variations in the value of key will cause large variations in the record addresses to distribute records (with similar keys) evenly</a:t>
            </a:r>
            <a:endParaRPr/>
          </a:p>
          <a:p>
            <a:pPr indent="-420068" lvl="0" marL="1944688" rtl="0" algn="just">
              <a:lnSpc>
                <a:spcPct val="90000"/>
              </a:lnSpc>
              <a:spcBef>
                <a:spcPts val="1200"/>
              </a:spcBef>
              <a:spcAft>
                <a:spcPts val="0"/>
              </a:spcAft>
              <a:buClr>
                <a:srgbClr val="A8CDD7"/>
              </a:buClr>
              <a:buSzPts val="2285"/>
              <a:buFont typeface="Noto Sans Symbols"/>
              <a:buNone/>
            </a:pPr>
            <a:r>
              <a:t/>
            </a:r>
            <a:endParaRPr sz="2405">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The hashing function must minimize the collision</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1850"/>
          </a:p>
        </p:txBody>
      </p:sp>
      <p:pic>
        <p:nvPicPr>
          <p:cNvPr id="318" name="Google Shape;318;p2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4"/>
          <p:cNvSpPr txBox="1"/>
          <p:nvPr>
            <p:ph type="title"/>
          </p:nvPr>
        </p:nvSpPr>
        <p:spPr>
          <a:xfrm>
            <a:off x="1464668" y="692696"/>
            <a:ext cx="10058400" cy="907505"/>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br>
              <a:rPr lang="en-US">
                <a:solidFill>
                  <a:srgbClr val="00B050"/>
                </a:solidFill>
                <a:latin typeface="Times New Roman"/>
                <a:ea typeface="Times New Roman"/>
                <a:cs typeface="Times New Roman"/>
                <a:sym typeface="Times New Roman"/>
              </a:rPr>
            </a:br>
            <a:r>
              <a:rPr lang="en-US">
                <a:solidFill>
                  <a:srgbClr val="00B050"/>
                </a:solidFill>
                <a:latin typeface="Times New Roman"/>
                <a:ea typeface="Times New Roman"/>
                <a:cs typeface="Times New Roman"/>
                <a:sym typeface="Times New Roman"/>
              </a:rPr>
              <a:t>Division Method</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324" name="Google Shape;324;p24"/>
          <p:cNvSpPr txBox="1"/>
          <p:nvPr>
            <p:ph idx="1" type="body"/>
          </p:nvPr>
        </p:nvSpPr>
        <p:spPr>
          <a:xfrm>
            <a:off x="1127448" y="1841192"/>
            <a:ext cx="10657184" cy="4251520"/>
          </a:xfrm>
          <a:prstGeom prst="rect">
            <a:avLst/>
          </a:prstGeom>
          <a:noFill/>
          <a:ln>
            <a:noFill/>
          </a:ln>
        </p:spPr>
        <p:txBody>
          <a:bodyPr anchorCtr="0" anchor="t" bIns="91425" lIns="91425" spcFirstLastPara="1" rIns="91425" wrap="square" tIns="91425">
            <a:noAutofit/>
          </a:bodyPr>
          <a:lstStyle/>
          <a:p>
            <a:pPr indent="0" lvl="0" marL="1379538" rtl="0" algn="l">
              <a:lnSpc>
                <a:spcPct val="7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One of the required features of the hash function is that the resultant index must be within the table index range</a:t>
            </a:r>
            <a:endParaRPr/>
          </a:p>
          <a:p>
            <a:pPr indent="0" lvl="0" marL="1379538" rtl="0" algn="l">
              <a:lnSpc>
                <a:spcPct val="70000"/>
              </a:lnSpc>
              <a:spcBef>
                <a:spcPts val="1200"/>
              </a:spcBef>
              <a:spcAft>
                <a:spcPts val="0"/>
              </a:spcAft>
              <a:buClr>
                <a:srgbClr val="A8CDD7"/>
              </a:buClr>
              <a:buSzPts val="2285"/>
              <a:buNone/>
            </a:pPr>
            <a:r>
              <a:t/>
            </a:r>
            <a:endParaRPr sz="2405">
              <a:latin typeface="Times New Roman"/>
              <a:ea typeface="Times New Roman"/>
              <a:cs typeface="Times New Roman"/>
              <a:sym typeface="Times New Roman"/>
            </a:endParaRPr>
          </a:p>
          <a:p>
            <a:pPr indent="0" lvl="0" marL="1379538" rtl="0" algn="l">
              <a:lnSpc>
                <a:spcPct val="7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One simple choice for a hash function is to use the modulus division indicated as MOD</a:t>
            </a:r>
            <a:endParaRPr sz="2405">
              <a:latin typeface="Times New Roman"/>
              <a:ea typeface="Times New Roman"/>
              <a:cs typeface="Times New Roman"/>
              <a:sym typeface="Times New Roman"/>
            </a:endParaRPr>
          </a:p>
          <a:p>
            <a:pPr indent="0" lvl="0" marL="1379538" rtl="0" algn="l">
              <a:lnSpc>
                <a:spcPct val="7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The function returns an integer</a:t>
            </a:r>
            <a:endParaRPr/>
          </a:p>
          <a:p>
            <a:pPr indent="0" lvl="0" marL="1379538" rtl="0" algn="l">
              <a:lnSpc>
                <a:spcPct val="70000"/>
              </a:lnSpc>
              <a:spcBef>
                <a:spcPts val="1200"/>
              </a:spcBef>
              <a:spcAft>
                <a:spcPts val="0"/>
              </a:spcAft>
              <a:buClr>
                <a:srgbClr val="A8CDD7"/>
              </a:buClr>
              <a:buSzPts val="2285"/>
              <a:buNone/>
            </a:pPr>
            <a:r>
              <a:t/>
            </a:r>
            <a:endParaRPr sz="2405">
              <a:latin typeface="Times New Roman"/>
              <a:ea typeface="Times New Roman"/>
              <a:cs typeface="Times New Roman"/>
              <a:sym typeface="Times New Roman"/>
            </a:endParaRPr>
          </a:p>
          <a:p>
            <a:pPr indent="0" lvl="0" marL="1379538" rtl="0" algn="l">
              <a:lnSpc>
                <a:spcPct val="7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If any parameter is NULL, the result is NULL</a:t>
            </a:r>
            <a:endParaRPr/>
          </a:p>
          <a:p>
            <a:pPr indent="0" lvl="0" marL="1379538" rtl="0" algn="l">
              <a:lnSpc>
                <a:spcPct val="7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a:t>
            </a:r>
            <a:r>
              <a:rPr lang="en-US" sz="2405">
                <a:solidFill>
                  <a:srgbClr val="C00000"/>
                </a:solidFill>
                <a:latin typeface="Times New Roman"/>
                <a:ea typeface="Times New Roman"/>
                <a:cs typeface="Times New Roman"/>
                <a:sym typeface="Times New Roman"/>
              </a:rPr>
              <a:t>Hash(Key) = Key % M</a:t>
            </a:r>
            <a:endParaRPr sz="2405">
              <a:solidFill>
                <a:srgbClr val="C00000"/>
              </a:solidFill>
              <a:latin typeface="Times New Roman"/>
              <a:ea typeface="Times New Roman"/>
              <a:cs typeface="Times New Roman"/>
              <a:sym typeface="Times New Roman"/>
            </a:endParaRPr>
          </a:p>
          <a:p>
            <a:pPr indent="-228600" lvl="0" marL="457200" marR="0" rtl="0" algn="l">
              <a:lnSpc>
                <a:spcPct val="70000"/>
              </a:lnSpc>
              <a:spcBef>
                <a:spcPts val="1200"/>
              </a:spcBef>
              <a:spcAft>
                <a:spcPts val="0"/>
              </a:spcAft>
              <a:buClr>
                <a:schemeClr val="accent1"/>
              </a:buClr>
              <a:buSzPts val="2000"/>
              <a:buFont typeface="Calibri"/>
              <a:buNone/>
            </a:pPr>
            <a:r>
              <a:t/>
            </a:r>
            <a:endParaRPr sz="1850"/>
          </a:p>
        </p:txBody>
      </p:sp>
      <p:pic>
        <p:nvPicPr>
          <p:cNvPr id="325" name="Google Shape;325;p2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25"/>
          <p:cNvSpPr txBox="1"/>
          <p:nvPr>
            <p:ph type="title"/>
          </p:nvPr>
        </p:nvSpPr>
        <p:spPr>
          <a:xfrm>
            <a:off x="1981200" y="469900"/>
            <a:ext cx="7772400" cy="11430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Hash Tables: Insert Example</a:t>
            </a:r>
            <a:endParaRPr/>
          </a:p>
        </p:txBody>
      </p:sp>
      <p:sp>
        <p:nvSpPr>
          <p:cNvPr id="332" name="Google Shape;332;p25"/>
          <p:cNvSpPr txBox="1"/>
          <p:nvPr/>
        </p:nvSpPr>
        <p:spPr>
          <a:xfrm>
            <a:off x="956953" y="1689100"/>
            <a:ext cx="10297143" cy="95410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For example, if we hash keys 0…1000 into a hash table with 5 entries and use </a:t>
            </a:r>
            <a:r>
              <a:rPr b="1" i="0" lang="en-US" sz="2800" u="none" cap="none" strike="noStrike">
                <a:solidFill>
                  <a:srgbClr val="993366"/>
                </a:solidFill>
                <a:latin typeface="Times New Roman"/>
                <a:ea typeface="Times New Roman"/>
                <a:cs typeface="Times New Roman"/>
                <a:sym typeface="Times New Roman"/>
              </a:rPr>
              <a:t>h</a:t>
            </a:r>
            <a:r>
              <a:rPr b="1" i="0" lang="en-US" sz="1800" u="none" cap="none" strike="noStrike">
                <a:solidFill>
                  <a:srgbClr val="993366"/>
                </a:solidFill>
                <a:latin typeface="Times New Roman"/>
                <a:ea typeface="Times New Roman"/>
                <a:cs typeface="Times New Roman"/>
                <a:sym typeface="Times New Roman"/>
              </a:rPr>
              <a:t>(key) = key mod 5</a:t>
            </a:r>
            <a:r>
              <a:rPr b="0" i="0" lang="en-US" sz="1800" u="none" cap="none" strike="noStrike">
                <a:solidFill>
                  <a:srgbClr val="000000"/>
                </a:solidFill>
                <a:latin typeface="Times New Roman"/>
                <a:ea typeface="Times New Roman"/>
                <a:cs typeface="Times New Roman"/>
                <a:sym typeface="Times New Roman"/>
              </a:rPr>
              <a:t> , we get the following sequence of events:</a:t>
            </a:r>
            <a:r>
              <a:rPr b="0" i="0" lang="en-US" sz="28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nvGrpSpPr>
          <p:cNvPr id="333" name="Google Shape;333;p25"/>
          <p:cNvGrpSpPr/>
          <p:nvPr/>
        </p:nvGrpSpPr>
        <p:grpSpPr>
          <a:xfrm>
            <a:off x="1914525" y="2816225"/>
            <a:ext cx="1860550" cy="3843338"/>
            <a:chOff x="246" y="1774"/>
            <a:chExt cx="1172" cy="2421"/>
          </a:xfrm>
        </p:grpSpPr>
        <p:grpSp>
          <p:nvGrpSpPr>
            <p:cNvPr id="334" name="Google Shape;334;p25"/>
            <p:cNvGrpSpPr/>
            <p:nvPr/>
          </p:nvGrpSpPr>
          <p:grpSpPr>
            <a:xfrm>
              <a:off x="246" y="1774"/>
              <a:ext cx="1160" cy="2421"/>
              <a:chOff x="336" y="1824"/>
              <a:chExt cx="1160" cy="2421"/>
            </a:xfrm>
          </p:grpSpPr>
          <p:grpSp>
            <p:nvGrpSpPr>
              <p:cNvPr id="335" name="Google Shape;335;p25"/>
              <p:cNvGrpSpPr/>
              <p:nvPr/>
            </p:nvGrpSpPr>
            <p:grpSpPr>
              <a:xfrm>
                <a:off x="528" y="2208"/>
                <a:ext cx="968" cy="2037"/>
                <a:chOff x="528" y="1929"/>
                <a:chExt cx="968" cy="2037"/>
              </a:xfrm>
            </p:grpSpPr>
            <p:grpSp>
              <p:nvGrpSpPr>
                <p:cNvPr id="336" name="Google Shape;336;p25"/>
                <p:cNvGrpSpPr/>
                <p:nvPr/>
              </p:nvGrpSpPr>
              <p:grpSpPr>
                <a:xfrm>
                  <a:off x="768" y="2208"/>
                  <a:ext cx="672" cy="1488"/>
                  <a:chOff x="624" y="2016"/>
                  <a:chExt cx="480" cy="1200"/>
                </a:xfrm>
              </p:grpSpPr>
              <p:sp>
                <p:nvSpPr>
                  <p:cNvPr id="337" name="Google Shape;337;p25"/>
                  <p:cNvSpPr/>
                  <p:nvPr/>
                </p:nvSpPr>
                <p:spPr>
                  <a:xfrm>
                    <a:off x="62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25"/>
                  <p:cNvSpPr/>
                  <p:nvPr/>
                </p:nvSpPr>
                <p:spPr>
                  <a:xfrm>
                    <a:off x="86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25"/>
                  <p:cNvSpPr/>
                  <p:nvPr/>
                </p:nvSpPr>
                <p:spPr>
                  <a:xfrm>
                    <a:off x="62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25"/>
                  <p:cNvSpPr/>
                  <p:nvPr/>
                </p:nvSpPr>
                <p:spPr>
                  <a:xfrm>
                    <a:off x="86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25"/>
                  <p:cNvSpPr/>
                  <p:nvPr/>
                </p:nvSpPr>
                <p:spPr>
                  <a:xfrm>
                    <a:off x="62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5"/>
                  <p:cNvSpPr/>
                  <p:nvPr/>
                </p:nvSpPr>
                <p:spPr>
                  <a:xfrm>
                    <a:off x="86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5"/>
                  <p:cNvSpPr/>
                  <p:nvPr/>
                </p:nvSpPr>
                <p:spPr>
                  <a:xfrm>
                    <a:off x="62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5"/>
                  <p:cNvSpPr/>
                  <p:nvPr/>
                </p:nvSpPr>
                <p:spPr>
                  <a:xfrm>
                    <a:off x="86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25"/>
                  <p:cNvSpPr/>
                  <p:nvPr/>
                </p:nvSpPr>
                <p:spPr>
                  <a:xfrm>
                    <a:off x="62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25"/>
                  <p:cNvSpPr/>
                  <p:nvPr/>
                </p:nvSpPr>
                <p:spPr>
                  <a:xfrm>
                    <a:off x="86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7" name="Google Shape;347;p25"/>
                <p:cNvSpPr txBox="1"/>
                <p:nvPr/>
              </p:nvSpPr>
              <p:spPr>
                <a:xfrm>
                  <a:off x="528" y="2256"/>
                  <a:ext cx="213" cy="17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0</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48" name="Google Shape;348;p25"/>
                <p:cNvSpPr txBox="1"/>
                <p:nvPr/>
              </p:nvSpPr>
              <p:spPr>
                <a:xfrm>
                  <a:off x="758" y="1929"/>
                  <a:ext cx="738" cy="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Times New Roman"/>
                      <a:ea typeface="Times New Roman"/>
                      <a:cs typeface="Times New Roman"/>
                      <a:sym typeface="Times New Roman"/>
                    </a:rPr>
                    <a:t>key  data</a:t>
                  </a:r>
                  <a:endParaRPr b="0" i="0" sz="1400" u="none" cap="none" strike="noStrike">
                    <a:solidFill>
                      <a:srgbClr val="000000"/>
                    </a:solidFill>
                    <a:latin typeface="Arial"/>
                    <a:ea typeface="Arial"/>
                    <a:cs typeface="Arial"/>
                    <a:sym typeface="Arial"/>
                  </a:endParaRPr>
                </a:p>
              </p:txBody>
            </p:sp>
          </p:grpSp>
          <p:sp>
            <p:nvSpPr>
              <p:cNvPr id="349" name="Google Shape;349;p25"/>
              <p:cNvSpPr txBox="1"/>
              <p:nvPr/>
            </p:nvSpPr>
            <p:spPr>
              <a:xfrm>
                <a:off x="336" y="1824"/>
                <a:ext cx="756"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1" lang="en-US" sz="2400" u="sng" cap="none" strike="noStrike">
                    <a:solidFill>
                      <a:srgbClr val="990000"/>
                    </a:solidFill>
                    <a:latin typeface="Times New Roman"/>
                    <a:ea typeface="Times New Roman"/>
                    <a:cs typeface="Times New Roman"/>
                    <a:sym typeface="Times New Roman"/>
                  </a:rPr>
                  <a:t>Insert 2</a:t>
                </a:r>
                <a:r>
                  <a:rPr b="0" i="0" lang="en-US" sz="2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sp>
          <p:nvSpPr>
            <p:cNvPr id="350" name="Google Shape;350;p25"/>
            <p:cNvSpPr txBox="1"/>
            <p:nvPr/>
          </p:nvSpPr>
          <p:spPr>
            <a:xfrm>
              <a:off x="726" y="3072"/>
              <a:ext cx="69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      …</a:t>
              </a:r>
              <a:endParaRPr b="0" i="0" sz="1400" u="none" cap="none" strike="noStrike">
                <a:solidFill>
                  <a:srgbClr val="000000"/>
                </a:solidFill>
                <a:latin typeface="Arial"/>
                <a:ea typeface="Arial"/>
                <a:cs typeface="Arial"/>
                <a:sym typeface="Arial"/>
              </a:endParaRPr>
            </a:p>
          </p:txBody>
        </p:sp>
      </p:grpSp>
      <p:grpSp>
        <p:nvGrpSpPr>
          <p:cNvPr id="351" name="Google Shape;351;p25"/>
          <p:cNvGrpSpPr/>
          <p:nvPr/>
        </p:nvGrpSpPr>
        <p:grpSpPr>
          <a:xfrm>
            <a:off x="4352925" y="2816225"/>
            <a:ext cx="1860550" cy="3843338"/>
            <a:chOff x="1782" y="1774"/>
            <a:chExt cx="1172" cy="2421"/>
          </a:xfrm>
        </p:grpSpPr>
        <p:grpSp>
          <p:nvGrpSpPr>
            <p:cNvPr id="352" name="Google Shape;352;p25"/>
            <p:cNvGrpSpPr/>
            <p:nvPr/>
          </p:nvGrpSpPr>
          <p:grpSpPr>
            <a:xfrm>
              <a:off x="1974" y="2158"/>
              <a:ext cx="968" cy="2037"/>
              <a:chOff x="528" y="1929"/>
              <a:chExt cx="968" cy="2037"/>
            </a:xfrm>
          </p:grpSpPr>
          <p:grpSp>
            <p:nvGrpSpPr>
              <p:cNvPr id="353" name="Google Shape;353;p25"/>
              <p:cNvGrpSpPr/>
              <p:nvPr/>
            </p:nvGrpSpPr>
            <p:grpSpPr>
              <a:xfrm>
                <a:off x="768" y="2208"/>
                <a:ext cx="672" cy="1488"/>
                <a:chOff x="624" y="2016"/>
                <a:chExt cx="480" cy="1200"/>
              </a:xfrm>
            </p:grpSpPr>
            <p:sp>
              <p:nvSpPr>
                <p:cNvPr id="354" name="Google Shape;354;p25"/>
                <p:cNvSpPr/>
                <p:nvPr/>
              </p:nvSpPr>
              <p:spPr>
                <a:xfrm>
                  <a:off x="62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25"/>
                <p:cNvSpPr/>
                <p:nvPr/>
              </p:nvSpPr>
              <p:spPr>
                <a:xfrm>
                  <a:off x="86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25"/>
                <p:cNvSpPr/>
                <p:nvPr/>
              </p:nvSpPr>
              <p:spPr>
                <a:xfrm>
                  <a:off x="62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5"/>
                <p:cNvSpPr/>
                <p:nvPr/>
              </p:nvSpPr>
              <p:spPr>
                <a:xfrm>
                  <a:off x="86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25"/>
                <p:cNvSpPr/>
                <p:nvPr/>
              </p:nvSpPr>
              <p:spPr>
                <a:xfrm>
                  <a:off x="62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25"/>
                <p:cNvSpPr/>
                <p:nvPr/>
              </p:nvSpPr>
              <p:spPr>
                <a:xfrm>
                  <a:off x="86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25"/>
                <p:cNvSpPr/>
                <p:nvPr/>
              </p:nvSpPr>
              <p:spPr>
                <a:xfrm>
                  <a:off x="62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25"/>
                <p:cNvSpPr/>
                <p:nvPr/>
              </p:nvSpPr>
              <p:spPr>
                <a:xfrm>
                  <a:off x="86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25"/>
                <p:cNvSpPr/>
                <p:nvPr/>
              </p:nvSpPr>
              <p:spPr>
                <a:xfrm>
                  <a:off x="62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25"/>
                <p:cNvSpPr/>
                <p:nvPr/>
              </p:nvSpPr>
              <p:spPr>
                <a:xfrm>
                  <a:off x="86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 name="Google Shape;364;p25"/>
              <p:cNvSpPr txBox="1"/>
              <p:nvPr/>
            </p:nvSpPr>
            <p:spPr>
              <a:xfrm>
                <a:off x="528" y="2256"/>
                <a:ext cx="213" cy="17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0</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65" name="Google Shape;365;p25"/>
              <p:cNvSpPr txBox="1"/>
              <p:nvPr/>
            </p:nvSpPr>
            <p:spPr>
              <a:xfrm>
                <a:off x="758" y="1929"/>
                <a:ext cx="738" cy="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Times New Roman"/>
                    <a:ea typeface="Times New Roman"/>
                    <a:cs typeface="Times New Roman"/>
                    <a:sym typeface="Times New Roman"/>
                  </a:rPr>
                  <a:t>key  data</a:t>
                </a:r>
                <a:endParaRPr b="0" i="0" sz="1400" u="none" cap="none" strike="noStrike">
                  <a:solidFill>
                    <a:srgbClr val="000000"/>
                  </a:solidFill>
                  <a:latin typeface="Arial"/>
                  <a:ea typeface="Arial"/>
                  <a:cs typeface="Arial"/>
                  <a:sym typeface="Arial"/>
                </a:endParaRPr>
              </a:p>
            </p:txBody>
          </p:sp>
        </p:grpSp>
        <p:sp>
          <p:nvSpPr>
            <p:cNvPr id="366" name="Google Shape;366;p25"/>
            <p:cNvSpPr txBox="1"/>
            <p:nvPr/>
          </p:nvSpPr>
          <p:spPr>
            <a:xfrm>
              <a:off x="1782" y="1774"/>
              <a:ext cx="85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1" lang="en-US" sz="2400" u="sng" cap="none" strike="noStrike">
                  <a:solidFill>
                    <a:srgbClr val="990000"/>
                  </a:solidFill>
                  <a:latin typeface="Times New Roman"/>
                  <a:ea typeface="Times New Roman"/>
                  <a:cs typeface="Times New Roman"/>
                  <a:sym typeface="Times New Roman"/>
                </a:rPr>
                <a:t>Insert 21</a:t>
              </a:r>
              <a:r>
                <a:rPr b="0" i="0" lang="en-US" sz="2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sp>
          <p:nvSpPr>
            <p:cNvPr id="367" name="Google Shape;367;p25"/>
            <p:cNvSpPr txBox="1"/>
            <p:nvPr/>
          </p:nvSpPr>
          <p:spPr>
            <a:xfrm>
              <a:off x="2262" y="3072"/>
              <a:ext cx="69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      …</a:t>
              </a:r>
              <a:endParaRPr b="0" i="0" sz="1400" u="none" cap="none" strike="noStrike">
                <a:solidFill>
                  <a:srgbClr val="000000"/>
                </a:solidFill>
                <a:latin typeface="Arial"/>
                <a:ea typeface="Arial"/>
                <a:cs typeface="Arial"/>
                <a:sym typeface="Arial"/>
              </a:endParaRPr>
            </a:p>
          </p:txBody>
        </p:sp>
        <p:sp>
          <p:nvSpPr>
            <p:cNvPr id="368" name="Google Shape;368;p25"/>
            <p:cNvSpPr txBox="1"/>
            <p:nvPr/>
          </p:nvSpPr>
          <p:spPr>
            <a:xfrm>
              <a:off x="2252" y="2714"/>
              <a:ext cx="644"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21   …</a:t>
              </a:r>
              <a:endParaRPr b="0" i="0" sz="1400" u="none" cap="none" strike="noStrike">
                <a:solidFill>
                  <a:srgbClr val="000000"/>
                </a:solidFill>
                <a:latin typeface="Arial"/>
                <a:ea typeface="Arial"/>
                <a:cs typeface="Arial"/>
                <a:sym typeface="Arial"/>
              </a:endParaRPr>
            </a:p>
          </p:txBody>
        </p:sp>
      </p:grpSp>
      <p:grpSp>
        <p:nvGrpSpPr>
          <p:cNvPr id="369" name="Google Shape;369;p25"/>
          <p:cNvGrpSpPr/>
          <p:nvPr/>
        </p:nvGrpSpPr>
        <p:grpSpPr>
          <a:xfrm>
            <a:off x="6715125" y="2816225"/>
            <a:ext cx="1860550" cy="3843338"/>
            <a:chOff x="3216" y="1918"/>
            <a:chExt cx="1172" cy="2421"/>
          </a:xfrm>
        </p:grpSpPr>
        <p:grpSp>
          <p:nvGrpSpPr>
            <p:cNvPr id="370" name="Google Shape;370;p25"/>
            <p:cNvGrpSpPr/>
            <p:nvPr/>
          </p:nvGrpSpPr>
          <p:grpSpPr>
            <a:xfrm>
              <a:off x="3408" y="2302"/>
              <a:ext cx="968" cy="2037"/>
              <a:chOff x="528" y="1929"/>
              <a:chExt cx="968" cy="2037"/>
            </a:xfrm>
          </p:grpSpPr>
          <p:grpSp>
            <p:nvGrpSpPr>
              <p:cNvPr id="371" name="Google Shape;371;p25"/>
              <p:cNvGrpSpPr/>
              <p:nvPr/>
            </p:nvGrpSpPr>
            <p:grpSpPr>
              <a:xfrm>
                <a:off x="768" y="2208"/>
                <a:ext cx="672" cy="1488"/>
                <a:chOff x="624" y="2016"/>
                <a:chExt cx="480" cy="1200"/>
              </a:xfrm>
            </p:grpSpPr>
            <p:sp>
              <p:nvSpPr>
                <p:cNvPr id="372" name="Google Shape;372;p25"/>
                <p:cNvSpPr/>
                <p:nvPr/>
              </p:nvSpPr>
              <p:spPr>
                <a:xfrm>
                  <a:off x="62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25"/>
                <p:cNvSpPr/>
                <p:nvPr/>
              </p:nvSpPr>
              <p:spPr>
                <a:xfrm>
                  <a:off x="864" y="201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25"/>
                <p:cNvSpPr/>
                <p:nvPr/>
              </p:nvSpPr>
              <p:spPr>
                <a:xfrm>
                  <a:off x="62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25"/>
                <p:cNvSpPr/>
                <p:nvPr/>
              </p:nvSpPr>
              <p:spPr>
                <a:xfrm>
                  <a:off x="864" y="225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25"/>
                <p:cNvSpPr/>
                <p:nvPr/>
              </p:nvSpPr>
              <p:spPr>
                <a:xfrm>
                  <a:off x="62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25"/>
                <p:cNvSpPr/>
                <p:nvPr/>
              </p:nvSpPr>
              <p:spPr>
                <a:xfrm>
                  <a:off x="864" y="249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25"/>
                <p:cNvSpPr/>
                <p:nvPr/>
              </p:nvSpPr>
              <p:spPr>
                <a:xfrm>
                  <a:off x="62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25"/>
                <p:cNvSpPr/>
                <p:nvPr/>
              </p:nvSpPr>
              <p:spPr>
                <a:xfrm>
                  <a:off x="864" y="273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25"/>
                <p:cNvSpPr/>
                <p:nvPr/>
              </p:nvSpPr>
              <p:spPr>
                <a:xfrm>
                  <a:off x="62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25"/>
                <p:cNvSpPr/>
                <p:nvPr/>
              </p:nvSpPr>
              <p:spPr>
                <a:xfrm>
                  <a:off x="864" y="2976"/>
                  <a:ext cx="240" cy="24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2" name="Google Shape;382;p25"/>
              <p:cNvSpPr txBox="1"/>
              <p:nvPr/>
            </p:nvSpPr>
            <p:spPr>
              <a:xfrm>
                <a:off x="528" y="2256"/>
                <a:ext cx="213" cy="17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0</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83" name="Google Shape;383;p25"/>
              <p:cNvSpPr txBox="1"/>
              <p:nvPr/>
            </p:nvSpPr>
            <p:spPr>
              <a:xfrm>
                <a:off x="758" y="1929"/>
                <a:ext cx="738" cy="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Times New Roman"/>
                    <a:ea typeface="Times New Roman"/>
                    <a:cs typeface="Times New Roman"/>
                    <a:sym typeface="Times New Roman"/>
                  </a:rPr>
                  <a:t>key  data</a:t>
                </a:r>
                <a:endParaRPr b="0" i="0" sz="1400" u="none" cap="none" strike="noStrike">
                  <a:solidFill>
                    <a:srgbClr val="000000"/>
                  </a:solidFill>
                  <a:latin typeface="Arial"/>
                  <a:ea typeface="Arial"/>
                  <a:cs typeface="Arial"/>
                  <a:sym typeface="Arial"/>
                </a:endParaRPr>
              </a:p>
            </p:txBody>
          </p:sp>
        </p:grpSp>
        <p:sp>
          <p:nvSpPr>
            <p:cNvPr id="384" name="Google Shape;384;p25"/>
            <p:cNvSpPr txBox="1"/>
            <p:nvPr/>
          </p:nvSpPr>
          <p:spPr>
            <a:xfrm>
              <a:off x="3216" y="1918"/>
              <a:ext cx="85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1" lang="en-US" sz="2400" u="sng" cap="none" strike="noStrike">
                  <a:solidFill>
                    <a:srgbClr val="990000"/>
                  </a:solidFill>
                  <a:latin typeface="Times New Roman"/>
                  <a:ea typeface="Times New Roman"/>
                  <a:cs typeface="Times New Roman"/>
                  <a:sym typeface="Times New Roman"/>
                </a:rPr>
                <a:t>Insert 34</a:t>
              </a:r>
              <a:r>
                <a:rPr b="0" i="0" lang="en-US" sz="2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nvGrpSpPr>
            <p:cNvPr id="385" name="Google Shape;385;p25"/>
            <p:cNvGrpSpPr/>
            <p:nvPr/>
          </p:nvGrpSpPr>
          <p:grpSpPr>
            <a:xfrm>
              <a:off x="3686" y="2880"/>
              <a:ext cx="702" cy="1178"/>
              <a:chOff x="3686" y="2880"/>
              <a:chExt cx="702" cy="1178"/>
            </a:xfrm>
          </p:grpSpPr>
          <p:sp>
            <p:nvSpPr>
              <p:cNvPr id="386" name="Google Shape;386;p25"/>
              <p:cNvSpPr txBox="1"/>
              <p:nvPr/>
            </p:nvSpPr>
            <p:spPr>
              <a:xfrm>
                <a:off x="3696" y="3216"/>
                <a:ext cx="69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      …</a:t>
                </a:r>
                <a:endParaRPr b="0" i="0" sz="1400" u="none" cap="none" strike="noStrike">
                  <a:solidFill>
                    <a:srgbClr val="000000"/>
                  </a:solidFill>
                  <a:latin typeface="Arial"/>
                  <a:ea typeface="Arial"/>
                  <a:cs typeface="Arial"/>
                  <a:sym typeface="Arial"/>
                </a:endParaRPr>
              </a:p>
            </p:txBody>
          </p:sp>
          <p:sp>
            <p:nvSpPr>
              <p:cNvPr id="387" name="Google Shape;387;p25"/>
              <p:cNvSpPr txBox="1"/>
              <p:nvPr/>
            </p:nvSpPr>
            <p:spPr>
              <a:xfrm>
                <a:off x="3696" y="2880"/>
                <a:ext cx="644"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21   …</a:t>
                </a:r>
                <a:endParaRPr b="0" i="0" sz="1400" u="none" cap="none" strike="noStrike">
                  <a:solidFill>
                    <a:srgbClr val="000000"/>
                  </a:solidFill>
                  <a:latin typeface="Arial"/>
                  <a:ea typeface="Arial"/>
                  <a:cs typeface="Arial"/>
                  <a:sym typeface="Arial"/>
                </a:endParaRPr>
              </a:p>
            </p:txBody>
          </p:sp>
          <p:sp>
            <p:nvSpPr>
              <p:cNvPr id="388" name="Google Shape;388;p25"/>
              <p:cNvSpPr txBox="1"/>
              <p:nvPr/>
            </p:nvSpPr>
            <p:spPr>
              <a:xfrm>
                <a:off x="3686" y="3770"/>
                <a:ext cx="644"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34   …</a:t>
                </a:r>
                <a:endParaRPr b="0" i="0" sz="1400" u="none" cap="none" strike="noStrike">
                  <a:solidFill>
                    <a:srgbClr val="000000"/>
                  </a:solidFill>
                  <a:latin typeface="Arial"/>
                  <a:ea typeface="Arial"/>
                  <a:cs typeface="Arial"/>
                  <a:sym typeface="Arial"/>
                </a:endParaRPr>
              </a:p>
            </p:txBody>
          </p:sp>
        </p:grpSp>
      </p:grpSp>
      <p:grpSp>
        <p:nvGrpSpPr>
          <p:cNvPr id="389" name="Google Shape;389;p25"/>
          <p:cNvGrpSpPr/>
          <p:nvPr/>
        </p:nvGrpSpPr>
        <p:grpSpPr>
          <a:xfrm>
            <a:off x="8696325" y="2819401"/>
            <a:ext cx="2057400" cy="3394075"/>
            <a:chOff x="4518" y="1776"/>
            <a:chExt cx="1296" cy="2138"/>
          </a:xfrm>
        </p:grpSpPr>
        <p:sp>
          <p:nvSpPr>
            <p:cNvPr id="390" name="Google Shape;390;p25"/>
            <p:cNvSpPr txBox="1"/>
            <p:nvPr/>
          </p:nvSpPr>
          <p:spPr>
            <a:xfrm>
              <a:off x="4758" y="1776"/>
              <a:ext cx="852" cy="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1" lang="en-US" sz="2400" u="sng" cap="none" strike="noStrike">
                  <a:solidFill>
                    <a:srgbClr val="990000"/>
                  </a:solidFill>
                  <a:latin typeface="Times New Roman"/>
                  <a:ea typeface="Times New Roman"/>
                  <a:cs typeface="Times New Roman"/>
                  <a:sym typeface="Times New Roman"/>
                </a:rPr>
                <a:t>Insert 54</a:t>
              </a:r>
              <a:r>
                <a:rPr b="0" i="0" lang="en-US" sz="2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sp>
          <p:nvSpPr>
            <p:cNvPr id="391" name="Google Shape;391;p25"/>
            <p:cNvSpPr txBox="1"/>
            <p:nvPr/>
          </p:nvSpPr>
          <p:spPr>
            <a:xfrm>
              <a:off x="4518" y="2688"/>
              <a:ext cx="1296" cy="63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There is 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000000"/>
                  </a:solidFill>
                  <a:latin typeface="Arial"/>
                  <a:ea typeface="Arial"/>
                  <a:cs typeface="Arial"/>
                  <a:sym typeface="Arial"/>
                </a:rPr>
                <a:t>collision</a:t>
              </a:r>
              <a:r>
                <a:rPr b="0" i="0" lang="en-US" sz="2000" u="none" cap="none" strike="noStrike">
                  <a:solidFill>
                    <a:srgbClr val="000000"/>
                  </a:solidFill>
                  <a:latin typeface="Arial"/>
                  <a:ea typeface="Arial"/>
                  <a:cs typeface="Arial"/>
                  <a:sym typeface="Arial"/>
                </a:rPr>
                <a:t>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array entry #4</a:t>
              </a:r>
              <a:endParaRPr b="0" i="0" sz="1400" u="none" cap="none" strike="noStrike">
                <a:solidFill>
                  <a:srgbClr val="000000"/>
                </a:solidFill>
                <a:latin typeface="Arial"/>
                <a:ea typeface="Arial"/>
                <a:cs typeface="Arial"/>
                <a:sym typeface="Arial"/>
              </a:endParaRPr>
            </a:p>
          </p:txBody>
        </p:sp>
        <p:sp>
          <p:nvSpPr>
            <p:cNvPr id="392" name="Google Shape;392;p25"/>
            <p:cNvSpPr txBox="1"/>
            <p:nvPr/>
          </p:nvSpPr>
          <p:spPr>
            <a:xfrm>
              <a:off x="4882" y="3549"/>
              <a:ext cx="500"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grpSp>
      <p:pic>
        <p:nvPicPr>
          <p:cNvPr id="393" name="Google Shape;393;p2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sp>
        <p:nvSpPr>
          <p:cNvPr id="398" name="Google Shape;398;p26"/>
          <p:cNvSpPr txBox="1"/>
          <p:nvPr/>
        </p:nvSpPr>
        <p:spPr>
          <a:xfrm>
            <a:off x="1479443" y="551677"/>
            <a:ext cx="8229600" cy="868362"/>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Multiplication Method</a:t>
            </a:r>
            <a:endParaRPr b="0" i="0" sz="4800" u="none" cap="none" strike="noStrike">
              <a:solidFill>
                <a:srgbClr val="00B050"/>
              </a:solidFill>
              <a:latin typeface="Times New Roman"/>
              <a:ea typeface="Times New Roman"/>
              <a:cs typeface="Times New Roman"/>
              <a:sym typeface="Times New Roman"/>
            </a:endParaRPr>
          </a:p>
        </p:txBody>
      </p:sp>
      <p:sp>
        <p:nvSpPr>
          <p:cNvPr id="399" name="Google Shape;399;p26"/>
          <p:cNvSpPr txBox="1"/>
          <p:nvPr/>
        </p:nvSpPr>
        <p:spPr>
          <a:xfrm>
            <a:off x="551384" y="1772816"/>
            <a:ext cx="11294589" cy="5436840"/>
          </a:xfrm>
          <a:prstGeom prst="rect">
            <a:avLst/>
          </a:prstGeom>
          <a:noFill/>
          <a:ln>
            <a:noFill/>
          </a:ln>
        </p:spPr>
        <p:txBody>
          <a:bodyPr anchorCtr="0" anchor="t" bIns="45700" lIns="0" spcFirstLastPara="1" rIns="18275" wrap="square" tIns="45700">
            <a:noAutofit/>
          </a:bodyPr>
          <a:lstStyle/>
          <a:p>
            <a:pPr indent="0" lvl="0" marL="1379538" marR="45720" rtl="0" algn="just">
              <a:lnSpc>
                <a:spcPct val="60000"/>
              </a:lnSpc>
              <a:spcBef>
                <a:spcPts val="0"/>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The multiplication method works as:</a:t>
            </a:r>
            <a:endParaRPr b="0" i="0" sz="1400" u="none" cap="none" strike="noStrike">
              <a:solidFill>
                <a:srgbClr val="000000"/>
              </a:solidFill>
              <a:latin typeface="Arial"/>
              <a:ea typeface="Arial"/>
              <a:cs typeface="Arial"/>
              <a:sym typeface="Arial"/>
            </a:endParaRPr>
          </a:p>
          <a:p>
            <a:pPr indent="-448300" lvl="0" marL="1944688" marR="45720" rtl="0" algn="just">
              <a:lnSpc>
                <a:spcPct val="60000"/>
              </a:lnSpc>
              <a:spcBef>
                <a:spcPts val="387"/>
              </a:spcBef>
              <a:spcAft>
                <a:spcPts val="0"/>
              </a:spcAft>
              <a:buClr>
                <a:srgbClr val="A8CDD7"/>
              </a:buClr>
              <a:buSzPts val="1840"/>
              <a:buFont typeface="Noto Sans Symbols"/>
              <a:buNone/>
            </a:pPr>
            <a:r>
              <a:t/>
            </a:r>
            <a:endParaRPr b="0" i="0" sz="1937" u="none" cap="none" strike="noStrike">
              <a:solidFill>
                <a:srgbClr val="000000"/>
              </a:solidFill>
              <a:latin typeface="Times New Roman"/>
              <a:ea typeface="Times New Roman"/>
              <a:cs typeface="Times New Roman"/>
              <a:sym typeface="Times New Roman"/>
            </a:endParaRPr>
          </a:p>
          <a:p>
            <a:pPr indent="0" lvl="0" marL="137953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1. Multiply the key ‘k’ by a constant A in the range 0 &lt; A &lt; 1 and extract the fractional part of kA </a:t>
            </a:r>
            <a:endParaRPr b="0" i="0" sz="1400" u="none" cap="none" strike="noStrike">
              <a:solidFill>
                <a:srgbClr val="000000"/>
              </a:solidFill>
              <a:latin typeface="Arial"/>
              <a:ea typeface="Arial"/>
              <a:cs typeface="Arial"/>
              <a:sym typeface="Arial"/>
            </a:endParaRPr>
          </a:p>
          <a:p>
            <a:pPr indent="-448300" lvl="0" marL="1944688" marR="45720" rtl="0" algn="just">
              <a:lnSpc>
                <a:spcPct val="60000"/>
              </a:lnSpc>
              <a:spcBef>
                <a:spcPts val="387"/>
              </a:spcBef>
              <a:spcAft>
                <a:spcPts val="0"/>
              </a:spcAft>
              <a:buClr>
                <a:srgbClr val="A8CDD7"/>
              </a:buClr>
              <a:buSzPts val="1840"/>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2. Then multiply this value by M and take the floor of the result</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Hash(k) =  M (kA ),</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Donald Knuth suggested to use  A=0.61803398987</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Ex:    key=107, assume M=50             key=123 m=1000</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h(k)= M*107*0.61803398987</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   66.12                                fractional part=0.12</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h(k)=50*0.12</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=6</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h(k)=6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t/>
            </a:r>
            <a:endParaRPr b="0" i="0" sz="1937"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That means 107 will be placed at index 6 in hash table.</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565150" lvl="0" marL="1944688" marR="45720" rtl="0" algn="just">
              <a:lnSpc>
                <a:spcPct val="60000"/>
              </a:lnSpc>
              <a:spcBef>
                <a:spcPts val="387"/>
              </a:spcBef>
              <a:spcAft>
                <a:spcPts val="0"/>
              </a:spcAft>
              <a:buClr>
                <a:srgbClr val="000000"/>
              </a:buClr>
              <a:buSzPts val="1937"/>
              <a:buFont typeface="Arial"/>
              <a:buNone/>
            </a:pPr>
            <a:r>
              <a:rPr b="0" i="0" lang="en-US" sz="1937" u="none" cap="none" strike="noStrike">
                <a:solidFill>
                  <a:srgbClr val="000000"/>
                </a:solidFill>
                <a:latin typeface="Constantia"/>
                <a:ea typeface="Constantia"/>
                <a:cs typeface="Constantia"/>
                <a:sym typeface="Constantia"/>
              </a:rPr>
              <a:t>	</a:t>
            </a:r>
            <a:endParaRPr b="1" i="0" sz="1704" u="none" cap="none" strike="noStrike">
              <a:solidFill>
                <a:srgbClr val="D2FED4"/>
              </a:solidFill>
              <a:latin typeface="Arial"/>
              <a:ea typeface="Arial"/>
              <a:cs typeface="Arial"/>
              <a:sym typeface="Arial"/>
            </a:endParaRPr>
          </a:p>
          <a:p>
            <a:pPr indent="-462296" lvl="0" marL="1944688" marR="45720" rtl="0" algn="just">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just">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just">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just">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62296" lvl="0" marL="1944688" marR="45720" rtl="0" algn="l">
              <a:lnSpc>
                <a:spcPct val="80000"/>
              </a:lnSpc>
              <a:spcBef>
                <a:spcPts val="341"/>
              </a:spcBef>
              <a:spcAft>
                <a:spcPts val="0"/>
              </a:spcAft>
              <a:buClr>
                <a:schemeClr val="accent3"/>
              </a:buClr>
              <a:buSzPts val="1620"/>
              <a:buFont typeface="Noto Sans Symbols"/>
              <a:buNone/>
            </a:pPr>
            <a:r>
              <a:t/>
            </a:r>
            <a:endParaRPr b="1" i="0" sz="1704" u="none" cap="none" strike="noStrike">
              <a:solidFill>
                <a:srgbClr val="D2FED4"/>
              </a:solidFill>
              <a:latin typeface="Arial"/>
              <a:ea typeface="Arial"/>
              <a:cs typeface="Arial"/>
              <a:sym typeface="Arial"/>
            </a:endParaRPr>
          </a:p>
          <a:p>
            <a:pPr indent="-443595" lvl="0" marL="1944688" marR="45720" rtl="0" algn="l">
              <a:lnSpc>
                <a:spcPct val="80000"/>
              </a:lnSpc>
              <a:spcBef>
                <a:spcPts val="403"/>
              </a:spcBef>
              <a:spcAft>
                <a:spcPts val="0"/>
              </a:spcAft>
              <a:buClr>
                <a:schemeClr val="accent3"/>
              </a:buClr>
              <a:buSzPts val="1914"/>
              <a:buFont typeface="Noto Sans Symbols"/>
              <a:buNone/>
            </a:pPr>
            <a:r>
              <a:t/>
            </a:r>
            <a:endParaRPr b="0" i="0" sz="2015" u="none" cap="none" strike="noStrike">
              <a:solidFill>
                <a:srgbClr val="D2FED4"/>
              </a:solidFill>
              <a:latin typeface="Arial"/>
              <a:ea typeface="Arial"/>
              <a:cs typeface="Arial"/>
              <a:sym typeface="Arial"/>
            </a:endParaRPr>
          </a:p>
        </p:txBody>
      </p:sp>
      <p:pic>
        <p:nvPicPr>
          <p:cNvPr id="400" name="Google Shape;400;p2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0" st="0"/>
                                            </p:txEl>
                                          </p:spTgt>
                                        </p:tgtEl>
                                        <p:attrNameLst>
                                          <p:attrName>style.visibility</p:attrName>
                                        </p:attrNameLst>
                                      </p:cBhvr>
                                      <p:to>
                                        <p:strVal val="visible"/>
                                      </p:to>
                                    </p:set>
                                    <p:animEffect filter="fade" transition="in">
                                      <p:cBhvr>
                                        <p:cTn dur="500"/>
                                        <p:tgtEl>
                                          <p:spTgt spid="3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 st="1"/>
                                            </p:txEl>
                                          </p:spTgt>
                                        </p:tgtEl>
                                        <p:attrNameLst>
                                          <p:attrName>style.visibility</p:attrName>
                                        </p:attrNameLst>
                                      </p:cBhvr>
                                      <p:to>
                                        <p:strVal val="visible"/>
                                      </p:to>
                                    </p:set>
                                    <p:animEffect filter="fade" transition="in">
                                      <p:cBhvr>
                                        <p:cTn dur="500"/>
                                        <p:tgtEl>
                                          <p:spTgt spid="3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 st="2"/>
                                            </p:txEl>
                                          </p:spTgt>
                                        </p:tgtEl>
                                        <p:attrNameLst>
                                          <p:attrName>style.visibility</p:attrName>
                                        </p:attrNameLst>
                                      </p:cBhvr>
                                      <p:to>
                                        <p:strVal val="visible"/>
                                      </p:to>
                                    </p:set>
                                    <p:animEffect filter="fade" transition="in">
                                      <p:cBhvr>
                                        <p:cTn dur="500"/>
                                        <p:tgtEl>
                                          <p:spTgt spid="3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 st="3"/>
                                            </p:txEl>
                                          </p:spTgt>
                                        </p:tgtEl>
                                        <p:attrNameLst>
                                          <p:attrName>style.visibility</p:attrName>
                                        </p:attrNameLst>
                                      </p:cBhvr>
                                      <p:to>
                                        <p:strVal val="visible"/>
                                      </p:to>
                                    </p:set>
                                    <p:animEffect filter="fade" transition="in">
                                      <p:cBhvr>
                                        <p:cTn dur="500"/>
                                        <p:tgtEl>
                                          <p:spTgt spid="3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4" st="4"/>
                                            </p:txEl>
                                          </p:spTgt>
                                        </p:tgtEl>
                                        <p:attrNameLst>
                                          <p:attrName>style.visibility</p:attrName>
                                        </p:attrNameLst>
                                      </p:cBhvr>
                                      <p:to>
                                        <p:strVal val="visible"/>
                                      </p:to>
                                    </p:set>
                                    <p:animEffect filter="fade" transition="in">
                                      <p:cBhvr>
                                        <p:cTn dur="500"/>
                                        <p:tgtEl>
                                          <p:spTgt spid="39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5" st="5"/>
                                            </p:txEl>
                                          </p:spTgt>
                                        </p:tgtEl>
                                        <p:attrNameLst>
                                          <p:attrName>style.visibility</p:attrName>
                                        </p:attrNameLst>
                                      </p:cBhvr>
                                      <p:to>
                                        <p:strVal val="visible"/>
                                      </p:to>
                                    </p:set>
                                    <p:animEffect filter="fade" transition="in">
                                      <p:cBhvr>
                                        <p:cTn dur="500"/>
                                        <p:tgtEl>
                                          <p:spTgt spid="39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6" st="6"/>
                                            </p:txEl>
                                          </p:spTgt>
                                        </p:tgtEl>
                                        <p:attrNameLst>
                                          <p:attrName>style.visibility</p:attrName>
                                        </p:attrNameLst>
                                      </p:cBhvr>
                                      <p:to>
                                        <p:strVal val="visible"/>
                                      </p:to>
                                    </p:set>
                                    <p:animEffect filter="fade" transition="in">
                                      <p:cBhvr>
                                        <p:cTn dur="500"/>
                                        <p:tgtEl>
                                          <p:spTgt spid="39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7" st="7"/>
                                            </p:txEl>
                                          </p:spTgt>
                                        </p:tgtEl>
                                        <p:attrNameLst>
                                          <p:attrName>style.visibility</p:attrName>
                                        </p:attrNameLst>
                                      </p:cBhvr>
                                      <p:to>
                                        <p:strVal val="visible"/>
                                      </p:to>
                                    </p:set>
                                    <p:animEffect filter="fade" transition="in">
                                      <p:cBhvr>
                                        <p:cTn dur="500"/>
                                        <p:tgtEl>
                                          <p:spTgt spid="39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8" st="8"/>
                                            </p:txEl>
                                          </p:spTgt>
                                        </p:tgtEl>
                                        <p:attrNameLst>
                                          <p:attrName>style.visibility</p:attrName>
                                        </p:attrNameLst>
                                      </p:cBhvr>
                                      <p:to>
                                        <p:strVal val="visible"/>
                                      </p:to>
                                    </p:set>
                                    <p:animEffect filter="fade" transition="in">
                                      <p:cBhvr>
                                        <p:cTn dur="500"/>
                                        <p:tgtEl>
                                          <p:spTgt spid="39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9" st="9"/>
                                            </p:txEl>
                                          </p:spTgt>
                                        </p:tgtEl>
                                        <p:attrNameLst>
                                          <p:attrName>style.visibility</p:attrName>
                                        </p:attrNameLst>
                                      </p:cBhvr>
                                      <p:to>
                                        <p:strVal val="visible"/>
                                      </p:to>
                                    </p:set>
                                    <p:animEffect filter="fade" transition="in">
                                      <p:cBhvr>
                                        <p:cTn dur="500"/>
                                        <p:tgtEl>
                                          <p:spTgt spid="399">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0" st="10"/>
                                            </p:txEl>
                                          </p:spTgt>
                                        </p:tgtEl>
                                        <p:attrNameLst>
                                          <p:attrName>style.visibility</p:attrName>
                                        </p:attrNameLst>
                                      </p:cBhvr>
                                      <p:to>
                                        <p:strVal val="visible"/>
                                      </p:to>
                                    </p:set>
                                    <p:animEffect filter="fade" transition="in">
                                      <p:cBhvr>
                                        <p:cTn dur="500"/>
                                        <p:tgtEl>
                                          <p:spTgt spid="399">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1" st="11"/>
                                            </p:txEl>
                                          </p:spTgt>
                                        </p:tgtEl>
                                        <p:attrNameLst>
                                          <p:attrName>style.visibility</p:attrName>
                                        </p:attrNameLst>
                                      </p:cBhvr>
                                      <p:to>
                                        <p:strVal val="visible"/>
                                      </p:to>
                                    </p:set>
                                    <p:animEffect filter="fade" transition="in">
                                      <p:cBhvr>
                                        <p:cTn dur="500"/>
                                        <p:tgtEl>
                                          <p:spTgt spid="399">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2" st="12"/>
                                            </p:txEl>
                                          </p:spTgt>
                                        </p:tgtEl>
                                        <p:attrNameLst>
                                          <p:attrName>style.visibility</p:attrName>
                                        </p:attrNameLst>
                                      </p:cBhvr>
                                      <p:to>
                                        <p:strVal val="visible"/>
                                      </p:to>
                                    </p:set>
                                    <p:animEffect filter="fade" transition="in">
                                      <p:cBhvr>
                                        <p:cTn dur="500"/>
                                        <p:tgtEl>
                                          <p:spTgt spid="399">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3" st="13"/>
                                            </p:txEl>
                                          </p:spTgt>
                                        </p:tgtEl>
                                        <p:attrNameLst>
                                          <p:attrName>style.visibility</p:attrName>
                                        </p:attrNameLst>
                                      </p:cBhvr>
                                      <p:to>
                                        <p:strVal val="visible"/>
                                      </p:to>
                                    </p:set>
                                    <p:animEffect filter="fade" transition="in">
                                      <p:cBhvr>
                                        <p:cTn dur="500"/>
                                        <p:tgtEl>
                                          <p:spTgt spid="399">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4" st="14"/>
                                            </p:txEl>
                                          </p:spTgt>
                                        </p:tgtEl>
                                        <p:attrNameLst>
                                          <p:attrName>style.visibility</p:attrName>
                                        </p:attrNameLst>
                                      </p:cBhvr>
                                      <p:to>
                                        <p:strVal val="visible"/>
                                      </p:to>
                                    </p:set>
                                    <p:animEffect filter="fade" transition="in">
                                      <p:cBhvr>
                                        <p:cTn dur="500"/>
                                        <p:tgtEl>
                                          <p:spTgt spid="399">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5" st="15"/>
                                            </p:txEl>
                                          </p:spTgt>
                                        </p:tgtEl>
                                        <p:attrNameLst>
                                          <p:attrName>style.visibility</p:attrName>
                                        </p:attrNameLst>
                                      </p:cBhvr>
                                      <p:to>
                                        <p:strVal val="visible"/>
                                      </p:to>
                                    </p:set>
                                    <p:animEffect filter="fade" transition="in">
                                      <p:cBhvr>
                                        <p:cTn dur="500"/>
                                        <p:tgtEl>
                                          <p:spTgt spid="399">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6" st="16"/>
                                            </p:txEl>
                                          </p:spTgt>
                                        </p:tgtEl>
                                        <p:attrNameLst>
                                          <p:attrName>style.visibility</p:attrName>
                                        </p:attrNameLst>
                                      </p:cBhvr>
                                      <p:to>
                                        <p:strVal val="visible"/>
                                      </p:to>
                                    </p:set>
                                    <p:animEffect filter="fade" transition="in">
                                      <p:cBhvr>
                                        <p:cTn dur="500"/>
                                        <p:tgtEl>
                                          <p:spTgt spid="399">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7" st="17"/>
                                            </p:txEl>
                                          </p:spTgt>
                                        </p:tgtEl>
                                        <p:attrNameLst>
                                          <p:attrName>style.visibility</p:attrName>
                                        </p:attrNameLst>
                                      </p:cBhvr>
                                      <p:to>
                                        <p:strVal val="visible"/>
                                      </p:to>
                                    </p:set>
                                    <p:animEffect filter="fade" transition="in">
                                      <p:cBhvr>
                                        <p:cTn dur="500"/>
                                        <p:tgtEl>
                                          <p:spTgt spid="399">
                                            <p:txEl>
                                              <p:pRg end="17" st="1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8" st="18"/>
                                            </p:txEl>
                                          </p:spTgt>
                                        </p:tgtEl>
                                        <p:attrNameLst>
                                          <p:attrName>style.visibility</p:attrName>
                                        </p:attrNameLst>
                                      </p:cBhvr>
                                      <p:to>
                                        <p:strVal val="visible"/>
                                      </p:to>
                                    </p:set>
                                    <p:animEffect filter="fade" transition="in">
                                      <p:cBhvr>
                                        <p:cTn dur="500"/>
                                        <p:tgtEl>
                                          <p:spTgt spid="399">
                                            <p:txEl>
                                              <p:pRg end="18" st="1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9" st="19"/>
                                            </p:txEl>
                                          </p:spTgt>
                                        </p:tgtEl>
                                        <p:attrNameLst>
                                          <p:attrName>style.visibility</p:attrName>
                                        </p:attrNameLst>
                                      </p:cBhvr>
                                      <p:to>
                                        <p:strVal val="visible"/>
                                      </p:to>
                                    </p:set>
                                    <p:animEffect filter="fade" transition="in">
                                      <p:cBhvr>
                                        <p:cTn dur="500"/>
                                        <p:tgtEl>
                                          <p:spTgt spid="399">
                                            <p:txEl>
                                              <p:pRg end="19" st="1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0" st="20"/>
                                            </p:txEl>
                                          </p:spTgt>
                                        </p:tgtEl>
                                        <p:attrNameLst>
                                          <p:attrName>style.visibility</p:attrName>
                                        </p:attrNameLst>
                                      </p:cBhvr>
                                      <p:to>
                                        <p:strVal val="visible"/>
                                      </p:to>
                                    </p:set>
                                    <p:animEffect filter="fade" transition="in">
                                      <p:cBhvr>
                                        <p:cTn dur="500"/>
                                        <p:tgtEl>
                                          <p:spTgt spid="399">
                                            <p:txEl>
                                              <p:pRg end="20" st="2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1" st="21"/>
                                            </p:txEl>
                                          </p:spTgt>
                                        </p:tgtEl>
                                        <p:attrNameLst>
                                          <p:attrName>style.visibility</p:attrName>
                                        </p:attrNameLst>
                                      </p:cBhvr>
                                      <p:to>
                                        <p:strVal val="visible"/>
                                      </p:to>
                                    </p:set>
                                    <p:animEffect filter="fade" transition="in">
                                      <p:cBhvr>
                                        <p:cTn dur="500"/>
                                        <p:tgtEl>
                                          <p:spTgt spid="399">
                                            <p:txEl>
                                              <p:pRg end="21" st="2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2" st="22"/>
                                            </p:txEl>
                                          </p:spTgt>
                                        </p:tgtEl>
                                        <p:attrNameLst>
                                          <p:attrName>style.visibility</p:attrName>
                                        </p:attrNameLst>
                                      </p:cBhvr>
                                      <p:to>
                                        <p:strVal val="visible"/>
                                      </p:to>
                                    </p:set>
                                    <p:animEffect filter="fade" transition="in">
                                      <p:cBhvr>
                                        <p:cTn dur="500"/>
                                        <p:tgtEl>
                                          <p:spTgt spid="399">
                                            <p:txEl>
                                              <p:pRg end="22" st="2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3" st="23"/>
                                            </p:txEl>
                                          </p:spTgt>
                                        </p:tgtEl>
                                        <p:attrNameLst>
                                          <p:attrName>style.visibility</p:attrName>
                                        </p:attrNameLst>
                                      </p:cBhvr>
                                      <p:to>
                                        <p:strVal val="visible"/>
                                      </p:to>
                                    </p:set>
                                    <p:animEffect filter="fade" transition="in">
                                      <p:cBhvr>
                                        <p:cTn dur="500"/>
                                        <p:tgtEl>
                                          <p:spTgt spid="399">
                                            <p:txEl>
                                              <p:pRg end="23" st="2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4" st="24"/>
                                            </p:txEl>
                                          </p:spTgt>
                                        </p:tgtEl>
                                        <p:attrNameLst>
                                          <p:attrName>style.visibility</p:attrName>
                                        </p:attrNameLst>
                                      </p:cBhvr>
                                      <p:to>
                                        <p:strVal val="visible"/>
                                      </p:to>
                                    </p:set>
                                    <p:animEffect filter="fade" transition="in">
                                      <p:cBhvr>
                                        <p:cTn dur="500"/>
                                        <p:tgtEl>
                                          <p:spTgt spid="399">
                                            <p:txEl>
                                              <p:pRg end="24" st="2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5" st="25"/>
                                            </p:txEl>
                                          </p:spTgt>
                                        </p:tgtEl>
                                        <p:attrNameLst>
                                          <p:attrName>style.visibility</p:attrName>
                                        </p:attrNameLst>
                                      </p:cBhvr>
                                      <p:to>
                                        <p:strVal val="visible"/>
                                      </p:to>
                                    </p:set>
                                    <p:animEffect filter="fade" transition="in">
                                      <p:cBhvr>
                                        <p:cTn dur="500"/>
                                        <p:tgtEl>
                                          <p:spTgt spid="399">
                                            <p:txEl>
                                              <p:pRg end="25" st="2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6" st="26"/>
                                            </p:txEl>
                                          </p:spTgt>
                                        </p:tgtEl>
                                        <p:attrNameLst>
                                          <p:attrName>style.visibility</p:attrName>
                                        </p:attrNameLst>
                                      </p:cBhvr>
                                      <p:to>
                                        <p:strVal val="visible"/>
                                      </p:to>
                                    </p:set>
                                    <p:animEffect filter="fade" transition="in">
                                      <p:cBhvr>
                                        <p:cTn dur="500"/>
                                        <p:tgtEl>
                                          <p:spTgt spid="399">
                                            <p:txEl>
                                              <p:pRg end="26" st="2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7" st="27"/>
                                            </p:txEl>
                                          </p:spTgt>
                                        </p:tgtEl>
                                        <p:attrNameLst>
                                          <p:attrName>style.visibility</p:attrName>
                                        </p:attrNameLst>
                                      </p:cBhvr>
                                      <p:to>
                                        <p:strVal val="visible"/>
                                      </p:to>
                                    </p:set>
                                    <p:animEffect filter="fade" transition="in">
                                      <p:cBhvr>
                                        <p:cTn dur="500"/>
                                        <p:tgtEl>
                                          <p:spTgt spid="399">
                                            <p:txEl>
                                              <p:pRg end="27" st="2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8" st="28"/>
                                            </p:txEl>
                                          </p:spTgt>
                                        </p:tgtEl>
                                        <p:attrNameLst>
                                          <p:attrName>style.visibility</p:attrName>
                                        </p:attrNameLst>
                                      </p:cBhvr>
                                      <p:to>
                                        <p:strVal val="visible"/>
                                      </p:to>
                                    </p:set>
                                    <p:animEffect filter="fade" transition="in">
                                      <p:cBhvr>
                                        <p:cTn dur="500"/>
                                        <p:tgtEl>
                                          <p:spTgt spid="399">
                                            <p:txEl>
                                              <p:pRg end="28" st="2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9" st="29"/>
                                            </p:txEl>
                                          </p:spTgt>
                                        </p:tgtEl>
                                        <p:attrNameLst>
                                          <p:attrName>style.visibility</p:attrName>
                                        </p:attrNameLst>
                                      </p:cBhvr>
                                      <p:to>
                                        <p:strVal val="visible"/>
                                      </p:to>
                                    </p:set>
                                    <p:animEffect filter="fade" transition="in">
                                      <p:cBhvr>
                                        <p:cTn dur="500"/>
                                        <p:tgtEl>
                                          <p:spTgt spid="399">
                                            <p:txEl>
                                              <p:pRg end="29" st="2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0" st="30"/>
                                            </p:txEl>
                                          </p:spTgt>
                                        </p:tgtEl>
                                        <p:attrNameLst>
                                          <p:attrName>style.visibility</p:attrName>
                                        </p:attrNameLst>
                                      </p:cBhvr>
                                      <p:to>
                                        <p:strVal val="visible"/>
                                      </p:to>
                                    </p:set>
                                    <p:animEffect filter="fade" transition="in">
                                      <p:cBhvr>
                                        <p:cTn dur="500"/>
                                        <p:tgtEl>
                                          <p:spTgt spid="399">
                                            <p:txEl>
                                              <p:pRg end="30" st="3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1" st="31"/>
                                            </p:txEl>
                                          </p:spTgt>
                                        </p:tgtEl>
                                        <p:attrNameLst>
                                          <p:attrName>style.visibility</p:attrName>
                                        </p:attrNameLst>
                                      </p:cBhvr>
                                      <p:to>
                                        <p:strVal val="visible"/>
                                      </p:to>
                                    </p:set>
                                    <p:animEffect filter="fade" transition="in">
                                      <p:cBhvr>
                                        <p:cTn dur="500"/>
                                        <p:tgtEl>
                                          <p:spTgt spid="399">
                                            <p:txEl>
                                              <p:pRg end="31" st="3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2" st="32"/>
                                            </p:txEl>
                                          </p:spTgt>
                                        </p:tgtEl>
                                        <p:attrNameLst>
                                          <p:attrName>style.visibility</p:attrName>
                                        </p:attrNameLst>
                                      </p:cBhvr>
                                      <p:to>
                                        <p:strVal val="visible"/>
                                      </p:to>
                                    </p:set>
                                    <p:animEffect filter="fade" transition="in">
                                      <p:cBhvr>
                                        <p:cTn dur="500"/>
                                        <p:tgtEl>
                                          <p:spTgt spid="399">
                                            <p:txEl>
                                              <p:pRg end="32" st="3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3" st="33"/>
                                            </p:txEl>
                                          </p:spTgt>
                                        </p:tgtEl>
                                        <p:attrNameLst>
                                          <p:attrName>style.visibility</p:attrName>
                                        </p:attrNameLst>
                                      </p:cBhvr>
                                      <p:to>
                                        <p:strVal val="visible"/>
                                      </p:to>
                                    </p:set>
                                    <p:animEffect filter="fade" transition="in">
                                      <p:cBhvr>
                                        <p:cTn dur="500"/>
                                        <p:tgtEl>
                                          <p:spTgt spid="399">
                                            <p:txEl>
                                              <p:pRg end="33" st="3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4" st="34"/>
                                            </p:txEl>
                                          </p:spTgt>
                                        </p:tgtEl>
                                        <p:attrNameLst>
                                          <p:attrName>style.visibility</p:attrName>
                                        </p:attrNameLst>
                                      </p:cBhvr>
                                      <p:to>
                                        <p:strVal val="visible"/>
                                      </p:to>
                                    </p:set>
                                    <p:animEffect filter="fade" transition="in">
                                      <p:cBhvr>
                                        <p:cTn dur="500"/>
                                        <p:tgtEl>
                                          <p:spTgt spid="399">
                                            <p:txEl>
                                              <p:pRg end="34" st="3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5" st="35"/>
                                            </p:txEl>
                                          </p:spTgt>
                                        </p:tgtEl>
                                        <p:attrNameLst>
                                          <p:attrName>style.visibility</p:attrName>
                                        </p:attrNameLst>
                                      </p:cBhvr>
                                      <p:to>
                                        <p:strVal val="visible"/>
                                      </p:to>
                                    </p:set>
                                    <p:animEffect filter="fade" transition="in">
                                      <p:cBhvr>
                                        <p:cTn dur="500"/>
                                        <p:tgtEl>
                                          <p:spTgt spid="399">
                                            <p:txEl>
                                              <p:pRg end="35" st="3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0"/>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Hashing</a:t>
            </a:r>
            <a:endParaRPr b="0" i="0" sz="4800" u="none" cap="none" strike="noStrike">
              <a:solidFill>
                <a:srgbClr val="00B050"/>
              </a:solidFill>
              <a:latin typeface="Times New Roman"/>
              <a:ea typeface="Times New Roman"/>
              <a:cs typeface="Times New Roman"/>
              <a:sym typeface="Times New Roman"/>
            </a:endParaRPr>
          </a:p>
        </p:txBody>
      </p:sp>
      <p:sp>
        <p:nvSpPr>
          <p:cNvPr id="133" name="Google Shape;133;p10"/>
          <p:cNvSpPr txBox="1"/>
          <p:nvPr>
            <p:ph idx="1" type="body"/>
          </p:nvPr>
        </p:nvSpPr>
        <p:spPr>
          <a:xfrm>
            <a:off x="1068387" y="2023714"/>
            <a:ext cx="10058400" cy="3748194"/>
          </a:xfrm>
          <a:prstGeom prst="rect">
            <a:avLst/>
          </a:prstGeom>
          <a:noFill/>
          <a:ln>
            <a:noFill/>
          </a:ln>
        </p:spPr>
        <p:txBody>
          <a:bodyPr anchorCtr="0" anchor="t" bIns="45700" lIns="0" spcFirstLastPara="1" rIns="0" wrap="square" tIns="45700">
            <a:noAutofit/>
          </a:bodyPr>
          <a:lstStyle/>
          <a:p>
            <a:pPr indent="-152400" lvl="0" marL="91440" marR="0" rtl="0" algn="l">
              <a:lnSpc>
                <a:spcPct val="90000"/>
              </a:lnSpc>
              <a:spcBef>
                <a:spcPts val="0"/>
              </a:spcBef>
              <a:spcAft>
                <a:spcPts val="0"/>
              </a:spcAft>
              <a:buClr>
                <a:schemeClr val="accent1"/>
              </a:buClr>
              <a:buSzPts val="2400"/>
              <a:buFont typeface="Noto Sans Symbols"/>
              <a:buChar char="➢"/>
            </a:pPr>
            <a:r>
              <a:rPr b="0" i="0" lang="en-US" sz="2400" u="none" cap="none" strike="noStrike">
                <a:solidFill>
                  <a:srgbClr val="3F3F3F"/>
                </a:solidFill>
                <a:latin typeface="Times New Roman"/>
                <a:ea typeface="Times New Roman"/>
                <a:cs typeface="Times New Roman"/>
                <a:sym typeface="Times New Roman"/>
              </a:rPr>
              <a:t>Introduction to hashing</a:t>
            </a:r>
            <a:endParaRPr/>
          </a:p>
          <a:p>
            <a:pPr indent="-152400" lvl="0" marL="91440" marR="0" rtl="0" algn="l">
              <a:lnSpc>
                <a:spcPct val="90000"/>
              </a:lnSpc>
              <a:spcBef>
                <a:spcPts val="1400"/>
              </a:spcBef>
              <a:spcAft>
                <a:spcPts val="0"/>
              </a:spcAft>
              <a:buClr>
                <a:schemeClr val="accent1"/>
              </a:buClr>
              <a:buSzPts val="2400"/>
              <a:buFont typeface="Noto Sans Symbols"/>
              <a:buChar char="➢"/>
            </a:pPr>
            <a:r>
              <a:rPr b="0" i="0" lang="en-US" sz="2400" u="none" cap="none" strike="noStrike">
                <a:solidFill>
                  <a:srgbClr val="3F3F3F"/>
                </a:solidFill>
                <a:latin typeface="Times New Roman"/>
                <a:ea typeface="Times New Roman"/>
                <a:cs typeface="Times New Roman"/>
                <a:sym typeface="Times New Roman"/>
              </a:rPr>
              <a:t>Hash functions</a:t>
            </a:r>
            <a:endParaRPr/>
          </a:p>
          <a:p>
            <a:pPr indent="-152400" lvl="0" marL="91440" marR="0" rtl="0" algn="l">
              <a:lnSpc>
                <a:spcPct val="90000"/>
              </a:lnSpc>
              <a:spcBef>
                <a:spcPts val="1400"/>
              </a:spcBef>
              <a:spcAft>
                <a:spcPts val="0"/>
              </a:spcAft>
              <a:buClr>
                <a:schemeClr val="accent1"/>
              </a:buClr>
              <a:buSzPts val="2400"/>
              <a:buFont typeface="Noto Sans Symbols"/>
              <a:buChar char="➢"/>
            </a:pPr>
            <a:r>
              <a:rPr b="0" i="0" lang="en-US" sz="2400" u="none" cap="none" strike="noStrike">
                <a:solidFill>
                  <a:srgbClr val="3F3F3F"/>
                </a:solidFill>
                <a:latin typeface="Times New Roman"/>
                <a:ea typeface="Times New Roman"/>
                <a:cs typeface="Times New Roman"/>
                <a:sym typeface="Times New Roman"/>
              </a:rPr>
              <a:t>Collision resolution strategies- Open Addressing and Chaining</a:t>
            </a:r>
            <a:endParaRPr/>
          </a:p>
          <a:p>
            <a:pPr indent="-152400" lvl="0" marL="91440" marR="0" rtl="0" algn="l">
              <a:lnSpc>
                <a:spcPct val="90000"/>
              </a:lnSpc>
              <a:spcBef>
                <a:spcPts val="1400"/>
              </a:spcBef>
              <a:spcAft>
                <a:spcPts val="0"/>
              </a:spcAft>
              <a:buClr>
                <a:schemeClr val="accent1"/>
              </a:buClr>
              <a:buSzPts val="2400"/>
              <a:buFont typeface="Noto Sans Symbols"/>
              <a:buChar char="➢"/>
            </a:pPr>
            <a:r>
              <a:rPr b="0" i="0" lang="en-US" sz="2400" u="none" cap="none" strike="noStrike">
                <a:solidFill>
                  <a:srgbClr val="3F3F3F"/>
                </a:solidFill>
                <a:latin typeface="Times New Roman"/>
                <a:ea typeface="Times New Roman"/>
                <a:cs typeface="Times New Roman"/>
                <a:sym typeface="Times New Roman"/>
              </a:rPr>
              <a:t>Hash Table Overflow</a:t>
            </a:r>
            <a:endParaRPr b="0" i="0" sz="2400" u="none" cap="none" strike="noStrike">
              <a:solidFill>
                <a:srgbClr val="3F3F3F"/>
              </a:solidFill>
              <a:latin typeface="Times New Roman"/>
              <a:ea typeface="Times New Roman"/>
              <a:cs typeface="Times New Roman"/>
              <a:sym typeface="Times New Roman"/>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134" name="Google Shape;134;p1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7"/>
          <p:cNvSpPr txBox="1"/>
          <p:nvPr>
            <p:ph type="title"/>
          </p:nvPr>
        </p:nvSpPr>
        <p:spPr>
          <a:xfrm>
            <a:off x="1559496" y="573162"/>
            <a:ext cx="8305800" cy="10668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Multiplication Method</a:t>
            </a:r>
            <a:endParaRPr/>
          </a:p>
        </p:txBody>
      </p:sp>
      <p:sp>
        <p:nvSpPr>
          <p:cNvPr id="406" name="Google Shape;406;p27"/>
          <p:cNvSpPr txBox="1"/>
          <p:nvPr>
            <p:ph idx="1" type="body"/>
          </p:nvPr>
        </p:nvSpPr>
        <p:spPr>
          <a:xfrm>
            <a:off x="551384" y="1844824"/>
            <a:ext cx="11161239" cy="4248472"/>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800">
                <a:solidFill>
                  <a:srgbClr val="CC3300"/>
                </a:solidFill>
              </a:rPr>
              <a:t>Disadvantage:</a:t>
            </a:r>
            <a:r>
              <a:rPr lang="en-US" sz="2800"/>
              <a:t> Slower than the division method.</a:t>
            </a:r>
            <a:endParaRPr/>
          </a:p>
          <a:p>
            <a:pPr indent="-355600" lvl="0" marL="457200" marR="0" rtl="0" algn="l">
              <a:lnSpc>
                <a:spcPct val="90000"/>
              </a:lnSpc>
              <a:spcBef>
                <a:spcPts val="1200"/>
              </a:spcBef>
              <a:spcAft>
                <a:spcPts val="0"/>
              </a:spcAft>
              <a:buClr>
                <a:schemeClr val="accent1"/>
              </a:buClr>
              <a:buSzPts val="2000"/>
              <a:buFont typeface="Calibri"/>
              <a:buChar char=" "/>
            </a:pPr>
            <a:r>
              <a:rPr lang="en-US" sz="2800">
                <a:solidFill>
                  <a:srgbClr val="CC3300"/>
                </a:solidFill>
              </a:rPr>
              <a:t>Advantage:</a:t>
            </a:r>
            <a:r>
              <a:rPr lang="en-US" sz="2800"/>
              <a:t> Value of </a:t>
            </a:r>
            <a:r>
              <a:rPr i="1" lang="en-US" sz="2800"/>
              <a:t>m</a:t>
            </a:r>
            <a:r>
              <a:rPr lang="en-US" sz="2800"/>
              <a:t> is not critical.</a:t>
            </a:r>
            <a:endParaRPr/>
          </a:p>
          <a:p>
            <a:pPr indent="-342900" lvl="1" marL="914400" rtl="0" algn="l">
              <a:lnSpc>
                <a:spcPct val="90000"/>
              </a:lnSpc>
              <a:spcBef>
                <a:spcPts val="200"/>
              </a:spcBef>
              <a:spcAft>
                <a:spcPts val="0"/>
              </a:spcAft>
              <a:buSzPts val="1800"/>
              <a:buChar char="◦"/>
            </a:pPr>
            <a:r>
              <a:rPr lang="en-US" sz="2400"/>
              <a:t>Typically chosen as a power of 2, i.e., </a:t>
            </a:r>
            <a:r>
              <a:rPr i="1" lang="en-US" sz="2400"/>
              <a:t>m = 2</a:t>
            </a:r>
            <a:r>
              <a:rPr baseline="30000" i="1" lang="en-US" sz="2400"/>
              <a:t>p</a:t>
            </a:r>
            <a:r>
              <a:rPr lang="en-US" sz="2400"/>
              <a:t>,</a:t>
            </a:r>
            <a:r>
              <a:rPr i="1" lang="en-US" sz="2400"/>
              <a:t> </a:t>
            </a:r>
            <a:r>
              <a:rPr lang="en-US" sz="2400"/>
              <a:t>which makes implementation easy.</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a:p>
            <a:pPr indent="-355600" lvl="0" marL="457200" marR="0" rtl="0" algn="l">
              <a:lnSpc>
                <a:spcPct val="90000"/>
              </a:lnSpc>
              <a:spcBef>
                <a:spcPts val="1200"/>
              </a:spcBef>
              <a:spcAft>
                <a:spcPts val="0"/>
              </a:spcAft>
              <a:buClr>
                <a:schemeClr val="accent1"/>
              </a:buClr>
              <a:buSzPts val="2000"/>
              <a:buFont typeface="Calibri"/>
              <a:buChar char=" "/>
            </a:pPr>
            <a:r>
              <a:rPr lang="en-US" sz="2800" u="sng">
                <a:solidFill>
                  <a:schemeClr val="hlink"/>
                </a:solidFill>
              </a:rPr>
              <a:t>Example:</a:t>
            </a:r>
            <a:r>
              <a:rPr i="1" lang="en-US" sz="2800"/>
              <a:t> m = </a:t>
            </a:r>
            <a:r>
              <a:rPr lang="en-US" sz="2800"/>
              <a:t>1000</a:t>
            </a:r>
            <a:r>
              <a:rPr i="1" lang="en-US" sz="2800"/>
              <a:t>, k = </a:t>
            </a:r>
            <a:r>
              <a:rPr lang="en-US" sz="2800"/>
              <a:t>123</a:t>
            </a:r>
            <a:r>
              <a:rPr i="1" lang="en-US" sz="2800"/>
              <a:t>, A </a:t>
            </a:r>
            <a:r>
              <a:rPr lang="en-US" sz="2800"/>
              <a:t>≈ 0.6180339887</a:t>
            </a:r>
            <a:r>
              <a:rPr i="1" lang="en-US" sz="2800"/>
              <a:t>…</a:t>
            </a:r>
            <a:endParaRPr/>
          </a:p>
          <a:p>
            <a:pPr indent="-355600" lvl="0" marL="457200" rtl="0" algn="l">
              <a:lnSpc>
                <a:spcPct val="90000"/>
              </a:lnSpc>
              <a:spcBef>
                <a:spcPts val="1200"/>
              </a:spcBef>
              <a:spcAft>
                <a:spcPts val="0"/>
              </a:spcAft>
              <a:buSzPts val="2000"/>
              <a:buFont typeface="Noto Sans Symbols"/>
              <a:buNone/>
            </a:pPr>
            <a:r>
              <a:rPr i="1" lang="en-US" sz="2800"/>
              <a:t>h</a:t>
            </a:r>
            <a:r>
              <a:rPr lang="en-US" sz="2800"/>
              <a:t>(</a:t>
            </a:r>
            <a:r>
              <a:rPr i="1" lang="en-US" sz="2800"/>
              <a:t>k</a:t>
            </a:r>
            <a:r>
              <a:rPr lang="en-US" sz="2800"/>
              <a:t>)</a:t>
            </a:r>
            <a:r>
              <a:rPr i="1" lang="en-US" sz="2800"/>
              <a:t> = </a:t>
            </a:r>
            <a:r>
              <a:rPr lang="en-US" sz="2400">
                <a:latin typeface="SimSun"/>
                <a:ea typeface="SimSun"/>
                <a:cs typeface="SimSun"/>
                <a:sym typeface="SimSun"/>
              </a:rPr>
              <a:t>⎣</a:t>
            </a:r>
            <a:r>
              <a:rPr lang="en-US" sz="2800"/>
              <a:t>1000(123 * 0.6180339887 )</a:t>
            </a:r>
            <a:r>
              <a:rPr lang="en-US" sz="2400"/>
              <a:t>⎦ </a:t>
            </a:r>
            <a:endParaRPr/>
          </a:p>
          <a:p>
            <a:pPr indent="-355600" lvl="0" marL="457200" rtl="0" algn="l">
              <a:lnSpc>
                <a:spcPct val="90000"/>
              </a:lnSpc>
              <a:spcBef>
                <a:spcPts val="1200"/>
              </a:spcBef>
              <a:spcAft>
                <a:spcPts val="0"/>
              </a:spcAft>
              <a:buSzPts val="2000"/>
              <a:buFont typeface="Noto Sans Symbols"/>
              <a:buNone/>
            </a:pPr>
            <a:r>
              <a:rPr lang="en-US" sz="2800"/>
              <a:t>        = ⎣1000 ( 76.018... ⎦ . </a:t>
            </a:r>
            <a:endParaRPr/>
          </a:p>
          <a:p>
            <a:pPr indent="-355600" lvl="0" marL="457200" rtl="0" algn="l">
              <a:lnSpc>
                <a:spcPct val="90000"/>
              </a:lnSpc>
              <a:spcBef>
                <a:spcPts val="1200"/>
              </a:spcBef>
              <a:spcAft>
                <a:spcPts val="0"/>
              </a:spcAft>
              <a:buSzPts val="2000"/>
              <a:buFont typeface="Noto Sans Symbols"/>
              <a:buNone/>
            </a:pPr>
            <a:r>
              <a:rPr lang="en-US" sz="2800"/>
              <a:t>        = ⎣1000 ( .018... )⎦ </a:t>
            </a:r>
            <a:r>
              <a:rPr i="1" lang="en-US" sz="2800"/>
              <a:t>= </a:t>
            </a:r>
            <a:r>
              <a:rPr lang="en-US" sz="2800"/>
              <a:t>18</a:t>
            </a:r>
            <a:endParaRPr/>
          </a:p>
        </p:txBody>
      </p:sp>
      <p:pic>
        <p:nvPicPr>
          <p:cNvPr id="407" name="Google Shape;407;p2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28"/>
          <p:cNvSpPr txBox="1"/>
          <p:nvPr>
            <p:ph type="title"/>
          </p:nvPr>
        </p:nvSpPr>
        <p:spPr>
          <a:xfrm>
            <a:off x="1491214" y="476672"/>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Mid-Square Hashing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13" name="Google Shape;413;p28"/>
          <p:cNvSpPr txBox="1"/>
          <p:nvPr>
            <p:ph idx="1" type="body"/>
          </p:nvPr>
        </p:nvSpPr>
        <p:spPr>
          <a:xfrm>
            <a:off x="381000" y="1600201"/>
            <a:ext cx="11331624"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 mid-square hashing suggests to take square of the key and extract the middle digits of the squared key as address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 difficulty is when the key is large. As the entire key participates in the address calculation, if the key is large, then it is very difficult to store the square of it as the square of key should not exceed the storage limit</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So mid-square is used when the key size is less than or equal to 4 digits</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414" name="Google Shape;414;p2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0" st="0"/>
                                            </p:txEl>
                                          </p:spTgt>
                                        </p:tgtEl>
                                        <p:attrNameLst>
                                          <p:attrName>style.visibility</p:attrName>
                                        </p:attrNameLst>
                                      </p:cBhvr>
                                      <p:to>
                                        <p:strVal val="visible"/>
                                      </p:to>
                                    </p:set>
                                    <p:animEffect filter="fade" transition="in">
                                      <p:cBhvr>
                                        <p:cTn dur="500"/>
                                        <p:tgtEl>
                                          <p:spTgt spid="4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1" st="1"/>
                                            </p:txEl>
                                          </p:spTgt>
                                        </p:tgtEl>
                                        <p:attrNameLst>
                                          <p:attrName>style.visibility</p:attrName>
                                        </p:attrNameLst>
                                      </p:cBhvr>
                                      <p:to>
                                        <p:strVal val="visible"/>
                                      </p:to>
                                    </p:set>
                                    <p:animEffect filter="fade" transition="in">
                                      <p:cBhvr>
                                        <p:cTn dur="500"/>
                                        <p:tgtEl>
                                          <p:spTgt spid="4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2" st="2"/>
                                            </p:txEl>
                                          </p:spTgt>
                                        </p:tgtEl>
                                        <p:attrNameLst>
                                          <p:attrName>style.visibility</p:attrName>
                                        </p:attrNameLst>
                                      </p:cBhvr>
                                      <p:to>
                                        <p:strVal val="visible"/>
                                      </p:to>
                                    </p:set>
                                    <p:animEffect filter="fade" transition="in">
                                      <p:cBhvr>
                                        <p:cTn dur="500"/>
                                        <p:tgtEl>
                                          <p:spTgt spid="4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3" st="3"/>
                                            </p:txEl>
                                          </p:spTgt>
                                        </p:tgtEl>
                                        <p:attrNameLst>
                                          <p:attrName>style.visibility</p:attrName>
                                        </p:attrNameLst>
                                      </p:cBhvr>
                                      <p:to>
                                        <p:strVal val="visible"/>
                                      </p:to>
                                    </p:set>
                                    <p:animEffect filter="fade" transition="in">
                                      <p:cBhvr>
                                        <p:cTn dur="500"/>
                                        <p:tgtEl>
                                          <p:spTgt spid="4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4" st="4"/>
                                            </p:txEl>
                                          </p:spTgt>
                                        </p:tgtEl>
                                        <p:attrNameLst>
                                          <p:attrName>style.visibility</p:attrName>
                                        </p:attrNameLst>
                                      </p:cBhvr>
                                      <p:to>
                                        <p:strVal val="visible"/>
                                      </p:to>
                                    </p:set>
                                    <p:animEffect filter="fade" transition="in">
                                      <p:cBhvr>
                                        <p:cTn dur="500"/>
                                        <p:tgtEl>
                                          <p:spTgt spid="41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xEl>
                                              <p:pRg end="5" st="5"/>
                                            </p:txEl>
                                          </p:spTgt>
                                        </p:tgtEl>
                                        <p:attrNameLst>
                                          <p:attrName>style.visibility</p:attrName>
                                        </p:attrNameLst>
                                      </p:cBhvr>
                                      <p:to>
                                        <p:strVal val="visible"/>
                                      </p:to>
                                    </p:set>
                                    <p:animEffect filter="fade" transition="in">
                                      <p:cBhvr>
                                        <p:cTn dur="500"/>
                                        <p:tgtEl>
                                          <p:spTgt spid="41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29"/>
          <p:cNvSpPr txBox="1"/>
          <p:nvPr>
            <p:ph type="title"/>
          </p:nvPr>
        </p:nvSpPr>
        <p:spPr>
          <a:xfrm>
            <a:off x="1464668" y="491517"/>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Keys and addresses using mid-square</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pic>
        <p:nvPicPr>
          <p:cNvPr descr="Picture1.png" id="420" name="Google Shape;420;p29"/>
          <p:cNvPicPr preferRelativeResize="0"/>
          <p:nvPr>
            <p:ph idx="1" type="body"/>
          </p:nvPr>
        </p:nvPicPr>
        <p:blipFill rotWithShape="1">
          <a:blip r:embed="rId3">
            <a:alphaModFix/>
          </a:blip>
          <a:srcRect b="0" l="0" r="0" t="0"/>
          <a:stretch/>
        </p:blipFill>
        <p:spPr>
          <a:xfrm>
            <a:off x="2495600" y="2198606"/>
            <a:ext cx="6241788" cy="2054182"/>
          </a:xfrm>
          <a:prstGeom prst="rect">
            <a:avLst/>
          </a:prstGeom>
          <a:noFill/>
          <a:ln>
            <a:noFill/>
          </a:ln>
        </p:spPr>
      </p:pic>
      <p:sp>
        <p:nvSpPr>
          <p:cNvPr id="421" name="Google Shape;421;p29"/>
          <p:cNvSpPr/>
          <p:nvPr/>
        </p:nvSpPr>
        <p:spPr>
          <a:xfrm>
            <a:off x="407368" y="4509120"/>
            <a:ext cx="1144927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The difficulty of storing larger numbers square can be overcome if for squaring we use few of digits of key instead of the whole key</a:t>
            </a:r>
            <a:endParaRPr b="0" i="0" sz="2400" u="none" cap="none" strike="noStrike">
              <a:solidFill>
                <a:srgbClr val="000000"/>
              </a:solidFill>
              <a:latin typeface="Times New Roman"/>
              <a:ea typeface="Times New Roman"/>
              <a:cs typeface="Times New Roman"/>
              <a:sym typeface="Times New Roman"/>
            </a:endParaRPr>
          </a:p>
        </p:txBody>
      </p:sp>
      <p:pic>
        <p:nvPicPr>
          <p:cNvPr id="422" name="Google Shape;422;p29"/>
          <p:cNvPicPr preferRelativeResize="0"/>
          <p:nvPr/>
        </p:nvPicPr>
        <p:blipFill rotWithShape="1">
          <a:blip r:embed="rId4">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30"/>
          <p:cNvSpPr txBox="1"/>
          <p:nvPr>
            <p:ph type="title"/>
          </p:nvPr>
        </p:nvSpPr>
        <p:spPr>
          <a:xfrm>
            <a:off x="1461234" y="310623"/>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Keys and addresses using mid-square</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28" name="Google Shape;428;p30"/>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p>
            <a:pPr indent="-355600" lvl="0" marL="457200" rtl="0" algn="just">
              <a:lnSpc>
                <a:spcPct val="90000"/>
              </a:lnSpc>
              <a:spcBef>
                <a:spcPts val="0"/>
              </a:spcBef>
              <a:spcAft>
                <a:spcPts val="0"/>
              </a:spcAft>
              <a:buSzPts val="2000"/>
              <a:buChar char=" "/>
            </a:pPr>
            <a:r>
              <a:rPr lang="en-US" sz="2400">
                <a:latin typeface="Times New Roman"/>
                <a:ea typeface="Times New Roman"/>
                <a:cs typeface="Times New Roman"/>
                <a:sym typeface="Times New Roman"/>
              </a:rPr>
              <a:t>We can select a portion of key if key is larger in size and then square the portion of it</a:t>
            </a:r>
            <a:endParaRPr/>
          </a:p>
          <a:p>
            <a:pPr indent="-228600" lvl="0" marL="457200" rtl="0" algn="just">
              <a:lnSpc>
                <a:spcPct val="90000"/>
              </a:lnSpc>
              <a:spcBef>
                <a:spcPts val="0"/>
              </a:spcBef>
              <a:spcAft>
                <a:spcPts val="0"/>
              </a:spcAft>
              <a:buSzPts val="2000"/>
              <a:buNone/>
            </a:pPr>
            <a:r>
              <a:t/>
            </a:r>
            <a:endParaRPr/>
          </a:p>
        </p:txBody>
      </p:sp>
      <p:graphicFrame>
        <p:nvGraphicFramePr>
          <p:cNvPr id="429" name="Google Shape;429;p30"/>
          <p:cNvGraphicFramePr/>
          <p:nvPr/>
        </p:nvGraphicFramePr>
        <p:xfrm>
          <a:off x="1631504" y="3140968"/>
          <a:ext cx="3000000" cy="3000000"/>
        </p:xfrm>
        <a:graphic>
          <a:graphicData uri="http://schemas.openxmlformats.org/drawingml/2006/table">
            <a:tbl>
              <a:tblPr bandRow="1" firstRow="1">
                <a:noFill/>
                <a:tableStyleId>{7B9E5BD9-1F77-4747-AC70-A681335331D0}</a:tableStyleId>
              </a:tblPr>
              <a:tblGrid>
                <a:gridCol w="2679175"/>
                <a:gridCol w="2679175"/>
                <a:gridCol w="2679175"/>
              </a:tblGrid>
              <a:tr h="82992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Key </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Square</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Hashed Address</a:t>
                      </a:r>
                      <a:endParaRPr sz="2400" u="none" cap="none" strike="noStrike"/>
                    </a:p>
                  </a:txBody>
                  <a:tcPr marT="45725" marB="45725" marR="91450" marL="91450"/>
                </a:tc>
              </a:tr>
              <a:tr h="589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234137</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234*234=54756</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475</a:t>
                      </a:r>
                      <a:endParaRPr sz="2400" u="none" cap="none" strike="noStrike"/>
                    </a:p>
                  </a:txBody>
                  <a:tcPr marT="45725" marB="45725" marR="91450" marL="91450"/>
                </a:tc>
              </a:tr>
              <a:tr h="82992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567187</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567*567=321489</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148</a:t>
                      </a:r>
                      <a:endParaRPr sz="2400" u="none" cap="none" strike="noStrike"/>
                    </a:p>
                  </a:txBody>
                  <a:tcPr marT="45725" marB="45725" marR="91450" marL="91450"/>
                </a:tc>
              </a:tr>
            </a:tbl>
          </a:graphicData>
        </a:graphic>
      </p:graphicFrame>
      <p:pic>
        <p:nvPicPr>
          <p:cNvPr id="430" name="Google Shape;430;p3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31"/>
          <p:cNvSpPr txBox="1"/>
          <p:nvPr>
            <p:ph type="title"/>
          </p:nvPr>
        </p:nvSpPr>
        <p:spPr>
          <a:xfrm>
            <a:off x="1559496"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Folding Technique </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36" name="Google Shape;436;p31"/>
          <p:cNvSpPr txBox="1"/>
          <p:nvPr>
            <p:ph idx="1" type="body"/>
          </p:nvPr>
        </p:nvSpPr>
        <p:spPr>
          <a:xfrm>
            <a:off x="407368" y="1988840"/>
            <a:ext cx="11084496"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In folding technique, the key is subdivided into subparts that are combined or folded and then combined to form the address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For the key with digits, we can subdivide the digits in three parts, add them up, and use the result as an address.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Here the size of subparts of key could be as that of the address</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437" name="Google Shape;437;p3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0" st="0"/>
                                            </p:txEl>
                                          </p:spTgt>
                                        </p:tgtEl>
                                        <p:attrNameLst>
                                          <p:attrName>style.visibility</p:attrName>
                                        </p:attrNameLst>
                                      </p:cBhvr>
                                      <p:to>
                                        <p:strVal val="visible"/>
                                      </p:to>
                                    </p:set>
                                    <p:animEffect filter="fade" transition="in">
                                      <p:cBhvr>
                                        <p:cTn dur="500"/>
                                        <p:tgtEl>
                                          <p:spTgt spid="4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1" st="1"/>
                                            </p:txEl>
                                          </p:spTgt>
                                        </p:tgtEl>
                                        <p:attrNameLst>
                                          <p:attrName>style.visibility</p:attrName>
                                        </p:attrNameLst>
                                      </p:cBhvr>
                                      <p:to>
                                        <p:strVal val="visible"/>
                                      </p:to>
                                    </p:set>
                                    <p:animEffect filter="fade" transition="in">
                                      <p:cBhvr>
                                        <p:cTn dur="500"/>
                                        <p:tgtEl>
                                          <p:spTgt spid="43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2" st="2"/>
                                            </p:txEl>
                                          </p:spTgt>
                                        </p:tgtEl>
                                        <p:attrNameLst>
                                          <p:attrName>style.visibility</p:attrName>
                                        </p:attrNameLst>
                                      </p:cBhvr>
                                      <p:to>
                                        <p:strVal val="visible"/>
                                      </p:to>
                                    </p:set>
                                    <p:animEffect filter="fade" transition="in">
                                      <p:cBhvr>
                                        <p:cTn dur="500"/>
                                        <p:tgtEl>
                                          <p:spTgt spid="43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3" st="3"/>
                                            </p:txEl>
                                          </p:spTgt>
                                        </p:tgtEl>
                                        <p:attrNameLst>
                                          <p:attrName>style.visibility</p:attrName>
                                        </p:attrNameLst>
                                      </p:cBhvr>
                                      <p:to>
                                        <p:strVal val="visible"/>
                                      </p:to>
                                    </p:set>
                                    <p:animEffect filter="fade" transition="in">
                                      <p:cBhvr>
                                        <p:cTn dur="500"/>
                                        <p:tgtEl>
                                          <p:spTgt spid="43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4" st="4"/>
                                            </p:txEl>
                                          </p:spTgt>
                                        </p:tgtEl>
                                        <p:attrNameLst>
                                          <p:attrName>style.visibility</p:attrName>
                                        </p:attrNameLst>
                                      </p:cBhvr>
                                      <p:to>
                                        <p:strVal val="visible"/>
                                      </p:to>
                                    </p:set>
                                    <p:animEffect filter="fade" transition="in">
                                      <p:cBhvr>
                                        <p:cTn dur="500"/>
                                        <p:tgtEl>
                                          <p:spTgt spid="43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xEl>
                                              <p:pRg end="5" st="5"/>
                                            </p:txEl>
                                          </p:spTgt>
                                        </p:tgtEl>
                                        <p:attrNameLst>
                                          <p:attrName>style.visibility</p:attrName>
                                        </p:attrNameLst>
                                      </p:cBhvr>
                                      <p:to>
                                        <p:strVal val="visible"/>
                                      </p:to>
                                    </p:set>
                                    <p:animEffect filter="fade" transition="in">
                                      <p:cBhvr>
                                        <p:cTn dur="500"/>
                                        <p:tgtEl>
                                          <p:spTgt spid="436">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32"/>
          <p:cNvSpPr txBox="1"/>
          <p:nvPr>
            <p:ph type="title"/>
          </p:nvPr>
        </p:nvSpPr>
        <p:spPr>
          <a:xfrm>
            <a:off x="1775520"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Folding Technique (contd…)</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43" name="Google Shape;443;p32"/>
          <p:cNvSpPr txBox="1"/>
          <p:nvPr>
            <p:ph idx="1" type="body"/>
          </p:nvPr>
        </p:nvSpPr>
        <p:spPr>
          <a:xfrm>
            <a:off x="335360" y="1874837"/>
            <a:ext cx="11498560" cy="49831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There are two types of folding methods: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Fold shift </a:t>
            </a:r>
            <a:r>
              <a:rPr lang="en-US" sz="2400">
                <a:latin typeface="Times New Roman"/>
                <a:ea typeface="Times New Roman"/>
                <a:cs typeface="Times New Roman"/>
                <a:sym typeface="Times New Roman"/>
              </a:rPr>
              <a:t>— Key value is divided into several parts of that of the size of the address. Left, right, and middle parts are added</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Fold boundary </a:t>
            </a:r>
            <a:r>
              <a:rPr lang="en-US" sz="2400">
                <a:latin typeface="Times New Roman"/>
                <a:ea typeface="Times New Roman"/>
                <a:cs typeface="Times New Roman"/>
                <a:sym typeface="Times New Roman"/>
              </a:rPr>
              <a:t>— Key value is divided into parts of that of the size of the address. Left and right parts are folded on fixed boundary between them and the centre part</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444" name="Google Shape;444;p3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33"/>
          <p:cNvSpPr txBox="1"/>
          <p:nvPr>
            <p:ph type="title"/>
          </p:nvPr>
        </p:nvSpPr>
        <p:spPr>
          <a:xfrm>
            <a:off x="1500043"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Folding Technique</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50" name="Google Shape;450;p33"/>
          <p:cNvSpPr txBox="1"/>
          <p:nvPr>
            <p:ph idx="1" type="body"/>
          </p:nvPr>
        </p:nvSpPr>
        <p:spPr>
          <a:xfrm>
            <a:off x="685800" y="1988840"/>
            <a:ext cx="11098832" cy="4137324"/>
          </a:xfrm>
          <a:prstGeom prst="rect">
            <a:avLst/>
          </a:prstGeom>
          <a:noFill/>
          <a:ln>
            <a:noFill/>
          </a:ln>
        </p:spPr>
        <p:txBody>
          <a:bodyPr anchorCtr="0" anchor="t" bIns="91425" lIns="91425" spcFirstLastPara="1" rIns="91425" wrap="square" tIns="91425">
            <a:noAutofit/>
          </a:bodyPr>
          <a:lstStyle/>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For example, if the key is 987654321, it is understood as Left 987 Centre 654 Right 321</a:t>
            </a:r>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For fold shift, addition is </a:t>
            </a:r>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		987 + 654 + 321 = 1962</a:t>
            </a:r>
            <a:endParaRPr/>
          </a:p>
          <a:p>
            <a:pPr indent="-422783" lvl="0" marL="1944688" rtl="0" algn="just">
              <a:lnSpc>
                <a:spcPct val="70000"/>
              </a:lnSpc>
              <a:spcBef>
                <a:spcPts val="1200"/>
              </a:spcBef>
              <a:spcAft>
                <a:spcPts val="0"/>
              </a:spcAft>
              <a:buClr>
                <a:srgbClr val="A8CDD7"/>
              </a:buClr>
              <a:buSzPts val="2242"/>
              <a:buFont typeface="Noto Sans Symbols"/>
              <a:buNone/>
            </a:pPr>
            <a:r>
              <a:t/>
            </a:r>
            <a:endParaRPr sz="236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Now discard digit 1 and the address is 962</a:t>
            </a:r>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For fold boundary, addition of reverse part is </a:t>
            </a:r>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		789 + 456 + 123 = 1368</a:t>
            </a:r>
            <a:endParaRPr/>
          </a:p>
          <a:p>
            <a:pPr indent="-422783" lvl="0" marL="1944688" rtl="0" algn="just">
              <a:lnSpc>
                <a:spcPct val="70000"/>
              </a:lnSpc>
              <a:spcBef>
                <a:spcPts val="1200"/>
              </a:spcBef>
              <a:spcAft>
                <a:spcPts val="0"/>
              </a:spcAft>
              <a:buClr>
                <a:srgbClr val="A8CDD7"/>
              </a:buClr>
              <a:buSzPts val="2242"/>
              <a:buFont typeface="Noto Sans Symbols"/>
              <a:buNone/>
            </a:pPr>
            <a:r>
              <a:t/>
            </a:r>
            <a:endParaRPr sz="236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2242"/>
              <a:buFont typeface="Noto Sans Symbols"/>
              <a:buChar char="❖"/>
            </a:pPr>
            <a:r>
              <a:rPr lang="en-US" sz="2360">
                <a:latin typeface="Times New Roman"/>
                <a:ea typeface="Times New Roman"/>
                <a:cs typeface="Times New Roman"/>
                <a:sym typeface="Times New Roman"/>
              </a:rPr>
              <a:t> Discard digit 1 and the address is 368</a:t>
            </a:r>
            <a:endParaRPr/>
          </a:p>
          <a:p>
            <a:pPr indent="-228600" lvl="0" marL="457200" marR="0" rtl="0" algn="l">
              <a:lnSpc>
                <a:spcPct val="70000"/>
              </a:lnSpc>
              <a:spcBef>
                <a:spcPts val="1200"/>
              </a:spcBef>
              <a:spcAft>
                <a:spcPts val="0"/>
              </a:spcAft>
              <a:buClr>
                <a:schemeClr val="accent1"/>
              </a:buClr>
              <a:buSzPts val="2000"/>
              <a:buFont typeface="Calibri"/>
              <a:buNone/>
            </a:pPr>
            <a:r>
              <a:t/>
            </a:r>
            <a:endParaRPr sz="800"/>
          </a:p>
        </p:txBody>
      </p:sp>
      <p:pic>
        <p:nvPicPr>
          <p:cNvPr id="451" name="Google Shape;451;p3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0" st="0"/>
                                            </p:txEl>
                                          </p:spTgt>
                                        </p:tgtEl>
                                        <p:attrNameLst>
                                          <p:attrName>style.visibility</p:attrName>
                                        </p:attrNameLst>
                                      </p:cBhvr>
                                      <p:to>
                                        <p:strVal val="visible"/>
                                      </p:to>
                                    </p:set>
                                    <p:animEffect filter="fade" transition="in">
                                      <p:cBhvr>
                                        <p:cTn dur="500"/>
                                        <p:tgtEl>
                                          <p:spTgt spid="4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1" st="1"/>
                                            </p:txEl>
                                          </p:spTgt>
                                        </p:tgtEl>
                                        <p:attrNameLst>
                                          <p:attrName>style.visibility</p:attrName>
                                        </p:attrNameLst>
                                      </p:cBhvr>
                                      <p:to>
                                        <p:strVal val="visible"/>
                                      </p:to>
                                    </p:set>
                                    <p:animEffect filter="fade" transition="in">
                                      <p:cBhvr>
                                        <p:cTn dur="500"/>
                                        <p:tgtEl>
                                          <p:spTgt spid="4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2" st="2"/>
                                            </p:txEl>
                                          </p:spTgt>
                                        </p:tgtEl>
                                        <p:attrNameLst>
                                          <p:attrName>style.visibility</p:attrName>
                                        </p:attrNameLst>
                                      </p:cBhvr>
                                      <p:to>
                                        <p:strVal val="visible"/>
                                      </p:to>
                                    </p:set>
                                    <p:animEffect filter="fade" transition="in">
                                      <p:cBhvr>
                                        <p:cTn dur="500"/>
                                        <p:tgtEl>
                                          <p:spTgt spid="4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3" st="3"/>
                                            </p:txEl>
                                          </p:spTgt>
                                        </p:tgtEl>
                                        <p:attrNameLst>
                                          <p:attrName>style.visibility</p:attrName>
                                        </p:attrNameLst>
                                      </p:cBhvr>
                                      <p:to>
                                        <p:strVal val="visible"/>
                                      </p:to>
                                    </p:set>
                                    <p:animEffect filter="fade" transition="in">
                                      <p:cBhvr>
                                        <p:cTn dur="500"/>
                                        <p:tgtEl>
                                          <p:spTgt spid="4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4" st="4"/>
                                            </p:txEl>
                                          </p:spTgt>
                                        </p:tgtEl>
                                        <p:attrNameLst>
                                          <p:attrName>style.visibility</p:attrName>
                                        </p:attrNameLst>
                                      </p:cBhvr>
                                      <p:to>
                                        <p:strVal val="visible"/>
                                      </p:to>
                                    </p:set>
                                    <p:animEffect filter="fade" transition="in">
                                      <p:cBhvr>
                                        <p:cTn dur="500"/>
                                        <p:tgtEl>
                                          <p:spTgt spid="4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5" st="5"/>
                                            </p:txEl>
                                          </p:spTgt>
                                        </p:tgtEl>
                                        <p:attrNameLst>
                                          <p:attrName>style.visibility</p:attrName>
                                        </p:attrNameLst>
                                      </p:cBhvr>
                                      <p:to>
                                        <p:strVal val="visible"/>
                                      </p:to>
                                    </p:set>
                                    <p:animEffect filter="fade" transition="in">
                                      <p:cBhvr>
                                        <p:cTn dur="500"/>
                                        <p:tgtEl>
                                          <p:spTgt spid="45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6" st="6"/>
                                            </p:txEl>
                                          </p:spTgt>
                                        </p:tgtEl>
                                        <p:attrNameLst>
                                          <p:attrName>style.visibility</p:attrName>
                                        </p:attrNameLst>
                                      </p:cBhvr>
                                      <p:to>
                                        <p:strVal val="visible"/>
                                      </p:to>
                                    </p:set>
                                    <p:animEffect filter="fade" transition="in">
                                      <p:cBhvr>
                                        <p:cTn dur="500"/>
                                        <p:tgtEl>
                                          <p:spTgt spid="45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7" st="7"/>
                                            </p:txEl>
                                          </p:spTgt>
                                        </p:tgtEl>
                                        <p:attrNameLst>
                                          <p:attrName>style.visibility</p:attrName>
                                        </p:attrNameLst>
                                      </p:cBhvr>
                                      <p:to>
                                        <p:strVal val="visible"/>
                                      </p:to>
                                    </p:set>
                                    <p:animEffect filter="fade" transition="in">
                                      <p:cBhvr>
                                        <p:cTn dur="500"/>
                                        <p:tgtEl>
                                          <p:spTgt spid="45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8" st="8"/>
                                            </p:txEl>
                                          </p:spTgt>
                                        </p:tgtEl>
                                        <p:attrNameLst>
                                          <p:attrName>style.visibility</p:attrName>
                                        </p:attrNameLst>
                                      </p:cBhvr>
                                      <p:to>
                                        <p:strVal val="visible"/>
                                      </p:to>
                                    </p:set>
                                    <p:animEffect filter="fade" transition="in">
                                      <p:cBhvr>
                                        <p:cTn dur="500"/>
                                        <p:tgtEl>
                                          <p:spTgt spid="45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9" st="9"/>
                                            </p:txEl>
                                          </p:spTgt>
                                        </p:tgtEl>
                                        <p:attrNameLst>
                                          <p:attrName>style.visibility</p:attrName>
                                        </p:attrNameLst>
                                      </p:cBhvr>
                                      <p:to>
                                        <p:strVal val="visible"/>
                                      </p:to>
                                    </p:set>
                                    <p:animEffect filter="fade" transition="in">
                                      <p:cBhvr>
                                        <p:cTn dur="500"/>
                                        <p:tgtEl>
                                          <p:spTgt spid="450">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34"/>
          <p:cNvSpPr txBox="1"/>
          <p:nvPr/>
        </p:nvSpPr>
        <p:spPr>
          <a:xfrm>
            <a:off x="1643881" y="298513"/>
            <a:ext cx="8229600" cy="11430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Extraction Method</a:t>
            </a:r>
            <a:endParaRPr b="0" i="0" sz="4800" u="none" cap="none" strike="noStrike">
              <a:solidFill>
                <a:srgbClr val="00B050"/>
              </a:solidFill>
              <a:latin typeface="Times New Roman"/>
              <a:ea typeface="Times New Roman"/>
              <a:cs typeface="Times New Roman"/>
              <a:sym typeface="Times New Roman"/>
            </a:endParaRPr>
          </a:p>
        </p:txBody>
      </p:sp>
      <p:sp>
        <p:nvSpPr>
          <p:cNvPr id="457" name="Google Shape;457;p34"/>
          <p:cNvSpPr txBox="1"/>
          <p:nvPr/>
        </p:nvSpPr>
        <p:spPr>
          <a:xfrm>
            <a:off x="685800" y="1905001"/>
            <a:ext cx="11098832" cy="4602163"/>
          </a:xfrm>
          <a:prstGeom prst="rect">
            <a:avLst/>
          </a:prstGeom>
          <a:noFill/>
          <a:ln>
            <a:noFill/>
          </a:ln>
        </p:spPr>
        <p:txBody>
          <a:bodyPr anchorCtr="0" anchor="t" bIns="45700" lIns="0" spcFirstLastPara="1" rIns="18275" wrap="square" tIns="45700">
            <a:noAutofit/>
          </a:bodyPr>
          <a:lstStyle/>
          <a:p>
            <a:pPr indent="-565150" lvl="0" marL="1944688" marR="45720" rtl="0" algn="just">
              <a:lnSpc>
                <a:spcPct val="100000"/>
              </a:lnSpc>
              <a:spcBef>
                <a:spcPts val="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When a portion of the key is used for the address calculation, the technique is called as the extraction method</a:t>
            </a:r>
            <a:endParaRPr b="0" i="0" sz="1400" u="none" cap="none" strike="noStrike">
              <a:solidFill>
                <a:srgbClr val="000000"/>
              </a:solidFill>
              <a:latin typeface="Arial"/>
              <a:ea typeface="Arial"/>
              <a:cs typeface="Arial"/>
              <a:sym typeface="Arial"/>
            </a:endParaRPr>
          </a:p>
          <a:p>
            <a:pPr indent="-420370" lvl="0" marL="1944688" marR="45720" rtl="0" algn="just">
              <a:lnSpc>
                <a:spcPct val="10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10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In digit extraction, few digits are selected and extracted from the key which are used as the address</a:t>
            </a:r>
            <a:endParaRPr b="0" i="0" sz="1400" u="none" cap="none" strike="noStrike">
              <a:solidFill>
                <a:srgbClr val="000000"/>
              </a:solidFill>
              <a:latin typeface="Arial"/>
              <a:ea typeface="Arial"/>
              <a:cs typeface="Arial"/>
              <a:sym typeface="Arial"/>
            </a:endParaRPr>
          </a:p>
        </p:txBody>
      </p:sp>
      <p:pic>
        <p:nvPicPr>
          <p:cNvPr id="458" name="Google Shape;458;p3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5"/>
          <p:cNvSpPr txBox="1"/>
          <p:nvPr/>
        </p:nvSpPr>
        <p:spPr>
          <a:xfrm>
            <a:off x="1556558" y="301594"/>
            <a:ext cx="10300082" cy="1417638"/>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Keys and addresses using digit extraction</a:t>
            </a:r>
            <a:endParaRPr b="0" i="0" sz="4800" u="none" cap="none" strike="noStrike">
              <a:solidFill>
                <a:srgbClr val="00B050"/>
              </a:solidFill>
              <a:latin typeface="Times New Roman"/>
              <a:ea typeface="Times New Roman"/>
              <a:cs typeface="Times New Roman"/>
              <a:sym typeface="Times New Roman"/>
            </a:endParaRPr>
          </a:p>
        </p:txBody>
      </p:sp>
      <p:graphicFrame>
        <p:nvGraphicFramePr>
          <p:cNvPr id="464" name="Google Shape;464;p35"/>
          <p:cNvGraphicFramePr/>
          <p:nvPr/>
        </p:nvGraphicFramePr>
        <p:xfrm>
          <a:off x="3124200" y="2209800"/>
          <a:ext cx="3000000" cy="3000000"/>
        </p:xfrm>
        <a:graphic>
          <a:graphicData uri="http://schemas.openxmlformats.org/drawingml/2006/table">
            <a:tbl>
              <a:tblPr bandRow="1" firstRow="1">
                <a:noFill/>
                <a:tableStyleId>{7B9E5BD9-1F77-4747-AC70-A681335331D0}</a:tableStyleId>
              </a:tblPr>
              <a:tblGrid>
                <a:gridCol w="3048000"/>
                <a:gridCol w="3048000"/>
              </a:tblGrid>
              <a:tr h="370850">
                <a:tc>
                  <a:txBody>
                    <a:bodyPr/>
                    <a:lstStyle/>
                    <a:p>
                      <a:pPr indent="0" lvl="0" marL="0" marR="0" rtl="0" algn="ctr">
                        <a:lnSpc>
                          <a:spcPct val="100000"/>
                        </a:lnSpc>
                        <a:spcBef>
                          <a:spcPts val="0"/>
                        </a:spcBef>
                        <a:spcAft>
                          <a:spcPts val="0"/>
                        </a:spcAft>
                        <a:buClr>
                          <a:srgbClr val="000000"/>
                        </a:buClr>
                        <a:buSzPts val="2400"/>
                        <a:buFont typeface="Arial"/>
                        <a:buNone/>
                      </a:pPr>
                      <a:r>
                        <a:rPr lang="en-US" sz="2400" u="none" cap="none" strike="noStrike">
                          <a:solidFill>
                            <a:schemeClr val="dk1"/>
                          </a:solidFill>
                        </a:rPr>
                        <a:t>Key</a:t>
                      </a:r>
                      <a:endParaRPr sz="24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u="none" cap="none" strike="noStrike">
                          <a:solidFill>
                            <a:schemeClr val="dk1"/>
                          </a:solidFill>
                        </a:rPr>
                        <a:t>Hashed Address</a:t>
                      </a:r>
                      <a:endParaRPr sz="2400" u="none" cap="none" strike="noStrike">
                        <a:solidFill>
                          <a:schemeClr val="dk1"/>
                        </a:solidFill>
                      </a:endParaRPr>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345678</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357</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234137</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243</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952671</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0C0C0C"/>
                          </a:solidFill>
                          <a:latin typeface="Times New Roman"/>
                          <a:ea typeface="Times New Roman"/>
                          <a:cs typeface="Times New Roman"/>
                          <a:sym typeface="Times New Roman"/>
                        </a:rPr>
                        <a:t>927</a:t>
                      </a:r>
                      <a:endParaRPr sz="2200" u="none" cap="none" strike="noStrike">
                        <a:solidFill>
                          <a:srgbClr val="0C0C0C"/>
                        </a:solidFill>
                        <a:latin typeface="Times New Roman"/>
                        <a:ea typeface="Times New Roman"/>
                        <a:cs typeface="Times New Roman"/>
                        <a:sym typeface="Times New Roman"/>
                      </a:endParaRPr>
                    </a:p>
                  </a:txBody>
                  <a:tcPr marT="45725" marB="45725" marR="91450" marL="91450"/>
                </a:tc>
              </a:tr>
            </a:tbl>
          </a:graphicData>
        </a:graphic>
      </p:graphicFrame>
      <p:pic>
        <p:nvPicPr>
          <p:cNvPr id="465" name="Google Shape;465;p3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6"/>
          <p:cNvSpPr txBox="1"/>
          <p:nvPr/>
        </p:nvSpPr>
        <p:spPr>
          <a:xfrm>
            <a:off x="1981200" y="274638"/>
            <a:ext cx="8229600" cy="11430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Universal Hashing</a:t>
            </a:r>
            <a:endParaRPr b="0" i="0" sz="4800" u="none" cap="none" strike="noStrike">
              <a:solidFill>
                <a:srgbClr val="00B050"/>
              </a:solidFill>
              <a:latin typeface="Times New Roman"/>
              <a:ea typeface="Times New Roman"/>
              <a:cs typeface="Times New Roman"/>
              <a:sym typeface="Times New Roman"/>
            </a:endParaRPr>
          </a:p>
        </p:txBody>
      </p:sp>
      <p:sp>
        <p:nvSpPr>
          <p:cNvPr id="471" name="Google Shape;471;p36"/>
          <p:cNvSpPr txBox="1"/>
          <p:nvPr/>
        </p:nvSpPr>
        <p:spPr>
          <a:xfrm>
            <a:off x="533400" y="1752601"/>
            <a:ext cx="10891192" cy="4602163"/>
          </a:xfrm>
          <a:prstGeom prst="rect">
            <a:avLst/>
          </a:prstGeom>
          <a:noFill/>
          <a:ln>
            <a:noFill/>
          </a:ln>
        </p:spPr>
        <p:txBody>
          <a:bodyPr anchorCtr="0" anchor="t" bIns="45700" lIns="0" spcFirstLastPara="1" rIns="18275" wrap="square" tIns="45700">
            <a:noAutofit/>
          </a:bodyPr>
          <a:lstStyle/>
          <a:p>
            <a:pPr indent="-565150" lvl="0" marL="1944688" marR="45720" rtl="0" algn="just">
              <a:lnSpc>
                <a:spcPct val="100000"/>
              </a:lnSpc>
              <a:spcBef>
                <a:spcPts val="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The main idea behind universal hashing is to select the hash function at random at run time from a carefully designed set of functions</a:t>
            </a:r>
            <a:endParaRPr b="0" i="0" sz="1400" u="none" cap="none" strike="noStrike">
              <a:solidFill>
                <a:srgbClr val="000000"/>
              </a:solidFill>
              <a:latin typeface="Arial"/>
              <a:ea typeface="Arial"/>
              <a:cs typeface="Arial"/>
              <a:sym typeface="Arial"/>
            </a:endParaRPr>
          </a:p>
          <a:p>
            <a:pPr indent="-420370" lvl="0" marL="1944688" marR="45720" rtl="0" algn="just">
              <a:lnSpc>
                <a:spcPct val="10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10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 Because of randomization, the algorithm can behave differently on each execution, even for the same input</a:t>
            </a:r>
            <a:endParaRPr b="0" i="0" sz="1400" u="none" cap="none" strike="noStrike">
              <a:solidFill>
                <a:srgbClr val="000000"/>
              </a:solidFill>
              <a:latin typeface="Arial"/>
              <a:ea typeface="Arial"/>
              <a:cs typeface="Arial"/>
              <a:sym typeface="Arial"/>
            </a:endParaRPr>
          </a:p>
          <a:p>
            <a:pPr indent="-420370" lvl="0" marL="1944688" marR="45720" rtl="0" algn="just">
              <a:lnSpc>
                <a:spcPct val="10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10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This approach guarantees good average case performance, no matter what keys are provided as input</a:t>
            </a:r>
            <a:endParaRPr b="0" i="0" sz="1400" u="none" cap="none" strike="noStrike">
              <a:solidFill>
                <a:srgbClr val="000000"/>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08305" lvl="0" marL="1944688" marR="45720" rtl="0" algn="l">
              <a:lnSpc>
                <a:spcPct val="100000"/>
              </a:lnSpc>
              <a:spcBef>
                <a:spcPts val="520"/>
              </a:spcBef>
              <a:spcAft>
                <a:spcPts val="0"/>
              </a:spcAft>
              <a:buClr>
                <a:schemeClr val="accent3"/>
              </a:buClr>
              <a:buSzPts val="2470"/>
              <a:buFont typeface="Noto Sans Symbols"/>
              <a:buNone/>
            </a:pPr>
            <a:r>
              <a:t/>
            </a:r>
            <a:endParaRPr b="0" i="0" sz="2600" u="none" cap="none" strike="noStrike">
              <a:solidFill>
                <a:srgbClr val="D2FED4"/>
              </a:solidFill>
              <a:latin typeface="Arial"/>
              <a:ea typeface="Arial"/>
              <a:cs typeface="Arial"/>
              <a:sym typeface="Arial"/>
            </a:endParaRPr>
          </a:p>
        </p:txBody>
      </p:sp>
      <p:pic>
        <p:nvPicPr>
          <p:cNvPr id="472" name="Google Shape;472;p3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0" st="0"/>
                                            </p:txEl>
                                          </p:spTgt>
                                        </p:tgtEl>
                                        <p:attrNameLst>
                                          <p:attrName>style.visibility</p:attrName>
                                        </p:attrNameLst>
                                      </p:cBhvr>
                                      <p:to>
                                        <p:strVal val="visible"/>
                                      </p:to>
                                    </p:set>
                                    <p:animEffect filter="fade" transition="in">
                                      <p:cBhvr>
                                        <p:cTn dur="500"/>
                                        <p:tgtEl>
                                          <p:spTgt spid="4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 st="1"/>
                                            </p:txEl>
                                          </p:spTgt>
                                        </p:tgtEl>
                                        <p:attrNameLst>
                                          <p:attrName>style.visibility</p:attrName>
                                        </p:attrNameLst>
                                      </p:cBhvr>
                                      <p:to>
                                        <p:strVal val="visible"/>
                                      </p:to>
                                    </p:set>
                                    <p:animEffect filter="fade" transition="in">
                                      <p:cBhvr>
                                        <p:cTn dur="500"/>
                                        <p:tgtEl>
                                          <p:spTgt spid="4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2" st="2"/>
                                            </p:txEl>
                                          </p:spTgt>
                                        </p:tgtEl>
                                        <p:attrNameLst>
                                          <p:attrName>style.visibility</p:attrName>
                                        </p:attrNameLst>
                                      </p:cBhvr>
                                      <p:to>
                                        <p:strVal val="visible"/>
                                      </p:to>
                                    </p:set>
                                    <p:animEffect filter="fade" transition="in">
                                      <p:cBhvr>
                                        <p:cTn dur="500"/>
                                        <p:tgtEl>
                                          <p:spTgt spid="4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3" st="3"/>
                                            </p:txEl>
                                          </p:spTgt>
                                        </p:tgtEl>
                                        <p:attrNameLst>
                                          <p:attrName>style.visibility</p:attrName>
                                        </p:attrNameLst>
                                      </p:cBhvr>
                                      <p:to>
                                        <p:strVal val="visible"/>
                                      </p:to>
                                    </p:set>
                                    <p:animEffect filter="fade" transition="in">
                                      <p:cBhvr>
                                        <p:cTn dur="500"/>
                                        <p:tgtEl>
                                          <p:spTgt spid="47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4" st="4"/>
                                            </p:txEl>
                                          </p:spTgt>
                                        </p:tgtEl>
                                        <p:attrNameLst>
                                          <p:attrName>style.visibility</p:attrName>
                                        </p:attrNameLst>
                                      </p:cBhvr>
                                      <p:to>
                                        <p:strVal val="visible"/>
                                      </p:to>
                                    </p:set>
                                    <p:animEffect filter="fade" transition="in">
                                      <p:cBhvr>
                                        <p:cTn dur="500"/>
                                        <p:tgtEl>
                                          <p:spTgt spid="47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5" st="5"/>
                                            </p:txEl>
                                          </p:spTgt>
                                        </p:tgtEl>
                                        <p:attrNameLst>
                                          <p:attrName>style.visibility</p:attrName>
                                        </p:attrNameLst>
                                      </p:cBhvr>
                                      <p:to>
                                        <p:strVal val="visible"/>
                                      </p:to>
                                    </p:set>
                                    <p:animEffect filter="fade" transition="in">
                                      <p:cBhvr>
                                        <p:cTn dur="500"/>
                                        <p:tgtEl>
                                          <p:spTgt spid="47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6" st="6"/>
                                            </p:txEl>
                                          </p:spTgt>
                                        </p:tgtEl>
                                        <p:attrNameLst>
                                          <p:attrName>style.visibility</p:attrName>
                                        </p:attrNameLst>
                                      </p:cBhvr>
                                      <p:to>
                                        <p:strVal val="visible"/>
                                      </p:to>
                                    </p:set>
                                    <p:animEffect filter="fade" transition="in">
                                      <p:cBhvr>
                                        <p:cTn dur="500"/>
                                        <p:tgtEl>
                                          <p:spTgt spid="47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7" st="7"/>
                                            </p:txEl>
                                          </p:spTgt>
                                        </p:tgtEl>
                                        <p:attrNameLst>
                                          <p:attrName>style.visibility</p:attrName>
                                        </p:attrNameLst>
                                      </p:cBhvr>
                                      <p:to>
                                        <p:strVal val="visible"/>
                                      </p:to>
                                    </p:set>
                                    <p:animEffect filter="fade" transition="in">
                                      <p:cBhvr>
                                        <p:cTn dur="500"/>
                                        <p:tgtEl>
                                          <p:spTgt spid="47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8" st="8"/>
                                            </p:txEl>
                                          </p:spTgt>
                                        </p:tgtEl>
                                        <p:attrNameLst>
                                          <p:attrName>style.visibility</p:attrName>
                                        </p:attrNameLst>
                                      </p:cBhvr>
                                      <p:to>
                                        <p:strVal val="visible"/>
                                      </p:to>
                                    </p:set>
                                    <p:animEffect filter="fade" transition="in">
                                      <p:cBhvr>
                                        <p:cTn dur="500"/>
                                        <p:tgtEl>
                                          <p:spTgt spid="47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9" st="9"/>
                                            </p:txEl>
                                          </p:spTgt>
                                        </p:tgtEl>
                                        <p:attrNameLst>
                                          <p:attrName>style.visibility</p:attrName>
                                        </p:attrNameLst>
                                      </p:cBhvr>
                                      <p:to>
                                        <p:strVal val="visible"/>
                                      </p:to>
                                    </p:set>
                                    <p:animEffect filter="fade" transition="in">
                                      <p:cBhvr>
                                        <p:cTn dur="500"/>
                                        <p:tgtEl>
                                          <p:spTgt spid="47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0" st="10"/>
                                            </p:txEl>
                                          </p:spTgt>
                                        </p:tgtEl>
                                        <p:attrNameLst>
                                          <p:attrName>style.visibility</p:attrName>
                                        </p:attrNameLst>
                                      </p:cBhvr>
                                      <p:to>
                                        <p:strVal val="visible"/>
                                      </p:to>
                                    </p:set>
                                    <p:animEffect filter="fade" transition="in">
                                      <p:cBhvr>
                                        <p:cTn dur="500"/>
                                        <p:tgtEl>
                                          <p:spTgt spid="47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1" st="11"/>
                                            </p:txEl>
                                          </p:spTgt>
                                        </p:tgtEl>
                                        <p:attrNameLst>
                                          <p:attrName>style.visibility</p:attrName>
                                        </p:attrNameLst>
                                      </p:cBhvr>
                                      <p:to>
                                        <p:strVal val="visible"/>
                                      </p:to>
                                    </p:set>
                                    <p:animEffect filter="fade" transition="in">
                                      <p:cBhvr>
                                        <p:cTn dur="500"/>
                                        <p:tgtEl>
                                          <p:spTgt spid="471">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2" st="12"/>
                                            </p:txEl>
                                          </p:spTgt>
                                        </p:tgtEl>
                                        <p:attrNameLst>
                                          <p:attrName>style.visibility</p:attrName>
                                        </p:attrNameLst>
                                      </p:cBhvr>
                                      <p:to>
                                        <p:strVal val="visible"/>
                                      </p:to>
                                    </p:set>
                                    <p:animEffect filter="fade" transition="in">
                                      <p:cBhvr>
                                        <p:cTn dur="500"/>
                                        <p:tgtEl>
                                          <p:spTgt spid="471">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3" st="13"/>
                                            </p:txEl>
                                          </p:spTgt>
                                        </p:tgtEl>
                                        <p:attrNameLst>
                                          <p:attrName>style.visibility</p:attrName>
                                        </p:attrNameLst>
                                      </p:cBhvr>
                                      <p:to>
                                        <p:strVal val="visible"/>
                                      </p:to>
                                    </p:set>
                                    <p:animEffect filter="fade" transition="in">
                                      <p:cBhvr>
                                        <p:cTn dur="500"/>
                                        <p:tgtEl>
                                          <p:spTgt spid="471">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4" st="14"/>
                                            </p:txEl>
                                          </p:spTgt>
                                        </p:tgtEl>
                                        <p:attrNameLst>
                                          <p:attrName>style.visibility</p:attrName>
                                        </p:attrNameLst>
                                      </p:cBhvr>
                                      <p:to>
                                        <p:strVal val="visible"/>
                                      </p:to>
                                    </p:set>
                                    <p:animEffect filter="fade" transition="in">
                                      <p:cBhvr>
                                        <p:cTn dur="500"/>
                                        <p:tgtEl>
                                          <p:spTgt spid="471">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5" st="15"/>
                                            </p:txEl>
                                          </p:spTgt>
                                        </p:tgtEl>
                                        <p:attrNameLst>
                                          <p:attrName>style.visibility</p:attrName>
                                        </p:attrNameLst>
                                      </p:cBhvr>
                                      <p:to>
                                        <p:strVal val="visible"/>
                                      </p:to>
                                    </p:set>
                                    <p:animEffect filter="fade" transition="in">
                                      <p:cBhvr>
                                        <p:cTn dur="500"/>
                                        <p:tgtEl>
                                          <p:spTgt spid="471">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6" st="16"/>
                                            </p:txEl>
                                          </p:spTgt>
                                        </p:tgtEl>
                                        <p:attrNameLst>
                                          <p:attrName>style.visibility</p:attrName>
                                        </p:attrNameLst>
                                      </p:cBhvr>
                                      <p:to>
                                        <p:strVal val="visible"/>
                                      </p:to>
                                    </p:set>
                                    <p:animEffect filter="fade" transition="in">
                                      <p:cBhvr>
                                        <p:cTn dur="500"/>
                                        <p:tgtEl>
                                          <p:spTgt spid="471">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7" st="17"/>
                                            </p:txEl>
                                          </p:spTgt>
                                        </p:tgtEl>
                                        <p:attrNameLst>
                                          <p:attrName>style.visibility</p:attrName>
                                        </p:attrNameLst>
                                      </p:cBhvr>
                                      <p:to>
                                        <p:strVal val="visible"/>
                                      </p:to>
                                    </p:set>
                                    <p:animEffect filter="fade" transition="in">
                                      <p:cBhvr>
                                        <p:cTn dur="500"/>
                                        <p:tgtEl>
                                          <p:spTgt spid="471">
                                            <p:txEl>
                                              <p:pRg end="17" st="1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8" st="18"/>
                                            </p:txEl>
                                          </p:spTgt>
                                        </p:tgtEl>
                                        <p:attrNameLst>
                                          <p:attrName>style.visibility</p:attrName>
                                        </p:attrNameLst>
                                      </p:cBhvr>
                                      <p:to>
                                        <p:strVal val="visible"/>
                                      </p:to>
                                    </p:set>
                                    <p:animEffect filter="fade" transition="in">
                                      <p:cBhvr>
                                        <p:cTn dur="500"/>
                                        <p:tgtEl>
                                          <p:spTgt spid="471">
                                            <p:txEl>
                                              <p:pRg end="18" st="1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9" st="19"/>
                                            </p:txEl>
                                          </p:spTgt>
                                        </p:tgtEl>
                                        <p:attrNameLst>
                                          <p:attrName>style.visibility</p:attrName>
                                        </p:attrNameLst>
                                      </p:cBhvr>
                                      <p:to>
                                        <p:strVal val="visible"/>
                                      </p:to>
                                    </p:set>
                                    <p:animEffect filter="fade" transition="in">
                                      <p:cBhvr>
                                        <p:cTn dur="500"/>
                                        <p:tgtEl>
                                          <p:spTgt spid="471">
                                            <p:txEl>
                                              <p:pRg end="19" st="1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1"/>
          <p:cNvSpPr txBox="1"/>
          <p:nvPr>
            <p:ph type="title"/>
          </p:nvPr>
        </p:nvSpPr>
        <p:spPr>
          <a:xfrm>
            <a:off x="1694180" y="443599"/>
            <a:ext cx="10058400" cy="9684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Introduction to Hashing</a:t>
            </a:r>
            <a:endParaRPr b="0" i="0" sz="4800" u="none" cap="none" strike="noStrike">
              <a:solidFill>
                <a:srgbClr val="00B050"/>
              </a:solidFill>
              <a:latin typeface="Times New Roman"/>
              <a:ea typeface="Times New Roman"/>
              <a:cs typeface="Times New Roman"/>
              <a:sym typeface="Times New Roman"/>
            </a:endParaRPr>
          </a:p>
        </p:txBody>
      </p:sp>
      <p:sp>
        <p:nvSpPr>
          <p:cNvPr id="142" name="Google Shape;142;p11"/>
          <p:cNvSpPr txBox="1"/>
          <p:nvPr>
            <p:ph idx="1" type="body"/>
          </p:nvPr>
        </p:nvSpPr>
        <p:spPr>
          <a:xfrm>
            <a:off x="335360" y="1772816"/>
            <a:ext cx="11737304" cy="4248472"/>
          </a:xfrm>
          <a:prstGeom prst="rect">
            <a:avLst/>
          </a:prstGeom>
          <a:noFill/>
          <a:ln>
            <a:noFill/>
          </a:ln>
        </p:spPr>
        <p:txBody>
          <a:bodyPr anchorCtr="0" anchor="t" bIns="45700" lIns="0" spcFirstLastPara="1" rIns="0" wrap="square" tIns="45700">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Suppose that we want to store 10,000 students records (each with a 5-digit ID) in a given container. </a:t>
            </a:r>
            <a:endParaRPr sz="2400">
              <a:latin typeface="Times New Roman"/>
              <a:ea typeface="Times New Roman"/>
              <a:cs typeface="Times New Roman"/>
              <a:sym typeface="Times New Roman"/>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17500" lvl="2" marL="1371600" rtl="0" algn="l">
              <a:lnSpc>
                <a:spcPct val="90000"/>
              </a:lnSpc>
              <a:spcBef>
                <a:spcPts val="400"/>
              </a:spcBef>
              <a:spcAft>
                <a:spcPts val="0"/>
              </a:spcAft>
              <a:buSzPts val="1400"/>
              <a:buFont typeface="Noto Sans Symbols"/>
              <a:buChar char="❑"/>
            </a:pPr>
            <a:r>
              <a:rPr lang="en-US" sz="2400">
                <a:latin typeface="Times New Roman"/>
                <a:ea typeface="Times New Roman"/>
                <a:cs typeface="Times New Roman"/>
                <a:sym typeface="Times New Roman"/>
              </a:rPr>
              <a:t>A linked list implementation would take</a:t>
            </a:r>
            <a:r>
              <a:rPr lang="en-US" sz="2400">
                <a:solidFill>
                  <a:srgbClr val="FFFFFF"/>
                </a:solidFill>
                <a:latin typeface="Times New Roman"/>
                <a:ea typeface="Times New Roman"/>
                <a:cs typeface="Times New Roman"/>
                <a:sym typeface="Times New Roman"/>
              </a:rPr>
              <a:t> </a:t>
            </a:r>
            <a:r>
              <a:rPr b="1" lang="en-US" sz="2400">
                <a:solidFill>
                  <a:srgbClr val="0000FF"/>
                </a:solidFill>
                <a:latin typeface="Times New Roman"/>
                <a:ea typeface="Times New Roman"/>
                <a:cs typeface="Times New Roman"/>
                <a:sym typeface="Times New Roman"/>
              </a:rPr>
              <a:t>O(n)</a:t>
            </a:r>
            <a:r>
              <a:rPr lang="en-US" sz="2400">
                <a:solidFill>
                  <a:srgbClr val="FFFFFF"/>
                </a:solidFill>
                <a:latin typeface="Times New Roman"/>
                <a:ea typeface="Times New Roman"/>
                <a:cs typeface="Times New Roman"/>
                <a:sym typeface="Times New Roman"/>
              </a:rPr>
              <a:t> </a:t>
            </a:r>
            <a:r>
              <a:rPr lang="en-US" sz="2400">
                <a:latin typeface="Times New Roman"/>
                <a:ea typeface="Times New Roman"/>
                <a:cs typeface="Times New Roman"/>
                <a:sym typeface="Times New Roman"/>
              </a:rPr>
              <a:t>time.</a:t>
            </a:r>
            <a:endParaRPr/>
          </a:p>
          <a:p>
            <a:pPr indent="-317500" lvl="2" marL="1371600" rtl="0" algn="l">
              <a:lnSpc>
                <a:spcPct val="90000"/>
              </a:lnSpc>
              <a:spcBef>
                <a:spcPts val="400"/>
              </a:spcBef>
              <a:spcAft>
                <a:spcPts val="0"/>
              </a:spcAft>
              <a:buSzPts val="1400"/>
              <a:buFont typeface="Noto Sans Symbols"/>
              <a:buChar char="❑"/>
            </a:pPr>
            <a:r>
              <a:rPr lang="en-US" sz="2400">
                <a:latin typeface="Times New Roman"/>
                <a:ea typeface="Times New Roman"/>
                <a:cs typeface="Times New Roman"/>
                <a:sym typeface="Times New Roman"/>
              </a:rPr>
              <a:t>A height balanced tree would give</a:t>
            </a:r>
            <a:r>
              <a:rPr lang="en-US" sz="2400">
                <a:solidFill>
                  <a:srgbClr val="FFFFFF"/>
                </a:solidFill>
                <a:latin typeface="Times New Roman"/>
                <a:ea typeface="Times New Roman"/>
                <a:cs typeface="Times New Roman"/>
                <a:sym typeface="Times New Roman"/>
              </a:rPr>
              <a:t> </a:t>
            </a:r>
            <a:r>
              <a:rPr b="1" lang="en-US" sz="2400">
                <a:solidFill>
                  <a:srgbClr val="0000FF"/>
                </a:solidFill>
                <a:latin typeface="Times New Roman"/>
                <a:ea typeface="Times New Roman"/>
                <a:cs typeface="Times New Roman"/>
                <a:sym typeface="Times New Roman"/>
              </a:rPr>
              <a:t>O(log n)</a:t>
            </a:r>
            <a:r>
              <a:rPr lang="en-US" sz="2400">
                <a:solidFill>
                  <a:srgbClr val="FFFFFF"/>
                </a:solidFill>
                <a:latin typeface="Times New Roman"/>
                <a:ea typeface="Times New Roman"/>
                <a:cs typeface="Times New Roman"/>
                <a:sym typeface="Times New Roman"/>
              </a:rPr>
              <a:t> </a:t>
            </a:r>
            <a:r>
              <a:rPr lang="en-US" sz="2400">
                <a:latin typeface="Times New Roman"/>
                <a:ea typeface="Times New Roman"/>
                <a:cs typeface="Times New Roman"/>
                <a:sym typeface="Times New Roman"/>
              </a:rPr>
              <a:t>access time</a:t>
            </a:r>
            <a:r>
              <a:rPr i="1" lang="en-US" sz="2400">
                <a:solidFill>
                  <a:srgbClr val="C00000"/>
                </a:solidFill>
                <a:latin typeface="Times New Roman"/>
                <a:ea typeface="Times New Roman"/>
                <a:cs typeface="Times New Roman"/>
                <a:sym typeface="Times New Roman"/>
              </a:rPr>
              <a:t>.</a:t>
            </a:r>
            <a:r>
              <a:rPr lang="en-US" sz="2400">
                <a:latin typeface="Times New Roman"/>
                <a:ea typeface="Times New Roman"/>
                <a:cs typeface="Times New Roman"/>
                <a:sym typeface="Times New Roman"/>
              </a:rPr>
              <a:t>Using an array of size 100,000 would give</a:t>
            </a:r>
            <a:r>
              <a:rPr lang="en-US" sz="2400">
                <a:solidFill>
                  <a:srgbClr val="FFFFFF"/>
                </a:solidFill>
                <a:latin typeface="Times New Roman"/>
                <a:ea typeface="Times New Roman"/>
                <a:cs typeface="Times New Roman"/>
                <a:sym typeface="Times New Roman"/>
              </a:rPr>
              <a:t> </a:t>
            </a:r>
            <a:r>
              <a:rPr b="1" lang="en-US" sz="2400">
                <a:solidFill>
                  <a:srgbClr val="0000FF"/>
                </a:solidFill>
                <a:latin typeface="Times New Roman"/>
                <a:ea typeface="Times New Roman"/>
                <a:cs typeface="Times New Roman"/>
                <a:sym typeface="Times New Roman"/>
              </a:rPr>
              <a:t>O(1)</a:t>
            </a:r>
            <a:r>
              <a:rPr lang="en-US" sz="2400">
                <a:solidFill>
                  <a:srgbClr val="FFFFFF"/>
                </a:solidFill>
                <a:latin typeface="Times New Roman"/>
                <a:ea typeface="Times New Roman"/>
                <a:cs typeface="Times New Roman"/>
                <a:sym typeface="Times New Roman"/>
              </a:rPr>
              <a:t> </a:t>
            </a:r>
            <a:r>
              <a:rPr lang="en-US" sz="2400">
                <a:latin typeface="Times New Roman"/>
                <a:ea typeface="Times New Roman"/>
                <a:cs typeface="Times New Roman"/>
                <a:sym typeface="Times New Roman"/>
              </a:rPr>
              <a:t>access time but will lead  to a lot of     </a:t>
            </a:r>
            <a:endParaRPr/>
          </a:p>
          <a:p>
            <a:pPr indent="0" lvl="2" marL="1016000" rtl="0" algn="l">
              <a:lnSpc>
                <a:spcPct val="90000"/>
              </a:lnSpc>
              <a:spcBef>
                <a:spcPts val="400"/>
              </a:spcBef>
              <a:spcAft>
                <a:spcPts val="0"/>
              </a:spcAft>
              <a:buSzPts val="1400"/>
              <a:buNone/>
            </a:pPr>
            <a:r>
              <a:rPr lang="en-US" sz="2400">
                <a:latin typeface="Times New Roman"/>
                <a:ea typeface="Times New Roman"/>
                <a:cs typeface="Times New Roman"/>
                <a:sym typeface="Times New Roman"/>
              </a:rPr>
              <a:t> space wastage.</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Is there some way that we could get</a:t>
            </a:r>
            <a:r>
              <a:rPr lang="en-US" sz="2400">
                <a:solidFill>
                  <a:srgbClr val="FFFFFF"/>
                </a:solidFill>
                <a:latin typeface="Times New Roman"/>
                <a:ea typeface="Times New Roman"/>
                <a:cs typeface="Times New Roman"/>
                <a:sym typeface="Times New Roman"/>
              </a:rPr>
              <a:t> </a:t>
            </a:r>
            <a:r>
              <a:rPr b="1" lang="en-US" sz="2400">
                <a:solidFill>
                  <a:srgbClr val="0000FF"/>
                </a:solidFill>
                <a:latin typeface="Times New Roman"/>
                <a:ea typeface="Times New Roman"/>
                <a:cs typeface="Times New Roman"/>
                <a:sym typeface="Times New Roman"/>
              </a:rPr>
              <a:t>O(1)</a:t>
            </a:r>
            <a:r>
              <a:rPr lang="en-US" sz="2400">
                <a:solidFill>
                  <a:srgbClr val="FFFFFF"/>
                </a:solidFill>
                <a:latin typeface="Times New Roman"/>
                <a:ea typeface="Times New Roman"/>
                <a:cs typeface="Times New Roman"/>
                <a:sym typeface="Times New Roman"/>
              </a:rPr>
              <a:t> </a:t>
            </a:r>
            <a:r>
              <a:rPr lang="en-US" sz="2400">
                <a:latin typeface="Times New Roman"/>
                <a:ea typeface="Times New Roman"/>
                <a:cs typeface="Times New Roman"/>
                <a:sym typeface="Times New Roman"/>
              </a:rPr>
              <a:t>access without wasting a lot of space?</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solidFill>
                  <a:srgbClr val="C00000"/>
                </a:solidFill>
                <a:latin typeface="Times New Roman"/>
                <a:ea typeface="Times New Roman"/>
                <a:cs typeface="Times New Roman"/>
                <a:sym typeface="Times New Roman"/>
              </a:rPr>
              <a:t>The answer is </a:t>
            </a:r>
            <a:r>
              <a:rPr lang="en-US" sz="2800">
                <a:solidFill>
                  <a:srgbClr val="0070C0"/>
                </a:solidFill>
                <a:latin typeface="Times New Roman"/>
                <a:ea typeface="Times New Roman"/>
                <a:cs typeface="Times New Roman"/>
                <a:sym typeface="Times New Roman"/>
              </a:rPr>
              <a:t>hashing.</a:t>
            </a:r>
            <a:endParaRPr/>
          </a:p>
          <a:p>
            <a:pPr indent="86360" lvl="0" marL="91440" marR="0" rtl="0" algn="l">
              <a:lnSpc>
                <a:spcPct val="90000"/>
              </a:lnSpc>
              <a:spcBef>
                <a:spcPts val="16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143" name="Google Shape;143;p1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7"/>
          <p:cNvSpPr txBox="1"/>
          <p:nvPr>
            <p:ph type="title"/>
          </p:nvPr>
        </p:nvSpPr>
        <p:spPr>
          <a:xfrm>
            <a:off x="1464668"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Universal Hashing</a:t>
            </a:r>
            <a:endParaRPr/>
          </a:p>
        </p:txBody>
      </p:sp>
      <p:pic>
        <p:nvPicPr>
          <p:cNvPr id="479" name="Google Shape;479;p37"/>
          <p:cNvPicPr preferRelativeResize="0"/>
          <p:nvPr>
            <p:ph idx="1" type="body"/>
          </p:nvPr>
        </p:nvPicPr>
        <p:blipFill rotWithShape="1">
          <a:blip r:embed="rId3">
            <a:alphaModFix/>
          </a:blip>
          <a:srcRect b="0" l="0" r="0" t="0"/>
          <a:stretch/>
        </p:blipFill>
        <p:spPr>
          <a:xfrm>
            <a:off x="2513014" y="2198689"/>
            <a:ext cx="7337425" cy="3252787"/>
          </a:xfrm>
          <a:prstGeom prst="rect">
            <a:avLst/>
          </a:prstGeom>
          <a:noFill/>
          <a:ln>
            <a:noFill/>
          </a:ln>
        </p:spPr>
      </p:pic>
      <p:sp>
        <p:nvSpPr>
          <p:cNvPr id="480" name="Google Shape;480;p37"/>
          <p:cNvSpPr txBox="1"/>
          <p:nvPr/>
        </p:nvSpPr>
        <p:spPr>
          <a:xfrm>
            <a:off x="2365375" y="4916488"/>
            <a:ext cx="3295650" cy="52322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81" name="Google Shape;481;p37"/>
          <p:cNvSpPr txBox="1"/>
          <p:nvPr/>
        </p:nvSpPr>
        <p:spPr>
          <a:xfrm>
            <a:off x="5394325" y="3362325"/>
            <a:ext cx="1516762"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D0111"/>
                </a:solidFill>
                <a:latin typeface="Arial"/>
                <a:ea typeface="Arial"/>
                <a:cs typeface="Arial"/>
                <a:sym typeface="Arial"/>
              </a:rPr>
              <a:t>(at the beginning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D0111"/>
                </a:solidFill>
                <a:latin typeface="Arial"/>
                <a:ea typeface="Arial"/>
                <a:cs typeface="Arial"/>
                <a:sym typeface="Arial"/>
              </a:rPr>
              <a:t>of the execution)</a:t>
            </a:r>
            <a:endParaRPr b="0" i="0" sz="1400" u="none" cap="none" strike="noStrike">
              <a:solidFill>
                <a:srgbClr val="000000"/>
              </a:solidFill>
              <a:latin typeface="Arial"/>
              <a:ea typeface="Arial"/>
              <a:cs typeface="Arial"/>
              <a:sym typeface="Arial"/>
            </a:endParaRPr>
          </a:p>
        </p:txBody>
      </p:sp>
      <p:pic>
        <p:nvPicPr>
          <p:cNvPr id="482" name="Google Shape;482;p37"/>
          <p:cNvPicPr preferRelativeResize="0"/>
          <p:nvPr/>
        </p:nvPicPr>
        <p:blipFill rotWithShape="1">
          <a:blip r:embed="rId4">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38"/>
          <p:cNvSpPr txBox="1"/>
          <p:nvPr>
            <p:ph type="title"/>
          </p:nvPr>
        </p:nvSpPr>
        <p:spPr>
          <a:xfrm>
            <a:off x="1463348"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 Issues</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488" name="Google Shape;488;p38"/>
          <p:cNvSpPr txBox="1"/>
          <p:nvPr>
            <p:ph idx="1" type="body"/>
          </p:nvPr>
        </p:nvSpPr>
        <p:spPr>
          <a:xfrm>
            <a:off x="685800" y="1600201"/>
            <a:ext cx="11242848"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A problem arises, however, when the hash function returns the same value when applied to two different keys</a:t>
            </a:r>
            <a:endParaRPr/>
          </a:p>
          <a:p>
            <a:pPr indent="-565150" lvl="0" marL="1944688" rtl="0" algn="just">
              <a:lnSpc>
                <a:spcPct val="90000"/>
              </a:lnSpc>
              <a:spcBef>
                <a:spcPts val="1200"/>
              </a:spcBef>
              <a:spcAft>
                <a:spcPts val="0"/>
              </a:spcAft>
              <a:buClr>
                <a:srgbClr val="A8CDD7"/>
              </a:buClr>
              <a:buSzPts val="2280"/>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To handle the situation, where two records need to be hashed to the same address we can implement a table structure, so as to have a room for two or more members at the same index positions</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800"/>
          </a:p>
        </p:txBody>
      </p:sp>
      <p:pic>
        <p:nvPicPr>
          <p:cNvPr id="489" name="Google Shape;489;p3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39"/>
          <p:cNvSpPr txBox="1"/>
          <p:nvPr>
            <p:ph idx="12" type="sldNum"/>
          </p:nvPr>
        </p:nvSpPr>
        <p:spPr>
          <a:xfrm>
            <a:off x="4165600" y="6248400"/>
            <a:ext cx="3860800" cy="457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en-US" sz="900" u="none" cap="none" strike="noStrike">
                <a:solidFill>
                  <a:srgbClr val="FFFFFF"/>
                </a:solidFill>
                <a:latin typeface="Calibri"/>
                <a:ea typeface="Calibri"/>
                <a:cs typeface="Calibri"/>
                <a:sym typeface="Calibri"/>
              </a:rPr>
              <a:t>‹#›</a:t>
            </a:fld>
            <a:endParaRPr b="0" i="0" sz="900" u="none" cap="none" strike="noStrike">
              <a:solidFill>
                <a:srgbClr val="FFFFFF"/>
              </a:solidFill>
              <a:latin typeface="Calibri"/>
              <a:ea typeface="Calibri"/>
              <a:cs typeface="Calibri"/>
              <a:sym typeface="Calibri"/>
            </a:endParaRPr>
          </a:p>
        </p:txBody>
      </p:sp>
      <p:sp>
        <p:nvSpPr>
          <p:cNvPr id="496" name="Google Shape;496;p39"/>
          <p:cNvSpPr txBox="1"/>
          <p:nvPr>
            <p:ph type="title"/>
          </p:nvPr>
        </p:nvSpPr>
        <p:spPr>
          <a:xfrm>
            <a:off x="1464668" y="189569"/>
            <a:ext cx="10363200" cy="11430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Do you see any problems </a:t>
            </a:r>
            <a:br>
              <a:rPr lang="en-US">
                <a:solidFill>
                  <a:srgbClr val="00B050"/>
                </a:solidFill>
                <a:latin typeface="Times New Roman"/>
                <a:ea typeface="Times New Roman"/>
                <a:cs typeface="Times New Roman"/>
                <a:sym typeface="Times New Roman"/>
              </a:rPr>
            </a:br>
            <a:r>
              <a:rPr lang="en-US">
                <a:solidFill>
                  <a:srgbClr val="00B050"/>
                </a:solidFill>
                <a:latin typeface="Times New Roman"/>
                <a:ea typeface="Times New Roman"/>
                <a:cs typeface="Times New Roman"/>
                <a:sym typeface="Times New Roman"/>
              </a:rPr>
              <a:t>with this approach?</a:t>
            </a:r>
            <a:endParaRPr/>
          </a:p>
        </p:txBody>
      </p:sp>
      <p:sp>
        <p:nvSpPr>
          <p:cNvPr id="497" name="Google Shape;497;p39"/>
          <p:cNvSpPr/>
          <p:nvPr/>
        </p:nvSpPr>
        <p:spPr>
          <a:xfrm>
            <a:off x="2794001" y="1741489"/>
            <a:ext cx="3400425" cy="2771775"/>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39"/>
          <p:cNvSpPr/>
          <p:nvPr/>
        </p:nvSpPr>
        <p:spPr>
          <a:xfrm>
            <a:off x="3344864" y="2863850"/>
            <a:ext cx="2357437" cy="1322388"/>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39"/>
          <p:cNvSpPr txBox="1"/>
          <p:nvPr/>
        </p:nvSpPr>
        <p:spPr>
          <a:xfrm>
            <a:off x="3413183" y="1817688"/>
            <a:ext cx="1596911" cy="5232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(universe of keys)</a:t>
            </a:r>
            <a:endParaRPr b="0" i="0" sz="1400" u="none" cap="none" strike="noStrike">
              <a:solidFill>
                <a:srgbClr val="000000"/>
              </a:solidFill>
              <a:latin typeface="Arial"/>
              <a:ea typeface="Arial"/>
              <a:cs typeface="Arial"/>
              <a:sym typeface="Arial"/>
            </a:endParaRPr>
          </a:p>
        </p:txBody>
      </p:sp>
      <p:sp>
        <p:nvSpPr>
          <p:cNvPr id="500" name="Google Shape;500;p39"/>
          <p:cNvSpPr txBox="1"/>
          <p:nvPr/>
        </p:nvSpPr>
        <p:spPr>
          <a:xfrm>
            <a:off x="3458689" y="2992438"/>
            <a:ext cx="721672" cy="73866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(actual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keys)</a:t>
            </a:r>
            <a:endParaRPr b="0" i="0" sz="1400" u="none" cap="none" strike="noStrike">
              <a:solidFill>
                <a:srgbClr val="000000"/>
              </a:solidFill>
              <a:latin typeface="Arial"/>
              <a:ea typeface="Arial"/>
              <a:cs typeface="Arial"/>
              <a:sym typeface="Arial"/>
            </a:endParaRPr>
          </a:p>
        </p:txBody>
      </p:sp>
      <p:graphicFrame>
        <p:nvGraphicFramePr>
          <p:cNvPr id="501" name="Google Shape;501;p39"/>
          <p:cNvGraphicFramePr/>
          <p:nvPr/>
        </p:nvGraphicFramePr>
        <p:xfrm>
          <a:off x="7586664" y="1403351"/>
          <a:ext cx="3000000" cy="3000000"/>
        </p:xfrm>
        <a:graphic>
          <a:graphicData uri="http://schemas.openxmlformats.org/drawingml/2006/table">
            <a:tbl>
              <a:tblPr>
                <a:noFill/>
                <a:tableStyleId>{7B9E5BD9-1F77-4747-AC70-A681335331D0}</a:tableStyleId>
              </a:tblPr>
              <a:tblGrid>
                <a:gridCol w="701675"/>
              </a:tblGrid>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1325">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900">
                <a:tc>
                  <a:txBody>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accent2"/>
                        </a:solidFill>
                        <a:latin typeface="Arial"/>
                        <a:ea typeface="Arial"/>
                        <a:cs typeface="Arial"/>
                        <a:sym typeface="Arial"/>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02" name="Google Shape;502;p39"/>
          <p:cNvSpPr txBox="1"/>
          <p:nvPr/>
        </p:nvSpPr>
        <p:spPr>
          <a:xfrm>
            <a:off x="8297863" y="1358901"/>
            <a:ext cx="284052"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503" name="Google Shape;503;p39"/>
          <p:cNvSpPr txBox="1"/>
          <p:nvPr/>
        </p:nvSpPr>
        <p:spPr>
          <a:xfrm>
            <a:off x="8297864" y="4483101"/>
            <a:ext cx="591829"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 - 1</a:t>
            </a:r>
            <a:endParaRPr b="0" i="0" sz="1400" u="none" cap="none" strike="noStrike">
              <a:solidFill>
                <a:srgbClr val="000000"/>
              </a:solidFill>
              <a:latin typeface="Arial"/>
              <a:ea typeface="Arial"/>
              <a:cs typeface="Arial"/>
              <a:sym typeface="Arial"/>
            </a:endParaRPr>
          </a:p>
        </p:txBody>
      </p:sp>
      <p:sp>
        <p:nvSpPr>
          <p:cNvPr id="504" name="Google Shape;504;p39"/>
          <p:cNvSpPr txBox="1"/>
          <p:nvPr/>
        </p:nvSpPr>
        <p:spPr>
          <a:xfrm>
            <a:off x="8297864" y="3792539"/>
            <a:ext cx="559769"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h(k</a:t>
            </a:r>
            <a:r>
              <a:rPr b="0" baseline="-25000" i="0" lang="en-US" sz="1400" u="none" cap="none" strike="noStrike">
                <a:solidFill>
                  <a:srgbClr val="000000"/>
                </a:solidFill>
                <a:latin typeface="Arial"/>
                <a:ea typeface="Arial"/>
                <a:cs typeface="Arial"/>
                <a:sym typeface="Arial"/>
              </a:rPr>
              <a:t>3</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05" name="Google Shape;505;p39"/>
          <p:cNvSpPr txBox="1"/>
          <p:nvPr/>
        </p:nvSpPr>
        <p:spPr>
          <a:xfrm>
            <a:off x="8297863" y="3130551"/>
            <a:ext cx="1188146"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h(k</a:t>
            </a:r>
            <a:r>
              <a:rPr b="0" baseline="-25000" i="0" lang="en-US" sz="1400" u="none" cap="none" strike="noStrike">
                <a:solidFill>
                  <a:srgbClr val="000000"/>
                </a:solidFill>
                <a:latin typeface="Arial"/>
                <a:ea typeface="Arial"/>
                <a:cs typeface="Arial"/>
                <a:sym typeface="Arial"/>
              </a:rPr>
              <a:t>2</a:t>
            </a:r>
            <a:r>
              <a:rPr b="0" i="0" lang="en-US" sz="1400" u="none" cap="none" strike="noStrike">
                <a:solidFill>
                  <a:srgbClr val="000000"/>
                </a:solidFill>
                <a:latin typeface="Arial"/>
                <a:ea typeface="Arial"/>
                <a:cs typeface="Arial"/>
                <a:sym typeface="Arial"/>
              </a:rPr>
              <a:t>) = h(k</a:t>
            </a:r>
            <a:r>
              <a:rPr b="0" baseline="-25000" i="0" lang="en-US" sz="1400" u="none" cap="none" strike="noStrike">
                <a:solidFill>
                  <a:srgbClr val="000000"/>
                </a:solidFill>
                <a:latin typeface="Arial"/>
                <a:ea typeface="Arial"/>
                <a:cs typeface="Arial"/>
                <a:sym typeface="Arial"/>
              </a:rPr>
              <a:t>5</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06" name="Google Shape;506;p39"/>
          <p:cNvSpPr/>
          <p:nvPr/>
        </p:nvSpPr>
        <p:spPr>
          <a:xfrm>
            <a:off x="8297864" y="2081214"/>
            <a:ext cx="559769"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h(k</a:t>
            </a:r>
            <a:r>
              <a:rPr b="0" baseline="-25000" i="0" lang="en-US" sz="1400" u="none" cap="none" strike="noStrike">
                <a:solidFill>
                  <a:srgbClr val="000000"/>
                </a:solidFill>
                <a:latin typeface="Arial"/>
                <a:ea typeface="Arial"/>
                <a:cs typeface="Arial"/>
                <a:sym typeface="Arial"/>
              </a:rPr>
              <a:t>1</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07" name="Google Shape;507;p39"/>
          <p:cNvSpPr/>
          <p:nvPr/>
        </p:nvSpPr>
        <p:spPr>
          <a:xfrm>
            <a:off x="8297864" y="2424114"/>
            <a:ext cx="559769"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h(k</a:t>
            </a:r>
            <a:r>
              <a:rPr b="0" baseline="-25000" i="0" lang="en-US" sz="1400" u="none" cap="none" strike="noStrike">
                <a:solidFill>
                  <a:srgbClr val="000000"/>
                </a:solidFill>
                <a:latin typeface="Arial"/>
                <a:ea typeface="Arial"/>
                <a:cs typeface="Arial"/>
                <a:sym typeface="Arial"/>
              </a:rPr>
              <a:t>4</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cxnSp>
        <p:nvCxnSpPr>
          <p:cNvPr id="508" name="Google Shape;508;p39"/>
          <p:cNvCxnSpPr/>
          <p:nvPr/>
        </p:nvCxnSpPr>
        <p:spPr>
          <a:xfrm flipH="1" rot="10800000">
            <a:off x="4330701" y="2249488"/>
            <a:ext cx="3228975" cy="800100"/>
          </a:xfrm>
          <a:prstGeom prst="straightConnector1">
            <a:avLst/>
          </a:prstGeom>
          <a:noFill/>
          <a:ln cap="flat" cmpd="sng" w="12700">
            <a:solidFill>
              <a:schemeClr val="dk1"/>
            </a:solidFill>
            <a:prstDash val="solid"/>
            <a:round/>
            <a:headEnd len="med" w="med" type="oval"/>
            <a:tailEnd len="med" w="med" type="triangle"/>
          </a:ln>
        </p:spPr>
      </p:cxnSp>
      <p:cxnSp>
        <p:nvCxnSpPr>
          <p:cNvPr id="509" name="Google Shape;509;p39"/>
          <p:cNvCxnSpPr/>
          <p:nvPr/>
        </p:nvCxnSpPr>
        <p:spPr>
          <a:xfrm flipH="1" rot="10800000">
            <a:off x="4602164" y="2627314"/>
            <a:ext cx="2979737" cy="650875"/>
          </a:xfrm>
          <a:prstGeom prst="straightConnector1">
            <a:avLst/>
          </a:prstGeom>
          <a:noFill/>
          <a:ln cap="flat" cmpd="sng" w="12700">
            <a:solidFill>
              <a:schemeClr val="dk1"/>
            </a:solidFill>
            <a:prstDash val="solid"/>
            <a:round/>
            <a:headEnd len="med" w="med" type="oval"/>
            <a:tailEnd len="med" w="med" type="triangle"/>
          </a:ln>
        </p:spPr>
      </p:cxnSp>
      <p:cxnSp>
        <p:nvCxnSpPr>
          <p:cNvPr id="510" name="Google Shape;510;p39"/>
          <p:cNvCxnSpPr/>
          <p:nvPr/>
        </p:nvCxnSpPr>
        <p:spPr>
          <a:xfrm>
            <a:off x="5230813" y="3263900"/>
            <a:ext cx="2322512" cy="0"/>
          </a:xfrm>
          <a:prstGeom prst="straightConnector1">
            <a:avLst/>
          </a:prstGeom>
          <a:noFill/>
          <a:ln cap="flat" cmpd="sng" w="12700">
            <a:solidFill>
              <a:schemeClr val="dk1"/>
            </a:solidFill>
            <a:prstDash val="solid"/>
            <a:round/>
            <a:headEnd len="med" w="med" type="oval"/>
            <a:tailEnd len="med" w="med" type="triangle"/>
          </a:ln>
        </p:spPr>
      </p:cxnSp>
      <p:cxnSp>
        <p:nvCxnSpPr>
          <p:cNvPr id="511" name="Google Shape;511;p39"/>
          <p:cNvCxnSpPr/>
          <p:nvPr/>
        </p:nvCxnSpPr>
        <p:spPr>
          <a:xfrm flipH="1" rot="10800000">
            <a:off x="4416425" y="3306764"/>
            <a:ext cx="3157538" cy="528637"/>
          </a:xfrm>
          <a:prstGeom prst="straightConnector1">
            <a:avLst/>
          </a:prstGeom>
          <a:noFill/>
          <a:ln cap="flat" cmpd="sng" w="12700">
            <a:solidFill>
              <a:schemeClr val="dk1"/>
            </a:solidFill>
            <a:prstDash val="solid"/>
            <a:round/>
            <a:headEnd len="med" w="med" type="oval"/>
            <a:tailEnd len="med" w="med" type="triangle"/>
          </a:ln>
        </p:spPr>
      </p:cxnSp>
      <p:cxnSp>
        <p:nvCxnSpPr>
          <p:cNvPr id="512" name="Google Shape;512;p39"/>
          <p:cNvCxnSpPr/>
          <p:nvPr/>
        </p:nvCxnSpPr>
        <p:spPr>
          <a:xfrm>
            <a:off x="5130801" y="3821114"/>
            <a:ext cx="2422525" cy="185737"/>
          </a:xfrm>
          <a:prstGeom prst="straightConnector1">
            <a:avLst/>
          </a:prstGeom>
          <a:noFill/>
          <a:ln cap="flat" cmpd="sng" w="12700">
            <a:solidFill>
              <a:schemeClr val="dk1"/>
            </a:solidFill>
            <a:prstDash val="solid"/>
            <a:round/>
            <a:headEnd len="med" w="med" type="oval"/>
            <a:tailEnd len="med" w="med" type="triangle"/>
          </a:ln>
        </p:spPr>
      </p:cxnSp>
      <p:sp>
        <p:nvSpPr>
          <p:cNvPr id="513" name="Google Shape;513;p39"/>
          <p:cNvSpPr/>
          <p:nvPr/>
        </p:nvSpPr>
        <p:spPr>
          <a:xfrm>
            <a:off x="4060825" y="2900364"/>
            <a:ext cx="34176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r>
              <a:rPr b="0" baseline="-25000" i="0" lang="en-US"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14" name="Google Shape;514;p39"/>
          <p:cNvSpPr/>
          <p:nvPr/>
        </p:nvSpPr>
        <p:spPr>
          <a:xfrm>
            <a:off x="4284663" y="3159126"/>
            <a:ext cx="34176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r>
              <a:rPr b="0" baseline="-25000" i="0" lang="en-US" sz="14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515" name="Google Shape;515;p39"/>
          <p:cNvSpPr/>
          <p:nvPr/>
        </p:nvSpPr>
        <p:spPr>
          <a:xfrm>
            <a:off x="4913313" y="3173414"/>
            <a:ext cx="34176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r>
              <a:rPr b="0" baseline="-25000" i="0" lang="en-US" sz="1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16" name="Google Shape;516;p39"/>
          <p:cNvSpPr/>
          <p:nvPr/>
        </p:nvSpPr>
        <p:spPr>
          <a:xfrm>
            <a:off x="4105275" y="3781426"/>
            <a:ext cx="34176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r>
              <a:rPr b="0" baseline="-25000" i="0" lang="en-US" sz="14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517" name="Google Shape;517;p39"/>
          <p:cNvSpPr/>
          <p:nvPr/>
        </p:nvSpPr>
        <p:spPr>
          <a:xfrm>
            <a:off x="4813300" y="3732214"/>
            <a:ext cx="34176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k</a:t>
            </a:r>
            <a:r>
              <a:rPr b="0" baseline="-25000" i="0" lang="en-US" sz="14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18" name="Google Shape;518;p39"/>
          <p:cNvSpPr txBox="1"/>
          <p:nvPr/>
        </p:nvSpPr>
        <p:spPr>
          <a:xfrm>
            <a:off x="9091614" y="3406775"/>
            <a:ext cx="1576387"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DD0111"/>
                </a:solidFill>
                <a:latin typeface="Arial"/>
                <a:ea typeface="Arial"/>
                <a:cs typeface="Arial"/>
                <a:sym typeface="Arial"/>
              </a:rPr>
              <a:t>Collisions!</a:t>
            </a:r>
            <a:endParaRPr b="0" i="0" sz="1400" u="none" cap="none" strike="noStrike">
              <a:solidFill>
                <a:srgbClr val="000000"/>
              </a:solidFill>
              <a:latin typeface="Arial"/>
              <a:ea typeface="Arial"/>
              <a:cs typeface="Arial"/>
              <a:sym typeface="Arial"/>
            </a:endParaRPr>
          </a:p>
        </p:txBody>
      </p:sp>
      <p:pic>
        <p:nvPicPr>
          <p:cNvPr id="519" name="Google Shape;519;p3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520" name="Google Shape;520;p39"/>
          <p:cNvSpPr txBox="1"/>
          <p:nvPr>
            <p:ph idx="10" type="dt"/>
          </p:nvPr>
        </p:nvSpPr>
        <p:spPr>
          <a:xfrm>
            <a:off x="914400" y="6248400"/>
            <a:ext cx="2540000" cy="457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a:t>3/3/2025</a:t>
            </a:r>
            <a:endParaRPr/>
          </a:p>
        </p:txBody>
      </p:sp>
      <p:sp>
        <p:nvSpPr>
          <p:cNvPr id="521" name="Google Shape;521;p39"/>
          <p:cNvSpPr txBox="1"/>
          <p:nvPr>
            <p:ph idx="11" type="ftr"/>
          </p:nvPr>
        </p:nvSpPr>
        <p:spPr>
          <a:xfrm>
            <a:off x="4165600" y="6248400"/>
            <a:ext cx="3860800" cy="45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US"/>
              <a:t>Advanced Data Structures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8"/>
                                        </p:tgtEl>
                                        <p:attrNameLst>
                                          <p:attrName>style.visibility</p:attrName>
                                        </p:attrNameLst>
                                      </p:cBhvr>
                                      <p:to>
                                        <p:strVal val="visible"/>
                                      </p:to>
                                    </p:set>
                                    <p:anim calcmode="lin" valueType="num">
                                      <p:cBhvr additive="base">
                                        <p:cTn dur="500"/>
                                        <p:tgtEl>
                                          <p:spTgt spid="5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44"/>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Collision Resolution Strategies</a:t>
            </a:r>
            <a:endParaRPr b="0" i="0" sz="4800" u="none" cap="none" strike="noStrike">
              <a:solidFill>
                <a:srgbClr val="00B050"/>
              </a:solidFill>
              <a:latin typeface="Times New Roman"/>
              <a:ea typeface="Times New Roman"/>
              <a:cs typeface="Times New Roman"/>
              <a:sym typeface="Times New Roman"/>
            </a:endParaRPr>
          </a:p>
        </p:txBody>
      </p:sp>
      <p:sp>
        <p:nvSpPr>
          <p:cNvPr id="529" name="Google Shape;529;p44"/>
          <p:cNvSpPr txBox="1"/>
          <p:nvPr>
            <p:ph idx="1" type="body"/>
          </p:nvPr>
        </p:nvSpPr>
        <p:spPr>
          <a:xfrm>
            <a:off x="1068387" y="2023714"/>
            <a:ext cx="7440602" cy="3748194"/>
          </a:xfrm>
          <a:prstGeom prst="rect">
            <a:avLst/>
          </a:prstGeom>
          <a:noFill/>
          <a:ln>
            <a:noFill/>
          </a:ln>
        </p:spPr>
        <p:txBody>
          <a:bodyPr anchorCtr="0" anchor="t" bIns="45700" lIns="0" spcFirstLastPara="1" rIns="0" wrap="square" tIns="45700">
            <a:noAutofit/>
          </a:bodyPr>
          <a:lstStyle/>
          <a:p>
            <a:pPr indent="-177800" lvl="0" marL="91440" marR="0" rtl="0" algn="l">
              <a:lnSpc>
                <a:spcPct val="90000"/>
              </a:lnSpc>
              <a:spcBef>
                <a:spcPts val="0"/>
              </a:spcBef>
              <a:spcAft>
                <a:spcPts val="0"/>
              </a:spcAft>
              <a:buClr>
                <a:schemeClr val="accent1"/>
              </a:buClr>
              <a:buSzPts val="2800"/>
              <a:buFont typeface="Calibri"/>
              <a:buChar char=" "/>
            </a:pPr>
            <a:r>
              <a:rPr b="0" i="0" lang="en-US" sz="2800" u="none" cap="none" strike="noStrike">
                <a:solidFill>
                  <a:srgbClr val="3F3F3F"/>
                </a:solidFill>
                <a:latin typeface="Times New Roman"/>
                <a:ea typeface="Times New Roman"/>
                <a:cs typeface="Times New Roman"/>
                <a:sym typeface="Times New Roman"/>
              </a:rPr>
              <a:t>Collision-Element to be inserted is mapped to same location</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Example:</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31,42,35,67,24,19,22</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F(x)=x mod 10</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a:p>
            <a:pPr indent="-91440" lvl="0" marL="91440" marR="0" rtl="0" algn="l">
              <a:lnSpc>
                <a:spcPct val="90000"/>
              </a:lnSpc>
              <a:spcBef>
                <a:spcPts val="1400"/>
              </a:spcBef>
              <a:spcAft>
                <a:spcPts val="0"/>
              </a:spcAft>
              <a:buClr>
                <a:schemeClr val="accent1"/>
              </a:buClr>
              <a:buSzPts val="2800"/>
              <a:buFont typeface="Calibri"/>
              <a:buNone/>
            </a:pPr>
            <a:r>
              <a:rPr b="0" i="0" lang="en-US" sz="2800" u="none" cap="none" strike="noStrike">
                <a:solidFill>
                  <a:srgbClr val="FF0000"/>
                </a:solidFill>
                <a:latin typeface="Calibri"/>
                <a:ea typeface="Calibri"/>
                <a:cs typeface="Calibri"/>
                <a:sym typeface="Calibri"/>
              </a:rPr>
              <a:t>Where to store 22?</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530" name="Google Shape;530;p4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graphicFrame>
        <p:nvGraphicFramePr>
          <p:cNvPr id="531" name="Google Shape;531;p44"/>
          <p:cNvGraphicFramePr/>
          <p:nvPr/>
        </p:nvGraphicFramePr>
        <p:xfrm>
          <a:off x="8643158" y="2106788"/>
          <a:ext cx="3000000" cy="3000000"/>
        </p:xfrm>
        <a:graphic>
          <a:graphicData uri="http://schemas.openxmlformats.org/drawingml/2006/table">
            <a:tbl>
              <a:tblPr>
                <a:noFill/>
                <a:tableStyleId>{7B9E5BD9-1F77-4747-AC70-A681335331D0}</a:tableStyleId>
              </a:tblPr>
              <a:tblGrid>
                <a:gridCol w="1257300"/>
                <a:gridCol w="1257300"/>
              </a:tblGrid>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Location</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X</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4572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2400"/>
                        <a:buFont typeface="Arial"/>
                        <a:buNone/>
                      </a:pPr>
                      <a:r>
                        <a:t/>
                      </a:r>
                      <a:endParaRPr sz="2400" u="none" cap="none" strike="noStrike">
                        <a:solidFill>
                          <a:srgbClr val="FF0000"/>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8</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45"/>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Collision Resolution Strategies</a:t>
            </a:r>
            <a:endParaRPr b="0" i="0" sz="4800" u="none" cap="none" strike="noStrike">
              <a:solidFill>
                <a:srgbClr val="00B050"/>
              </a:solidFill>
              <a:latin typeface="Times New Roman"/>
              <a:ea typeface="Times New Roman"/>
              <a:cs typeface="Times New Roman"/>
              <a:sym typeface="Times New Roman"/>
            </a:endParaRPr>
          </a:p>
        </p:txBody>
      </p:sp>
      <p:sp>
        <p:nvSpPr>
          <p:cNvPr id="539" name="Google Shape;539;p45"/>
          <p:cNvSpPr txBox="1"/>
          <p:nvPr>
            <p:ph idx="1" type="body"/>
          </p:nvPr>
        </p:nvSpPr>
        <p:spPr>
          <a:xfrm>
            <a:off x="1068387" y="2023714"/>
            <a:ext cx="7440602" cy="3748194"/>
          </a:xfrm>
          <a:prstGeom prst="rect">
            <a:avLst/>
          </a:prstGeom>
          <a:noFill/>
          <a:ln>
            <a:noFill/>
          </a:ln>
        </p:spPr>
        <p:txBody>
          <a:bodyPr anchorCtr="0" anchor="t" bIns="45700" lIns="0" spcFirstLastPara="1" rIns="0" wrap="square" tIns="45700">
            <a:noAutofit/>
          </a:bodyPr>
          <a:lstStyle/>
          <a:p>
            <a:pPr indent="-177800" lvl="0" marL="91440" marR="0" rtl="0" algn="l">
              <a:lnSpc>
                <a:spcPct val="90000"/>
              </a:lnSpc>
              <a:spcBef>
                <a:spcPts val="0"/>
              </a:spcBef>
              <a:spcAft>
                <a:spcPts val="0"/>
              </a:spcAft>
              <a:buClr>
                <a:schemeClr val="accent1"/>
              </a:buClr>
              <a:buSzPts val="2800"/>
              <a:buFont typeface="Calibri"/>
              <a:buChar char=" "/>
            </a:pPr>
            <a:r>
              <a:rPr b="0" i="0" lang="en-US" sz="2800" u="none" cap="none" strike="noStrike">
                <a:solidFill>
                  <a:srgbClr val="3F3F3F"/>
                </a:solidFill>
                <a:latin typeface="Times New Roman"/>
                <a:ea typeface="Times New Roman"/>
                <a:cs typeface="Times New Roman"/>
                <a:sym typeface="Times New Roman"/>
              </a:rPr>
              <a:t>Collision-Element to be inserted is mapped to same location</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Example:</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31,42,35,67,24,19,22</a:t>
            </a:r>
            <a:endParaRPr/>
          </a:p>
          <a:p>
            <a:pPr indent="-177800" lvl="0" marL="91440" marR="0" rtl="0" algn="l">
              <a:lnSpc>
                <a:spcPct val="90000"/>
              </a:lnSpc>
              <a:spcBef>
                <a:spcPts val="1400"/>
              </a:spcBef>
              <a:spcAft>
                <a:spcPts val="0"/>
              </a:spcAft>
              <a:buClr>
                <a:schemeClr val="accent1"/>
              </a:buClr>
              <a:buSzPts val="2800"/>
              <a:buFont typeface="Calibri"/>
              <a:buChar char=" "/>
            </a:pPr>
            <a:r>
              <a:rPr b="0" i="0" lang="en-US" sz="2800" u="none" cap="none" strike="noStrike">
                <a:solidFill>
                  <a:srgbClr val="3F3F3F"/>
                </a:solidFill>
                <a:latin typeface="Calibri"/>
                <a:ea typeface="Calibri"/>
                <a:cs typeface="Calibri"/>
                <a:sym typeface="Calibri"/>
              </a:rPr>
              <a:t>F(x)=x mod 10</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a:p>
            <a:pPr indent="-91440" lvl="0" marL="91440" marR="0" rtl="0" algn="l">
              <a:lnSpc>
                <a:spcPct val="90000"/>
              </a:lnSpc>
              <a:spcBef>
                <a:spcPts val="1400"/>
              </a:spcBef>
              <a:spcAft>
                <a:spcPts val="0"/>
              </a:spcAft>
              <a:buClr>
                <a:schemeClr val="accent1"/>
              </a:buClr>
              <a:buSzPts val="2800"/>
              <a:buFont typeface="Calibri"/>
              <a:buNone/>
            </a:pPr>
            <a:r>
              <a:rPr b="0" i="0" lang="en-US" sz="2800" u="none" cap="none" strike="noStrike">
                <a:solidFill>
                  <a:srgbClr val="FF0000"/>
                </a:solidFill>
                <a:latin typeface="Calibri"/>
                <a:ea typeface="Calibri"/>
                <a:cs typeface="Calibri"/>
                <a:sym typeface="Calibri"/>
              </a:rPr>
              <a:t>Where to store 22?</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540" name="Google Shape;540;p4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graphicFrame>
        <p:nvGraphicFramePr>
          <p:cNvPr id="541" name="Google Shape;541;p45"/>
          <p:cNvGraphicFramePr/>
          <p:nvPr/>
        </p:nvGraphicFramePr>
        <p:xfrm>
          <a:off x="8643158" y="2106788"/>
          <a:ext cx="3000000" cy="3000000"/>
        </p:xfrm>
        <a:graphic>
          <a:graphicData uri="http://schemas.openxmlformats.org/drawingml/2006/table">
            <a:tbl>
              <a:tblPr>
                <a:noFill/>
                <a:tableStyleId>{7B9E5BD9-1F77-4747-AC70-A681335331D0}</a:tableStyleId>
              </a:tblPr>
              <a:tblGrid>
                <a:gridCol w="1257300"/>
                <a:gridCol w="1257300"/>
              </a:tblGrid>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Location</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X</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4572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FF0000"/>
                          </a:solidFill>
                        </a:rPr>
                        <a:t>22</a:t>
                      </a:r>
                      <a:endParaRPr sz="2400" u="none" cap="none" strike="noStrike">
                        <a:solidFill>
                          <a:srgbClr val="FF0000"/>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8</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bl>
          </a:graphicData>
        </a:graphic>
      </p:graphicFrame>
      <p:cxnSp>
        <p:nvCxnSpPr>
          <p:cNvPr id="542" name="Google Shape;542;p45"/>
          <p:cNvCxnSpPr/>
          <p:nvPr/>
        </p:nvCxnSpPr>
        <p:spPr>
          <a:xfrm flipH="1" rot="10800000">
            <a:off x="5159896" y="3429000"/>
            <a:ext cx="3483262" cy="1656184"/>
          </a:xfrm>
          <a:prstGeom prst="straightConnector1">
            <a:avLst/>
          </a:prstGeom>
          <a:noFill/>
          <a:ln cap="flat" cmpd="sng" w="9525">
            <a:solidFill>
              <a:srgbClr val="4561AA"/>
            </a:solidFill>
            <a:prstDash val="solid"/>
            <a:round/>
            <a:headEnd len="sm" w="sm" type="none"/>
            <a:tailEnd len="med" w="med" type="triangl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46"/>
          <p:cNvSpPr txBox="1"/>
          <p:nvPr>
            <p:ph type="title"/>
          </p:nvPr>
        </p:nvSpPr>
        <p:spPr>
          <a:xfrm>
            <a:off x="1479443" y="892623"/>
            <a:ext cx="8229600" cy="6397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Collision Resolution Strategies</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548" name="Google Shape;548;p46"/>
          <p:cNvSpPr txBox="1"/>
          <p:nvPr>
            <p:ph idx="1" type="body"/>
          </p:nvPr>
        </p:nvSpPr>
        <p:spPr>
          <a:xfrm>
            <a:off x="805282" y="1988840"/>
            <a:ext cx="10619309" cy="3744416"/>
          </a:xfrm>
          <a:prstGeom prst="rect">
            <a:avLst/>
          </a:prstGeom>
          <a:noFill/>
          <a:ln>
            <a:noFill/>
          </a:ln>
        </p:spPr>
        <p:txBody>
          <a:bodyPr anchorCtr="0" anchor="t" bIns="91425" lIns="91425" spcFirstLastPara="1" rIns="91425" wrap="square" tIns="91425">
            <a:noAutofit/>
          </a:bodyPr>
          <a:lstStyle/>
          <a:p>
            <a:pPr indent="-565150" lvl="0" marL="1944688" rtl="0" algn="l">
              <a:lnSpc>
                <a:spcPct val="90000"/>
              </a:lnSpc>
              <a:spcBef>
                <a:spcPts val="1200"/>
              </a:spcBef>
              <a:spcAft>
                <a:spcPts val="0"/>
              </a:spcAft>
              <a:buClr>
                <a:srgbClr val="A8CDD7"/>
              </a:buClr>
              <a:buSzPts val="2280"/>
              <a:buFont typeface="Arial"/>
              <a:buAutoNum type="arabicPeriod"/>
            </a:pPr>
            <a:r>
              <a:rPr lang="en-US" sz="2400">
                <a:latin typeface="Constantia"/>
                <a:ea typeface="Constantia"/>
                <a:cs typeface="Constantia"/>
                <a:sym typeface="Constantia"/>
              </a:rPr>
              <a:t>Open Addressing</a:t>
            </a:r>
            <a:endParaRPr/>
          </a:p>
          <a:p>
            <a:pPr indent="-565150" lvl="2" marL="2859088" rtl="0" algn="l">
              <a:lnSpc>
                <a:spcPct val="90000"/>
              </a:lnSpc>
              <a:spcBef>
                <a:spcPts val="400"/>
              </a:spcBef>
              <a:spcAft>
                <a:spcPts val="0"/>
              </a:spcAft>
              <a:buClr>
                <a:srgbClr val="A8CDD7"/>
              </a:buClr>
              <a:buSzPts val="1710"/>
              <a:buFont typeface="Arial"/>
              <a:buAutoNum type="arabicPeriod"/>
            </a:pPr>
            <a:r>
              <a:rPr lang="en-US" sz="1800">
                <a:latin typeface="Constantia"/>
                <a:ea typeface="Constantia"/>
                <a:cs typeface="Constantia"/>
                <a:sym typeface="Constantia"/>
              </a:rPr>
              <a:t>Linear probing</a:t>
            </a:r>
            <a:endParaRPr/>
          </a:p>
          <a:p>
            <a:pPr indent="-565150" lvl="2" marL="2859088" rtl="0" algn="l">
              <a:lnSpc>
                <a:spcPct val="90000"/>
              </a:lnSpc>
              <a:spcBef>
                <a:spcPts val="400"/>
              </a:spcBef>
              <a:spcAft>
                <a:spcPts val="0"/>
              </a:spcAft>
              <a:buClr>
                <a:srgbClr val="A8CDD7"/>
              </a:buClr>
              <a:buSzPts val="1710"/>
              <a:buFont typeface="Arial"/>
              <a:buAutoNum type="arabicPeriod"/>
            </a:pPr>
            <a:r>
              <a:rPr lang="en-US" sz="1800">
                <a:latin typeface="Constantia"/>
                <a:ea typeface="Constantia"/>
                <a:cs typeface="Constantia"/>
                <a:sym typeface="Constantia"/>
              </a:rPr>
              <a:t>Quadratic probing</a:t>
            </a:r>
            <a:endParaRPr/>
          </a:p>
          <a:p>
            <a:pPr indent="-565150" lvl="2" marL="2859088" rtl="0" algn="l">
              <a:lnSpc>
                <a:spcPct val="90000"/>
              </a:lnSpc>
              <a:spcBef>
                <a:spcPts val="400"/>
              </a:spcBef>
              <a:spcAft>
                <a:spcPts val="0"/>
              </a:spcAft>
              <a:buClr>
                <a:srgbClr val="A8CDD7"/>
              </a:buClr>
              <a:buSzPts val="1710"/>
              <a:buFont typeface="Arial"/>
              <a:buAutoNum type="arabicPeriod"/>
            </a:pPr>
            <a:r>
              <a:rPr lang="en-US" sz="1800">
                <a:latin typeface="Constantia"/>
                <a:ea typeface="Constantia"/>
                <a:cs typeface="Constantia"/>
                <a:sym typeface="Constantia"/>
              </a:rPr>
              <a:t>Double hashing</a:t>
            </a:r>
            <a:endParaRPr/>
          </a:p>
          <a:p>
            <a:pPr indent="-565150" lvl="0" marL="1944688" rtl="0" algn="l">
              <a:lnSpc>
                <a:spcPct val="90000"/>
              </a:lnSpc>
              <a:spcBef>
                <a:spcPts val="1200"/>
              </a:spcBef>
              <a:spcAft>
                <a:spcPts val="0"/>
              </a:spcAft>
              <a:buClr>
                <a:srgbClr val="A8CDD7"/>
              </a:buClr>
              <a:buSzPts val="2280"/>
              <a:buFont typeface="Arial"/>
              <a:buAutoNum type="arabicPeriod"/>
            </a:pPr>
            <a:r>
              <a:rPr lang="en-US" sz="2400">
                <a:latin typeface="Constantia"/>
                <a:ea typeface="Constantia"/>
                <a:cs typeface="Constantia"/>
                <a:sym typeface="Constantia"/>
              </a:rPr>
              <a:t>Separate chaining (or linked list)</a:t>
            </a:r>
            <a:endParaRPr/>
          </a:p>
          <a:p>
            <a:pPr indent="-565150" lvl="0" marL="1944688" rtl="0" algn="l">
              <a:lnSpc>
                <a:spcPct val="90000"/>
              </a:lnSpc>
              <a:spcBef>
                <a:spcPts val="1200"/>
              </a:spcBef>
              <a:spcAft>
                <a:spcPts val="0"/>
              </a:spcAft>
              <a:buClr>
                <a:srgbClr val="A8CDD7"/>
              </a:buClr>
              <a:buSzPts val="2280"/>
              <a:buFont typeface="Arial"/>
              <a:buAutoNum type="arabicPeriod"/>
            </a:pPr>
            <a:r>
              <a:rPr lang="en-US" sz="2400">
                <a:latin typeface="Constantia"/>
                <a:ea typeface="Constantia"/>
                <a:cs typeface="Constantia"/>
                <a:sym typeface="Constantia"/>
              </a:rPr>
              <a:t>Bucket hashing (defers collision but does not prevent it)</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549" name="Google Shape;549;p4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47"/>
          <p:cNvSpPr txBox="1"/>
          <p:nvPr>
            <p:ph type="title"/>
          </p:nvPr>
        </p:nvSpPr>
        <p:spPr>
          <a:xfrm>
            <a:off x="1631504" y="642938"/>
            <a:ext cx="8229600" cy="7921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Open Addressing</a:t>
            </a:r>
            <a:endParaRPr>
              <a:solidFill>
                <a:srgbClr val="00B050"/>
              </a:solidFill>
              <a:latin typeface="Times New Roman"/>
              <a:ea typeface="Times New Roman"/>
              <a:cs typeface="Times New Roman"/>
              <a:sym typeface="Times New Roman"/>
            </a:endParaRPr>
          </a:p>
        </p:txBody>
      </p:sp>
      <p:sp>
        <p:nvSpPr>
          <p:cNvPr id="555" name="Google Shape;555;p47"/>
          <p:cNvSpPr txBox="1"/>
          <p:nvPr>
            <p:ph idx="1" type="body"/>
          </p:nvPr>
        </p:nvSpPr>
        <p:spPr>
          <a:xfrm>
            <a:off x="834435" y="1772816"/>
            <a:ext cx="10225136" cy="3888432"/>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When collision occurs, it is resolved by finding an available  empty location other than the home address.</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If Hash(key) is not empty, the positions are probed in the following sequence until an empty location is found.</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When we reach the end of the table ,the search is wrapped around to start and search continues till the current collision location.</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Closed  hash tables use open addressing.</a:t>
            </a:r>
            <a:endParaRPr sz="2400">
              <a:latin typeface="Times New Roman"/>
              <a:ea typeface="Times New Roman"/>
              <a:cs typeface="Times New Roman"/>
              <a:sym typeface="Times New Roman"/>
            </a:endParaRPr>
          </a:p>
        </p:txBody>
      </p:sp>
      <p:pic>
        <p:nvPicPr>
          <p:cNvPr id="556" name="Google Shape;556;p4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48"/>
          <p:cNvSpPr txBox="1"/>
          <p:nvPr>
            <p:ph type="title"/>
          </p:nvPr>
        </p:nvSpPr>
        <p:spPr>
          <a:xfrm>
            <a:off x="1559496" y="332657"/>
            <a:ext cx="10058400" cy="1296144"/>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562" name="Google Shape;562;p48"/>
          <p:cNvSpPr txBox="1"/>
          <p:nvPr>
            <p:ph idx="1" type="body"/>
          </p:nvPr>
        </p:nvSpPr>
        <p:spPr>
          <a:xfrm>
            <a:off x="195070" y="1772816"/>
            <a:ext cx="11089232" cy="4906963"/>
          </a:xfrm>
          <a:prstGeom prst="rect">
            <a:avLst/>
          </a:prstGeom>
          <a:noFill/>
          <a:ln>
            <a:noFill/>
          </a:ln>
        </p:spPr>
        <p:txBody>
          <a:bodyPr anchorCtr="0" anchor="t" bIns="91425" lIns="0" spcFirstLastPara="1" rIns="91425" wrap="square" tIns="91425">
            <a:noAutofit/>
          </a:bodyPr>
          <a:lstStyle/>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A hash table in which a collision is resolved by putting the item in the next empty place in following the occupied place is called linear probing</a:t>
            </a:r>
            <a:endParaRPr/>
          </a:p>
          <a:p>
            <a:pPr indent="-420370" lvl="0" marL="1944688" rtl="0" algn="just">
              <a:lnSpc>
                <a:spcPct val="7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This strategy looks for the next free location until it is found</a:t>
            </a:r>
            <a:endParaRPr/>
          </a:p>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 function that we can use for probing linearly from the next location is as follows:</a:t>
            </a:r>
            <a:endParaRPr/>
          </a:p>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	</a:t>
            </a:r>
            <a:r>
              <a:rPr lang="en-US" sz="2400">
                <a:solidFill>
                  <a:srgbClr val="C00000"/>
                </a:solidFill>
                <a:latin typeface="Times New Roman"/>
                <a:ea typeface="Times New Roman"/>
                <a:cs typeface="Times New Roman"/>
                <a:sym typeface="Times New Roman"/>
              </a:rPr>
              <a:t>(Hash(x) + p(i)) MOD Max</a:t>
            </a:r>
            <a:endParaRPr/>
          </a:p>
          <a:p>
            <a:pPr indent="-565150" lvl="0" marL="1944688" rtl="0" algn="just">
              <a:lnSpc>
                <a:spcPct val="70000"/>
              </a:lnSpc>
              <a:spcBef>
                <a:spcPts val="1200"/>
              </a:spcBef>
              <a:spcAft>
                <a:spcPts val="0"/>
              </a:spcAft>
              <a:buClr>
                <a:srgbClr val="A8CDD7"/>
              </a:buClr>
              <a:buSzPts val="1824"/>
              <a:buFont typeface="Noto Sans Symbols"/>
              <a:buChar char="❖"/>
            </a:pPr>
            <a:r>
              <a:rPr lang="en-US" sz="1920">
                <a:latin typeface="Times New Roman"/>
                <a:ea typeface="Times New Roman"/>
                <a:cs typeface="Times New Roman"/>
                <a:sym typeface="Times New Roman"/>
              </a:rPr>
              <a:t>            As p(i) = i for linear probing, the function becomes</a:t>
            </a:r>
            <a:endParaRPr/>
          </a:p>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		</a:t>
            </a:r>
            <a:r>
              <a:rPr lang="en-US" sz="2400">
                <a:solidFill>
                  <a:srgbClr val="C00000"/>
                </a:solidFill>
                <a:latin typeface="Times New Roman"/>
                <a:ea typeface="Times New Roman"/>
                <a:cs typeface="Times New Roman"/>
                <a:sym typeface="Times New Roman"/>
              </a:rPr>
              <a:t>(Hash(x)+ i)) MOD Max</a:t>
            </a:r>
            <a:endParaRPr/>
          </a:p>
          <a:p>
            <a:pPr indent="-565150" lvl="0" marL="1944688" rtl="0" algn="just">
              <a:lnSpc>
                <a:spcPct val="7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Initially i = 1, if the location is not empty then it becomes 2, 3, 4, …, and so on till empty location is found.</a:t>
            </a:r>
            <a:endParaRPr/>
          </a:p>
          <a:p>
            <a:pPr indent="-228600" lvl="0" marL="457200" marR="0" rtl="0" algn="l">
              <a:lnSpc>
                <a:spcPct val="70000"/>
              </a:lnSpc>
              <a:spcBef>
                <a:spcPts val="1200"/>
              </a:spcBef>
              <a:spcAft>
                <a:spcPts val="0"/>
              </a:spcAft>
              <a:buClr>
                <a:schemeClr val="accent1"/>
              </a:buClr>
              <a:buSzPts val="2000"/>
              <a:buFont typeface="Calibri"/>
              <a:buNone/>
            </a:pPr>
            <a:r>
              <a:t/>
            </a:r>
            <a:endParaRPr sz="800"/>
          </a:p>
        </p:txBody>
      </p:sp>
      <p:pic>
        <p:nvPicPr>
          <p:cNvPr id="563" name="Google Shape;563;p4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8" name="Shape 568"/>
        <p:cNvGrpSpPr/>
        <p:nvPr/>
      </p:nvGrpSpPr>
      <p:grpSpPr>
        <a:xfrm>
          <a:off x="0" y="0"/>
          <a:ext cx="0" cy="0"/>
          <a:chOff x="0" y="0"/>
          <a:chExt cx="0" cy="0"/>
        </a:xfrm>
      </p:grpSpPr>
      <p:sp>
        <p:nvSpPr>
          <p:cNvPr id="569" name="Google Shape;569;p49"/>
          <p:cNvSpPr txBox="1"/>
          <p:nvPr>
            <p:ph type="title"/>
          </p:nvPr>
        </p:nvSpPr>
        <p:spPr>
          <a:xfrm>
            <a:off x="1354684" y="281989"/>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Example Linear (Closed) Hashing</a:t>
            </a:r>
            <a:endParaRPr/>
          </a:p>
        </p:txBody>
      </p:sp>
      <p:sp>
        <p:nvSpPr>
          <p:cNvPr id="570" name="Google Shape;570;p49"/>
          <p:cNvSpPr txBox="1"/>
          <p:nvPr>
            <p:ph idx="1" type="body"/>
          </p:nvPr>
        </p:nvSpPr>
        <p:spPr>
          <a:xfrm>
            <a:off x="1354684" y="1866364"/>
            <a:ext cx="7772400" cy="1066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D=8, keys </a:t>
            </a:r>
            <a:r>
              <a:rPr i="1" lang="en-US" sz="2400">
                <a:latin typeface="Times New Roman"/>
                <a:ea typeface="Times New Roman"/>
                <a:cs typeface="Times New Roman"/>
                <a:sym typeface="Times New Roman"/>
              </a:rPr>
              <a:t>a,b,c,d</a:t>
            </a:r>
            <a:r>
              <a:rPr lang="en-US" sz="2400">
                <a:latin typeface="Times New Roman"/>
                <a:ea typeface="Times New Roman"/>
                <a:cs typeface="Times New Roman"/>
                <a:sym typeface="Times New Roman"/>
              </a:rPr>
              <a:t> have hash values h(a)=3, h(b)=0, h(c)=4, h(d)=3</a:t>
            </a:r>
            <a:endParaRPr/>
          </a:p>
        </p:txBody>
      </p:sp>
      <p:sp>
        <p:nvSpPr>
          <p:cNvPr id="571" name="Google Shape;571;p49"/>
          <p:cNvSpPr/>
          <p:nvPr/>
        </p:nvSpPr>
        <p:spPr>
          <a:xfrm>
            <a:off x="8382000" y="2743200"/>
            <a:ext cx="1752600" cy="35814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72" name="Google Shape;572;p49"/>
          <p:cNvCxnSpPr/>
          <p:nvPr/>
        </p:nvCxnSpPr>
        <p:spPr>
          <a:xfrm>
            <a:off x="8382000" y="32004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3" name="Google Shape;573;p49"/>
          <p:cNvCxnSpPr/>
          <p:nvPr/>
        </p:nvCxnSpPr>
        <p:spPr>
          <a:xfrm>
            <a:off x="8382000" y="36449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4" name="Google Shape;574;p49"/>
          <p:cNvCxnSpPr/>
          <p:nvPr/>
        </p:nvCxnSpPr>
        <p:spPr>
          <a:xfrm>
            <a:off x="8382000" y="40894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5" name="Google Shape;575;p49"/>
          <p:cNvCxnSpPr/>
          <p:nvPr/>
        </p:nvCxnSpPr>
        <p:spPr>
          <a:xfrm>
            <a:off x="8382000" y="45339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6" name="Google Shape;576;p49"/>
          <p:cNvCxnSpPr/>
          <p:nvPr/>
        </p:nvCxnSpPr>
        <p:spPr>
          <a:xfrm>
            <a:off x="8382000" y="54229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7" name="Google Shape;577;p49"/>
          <p:cNvCxnSpPr/>
          <p:nvPr/>
        </p:nvCxnSpPr>
        <p:spPr>
          <a:xfrm>
            <a:off x="8382000" y="4978400"/>
            <a:ext cx="1752600" cy="0"/>
          </a:xfrm>
          <a:prstGeom prst="straightConnector1">
            <a:avLst/>
          </a:prstGeom>
          <a:noFill/>
          <a:ln cap="flat" cmpd="sng" w="9525">
            <a:solidFill>
              <a:schemeClr val="dk1"/>
            </a:solidFill>
            <a:prstDash val="solid"/>
            <a:round/>
            <a:headEnd len="sm" w="sm" type="none"/>
            <a:tailEnd len="sm" w="sm" type="none"/>
          </a:ln>
        </p:spPr>
      </p:cxnSp>
      <p:cxnSp>
        <p:nvCxnSpPr>
          <p:cNvPr id="578" name="Google Shape;578;p49"/>
          <p:cNvCxnSpPr/>
          <p:nvPr/>
        </p:nvCxnSpPr>
        <p:spPr>
          <a:xfrm>
            <a:off x="8382000" y="5867400"/>
            <a:ext cx="1752600" cy="0"/>
          </a:xfrm>
          <a:prstGeom prst="straightConnector1">
            <a:avLst/>
          </a:prstGeom>
          <a:noFill/>
          <a:ln cap="flat" cmpd="sng" w="9525">
            <a:solidFill>
              <a:schemeClr val="dk1"/>
            </a:solidFill>
            <a:prstDash val="solid"/>
            <a:round/>
            <a:headEnd len="sm" w="sm" type="none"/>
            <a:tailEnd len="sm" w="sm" type="none"/>
          </a:ln>
        </p:spPr>
      </p:cxnSp>
      <p:sp>
        <p:nvSpPr>
          <p:cNvPr id="579" name="Google Shape;579;p49"/>
          <p:cNvSpPr txBox="1"/>
          <p:nvPr/>
        </p:nvSpPr>
        <p:spPr>
          <a:xfrm>
            <a:off x="8001001" y="28194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580" name="Google Shape;580;p49"/>
          <p:cNvSpPr txBox="1"/>
          <p:nvPr/>
        </p:nvSpPr>
        <p:spPr>
          <a:xfrm>
            <a:off x="8001001" y="36576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81" name="Google Shape;581;p49"/>
          <p:cNvSpPr txBox="1"/>
          <p:nvPr/>
        </p:nvSpPr>
        <p:spPr>
          <a:xfrm>
            <a:off x="8001001" y="41148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82" name="Google Shape;582;p49"/>
          <p:cNvSpPr txBox="1"/>
          <p:nvPr/>
        </p:nvSpPr>
        <p:spPr>
          <a:xfrm>
            <a:off x="8001001" y="45720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583" name="Google Shape;583;p49"/>
          <p:cNvSpPr txBox="1"/>
          <p:nvPr/>
        </p:nvSpPr>
        <p:spPr>
          <a:xfrm>
            <a:off x="8001001" y="50292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584" name="Google Shape;584;p49"/>
          <p:cNvSpPr txBox="1"/>
          <p:nvPr/>
        </p:nvSpPr>
        <p:spPr>
          <a:xfrm>
            <a:off x="8001001" y="54864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585" name="Google Shape;585;p49"/>
          <p:cNvSpPr txBox="1"/>
          <p:nvPr/>
        </p:nvSpPr>
        <p:spPr>
          <a:xfrm>
            <a:off x="8001001" y="58674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586" name="Google Shape;586;p49"/>
          <p:cNvSpPr txBox="1"/>
          <p:nvPr/>
        </p:nvSpPr>
        <p:spPr>
          <a:xfrm>
            <a:off x="8001001" y="3276600"/>
            <a:ext cx="296863" cy="33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87" name="Google Shape;587;p49"/>
          <p:cNvSpPr txBox="1"/>
          <p:nvPr/>
        </p:nvSpPr>
        <p:spPr>
          <a:xfrm>
            <a:off x="9074150" y="2770189"/>
            <a:ext cx="325438"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b</a:t>
            </a:r>
            <a:endParaRPr b="0" i="0" sz="2000" u="none" cap="none" strike="noStrike">
              <a:solidFill>
                <a:srgbClr val="000000"/>
              </a:solidFill>
              <a:latin typeface="Arial"/>
              <a:ea typeface="Arial"/>
              <a:cs typeface="Arial"/>
              <a:sym typeface="Arial"/>
            </a:endParaRPr>
          </a:p>
        </p:txBody>
      </p:sp>
      <p:sp>
        <p:nvSpPr>
          <p:cNvPr id="588" name="Google Shape;588;p49"/>
          <p:cNvSpPr txBox="1"/>
          <p:nvPr/>
        </p:nvSpPr>
        <p:spPr>
          <a:xfrm>
            <a:off x="9074150" y="4114801"/>
            <a:ext cx="325438"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a:t>
            </a:r>
            <a:endParaRPr b="0" i="0" sz="2000" u="none" cap="none" strike="noStrike">
              <a:solidFill>
                <a:srgbClr val="000000"/>
              </a:solidFill>
              <a:latin typeface="Arial"/>
              <a:ea typeface="Arial"/>
              <a:cs typeface="Arial"/>
              <a:sym typeface="Arial"/>
            </a:endParaRPr>
          </a:p>
        </p:txBody>
      </p:sp>
      <p:sp>
        <p:nvSpPr>
          <p:cNvPr id="589" name="Google Shape;589;p49"/>
          <p:cNvSpPr txBox="1"/>
          <p:nvPr/>
        </p:nvSpPr>
        <p:spPr>
          <a:xfrm>
            <a:off x="9082088" y="4495801"/>
            <a:ext cx="31115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c</a:t>
            </a:r>
            <a:endParaRPr b="0" i="0" sz="2000" u="none" cap="none" strike="noStrike">
              <a:solidFill>
                <a:srgbClr val="000000"/>
              </a:solidFill>
              <a:latin typeface="Arial"/>
              <a:ea typeface="Arial"/>
              <a:cs typeface="Arial"/>
              <a:sym typeface="Arial"/>
            </a:endParaRPr>
          </a:p>
        </p:txBody>
      </p:sp>
      <p:sp>
        <p:nvSpPr>
          <p:cNvPr id="590" name="Google Shape;590;p49"/>
          <p:cNvSpPr/>
          <p:nvPr/>
        </p:nvSpPr>
        <p:spPr>
          <a:xfrm>
            <a:off x="1811337" y="3314700"/>
            <a:ext cx="5791200" cy="4343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Times New Roman"/>
                <a:ea typeface="Times New Roman"/>
                <a:cs typeface="Times New Roman"/>
                <a:sym typeface="Times New Roman"/>
              </a:rPr>
              <a:t>Where do we insert </a:t>
            </a:r>
            <a:r>
              <a:rPr b="0" i="1" lang="en-US" sz="1800" u="none" cap="none" strike="noStrike">
                <a:solidFill>
                  <a:srgbClr val="000000"/>
                </a:solidFill>
                <a:latin typeface="Times New Roman"/>
                <a:ea typeface="Times New Roman"/>
                <a:cs typeface="Times New Roman"/>
                <a:sym typeface="Times New Roman"/>
              </a:rPr>
              <a:t>d</a:t>
            </a:r>
            <a:r>
              <a:rPr b="0" i="0" lang="en-US" sz="1800" u="none" cap="none" strike="noStrike">
                <a:solidFill>
                  <a:srgbClr val="000000"/>
                </a:solidFill>
                <a:latin typeface="Times New Roman"/>
                <a:ea typeface="Times New Roman"/>
                <a:cs typeface="Times New Roman"/>
                <a:sym typeface="Times New Roman"/>
              </a:rPr>
              <a:t>? 3 already filled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rgbClr val="000000"/>
              </a:buClr>
              <a:buSzPts val="1800"/>
              <a:buFont typeface="Arial"/>
              <a:buChar char="•"/>
            </a:pPr>
            <a:r>
              <a:rPr b="0" i="0" lang="en-US" sz="1800" u="none" cap="none" strike="noStrike">
                <a:solidFill>
                  <a:srgbClr val="000000"/>
                </a:solidFill>
                <a:latin typeface="Times New Roman"/>
                <a:ea typeface="Times New Roman"/>
                <a:cs typeface="Times New Roman"/>
                <a:sym typeface="Times New Roman"/>
              </a:rPr>
              <a:t>Probe sequence using linear hashing:</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h</a:t>
            </a:r>
            <a:r>
              <a:rPr b="0" baseline="-25000" i="0" lang="en-US" sz="1800" u="none" cap="none" strike="noStrike">
                <a:solidFill>
                  <a:srgbClr val="000000"/>
                </a:solidFill>
                <a:latin typeface="Times New Roman"/>
                <a:ea typeface="Times New Roman"/>
                <a:cs typeface="Times New Roman"/>
                <a:sym typeface="Times New Roman"/>
              </a:rPr>
              <a:t>1</a:t>
            </a:r>
            <a:r>
              <a:rPr b="0" i="0" lang="en-US" sz="1800" u="none" cap="none" strike="noStrike">
                <a:solidFill>
                  <a:srgbClr val="000000"/>
                </a:solidFill>
                <a:latin typeface="Times New Roman"/>
                <a:ea typeface="Times New Roman"/>
                <a:cs typeface="Times New Roman"/>
                <a:sym typeface="Times New Roman"/>
              </a:rPr>
              <a:t>(d) = (h(d)+1)%8 = 4%8 = 4</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h</a:t>
            </a:r>
            <a:r>
              <a:rPr b="0" baseline="-25000" i="0" lang="en-US" sz="1800" u="none" cap="none" strike="noStrike">
                <a:solidFill>
                  <a:srgbClr val="000000"/>
                </a:solidFill>
                <a:latin typeface="Times New Roman"/>
                <a:ea typeface="Times New Roman"/>
                <a:cs typeface="Times New Roman"/>
                <a:sym typeface="Times New Roman"/>
              </a:rPr>
              <a:t>2</a:t>
            </a:r>
            <a:r>
              <a:rPr b="0" i="0" lang="en-US" sz="1800" u="none" cap="none" strike="noStrike">
                <a:solidFill>
                  <a:srgbClr val="000000"/>
                </a:solidFill>
                <a:latin typeface="Times New Roman"/>
                <a:ea typeface="Times New Roman"/>
                <a:cs typeface="Times New Roman"/>
                <a:sym typeface="Times New Roman"/>
              </a:rPr>
              <a:t>(d) = (h(d)+2)%8 = 5%8 = </a:t>
            </a:r>
            <a:r>
              <a:rPr b="1" i="0" lang="en-US" sz="1800" u="none" cap="none" strike="noStrike">
                <a:solidFill>
                  <a:srgbClr val="000000"/>
                </a:solidFill>
                <a:latin typeface="Times New Roman"/>
                <a:ea typeface="Times New Roman"/>
                <a:cs typeface="Times New Roman"/>
                <a:sym typeface="Times New Roman"/>
              </a:rPr>
              <a:t>5*</a:t>
            </a:r>
            <a:endParaRPr b="0" i="0" sz="1800" u="none" cap="none" strike="noStrike">
              <a:solidFill>
                <a:srgbClr val="000000"/>
              </a:solidFill>
              <a:latin typeface="Times New Roman"/>
              <a:ea typeface="Times New Roman"/>
              <a:cs typeface="Times New Roman"/>
              <a:sym typeface="Times New Roman"/>
            </a:endParaRPr>
          </a:p>
          <a:p>
            <a:pPr indent="-285750" lvl="1" marL="742950" marR="0" rtl="0" algn="l">
              <a:lnSpc>
                <a:spcPct val="100000"/>
              </a:lnSpc>
              <a:spcBef>
                <a:spcPts val="36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h</a:t>
            </a:r>
            <a:r>
              <a:rPr b="0" baseline="-25000" i="0" lang="en-US" sz="1800" u="none" cap="none" strike="noStrike">
                <a:solidFill>
                  <a:srgbClr val="000000"/>
                </a:solidFill>
                <a:latin typeface="Times New Roman"/>
                <a:ea typeface="Times New Roman"/>
                <a:cs typeface="Times New Roman"/>
                <a:sym typeface="Times New Roman"/>
              </a:rPr>
              <a:t>3</a:t>
            </a:r>
            <a:r>
              <a:rPr b="0" i="0" lang="en-US" sz="1800" u="none" cap="none" strike="noStrike">
                <a:solidFill>
                  <a:srgbClr val="000000"/>
                </a:solidFill>
                <a:latin typeface="Times New Roman"/>
                <a:ea typeface="Times New Roman"/>
                <a:cs typeface="Times New Roman"/>
                <a:sym typeface="Times New Roman"/>
              </a:rPr>
              <a:t>(d) = (h(d)+3)%8 = 6%8 = 6</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etc.</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7, 0, 1, 2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rgbClr val="000000"/>
              </a:buClr>
              <a:buSzPts val="1800"/>
              <a:buFont typeface="Arial"/>
              <a:buChar char="•"/>
            </a:pPr>
            <a:r>
              <a:rPr b="0" i="0" lang="en-US" sz="1800" u="none" cap="none" strike="noStrike">
                <a:solidFill>
                  <a:srgbClr val="000000"/>
                </a:solidFill>
                <a:latin typeface="Times New Roman"/>
                <a:ea typeface="Times New Roman"/>
                <a:cs typeface="Times New Roman"/>
                <a:sym typeface="Times New Roman"/>
              </a:rPr>
              <a:t>Wraps around the beginning of the table!</a:t>
            </a:r>
            <a:endParaRPr b="0" i="0" sz="1400" u="none" cap="none" strike="noStrike">
              <a:solidFill>
                <a:srgbClr val="000000"/>
              </a:solidFill>
              <a:latin typeface="Arial"/>
              <a:ea typeface="Arial"/>
              <a:cs typeface="Arial"/>
              <a:sym typeface="Arial"/>
            </a:endParaRPr>
          </a:p>
        </p:txBody>
      </p:sp>
      <p:sp>
        <p:nvSpPr>
          <p:cNvPr id="591" name="Google Shape;591;p49"/>
          <p:cNvSpPr txBox="1"/>
          <p:nvPr/>
        </p:nvSpPr>
        <p:spPr>
          <a:xfrm>
            <a:off x="9067801" y="4953001"/>
            <a:ext cx="339725"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d</a:t>
            </a:r>
            <a:endParaRPr b="0" i="0" sz="2000" u="none" cap="none" strike="noStrike">
              <a:solidFill>
                <a:srgbClr val="000000"/>
              </a:solidFill>
              <a:latin typeface="Arial"/>
              <a:ea typeface="Arial"/>
              <a:cs typeface="Arial"/>
              <a:sym typeface="Arial"/>
            </a:endParaRPr>
          </a:p>
        </p:txBody>
      </p:sp>
      <p:pic>
        <p:nvPicPr>
          <p:cNvPr id="592" name="Google Shape;592;p4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0"/>
          <p:cNvSpPr txBox="1"/>
          <p:nvPr>
            <p:ph type="title"/>
          </p:nvPr>
        </p:nvSpPr>
        <p:spPr>
          <a:xfrm>
            <a:off x="1507388" y="709721"/>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598" name="Google Shape;598;p50"/>
          <p:cNvSpPr txBox="1"/>
          <p:nvPr>
            <p:ph idx="1" type="body"/>
          </p:nvPr>
        </p:nvSpPr>
        <p:spPr>
          <a:xfrm>
            <a:off x="687172" y="1737567"/>
            <a:ext cx="10878616" cy="4571754"/>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1.With replacement   2.Without replacement</a:t>
            </a:r>
            <a:endParaRPr/>
          </a:p>
          <a:p>
            <a:pPr indent="-565150" lvl="0" marL="1944688" rtl="0" algn="just">
              <a:lnSpc>
                <a:spcPct val="90000"/>
              </a:lnSpc>
              <a:spcBef>
                <a:spcPts val="1200"/>
              </a:spcBef>
              <a:spcAft>
                <a:spcPts val="0"/>
              </a:spcAft>
              <a:buClr>
                <a:srgbClr val="A8CDD7"/>
              </a:buClr>
              <a:buSzPts val="2280"/>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With replacement :</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If the slot is already occupied by the key there are two possibilities, that is, either it is home address (collision) or not key’s home address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If the key’s actual address is different, then the new key having the address at that slot is placed at that position and the key with other address is placed in the next empty position</a:t>
            </a:r>
            <a:endParaRPr/>
          </a:p>
          <a:p>
            <a:pPr indent="-408305" lvl="0" marL="1944688" rtl="0" algn="just">
              <a:lnSpc>
                <a:spcPct val="90000"/>
              </a:lnSpc>
              <a:spcBef>
                <a:spcPts val="1200"/>
              </a:spcBef>
              <a:spcAft>
                <a:spcPts val="0"/>
              </a:spcAft>
              <a:buClr>
                <a:srgbClr val="A8CDD7"/>
              </a:buClr>
              <a:buSzPts val="2470"/>
              <a:buFont typeface="Noto Sans Symbols"/>
              <a:buNone/>
            </a:pPr>
            <a:r>
              <a:t/>
            </a:r>
            <a:endParaRPr sz="2600">
              <a:latin typeface="Constantia"/>
              <a:ea typeface="Constantia"/>
              <a:cs typeface="Constantia"/>
              <a:sym typeface="Constantia"/>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599" name="Google Shape;599;p5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2"/>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Introduction to Hashing</a:t>
            </a:r>
            <a:endParaRPr b="0" i="0" sz="4800" u="none" cap="none" strike="noStrike">
              <a:solidFill>
                <a:srgbClr val="00B050"/>
              </a:solidFill>
              <a:latin typeface="Times New Roman"/>
              <a:ea typeface="Times New Roman"/>
              <a:cs typeface="Times New Roman"/>
              <a:sym typeface="Times New Roman"/>
            </a:endParaRPr>
          </a:p>
        </p:txBody>
      </p:sp>
      <p:sp>
        <p:nvSpPr>
          <p:cNvPr id="151" name="Google Shape;151;p12"/>
          <p:cNvSpPr txBox="1"/>
          <p:nvPr>
            <p:ph idx="1" type="body"/>
          </p:nvPr>
        </p:nvSpPr>
        <p:spPr>
          <a:xfrm>
            <a:off x="1068387" y="2023714"/>
            <a:ext cx="10058400" cy="3748194"/>
          </a:xfrm>
          <a:prstGeom prst="rect">
            <a:avLst/>
          </a:prstGeom>
          <a:noFill/>
          <a:ln>
            <a:noFill/>
          </a:ln>
        </p:spPr>
        <p:txBody>
          <a:bodyPr anchorCtr="0" anchor="t" bIns="45700" lIns="0" spcFirstLastPara="1" rIns="0" wrap="square" tIns="45700">
            <a:noAutofit/>
          </a:bodyPr>
          <a:lstStyle/>
          <a:p>
            <a:pPr indent="-177800" lvl="0" marL="91440" marR="0" rtl="0" algn="l">
              <a:lnSpc>
                <a:spcPct val="90000"/>
              </a:lnSpc>
              <a:spcBef>
                <a:spcPts val="0"/>
              </a:spcBef>
              <a:spcAft>
                <a:spcPts val="0"/>
              </a:spcAft>
              <a:buClr>
                <a:schemeClr val="accent1"/>
              </a:buClr>
              <a:buSzPts val="2800"/>
              <a:buFont typeface="Noto Sans Symbols"/>
              <a:buChar char="❑"/>
            </a:pPr>
            <a:r>
              <a:rPr b="1" i="0" lang="en-US" sz="2800" u="none" cap="none" strike="noStrike">
                <a:solidFill>
                  <a:srgbClr val="3F3F3F"/>
                </a:solidFill>
                <a:latin typeface="Times New Roman"/>
                <a:ea typeface="Times New Roman"/>
                <a:cs typeface="Times New Roman"/>
                <a:sym typeface="Times New Roman"/>
              </a:rPr>
              <a:t>Why Hashing?</a:t>
            </a:r>
            <a:endParaRPr b="1"/>
          </a:p>
          <a:p>
            <a:pPr indent="0" lvl="0" marL="0" marR="0" rtl="0" algn="l">
              <a:lnSpc>
                <a:spcPct val="90000"/>
              </a:lnSpc>
              <a:spcBef>
                <a:spcPts val="1400"/>
              </a:spcBef>
              <a:spcAft>
                <a:spcPts val="0"/>
              </a:spcAft>
              <a:buClr>
                <a:schemeClr val="accent1"/>
              </a:buClr>
              <a:buSzPts val="2400"/>
              <a:buFont typeface="Calibri"/>
              <a:buNone/>
            </a:pPr>
            <a:r>
              <a:t/>
            </a:r>
            <a:endParaRPr b="0" i="0" sz="2400" u="none" cap="none" strike="noStrike">
              <a:solidFill>
                <a:srgbClr val="3F3F3F"/>
              </a:solidFill>
              <a:latin typeface="Times New Roman"/>
              <a:ea typeface="Times New Roman"/>
              <a:cs typeface="Times New Roman"/>
              <a:sym typeface="Times New Roman"/>
            </a:endParaRPr>
          </a:p>
          <a:p>
            <a:pPr indent="-182880" lvl="1" marL="384048" marR="0" rtl="0" algn="l">
              <a:lnSpc>
                <a:spcPct val="90000"/>
              </a:lnSpc>
              <a:spcBef>
                <a:spcPts val="4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Sequential Search requires </a:t>
            </a:r>
            <a:r>
              <a:rPr b="0" i="0" lang="en-US" sz="2400" u="none" cap="none" strike="noStrike">
                <a:solidFill>
                  <a:srgbClr val="C00000"/>
                </a:solidFill>
                <a:latin typeface="Times New Roman"/>
                <a:ea typeface="Times New Roman"/>
                <a:cs typeface="Times New Roman"/>
                <a:sym typeface="Times New Roman"/>
              </a:rPr>
              <a:t>O(n) </a:t>
            </a:r>
            <a:r>
              <a:rPr b="0" i="0" lang="en-US" sz="2400" u="none" cap="none" strike="noStrike">
                <a:solidFill>
                  <a:srgbClr val="3F3F3F"/>
                </a:solidFill>
                <a:latin typeface="Times New Roman"/>
                <a:ea typeface="Times New Roman"/>
                <a:cs typeface="Times New Roman"/>
                <a:sym typeface="Times New Roman"/>
              </a:rPr>
              <a:t>Comparisons.</a:t>
            </a:r>
            <a:endParaRPr/>
          </a:p>
          <a:p>
            <a:pPr indent="-30479" lvl="1" marL="384048" marR="0" rtl="0" algn="l">
              <a:lnSpc>
                <a:spcPct val="90000"/>
              </a:lnSpc>
              <a:spcBef>
                <a:spcPts val="400"/>
              </a:spcBef>
              <a:spcAft>
                <a:spcPts val="0"/>
              </a:spcAft>
              <a:buClr>
                <a:schemeClr val="accent1"/>
              </a:buClr>
              <a:buSzPts val="2400"/>
              <a:buFont typeface="Calibri"/>
              <a:buNone/>
            </a:pPr>
            <a:r>
              <a:t/>
            </a:r>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It is not useful for large database.</a:t>
            </a:r>
            <a:endParaRPr/>
          </a:p>
          <a:p>
            <a:pPr indent="-30479" lvl="1" marL="384048" marR="0" rtl="0" algn="l">
              <a:lnSpc>
                <a:spcPct val="90000"/>
              </a:lnSpc>
              <a:spcBef>
                <a:spcPts val="600"/>
              </a:spcBef>
              <a:spcAft>
                <a:spcPts val="0"/>
              </a:spcAft>
              <a:buClr>
                <a:schemeClr val="accent1"/>
              </a:buClr>
              <a:buSzPts val="2400"/>
              <a:buFont typeface="Calibri"/>
              <a:buNone/>
            </a:pPr>
            <a:r>
              <a:t/>
            </a:r>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Binary Search requires less comparisons O</a:t>
            </a:r>
            <a:r>
              <a:rPr b="0" i="0" lang="en-US" sz="2400" u="none" cap="none" strike="noStrike">
                <a:solidFill>
                  <a:srgbClr val="C00000"/>
                </a:solidFill>
                <a:latin typeface="Times New Roman"/>
                <a:ea typeface="Times New Roman"/>
                <a:cs typeface="Times New Roman"/>
                <a:sym typeface="Times New Roman"/>
              </a:rPr>
              <a:t>(nlogn)</a:t>
            </a:r>
            <a:endParaRPr/>
          </a:p>
          <a:p>
            <a:pPr indent="-30479" lvl="1" marL="384048" marR="0" rtl="0" algn="l">
              <a:lnSpc>
                <a:spcPct val="90000"/>
              </a:lnSpc>
              <a:spcBef>
                <a:spcPts val="600"/>
              </a:spcBef>
              <a:spcAft>
                <a:spcPts val="0"/>
              </a:spcAft>
              <a:buClr>
                <a:schemeClr val="accent1"/>
              </a:buClr>
              <a:buSzPts val="2400"/>
              <a:buFont typeface="Calibri"/>
              <a:buNone/>
            </a:pPr>
            <a:r>
              <a:t/>
            </a:r>
            <a:endParaRPr>
              <a:solidFill>
                <a:srgbClr val="C00000"/>
              </a:solidFill>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But it requires </a:t>
            </a:r>
            <a:r>
              <a:rPr b="0" i="0" lang="en-US" sz="2400" u="none" cap="none" strike="noStrike">
                <a:solidFill>
                  <a:srgbClr val="0070C0"/>
                </a:solidFill>
                <a:latin typeface="Times New Roman"/>
                <a:ea typeface="Times New Roman"/>
                <a:cs typeface="Times New Roman"/>
                <a:sym typeface="Times New Roman"/>
              </a:rPr>
              <a:t>data to be sorted.</a:t>
            </a:r>
            <a:endParaRPr>
              <a:solidFill>
                <a:srgbClr val="0070C0"/>
              </a:solidFill>
            </a:endParaRPr>
          </a:p>
          <a:p>
            <a:pPr indent="86360" lvl="0" marL="91440" marR="0" rtl="0" algn="l">
              <a:lnSpc>
                <a:spcPct val="90000"/>
              </a:lnSpc>
              <a:spcBef>
                <a:spcPts val="16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152" name="Google Shape;152;p1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51"/>
          <p:cNvSpPr txBox="1"/>
          <p:nvPr>
            <p:ph type="title"/>
          </p:nvPr>
        </p:nvSpPr>
        <p:spPr>
          <a:xfrm>
            <a:off x="1487995" y="363346"/>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 Linear Probing</a:t>
            </a:r>
            <a:endParaRPr>
              <a:solidFill>
                <a:srgbClr val="00B050"/>
              </a:solidFill>
              <a:latin typeface="Times New Roman"/>
              <a:ea typeface="Times New Roman"/>
              <a:cs typeface="Times New Roman"/>
              <a:sym typeface="Times New Roman"/>
            </a:endParaRPr>
          </a:p>
        </p:txBody>
      </p:sp>
      <p:sp>
        <p:nvSpPr>
          <p:cNvPr id="605" name="Google Shape;605;p51"/>
          <p:cNvSpPr txBox="1"/>
          <p:nvPr>
            <p:ph idx="1" type="body"/>
          </p:nvPr>
        </p:nvSpPr>
        <p:spPr>
          <a:xfrm>
            <a:off x="304800" y="1600201"/>
            <a:ext cx="11407824" cy="4525963"/>
          </a:xfrm>
          <a:prstGeom prst="rect">
            <a:avLst/>
          </a:prstGeom>
          <a:noFill/>
          <a:ln>
            <a:noFill/>
          </a:ln>
        </p:spPr>
        <p:txBody>
          <a:bodyPr anchorCtr="0" anchor="t" bIns="91425" lIns="91425" spcFirstLastPara="1" rIns="91425" wrap="square" tIns="91425">
            <a:noAutofit/>
          </a:bodyPr>
          <a:lstStyle/>
          <a:p>
            <a:pPr indent="-565150" lvl="0" marL="1944688" rtl="0" algn="l">
              <a:lnSpc>
                <a:spcPct val="70000"/>
              </a:lnSpc>
              <a:spcBef>
                <a:spcPts val="1200"/>
              </a:spcBef>
              <a:spcAft>
                <a:spcPts val="0"/>
              </a:spcAft>
              <a:buClr>
                <a:srgbClr val="A8CDD7"/>
              </a:buClr>
              <a:buSzPts val="2282"/>
              <a:buChar char=" "/>
            </a:pPr>
            <a:r>
              <a:rPr lang="en-US" sz="2402">
                <a:latin typeface="Constantia"/>
                <a:ea typeface="Constantia"/>
                <a:cs typeface="Constantia"/>
                <a:sym typeface="Constantia"/>
              </a:rPr>
              <a:t>Example :</a:t>
            </a:r>
            <a:endParaRPr/>
          </a:p>
          <a:p>
            <a:pPr indent="-420249" lvl="0" marL="1944688" rtl="0" algn="l">
              <a:lnSpc>
                <a:spcPct val="70000"/>
              </a:lnSpc>
              <a:spcBef>
                <a:spcPts val="1200"/>
              </a:spcBef>
              <a:spcAft>
                <a:spcPts val="0"/>
              </a:spcAft>
              <a:buClr>
                <a:srgbClr val="A8CDD7"/>
              </a:buClr>
              <a:buSzPts val="2282"/>
              <a:buNone/>
            </a:pPr>
            <a:r>
              <a:t/>
            </a:r>
            <a:endParaRPr sz="2402">
              <a:latin typeface="Constantia"/>
              <a:ea typeface="Constantia"/>
              <a:cs typeface="Constantia"/>
              <a:sym typeface="Constantia"/>
            </a:endParaRPr>
          </a:p>
          <a:p>
            <a:pPr indent="-565150" lvl="0" marL="1944688" rtl="0" algn="l">
              <a:lnSpc>
                <a:spcPct val="70000"/>
              </a:lnSpc>
              <a:spcBef>
                <a:spcPts val="1200"/>
              </a:spcBef>
              <a:spcAft>
                <a:spcPts val="0"/>
              </a:spcAft>
              <a:buClr>
                <a:srgbClr val="A8CDD7"/>
              </a:buClr>
              <a:buSzPts val="2282"/>
              <a:buChar char=" "/>
            </a:pPr>
            <a:r>
              <a:rPr lang="en-US" sz="2402">
                <a:latin typeface="Constantia"/>
                <a:ea typeface="Constantia"/>
                <a:cs typeface="Constantia"/>
                <a:sym typeface="Constantia"/>
              </a:rPr>
              <a:t>	Given the input {4371, 1323, 6173, 4199, 4344, 9699, 1889} and hash function as Key % 10, show the results for the following:</a:t>
            </a:r>
            <a:endParaRPr/>
          </a:p>
          <a:p>
            <a:pPr indent="-420249" lvl="0" marL="1944688" rtl="0" algn="l">
              <a:lnSpc>
                <a:spcPct val="70000"/>
              </a:lnSpc>
              <a:spcBef>
                <a:spcPts val="1200"/>
              </a:spcBef>
              <a:spcAft>
                <a:spcPts val="0"/>
              </a:spcAft>
              <a:buClr>
                <a:srgbClr val="A8CDD7"/>
              </a:buClr>
              <a:buSzPts val="2282"/>
              <a:buNone/>
            </a:pPr>
            <a:r>
              <a:t/>
            </a:r>
            <a:endParaRPr sz="2402">
              <a:latin typeface="Constantia"/>
              <a:ea typeface="Constantia"/>
              <a:cs typeface="Constantia"/>
              <a:sym typeface="Constantia"/>
            </a:endParaRPr>
          </a:p>
          <a:p>
            <a:pPr indent="-565150" lvl="0" marL="1944688" rtl="0" algn="l">
              <a:lnSpc>
                <a:spcPct val="70000"/>
              </a:lnSpc>
              <a:spcBef>
                <a:spcPts val="1200"/>
              </a:spcBef>
              <a:spcAft>
                <a:spcPts val="0"/>
              </a:spcAft>
              <a:buClr>
                <a:srgbClr val="A8CDD7"/>
              </a:buClr>
              <a:buSzPts val="2282"/>
              <a:buChar char=" "/>
            </a:pPr>
            <a:r>
              <a:rPr lang="en-US" sz="2402">
                <a:latin typeface="Constantia"/>
                <a:ea typeface="Constantia"/>
                <a:cs typeface="Constantia"/>
                <a:sym typeface="Constantia"/>
              </a:rPr>
              <a:t>1. 	Open addressing using linear probing</a:t>
            </a:r>
            <a:endParaRPr/>
          </a:p>
          <a:p>
            <a:pPr indent="-420249" lvl="0" marL="1944688" rtl="0" algn="l">
              <a:lnSpc>
                <a:spcPct val="70000"/>
              </a:lnSpc>
              <a:spcBef>
                <a:spcPts val="1200"/>
              </a:spcBef>
              <a:spcAft>
                <a:spcPts val="0"/>
              </a:spcAft>
              <a:buClr>
                <a:srgbClr val="A8CDD7"/>
              </a:buClr>
              <a:buSzPts val="2282"/>
              <a:buNone/>
            </a:pPr>
            <a:r>
              <a:t/>
            </a:r>
            <a:endParaRPr sz="2402">
              <a:latin typeface="Constantia"/>
              <a:ea typeface="Constantia"/>
              <a:cs typeface="Constantia"/>
              <a:sym typeface="Constantia"/>
            </a:endParaRPr>
          </a:p>
          <a:p>
            <a:pPr indent="-565150" lvl="0" marL="1944688" rtl="0" algn="l">
              <a:lnSpc>
                <a:spcPct val="70000"/>
              </a:lnSpc>
              <a:spcBef>
                <a:spcPts val="1200"/>
              </a:spcBef>
              <a:spcAft>
                <a:spcPts val="0"/>
              </a:spcAft>
              <a:buClr>
                <a:srgbClr val="A8CDD7"/>
              </a:buClr>
              <a:buSzPts val="2282"/>
              <a:buChar char=" "/>
            </a:pPr>
            <a:r>
              <a:rPr lang="en-US" sz="2402">
                <a:latin typeface="Constantia"/>
                <a:ea typeface="Constantia"/>
                <a:cs typeface="Constantia"/>
                <a:sym typeface="Constantia"/>
              </a:rPr>
              <a:t>2. 	Open addressing using quadratic probing</a:t>
            </a:r>
            <a:endParaRPr/>
          </a:p>
          <a:p>
            <a:pPr indent="-420249" lvl="0" marL="1944688" rtl="0" algn="l">
              <a:lnSpc>
                <a:spcPct val="70000"/>
              </a:lnSpc>
              <a:spcBef>
                <a:spcPts val="1200"/>
              </a:spcBef>
              <a:spcAft>
                <a:spcPts val="0"/>
              </a:spcAft>
              <a:buClr>
                <a:srgbClr val="A8CDD7"/>
              </a:buClr>
              <a:buSzPts val="2282"/>
              <a:buNone/>
            </a:pPr>
            <a:r>
              <a:t/>
            </a:r>
            <a:endParaRPr sz="2402">
              <a:latin typeface="Constantia"/>
              <a:ea typeface="Constantia"/>
              <a:cs typeface="Constantia"/>
              <a:sym typeface="Constantia"/>
            </a:endParaRPr>
          </a:p>
          <a:p>
            <a:pPr indent="-565150" lvl="0" marL="1944688" rtl="0" algn="l">
              <a:lnSpc>
                <a:spcPct val="70000"/>
              </a:lnSpc>
              <a:spcBef>
                <a:spcPts val="1200"/>
              </a:spcBef>
              <a:spcAft>
                <a:spcPts val="0"/>
              </a:spcAft>
              <a:buClr>
                <a:srgbClr val="A8CDD7"/>
              </a:buClr>
              <a:buSzPts val="2282"/>
              <a:buChar char=" "/>
            </a:pPr>
            <a:r>
              <a:rPr lang="en-US" sz="2402">
                <a:latin typeface="Constantia"/>
                <a:ea typeface="Constantia"/>
                <a:cs typeface="Constantia"/>
                <a:sym typeface="Constantia"/>
              </a:rPr>
              <a:t>3.	 Open addressing using double hashing h2 (x) = 7−(x MOD 7)</a:t>
            </a:r>
            <a:endParaRPr/>
          </a:p>
          <a:p>
            <a:pPr indent="-228600" lvl="0" marL="457200" marR="0" rtl="0" algn="l">
              <a:lnSpc>
                <a:spcPct val="70000"/>
              </a:lnSpc>
              <a:spcBef>
                <a:spcPts val="1200"/>
              </a:spcBef>
              <a:spcAft>
                <a:spcPts val="0"/>
              </a:spcAft>
              <a:buClr>
                <a:schemeClr val="accent1"/>
              </a:buClr>
              <a:buSzPts val="2000"/>
              <a:buFont typeface="Calibri"/>
              <a:buNone/>
            </a:pPr>
            <a:r>
              <a:t/>
            </a:r>
            <a:endParaRPr sz="1550"/>
          </a:p>
        </p:txBody>
      </p:sp>
      <p:pic>
        <p:nvPicPr>
          <p:cNvPr id="606" name="Google Shape;606;p5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52"/>
          <p:cNvSpPr txBox="1"/>
          <p:nvPr/>
        </p:nvSpPr>
        <p:spPr>
          <a:xfrm>
            <a:off x="1464668" y="860852"/>
            <a:ext cx="10664402" cy="1243231"/>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Open addressing using linear probing with replacement</a:t>
            </a:r>
            <a:br>
              <a:rPr b="0" i="0" lang="en-US" sz="4800" u="none" cap="none" strike="noStrike">
                <a:solidFill>
                  <a:srgbClr val="00B050"/>
                </a:solidFill>
                <a:latin typeface="Times New Roman"/>
                <a:ea typeface="Times New Roman"/>
                <a:cs typeface="Times New Roman"/>
                <a:sym typeface="Times New Roman"/>
              </a:rPr>
            </a:br>
            <a:endParaRPr b="0" i="0" sz="4800" u="none" cap="none" strike="noStrike">
              <a:solidFill>
                <a:srgbClr val="00B050"/>
              </a:solidFill>
              <a:latin typeface="Times New Roman"/>
              <a:ea typeface="Times New Roman"/>
              <a:cs typeface="Times New Roman"/>
              <a:sym typeface="Times New Roman"/>
            </a:endParaRPr>
          </a:p>
        </p:txBody>
      </p:sp>
      <p:graphicFrame>
        <p:nvGraphicFramePr>
          <p:cNvPr id="612" name="Google Shape;612;p52"/>
          <p:cNvGraphicFramePr/>
          <p:nvPr/>
        </p:nvGraphicFramePr>
        <p:xfrm>
          <a:off x="2057400" y="1676400"/>
          <a:ext cx="3000000" cy="3000000"/>
        </p:xfrm>
        <a:graphic>
          <a:graphicData uri="http://schemas.openxmlformats.org/drawingml/2006/table">
            <a:tbl>
              <a:tblPr bandRow="1" firstRow="1">
                <a:noFill/>
                <a:tableStyleId>{7B9E5BD9-1F77-4747-AC70-A681335331D0}</a:tableStyleId>
              </a:tblPr>
              <a:tblGrid>
                <a:gridCol w="914400"/>
                <a:gridCol w="914400"/>
                <a:gridCol w="914400"/>
                <a:gridCol w="914400"/>
                <a:gridCol w="914400"/>
                <a:gridCol w="914400"/>
                <a:gridCol w="914400"/>
                <a:gridCol w="914400"/>
                <a:gridCol w="914400"/>
              </a:tblGrid>
              <a:tr h="808900">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Initially</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4371</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1323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6173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4199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4344</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9699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1889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9699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9699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1889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1323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6173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6173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4344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4344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4344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5</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6173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6173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6173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4199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4199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4199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4199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bl>
          </a:graphicData>
        </a:graphic>
      </p:graphicFrame>
      <p:pic>
        <p:nvPicPr>
          <p:cNvPr id="613" name="Google Shape;613;p5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53"/>
          <p:cNvSpPr txBox="1"/>
          <p:nvPr>
            <p:ph type="title"/>
          </p:nvPr>
        </p:nvSpPr>
        <p:spPr>
          <a:xfrm>
            <a:off x="1464668" y="692696"/>
            <a:ext cx="10058400" cy="1148496"/>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619" name="Google Shape;619;p53"/>
          <p:cNvSpPr txBox="1"/>
          <p:nvPr>
            <p:ph idx="1" type="body"/>
          </p:nvPr>
        </p:nvSpPr>
        <p:spPr>
          <a:xfrm>
            <a:off x="304800" y="1600201"/>
            <a:ext cx="11529120"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Without replacement :</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When some data is to be stored in hash table, and if the slot is already occupied by the key then another empty location is searched for a new record</a:t>
            </a:r>
            <a:endParaRPr/>
          </a:p>
          <a:p>
            <a:pPr indent="-565150" lvl="0" marL="1944688" rtl="0" algn="just">
              <a:lnSpc>
                <a:spcPct val="90000"/>
              </a:lnSpc>
              <a:spcBef>
                <a:spcPts val="1200"/>
              </a:spcBef>
              <a:spcAft>
                <a:spcPts val="0"/>
              </a:spcAft>
              <a:buClr>
                <a:srgbClr val="A8CDD7"/>
              </a:buClr>
              <a:buSzPts val="2280"/>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There are two possibilities when location is occupied—it is its home address or not key’s home address.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In both the cases, the without replacement strategy empty position is searched for the key that is to be stored</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620" name="Google Shape;620;p5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118"/>
          <p:cNvSpPr txBox="1"/>
          <p:nvPr>
            <p:ph type="title"/>
          </p:nvPr>
        </p:nvSpPr>
        <p:spPr>
          <a:xfrm>
            <a:off x="1491766" y="286605"/>
            <a:ext cx="10364874" cy="910148"/>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b="1" lang="en-US" sz="3200">
                <a:solidFill>
                  <a:schemeClr val="dk1"/>
                </a:solidFill>
              </a:rPr>
              <a:t>Open addressing using linear probing without replacement</a:t>
            </a:r>
            <a:endParaRPr sz="3200"/>
          </a:p>
        </p:txBody>
      </p:sp>
      <p:pic>
        <p:nvPicPr>
          <p:cNvPr descr="Picture3.png" id="626" name="Google Shape;626;p118"/>
          <p:cNvPicPr preferRelativeResize="0"/>
          <p:nvPr>
            <p:ph idx="1" type="body"/>
          </p:nvPr>
        </p:nvPicPr>
        <p:blipFill rotWithShape="1">
          <a:blip r:embed="rId3">
            <a:alphaModFix/>
          </a:blip>
          <a:srcRect b="0" l="0" r="0" t="0"/>
          <a:stretch/>
        </p:blipFill>
        <p:spPr>
          <a:xfrm>
            <a:off x="2207568" y="1772816"/>
            <a:ext cx="8331830" cy="4525963"/>
          </a:xfrm>
          <a:prstGeom prst="rect">
            <a:avLst/>
          </a:prstGeom>
          <a:noFill/>
          <a:ln>
            <a:noFill/>
          </a:ln>
        </p:spPr>
      </p:pic>
      <p:pic>
        <p:nvPicPr>
          <p:cNvPr id="627" name="Google Shape;627;p118"/>
          <p:cNvPicPr preferRelativeResize="0"/>
          <p:nvPr/>
        </p:nvPicPr>
        <p:blipFill rotWithShape="1">
          <a:blip r:embed="rId4">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54"/>
          <p:cNvSpPr txBox="1"/>
          <p:nvPr>
            <p:ph idx="12" type="sldNum"/>
          </p:nvPr>
        </p:nvSpPr>
        <p:spPr>
          <a:xfrm>
            <a:off x="8737600" y="6248400"/>
            <a:ext cx="25400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633" name="Google Shape;633;p54"/>
          <p:cNvSpPr txBox="1"/>
          <p:nvPr>
            <p:ph type="title"/>
          </p:nvPr>
        </p:nvSpPr>
        <p:spPr>
          <a:xfrm>
            <a:off x="1775520" y="454974"/>
            <a:ext cx="9793088" cy="11430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 without replacement Example</a:t>
            </a:r>
            <a:endParaRPr/>
          </a:p>
        </p:txBody>
      </p:sp>
      <p:sp>
        <p:nvSpPr>
          <p:cNvPr id="634" name="Google Shape;634;p54"/>
          <p:cNvSpPr txBox="1"/>
          <p:nvPr>
            <p:ph idx="1" type="body"/>
          </p:nvPr>
        </p:nvSpPr>
        <p:spPr>
          <a:xfrm>
            <a:off x="407368" y="1981201"/>
            <a:ext cx="3429000" cy="1676400"/>
          </a:xfrm>
          <a:prstGeom prst="rect">
            <a:avLst/>
          </a:prstGeom>
          <a:noFill/>
          <a:ln>
            <a:noFill/>
          </a:ln>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
            </a:pPr>
            <a:r>
              <a:rPr lang="en-US" sz="2800"/>
              <a:t>h(k) = k mod 13</a:t>
            </a:r>
            <a:endParaRPr/>
          </a:p>
          <a:p>
            <a:pPr indent="-355600" lvl="0" marL="457200" rtl="0" algn="l">
              <a:lnSpc>
                <a:spcPct val="90000"/>
              </a:lnSpc>
              <a:spcBef>
                <a:spcPts val="1200"/>
              </a:spcBef>
              <a:spcAft>
                <a:spcPts val="0"/>
              </a:spcAft>
              <a:buSzPts val="2000"/>
              <a:buChar char=" "/>
            </a:pPr>
            <a:r>
              <a:rPr lang="en-US" sz="2800"/>
              <a:t>Insert keys:</a:t>
            </a:r>
            <a:endParaRPr/>
          </a:p>
        </p:txBody>
      </p:sp>
      <p:pic>
        <p:nvPicPr>
          <p:cNvPr id="635" name="Google Shape;635;p54"/>
          <p:cNvPicPr preferRelativeResize="0"/>
          <p:nvPr>
            <p:ph idx="2" type="body"/>
          </p:nvPr>
        </p:nvPicPr>
        <p:blipFill rotWithShape="1">
          <a:blip r:embed="rId3">
            <a:alphaModFix/>
          </a:blip>
          <a:srcRect b="0" l="0" r="0" t="0"/>
          <a:stretch/>
        </p:blipFill>
        <p:spPr>
          <a:xfrm>
            <a:off x="3657600" y="1981201"/>
            <a:ext cx="7010400" cy="4024313"/>
          </a:xfrm>
          <a:prstGeom prst="rect">
            <a:avLst/>
          </a:prstGeom>
          <a:noFill/>
          <a:ln>
            <a:noFill/>
          </a:ln>
        </p:spPr>
      </p:pic>
      <p:sp>
        <p:nvSpPr>
          <p:cNvPr id="636" name="Google Shape;636;p54"/>
          <p:cNvSpPr txBox="1"/>
          <p:nvPr/>
        </p:nvSpPr>
        <p:spPr>
          <a:xfrm>
            <a:off x="65532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p:txBody>
      </p:sp>
      <p:sp>
        <p:nvSpPr>
          <p:cNvPr id="637" name="Google Shape;637;p54"/>
          <p:cNvSpPr txBox="1"/>
          <p:nvPr/>
        </p:nvSpPr>
        <p:spPr>
          <a:xfrm>
            <a:off x="51054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41</a:t>
            </a:r>
            <a:endParaRPr b="0" i="0" sz="1400" u="none" cap="none" strike="noStrike">
              <a:solidFill>
                <a:srgbClr val="000000"/>
              </a:solidFill>
              <a:latin typeface="Arial"/>
              <a:ea typeface="Arial"/>
              <a:cs typeface="Arial"/>
              <a:sym typeface="Arial"/>
            </a:endParaRPr>
          </a:p>
        </p:txBody>
      </p:sp>
      <p:sp>
        <p:nvSpPr>
          <p:cNvPr id="638" name="Google Shape;638;p54"/>
          <p:cNvSpPr txBox="1"/>
          <p:nvPr/>
        </p:nvSpPr>
        <p:spPr>
          <a:xfrm>
            <a:off x="85344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22</a:t>
            </a:r>
            <a:endParaRPr b="0" i="0" sz="1400" u="none" cap="none" strike="noStrike">
              <a:solidFill>
                <a:srgbClr val="000000"/>
              </a:solidFill>
              <a:latin typeface="Arial"/>
              <a:ea typeface="Arial"/>
              <a:cs typeface="Arial"/>
              <a:sym typeface="Arial"/>
            </a:endParaRPr>
          </a:p>
        </p:txBody>
      </p:sp>
      <p:sp>
        <p:nvSpPr>
          <p:cNvPr id="639" name="Google Shape;639;p54"/>
          <p:cNvSpPr txBox="1"/>
          <p:nvPr/>
        </p:nvSpPr>
        <p:spPr>
          <a:xfrm>
            <a:off x="70866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E2134"/>
                </a:solidFill>
                <a:latin typeface="Arial"/>
                <a:ea typeface="Arial"/>
                <a:cs typeface="Arial"/>
                <a:sym typeface="Arial"/>
              </a:rPr>
              <a:t>44</a:t>
            </a:r>
            <a:endParaRPr b="0" i="0" sz="1400" u="none" cap="none" strike="noStrike">
              <a:solidFill>
                <a:srgbClr val="000000"/>
              </a:solidFill>
              <a:latin typeface="Arial"/>
              <a:ea typeface="Arial"/>
              <a:cs typeface="Arial"/>
              <a:sym typeface="Arial"/>
            </a:endParaRPr>
          </a:p>
        </p:txBody>
      </p:sp>
      <p:sp>
        <p:nvSpPr>
          <p:cNvPr id="640" name="Google Shape;640;p54"/>
          <p:cNvSpPr txBox="1"/>
          <p:nvPr/>
        </p:nvSpPr>
        <p:spPr>
          <a:xfrm>
            <a:off x="75438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59</a:t>
            </a:r>
            <a:endParaRPr b="0" i="0" sz="1400" u="none" cap="none" strike="noStrike">
              <a:solidFill>
                <a:srgbClr val="000000"/>
              </a:solidFill>
              <a:latin typeface="Arial"/>
              <a:ea typeface="Arial"/>
              <a:cs typeface="Arial"/>
              <a:sym typeface="Arial"/>
            </a:endParaRPr>
          </a:p>
        </p:txBody>
      </p:sp>
      <p:sp>
        <p:nvSpPr>
          <p:cNvPr id="641" name="Google Shape;641;p54"/>
          <p:cNvSpPr txBox="1"/>
          <p:nvPr/>
        </p:nvSpPr>
        <p:spPr>
          <a:xfrm>
            <a:off x="80772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E2134"/>
                </a:solidFill>
                <a:latin typeface="Arial"/>
                <a:ea typeface="Arial"/>
                <a:cs typeface="Arial"/>
                <a:sym typeface="Arial"/>
              </a:rPr>
              <a:t>32</a:t>
            </a:r>
            <a:endParaRPr b="0" i="0" sz="1400" u="none" cap="none" strike="noStrike">
              <a:solidFill>
                <a:srgbClr val="000000"/>
              </a:solidFill>
              <a:latin typeface="Arial"/>
              <a:ea typeface="Arial"/>
              <a:cs typeface="Arial"/>
              <a:sym typeface="Arial"/>
            </a:endParaRPr>
          </a:p>
        </p:txBody>
      </p:sp>
      <p:sp>
        <p:nvSpPr>
          <p:cNvPr id="642" name="Google Shape;642;p54"/>
          <p:cNvSpPr txBox="1"/>
          <p:nvPr/>
        </p:nvSpPr>
        <p:spPr>
          <a:xfrm>
            <a:off x="6553200" y="43434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44</a:t>
            </a:r>
            <a:endParaRPr b="0" i="0" sz="1400" u="none" cap="none" strike="noStrike">
              <a:solidFill>
                <a:srgbClr val="000000"/>
              </a:solidFill>
              <a:latin typeface="Arial"/>
              <a:ea typeface="Arial"/>
              <a:cs typeface="Arial"/>
              <a:sym typeface="Arial"/>
            </a:endParaRPr>
          </a:p>
        </p:txBody>
      </p:sp>
      <p:cxnSp>
        <p:nvCxnSpPr>
          <p:cNvPr id="643" name="Google Shape;643;p54"/>
          <p:cNvCxnSpPr/>
          <p:nvPr/>
        </p:nvCxnSpPr>
        <p:spPr>
          <a:xfrm>
            <a:off x="6934200" y="4648200"/>
            <a:ext cx="228600" cy="228600"/>
          </a:xfrm>
          <a:prstGeom prst="straightConnector1">
            <a:avLst/>
          </a:prstGeom>
          <a:noFill/>
          <a:ln cap="flat" cmpd="sng" w="9525">
            <a:solidFill>
              <a:schemeClr val="dk1"/>
            </a:solidFill>
            <a:prstDash val="solid"/>
            <a:round/>
            <a:headEnd len="sm" w="sm" type="none"/>
            <a:tailEnd len="med" w="med" type="triangle"/>
          </a:ln>
        </p:spPr>
      </p:cxnSp>
      <p:sp>
        <p:nvSpPr>
          <p:cNvPr id="644" name="Google Shape;644;p54"/>
          <p:cNvSpPr txBox="1"/>
          <p:nvPr/>
        </p:nvSpPr>
        <p:spPr>
          <a:xfrm>
            <a:off x="7086600" y="43434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32</a:t>
            </a:r>
            <a:endParaRPr b="0" i="0" sz="1400" u="none" cap="none" strike="noStrike">
              <a:solidFill>
                <a:srgbClr val="000000"/>
              </a:solidFill>
              <a:latin typeface="Arial"/>
              <a:ea typeface="Arial"/>
              <a:cs typeface="Arial"/>
              <a:sym typeface="Arial"/>
            </a:endParaRPr>
          </a:p>
        </p:txBody>
      </p:sp>
      <p:cxnSp>
        <p:nvCxnSpPr>
          <p:cNvPr id="645" name="Google Shape;645;p54"/>
          <p:cNvCxnSpPr/>
          <p:nvPr/>
        </p:nvCxnSpPr>
        <p:spPr>
          <a:xfrm>
            <a:off x="7467600" y="4648200"/>
            <a:ext cx="685800" cy="152400"/>
          </a:xfrm>
          <a:prstGeom prst="straightConnector1">
            <a:avLst/>
          </a:prstGeom>
          <a:noFill/>
          <a:ln cap="flat" cmpd="sng" w="9525">
            <a:solidFill>
              <a:schemeClr val="dk1"/>
            </a:solidFill>
            <a:prstDash val="solid"/>
            <a:round/>
            <a:headEnd len="sm" w="sm" type="none"/>
            <a:tailEnd len="med" w="med" type="triangle"/>
          </a:ln>
        </p:spPr>
      </p:cxnSp>
      <p:sp>
        <p:nvSpPr>
          <p:cNvPr id="646" name="Google Shape;646;p54"/>
          <p:cNvSpPr txBox="1"/>
          <p:nvPr/>
        </p:nvSpPr>
        <p:spPr>
          <a:xfrm>
            <a:off x="6477000" y="3733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cxnSp>
        <p:nvCxnSpPr>
          <p:cNvPr id="647" name="Google Shape;647;p54"/>
          <p:cNvCxnSpPr/>
          <p:nvPr/>
        </p:nvCxnSpPr>
        <p:spPr>
          <a:xfrm>
            <a:off x="6934200" y="4114800"/>
            <a:ext cx="2209800" cy="685800"/>
          </a:xfrm>
          <a:prstGeom prst="straightConnector1">
            <a:avLst/>
          </a:prstGeom>
          <a:noFill/>
          <a:ln cap="flat" cmpd="sng" w="9525">
            <a:solidFill>
              <a:schemeClr val="dk1"/>
            </a:solidFill>
            <a:prstDash val="solid"/>
            <a:round/>
            <a:headEnd len="sm" w="sm" type="none"/>
            <a:tailEnd len="med" w="med" type="triangle"/>
          </a:ln>
        </p:spPr>
      </p:cxnSp>
      <p:sp>
        <p:nvSpPr>
          <p:cNvPr id="648" name="Google Shape;648;p54"/>
          <p:cNvSpPr txBox="1"/>
          <p:nvPr/>
        </p:nvSpPr>
        <p:spPr>
          <a:xfrm>
            <a:off x="89916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E2134"/>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sp>
        <p:nvSpPr>
          <p:cNvPr id="649" name="Google Shape;649;p54"/>
          <p:cNvSpPr txBox="1"/>
          <p:nvPr/>
        </p:nvSpPr>
        <p:spPr>
          <a:xfrm>
            <a:off x="8001000" y="40386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73</a:t>
            </a:r>
            <a:endParaRPr b="0" i="0" sz="1400" u="none" cap="none" strike="noStrike">
              <a:solidFill>
                <a:srgbClr val="000000"/>
              </a:solidFill>
              <a:latin typeface="Arial"/>
              <a:ea typeface="Arial"/>
              <a:cs typeface="Arial"/>
              <a:sym typeface="Arial"/>
            </a:endParaRPr>
          </a:p>
        </p:txBody>
      </p:sp>
      <p:cxnSp>
        <p:nvCxnSpPr>
          <p:cNvPr id="650" name="Google Shape;650;p54"/>
          <p:cNvCxnSpPr/>
          <p:nvPr/>
        </p:nvCxnSpPr>
        <p:spPr>
          <a:xfrm>
            <a:off x="8382000" y="4419600"/>
            <a:ext cx="1295400" cy="381000"/>
          </a:xfrm>
          <a:prstGeom prst="straightConnector1">
            <a:avLst/>
          </a:prstGeom>
          <a:noFill/>
          <a:ln cap="flat" cmpd="sng" w="9525">
            <a:solidFill>
              <a:schemeClr val="dk1"/>
            </a:solidFill>
            <a:prstDash val="solid"/>
            <a:round/>
            <a:headEnd len="sm" w="sm" type="none"/>
            <a:tailEnd len="med" w="med" type="triangle"/>
          </a:ln>
        </p:spPr>
      </p:cxnSp>
      <p:sp>
        <p:nvSpPr>
          <p:cNvPr id="651" name="Google Shape;651;p54"/>
          <p:cNvSpPr txBox="1"/>
          <p:nvPr/>
        </p:nvSpPr>
        <p:spPr>
          <a:xfrm>
            <a:off x="9525000" y="4876801"/>
            <a:ext cx="533400"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DE2134"/>
                </a:solidFill>
                <a:latin typeface="Arial"/>
                <a:ea typeface="Arial"/>
                <a:cs typeface="Arial"/>
                <a:sym typeface="Arial"/>
              </a:rPr>
              <a:t>73</a:t>
            </a:r>
            <a:endParaRPr b="0" i="0" sz="1400" u="none" cap="none" strike="noStrike">
              <a:solidFill>
                <a:srgbClr val="000000"/>
              </a:solidFill>
              <a:latin typeface="Arial"/>
              <a:ea typeface="Arial"/>
              <a:cs typeface="Arial"/>
              <a:sym typeface="Arial"/>
            </a:endParaRPr>
          </a:p>
        </p:txBody>
      </p:sp>
      <p:pic>
        <p:nvPicPr>
          <p:cNvPr id="652" name="Google Shape;652;p54"/>
          <p:cNvPicPr preferRelativeResize="0"/>
          <p:nvPr/>
        </p:nvPicPr>
        <p:blipFill rotWithShape="1">
          <a:blip r:embed="rId4">
            <a:alphaModFix/>
          </a:blip>
          <a:srcRect b="0" l="0" r="0" t="0"/>
          <a:stretch/>
        </p:blipFill>
        <p:spPr>
          <a:xfrm>
            <a:off x="195070" y="286604"/>
            <a:ext cx="1269598" cy="1148496"/>
          </a:xfrm>
          <a:prstGeom prst="rect">
            <a:avLst/>
          </a:prstGeom>
          <a:noFill/>
          <a:ln>
            <a:noFill/>
          </a:ln>
        </p:spPr>
      </p:pic>
      <p:sp>
        <p:nvSpPr>
          <p:cNvPr id="653" name="Google Shape;653;p54"/>
          <p:cNvSpPr txBox="1"/>
          <p:nvPr>
            <p:ph idx="10" type="dt"/>
          </p:nvPr>
        </p:nvSpPr>
        <p:spPr>
          <a:xfrm>
            <a:off x="914400" y="6248400"/>
            <a:ext cx="2540000" cy="457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a:t>3/3/2025</a:t>
            </a:r>
            <a:endParaRPr/>
          </a:p>
        </p:txBody>
      </p:sp>
      <p:sp>
        <p:nvSpPr>
          <p:cNvPr id="654" name="Google Shape;654;p54"/>
          <p:cNvSpPr txBox="1"/>
          <p:nvPr>
            <p:ph idx="11" type="ftr"/>
          </p:nvPr>
        </p:nvSpPr>
        <p:spPr>
          <a:xfrm>
            <a:off x="4165600" y="6248400"/>
            <a:ext cx="3860800" cy="45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US"/>
              <a:t>Advanced Data Structures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xEl>
                                              <p:pRg end="0" st="0"/>
                                            </p:txEl>
                                          </p:spTgt>
                                        </p:tgtEl>
                                        <p:attrNameLst>
                                          <p:attrName>style.visibility</p:attrName>
                                        </p:attrNameLst>
                                      </p:cBhvr>
                                      <p:to>
                                        <p:strVal val="visible"/>
                                      </p:to>
                                    </p:set>
                                    <p:animEffect filter="fade" transition="in">
                                      <p:cBhvr>
                                        <p:cTn dur="500"/>
                                        <p:tgtEl>
                                          <p:spTgt spid="6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xEl>
                                              <p:pRg end="1" st="1"/>
                                            </p:txEl>
                                          </p:spTgt>
                                        </p:tgtEl>
                                        <p:attrNameLst>
                                          <p:attrName>style.visibility</p:attrName>
                                        </p:attrNameLst>
                                      </p:cBhvr>
                                      <p:to>
                                        <p:strVal val="visible"/>
                                      </p:to>
                                    </p:set>
                                    <p:animEffect filter="fade" transition="in">
                                      <p:cBhvr>
                                        <p:cTn dur="500"/>
                                        <p:tgtEl>
                                          <p:spTgt spid="6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36"/>
                                        </p:tgtEl>
                                        <p:attrNameLst>
                                          <p:attrName>style.visibility</p:attrName>
                                        </p:attrNameLst>
                                      </p:cBhvr>
                                      <p:to>
                                        <p:strVal val="visible"/>
                                      </p:to>
                                    </p:set>
                                    <p:anim calcmode="lin" valueType="num">
                                      <p:cBhvr additive="base">
                                        <p:cTn dur="500"/>
                                        <p:tgtEl>
                                          <p:spTgt spid="63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37"/>
                                        </p:tgtEl>
                                        <p:attrNameLst>
                                          <p:attrName>style.visibility</p:attrName>
                                        </p:attrNameLst>
                                      </p:cBhvr>
                                      <p:to>
                                        <p:strVal val="visible"/>
                                      </p:to>
                                    </p:set>
                                    <p:anim calcmode="lin" valueType="num">
                                      <p:cBhvr additive="base">
                                        <p:cTn dur="500"/>
                                        <p:tgtEl>
                                          <p:spTgt spid="63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38"/>
                                        </p:tgtEl>
                                        <p:attrNameLst>
                                          <p:attrName>style.visibility</p:attrName>
                                        </p:attrNameLst>
                                      </p:cBhvr>
                                      <p:to>
                                        <p:strVal val="visible"/>
                                      </p:to>
                                    </p:set>
                                    <p:anim calcmode="lin" valueType="num">
                                      <p:cBhvr additive="base">
                                        <p:cTn dur="500"/>
                                        <p:tgtEl>
                                          <p:spTgt spid="63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2"/>
                                        </p:tgtEl>
                                        <p:attrNameLst>
                                          <p:attrName>style.visibility</p:attrName>
                                        </p:attrNameLst>
                                      </p:cBhvr>
                                      <p:to>
                                        <p:strVal val="visible"/>
                                      </p:to>
                                    </p:set>
                                    <p:anim calcmode="lin" valueType="num">
                                      <p:cBhvr additive="base">
                                        <p:cTn dur="500"/>
                                        <p:tgtEl>
                                          <p:spTgt spid="64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3"/>
                                        </p:tgtEl>
                                        <p:attrNameLst>
                                          <p:attrName>style.visibility</p:attrName>
                                        </p:attrNameLst>
                                      </p:cBhvr>
                                      <p:to>
                                        <p:strVal val="visible"/>
                                      </p:to>
                                    </p:set>
                                    <p:anim calcmode="lin" valueType="num">
                                      <p:cBhvr additive="base">
                                        <p:cTn dur="500"/>
                                        <p:tgtEl>
                                          <p:spTgt spid="64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39"/>
                                        </p:tgtEl>
                                        <p:attrNameLst>
                                          <p:attrName>style.visibility</p:attrName>
                                        </p:attrNameLst>
                                      </p:cBhvr>
                                      <p:to>
                                        <p:strVal val="visible"/>
                                      </p:to>
                                    </p:set>
                                    <p:anim calcmode="lin" valueType="num">
                                      <p:cBhvr additive="base">
                                        <p:cTn dur="500"/>
                                        <p:tgtEl>
                                          <p:spTgt spid="63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0"/>
                                        </p:tgtEl>
                                        <p:attrNameLst>
                                          <p:attrName>style.visibility</p:attrName>
                                        </p:attrNameLst>
                                      </p:cBhvr>
                                      <p:to>
                                        <p:strVal val="visible"/>
                                      </p:to>
                                    </p:set>
                                    <p:anim calcmode="lin" valueType="num">
                                      <p:cBhvr additive="base">
                                        <p:cTn dur="500"/>
                                        <p:tgtEl>
                                          <p:spTgt spid="64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4"/>
                                        </p:tgtEl>
                                        <p:attrNameLst>
                                          <p:attrName>style.visibility</p:attrName>
                                        </p:attrNameLst>
                                      </p:cBhvr>
                                      <p:to>
                                        <p:strVal val="visible"/>
                                      </p:to>
                                    </p:set>
                                    <p:anim calcmode="lin" valueType="num">
                                      <p:cBhvr additive="base">
                                        <p:cTn dur="500"/>
                                        <p:tgtEl>
                                          <p:spTgt spid="64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5"/>
                                        </p:tgtEl>
                                        <p:attrNameLst>
                                          <p:attrName>style.visibility</p:attrName>
                                        </p:attrNameLst>
                                      </p:cBhvr>
                                      <p:to>
                                        <p:strVal val="visible"/>
                                      </p:to>
                                    </p:set>
                                    <p:anim calcmode="lin" valueType="num">
                                      <p:cBhvr additive="base">
                                        <p:cTn dur="500"/>
                                        <p:tgtEl>
                                          <p:spTgt spid="64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1"/>
                                        </p:tgtEl>
                                        <p:attrNameLst>
                                          <p:attrName>style.visibility</p:attrName>
                                        </p:attrNameLst>
                                      </p:cBhvr>
                                      <p:to>
                                        <p:strVal val="visible"/>
                                      </p:to>
                                    </p:set>
                                    <p:anim calcmode="lin" valueType="num">
                                      <p:cBhvr additive="base">
                                        <p:cTn dur="500"/>
                                        <p:tgtEl>
                                          <p:spTgt spid="64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6"/>
                                        </p:tgtEl>
                                        <p:attrNameLst>
                                          <p:attrName>style.visibility</p:attrName>
                                        </p:attrNameLst>
                                      </p:cBhvr>
                                      <p:to>
                                        <p:strVal val="visible"/>
                                      </p:to>
                                    </p:set>
                                    <p:anim calcmode="lin" valueType="num">
                                      <p:cBhvr additive="base">
                                        <p:cTn dur="500"/>
                                        <p:tgtEl>
                                          <p:spTgt spid="64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7"/>
                                        </p:tgtEl>
                                        <p:attrNameLst>
                                          <p:attrName>style.visibility</p:attrName>
                                        </p:attrNameLst>
                                      </p:cBhvr>
                                      <p:to>
                                        <p:strVal val="visible"/>
                                      </p:to>
                                    </p:set>
                                    <p:anim calcmode="lin" valueType="num">
                                      <p:cBhvr additive="base">
                                        <p:cTn dur="500"/>
                                        <p:tgtEl>
                                          <p:spTgt spid="64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8"/>
                                        </p:tgtEl>
                                        <p:attrNameLst>
                                          <p:attrName>style.visibility</p:attrName>
                                        </p:attrNameLst>
                                      </p:cBhvr>
                                      <p:to>
                                        <p:strVal val="visible"/>
                                      </p:to>
                                    </p:set>
                                    <p:anim calcmode="lin" valueType="num">
                                      <p:cBhvr additive="base">
                                        <p:cTn dur="500"/>
                                        <p:tgtEl>
                                          <p:spTgt spid="64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9"/>
                                        </p:tgtEl>
                                        <p:attrNameLst>
                                          <p:attrName>style.visibility</p:attrName>
                                        </p:attrNameLst>
                                      </p:cBhvr>
                                      <p:to>
                                        <p:strVal val="visible"/>
                                      </p:to>
                                    </p:set>
                                    <p:anim calcmode="lin" valueType="num">
                                      <p:cBhvr additive="base">
                                        <p:cTn dur="500"/>
                                        <p:tgtEl>
                                          <p:spTgt spid="64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50"/>
                                        </p:tgtEl>
                                        <p:attrNameLst>
                                          <p:attrName>style.visibility</p:attrName>
                                        </p:attrNameLst>
                                      </p:cBhvr>
                                      <p:to>
                                        <p:strVal val="visible"/>
                                      </p:to>
                                    </p:set>
                                    <p:anim calcmode="lin" valueType="num">
                                      <p:cBhvr additive="base">
                                        <p:cTn dur="500"/>
                                        <p:tgtEl>
                                          <p:spTgt spid="65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51"/>
                                        </p:tgtEl>
                                        <p:attrNameLst>
                                          <p:attrName>style.visibility</p:attrName>
                                        </p:attrNameLst>
                                      </p:cBhvr>
                                      <p:to>
                                        <p:strVal val="visible"/>
                                      </p:to>
                                    </p:set>
                                    <p:anim calcmode="lin" valueType="num">
                                      <p:cBhvr additive="base">
                                        <p:cTn dur="500"/>
                                        <p:tgtEl>
                                          <p:spTgt spid="65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55"/>
          <p:cNvSpPr txBox="1"/>
          <p:nvPr>
            <p:ph idx="12" type="sldNum"/>
          </p:nvPr>
        </p:nvSpPr>
        <p:spPr>
          <a:xfrm>
            <a:off x="8737600" y="6248400"/>
            <a:ext cx="25400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660" name="Google Shape;660;p55"/>
          <p:cNvSpPr txBox="1"/>
          <p:nvPr>
            <p:ph type="title"/>
          </p:nvPr>
        </p:nvSpPr>
        <p:spPr>
          <a:xfrm>
            <a:off x="1524000" y="685800"/>
            <a:ext cx="9972600" cy="11430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 without replacement Example(cont.)</a:t>
            </a:r>
            <a:endParaRPr/>
          </a:p>
        </p:txBody>
      </p:sp>
      <p:pic>
        <p:nvPicPr>
          <p:cNvPr id="661" name="Google Shape;661;p55"/>
          <p:cNvPicPr preferRelativeResize="0"/>
          <p:nvPr/>
        </p:nvPicPr>
        <p:blipFill rotWithShape="1">
          <a:blip r:embed="rId3">
            <a:alphaModFix/>
          </a:blip>
          <a:srcRect b="0" l="0" r="0" t="0"/>
          <a:stretch/>
        </p:blipFill>
        <p:spPr>
          <a:xfrm>
            <a:off x="1524000" y="2057400"/>
            <a:ext cx="8763000" cy="1676400"/>
          </a:xfrm>
          <a:prstGeom prst="rect">
            <a:avLst/>
          </a:prstGeom>
          <a:noFill/>
          <a:ln>
            <a:noFill/>
          </a:ln>
        </p:spPr>
      </p:pic>
      <p:pic>
        <p:nvPicPr>
          <p:cNvPr id="662" name="Google Shape;662;p55"/>
          <p:cNvPicPr preferRelativeResize="0"/>
          <p:nvPr/>
        </p:nvPicPr>
        <p:blipFill rotWithShape="1">
          <a:blip r:embed="rId4">
            <a:alphaModFix/>
          </a:blip>
          <a:srcRect b="0" l="0" r="0" t="0"/>
          <a:stretch/>
        </p:blipFill>
        <p:spPr>
          <a:xfrm>
            <a:off x="195070" y="286604"/>
            <a:ext cx="1269598" cy="1148496"/>
          </a:xfrm>
          <a:prstGeom prst="rect">
            <a:avLst/>
          </a:prstGeom>
          <a:noFill/>
          <a:ln>
            <a:noFill/>
          </a:ln>
        </p:spPr>
      </p:pic>
      <p:sp>
        <p:nvSpPr>
          <p:cNvPr id="663" name="Google Shape;663;p55"/>
          <p:cNvSpPr txBox="1"/>
          <p:nvPr>
            <p:ph idx="10" type="dt"/>
          </p:nvPr>
        </p:nvSpPr>
        <p:spPr>
          <a:xfrm>
            <a:off x="914400" y="6248400"/>
            <a:ext cx="2540000" cy="457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a:t>3/3/2025</a:t>
            </a:r>
            <a:endParaRPr/>
          </a:p>
        </p:txBody>
      </p:sp>
      <p:sp>
        <p:nvSpPr>
          <p:cNvPr id="664" name="Google Shape;664;p55"/>
          <p:cNvSpPr txBox="1"/>
          <p:nvPr>
            <p:ph idx="11" type="ftr"/>
          </p:nvPr>
        </p:nvSpPr>
        <p:spPr>
          <a:xfrm>
            <a:off x="4165600" y="6248400"/>
            <a:ext cx="3860800" cy="45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US"/>
              <a:t>Advanced Data Structures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119"/>
          <p:cNvSpPr txBox="1"/>
          <p:nvPr>
            <p:ph type="title"/>
          </p:nvPr>
        </p:nvSpPr>
        <p:spPr>
          <a:xfrm>
            <a:off x="1487995" y="286604"/>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Linear probing (chaining)with and without replacement</a:t>
            </a:r>
            <a:endParaRPr>
              <a:solidFill>
                <a:srgbClr val="00B050"/>
              </a:solidFill>
              <a:latin typeface="Times New Roman"/>
              <a:ea typeface="Times New Roman"/>
              <a:cs typeface="Times New Roman"/>
              <a:sym typeface="Times New Roman"/>
            </a:endParaRPr>
          </a:p>
        </p:txBody>
      </p:sp>
      <p:sp>
        <p:nvSpPr>
          <p:cNvPr id="670" name="Google Shape;670;p119"/>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a:t>12,01,04,03,07,08,10,02,05,14</a:t>
            </a:r>
            <a:endParaRPr/>
          </a:p>
          <a:p>
            <a:pPr indent="-355600" lvl="0" marL="457200" marR="0" rtl="0" algn="l">
              <a:lnSpc>
                <a:spcPct val="90000"/>
              </a:lnSpc>
              <a:spcBef>
                <a:spcPts val="1200"/>
              </a:spcBef>
              <a:spcAft>
                <a:spcPts val="0"/>
              </a:spcAft>
              <a:buClr>
                <a:schemeClr val="accent1"/>
              </a:buClr>
              <a:buSzPts val="2000"/>
              <a:buFont typeface="Calibri"/>
              <a:buChar char=" "/>
            </a:pPr>
            <a:r>
              <a:rPr lang="en-US"/>
              <a:t>Assume buckets from  0 to 9 and each bucket has 1 slot.</a:t>
            </a:r>
            <a:endParaRPr/>
          </a:p>
        </p:txBody>
      </p:sp>
      <p:pic>
        <p:nvPicPr>
          <p:cNvPr id="671" name="Google Shape;671;p11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58"/>
          <p:cNvSpPr txBox="1"/>
          <p:nvPr/>
        </p:nvSpPr>
        <p:spPr>
          <a:xfrm>
            <a:off x="1499860" y="1017959"/>
            <a:ext cx="11010340" cy="10668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t/>
            </a:r>
            <a:endParaRPr b="0" i="0" sz="4800" u="none" cap="none" strike="noStrike">
              <a:solidFill>
                <a:srgbClr val="00B050"/>
              </a:solidFill>
              <a:latin typeface="Times New Roman"/>
              <a:ea typeface="Times New Roman"/>
              <a:cs typeface="Times New Roman"/>
              <a:sym typeface="Times New Roman"/>
            </a:endParaRPr>
          </a:p>
          <a:p>
            <a:pPr indent="0" lvl="0" marL="0" marR="0" rtl="0" algn="l">
              <a:lnSpc>
                <a:spcPct val="85000"/>
              </a:lnSpc>
              <a:spcBef>
                <a:spcPts val="0"/>
              </a:spcBef>
              <a:spcAft>
                <a:spcPts val="0"/>
              </a:spcAft>
              <a:buClr>
                <a:srgbClr val="00B050"/>
              </a:buClr>
              <a:buSzPts val="4800"/>
              <a:buFont typeface="Times New Roman"/>
              <a:buNone/>
            </a:pPr>
            <a:r>
              <a:t/>
            </a:r>
            <a:endParaRPr b="0" i="0" sz="4800" u="none" cap="none" strike="noStrike">
              <a:solidFill>
                <a:srgbClr val="00B050"/>
              </a:solidFill>
              <a:latin typeface="Times New Roman"/>
              <a:ea typeface="Times New Roman"/>
              <a:cs typeface="Times New Roman"/>
              <a:sym typeface="Times New Roman"/>
            </a:endParaRPr>
          </a:p>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Open addressing using linear probing with replacement</a:t>
            </a:r>
            <a:br>
              <a:rPr b="0" i="0" lang="en-US" sz="4800" u="none" cap="none" strike="noStrike">
                <a:solidFill>
                  <a:srgbClr val="00B050"/>
                </a:solidFill>
                <a:latin typeface="Times New Roman"/>
                <a:ea typeface="Times New Roman"/>
                <a:cs typeface="Times New Roman"/>
                <a:sym typeface="Times New Roman"/>
              </a:rPr>
            </a:br>
            <a:endParaRPr b="0" i="0" sz="4800" u="none" cap="none" strike="noStrike">
              <a:solidFill>
                <a:srgbClr val="00B050"/>
              </a:solidFill>
              <a:latin typeface="Times New Roman"/>
              <a:ea typeface="Times New Roman"/>
              <a:cs typeface="Times New Roman"/>
              <a:sym typeface="Times New Roman"/>
            </a:endParaRPr>
          </a:p>
        </p:txBody>
      </p:sp>
      <p:graphicFrame>
        <p:nvGraphicFramePr>
          <p:cNvPr id="677" name="Google Shape;677;p58"/>
          <p:cNvGraphicFramePr/>
          <p:nvPr/>
        </p:nvGraphicFramePr>
        <p:xfrm>
          <a:off x="1752602" y="1676400"/>
          <a:ext cx="3000000" cy="3000000"/>
        </p:xfrm>
        <a:graphic>
          <a:graphicData uri="http://schemas.openxmlformats.org/drawingml/2006/table">
            <a:tbl>
              <a:tblPr bandRow="1" firstRow="1">
                <a:noFill/>
                <a:tableStyleId>{7B9E5BD9-1F77-4747-AC70-A681335331D0}</a:tableStyleId>
              </a:tblPr>
              <a:tblGrid>
                <a:gridCol w="316100"/>
                <a:gridCol w="711200"/>
                <a:gridCol w="711200"/>
                <a:gridCol w="632175"/>
                <a:gridCol w="632175"/>
                <a:gridCol w="711200"/>
                <a:gridCol w="705550"/>
                <a:gridCol w="914400"/>
                <a:gridCol w="829725"/>
                <a:gridCol w="869250"/>
                <a:gridCol w="790225"/>
                <a:gridCol w="711200"/>
              </a:tblGrid>
              <a:tr h="808900">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Initially</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 12</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01</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04</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03</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07</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08</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10</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02</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05</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14</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400" u="none" cap="none" strike="noStrike"/>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5</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05</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05</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14</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bl>
          </a:graphicData>
        </a:graphic>
      </p:graphicFrame>
      <p:pic>
        <p:nvPicPr>
          <p:cNvPr id="678" name="Google Shape;678;p5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57"/>
          <p:cNvSpPr txBox="1"/>
          <p:nvPr>
            <p:ph type="title"/>
          </p:nvPr>
        </p:nvSpPr>
        <p:spPr>
          <a:xfrm>
            <a:off x="1519692" y="598751"/>
            <a:ext cx="10697292" cy="83814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Open addressing using linear probing without replacement</a:t>
            </a:r>
            <a:endParaRPr>
              <a:solidFill>
                <a:srgbClr val="00B050"/>
              </a:solidFill>
              <a:latin typeface="Times New Roman"/>
              <a:ea typeface="Times New Roman"/>
              <a:cs typeface="Times New Roman"/>
              <a:sym typeface="Times New Roman"/>
            </a:endParaRPr>
          </a:p>
        </p:txBody>
      </p:sp>
      <p:graphicFrame>
        <p:nvGraphicFramePr>
          <p:cNvPr id="684" name="Google Shape;684;p57"/>
          <p:cNvGraphicFramePr/>
          <p:nvPr/>
        </p:nvGraphicFramePr>
        <p:xfrm>
          <a:off x="2019890" y="1746738"/>
          <a:ext cx="3000000" cy="3000000"/>
        </p:xfrm>
        <a:graphic>
          <a:graphicData uri="http://schemas.openxmlformats.org/drawingml/2006/table">
            <a:tbl>
              <a:tblPr bandRow="1" firstRow="1">
                <a:noFill/>
                <a:tableStyleId>{7B9E5BD9-1F77-4747-AC70-A681335331D0}</a:tableStyleId>
              </a:tblPr>
              <a:tblGrid>
                <a:gridCol w="316100"/>
                <a:gridCol w="711200"/>
                <a:gridCol w="711200"/>
                <a:gridCol w="632175"/>
                <a:gridCol w="632175"/>
                <a:gridCol w="711200"/>
                <a:gridCol w="705550"/>
                <a:gridCol w="914400"/>
                <a:gridCol w="829725"/>
                <a:gridCol w="869250"/>
                <a:gridCol w="790225"/>
                <a:gridCol w="711200"/>
              </a:tblGrid>
              <a:tr h="808900">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Initially</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 12</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01</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04</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03</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07</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08</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10</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02</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05</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14</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10</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solidFill>
                            <a:schemeClr val="dk1"/>
                          </a:solidFill>
                          <a:latin typeface="Times New Roman"/>
                          <a:ea typeface="Times New Roman"/>
                          <a:cs typeface="Times New Roman"/>
                          <a:sym typeface="Times New Roman"/>
                        </a:rPr>
                        <a:t>01</a:t>
                      </a:r>
                      <a:endParaRPr sz="1400" u="none" cap="none" strike="noStrike"/>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12</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03</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04</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5</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02</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6</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05</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05</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07</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08</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r>
              <a:tr h="269625">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Times New Roman"/>
                          <a:ea typeface="Times New Roman"/>
                          <a:cs typeface="Times New Roman"/>
                          <a:sym typeface="Times New Roman"/>
                        </a:rPr>
                        <a:t>9</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Times New Roman"/>
                          <a:ea typeface="Times New Roman"/>
                          <a:cs typeface="Times New Roman"/>
                          <a:sym typeface="Times New Roman"/>
                        </a:rPr>
                        <a:t>14</a:t>
                      </a:r>
                      <a:endParaRPr sz="1800" u="none" cap="none" strike="noStrike">
                        <a:solidFill>
                          <a:srgbClr val="FF0000"/>
                        </a:solidFill>
                        <a:latin typeface="Times New Roman"/>
                        <a:ea typeface="Times New Roman"/>
                        <a:cs typeface="Times New Roman"/>
                        <a:sym typeface="Times New Roman"/>
                      </a:endParaRPr>
                    </a:p>
                  </a:txBody>
                  <a:tcPr marT="45725" marB="45725" marR="91450" marL="91450"/>
                </a:tc>
              </a:tr>
            </a:tbl>
          </a:graphicData>
        </a:graphic>
      </p:graphicFrame>
      <p:pic>
        <p:nvPicPr>
          <p:cNvPr id="685" name="Google Shape;685;p5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1" name="Shape 691"/>
        <p:cNvGrpSpPr/>
        <p:nvPr/>
      </p:nvGrpSpPr>
      <p:grpSpPr>
        <a:xfrm>
          <a:off x="0" y="0"/>
          <a:ext cx="0" cy="0"/>
          <a:chOff x="0" y="0"/>
          <a:chExt cx="0" cy="0"/>
        </a:xfrm>
      </p:grpSpPr>
      <p:sp>
        <p:nvSpPr>
          <p:cNvPr id="692" name="Google Shape;692;p59"/>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None/>
            </a:pPr>
            <a:r>
              <a:rPr lang="en-US">
                <a:solidFill>
                  <a:srgbClr val="00B050"/>
                </a:solidFill>
                <a:latin typeface="Times New Roman"/>
                <a:ea typeface="Times New Roman"/>
                <a:cs typeface="Times New Roman"/>
                <a:sym typeface="Times New Roman"/>
              </a:rPr>
              <a:t>Linear Probing without replacement Example</a:t>
            </a:r>
            <a:endParaRPr b="0" i="0" sz="4800" u="none" cap="none" strike="noStrike">
              <a:solidFill>
                <a:srgbClr val="3F3F3F"/>
              </a:solidFill>
              <a:latin typeface="Calibri"/>
              <a:ea typeface="Calibri"/>
              <a:cs typeface="Calibri"/>
              <a:sym typeface="Calibri"/>
            </a:endParaRPr>
          </a:p>
        </p:txBody>
      </p:sp>
      <p:sp>
        <p:nvSpPr>
          <p:cNvPr id="693" name="Google Shape;693;p59"/>
          <p:cNvSpPr txBox="1"/>
          <p:nvPr>
            <p:ph idx="1" type="body"/>
          </p:nvPr>
        </p:nvSpPr>
        <p:spPr>
          <a:xfrm>
            <a:off x="1097280" y="2120900"/>
            <a:ext cx="5902610" cy="3748194"/>
          </a:xfrm>
          <a:prstGeom prst="rect">
            <a:avLst/>
          </a:prstGeom>
          <a:noFill/>
          <a:ln>
            <a:noFill/>
          </a:ln>
        </p:spPr>
        <p:txBody>
          <a:bodyPr anchorCtr="0" anchor="t" bIns="45700" lIns="0" spcFirstLastPara="1" rIns="0" wrap="square" tIns="45700">
            <a:noAutofit/>
          </a:bodyPr>
          <a:lstStyle/>
          <a:p>
            <a:pPr indent="-152400" lvl="0" marL="91440" marR="0" rtl="0" algn="l">
              <a:lnSpc>
                <a:spcPct val="90000"/>
              </a:lnSpc>
              <a:spcBef>
                <a:spcPts val="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In Linear Probing, cells are searched sequentially for an empty cell.</a:t>
            </a:r>
            <a:endParaRPr/>
          </a:p>
          <a:p>
            <a:pPr indent="-91440" lvl="0" marL="91440" marR="0" rtl="0" algn="l">
              <a:lnSpc>
                <a:spcPct val="90000"/>
              </a:lnSpc>
              <a:spcBef>
                <a:spcPts val="140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31,42,35,67,24,19,22</a:t>
            </a:r>
            <a:endParaRPr/>
          </a:p>
          <a:p>
            <a:pPr indent="-91440" lvl="0" marL="91440" marR="0" rtl="0" algn="l">
              <a:lnSpc>
                <a:spcPct val="90000"/>
              </a:lnSpc>
              <a:spcBef>
                <a:spcPts val="140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F(x)=x mod 10</a:t>
            </a:r>
            <a:endParaRPr/>
          </a:p>
          <a:p>
            <a:pPr indent="0" lvl="0" marL="0" marR="0" rtl="0" algn="l">
              <a:lnSpc>
                <a:spcPct val="90000"/>
              </a:lnSpc>
              <a:spcBef>
                <a:spcPts val="1400"/>
              </a:spcBef>
              <a:spcAft>
                <a:spcPts val="0"/>
              </a:spcAft>
              <a:buClr>
                <a:schemeClr val="accent1"/>
              </a:buClr>
              <a:buSzPts val="2400"/>
              <a:buFont typeface="Calibri"/>
              <a:buNone/>
            </a:pPr>
            <a:r>
              <a:t/>
            </a:r>
            <a:endParaRPr b="0" i="0" sz="2400" u="none" cap="none" strike="noStrike">
              <a:solidFill>
                <a:srgbClr val="3F3F3F"/>
              </a:solidFill>
              <a:latin typeface="Calibri"/>
              <a:ea typeface="Calibri"/>
              <a:cs typeface="Calibri"/>
              <a:sym typeface="Calibri"/>
            </a:endParaRPr>
          </a:p>
        </p:txBody>
      </p:sp>
      <p:pic>
        <p:nvPicPr>
          <p:cNvPr id="694" name="Google Shape;694;p5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graphicFrame>
        <p:nvGraphicFramePr>
          <p:cNvPr id="695" name="Google Shape;695;p59"/>
          <p:cNvGraphicFramePr/>
          <p:nvPr/>
        </p:nvGraphicFramePr>
        <p:xfrm>
          <a:off x="7251689" y="2119419"/>
          <a:ext cx="3000000" cy="3000000"/>
        </p:xfrm>
        <a:graphic>
          <a:graphicData uri="http://schemas.openxmlformats.org/drawingml/2006/table">
            <a:tbl>
              <a:tblPr>
                <a:noFill/>
                <a:tableStyleId>{7B9E5BD9-1F77-4747-AC70-A681335331D0}</a:tableStyleId>
              </a:tblPr>
              <a:tblGrid>
                <a:gridCol w="1257300"/>
                <a:gridCol w="1257300"/>
              </a:tblGrid>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Location</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X</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31</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42</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4572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FF0000"/>
                          </a:solidFill>
                        </a:rPr>
                        <a:t>22</a:t>
                      </a:r>
                      <a:endParaRPr sz="2400" u="none" cap="none" strike="noStrike">
                        <a:solidFill>
                          <a:srgbClr val="FF0000"/>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24</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35</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67</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8</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CF4"/>
                    </a:solidFill>
                  </a:tcPr>
                </a:tc>
              </a:tr>
              <a:tr h="36582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19</a:t>
                      </a:r>
                      <a:endParaRPr sz="1800" u="none" cap="none" strike="noStrike"/>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FD7E7"/>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3"/>
          <p:cNvSpPr txBox="1"/>
          <p:nvPr>
            <p:ph type="title"/>
          </p:nvPr>
        </p:nvSpPr>
        <p:spPr>
          <a:xfrm>
            <a:off x="1694180" y="367399"/>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Introduction to Hashing</a:t>
            </a:r>
            <a:endParaRPr b="0" i="0" sz="4800" u="none" cap="none" strike="noStrike">
              <a:solidFill>
                <a:srgbClr val="00B050"/>
              </a:solidFill>
              <a:latin typeface="Times New Roman"/>
              <a:ea typeface="Times New Roman"/>
              <a:cs typeface="Times New Roman"/>
              <a:sym typeface="Times New Roman"/>
            </a:endParaRPr>
          </a:p>
        </p:txBody>
      </p:sp>
      <p:sp>
        <p:nvSpPr>
          <p:cNvPr id="160" name="Google Shape;160;p13"/>
          <p:cNvSpPr txBox="1"/>
          <p:nvPr>
            <p:ph idx="1" type="body"/>
          </p:nvPr>
        </p:nvSpPr>
        <p:spPr>
          <a:xfrm>
            <a:off x="1068387" y="2023714"/>
            <a:ext cx="10058400" cy="3748194"/>
          </a:xfrm>
          <a:prstGeom prst="rect">
            <a:avLst/>
          </a:prstGeom>
          <a:noFill/>
          <a:ln>
            <a:noFill/>
          </a:ln>
        </p:spPr>
        <p:txBody>
          <a:bodyPr anchorCtr="0" anchor="t" bIns="45700" lIns="0" spcFirstLastPara="1" rIns="0" wrap="square" tIns="45700">
            <a:noAutofit/>
          </a:bodyPr>
          <a:lstStyle/>
          <a:p>
            <a:pPr indent="-127000" lvl="0" marL="91440" marR="0" rtl="0" algn="l">
              <a:lnSpc>
                <a:spcPct val="90000"/>
              </a:lnSpc>
              <a:spcBef>
                <a:spcPts val="0"/>
              </a:spcBef>
              <a:spcAft>
                <a:spcPts val="0"/>
              </a:spcAft>
              <a:buClr>
                <a:schemeClr val="accent1"/>
              </a:buClr>
              <a:buSzPts val="2000"/>
              <a:buFont typeface="Noto Sans Symbols"/>
              <a:buChar char="❑"/>
            </a:pPr>
            <a:r>
              <a:rPr b="1" i="0" lang="en-US" sz="2800" u="none" cap="none" strike="noStrike">
                <a:solidFill>
                  <a:srgbClr val="3F3F3F"/>
                </a:solidFill>
                <a:latin typeface="Times New Roman"/>
                <a:ea typeface="Times New Roman"/>
                <a:cs typeface="Times New Roman"/>
                <a:sym typeface="Times New Roman"/>
              </a:rPr>
              <a:t>What is Hashing?</a:t>
            </a:r>
            <a:endParaRPr b="1" sz="2800">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a:p>
            <a:pPr indent="-182880" lvl="1" marL="384048" marR="0" rtl="0" algn="l">
              <a:lnSpc>
                <a:spcPct val="90000"/>
              </a:lnSpc>
              <a:spcBef>
                <a:spcPts val="4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Record for the key value is directly referred by calculating address from key value</a:t>
            </a:r>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Address of element x is obtained by computing arithmetic function f(x).</a:t>
            </a:r>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Function f(x) is called as </a:t>
            </a:r>
            <a:r>
              <a:rPr b="0" i="0" lang="en-US" sz="2400" u="none" cap="none" strike="noStrike">
                <a:solidFill>
                  <a:srgbClr val="C00000"/>
                </a:solidFill>
                <a:latin typeface="Times New Roman"/>
                <a:ea typeface="Times New Roman"/>
                <a:cs typeface="Times New Roman"/>
                <a:sym typeface="Times New Roman"/>
              </a:rPr>
              <a:t>hash function</a:t>
            </a:r>
            <a:endParaRPr>
              <a:solidFill>
                <a:srgbClr val="C00000"/>
              </a:solidFill>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3F3F3F"/>
                </a:solidFill>
                <a:latin typeface="Times New Roman"/>
                <a:ea typeface="Times New Roman"/>
                <a:cs typeface="Times New Roman"/>
                <a:sym typeface="Times New Roman"/>
              </a:rPr>
              <a:t>Table used for storing records is known as hash table</a:t>
            </a:r>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0070C0"/>
                </a:solidFill>
                <a:latin typeface="Times New Roman"/>
                <a:ea typeface="Times New Roman"/>
                <a:cs typeface="Times New Roman"/>
                <a:sym typeface="Times New Roman"/>
              </a:rPr>
              <a:t>Best Case Time Complexity of </a:t>
            </a:r>
            <a:r>
              <a:rPr b="0" i="0" lang="en-US" sz="2400" u="none" cap="none" strike="noStrike">
                <a:solidFill>
                  <a:srgbClr val="C00000"/>
                </a:solidFill>
                <a:latin typeface="Times New Roman"/>
                <a:ea typeface="Times New Roman"/>
                <a:cs typeface="Times New Roman"/>
                <a:sym typeface="Times New Roman"/>
              </a:rPr>
              <a:t>hashing=O(1)</a:t>
            </a:r>
            <a:endParaRPr>
              <a:solidFill>
                <a:srgbClr val="C00000"/>
              </a:solidFill>
            </a:endParaRPr>
          </a:p>
          <a:p>
            <a:pPr indent="-182880" lvl="1" marL="384048" marR="0" rtl="0" algn="l">
              <a:lnSpc>
                <a:spcPct val="90000"/>
              </a:lnSpc>
              <a:spcBef>
                <a:spcPts val="600"/>
              </a:spcBef>
              <a:spcAft>
                <a:spcPts val="0"/>
              </a:spcAft>
              <a:buClr>
                <a:schemeClr val="accent1"/>
              </a:buClr>
              <a:buSzPts val="2400"/>
              <a:buFont typeface="Calibri"/>
              <a:buChar char="◦"/>
            </a:pPr>
            <a:r>
              <a:rPr b="0" i="0" lang="en-US" sz="2400" u="none" cap="none" strike="noStrike">
                <a:solidFill>
                  <a:srgbClr val="0070C0"/>
                </a:solidFill>
                <a:latin typeface="Times New Roman"/>
                <a:ea typeface="Times New Roman"/>
                <a:cs typeface="Times New Roman"/>
                <a:sym typeface="Times New Roman"/>
              </a:rPr>
              <a:t>Worst Case Time Complexity </a:t>
            </a:r>
            <a:r>
              <a:rPr b="0" i="0" lang="en-US" sz="2400" u="none" cap="none" strike="noStrike">
                <a:solidFill>
                  <a:srgbClr val="C00000"/>
                </a:solidFill>
                <a:latin typeface="Times New Roman"/>
                <a:ea typeface="Times New Roman"/>
                <a:cs typeface="Times New Roman"/>
                <a:sym typeface="Times New Roman"/>
              </a:rPr>
              <a:t>=O(n)</a:t>
            </a:r>
            <a:endParaRPr>
              <a:solidFill>
                <a:srgbClr val="C00000"/>
              </a:solidFill>
            </a:endParaRPr>
          </a:p>
          <a:p>
            <a:pPr indent="86360" lvl="0" marL="91440" marR="0" rtl="0" algn="l">
              <a:lnSpc>
                <a:spcPct val="90000"/>
              </a:lnSpc>
              <a:spcBef>
                <a:spcPts val="16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161" name="Google Shape;161;p1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60"/>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Functions for Linear Probing without replacement insert function</a:t>
            </a:r>
            <a:endParaRPr b="0" i="0" sz="4800" u="none" cap="none" strike="noStrike">
              <a:solidFill>
                <a:srgbClr val="3F3F3F"/>
              </a:solidFill>
              <a:latin typeface="Calibri"/>
              <a:ea typeface="Calibri"/>
              <a:cs typeface="Calibri"/>
              <a:sym typeface="Calibri"/>
            </a:endParaRPr>
          </a:p>
        </p:txBody>
      </p:sp>
      <p:pic>
        <p:nvPicPr>
          <p:cNvPr id="703" name="Google Shape;703;p6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04" name="Google Shape;704;p60"/>
          <p:cNvSpPr txBox="1"/>
          <p:nvPr/>
        </p:nvSpPr>
        <p:spPr>
          <a:xfrm>
            <a:off x="1104900" y="1729474"/>
            <a:ext cx="541873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C00000"/>
              </a:buClr>
              <a:buSzPts val="2000"/>
              <a:buFont typeface="Arial"/>
              <a:buNone/>
            </a:pPr>
            <a:r>
              <a:rPr b="0" i="0" lang="en-US" sz="1400" u="none" cap="none" strike="noStrike">
                <a:solidFill>
                  <a:srgbClr val="C00000"/>
                </a:solidFill>
                <a:latin typeface="Times New Roman"/>
                <a:ea typeface="Times New Roman"/>
                <a:cs typeface="Times New Roman"/>
                <a:sym typeface="Times New Roman"/>
              </a:rPr>
              <a:t>Algorithm int insert_linear_prob(int hashtable[],int key)</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loc=key % MAX;</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If(hashTable[loc]==-1)</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hashtable[loc]=key;</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return(loc);</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	else{i=(loc+1)%MAX;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while(i!=loc)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if(hashTable[i]==-1)</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		{</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			hashtable[i]=key;</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			return(i);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400"/>
              <a:buFont typeface="Arial"/>
              <a:buNone/>
            </a:pPr>
            <a:r>
              <a:rPr b="0" i="0" lang="en-US" sz="1400" u="none" cap="none" strike="noStrike">
                <a:solidFill>
                  <a:schemeClr val="dk1"/>
                </a:solidFill>
                <a:latin typeface="Times New Roman"/>
                <a:ea typeface="Times New Roman"/>
                <a:cs typeface="Times New Roman"/>
                <a:sym typeface="Times New Roman"/>
              </a:rPr>
              <a:t>i=(i+1)%MAX;</a:t>
            </a:r>
            <a:endParaRPr b="0" i="0" sz="10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400" u="none" cap="none" strike="noStrike">
                <a:solidFill>
                  <a:srgbClr val="000000"/>
                </a:solidFill>
                <a:latin typeface="Times New Roman"/>
                <a:ea typeface="Times New Roman"/>
                <a:cs typeface="Times New Roman"/>
                <a:sym typeface="Times New Roman"/>
              </a:rPr>
              <a:t>}</a:t>
            </a:r>
            <a:endParaRPr b="0" i="0" sz="105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rgbClr val="000000"/>
              </a:solidFill>
              <a:latin typeface="Calibri"/>
              <a:ea typeface="Calibri"/>
              <a:cs typeface="Calibri"/>
              <a:sym typeface="Calibri"/>
            </a:endParaRPr>
          </a:p>
        </p:txBody>
      </p:sp>
      <p:sp>
        <p:nvSpPr>
          <p:cNvPr id="705" name="Google Shape;705;p60"/>
          <p:cNvSpPr txBox="1"/>
          <p:nvPr/>
        </p:nvSpPr>
        <p:spPr>
          <a:xfrm>
            <a:off x="7032104" y="1774061"/>
            <a:ext cx="4968552"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rgbClr val="C00000"/>
                </a:solidFill>
                <a:latin typeface="Calibri"/>
                <a:ea typeface="Calibri"/>
                <a:cs typeface="Calibri"/>
                <a:sym typeface="Calibri"/>
              </a:rPr>
              <a:t>if(i==loc) print(“Hash is full”)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rgbClr val="C00000"/>
                </a:solidFill>
                <a:latin typeface="Calibri"/>
                <a:ea typeface="Calibri"/>
                <a:cs typeface="Calibri"/>
                <a:sym typeface="Calibri"/>
              </a:rPr>
              <a:t>}</a:t>
            </a:r>
            <a:endParaRPr b="0" i="0" sz="2000" u="none" cap="none" strike="noStrike">
              <a:solidFill>
                <a:srgbClr val="C00000"/>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61"/>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Functions for Linear Probing without replacement- search function</a:t>
            </a:r>
            <a:endParaRPr b="0" i="0" sz="4800" u="none" cap="none" strike="noStrike">
              <a:solidFill>
                <a:srgbClr val="3F3F3F"/>
              </a:solidFill>
              <a:latin typeface="Calibri"/>
              <a:ea typeface="Calibri"/>
              <a:cs typeface="Calibri"/>
              <a:sym typeface="Calibri"/>
            </a:endParaRPr>
          </a:p>
        </p:txBody>
      </p:sp>
      <p:pic>
        <p:nvPicPr>
          <p:cNvPr id="713" name="Google Shape;713;p6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14" name="Google Shape;714;p61"/>
          <p:cNvSpPr txBox="1"/>
          <p:nvPr/>
        </p:nvSpPr>
        <p:spPr>
          <a:xfrm>
            <a:off x="1617980" y="1933821"/>
            <a:ext cx="4968552"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Search_linear_probe(hashtable,key)</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Times New Roman"/>
                <a:ea typeface="Times New Roman"/>
                <a:cs typeface="Times New Roman"/>
                <a:sym typeface="Times New Roman"/>
              </a:rPr>
              <a:t>int i,j;</a:t>
            </a:r>
            <a:endParaRPr b="0" i="0" sz="11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loc=key % 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if(hashtable[loc]==key) print “key found”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else{ i=(loc+1)%MAX;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while(i!=loc){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if(hashtable[i]==key) {print “key found” break;}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i=(i+1)%MAX;}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if(i==loc) print(“key not found”)</a:t>
            </a:r>
            <a:endParaRPr b="0" i="0" sz="16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t/>
            </a:r>
            <a:endParaRPr b="0" i="0" sz="2000" u="none" cap="none" strike="noStrike">
              <a:solidFill>
                <a:srgbClr val="C00000"/>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62"/>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Functions for Linear Probing with replacement insert function</a:t>
            </a:r>
            <a:endParaRPr b="0" i="0" sz="4800" u="none" cap="none" strike="noStrike">
              <a:solidFill>
                <a:srgbClr val="3F3F3F"/>
              </a:solidFill>
              <a:latin typeface="Calibri"/>
              <a:ea typeface="Calibri"/>
              <a:cs typeface="Calibri"/>
              <a:sym typeface="Calibri"/>
            </a:endParaRPr>
          </a:p>
        </p:txBody>
      </p:sp>
      <p:pic>
        <p:nvPicPr>
          <p:cNvPr id="722" name="Google Shape;722;p6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23" name="Google Shape;723;p62"/>
          <p:cNvSpPr txBox="1"/>
          <p:nvPr/>
        </p:nvSpPr>
        <p:spPr>
          <a:xfrm>
            <a:off x="1104900" y="1729474"/>
            <a:ext cx="541873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C00000"/>
              </a:buClr>
              <a:buSzPts val="2000"/>
              <a:buFont typeface="Arial"/>
              <a:buNone/>
            </a:pPr>
            <a:r>
              <a:rPr b="0" i="0" lang="en-US" sz="1800" u="none" cap="none" strike="noStrike">
                <a:solidFill>
                  <a:srgbClr val="C00000"/>
                </a:solidFill>
                <a:latin typeface="Times New Roman"/>
                <a:ea typeface="Times New Roman"/>
                <a:cs typeface="Times New Roman"/>
                <a:sym typeface="Times New Roman"/>
              </a:rPr>
              <a:t>Algorithm int insert_linear_prob(int hashtable[],int key)</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loc=key % MAX;</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If(hashTable[loc]==-1)</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hashtable[loc]=key;</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return(loc);</a:t>
            </a:r>
            <a:endParaRPr b="0" i="0" sz="1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	else{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temp=key</a:t>
            </a:r>
            <a:endParaRPr b="0" i="0" sz="18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if(loc!=(hashtable[loc]%MAX){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temp=hashtable[loc];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Hashtable[loc]=key;}</a:t>
            </a:r>
            <a:endParaRPr b="0" i="0" sz="18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1800" u="none" cap="none" strike="noStrike">
                <a:solidFill>
                  <a:srgbClr val="000000"/>
                </a:solidFill>
                <a:latin typeface="Times New Roman"/>
                <a:ea typeface="Times New Roman"/>
                <a:cs typeface="Times New Roman"/>
                <a:sym typeface="Times New Roman"/>
              </a:rPr>
              <a:t>i=(loc+1)%MAX;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rgbClr val="000000"/>
              </a:solidFill>
              <a:latin typeface="Calibri"/>
              <a:ea typeface="Calibri"/>
              <a:cs typeface="Calibri"/>
              <a:sym typeface="Calibri"/>
            </a:endParaRPr>
          </a:p>
        </p:txBody>
      </p:sp>
      <p:sp>
        <p:nvSpPr>
          <p:cNvPr id="724" name="Google Shape;724;p62"/>
          <p:cNvSpPr txBox="1"/>
          <p:nvPr/>
        </p:nvSpPr>
        <p:spPr>
          <a:xfrm>
            <a:off x="7032104" y="1774061"/>
            <a:ext cx="4968552"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while(i!=loc)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if(hashTable[i]==-1)</a:t>
            </a:r>
            <a:endParaRPr b="0" i="0" sz="20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a:t>
            </a:r>
            <a:endParaRPr b="0" i="0" sz="20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hashtable[i]=temp;</a:t>
            </a:r>
            <a:endParaRPr b="0" i="0" sz="20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return(i);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i=(i+1)%MAX;</a:t>
            </a:r>
            <a:endParaRPr b="0" i="0" sz="12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a:t>
            </a:r>
            <a:endParaRPr b="0" i="0" sz="20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chemeClr val="dk1"/>
              </a:buClr>
              <a:buSzPts val="2000"/>
              <a:buFont typeface="Arial"/>
              <a:buNone/>
            </a:pPr>
            <a:r>
              <a:t/>
            </a:r>
            <a:endParaRPr b="0" i="0" sz="2000" u="none" cap="none" strike="noStrike">
              <a:solidFill>
                <a:schemeClr val="dk1"/>
              </a:solidFill>
              <a:latin typeface="Calibri"/>
              <a:ea typeface="Calibri"/>
              <a:cs typeface="Calibri"/>
              <a:sym typeface="Calibri"/>
            </a:endParaRPr>
          </a:p>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if(i==loc) print(“Hash is full”)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63"/>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Functions for Linear Probing with replacement- search function</a:t>
            </a:r>
            <a:endParaRPr b="0" i="0" sz="4800" u="none" cap="none" strike="noStrike">
              <a:solidFill>
                <a:srgbClr val="3F3F3F"/>
              </a:solidFill>
              <a:latin typeface="Calibri"/>
              <a:ea typeface="Calibri"/>
              <a:cs typeface="Calibri"/>
              <a:sym typeface="Calibri"/>
            </a:endParaRPr>
          </a:p>
        </p:txBody>
      </p:sp>
      <p:pic>
        <p:nvPicPr>
          <p:cNvPr id="732" name="Google Shape;732;p6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33" name="Google Shape;733;p63"/>
          <p:cNvSpPr txBox="1"/>
          <p:nvPr/>
        </p:nvSpPr>
        <p:spPr>
          <a:xfrm>
            <a:off x="1617980" y="1933821"/>
            <a:ext cx="4968552"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Search_linear_probe(hashtable,key)</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Times New Roman"/>
                <a:ea typeface="Times New Roman"/>
                <a:cs typeface="Times New Roman"/>
                <a:sym typeface="Times New Roman"/>
              </a:rPr>
              <a:t>int i,loc;</a:t>
            </a:r>
            <a:endParaRPr b="0" i="0" sz="11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loc=key % 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if(hashtable[loc]==key) print “key found”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else{ i=(loc+1)%MAX;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rPr b="0" i="0" lang="en-US" sz="1600" u="none" cap="none" strike="noStrike">
                <a:solidFill>
                  <a:schemeClr val="dk1"/>
                </a:solidFill>
                <a:latin typeface="Times New Roman"/>
                <a:ea typeface="Times New Roman"/>
                <a:cs typeface="Times New Roman"/>
                <a:sym typeface="Times New Roman"/>
              </a:rPr>
              <a:t>      while(i!=loc){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if(hashtable[i]==key) {print “key found” break;}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i=(i+1)%MAX;}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if(i==loc) print(“key not found”)</a:t>
            </a:r>
            <a:endParaRPr b="0" i="0" sz="16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400"/>
              </a:spcBef>
              <a:spcAft>
                <a:spcPts val="0"/>
              </a:spcAft>
              <a:buClr>
                <a:srgbClr val="C00000"/>
              </a:buClr>
              <a:buSzPts val="2000"/>
              <a:buFont typeface="Arial"/>
              <a:buNone/>
            </a:pPr>
            <a:r>
              <a:rPr b="0" i="0" lang="en-US" sz="2000" u="none" cap="none" strike="noStrike">
                <a:solidFill>
                  <a:srgbClr val="C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chemeClr val="dk1"/>
              </a:buClr>
              <a:buSzPts val="2000"/>
              <a:buFont typeface="Arial"/>
              <a:buNone/>
            </a:pPr>
            <a:r>
              <a:t/>
            </a:r>
            <a:endParaRPr b="0" i="0" sz="2000" u="none" cap="none" strike="noStrike">
              <a:solidFill>
                <a:srgbClr val="C00000"/>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64"/>
          <p:cNvSpPr txBox="1"/>
          <p:nvPr>
            <p:ph type="title"/>
          </p:nvPr>
        </p:nvSpPr>
        <p:spPr>
          <a:xfrm>
            <a:off x="1466567" y="286604"/>
            <a:ext cx="10058400" cy="1450757"/>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lang="en-US">
                <a:solidFill>
                  <a:srgbClr val="00B050"/>
                </a:solidFill>
                <a:latin typeface="Times New Roman"/>
                <a:ea typeface="Times New Roman"/>
                <a:cs typeface="Times New Roman"/>
                <a:sym typeface="Times New Roman"/>
              </a:rPr>
              <a:t>Clustering</a:t>
            </a:r>
            <a:endParaRPr/>
          </a:p>
        </p:txBody>
      </p:sp>
      <p:sp>
        <p:nvSpPr>
          <p:cNvPr id="739" name="Google Shape;739;p64"/>
          <p:cNvSpPr txBox="1"/>
          <p:nvPr>
            <p:ph idx="1" type="body"/>
          </p:nvPr>
        </p:nvSpPr>
        <p:spPr>
          <a:xfrm>
            <a:off x="1464668" y="1988840"/>
            <a:ext cx="9574832" cy="3816424"/>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One problem with the above technique is the tendency to form “clusters”</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A </a:t>
            </a:r>
            <a:r>
              <a:rPr lang="en-US" sz="2400">
                <a:solidFill>
                  <a:schemeClr val="lt2"/>
                </a:solidFill>
                <a:latin typeface="Times New Roman"/>
                <a:ea typeface="Times New Roman"/>
                <a:cs typeface="Times New Roman"/>
                <a:sym typeface="Times New Roman"/>
              </a:rPr>
              <a:t>cluster</a:t>
            </a:r>
            <a:r>
              <a:rPr lang="en-US" sz="2400">
                <a:latin typeface="Times New Roman"/>
                <a:ea typeface="Times New Roman"/>
                <a:cs typeface="Times New Roman"/>
                <a:sym typeface="Times New Roman"/>
              </a:rPr>
              <a:t> is a group of items not containing any open slots</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The bigger a cluster gets, the more likely it is that new values will hash into the cluster, and make it ever bigger</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Clusters cause efficiency to degrade</a:t>
            </a:r>
            <a:endParaRPr sz="2400">
              <a:latin typeface="Times New Roman"/>
              <a:ea typeface="Times New Roman"/>
              <a:cs typeface="Times New Roman"/>
              <a:sym typeface="Times New Roman"/>
            </a:endParaRPr>
          </a:p>
        </p:txBody>
      </p:sp>
      <p:pic>
        <p:nvPicPr>
          <p:cNvPr id="740" name="Google Shape;740;p6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65"/>
          <p:cNvSpPr txBox="1"/>
          <p:nvPr>
            <p:ph type="title"/>
          </p:nvPr>
        </p:nvSpPr>
        <p:spPr>
          <a:xfrm>
            <a:off x="1631504" y="476672"/>
            <a:ext cx="10058400" cy="1450757"/>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lang="en-US">
                <a:solidFill>
                  <a:srgbClr val="00B050"/>
                </a:solidFill>
                <a:latin typeface="Times New Roman"/>
                <a:ea typeface="Times New Roman"/>
                <a:cs typeface="Times New Roman"/>
                <a:sym typeface="Times New Roman"/>
              </a:rPr>
              <a:t>Quadratic Probing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746" name="Google Shape;746;p65"/>
          <p:cNvSpPr txBox="1"/>
          <p:nvPr>
            <p:ph idx="1" type="body"/>
          </p:nvPr>
        </p:nvSpPr>
        <p:spPr>
          <a:xfrm>
            <a:off x="812273" y="1940234"/>
            <a:ext cx="10662592"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70000"/>
              </a:lnSpc>
              <a:spcBef>
                <a:spcPts val="1200"/>
              </a:spcBef>
              <a:spcAft>
                <a:spcPts val="0"/>
              </a:spcAft>
              <a:buClr>
                <a:srgbClr val="A8CDD7"/>
              </a:buClr>
              <a:buSzPts val="1900"/>
              <a:buFont typeface="Noto Sans Symbols"/>
              <a:buChar char="❖"/>
            </a:pPr>
            <a:r>
              <a:rPr lang="en-US" sz="2000">
                <a:latin typeface="Times New Roman"/>
                <a:ea typeface="Times New Roman"/>
                <a:cs typeface="Times New Roman"/>
                <a:sym typeface="Times New Roman"/>
              </a:rPr>
              <a:t>In quadratic probing, we add offset by amount square of collision probe number</a:t>
            </a:r>
            <a:endParaRPr/>
          </a:p>
          <a:p>
            <a:pPr indent="-444500" lvl="0" marL="1944688" rtl="0" algn="just">
              <a:lnSpc>
                <a:spcPct val="70000"/>
              </a:lnSpc>
              <a:spcBef>
                <a:spcPts val="1200"/>
              </a:spcBef>
              <a:spcAft>
                <a:spcPts val="0"/>
              </a:spcAft>
              <a:buClr>
                <a:srgbClr val="A8CDD7"/>
              </a:buClr>
              <a:buSzPts val="1900"/>
              <a:buFont typeface="Noto Sans Symbols"/>
              <a:buNone/>
            </a:pPr>
            <a:r>
              <a:t/>
            </a:r>
            <a:endParaRPr sz="200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1900"/>
              <a:buFont typeface="Noto Sans Symbols"/>
              <a:buChar char="❖"/>
            </a:pPr>
            <a:r>
              <a:rPr lang="en-US" sz="2000">
                <a:latin typeface="Times New Roman"/>
                <a:ea typeface="Times New Roman"/>
                <a:cs typeface="Times New Roman"/>
                <a:sym typeface="Times New Roman"/>
              </a:rPr>
              <a:t> In quadratic probing, the empty location is searched using the following formula</a:t>
            </a:r>
            <a:endParaRPr/>
          </a:p>
          <a:p>
            <a:pPr indent="-444500" lvl="0" marL="1944688" rtl="0" algn="just">
              <a:lnSpc>
                <a:spcPct val="70000"/>
              </a:lnSpc>
              <a:spcBef>
                <a:spcPts val="1200"/>
              </a:spcBef>
              <a:spcAft>
                <a:spcPts val="0"/>
              </a:spcAft>
              <a:buClr>
                <a:srgbClr val="A8CDD7"/>
              </a:buClr>
              <a:buSzPts val="1900"/>
              <a:buFont typeface="Noto Sans Symbols"/>
              <a:buNone/>
            </a:pPr>
            <a:r>
              <a:t/>
            </a:r>
            <a:endParaRPr sz="200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1900"/>
              <a:buFont typeface="Noto Sans Symbols"/>
              <a:buChar char="❖"/>
            </a:pPr>
            <a:r>
              <a:rPr lang="en-US" sz="2000">
                <a:latin typeface="Times New Roman"/>
                <a:ea typeface="Times New Roman"/>
                <a:cs typeface="Times New Roman"/>
                <a:sym typeface="Times New Roman"/>
              </a:rPr>
              <a:t>(Hash(Key) + i</a:t>
            </a:r>
            <a:r>
              <a:rPr baseline="30000" lang="en-US" sz="2000">
                <a:latin typeface="Times New Roman"/>
                <a:ea typeface="Times New Roman"/>
                <a:cs typeface="Times New Roman"/>
                <a:sym typeface="Times New Roman"/>
              </a:rPr>
              <a:t>2</a:t>
            </a:r>
            <a:r>
              <a:rPr lang="en-US" sz="2000">
                <a:latin typeface="Times New Roman"/>
                <a:ea typeface="Times New Roman"/>
                <a:cs typeface="Times New Roman"/>
                <a:sym typeface="Times New Roman"/>
              </a:rPr>
              <a:t>) MOD Max where i lies between 1 to (Max − 1)/2</a:t>
            </a:r>
            <a:endParaRPr/>
          </a:p>
          <a:p>
            <a:pPr indent="-444500" lvl="0" marL="1944688" rtl="0" algn="just">
              <a:lnSpc>
                <a:spcPct val="70000"/>
              </a:lnSpc>
              <a:spcBef>
                <a:spcPts val="1200"/>
              </a:spcBef>
              <a:spcAft>
                <a:spcPts val="0"/>
              </a:spcAft>
              <a:buClr>
                <a:srgbClr val="A8CDD7"/>
              </a:buClr>
              <a:buSzPts val="1900"/>
              <a:buFont typeface="Noto Sans Symbols"/>
              <a:buNone/>
            </a:pPr>
            <a:r>
              <a:t/>
            </a:r>
            <a:endParaRPr sz="200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1900"/>
              <a:buFont typeface="Noto Sans Symbols"/>
              <a:buChar char="❖"/>
            </a:pPr>
            <a:r>
              <a:rPr lang="en-US" sz="2000">
                <a:latin typeface="Times New Roman"/>
                <a:ea typeface="Times New Roman"/>
                <a:cs typeface="Times New Roman"/>
                <a:sym typeface="Times New Roman"/>
              </a:rPr>
              <a:t>Quadratic probing probes the array at location Hash(key)+1,</a:t>
            </a:r>
            <a:endParaRPr/>
          </a:p>
          <a:p>
            <a:pPr indent="-565150" lvl="0" marL="1944688" rtl="0" algn="just">
              <a:lnSpc>
                <a:spcPct val="70000"/>
              </a:lnSpc>
              <a:spcBef>
                <a:spcPts val="1200"/>
              </a:spcBef>
              <a:spcAft>
                <a:spcPts val="0"/>
              </a:spcAft>
              <a:buClr>
                <a:srgbClr val="A8CDD7"/>
              </a:buClr>
              <a:buSzPts val="1900"/>
              <a:buNone/>
            </a:pPr>
            <a:r>
              <a:rPr lang="en-US" sz="2000">
                <a:latin typeface="Times New Roman"/>
                <a:ea typeface="Times New Roman"/>
                <a:cs typeface="Times New Roman"/>
                <a:sym typeface="Times New Roman"/>
              </a:rPr>
              <a:t>         Hash(key)+4, _____,Hash(key)+9 etc.</a:t>
            </a:r>
            <a:endParaRPr/>
          </a:p>
          <a:p>
            <a:pPr indent="-444500" lvl="0" marL="1944688" rtl="0" algn="just">
              <a:lnSpc>
                <a:spcPct val="70000"/>
              </a:lnSpc>
              <a:spcBef>
                <a:spcPts val="1200"/>
              </a:spcBef>
              <a:spcAft>
                <a:spcPts val="0"/>
              </a:spcAft>
              <a:buClr>
                <a:srgbClr val="A8CDD7"/>
              </a:buClr>
              <a:buSzPts val="1900"/>
              <a:buFont typeface="Noto Sans Symbols"/>
              <a:buNone/>
            </a:pPr>
            <a:r>
              <a:t/>
            </a:r>
            <a:endParaRPr sz="2000">
              <a:latin typeface="Times New Roman"/>
              <a:ea typeface="Times New Roman"/>
              <a:cs typeface="Times New Roman"/>
              <a:sym typeface="Times New Roman"/>
            </a:endParaRPr>
          </a:p>
          <a:p>
            <a:pPr indent="-565150" lvl="0" marL="1944688" rtl="0" algn="just">
              <a:lnSpc>
                <a:spcPct val="70000"/>
              </a:lnSpc>
              <a:spcBef>
                <a:spcPts val="1200"/>
              </a:spcBef>
              <a:spcAft>
                <a:spcPts val="0"/>
              </a:spcAft>
              <a:buClr>
                <a:srgbClr val="A8CDD7"/>
              </a:buClr>
              <a:buSzPts val="1900"/>
              <a:buFont typeface="Noto Sans Symbols"/>
              <a:buChar char="❖"/>
            </a:pPr>
            <a:r>
              <a:rPr lang="en-US" sz="2000">
                <a:latin typeface="Times New Roman"/>
                <a:ea typeface="Times New Roman"/>
                <a:cs typeface="Times New Roman"/>
                <a:sym typeface="Times New Roman"/>
              </a:rPr>
              <a:t>Quadratic probing works much better than linear probing, but to make full use of hash table, there are constraints on the values of </a:t>
            </a:r>
            <a:r>
              <a:rPr i="1" lang="en-US" sz="2000">
                <a:latin typeface="Times New Roman"/>
                <a:ea typeface="Times New Roman"/>
                <a:cs typeface="Times New Roman"/>
                <a:sym typeface="Times New Roman"/>
              </a:rPr>
              <a:t>i and Max so that the address lies in table boundaries</a:t>
            </a:r>
            <a:endParaRPr sz="2000">
              <a:latin typeface="Times New Roman"/>
              <a:ea typeface="Times New Roman"/>
              <a:cs typeface="Times New Roman"/>
              <a:sym typeface="Times New Roman"/>
            </a:endParaRPr>
          </a:p>
          <a:p>
            <a:pPr indent="-228600" lvl="0" marL="457200" marR="0" rtl="0" algn="l">
              <a:lnSpc>
                <a:spcPct val="70000"/>
              </a:lnSpc>
              <a:spcBef>
                <a:spcPts val="1200"/>
              </a:spcBef>
              <a:spcAft>
                <a:spcPts val="0"/>
              </a:spcAft>
              <a:buClr>
                <a:schemeClr val="accent1"/>
              </a:buClr>
              <a:buSzPts val="2000"/>
              <a:buFont typeface="Calibri"/>
              <a:buNone/>
            </a:pPr>
            <a:r>
              <a:t/>
            </a:r>
            <a:endParaRPr sz="800"/>
          </a:p>
        </p:txBody>
      </p:sp>
      <p:pic>
        <p:nvPicPr>
          <p:cNvPr id="747" name="Google Shape;747;p6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66"/>
          <p:cNvSpPr txBox="1"/>
          <p:nvPr>
            <p:ph type="title"/>
          </p:nvPr>
        </p:nvSpPr>
        <p:spPr>
          <a:xfrm>
            <a:off x="1631504" y="709721"/>
            <a:ext cx="10058400" cy="1450757"/>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br>
              <a:rPr lang="en-US">
                <a:solidFill>
                  <a:srgbClr val="00B050"/>
                </a:solidFill>
                <a:latin typeface="Times New Roman"/>
                <a:ea typeface="Times New Roman"/>
                <a:cs typeface="Times New Roman"/>
                <a:sym typeface="Times New Roman"/>
              </a:rPr>
            </a:br>
            <a:br>
              <a:rPr lang="en-US">
                <a:solidFill>
                  <a:srgbClr val="00B050"/>
                </a:solidFill>
                <a:latin typeface="Times New Roman"/>
                <a:ea typeface="Times New Roman"/>
                <a:cs typeface="Times New Roman"/>
                <a:sym typeface="Times New Roman"/>
              </a:rPr>
            </a:br>
            <a:r>
              <a:rPr lang="en-US">
                <a:solidFill>
                  <a:srgbClr val="00B050"/>
                </a:solidFill>
                <a:latin typeface="Times New Roman"/>
                <a:ea typeface="Times New Roman"/>
                <a:cs typeface="Times New Roman"/>
                <a:sym typeface="Times New Roman"/>
              </a:rPr>
              <a:t>Open addressing using quadratic probing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753" name="Google Shape;753;p66"/>
          <p:cNvSpPr txBox="1"/>
          <p:nvPr>
            <p:ph idx="1" type="body"/>
          </p:nvPr>
        </p:nvSpPr>
        <p:spPr>
          <a:xfrm>
            <a:off x="762000" y="1767823"/>
            <a:ext cx="10761068" cy="4450432"/>
          </a:xfrm>
          <a:prstGeom prst="rect">
            <a:avLst/>
          </a:prstGeom>
          <a:noFill/>
          <a:ln>
            <a:noFill/>
          </a:ln>
        </p:spPr>
        <p:txBody>
          <a:bodyPr anchorCtr="0" anchor="t" bIns="91425" lIns="91425" spcFirstLastPara="1" rIns="91425" wrap="square" tIns="91425">
            <a:noAutofit/>
          </a:bodyPr>
          <a:lstStyle/>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Let us insert these keys using quadratic probing</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For 6173, the hashed address 6173 % 10 gives 3 and it is not empty, hence using quadratic probing we get the address as follows:</a:t>
            </a:r>
            <a:endParaRPr/>
          </a:p>
          <a:p>
            <a:pPr indent="-565150" lvl="0" marL="1944688" rtl="0" algn="just">
              <a:lnSpc>
                <a:spcPct val="70000"/>
              </a:lnSpc>
              <a:spcBef>
                <a:spcPts val="1200"/>
              </a:spcBef>
              <a:spcAft>
                <a:spcPts val="0"/>
              </a:spcAft>
              <a:buClr>
                <a:srgbClr val="A8CDD7"/>
              </a:buClr>
              <a:buSzPts val="1976"/>
              <a:buNone/>
            </a:pPr>
            <a:r>
              <a:rPr lang="en-US" sz="2080">
                <a:latin typeface="Times New Roman"/>
                <a:ea typeface="Times New Roman"/>
                <a:cs typeface="Times New Roman"/>
                <a:sym typeface="Times New Roman"/>
              </a:rPr>
              <a:t>        Apply probing </a:t>
            </a:r>
            <a:r>
              <a:rPr lang="en-US" sz="2080">
                <a:solidFill>
                  <a:srgbClr val="C00000"/>
                </a:solidFill>
                <a:latin typeface="Times New Roman"/>
                <a:ea typeface="Times New Roman"/>
                <a:cs typeface="Times New Roman"/>
                <a:sym typeface="Times New Roman"/>
              </a:rPr>
              <a:t>Hash(6173) = (h(6173 )+ 1</a:t>
            </a:r>
            <a:r>
              <a:rPr baseline="30000" lang="en-US" sz="2080">
                <a:solidFill>
                  <a:srgbClr val="C00000"/>
                </a:solidFill>
                <a:latin typeface="Times New Roman"/>
                <a:ea typeface="Times New Roman"/>
                <a:cs typeface="Times New Roman"/>
                <a:sym typeface="Times New Roman"/>
              </a:rPr>
              <a:t>2</a:t>
            </a:r>
            <a:r>
              <a:rPr lang="en-US" sz="2080">
                <a:solidFill>
                  <a:srgbClr val="C00000"/>
                </a:solidFill>
                <a:latin typeface="Times New Roman"/>
                <a:ea typeface="Times New Roman"/>
                <a:cs typeface="Times New Roman"/>
                <a:sym typeface="Times New Roman"/>
              </a:rPr>
              <a:t>) % 10 = 4 and as it is empty, the key 6173 is stored there</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 Now while inserting 4344, the location 4 is not empty and hence quadratic probing generates the address as (4344 + 1</a:t>
            </a:r>
            <a:r>
              <a:rPr baseline="30000" lang="en-US" sz="2080">
                <a:latin typeface="Times New Roman"/>
                <a:ea typeface="Times New Roman"/>
                <a:cs typeface="Times New Roman"/>
                <a:sym typeface="Times New Roman"/>
              </a:rPr>
              <a:t>2</a:t>
            </a:r>
            <a:r>
              <a:rPr lang="en-US" sz="2080">
                <a:latin typeface="Times New Roman"/>
                <a:ea typeface="Times New Roman"/>
                <a:cs typeface="Times New Roman"/>
                <a:sym typeface="Times New Roman"/>
              </a:rPr>
              <a:t>) % 10 = 5 and as is empty 4344 is stored</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solidFill>
                  <a:srgbClr val="C00000"/>
                </a:solidFill>
                <a:latin typeface="Times New Roman"/>
                <a:ea typeface="Times New Roman"/>
                <a:cs typeface="Times New Roman"/>
                <a:sym typeface="Times New Roman"/>
              </a:rPr>
              <a:t>For key 9699, the address is (h(9699)+ 1</a:t>
            </a:r>
            <a:r>
              <a:rPr baseline="30000" lang="en-US" sz="2080">
                <a:solidFill>
                  <a:srgbClr val="C00000"/>
                </a:solidFill>
                <a:latin typeface="Times New Roman"/>
                <a:ea typeface="Times New Roman"/>
                <a:cs typeface="Times New Roman"/>
                <a:sym typeface="Times New Roman"/>
              </a:rPr>
              <a:t>2</a:t>
            </a:r>
            <a:r>
              <a:rPr lang="en-US" sz="2080">
                <a:solidFill>
                  <a:srgbClr val="C00000"/>
                </a:solidFill>
                <a:latin typeface="Times New Roman"/>
                <a:ea typeface="Times New Roman"/>
                <a:cs typeface="Times New Roman"/>
                <a:sym typeface="Times New Roman"/>
              </a:rPr>
              <a:t>) % 10 = 0 and is empty so store.</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 While inserting 1889, the address (1889 + 1</a:t>
            </a:r>
            <a:r>
              <a:rPr baseline="30000" lang="en-US" sz="2080">
                <a:latin typeface="Times New Roman"/>
                <a:ea typeface="Times New Roman"/>
                <a:cs typeface="Times New Roman"/>
                <a:sym typeface="Times New Roman"/>
              </a:rPr>
              <a:t>2</a:t>
            </a:r>
            <a:r>
              <a:rPr lang="en-US" sz="2080">
                <a:latin typeface="Times New Roman"/>
                <a:ea typeface="Times New Roman"/>
                <a:cs typeface="Times New Roman"/>
                <a:sym typeface="Times New Roman"/>
              </a:rPr>
              <a:t>) % 10 = 0 is not empty so probe again</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 The address (h(1889) + 2</a:t>
            </a:r>
            <a:r>
              <a:rPr baseline="30000" lang="en-US" sz="2080">
                <a:latin typeface="Times New Roman"/>
                <a:ea typeface="Times New Roman"/>
                <a:cs typeface="Times New Roman"/>
                <a:sym typeface="Times New Roman"/>
              </a:rPr>
              <a:t>2</a:t>
            </a:r>
            <a:r>
              <a:rPr lang="en-US" sz="2080">
                <a:latin typeface="Times New Roman"/>
                <a:ea typeface="Times New Roman"/>
                <a:cs typeface="Times New Roman"/>
                <a:sym typeface="Times New Roman"/>
              </a:rPr>
              <a:t>) % 10 = 3 is not empty so probe again.</a:t>
            </a:r>
            <a:endParaRPr/>
          </a:p>
          <a:p>
            <a:pPr indent="-565150" lvl="0" marL="1944688" rtl="0" algn="just">
              <a:lnSpc>
                <a:spcPct val="70000"/>
              </a:lnSpc>
              <a:spcBef>
                <a:spcPts val="1200"/>
              </a:spcBef>
              <a:spcAft>
                <a:spcPts val="0"/>
              </a:spcAft>
              <a:buClr>
                <a:srgbClr val="A8CDD7"/>
              </a:buClr>
              <a:buSzPts val="1976"/>
              <a:buFont typeface="Noto Sans Symbols"/>
              <a:buChar char="❖"/>
            </a:pPr>
            <a:r>
              <a:rPr lang="en-US" sz="2080">
                <a:latin typeface="Times New Roman"/>
                <a:ea typeface="Times New Roman"/>
                <a:cs typeface="Times New Roman"/>
                <a:sym typeface="Times New Roman"/>
              </a:rPr>
              <a:t>The address(h(1889) + 3</a:t>
            </a:r>
            <a:r>
              <a:rPr baseline="30000" lang="en-US" sz="2080">
                <a:latin typeface="Times New Roman"/>
                <a:ea typeface="Times New Roman"/>
                <a:cs typeface="Times New Roman"/>
                <a:sym typeface="Times New Roman"/>
              </a:rPr>
              <a:t>2</a:t>
            </a:r>
            <a:r>
              <a:rPr lang="en-US" sz="2080">
                <a:latin typeface="Times New Roman"/>
                <a:ea typeface="Times New Roman"/>
                <a:cs typeface="Times New Roman"/>
                <a:sym typeface="Times New Roman"/>
              </a:rPr>
              <a:t>) % 10 = 8 is empty so store 1889 at location 8</a:t>
            </a:r>
            <a:endParaRPr/>
          </a:p>
          <a:p>
            <a:pPr indent="-228600" lvl="0" marL="457200" marR="0" rtl="0" algn="l">
              <a:lnSpc>
                <a:spcPct val="70000"/>
              </a:lnSpc>
              <a:spcBef>
                <a:spcPts val="1200"/>
              </a:spcBef>
              <a:spcAft>
                <a:spcPts val="0"/>
              </a:spcAft>
              <a:buClr>
                <a:schemeClr val="accent1"/>
              </a:buClr>
              <a:buSzPts val="2000"/>
              <a:buFont typeface="Calibri"/>
              <a:buNone/>
            </a:pPr>
            <a:r>
              <a:t/>
            </a:r>
            <a:endParaRPr baseline="30000" sz="650"/>
          </a:p>
        </p:txBody>
      </p:sp>
      <p:pic>
        <p:nvPicPr>
          <p:cNvPr id="754" name="Google Shape;754;p6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0" st="0"/>
                                            </p:txEl>
                                          </p:spTgt>
                                        </p:tgtEl>
                                        <p:attrNameLst>
                                          <p:attrName>style.visibility</p:attrName>
                                        </p:attrNameLst>
                                      </p:cBhvr>
                                      <p:to>
                                        <p:strVal val="visible"/>
                                      </p:to>
                                    </p:set>
                                    <p:animEffect filter="fade" transition="in">
                                      <p:cBhvr>
                                        <p:cTn dur="500"/>
                                        <p:tgtEl>
                                          <p:spTgt spid="7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 st="1"/>
                                            </p:txEl>
                                          </p:spTgt>
                                        </p:tgtEl>
                                        <p:attrNameLst>
                                          <p:attrName>style.visibility</p:attrName>
                                        </p:attrNameLst>
                                      </p:cBhvr>
                                      <p:to>
                                        <p:strVal val="visible"/>
                                      </p:to>
                                    </p:set>
                                    <p:animEffect filter="fade" transition="in">
                                      <p:cBhvr>
                                        <p:cTn dur="500"/>
                                        <p:tgtEl>
                                          <p:spTgt spid="7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2" st="2"/>
                                            </p:txEl>
                                          </p:spTgt>
                                        </p:tgtEl>
                                        <p:attrNameLst>
                                          <p:attrName>style.visibility</p:attrName>
                                        </p:attrNameLst>
                                      </p:cBhvr>
                                      <p:to>
                                        <p:strVal val="visible"/>
                                      </p:to>
                                    </p:set>
                                    <p:animEffect filter="fade" transition="in">
                                      <p:cBhvr>
                                        <p:cTn dur="500"/>
                                        <p:tgtEl>
                                          <p:spTgt spid="7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3" st="3"/>
                                            </p:txEl>
                                          </p:spTgt>
                                        </p:tgtEl>
                                        <p:attrNameLst>
                                          <p:attrName>style.visibility</p:attrName>
                                        </p:attrNameLst>
                                      </p:cBhvr>
                                      <p:to>
                                        <p:strVal val="visible"/>
                                      </p:to>
                                    </p:set>
                                    <p:animEffect filter="fade" transition="in">
                                      <p:cBhvr>
                                        <p:cTn dur="500"/>
                                        <p:tgtEl>
                                          <p:spTgt spid="7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4" st="4"/>
                                            </p:txEl>
                                          </p:spTgt>
                                        </p:tgtEl>
                                        <p:attrNameLst>
                                          <p:attrName>style.visibility</p:attrName>
                                        </p:attrNameLst>
                                      </p:cBhvr>
                                      <p:to>
                                        <p:strVal val="visible"/>
                                      </p:to>
                                    </p:set>
                                    <p:animEffect filter="fade" transition="in">
                                      <p:cBhvr>
                                        <p:cTn dur="500"/>
                                        <p:tgtEl>
                                          <p:spTgt spid="7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5" st="5"/>
                                            </p:txEl>
                                          </p:spTgt>
                                        </p:tgtEl>
                                        <p:attrNameLst>
                                          <p:attrName>style.visibility</p:attrName>
                                        </p:attrNameLst>
                                      </p:cBhvr>
                                      <p:to>
                                        <p:strVal val="visible"/>
                                      </p:to>
                                    </p:set>
                                    <p:animEffect filter="fade" transition="in">
                                      <p:cBhvr>
                                        <p:cTn dur="500"/>
                                        <p:tgtEl>
                                          <p:spTgt spid="75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6" st="6"/>
                                            </p:txEl>
                                          </p:spTgt>
                                        </p:tgtEl>
                                        <p:attrNameLst>
                                          <p:attrName>style.visibility</p:attrName>
                                        </p:attrNameLst>
                                      </p:cBhvr>
                                      <p:to>
                                        <p:strVal val="visible"/>
                                      </p:to>
                                    </p:set>
                                    <p:animEffect filter="fade" transition="in">
                                      <p:cBhvr>
                                        <p:cTn dur="500"/>
                                        <p:tgtEl>
                                          <p:spTgt spid="75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7" st="7"/>
                                            </p:txEl>
                                          </p:spTgt>
                                        </p:tgtEl>
                                        <p:attrNameLst>
                                          <p:attrName>style.visibility</p:attrName>
                                        </p:attrNameLst>
                                      </p:cBhvr>
                                      <p:to>
                                        <p:strVal val="visible"/>
                                      </p:to>
                                    </p:set>
                                    <p:animEffect filter="fade" transition="in">
                                      <p:cBhvr>
                                        <p:cTn dur="500"/>
                                        <p:tgtEl>
                                          <p:spTgt spid="75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8" st="8"/>
                                            </p:txEl>
                                          </p:spTgt>
                                        </p:tgtEl>
                                        <p:attrNameLst>
                                          <p:attrName>style.visibility</p:attrName>
                                        </p:attrNameLst>
                                      </p:cBhvr>
                                      <p:to>
                                        <p:strVal val="visible"/>
                                      </p:to>
                                    </p:set>
                                    <p:animEffect filter="fade" transition="in">
                                      <p:cBhvr>
                                        <p:cTn dur="500"/>
                                        <p:tgtEl>
                                          <p:spTgt spid="75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67"/>
          <p:cNvSpPr txBox="1"/>
          <p:nvPr>
            <p:ph type="title"/>
          </p:nvPr>
        </p:nvSpPr>
        <p:spPr>
          <a:xfrm>
            <a:off x="1462062" y="330447"/>
            <a:ext cx="10975384" cy="838141"/>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lang="en-US">
                <a:solidFill>
                  <a:srgbClr val="00B050"/>
                </a:solidFill>
                <a:latin typeface="Times New Roman"/>
                <a:ea typeface="Times New Roman"/>
                <a:cs typeface="Times New Roman"/>
                <a:sym typeface="Times New Roman"/>
              </a:rPr>
              <a:t>Open addressing using quadratic probing</a:t>
            </a:r>
            <a:endParaRPr>
              <a:solidFill>
                <a:srgbClr val="00B050"/>
              </a:solidFill>
              <a:latin typeface="Times New Roman"/>
              <a:ea typeface="Times New Roman"/>
              <a:cs typeface="Times New Roman"/>
              <a:sym typeface="Times New Roman"/>
            </a:endParaRPr>
          </a:p>
        </p:txBody>
      </p:sp>
      <p:graphicFrame>
        <p:nvGraphicFramePr>
          <p:cNvPr id="760" name="Google Shape;760;p67"/>
          <p:cNvGraphicFramePr/>
          <p:nvPr/>
        </p:nvGraphicFramePr>
        <p:xfrm>
          <a:off x="2222697" y="1378638"/>
          <a:ext cx="3000000" cy="3000000"/>
        </p:xfrm>
        <a:graphic>
          <a:graphicData uri="http://schemas.openxmlformats.org/drawingml/2006/table">
            <a:tbl>
              <a:tblPr bandRow="1" firstRow="1">
                <a:noFill/>
                <a:tableStyleId>{7B9E5BD9-1F77-4747-AC70-A681335331D0}</a:tableStyleId>
              </a:tblPr>
              <a:tblGrid>
                <a:gridCol w="688925"/>
                <a:gridCol w="1148200"/>
                <a:gridCol w="918575"/>
                <a:gridCol w="918575"/>
                <a:gridCol w="918575"/>
                <a:gridCol w="918575"/>
                <a:gridCol w="918575"/>
                <a:gridCol w="918575"/>
                <a:gridCol w="918575"/>
              </a:tblGrid>
              <a:tr h="1146525">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Initially</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4371</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1323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6173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4199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4344</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9699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1889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0</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9699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9699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2</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5</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7</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8</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1889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821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bl>
          </a:graphicData>
        </a:graphic>
      </p:graphicFrame>
      <p:pic>
        <p:nvPicPr>
          <p:cNvPr id="761" name="Google Shape;761;p6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62" name="Google Shape;762;p67"/>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p>
            <a:pPr indent="-228600" lvl="0" marL="457200" marR="0" rtl="0" algn="l">
              <a:lnSpc>
                <a:spcPct val="90000"/>
              </a:lnSpc>
              <a:spcBef>
                <a:spcPts val="1200"/>
              </a:spcBef>
              <a:spcAft>
                <a:spcPts val="0"/>
              </a:spcAft>
              <a:buClr>
                <a:schemeClr val="accent1"/>
              </a:buClr>
              <a:buSzPts val="2000"/>
              <a:buFont typeface="Calibri"/>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68"/>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Quadratic Probing</a:t>
            </a:r>
            <a:endParaRPr b="0" i="0" sz="4800" u="none" cap="none" strike="noStrike">
              <a:solidFill>
                <a:srgbClr val="3F3F3F"/>
              </a:solidFill>
              <a:latin typeface="Calibri"/>
              <a:ea typeface="Calibri"/>
              <a:cs typeface="Calibri"/>
              <a:sym typeface="Calibri"/>
            </a:endParaRPr>
          </a:p>
        </p:txBody>
      </p:sp>
      <p:sp>
        <p:nvSpPr>
          <p:cNvPr id="770" name="Google Shape;770;p68"/>
          <p:cNvSpPr txBox="1"/>
          <p:nvPr>
            <p:ph idx="1" type="body"/>
          </p:nvPr>
        </p:nvSpPr>
        <p:spPr>
          <a:xfrm>
            <a:off x="1143383" y="1844824"/>
            <a:ext cx="10058400" cy="3748194"/>
          </a:xfrm>
          <a:prstGeom prst="rect">
            <a:avLst/>
          </a:prstGeom>
          <a:noFill/>
          <a:ln>
            <a:noFill/>
          </a:ln>
        </p:spPr>
        <p:txBody>
          <a:bodyPr anchorCtr="0" anchor="t" bIns="45700" lIns="0" spcFirstLastPara="1" rIns="0" wrap="square" tIns="45700">
            <a:noAutofit/>
          </a:bodyPr>
          <a:lstStyle/>
          <a:p>
            <a:pPr indent="-152400" lvl="0" marL="91440" marR="0" rtl="0" algn="l">
              <a:lnSpc>
                <a:spcPct val="90000"/>
              </a:lnSpc>
              <a:spcBef>
                <a:spcPts val="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If cell j is already occupied then location j+1,j+4,j+9 are checked.</a:t>
            </a:r>
            <a:endParaRPr>
              <a:latin typeface="Times New Roman"/>
              <a:ea typeface="Times New Roman"/>
              <a:cs typeface="Times New Roman"/>
              <a:sym typeface="Times New Roman"/>
            </a:endParaRPr>
          </a:p>
          <a:p>
            <a:pPr indent="-152400" lvl="0" marL="91440" marR="0" rtl="0" algn="l">
              <a:lnSpc>
                <a:spcPct val="90000"/>
              </a:lnSpc>
              <a:spcBef>
                <a:spcPts val="140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This reduces </a:t>
            </a:r>
            <a:r>
              <a:rPr b="0" i="0" lang="en-US" sz="2400" u="none" cap="none" strike="noStrike">
                <a:solidFill>
                  <a:srgbClr val="0070C0"/>
                </a:solidFill>
                <a:latin typeface="Times New Roman"/>
                <a:ea typeface="Times New Roman"/>
                <a:cs typeface="Times New Roman"/>
                <a:sym typeface="Times New Roman"/>
              </a:rPr>
              <a:t>primary clustering </a:t>
            </a:r>
            <a:r>
              <a:rPr b="0" i="0" lang="en-US" sz="2400" u="none" cap="none" strike="noStrike">
                <a:solidFill>
                  <a:srgbClr val="3F3F3F"/>
                </a:solidFill>
                <a:latin typeface="Times New Roman"/>
                <a:ea typeface="Times New Roman"/>
                <a:cs typeface="Times New Roman"/>
                <a:sym typeface="Times New Roman"/>
              </a:rPr>
              <a:t>of data.</a:t>
            </a:r>
            <a:endParaRPr/>
          </a:p>
          <a:p>
            <a:pPr indent="-152400" lvl="0" marL="91440" rtl="0" algn="l">
              <a:lnSpc>
                <a:spcPct val="90000"/>
              </a:lnSpc>
              <a:spcBef>
                <a:spcPts val="1400"/>
              </a:spcBef>
              <a:spcAft>
                <a:spcPts val="0"/>
              </a:spcAft>
              <a:buSzPts val="2400"/>
              <a:buChar char=" "/>
            </a:pPr>
            <a:r>
              <a:rPr lang="en-US">
                <a:latin typeface="Times New Roman"/>
                <a:ea typeface="Times New Roman"/>
                <a:cs typeface="Times New Roman"/>
                <a:sym typeface="Times New Roman"/>
              </a:rPr>
              <a:t>Main Idea: Spread out the search for an empty slot – </a:t>
            </a:r>
            <a:r>
              <a:rPr b="1" lang="en-US">
                <a:latin typeface="Times New Roman"/>
                <a:ea typeface="Times New Roman"/>
                <a:cs typeface="Times New Roman"/>
                <a:sym typeface="Times New Roman"/>
              </a:rPr>
              <a:t>Increment by i</a:t>
            </a:r>
            <a:r>
              <a:rPr b="1" baseline="30000" lang="en-US">
                <a:latin typeface="Times New Roman"/>
                <a:ea typeface="Times New Roman"/>
                <a:cs typeface="Times New Roman"/>
                <a:sym typeface="Times New Roman"/>
              </a:rPr>
              <a:t>2</a:t>
            </a:r>
            <a:r>
              <a:rPr b="1" lang="en-US">
                <a:latin typeface="Times New Roman"/>
                <a:ea typeface="Times New Roman"/>
                <a:cs typeface="Times New Roman"/>
                <a:sym typeface="Times New Roman"/>
              </a:rPr>
              <a:t> instead of i </a:t>
            </a:r>
            <a:endParaRPr/>
          </a:p>
          <a:p>
            <a:pPr indent="-152400" lvl="0" marL="91440" rtl="0" algn="ctr">
              <a:lnSpc>
                <a:spcPct val="90000"/>
              </a:lnSpc>
              <a:spcBef>
                <a:spcPts val="1400"/>
              </a:spcBef>
              <a:spcAft>
                <a:spcPts val="0"/>
              </a:spcAft>
              <a:buSzPts val="2400"/>
              <a:buChar char=" "/>
            </a:pPr>
            <a:r>
              <a:rPr b="1" lang="en-US">
                <a:solidFill>
                  <a:srgbClr val="0070C0"/>
                </a:solidFill>
                <a:latin typeface="Times New Roman"/>
                <a:ea typeface="Times New Roman"/>
                <a:cs typeface="Times New Roman"/>
                <a:sym typeface="Times New Roman"/>
              </a:rPr>
              <a:t>hi(X) = (Hash(X) + i2) % TableSize  </a:t>
            </a:r>
            <a:endParaRPr b="1">
              <a:solidFill>
                <a:srgbClr val="0070C0"/>
              </a:solidFill>
              <a:latin typeface="Times New Roman"/>
              <a:ea typeface="Times New Roman"/>
              <a:cs typeface="Times New Roman"/>
              <a:sym typeface="Times New Roman"/>
            </a:endParaRPr>
          </a:p>
          <a:p>
            <a:pPr indent="0" lvl="0" marL="0" rtl="0" algn="ctr">
              <a:lnSpc>
                <a:spcPct val="90000"/>
              </a:lnSpc>
              <a:spcBef>
                <a:spcPts val="1400"/>
              </a:spcBef>
              <a:spcAft>
                <a:spcPts val="0"/>
              </a:spcAft>
              <a:buSzPts val="2400"/>
              <a:buNone/>
            </a:pPr>
            <a:r>
              <a:t/>
            </a:r>
            <a:endParaRPr>
              <a:solidFill>
                <a:srgbClr val="C00000"/>
              </a:solidFill>
              <a:latin typeface="Times New Roman"/>
              <a:ea typeface="Times New Roman"/>
              <a:cs typeface="Times New Roman"/>
              <a:sym typeface="Times New Roman"/>
            </a:endParaRPr>
          </a:p>
          <a:p>
            <a:pPr indent="0" lvl="0" marL="0" rtl="0" algn="ctr">
              <a:lnSpc>
                <a:spcPct val="90000"/>
              </a:lnSpc>
              <a:spcBef>
                <a:spcPts val="1400"/>
              </a:spcBef>
              <a:spcAft>
                <a:spcPts val="0"/>
              </a:spcAft>
              <a:buSzPts val="2400"/>
              <a:buNone/>
            </a:pPr>
            <a:r>
              <a:rPr lang="en-US">
                <a:solidFill>
                  <a:srgbClr val="C00000"/>
                </a:solidFill>
                <a:latin typeface="Times New Roman"/>
                <a:ea typeface="Times New Roman"/>
                <a:cs typeface="Times New Roman"/>
                <a:sym typeface="Times New Roman"/>
              </a:rPr>
              <a:t>h0(X) = Hash(X) % TableSize </a:t>
            </a:r>
            <a:endParaRPr/>
          </a:p>
          <a:p>
            <a:pPr indent="-152400" lvl="0" marL="91440" rtl="0" algn="ctr">
              <a:lnSpc>
                <a:spcPct val="90000"/>
              </a:lnSpc>
              <a:spcBef>
                <a:spcPts val="1400"/>
              </a:spcBef>
              <a:spcAft>
                <a:spcPts val="0"/>
              </a:spcAft>
              <a:buSzPts val="2400"/>
              <a:buChar char=" "/>
            </a:pPr>
            <a:r>
              <a:rPr lang="en-US">
                <a:solidFill>
                  <a:srgbClr val="C00000"/>
                </a:solidFill>
                <a:latin typeface="Times New Roman"/>
                <a:ea typeface="Times New Roman"/>
                <a:cs typeface="Times New Roman"/>
                <a:sym typeface="Times New Roman"/>
              </a:rPr>
              <a:t>h1(X) = Hash(X) + 1 % TableSize</a:t>
            </a:r>
            <a:endParaRPr>
              <a:solidFill>
                <a:srgbClr val="C00000"/>
              </a:solidFill>
              <a:latin typeface="Times New Roman"/>
              <a:ea typeface="Times New Roman"/>
              <a:cs typeface="Times New Roman"/>
              <a:sym typeface="Times New Roman"/>
            </a:endParaRPr>
          </a:p>
          <a:p>
            <a:pPr indent="-152400" lvl="0" marL="91440" rtl="0" algn="ctr">
              <a:lnSpc>
                <a:spcPct val="90000"/>
              </a:lnSpc>
              <a:spcBef>
                <a:spcPts val="1400"/>
              </a:spcBef>
              <a:spcAft>
                <a:spcPts val="0"/>
              </a:spcAft>
              <a:buSzPts val="2400"/>
              <a:buChar char=" "/>
            </a:pPr>
            <a:r>
              <a:rPr lang="en-US">
                <a:solidFill>
                  <a:srgbClr val="C00000"/>
                </a:solidFill>
                <a:latin typeface="Times New Roman"/>
                <a:ea typeface="Times New Roman"/>
                <a:cs typeface="Times New Roman"/>
                <a:sym typeface="Times New Roman"/>
              </a:rPr>
              <a:t>h2(X) = Hash(X) + 4 % TableSize</a:t>
            </a:r>
            <a:endParaRPr>
              <a:solidFill>
                <a:srgbClr val="C00000"/>
              </a:solidFill>
              <a:latin typeface="Times New Roman"/>
              <a:ea typeface="Times New Roman"/>
              <a:cs typeface="Times New Roman"/>
              <a:sym typeface="Times New Roman"/>
            </a:endParaRPr>
          </a:p>
          <a:p>
            <a:pPr indent="-152400" lvl="0" marL="91440" rtl="0" algn="ctr">
              <a:lnSpc>
                <a:spcPct val="90000"/>
              </a:lnSpc>
              <a:spcBef>
                <a:spcPts val="1400"/>
              </a:spcBef>
              <a:spcAft>
                <a:spcPts val="0"/>
              </a:spcAft>
              <a:buSzPts val="2400"/>
              <a:buChar char=" "/>
            </a:pPr>
            <a:r>
              <a:rPr lang="en-US">
                <a:solidFill>
                  <a:srgbClr val="C00000"/>
                </a:solidFill>
                <a:latin typeface="Times New Roman"/>
                <a:ea typeface="Times New Roman"/>
                <a:cs typeface="Times New Roman"/>
                <a:sym typeface="Times New Roman"/>
              </a:rPr>
              <a:t>h3(X) = Hash(X) + 9 % TableSize</a:t>
            </a:r>
            <a:endParaRPr>
              <a:solidFill>
                <a:srgbClr val="C00000"/>
              </a:solidFill>
              <a:latin typeface="Times New Roman"/>
              <a:ea typeface="Times New Roman"/>
              <a:cs typeface="Times New Roman"/>
              <a:sym typeface="Times New Roman"/>
            </a:endParaRPr>
          </a:p>
          <a:p>
            <a:pPr indent="0" lvl="0" marL="91440" marR="0" rtl="0" algn="l">
              <a:lnSpc>
                <a:spcPct val="90000"/>
              </a:lnSpc>
              <a:spcBef>
                <a:spcPts val="1400"/>
              </a:spcBef>
              <a:spcAft>
                <a:spcPts val="0"/>
              </a:spcAft>
              <a:buClr>
                <a:schemeClr val="accent1"/>
              </a:buClr>
              <a:buSzPts val="2400"/>
              <a:buFont typeface="Calibri"/>
              <a:buNone/>
            </a:pPr>
            <a:r>
              <a:t/>
            </a:r>
            <a:endParaRPr/>
          </a:p>
          <a:p>
            <a:pPr indent="0" lvl="0" marL="0" marR="0" rtl="0" algn="l">
              <a:lnSpc>
                <a:spcPct val="90000"/>
              </a:lnSpc>
              <a:spcBef>
                <a:spcPts val="1400"/>
              </a:spcBef>
              <a:spcAft>
                <a:spcPts val="0"/>
              </a:spcAft>
              <a:buClr>
                <a:schemeClr val="accent1"/>
              </a:buClr>
              <a:buSzPts val="2400"/>
              <a:buFont typeface="Calibri"/>
              <a:buNone/>
            </a:pPr>
            <a:r>
              <a:t/>
            </a:r>
            <a:endParaRPr b="0" i="0" sz="2400" u="none" cap="none" strike="noStrike">
              <a:solidFill>
                <a:srgbClr val="3F3F3F"/>
              </a:solidFill>
              <a:latin typeface="Calibri"/>
              <a:ea typeface="Calibri"/>
              <a:cs typeface="Calibri"/>
              <a:sym typeface="Calibri"/>
            </a:endParaRPr>
          </a:p>
        </p:txBody>
      </p:sp>
      <p:pic>
        <p:nvPicPr>
          <p:cNvPr id="771" name="Google Shape;771;p6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20"/>
          <p:cNvSpPr txBox="1"/>
          <p:nvPr>
            <p:ph idx="1" type="body"/>
          </p:nvPr>
        </p:nvSpPr>
        <p:spPr>
          <a:xfrm>
            <a:off x="933506" y="139764"/>
            <a:ext cx="10058400" cy="4023360"/>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a:t>Let the sequence of </a:t>
            </a:r>
            <a:r>
              <a:rPr b="1" lang="en-US"/>
              <a:t>keys</a:t>
            </a:r>
            <a:r>
              <a:rPr lang="en-US"/>
              <a:t> = 9 ,19 ,29 ,39 ,49 ,59,71 These keys are to be inserted into the hash table.</a:t>
            </a:r>
            <a:endParaRPr/>
          </a:p>
          <a:p>
            <a:pPr indent="-355600" lvl="0" marL="457200" marR="0" rtl="0" algn="l">
              <a:lnSpc>
                <a:spcPct val="90000"/>
              </a:lnSpc>
              <a:spcBef>
                <a:spcPts val="1200"/>
              </a:spcBef>
              <a:spcAft>
                <a:spcPts val="0"/>
              </a:spcAft>
              <a:buClr>
                <a:schemeClr val="accent1"/>
              </a:buClr>
              <a:buSzPts val="2000"/>
              <a:buFont typeface="Calibri"/>
              <a:buChar char=" "/>
            </a:pPr>
            <a:r>
              <a:rPr lang="en-US"/>
              <a:t>The hash function for indexing,=</a:t>
            </a:r>
            <a:r>
              <a:rPr i="1" lang="en-US"/>
              <a:t>Kmod</a:t>
            </a:r>
            <a:r>
              <a:rPr lang="en-US"/>
              <a:t>10, where k = key value.</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graphicFrame>
        <p:nvGraphicFramePr>
          <p:cNvPr id="777" name="Google Shape;777;p120"/>
          <p:cNvGraphicFramePr/>
          <p:nvPr/>
        </p:nvGraphicFramePr>
        <p:xfrm>
          <a:off x="1403969" y="1909182"/>
          <a:ext cx="3000000" cy="3000000"/>
        </p:xfrm>
        <a:graphic>
          <a:graphicData uri="http://schemas.openxmlformats.org/drawingml/2006/table">
            <a:tbl>
              <a:tblPr bandRow="1" firstRow="1">
                <a:noFill/>
                <a:tableStyleId>{FE9AA9C8-A201-4067-A387-FE81FE4CEED2}</a:tableStyleId>
              </a:tblPr>
              <a:tblGrid>
                <a:gridCol w="4064000"/>
                <a:gridCol w="4064000"/>
              </a:tblGrid>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index</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keys</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0</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19</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71</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2</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3</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29</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4</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5</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49</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6</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7</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8</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39</a:t>
                      </a:r>
                      <a:endParaRPr sz="1400" u="none" cap="none" strike="noStrike"/>
                    </a:p>
                  </a:txBody>
                  <a:tcPr marT="45725" marB="45725" marR="91450" marL="91450" anchor="ct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9</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9</a:t>
                      </a:r>
                      <a:endParaRPr sz="1400" u="none" cap="none" strike="noStrike"/>
                    </a:p>
                  </a:txBody>
                  <a:tcPr marT="45725" marB="45725" marR="91450" marL="91450" anchor="ctr"/>
                </a:tc>
              </a:tr>
            </a:tbl>
          </a:graphicData>
        </a:graphic>
      </p:graphicFrame>
      <p:sp>
        <p:nvSpPr>
          <p:cNvPr id="778" name="Google Shape;778;p120"/>
          <p:cNvSpPr txBox="1"/>
          <p:nvPr/>
        </p:nvSpPr>
        <p:spPr>
          <a:xfrm>
            <a:off x="10115550" y="3147325"/>
            <a:ext cx="2106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3F3F3F"/>
                </a:solidFill>
                <a:latin typeface="Calibri"/>
                <a:ea typeface="Calibri"/>
                <a:cs typeface="Calibri"/>
                <a:sym typeface="Calibri"/>
              </a:rPr>
              <a:t>59</a:t>
            </a:r>
            <a:endParaRPr b="0" i="0" sz="2000" u="none" cap="none" strike="noStrike">
              <a:solidFill>
                <a:srgbClr val="3F3F3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4"/>
          <p:cNvSpPr txBox="1"/>
          <p:nvPr>
            <p:ph type="title"/>
          </p:nvPr>
        </p:nvSpPr>
        <p:spPr>
          <a:xfrm>
            <a:off x="1477303" y="271790"/>
            <a:ext cx="10058400" cy="1450757"/>
          </a:xfrm>
          <a:prstGeom prst="rect">
            <a:avLst/>
          </a:prstGeom>
          <a:noFill/>
          <a:ln>
            <a:noFill/>
          </a:ln>
        </p:spPr>
        <p:txBody>
          <a:bodyPr anchorCtr="0" anchor="b" bIns="91425" lIns="91425" spcFirstLastPara="1" rIns="91425" wrap="square" tIns="91425">
            <a:noAutofit/>
          </a:bodyPr>
          <a:lstStyle/>
          <a:p>
            <a:pPr indent="0" lvl="0" marL="0" rtl="0" algn="l">
              <a:lnSpc>
                <a:spcPct val="85000"/>
              </a:lnSpc>
              <a:spcBef>
                <a:spcPts val="0"/>
              </a:spcBef>
              <a:spcAft>
                <a:spcPts val="0"/>
              </a:spcAft>
              <a:buSzPts val="4800"/>
              <a:buNone/>
            </a:pPr>
            <a:r>
              <a:rPr lang="en-US">
                <a:solidFill>
                  <a:srgbClr val="00B050"/>
                </a:solidFill>
                <a:latin typeface="Times New Roman"/>
                <a:ea typeface="Times New Roman"/>
                <a:cs typeface="Times New Roman"/>
                <a:sym typeface="Times New Roman"/>
              </a:rPr>
              <a:t>Example</a:t>
            </a:r>
            <a:endParaRPr/>
          </a:p>
        </p:txBody>
      </p:sp>
      <p:sp>
        <p:nvSpPr>
          <p:cNvPr id="167" name="Google Shape;167;p14"/>
          <p:cNvSpPr/>
          <p:nvPr/>
        </p:nvSpPr>
        <p:spPr>
          <a:xfrm>
            <a:off x="5519739" y="2276476"/>
            <a:ext cx="1081087" cy="2016125"/>
          </a:xfrm>
          <a:prstGeom prst="rect">
            <a:avLst/>
          </a:prstGeom>
          <a:solidFill>
            <a:srgbClr val="EAEAEA"/>
          </a:solidFill>
          <a:ln cap="flat" cmpd="sng" w="12700">
            <a:solidFill>
              <a:schemeClr val="dk1"/>
            </a:solidFill>
            <a:prstDash val="solid"/>
            <a:miter lim="800000"/>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Hash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Function</a:t>
            </a:r>
            <a:endParaRPr b="0" i="0" sz="1400" u="none" cap="none" strike="noStrike">
              <a:solidFill>
                <a:srgbClr val="000000"/>
              </a:solidFill>
              <a:latin typeface="Arial"/>
              <a:ea typeface="Arial"/>
              <a:cs typeface="Arial"/>
              <a:sym typeface="Arial"/>
            </a:endParaRPr>
          </a:p>
        </p:txBody>
      </p:sp>
      <p:cxnSp>
        <p:nvCxnSpPr>
          <p:cNvPr id="168" name="Google Shape;168;p14"/>
          <p:cNvCxnSpPr/>
          <p:nvPr/>
        </p:nvCxnSpPr>
        <p:spPr>
          <a:xfrm>
            <a:off x="6600825" y="3357563"/>
            <a:ext cx="719138" cy="0"/>
          </a:xfrm>
          <a:prstGeom prst="straightConnector1">
            <a:avLst/>
          </a:prstGeom>
          <a:noFill/>
          <a:ln cap="flat" cmpd="sng" w="12700">
            <a:solidFill>
              <a:schemeClr val="dk1"/>
            </a:solidFill>
            <a:prstDash val="solid"/>
            <a:round/>
            <a:headEnd len="sm" w="sm" type="none"/>
            <a:tailEnd len="med" w="med" type="triangle"/>
          </a:ln>
        </p:spPr>
      </p:cxnSp>
      <p:cxnSp>
        <p:nvCxnSpPr>
          <p:cNvPr id="169" name="Google Shape;169;p14"/>
          <p:cNvCxnSpPr/>
          <p:nvPr/>
        </p:nvCxnSpPr>
        <p:spPr>
          <a:xfrm>
            <a:off x="4727576" y="3357563"/>
            <a:ext cx="792163" cy="0"/>
          </a:xfrm>
          <a:prstGeom prst="straightConnector1">
            <a:avLst/>
          </a:prstGeom>
          <a:noFill/>
          <a:ln cap="flat" cmpd="sng" w="12700">
            <a:solidFill>
              <a:schemeClr val="dk1"/>
            </a:solidFill>
            <a:prstDash val="solid"/>
            <a:round/>
            <a:headEnd len="sm" w="sm" type="none"/>
            <a:tailEnd len="med" w="med" type="triangle"/>
          </a:ln>
        </p:spPr>
      </p:cxnSp>
      <p:sp>
        <p:nvSpPr>
          <p:cNvPr id="170" name="Google Shape;170;p14"/>
          <p:cNvSpPr/>
          <p:nvPr/>
        </p:nvSpPr>
        <p:spPr>
          <a:xfrm>
            <a:off x="2279651" y="3860801"/>
            <a:ext cx="2233613" cy="360363"/>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mary</a:t>
            </a:r>
            <a:r>
              <a:rPr b="0" i="0" lang="en-US" sz="1800" u="none" cap="none" strike="noStrike">
                <a:solidFill>
                  <a:srgbClr val="000000"/>
                </a:solidFill>
                <a:latin typeface="Arial"/>
                <a:ea typeface="Arial"/>
                <a:cs typeface="Arial"/>
                <a:sym typeface="Arial"/>
              </a:rPr>
              <a:t> 28200</a:t>
            </a:r>
            <a:endParaRPr b="0" i="0" sz="1400" u="none" cap="none" strike="noStrike">
              <a:solidFill>
                <a:srgbClr val="000000"/>
              </a:solidFill>
              <a:latin typeface="Arial"/>
              <a:ea typeface="Arial"/>
              <a:cs typeface="Arial"/>
              <a:sym typeface="Arial"/>
            </a:endParaRPr>
          </a:p>
        </p:txBody>
      </p:sp>
      <p:sp>
        <p:nvSpPr>
          <p:cNvPr id="171" name="Google Shape;171;p14"/>
          <p:cNvSpPr/>
          <p:nvPr/>
        </p:nvSpPr>
        <p:spPr>
          <a:xfrm>
            <a:off x="2279651" y="3429001"/>
            <a:ext cx="2233613" cy="360363"/>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dave</a:t>
            </a:r>
            <a:r>
              <a:rPr b="0" i="0" lang="en-US" sz="1800" u="none" cap="none" strike="noStrike">
                <a:solidFill>
                  <a:srgbClr val="000000"/>
                </a:solidFill>
                <a:latin typeface="Arial"/>
                <a:ea typeface="Arial"/>
                <a:cs typeface="Arial"/>
                <a:sym typeface="Arial"/>
              </a:rPr>
              <a:t> 27500</a:t>
            </a:r>
            <a:endParaRPr b="0" i="0" sz="1400" u="none" cap="none" strike="noStrike">
              <a:solidFill>
                <a:srgbClr val="000000"/>
              </a:solidFill>
              <a:latin typeface="Arial"/>
              <a:ea typeface="Arial"/>
              <a:cs typeface="Arial"/>
              <a:sym typeface="Arial"/>
            </a:endParaRPr>
          </a:p>
        </p:txBody>
      </p:sp>
      <p:sp>
        <p:nvSpPr>
          <p:cNvPr id="172" name="Google Shape;172;p14"/>
          <p:cNvSpPr/>
          <p:nvPr/>
        </p:nvSpPr>
        <p:spPr>
          <a:xfrm>
            <a:off x="2279651" y="2997201"/>
            <a:ext cx="2233613" cy="360363"/>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phil</a:t>
            </a:r>
            <a:r>
              <a:rPr b="0" i="0" lang="en-US" sz="1800" u="none" cap="none" strike="noStrike">
                <a:solidFill>
                  <a:srgbClr val="000000"/>
                </a:solidFill>
                <a:latin typeface="Arial"/>
                <a:ea typeface="Arial"/>
                <a:cs typeface="Arial"/>
                <a:sym typeface="Arial"/>
              </a:rPr>
              <a:t>   31250</a:t>
            </a:r>
            <a:endParaRPr b="0" i="0" sz="1400" u="none" cap="none" strike="noStrike">
              <a:solidFill>
                <a:srgbClr val="000000"/>
              </a:solidFill>
              <a:latin typeface="Arial"/>
              <a:ea typeface="Arial"/>
              <a:cs typeface="Arial"/>
              <a:sym typeface="Arial"/>
            </a:endParaRPr>
          </a:p>
        </p:txBody>
      </p:sp>
      <p:sp>
        <p:nvSpPr>
          <p:cNvPr id="173" name="Google Shape;173;p14"/>
          <p:cNvSpPr/>
          <p:nvPr/>
        </p:nvSpPr>
        <p:spPr>
          <a:xfrm>
            <a:off x="2279651" y="2565401"/>
            <a:ext cx="2233613" cy="360363"/>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john</a:t>
            </a:r>
            <a:r>
              <a:rPr b="0" i="0" lang="en-US" sz="1800" u="none" cap="none" strike="noStrike">
                <a:solidFill>
                  <a:srgbClr val="000000"/>
                </a:solidFill>
                <a:latin typeface="Arial"/>
                <a:ea typeface="Arial"/>
                <a:cs typeface="Arial"/>
                <a:sym typeface="Arial"/>
              </a:rPr>
              <a:t>  25000</a:t>
            </a:r>
            <a:endParaRPr b="0" i="0" sz="1400" u="none" cap="none" strike="noStrike">
              <a:solidFill>
                <a:srgbClr val="000000"/>
              </a:solidFill>
              <a:latin typeface="Arial"/>
              <a:ea typeface="Arial"/>
              <a:cs typeface="Arial"/>
              <a:sym typeface="Arial"/>
            </a:endParaRPr>
          </a:p>
        </p:txBody>
      </p:sp>
      <p:sp>
        <p:nvSpPr>
          <p:cNvPr id="174" name="Google Shape;174;p14"/>
          <p:cNvSpPr txBox="1"/>
          <p:nvPr/>
        </p:nvSpPr>
        <p:spPr>
          <a:xfrm>
            <a:off x="2981326" y="2205039"/>
            <a:ext cx="784487"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Items</a:t>
            </a:r>
            <a:endParaRPr b="0" i="0" sz="1400" u="none" cap="none" strike="noStrike">
              <a:solidFill>
                <a:srgbClr val="000000"/>
              </a:solidFill>
              <a:latin typeface="Arial"/>
              <a:ea typeface="Arial"/>
              <a:cs typeface="Arial"/>
              <a:sym typeface="Arial"/>
            </a:endParaRPr>
          </a:p>
        </p:txBody>
      </p:sp>
      <p:sp>
        <p:nvSpPr>
          <p:cNvPr id="175" name="Google Shape;175;p14"/>
          <p:cNvSpPr txBox="1"/>
          <p:nvPr/>
        </p:nvSpPr>
        <p:spPr>
          <a:xfrm>
            <a:off x="8543926" y="987425"/>
            <a:ext cx="810135" cy="648512"/>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Hash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Table</a:t>
            </a:r>
            <a:endParaRPr b="0" i="0" sz="1400" u="none" cap="none" strike="noStrike">
              <a:solidFill>
                <a:srgbClr val="000000"/>
              </a:solidFill>
              <a:latin typeface="Arial"/>
              <a:ea typeface="Arial"/>
              <a:cs typeface="Arial"/>
              <a:sym typeface="Arial"/>
            </a:endParaRPr>
          </a:p>
        </p:txBody>
      </p:sp>
      <p:sp>
        <p:nvSpPr>
          <p:cNvPr id="176" name="Google Shape;176;p14"/>
          <p:cNvSpPr txBox="1"/>
          <p:nvPr/>
        </p:nvSpPr>
        <p:spPr>
          <a:xfrm>
            <a:off x="4872038" y="2990851"/>
            <a:ext cx="540830"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key</a:t>
            </a:r>
            <a:endParaRPr b="0" i="0" sz="1400" u="none" cap="none" strike="noStrike">
              <a:solidFill>
                <a:srgbClr val="000000"/>
              </a:solidFill>
              <a:latin typeface="Arial"/>
              <a:ea typeface="Arial"/>
              <a:cs typeface="Arial"/>
              <a:sym typeface="Arial"/>
            </a:endParaRPr>
          </a:p>
        </p:txBody>
      </p:sp>
      <p:sp>
        <p:nvSpPr>
          <p:cNvPr id="177" name="Google Shape;177;p14"/>
          <p:cNvSpPr/>
          <p:nvPr/>
        </p:nvSpPr>
        <p:spPr>
          <a:xfrm rot="5400000">
            <a:off x="2855913" y="4076701"/>
            <a:ext cx="287338" cy="719137"/>
          </a:xfrm>
          <a:prstGeom prst="rightBrace">
            <a:avLst>
              <a:gd fmla="val 20856" name="adj1"/>
              <a:gd fmla="val 50000" name="adj2"/>
            </a:avLst>
          </a:prstGeom>
          <a:noFill/>
          <a:ln cap="flat" cmpd="sng" w="12700">
            <a:solidFill>
              <a:schemeClr val="dk1"/>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4"/>
          <p:cNvSpPr txBox="1"/>
          <p:nvPr/>
        </p:nvSpPr>
        <p:spPr>
          <a:xfrm>
            <a:off x="2679700" y="4527551"/>
            <a:ext cx="540830"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key</a:t>
            </a:r>
            <a:endParaRPr b="0" i="0" sz="1400" u="none" cap="none" strike="noStrike">
              <a:solidFill>
                <a:srgbClr val="000000"/>
              </a:solidFill>
              <a:latin typeface="Arial"/>
              <a:ea typeface="Arial"/>
              <a:cs typeface="Arial"/>
              <a:sym typeface="Arial"/>
            </a:endParaRPr>
          </a:p>
        </p:txBody>
      </p:sp>
      <p:sp>
        <p:nvSpPr>
          <p:cNvPr id="179" name="Google Shape;179;p14"/>
          <p:cNvSpPr/>
          <p:nvPr/>
        </p:nvSpPr>
        <p:spPr>
          <a:xfrm>
            <a:off x="7823201" y="4868863"/>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4"/>
          <p:cNvSpPr/>
          <p:nvPr/>
        </p:nvSpPr>
        <p:spPr>
          <a:xfrm>
            <a:off x="7823201" y="4508501"/>
            <a:ext cx="2233613" cy="360363"/>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4"/>
          <p:cNvSpPr txBox="1"/>
          <p:nvPr/>
        </p:nvSpPr>
        <p:spPr>
          <a:xfrm>
            <a:off x="7535863" y="1628776"/>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182" name="Google Shape;182;p14"/>
          <p:cNvSpPr txBox="1"/>
          <p:nvPr/>
        </p:nvSpPr>
        <p:spPr>
          <a:xfrm>
            <a:off x="7535863" y="1982789"/>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83" name="Google Shape;183;p14"/>
          <p:cNvSpPr txBox="1"/>
          <p:nvPr/>
        </p:nvSpPr>
        <p:spPr>
          <a:xfrm>
            <a:off x="7535863" y="2341564"/>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84" name="Google Shape;184;p14"/>
          <p:cNvSpPr txBox="1"/>
          <p:nvPr/>
        </p:nvSpPr>
        <p:spPr>
          <a:xfrm>
            <a:off x="7535863" y="2701926"/>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85" name="Google Shape;185;p14"/>
          <p:cNvSpPr txBox="1"/>
          <p:nvPr/>
        </p:nvSpPr>
        <p:spPr>
          <a:xfrm>
            <a:off x="7535863" y="3068639"/>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86" name="Google Shape;186;p14"/>
          <p:cNvSpPr txBox="1"/>
          <p:nvPr/>
        </p:nvSpPr>
        <p:spPr>
          <a:xfrm>
            <a:off x="7554913" y="3422651"/>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187" name="Google Shape;187;p14"/>
          <p:cNvSpPr txBox="1"/>
          <p:nvPr/>
        </p:nvSpPr>
        <p:spPr>
          <a:xfrm>
            <a:off x="7554913" y="3781426"/>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188" name="Google Shape;188;p14"/>
          <p:cNvSpPr txBox="1"/>
          <p:nvPr/>
        </p:nvSpPr>
        <p:spPr>
          <a:xfrm>
            <a:off x="7554913" y="4141789"/>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189" name="Google Shape;189;p14"/>
          <p:cNvSpPr txBox="1"/>
          <p:nvPr/>
        </p:nvSpPr>
        <p:spPr>
          <a:xfrm>
            <a:off x="7535863" y="4502151"/>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190" name="Google Shape;190;p14"/>
          <p:cNvSpPr txBox="1"/>
          <p:nvPr/>
        </p:nvSpPr>
        <p:spPr>
          <a:xfrm>
            <a:off x="7535863" y="4868864"/>
            <a:ext cx="309998" cy="371513"/>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
        <p:nvSpPr>
          <p:cNvPr id="191" name="Google Shape;191;p14"/>
          <p:cNvSpPr/>
          <p:nvPr/>
        </p:nvSpPr>
        <p:spPr>
          <a:xfrm>
            <a:off x="7823201" y="4149726"/>
            <a:ext cx="2233613" cy="360363"/>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mary 28200</a:t>
            </a:r>
            <a:endParaRPr b="0" i="0" sz="1400" u="none" cap="none" strike="noStrike">
              <a:solidFill>
                <a:srgbClr val="000000"/>
              </a:solidFill>
              <a:latin typeface="Arial"/>
              <a:ea typeface="Arial"/>
              <a:cs typeface="Arial"/>
              <a:sym typeface="Arial"/>
            </a:endParaRPr>
          </a:p>
        </p:txBody>
      </p:sp>
      <p:sp>
        <p:nvSpPr>
          <p:cNvPr id="192" name="Google Shape;192;p14"/>
          <p:cNvSpPr/>
          <p:nvPr/>
        </p:nvSpPr>
        <p:spPr>
          <a:xfrm>
            <a:off x="7823201" y="3789363"/>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dave 27500</a:t>
            </a:r>
            <a:endParaRPr b="0" i="0" sz="1400" u="none" cap="none" strike="noStrike">
              <a:solidFill>
                <a:srgbClr val="000000"/>
              </a:solidFill>
              <a:latin typeface="Arial"/>
              <a:ea typeface="Arial"/>
              <a:cs typeface="Arial"/>
              <a:sym typeface="Arial"/>
            </a:endParaRPr>
          </a:p>
        </p:txBody>
      </p:sp>
      <p:sp>
        <p:nvSpPr>
          <p:cNvPr id="193" name="Google Shape;193;p14"/>
          <p:cNvSpPr/>
          <p:nvPr/>
        </p:nvSpPr>
        <p:spPr>
          <a:xfrm>
            <a:off x="7823201" y="3427413"/>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4"/>
          <p:cNvSpPr/>
          <p:nvPr/>
        </p:nvSpPr>
        <p:spPr>
          <a:xfrm>
            <a:off x="7823201" y="3068638"/>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phil 31250</a:t>
            </a:r>
            <a:endParaRPr b="0" i="0" sz="1400" u="none" cap="none" strike="noStrike">
              <a:solidFill>
                <a:srgbClr val="000000"/>
              </a:solidFill>
              <a:latin typeface="Arial"/>
              <a:ea typeface="Arial"/>
              <a:cs typeface="Arial"/>
              <a:sym typeface="Arial"/>
            </a:endParaRPr>
          </a:p>
        </p:txBody>
      </p:sp>
      <p:sp>
        <p:nvSpPr>
          <p:cNvPr id="195" name="Google Shape;195;p14"/>
          <p:cNvSpPr/>
          <p:nvPr/>
        </p:nvSpPr>
        <p:spPr>
          <a:xfrm>
            <a:off x="7823201" y="2708276"/>
            <a:ext cx="2233613" cy="360363"/>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john 25000</a:t>
            </a:r>
            <a:endParaRPr b="0" i="0" sz="1400" u="none" cap="none" strike="noStrike">
              <a:solidFill>
                <a:srgbClr val="000000"/>
              </a:solidFill>
              <a:latin typeface="Arial"/>
              <a:ea typeface="Arial"/>
              <a:cs typeface="Arial"/>
              <a:sym typeface="Arial"/>
            </a:endParaRPr>
          </a:p>
        </p:txBody>
      </p:sp>
      <p:sp>
        <p:nvSpPr>
          <p:cNvPr id="196" name="Google Shape;196;p14"/>
          <p:cNvSpPr/>
          <p:nvPr/>
        </p:nvSpPr>
        <p:spPr>
          <a:xfrm>
            <a:off x="7823201" y="2347913"/>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4"/>
          <p:cNvSpPr/>
          <p:nvPr/>
        </p:nvSpPr>
        <p:spPr>
          <a:xfrm>
            <a:off x="7823201" y="1989138"/>
            <a:ext cx="2233613" cy="360362"/>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14"/>
          <p:cNvSpPr/>
          <p:nvPr/>
        </p:nvSpPr>
        <p:spPr>
          <a:xfrm>
            <a:off x="7823201" y="1628776"/>
            <a:ext cx="2233613" cy="360363"/>
          </a:xfrm>
          <a:prstGeom prst="rect">
            <a:avLst/>
          </a:prstGeom>
          <a:solidFill>
            <a:srgbClr val="EAEAEA"/>
          </a:solidFill>
          <a:ln cap="flat" cmpd="sng" w="12700">
            <a:solidFill>
              <a:schemeClr val="dk1"/>
            </a:solidFill>
            <a:prstDash val="solid"/>
            <a:miter lim="800000"/>
            <a:headEnd len="sm" w="sm" type="none"/>
            <a:tailEnd len="sm" w="sm" type="none"/>
          </a:ln>
          <a:effectLst>
            <a:outerShdw rotWithShape="0" algn="ctr" dir="18900000" dist="107763">
              <a:schemeClr val="dk2">
                <a:alpha val="47450"/>
              </a:schemeClr>
            </a:outerShdw>
          </a:effectLst>
        </p:spPr>
        <p:txBody>
          <a:bodyPr anchorCtr="0" anchor="ctr" bIns="46800" lIns="90000" spcFirstLastPara="1" rIns="90000" wrap="square" tIns="468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 name="Google Shape;199;p1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200" name="Google Shape;200;p14"/>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SzPts val="1400"/>
              <a:buNone/>
            </a:pPr>
            <a:r>
              <a:rPr lang="en-US"/>
              <a:t>3/3/2025</a:t>
            </a:r>
            <a:endParaRPr/>
          </a:p>
        </p:txBody>
      </p:sp>
      <p:sp>
        <p:nvSpPr>
          <p:cNvPr id="201" name="Google Shape;201;p14"/>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1400"/>
              <a:buNone/>
            </a:pPr>
            <a:r>
              <a:rPr lang="en-US"/>
              <a:t>Advanced Data Structures</a:t>
            </a:r>
            <a:endParaRPr/>
          </a:p>
        </p:txBody>
      </p:sp>
      <p:sp>
        <p:nvSpPr>
          <p:cNvPr id="202" name="Google Shape;202;p1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50"/>
              <a:buNone/>
            </a:pPr>
            <a:fld id="{00000000-1234-1234-1234-123412341234}" type="slidenum">
              <a:rPr lang="en-US"/>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69"/>
          <p:cNvSpPr txBox="1"/>
          <p:nvPr>
            <p:ph type="title"/>
          </p:nvPr>
        </p:nvSpPr>
        <p:spPr>
          <a:xfrm>
            <a:off x="1617980"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Quadratic Probing Operation</a:t>
            </a:r>
            <a:endParaRPr b="0" i="0" sz="4800" u="none" cap="none" strike="noStrike">
              <a:solidFill>
                <a:srgbClr val="3F3F3F"/>
              </a:solidFill>
              <a:latin typeface="Calibri"/>
              <a:ea typeface="Calibri"/>
              <a:cs typeface="Calibri"/>
              <a:sym typeface="Calibri"/>
            </a:endParaRPr>
          </a:p>
        </p:txBody>
      </p:sp>
      <p:sp>
        <p:nvSpPr>
          <p:cNvPr id="786" name="Google Shape;786;p69"/>
          <p:cNvSpPr txBox="1"/>
          <p:nvPr>
            <p:ph idx="1" type="body"/>
          </p:nvPr>
        </p:nvSpPr>
        <p:spPr>
          <a:xfrm>
            <a:off x="1055440" y="1700808"/>
            <a:ext cx="5574784" cy="3748194"/>
          </a:xfrm>
          <a:prstGeom prst="rect">
            <a:avLst/>
          </a:prstGeom>
          <a:noFill/>
          <a:ln>
            <a:noFill/>
          </a:ln>
        </p:spPr>
        <p:txBody>
          <a:bodyPr anchorCtr="0" anchor="t" bIns="45700" lIns="0" spcFirstLastPara="1" rIns="0" wrap="square" tIns="45700">
            <a:noAutofit/>
          </a:bodyPr>
          <a:lstStyle/>
          <a:p>
            <a:pPr indent="-91440" lvl="0" marL="91440" marR="0" rtl="0" algn="l">
              <a:lnSpc>
                <a:spcPct val="80000"/>
              </a:lnSpc>
              <a:spcBef>
                <a:spcPts val="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Algorithm Insert(int hashtable[],int key)</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start=key % MAX;</a:t>
            </a:r>
            <a:endParaRPr/>
          </a:p>
          <a:p>
            <a:pPr indent="-91440" lvl="0" marL="91440" marR="0" rtl="0" algn="l">
              <a:lnSpc>
                <a:spcPct val="80000"/>
              </a:lnSpc>
              <a:spcBef>
                <a:spcPts val="1400"/>
              </a:spcBef>
              <a:spcAft>
                <a:spcPts val="0"/>
              </a:spcAft>
              <a:buClr>
                <a:schemeClr val="accent1"/>
              </a:buClr>
              <a:buSzPts val="2400"/>
              <a:buFont typeface="Calibri"/>
              <a:buNone/>
            </a:pPr>
            <a:r>
              <a:rPr lang="en-US" sz="2400"/>
              <a:t>		j=start</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for(i=0;i&lt;(MAX-1)/2,i++)</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If(hashtable[j]==-1)add key</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j=(start+i*i)%MAX;</a:t>
            </a:r>
            <a:endParaRPr/>
          </a:p>
          <a:p>
            <a:pPr indent="-91440" lvl="0" marL="91440" marR="0" rtl="0" algn="l">
              <a:lnSpc>
                <a:spcPct val="80000"/>
              </a:lnSpc>
              <a:spcBef>
                <a:spcPts val="1400"/>
              </a:spcBef>
              <a:spcAft>
                <a:spcPts val="0"/>
              </a:spcAft>
              <a:buClr>
                <a:schemeClr val="accent1"/>
              </a:buClr>
              <a:buSzPts val="2400"/>
              <a:buFont typeface="Calibri"/>
              <a:buNone/>
            </a:pPr>
            <a:r>
              <a:rPr b="0" i="0" lang="en-US" sz="2400" u="none" cap="none" strike="noStrike">
                <a:solidFill>
                  <a:srgbClr val="3F3F3F"/>
                </a:solidFill>
                <a:latin typeface="Calibri"/>
                <a:ea typeface="Calibri"/>
                <a:cs typeface="Calibri"/>
                <a:sym typeface="Calibri"/>
              </a:rPr>
              <a:t>		}</a:t>
            </a:r>
            <a:endParaRPr/>
          </a:p>
          <a:p>
            <a:pPr indent="-91440" lvl="0" marL="91440" marR="0" rtl="0" algn="l">
              <a:lnSpc>
                <a:spcPct val="80000"/>
              </a:lnSpc>
              <a:spcBef>
                <a:spcPts val="1400"/>
              </a:spcBef>
              <a:spcAft>
                <a:spcPts val="0"/>
              </a:spcAft>
              <a:buClr>
                <a:schemeClr val="accent1"/>
              </a:buClr>
              <a:buSzPts val="2400"/>
              <a:buFont typeface="Calibri"/>
              <a:buNone/>
            </a:pPr>
            <a:r>
              <a:rPr lang="en-US" sz="2400"/>
              <a:t>	</a:t>
            </a:r>
            <a:r>
              <a:rPr b="0" i="0" lang="en-US" sz="2400" u="none" cap="none" strike="noStrike">
                <a:solidFill>
                  <a:srgbClr val="3F3F3F"/>
                </a:solidFill>
                <a:latin typeface="Calibri"/>
                <a:ea typeface="Calibri"/>
                <a:cs typeface="Calibri"/>
                <a:sym typeface="Calibri"/>
              </a:rPr>
              <a:t>}</a:t>
            </a:r>
            <a:endParaRPr/>
          </a:p>
          <a:p>
            <a:pPr indent="0" lvl="0" marL="0" marR="0" rtl="0" algn="l">
              <a:lnSpc>
                <a:spcPct val="80000"/>
              </a:lnSpc>
              <a:spcBef>
                <a:spcPts val="1400"/>
              </a:spcBef>
              <a:spcAft>
                <a:spcPts val="0"/>
              </a:spcAft>
              <a:buClr>
                <a:schemeClr val="accent1"/>
              </a:buClr>
              <a:buSzPts val="2400"/>
              <a:buFont typeface="Calibri"/>
              <a:buNone/>
            </a:pPr>
            <a:r>
              <a:t/>
            </a:r>
            <a:endParaRPr b="0" i="0" sz="2400" u="none" cap="none" strike="noStrike">
              <a:solidFill>
                <a:srgbClr val="3F3F3F"/>
              </a:solidFill>
              <a:latin typeface="Calibri"/>
              <a:ea typeface="Calibri"/>
              <a:cs typeface="Calibri"/>
              <a:sym typeface="Calibri"/>
            </a:endParaRPr>
          </a:p>
        </p:txBody>
      </p:sp>
      <p:pic>
        <p:nvPicPr>
          <p:cNvPr id="787" name="Google Shape;787;p6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70"/>
          <p:cNvSpPr txBox="1"/>
          <p:nvPr>
            <p:ph type="title"/>
          </p:nvPr>
        </p:nvSpPr>
        <p:spPr>
          <a:xfrm>
            <a:off x="1669982" y="0"/>
            <a:ext cx="10058400" cy="131359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Double Hashing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793" name="Google Shape;793;p70"/>
          <p:cNvSpPr txBox="1"/>
          <p:nvPr>
            <p:ph idx="1" type="body"/>
          </p:nvPr>
        </p:nvSpPr>
        <p:spPr>
          <a:xfrm>
            <a:off x="0" y="720202"/>
            <a:ext cx="11533312"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8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Double hashing uses two hash functions, one for accessing the home address of a Key and the other for resolving the conflict. The sequence for probing is generated in the following sequence:</a:t>
            </a:r>
            <a:endParaRPr/>
          </a:p>
          <a:p>
            <a:pPr indent="-565150" lvl="0" marL="1944688" rtl="0" algn="just">
              <a:lnSpc>
                <a:spcPct val="8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The formula to be used for double hashing  is</a:t>
            </a:r>
            <a:endParaRPr/>
          </a:p>
          <a:p>
            <a:pPr indent="-565150" lvl="0" marL="1944688" rtl="0" algn="just">
              <a:lnSpc>
                <a:spcPct val="8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H1(key)= key % tablesize</a:t>
            </a:r>
            <a:endParaRPr sz="2405">
              <a:latin typeface="Times New Roman"/>
              <a:ea typeface="Times New Roman"/>
              <a:cs typeface="Times New Roman"/>
              <a:sym typeface="Times New Roman"/>
            </a:endParaRPr>
          </a:p>
          <a:p>
            <a:pPr indent="-565150" lvl="0" marL="1944688" rtl="0" algn="just">
              <a:lnSpc>
                <a:spcPct val="8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H2(key)= R-( key % R)</a:t>
            </a:r>
            <a:endParaRPr/>
          </a:p>
          <a:p>
            <a:pPr indent="-565150" lvl="0" marL="1944688" rtl="0" algn="just">
              <a:lnSpc>
                <a:spcPct val="8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where R is the prime no. smaller than the size of the table.  </a:t>
            </a:r>
            <a:endParaRPr sz="2405">
              <a:latin typeface="Times New Roman"/>
              <a:ea typeface="Times New Roman"/>
              <a:cs typeface="Times New Roman"/>
              <a:sym typeface="Times New Roman"/>
            </a:endParaRPr>
          </a:p>
          <a:p>
            <a:pPr indent="-565150" lvl="0" marL="1944688" rtl="0" algn="just">
              <a:lnSpc>
                <a:spcPct val="80000"/>
              </a:lnSpc>
              <a:spcBef>
                <a:spcPts val="1200"/>
              </a:spcBef>
              <a:spcAft>
                <a:spcPts val="0"/>
              </a:spcAft>
              <a:buClr>
                <a:srgbClr val="A8CDD7"/>
              </a:buClr>
              <a:buSzPts val="2285"/>
              <a:buNone/>
            </a:pPr>
            <a:r>
              <a:rPr lang="en-US" sz="2405">
                <a:latin typeface="Times New Roman"/>
                <a:ea typeface="Times New Roman"/>
                <a:cs typeface="Times New Roman"/>
                <a:sym typeface="Times New Roman"/>
              </a:rPr>
              <a:t>        The formula is : H1(key)+ i*H2(key)            i=0,1,2….</a:t>
            </a:r>
            <a:endParaRPr/>
          </a:p>
          <a:p>
            <a:pPr indent="-565150" lvl="0" marL="1944688" rtl="0" algn="just">
              <a:lnSpc>
                <a:spcPct val="80000"/>
              </a:lnSpc>
              <a:spcBef>
                <a:spcPts val="1200"/>
              </a:spcBef>
              <a:spcAft>
                <a:spcPts val="0"/>
              </a:spcAft>
              <a:buClr>
                <a:srgbClr val="A8CDD7"/>
              </a:buClr>
              <a:buSzPts val="2285"/>
              <a:buFont typeface="Noto Sans Symbols"/>
              <a:buChar char="❖"/>
            </a:pPr>
            <a:r>
              <a:rPr lang="en-US" sz="2405">
                <a:latin typeface="Times New Roman"/>
                <a:ea typeface="Times New Roman"/>
                <a:cs typeface="Times New Roman"/>
                <a:sym typeface="Times New Roman"/>
              </a:rPr>
              <a:t>The resultant address is divided by modulo Max</a:t>
            </a:r>
            <a:endParaRPr/>
          </a:p>
          <a:p>
            <a:pPr indent="-228600" lvl="0" marL="457200" marR="0" rtl="0" algn="l">
              <a:lnSpc>
                <a:spcPct val="80000"/>
              </a:lnSpc>
              <a:spcBef>
                <a:spcPts val="1200"/>
              </a:spcBef>
              <a:spcAft>
                <a:spcPts val="0"/>
              </a:spcAft>
              <a:buClr>
                <a:schemeClr val="accent1"/>
              </a:buClr>
              <a:buSzPts val="2000"/>
              <a:buFont typeface="Calibri"/>
              <a:buNone/>
            </a:pPr>
            <a:r>
              <a:t/>
            </a:r>
            <a:endParaRPr sz="1850"/>
          </a:p>
        </p:txBody>
      </p:sp>
      <p:pic>
        <p:nvPicPr>
          <p:cNvPr id="794" name="Google Shape;794;p70"/>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795" name="Google Shape;795;p70"/>
          <p:cNvSpPr/>
          <p:nvPr/>
        </p:nvSpPr>
        <p:spPr>
          <a:xfrm>
            <a:off x="-60236" y="4710489"/>
            <a:ext cx="11160601" cy="1430648"/>
          </a:xfrm>
          <a:prstGeom prst="rect">
            <a:avLst/>
          </a:prstGeom>
          <a:noFill/>
          <a:ln>
            <a:noFill/>
          </a:ln>
        </p:spPr>
        <p:txBody>
          <a:bodyPr anchorCtr="0" anchor="ctr" bIns="45700" lIns="91425" spcFirstLastPara="1" rIns="91425" wrap="square" tIns="45700">
            <a:spAutoFit/>
          </a:bodyPr>
          <a:lstStyle/>
          <a:p>
            <a:pPr indent="-565150" lvl="0" marL="1944688" marR="0" rtl="0" algn="just">
              <a:lnSpc>
                <a:spcPct val="80000"/>
              </a:lnSpc>
              <a:spcBef>
                <a:spcPts val="0"/>
              </a:spcBef>
              <a:spcAft>
                <a:spcPts val="0"/>
              </a:spcAft>
              <a:buClr>
                <a:srgbClr val="A8CDD7"/>
              </a:buClr>
              <a:buSzPts val="2285"/>
              <a:buFont typeface="Noto Sans Symbols"/>
              <a:buChar char="❖"/>
            </a:pPr>
            <a:r>
              <a:rPr b="0" i="0" lang="en-US" sz="2405" u="none" cap="none" strike="noStrike">
                <a:solidFill>
                  <a:srgbClr val="3F3F3F"/>
                </a:solidFill>
                <a:latin typeface="Times New Roman"/>
                <a:ea typeface="Times New Roman"/>
                <a:cs typeface="Times New Roman"/>
                <a:sym typeface="Times New Roman"/>
              </a:rPr>
              <a:t>  Every key in K that shares a common factor with the number of buckets </a:t>
            </a:r>
            <a:br>
              <a:rPr b="0" i="0" lang="en-US" sz="2405" u="none" cap="none" strike="noStrike">
                <a:solidFill>
                  <a:srgbClr val="3F3F3F"/>
                </a:solidFill>
                <a:latin typeface="Times New Roman"/>
                <a:ea typeface="Times New Roman"/>
                <a:cs typeface="Times New Roman"/>
                <a:sym typeface="Times New Roman"/>
              </a:rPr>
            </a:br>
            <a:r>
              <a:rPr b="0" i="0" lang="en-US" sz="2405" u="none" cap="none" strike="noStrike">
                <a:solidFill>
                  <a:srgbClr val="3F3F3F"/>
                </a:solidFill>
                <a:latin typeface="Times New Roman"/>
                <a:ea typeface="Times New Roman"/>
                <a:cs typeface="Times New Roman"/>
                <a:sym typeface="Times New Roman"/>
              </a:rPr>
              <a:t>R     will be hashed to a bucket that is a multiple of this factor.</a:t>
            </a:r>
            <a:endParaRPr/>
          </a:p>
          <a:p>
            <a:pPr indent="-565150" lvl="0" marL="1944688" marR="0" rtl="0" algn="just">
              <a:lnSpc>
                <a:spcPct val="80000"/>
              </a:lnSpc>
              <a:spcBef>
                <a:spcPts val="1200"/>
              </a:spcBef>
              <a:spcAft>
                <a:spcPts val="0"/>
              </a:spcAft>
              <a:buClr>
                <a:srgbClr val="A8CDD7"/>
              </a:buClr>
              <a:buSzPts val="2285"/>
              <a:buFont typeface="Noto Sans Symbols"/>
              <a:buChar char="❖"/>
            </a:pPr>
            <a:r>
              <a:rPr b="0" i="0" lang="en-US" sz="2405" u="none" cap="none" strike="noStrike">
                <a:solidFill>
                  <a:srgbClr val="3F3F3F"/>
                </a:solidFill>
                <a:latin typeface="Times New Roman"/>
                <a:ea typeface="Times New Roman"/>
                <a:cs typeface="Times New Roman"/>
                <a:sym typeface="Times New Roman"/>
              </a:rPr>
              <a:t>    By choosing R to be a number that has very few factors: a prime number</a:t>
            </a:r>
            <a:endParaRPr b="0" i="0" sz="2405" u="none" cap="none" strike="noStrike">
              <a:solidFill>
                <a:srgbClr val="3F3F3F"/>
              </a:solidFill>
              <a:latin typeface="Times New Roman"/>
              <a:ea typeface="Times New Roman"/>
              <a:cs typeface="Times New Roman"/>
              <a:sym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71"/>
          <p:cNvSpPr txBox="1"/>
          <p:nvPr>
            <p:ph type="title"/>
          </p:nvPr>
        </p:nvSpPr>
        <p:spPr>
          <a:xfrm>
            <a:off x="1559496" y="311456"/>
            <a:ext cx="10632504" cy="1847366"/>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Open addressing using double hash function</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801" name="Google Shape;801;p71"/>
          <p:cNvSpPr txBox="1"/>
          <p:nvPr>
            <p:ph idx="1" type="body"/>
          </p:nvPr>
        </p:nvSpPr>
        <p:spPr>
          <a:xfrm>
            <a:off x="195070" y="1772816"/>
            <a:ext cx="11996930" cy="5466184"/>
          </a:xfrm>
          <a:prstGeom prst="rect">
            <a:avLst/>
          </a:prstGeom>
          <a:noFill/>
          <a:ln>
            <a:noFill/>
          </a:ln>
        </p:spPr>
        <p:txBody>
          <a:bodyPr anchorCtr="0" anchor="t" bIns="91425" lIns="91425" spcFirstLastPara="1" rIns="91425" wrap="square" tIns="91425">
            <a:noAutofit/>
          </a:bodyPr>
          <a:lstStyle/>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While inserting 6173, the address is Hash1(6173) = 6173 % 10 = 3 and 3 is not empty</a:t>
            </a:r>
            <a:endParaRPr/>
          </a:p>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 Let us use double hashing. Hence the address is as follows:</a:t>
            </a:r>
            <a:endParaRPr/>
          </a:p>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		Hash(6173) = [Hash1(6173) + Hash2(6173)] % 10= 3 + (R − 6173 % R) ( let R be 7)= 3+ (7 − 6) = 4 	Since 4 is empty, we store 6173 at location 4</a:t>
            </a:r>
            <a:endParaRPr/>
          </a:p>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Now let us store 4344. The address 4344 % 10 = 4 and as location 4 is not empty, we use double hashing and we get Hash(4344) = 7</a:t>
            </a:r>
            <a:endParaRPr/>
          </a:p>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Now for 9699 double hashing generates address 2 and as it is empty, we store it there.</a:t>
            </a:r>
            <a:endParaRPr/>
          </a:p>
          <a:p>
            <a:pPr indent="-565150" lvl="0" marL="1944688" rtl="0" algn="just">
              <a:lnSpc>
                <a:spcPct val="8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For key 1889, double hashing generates address 0 and as it is empty, we store 1889 at location 0</a:t>
            </a:r>
            <a:endParaRPr/>
          </a:p>
          <a:p>
            <a:pPr indent="-228600" lvl="0" marL="457200" marR="0" rtl="0" algn="l">
              <a:lnSpc>
                <a:spcPct val="90000"/>
              </a:lnSpc>
              <a:spcBef>
                <a:spcPts val="1200"/>
              </a:spcBef>
              <a:spcAft>
                <a:spcPts val="0"/>
              </a:spcAft>
              <a:buClr>
                <a:schemeClr val="accent1"/>
              </a:buClr>
              <a:buSzPts val="2000"/>
              <a:buFont typeface="Calibri"/>
              <a:buNone/>
            </a:pPr>
            <a:r>
              <a:t/>
            </a:r>
            <a:endParaRPr sz="2400">
              <a:latin typeface="Times New Roman"/>
              <a:ea typeface="Times New Roman"/>
              <a:cs typeface="Times New Roman"/>
              <a:sym typeface="Times New Roman"/>
            </a:endParaRPr>
          </a:p>
        </p:txBody>
      </p:sp>
      <p:pic>
        <p:nvPicPr>
          <p:cNvPr id="802" name="Google Shape;802;p7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0" st="0"/>
                                            </p:txEl>
                                          </p:spTgt>
                                        </p:tgtEl>
                                        <p:attrNameLst>
                                          <p:attrName>style.visibility</p:attrName>
                                        </p:attrNameLst>
                                      </p:cBhvr>
                                      <p:to>
                                        <p:strVal val="visible"/>
                                      </p:to>
                                    </p:set>
                                    <p:animEffect filter="fade" transition="in">
                                      <p:cBhvr>
                                        <p:cTn dur="500"/>
                                        <p:tgtEl>
                                          <p:spTgt spid="8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1" st="1"/>
                                            </p:txEl>
                                          </p:spTgt>
                                        </p:tgtEl>
                                        <p:attrNameLst>
                                          <p:attrName>style.visibility</p:attrName>
                                        </p:attrNameLst>
                                      </p:cBhvr>
                                      <p:to>
                                        <p:strVal val="visible"/>
                                      </p:to>
                                    </p:set>
                                    <p:animEffect filter="fade" transition="in">
                                      <p:cBhvr>
                                        <p:cTn dur="500"/>
                                        <p:tgtEl>
                                          <p:spTgt spid="8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2" st="2"/>
                                            </p:txEl>
                                          </p:spTgt>
                                        </p:tgtEl>
                                        <p:attrNameLst>
                                          <p:attrName>style.visibility</p:attrName>
                                        </p:attrNameLst>
                                      </p:cBhvr>
                                      <p:to>
                                        <p:strVal val="visible"/>
                                      </p:to>
                                    </p:set>
                                    <p:animEffect filter="fade" transition="in">
                                      <p:cBhvr>
                                        <p:cTn dur="500"/>
                                        <p:tgtEl>
                                          <p:spTgt spid="8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3" st="3"/>
                                            </p:txEl>
                                          </p:spTgt>
                                        </p:tgtEl>
                                        <p:attrNameLst>
                                          <p:attrName>style.visibility</p:attrName>
                                        </p:attrNameLst>
                                      </p:cBhvr>
                                      <p:to>
                                        <p:strVal val="visible"/>
                                      </p:to>
                                    </p:set>
                                    <p:animEffect filter="fade" transition="in">
                                      <p:cBhvr>
                                        <p:cTn dur="500"/>
                                        <p:tgtEl>
                                          <p:spTgt spid="8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4" st="4"/>
                                            </p:txEl>
                                          </p:spTgt>
                                        </p:tgtEl>
                                        <p:attrNameLst>
                                          <p:attrName>style.visibility</p:attrName>
                                        </p:attrNameLst>
                                      </p:cBhvr>
                                      <p:to>
                                        <p:strVal val="visible"/>
                                      </p:to>
                                    </p:set>
                                    <p:animEffect filter="fade" transition="in">
                                      <p:cBhvr>
                                        <p:cTn dur="500"/>
                                        <p:tgtEl>
                                          <p:spTgt spid="8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5" st="5"/>
                                            </p:txEl>
                                          </p:spTgt>
                                        </p:tgtEl>
                                        <p:attrNameLst>
                                          <p:attrName>style.visibility</p:attrName>
                                        </p:attrNameLst>
                                      </p:cBhvr>
                                      <p:to>
                                        <p:strVal val="visible"/>
                                      </p:to>
                                    </p:set>
                                    <p:animEffect filter="fade" transition="in">
                                      <p:cBhvr>
                                        <p:cTn dur="500"/>
                                        <p:tgtEl>
                                          <p:spTgt spid="8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xEl>
                                              <p:pRg end="6" st="6"/>
                                            </p:txEl>
                                          </p:spTgt>
                                        </p:tgtEl>
                                        <p:attrNameLst>
                                          <p:attrName>style.visibility</p:attrName>
                                        </p:attrNameLst>
                                      </p:cBhvr>
                                      <p:to>
                                        <p:strVal val="visible"/>
                                      </p:to>
                                    </p:set>
                                    <p:animEffect filter="fade" transition="in">
                                      <p:cBhvr>
                                        <p:cTn dur="500"/>
                                        <p:tgtEl>
                                          <p:spTgt spid="80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72"/>
          <p:cNvSpPr txBox="1"/>
          <p:nvPr>
            <p:ph type="title"/>
          </p:nvPr>
        </p:nvSpPr>
        <p:spPr>
          <a:xfrm>
            <a:off x="1631504" y="-15657"/>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Open addressing using double hash</a:t>
            </a:r>
            <a:endParaRPr>
              <a:solidFill>
                <a:srgbClr val="00B050"/>
              </a:solidFill>
              <a:latin typeface="Times New Roman"/>
              <a:ea typeface="Times New Roman"/>
              <a:cs typeface="Times New Roman"/>
              <a:sym typeface="Times New Roman"/>
            </a:endParaRPr>
          </a:p>
        </p:txBody>
      </p:sp>
      <p:graphicFrame>
        <p:nvGraphicFramePr>
          <p:cNvPr id="808" name="Google Shape;808;p72"/>
          <p:cNvGraphicFramePr/>
          <p:nvPr/>
        </p:nvGraphicFramePr>
        <p:xfrm>
          <a:off x="1464668" y="1981201"/>
          <a:ext cx="3000000" cy="3000000"/>
        </p:xfrm>
        <a:graphic>
          <a:graphicData uri="http://schemas.openxmlformats.org/drawingml/2006/table">
            <a:tbl>
              <a:tblPr bandRow="1" firstRow="1">
                <a:noFill/>
                <a:tableStyleId>{7B9E5BD9-1F77-4747-AC70-A681335331D0}</a:tableStyleId>
              </a:tblPr>
              <a:tblGrid>
                <a:gridCol w="1070275"/>
                <a:gridCol w="1070275"/>
                <a:gridCol w="1070275"/>
                <a:gridCol w="1070275"/>
                <a:gridCol w="1070275"/>
                <a:gridCol w="1070275"/>
                <a:gridCol w="1070275"/>
                <a:gridCol w="1070275"/>
                <a:gridCol w="1070275"/>
              </a:tblGrid>
              <a:tr h="936200">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Initially</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4371</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1323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6173</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4199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4344</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9699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2200"/>
                        <a:buFont typeface="Arial"/>
                        <a:buNone/>
                      </a:pPr>
                      <a:r>
                        <a:rPr lang="en-US" sz="2200" u="none" cap="none" strike="noStrike">
                          <a:solidFill>
                            <a:schemeClr val="dk1"/>
                          </a:solidFill>
                          <a:latin typeface="Times New Roman"/>
                          <a:ea typeface="Times New Roman"/>
                          <a:cs typeface="Times New Roman"/>
                          <a:sym typeface="Times New Roman"/>
                        </a:rPr>
                        <a:t>Insert 1889</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0</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1889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4371</a:t>
                      </a:r>
                      <a:endParaRPr sz="1400" u="none" cap="none" strike="noStrike"/>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2</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9699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9699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1323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6173</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5</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6</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7</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4344</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8</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r h="3120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dk1"/>
                          </a:solidFill>
                          <a:latin typeface="Times New Roman"/>
                          <a:ea typeface="Times New Roman"/>
                          <a:cs typeface="Times New Roman"/>
                          <a:sym typeface="Times New Roman"/>
                        </a:rPr>
                        <a:t>4199</a:t>
                      </a:r>
                      <a:endParaRPr b="1" sz="1800" u="none" cap="none" strike="noStrike">
                        <a:solidFill>
                          <a:schemeClr val="dk1"/>
                        </a:solidFill>
                        <a:latin typeface="Times New Roman"/>
                        <a:ea typeface="Times New Roman"/>
                        <a:cs typeface="Times New Roman"/>
                        <a:sym typeface="Times New Roman"/>
                      </a:endParaRPr>
                    </a:p>
                  </a:txBody>
                  <a:tcPr marT="45725" marB="45725" marR="91450" marL="91450"/>
                </a:tc>
              </a:tr>
            </a:tbl>
          </a:graphicData>
        </a:graphic>
      </p:graphicFrame>
      <p:pic>
        <p:nvPicPr>
          <p:cNvPr id="809" name="Google Shape;809;p7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121"/>
          <p:cNvSpPr txBox="1"/>
          <p:nvPr>
            <p:ph type="title"/>
          </p:nvPr>
        </p:nvSpPr>
        <p:spPr>
          <a:xfrm>
            <a:off x="2286000" y="0"/>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lang="en-US"/>
              <a:t>Double Hashing Example</a:t>
            </a:r>
            <a:endParaRPr/>
          </a:p>
        </p:txBody>
      </p:sp>
      <p:sp>
        <p:nvSpPr>
          <p:cNvPr id="816" name="Google Shape;816;p121"/>
          <p:cNvSpPr txBox="1"/>
          <p:nvPr/>
        </p:nvSpPr>
        <p:spPr>
          <a:xfrm>
            <a:off x="1584326" y="6137276"/>
            <a:ext cx="7809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probes:</a:t>
            </a:r>
            <a:endParaRPr b="0" i="0" sz="1400" u="none" cap="none" strike="noStrike">
              <a:solidFill>
                <a:srgbClr val="000000"/>
              </a:solidFill>
              <a:latin typeface="Arial"/>
              <a:ea typeface="Arial"/>
              <a:cs typeface="Arial"/>
              <a:sym typeface="Arial"/>
            </a:endParaRPr>
          </a:p>
        </p:txBody>
      </p:sp>
      <p:sp>
        <p:nvSpPr>
          <p:cNvPr id="817" name="Google Shape;817;p121"/>
          <p:cNvSpPr/>
          <p:nvPr/>
        </p:nvSpPr>
        <p:spPr>
          <a:xfrm>
            <a:off x="3143250" y="2238375"/>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818" name="Google Shape;818;p121"/>
          <p:cNvSpPr/>
          <p:nvPr/>
        </p:nvSpPr>
        <p:spPr>
          <a:xfrm>
            <a:off x="3143250" y="2759076"/>
            <a:ext cx="520800" cy="5175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121"/>
          <p:cNvSpPr/>
          <p:nvPr/>
        </p:nvSpPr>
        <p:spPr>
          <a:xfrm>
            <a:off x="3143250" y="3276600"/>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121"/>
          <p:cNvSpPr/>
          <p:nvPr/>
        </p:nvSpPr>
        <p:spPr>
          <a:xfrm>
            <a:off x="3143250" y="43243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121"/>
          <p:cNvSpPr/>
          <p:nvPr/>
        </p:nvSpPr>
        <p:spPr>
          <a:xfrm>
            <a:off x="3143250" y="4845051"/>
            <a:ext cx="520800" cy="5190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121"/>
          <p:cNvSpPr/>
          <p:nvPr/>
        </p:nvSpPr>
        <p:spPr>
          <a:xfrm>
            <a:off x="3143250" y="5364164"/>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823" name="Google Shape;823;p121"/>
          <p:cNvSpPr/>
          <p:nvPr/>
        </p:nvSpPr>
        <p:spPr>
          <a:xfrm>
            <a:off x="3143250" y="38036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21"/>
          <p:cNvSpPr txBox="1"/>
          <p:nvPr/>
        </p:nvSpPr>
        <p:spPr>
          <a:xfrm>
            <a:off x="2906713" y="37528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825" name="Google Shape;825;p121"/>
          <p:cNvSpPr txBox="1"/>
          <p:nvPr/>
        </p:nvSpPr>
        <p:spPr>
          <a:xfrm>
            <a:off x="2906713" y="32273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26" name="Google Shape;826;p121"/>
          <p:cNvSpPr txBox="1"/>
          <p:nvPr/>
        </p:nvSpPr>
        <p:spPr>
          <a:xfrm>
            <a:off x="2906713" y="27114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27" name="Google Shape;827;p121"/>
          <p:cNvSpPr txBox="1"/>
          <p:nvPr/>
        </p:nvSpPr>
        <p:spPr>
          <a:xfrm>
            <a:off x="2906713" y="2193925"/>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828" name="Google Shape;828;p121"/>
          <p:cNvSpPr txBox="1"/>
          <p:nvPr/>
        </p:nvSpPr>
        <p:spPr>
          <a:xfrm>
            <a:off x="2900363" y="53038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829" name="Google Shape;829;p121"/>
          <p:cNvSpPr txBox="1"/>
          <p:nvPr/>
        </p:nvSpPr>
        <p:spPr>
          <a:xfrm>
            <a:off x="2900363" y="4786313"/>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830" name="Google Shape;830;p121"/>
          <p:cNvSpPr txBox="1"/>
          <p:nvPr/>
        </p:nvSpPr>
        <p:spPr>
          <a:xfrm>
            <a:off x="2900363" y="42687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831" name="Google Shape;831;p121"/>
          <p:cNvSpPr txBox="1"/>
          <p:nvPr/>
        </p:nvSpPr>
        <p:spPr>
          <a:xfrm>
            <a:off x="2652714" y="990601"/>
            <a:ext cx="12732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a:t>
            </a:r>
            <a:r>
              <a:rPr b="0" i="0" lang="en-US" sz="1400" u="none" cap="none" strike="noStrike">
                <a:solidFill>
                  <a:srgbClr val="FF0000"/>
                </a:solidFill>
                <a:latin typeface="Arial"/>
                <a:ea typeface="Arial"/>
                <a:cs typeface="Arial"/>
                <a:sym typeface="Arial"/>
              </a:rPr>
              <a:t>14</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14%7 = 0</a:t>
            </a:r>
            <a:endParaRPr b="0" i="0" sz="1400" u="none" cap="none" strike="noStrike">
              <a:solidFill>
                <a:srgbClr val="000000"/>
              </a:solidFill>
              <a:latin typeface="Arial"/>
              <a:ea typeface="Arial"/>
              <a:cs typeface="Arial"/>
              <a:sym typeface="Arial"/>
            </a:endParaRPr>
          </a:p>
        </p:txBody>
      </p:sp>
      <p:sp>
        <p:nvSpPr>
          <p:cNvPr id="832" name="Google Shape;832;p121"/>
          <p:cNvSpPr txBox="1"/>
          <p:nvPr/>
        </p:nvSpPr>
        <p:spPr>
          <a:xfrm>
            <a:off x="3248025" y="6000751"/>
            <a:ext cx="28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33" name="Google Shape;833;p121"/>
          <p:cNvSpPr/>
          <p:nvPr/>
        </p:nvSpPr>
        <p:spPr>
          <a:xfrm>
            <a:off x="4556125" y="2238375"/>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834" name="Google Shape;834;p121"/>
          <p:cNvSpPr/>
          <p:nvPr/>
        </p:nvSpPr>
        <p:spPr>
          <a:xfrm>
            <a:off x="4556125" y="2759076"/>
            <a:ext cx="520800" cy="5175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835" name="Google Shape;835;p121"/>
          <p:cNvSpPr/>
          <p:nvPr/>
        </p:nvSpPr>
        <p:spPr>
          <a:xfrm>
            <a:off x="4556125" y="43243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121"/>
          <p:cNvSpPr/>
          <p:nvPr/>
        </p:nvSpPr>
        <p:spPr>
          <a:xfrm>
            <a:off x="4556125" y="4845051"/>
            <a:ext cx="520800" cy="5190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837" name="Google Shape;837;p121"/>
          <p:cNvSpPr/>
          <p:nvPr/>
        </p:nvSpPr>
        <p:spPr>
          <a:xfrm>
            <a:off x="4556125" y="5364164"/>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121"/>
          <p:cNvSpPr/>
          <p:nvPr/>
        </p:nvSpPr>
        <p:spPr>
          <a:xfrm>
            <a:off x="4556125" y="38036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21"/>
          <p:cNvSpPr txBox="1"/>
          <p:nvPr/>
        </p:nvSpPr>
        <p:spPr>
          <a:xfrm>
            <a:off x="4318000" y="37528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840" name="Google Shape;840;p121"/>
          <p:cNvSpPr txBox="1"/>
          <p:nvPr/>
        </p:nvSpPr>
        <p:spPr>
          <a:xfrm>
            <a:off x="4318000" y="32273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41" name="Google Shape;841;p121"/>
          <p:cNvSpPr txBox="1"/>
          <p:nvPr/>
        </p:nvSpPr>
        <p:spPr>
          <a:xfrm>
            <a:off x="4318000" y="27114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42" name="Google Shape;842;p121"/>
          <p:cNvSpPr txBox="1"/>
          <p:nvPr/>
        </p:nvSpPr>
        <p:spPr>
          <a:xfrm>
            <a:off x="4318000" y="2193925"/>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843" name="Google Shape;843;p121"/>
          <p:cNvSpPr txBox="1"/>
          <p:nvPr/>
        </p:nvSpPr>
        <p:spPr>
          <a:xfrm>
            <a:off x="4311650" y="53038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844" name="Google Shape;844;p121"/>
          <p:cNvSpPr txBox="1"/>
          <p:nvPr/>
        </p:nvSpPr>
        <p:spPr>
          <a:xfrm>
            <a:off x="4311650" y="4786313"/>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845" name="Google Shape;845;p121"/>
          <p:cNvSpPr txBox="1"/>
          <p:nvPr/>
        </p:nvSpPr>
        <p:spPr>
          <a:xfrm>
            <a:off x="4311650" y="42687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846" name="Google Shape;846;p121"/>
          <p:cNvSpPr txBox="1"/>
          <p:nvPr/>
        </p:nvSpPr>
        <p:spPr>
          <a:xfrm>
            <a:off x="4144963" y="990601"/>
            <a:ext cx="11304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a:t>
            </a:r>
            <a:r>
              <a:rPr b="0" i="0" lang="en-US" sz="1400" u="none" cap="none" strike="noStrike">
                <a:solidFill>
                  <a:srgbClr val="FF0000"/>
                </a:solidFill>
                <a:latin typeface="Arial"/>
                <a:ea typeface="Arial"/>
                <a:cs typeface="Arial"/>
                <a:sym typeface="Arial"/>
              </a:rPr>
              <a:t>8</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8%7 = 1</a:t>
            </a:r>
            <a:endParaRPr b="0" i="0" sz="1400" u="none" cap="none" strike="noStrike">
              <a:solidFill>
                <a:srgbClr val="000000"/>
              </a:solidFill>
              <a:latin typeface="Arial"/>
              <a:ea typeface="Arial"/>
              <a:cs typeface="Arial"/>
              <a:sym typeface="Arial"/>
            </a:endParaRPr>
          </a:p>
        </p:txBody>
      </p:sp>
      <p:sp>
        <p:nvSpPr>
          <p:cNvPr id="847" name="Google Shape;847;p121"/>
          <p:cNvSpPr txBox="1"/>
          <p:nvPr/>
        </p:nvSpPr>
        <p:spPr>
          <a:xfrm>
            <a:off x="4659313" y="6000751"/>
            <a:ext cx="28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48" name="Google Shape;848;p121"/>
          <p:cNvSpPr/>
          <p:nvPr/>
        </p:nvSpPr>
        <p:spPr>
          <a:xfrm>
            <a:off x="5973764" y="2238375"/>
            <a:ext cx="5223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849" name="Google Shape;849;p121"/>
          <p:cNvSpPr/>
          <p:nvPr/>
        </p:nvSpPr>
        <p:spPr>
          <a:xfrm>
            <a:off x="5973764" y="2759076"/>
            <a:ext cx="522300" cy="5175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850" name="Google Shape;850;p121"/>
          <p:cNvSpPr/>
          <p:nvPr/>
        </p:nvSpPr>
        <p:spPr>
          <a:xfrm>
            <a:off x="5973764" y="3276600"/>
            <a:ext cx="5223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121"/>
          <p:cNvSpPr/>
          <p:nvPr/>
        </p:nvSpPr>
        <p:spPr>
          <a:xfrm>
            <a:off x="5973764" y="4324350"/>
            <a:ext cx="5223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852" name="Google Shape;852;p121"/>
          <p:cNvSpPr/>
          <p:nvPr/>
        </p:nvSpPr>
        <p:spPr>
          <a:xfrm>
            <a:off x="5973764" y="5364164"/>
            <a:ext cx="5223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21"/>
          <p:cNvSpPr/>
          <p:nvPr/>
        </p:nvSpPr>
        <p:spPr>
          <a:xfrm>
            <a:off x="5973764" y="3803650"/>
            <a:ext cx="5223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121"/>
          <p:cNvSpPr txBox="1"/>
          <p:nvPr/>
        </p:nvSpPr>
        <p:spPr>
          <a:xfrm>
            <a:off x="5737225" y="37528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855" name="Google Shape;855;p121"/>
          <p:cNvSpPr txBox="1"/>
          <p:nvPr/>
        </p:nvSpPr>
        <p:spPr>
          <a:xfrm>
            <a:off x="5737225" y="32273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56" name="Google Shape;856;p121"/>
          <p:cNvSpPr txBox="1"/>
          <p:nvPr/>
        </p:nvSpPr>
        <p:spPr>
          <a:xfrm>
            <a:off x="5737225" y="27114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57" name="Google Shape;857;p121"/>
          <p:cNvSpPr txBox="1"/>
          <p:nvPr/>
        </p:nvSpPr>
        <p:spPr>
          <a:xfrm>
            <a:off x="5737225" y="2193925"/>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858" name="Google Shape;858;p121"/>
          <p:cNvSpPr txBox="1"/>
          <p:nvPr/>
        </p:nvSpPr>
        <p:spPr>
          <a:xfrm>
            <a:off x="5730875" y="53038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859" name="Google Shape;859;p121"/>
          <p:cNvSpPr txBox="1"/>
          <p:nvPr/>
        </p:nvSpPr>
        <p:spPr>
          <a:xfrm>
            <a:off x="5730875" y="4786313"/>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860" name="Google Shape;860;p121"/>
          <p:cNvSpPr txBox="1"/>
          <p:nvPr/>
        </p:nvSpPr>
        <p:spPr>
          <a:xfrm>
            <a:off x="5730875" y="42687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861" name="Google Shape;861;p121"/>
          <p:cNvSpPr txBox="1"/>
          <p:nvPr/>
        </p:nvSpPr>
        <p:spPr>
          <a:xfrm>
            <a:off x="5457825" y="990600"/>
            <a:ext cx="15297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a:t>
            </a:r>
            <a:r>
              <a:rPr b="0" i="0" lang="en-US" sz="1400" u="none" cap="none" strike="noStrike">
                <a:solidFill>
                  <a:srgbClr val="FF0000"/>
                </a:solidFill>
                <a:latin typeface="Arial"/>
                <a:ea typeface="Arial"/>
                <a:cs typeface="Arial"/>
                <a:sym typeface="Arial"/>
              </a:rPr>
              <a:t>21</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21%7 =0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5-(21%5)=4</a:t>
            </a:r>
            <a:endParaRPr b="0" i="0" sz="1400" u="none" cap="none" strike="noStrike">
              <a:solidFill>
                <a:srgbClr val="000000"/>
              </a:solidFill>
              <a:latin typeface="Arial"/>
              <a:ea typeface="Arial"/>
              <a:cs typeface="Arial"/>
              <a:sym typeface="Arial"/>
            </a:endParaRPr>
          </a:p>
        </p:txBody>
      </p:sp>
      <p:sp>
        <p:nvSpPr>
          <p:cNvPr id="862" name="Google Shape;862;p121"/>
          <p:cNvSpPr txBox="1"/>
          <p:nvPr/>
        </p:nvSpPr>
        <p:spPr>
          <a:xfrm>
            <a:off x="6078538" y="6000751"/>
            <a:ext cx="28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63" name="Google Shape;863;p121"/>
          <p:cNvSpPr/>
          <p:nvPr/>
        </p:nvSpPr>
        <p:spPr>
          <a:xfrm>
            <a:off x="7391400" y="2759076"/>
            <a:ext cx="520800" cy="5175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864" name="Google Shape;864;p121"/>
          <p:cNvSpPr/>
          <p:nvPr/>
        </p:nvSpPr>
        <p:spPr>
          <a:xfrm>
            <a:off x="7391400" y="3276600"/>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65" name="Google Shape;865;p121"/>
          <p:cNvSpPr/>
          <p:nvPr/>
        </p:nvSpPr>
        <p:spPr>
          <a:xfrm>
            <a:off x="7391400" y="43243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866" name="Google Shape;866;p121"/>
          <p:cNvSpPr/>
          <p:nvPr/>
        </p:nvSpPr>
        <p:spPr>
          <a:xfrm>
            <a:off x="7391400" y="4845051"/>
            <a:ext cx="520800" cy="5190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121"/>
          <p:cNvSpPr/>
          <p:nvPr/>
        </p:nvSpPr>
        <p:spPr>
          <a:xfrm>
            <a:off x="7391400" y="5364164"/>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121"/>
          <p:cNvSpPr/>
          <p:nvPr/>
        </p:nvSpPr>
        <p:spPr>
          <a:xfrm>
            <a:off x="7391400" y="380365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121"/>
          <p:cNvSpPr txBox="1"/>
          <p:nvPr/>
        </p:nvSpPr>
        <p:spPr>
          <a:xfrm>
            <a:off x="7153275" y="37528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870" name="Google Shape;870;p121"/>
          <p:cNvSpPr txBox="1"/>
          <p:nvPr/>
        </p:nvSpPr>
        <p:spPr>
          <a:xfrm>
            <a:off x="7153275" y="32273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71" name="Google Shape;871;p121"/>
          <p:cNvSpPr txBox="1"/>
          <p:nvPr/>
        </p:nvSpPr>
        <p:spPr>
          <a:xfrm>
            <a:off x="7153275" y="271145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72" name="Google Shape;872;p121"/>
          <p:cNvSpPr txBox="1"/>
          <p:nvPr/>
        </p:nvSpPr>
        <p:spPr>
          <a:xfrm>
            <a:off x="7153275" y="2193925"/>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873" name="Google Shape;873;p121"/>
          <p:cNvSpPr txBox="1"/>
          <p:nvPr/>
        </p:nvSpPr>
        <p:spPr>
          <a:xfrm>
            <a:off x="7148513" y="53038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874" name="Google Shape;874;p121"/>
          <p:cNvSpPr txBox="1"/>
          <p:nvPr/>
        </p:nvSpPr>
        <p:spPr>
          <a:xfrm>
            <a:off x="7148513" y="4786313"/>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875" name="Google Shape;875;p121"/>
          <p:cNvSpPr txBox="1"/>
          <p:nvPr/>
        </p:nvSpPr>
        <p:spPr>
          <a:xfrm>
            <a:off x="7148513" y="42687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876" name="Google Shape;876;p121"/>
          <p:cNvSpPr txBox="1"/>
          <p:nvPr/>
        </p:nvSpPr>
        <p:spPr>
          <a:xfrm>
            <a:off x="6980238" y="990601"/>
            <a:ext cx="11304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a:t>
            </a:r>
            <a:r>
              <a:rPr b="0" i="0" lang="en-US" sz="1400" u="none" cap="none" strike="noStrike">
                <a:solidFill>
                  <a:srgbClr val="FF0000"/>
                </a:solidFill>
                <a:latin typeface="Arial"/>
                <a:ea typeface="Arial"/>
                <a:cs typeface="Arial"/>
                <a:sym typeface="Arial"/>
              </a:rPr>
              <a:t>2</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2%7 = 2</a:t>
            </a:r>
            <a:endParaRPr b="0" i="0" sz="1400" u="none" cap="none" strike="noStrike">
              <a:solidFill>
                <a:srgbClr val="000000"/>
              </a:solidFill>
              <a:latin typeface="Arial"/>
              <a:ea typeface="Arial"/>
              <a:cs typeface="Arial"/>
              <a:sym typeface="Arial"/>
            </a:endParaRPr>
          </a:p>
        </p:txBody>
      </p:sp>
      <p:sp>
        <p:nvSpPr>
          <p:cNvPr id="877" name="Google Shape;877;p121"/>
          <p:cNvSpPr txBox="1"/>
          <p:nvPr/>
        </p:nvSpPr>
        <p:spPr>
          <a:xfrm>
            <a:off x="7496175" y="6000751"/>
            <a:ext cx="28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78" name="Google Shape;878;p121"/>
          <p:cNvSpPr/>
          <p:nvPr/>
        </p:nvSpPr>
        <p:spPr>
          <a:xfrm>
            <a:off x="4556125" y="3276600"/>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879" name="Google Shape;879;p121"/>
          <p:cNvSpPr/>
          <p:nvPr/>
        </p:nvSpPr>
        <p:spPr>
          <a:xfrm>
            <a:off x="5973764" y="4845051"/>
            <a:ext cx="522300" cy="5190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121"/>
          <p:cNvSpPr/>
          <p:nvPr/>
        </p:nvSpPr>
        <p:spPr>
          <a:xfrm>
            <a:off x="7391400" y="2238375"/>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881" name="Google Shape;881;p121"/>
          <p:cNvSpPr/>
          <p:nvPr/>
        </p:nvSpPr>
        <p:spPr>
          <a:xfrm>
            <a:off x="8896350" y="2778126"/>
            <a:ext cx="520800" cy="5175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882" name="Google Shape;882;p121"/>
          <p:cNvSpPr/>
          <p:nvPr/>
        </p:nvSpPr>
        <p:spPr>
          <a:xfrm>
            <a:off x="8896350" y="3295650"/>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83" name="Google Shape;883;p121"/>
          <p:cNvSpPr/>
          <p:nvPr/>
        </p:nvSpPr>
        <p:spPr>
          <a:xfrm>
            <a:off x="8896350" y="434340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884" name="Google Shape;884;p121"/>
          <p:cNvSpPr/>
          <p:nvPr/>
        </p:nvSpPr>
        <p:spPr>
          <a:xfrm>
            <a:off x="8896350" y="4864101"/>
            <a:ext cx="520800" cy="5190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21"/>
          <p:cNvSpPr/>
          <p:nvPr/>
        </p:nvSpPr>
        <p:spPr>
          <a:xfrm>
            <a:off x="8896350" y="5383214"/>
            <a:ext cx="520800" cy="5223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21"/>
          <p:cNvSpPr/>
          <p:nvPr/>
        </p:nvSpPr>
        <p:spPr>
          <a:xfrm>
            <a:off x="8896350" y="3822700"/>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887" name="Google Shape;887;p121"/>
          <p:cNvSpPr txBox="1"/>
          <p:nvPr/>
        </p:nvSpPr>
        <p:spPr>
          <a:xfrm>
            <a:off x="8658225" y="377190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888" name="Google Shape;888;p121"/>
          <p:cNvSpPr txBox="1"/>
          <p:nvPr/>
        </p:nvSpPr>
        <p:spPr>
          <a:xfrm>
            <a:off x="8658225" y="32464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889" name="Google Shape;889;p121"/>
          <p:cNvSpPr txBox="1"/>
          <p:nvPr/>
        </p:nvSpPr>
        <p:spPr>
          <a:xfrm>
            <a:off x="8658225" y="2730500"/>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890" name="Google Shape;890;p121"/>
          <p:cNvSpPr txBox="1"/>
          <p:nvPr/>
        </p:nvSpPr>
        <p:spPr>
          <a:xfrm>
            <a:off x="8658225" y="2212975"/>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891" name="Google Shape;891;p121"/>
          <p:cNvSpPr txBox="1"/>
          <p:nvPr/>
        </p:nvSpPr>
        <p:spPr>
          <a:xfrm>
            <a:off x="8653463" y="532288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892" name="Google Shape;892;p121"/>
          <p:cNvSpPr txBox="1"/>
          <p:nvPr/>
        </p:nvSpPr>
        <p:spPr>
          <a:xfrm>
            <a:off x="8653463" y="4805363"/>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893" name="Google Shape;893;p121"/>
          <p:cNvSpPr txBox="1"/>
          <p:nvPr/>
        </p:nvSpPr>
        <p:spPr>
          <a:xfrm>
            <a:off x="8653463" y="4287838"/>
            <a:ext cx="312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894" name="Google Shape;894;p121"/>
          <p:cNvSpPr txBox="1"/>
          <p:nvPr/>
        </p:nvSpPr>
        <p:spPr>
          <a:xfrm>
            <a:off x="8379138" y="1346213"/>
            <a:ext cx="1529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7%7 = 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5-(7%5)=3</a:t>
            </a:r>
            <a:endParaRPr b="0" i="0" sz="1400" u="none" cap="none" strike="noStrike">
              <a:solidFill>
                <a:srgbClr val="000000"/>
              </a:solidFill>
              <a:latin typeface="Arial"/>
              <a:ea typeface="Arial"/>
              <a:cs typeface="Arial"/>
              <a:sym typeface="Arial"/>
            </a:endParaRPr>
          </a:p>
        </p:txBody>
      </p:sp>
      <p:sp>
        <p:nvSpPr>
          <p:cNvPr id="895" name="Google Shape;895;p121"/>
          <p:cNvSpPr/>
          <p:nvPr/>
        </p:nvSpPr>
        <p:spPr>
          <a:xfrm>
            <a:off x="8896350" y="2257425"/>
            <a:ext cx="520800" cy="5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896" name="Google Shape;896;p121"/>
          <p:cNvSpPr txBox="1"/>
          <p:nvPr/>
        </p:nvSpPr>
        <p:spPr>
          <a:xfrm>
            <a:off x="8839200" y="6019801"/>
            <a:ext cx="6096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97" name="Google Shape;897;p121"/>
          <p:cNvSpPr txBox="1"/>
          <p:nvPr/>
        </p:nvSpPr>
        <p:spPr>
          <a:xfrm>
            <a:off x="8658225" y="990600"/>
            <a:ext cx="152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insert(</a:t>
            </a:r>
            <a:r>
              <a:rPr b="0" i="0" lang="en-US" sz="1400" u="none" cap="none" strike="noStrike">
                <a:solidFill>
                  <a:srgbClr val="FF0000"/>
                </a:solidFill>
                <a:latin typeface="Arial"/>
                <a:ea typeface="Arial"/>
                <a:cs typeface="Arial"/>
                <a:sym typeface="Arial"/>
              </a:rPr>
              <a:t>7</a:t>
            </a:r>
            <a:r>
              <a:rPr b="0" i="0" lang="en-US"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123"/>
          <p:cNvSpPr txBox="1"/>
          <p:nvPr>
            <p:ph type="title"/>
          </p:nvPr>
        </p:nvSpPr>
        <p:spPr>
          <a:xfrm>
            <a:off x="1097280" y="625928"/>
            <a:ext cx="10058400" cy="1450800"/>
          </a:xfrm>
          <a:prstGeom prst="rect">
            <a:avLst/>
          </a:prstGeom>
          <a:noFill/>
          <a:ln>
            <a:noFill/>
          </a:ln>
        </p:spPr>
        <p:txBody>
          <a:bodyPr anchorCtr="0" anchor="b" bIns="91425" lIns="91425" spcFirstLastPara="1" rIns="91425" wrap="square" tIns="91425">
            <a:noAutofit/>
          </a:bodyPr>
          <a:lstStyle/>
          <a:p>
            <a:pPr indent="0" lvl="0" marL="0" marR="0" rtl="0" algn="l">
              <a:lnSpc>
                <a:spcPct val="85000"/>
              </a:lnSpc>
              <a:spcBef>
                <a:spcPts val="0"/>
              </a:spcBef>
              <a:spcAft>
                <a:spcPts val="0"/>
              </a:spcAft>
              <a:buClr>
                <a:srgbClr val="3F3F3F"/>
              </a:buClr>
              <a:buSzPts val="4800"/>
              <a:buFont typeface="Calibri"/>
              <a:buNone/>
            </a:pPr>
            <a:r>
              <a:rPr lang="en-US" sz="4400"/>
              <a:t>89,18,49,58,69,23</a:t>
            </a:r>
            <a:endParaRPr sz="4400"/>
          </a:p>
          <a:p>
            <a:pPr indent="0" lvl="0" marL="0" marR="0" rtl="0" algn="l">
              <a:lnSpc>
                <a:spcPct val="85000"/>
              </a:lnSpc>
              <a:spcBef>
                <a:spcPts val="0"/>
              </a:spcBef>
              <a:spcAft>
                <a:spcPts val="0"/>
              </a:spcAft>
              <a:buClr>
                <a:srgbClr val="3F3F3F"/>
              </a:buClr>
              <a:buSzPts val="4800"/>
              <a:buFont typeface="Calibri"/>
              <a:buNone/>
            </a:pPr>
            <a:r>
              <a:rPr lang="en-US" sz="4400"/>
              <a:t>Prime number R = 7</a:t>
            </a:r>
            <a:endParaRPr sz="4400"/>
          </a:p>
          <a:p>
            <a:pPr indent="0" lvl="0" marL="0" marR="0" rtl="0" algn="l">
              <a:lnSpc>
                <a:spcPct val="85000"/>
              </a:lnSpc>
              <a:spcBef>
                <a:spcPts val="0"/>
              </a:spcBef>
              <a:spcAft>
                <a:spcPts val="0"/>
              </a:spcAft>
              <a:buClr>
                <a:srgbClr val="3F3F3F"/>
              </a:buClr>
              <a:buSzPts val="4800"/>
              <a:buFont typeface="Calibri"/>
              <a:buNone/>
            </a:pPr>
            <a:r>
              <a:rPr lang="en-US" sz="4400"/>
              <a:t>Table size M = 10</a:t>
            </a:r>
            <a:endParaRPr sz="4400"/>
          </a:p>
        </p:txBody>
      </p:sp>
      <p:sp>
        <p:nvSpPr>
          <p:cNvPr id="903" name="Google Shape;903;p123"/>
          <p:cNvSpPr txBox="1"/>
          <p:nvPr>
            <p:ph idx="1" type="body"/>
          </p:nvPr>
        </p:nvSpPr>
        <p:spPr>
          <a:xfrm>
            <a:off x="1097280" y="1935009"/>
            <a:ext cx="10058400" cy="40233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90000"/>
              </a:lnSpc>
              <a:spcBef>
                <a:spcPts val="1200"/>
              </a:spcBef>
              <a:spcAft>
                <a:spcPts val="0"/>
              </a:spcAft>
              <a:buClr>
                <a:schemeClr val="accent1"/>
              </a:buClr>
              <a:buSzPts val="2000"/>
              <a:buFont typeface="Calibri"/>
              <a:buNone/>
            </a:pPr>
            <a:r>
              <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graphicFrame>
        <p:nvGraphicFramePr>
          <p:cNvPr id="904" name="Google Shape;904;p123"/>
          <p:cNvGraphicFramePr/>
          <p:nvPr/>
        </p:nvGraphicFramePr>
        <p:xfrm>
          <a:off x="1828800" y="2328050"/>
          <a:ext cx="3000000" cy="3000000"/>
        </p:xfrm>
        <a:graphic>
          <a:graphicData uri="http://schemas.openxmlformats.org/drawingml/2006/table">
            <a:tbl>
              <a:tblPr bandRow="1" firstRow="1">
                <a:noFill/>
                <a:tableStyleId>{FE9AA9C8-A201-4067-A387-FE81FE4CEED2}</a:tableStyleId>
              </a:tblPr>
              <a:tblGrid>
                <a:gridCol w="1150950"/>
                <a:gridCol w="2151800"/>
              </a:tblGrid>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0</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69</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2</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3</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58</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4</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5</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6</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49</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7</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8</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18</a:t>
                      </a:r>
                      <a:endParaRPr sz="1400" u="none" cap="none" strike="noStrike"/>
                    </a:p>
                  </a:txBody>
                  <a:tcPr marT="45725" marB="45725" marR="91450" marL="91450"/>
                </a:tc>
              </a:tr>
              <a:tr h="1698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9</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89</a:t>
                      </a:r>
                      <a:endParaRPr sz="1400" u="none" cap="none" strike="noStrike"/>
                    </a:p>
                  </a:txBody>
                  <a:tcPr marT="45725" marB="45725" marR="91450" marL="9145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73"/>
          <p:cNvSpPr txBox="1"/>
          <p:nvPr>
            <p:ph type="title"/>
          </p:nvPr>
        </p:nvSpPr>
        <p:spPr>
          <a:xfrm>
            <a:off x="1847528" y="480019"/>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Rehashing</a:t>
            </a:r>
            <a:endParaRPr>
              <a:solidFill>
                <a:srgbClr val="00B050"/>
              </a:solidFill>
              <a:latin typeface="Times New Roman"/>
              <a:ea typeface="Times New Roman"/>
              <a:cs typeface="Times New Roman"/>
              <a:sym typeface="Times New Roman"/>
            </a:endParaRPr>
          </a:p>
        </p:txBody>
      </p:sp>
      <p:sp>
        <p:nvSpPr>
          <p:cNvPr id="910" name="Google Shape;910;p73"/>
          <p:cNvSpPr txBox="1"/>
          <p:nvPr>
            <p:ph idx="1" type="body"/>
          </p:nvPr>
        </p:nvSpPr>
        <p:spPr>
          <a:xfrm>
            <a:off x="1464668" y="1916833"/>
            <a:ext cx="10091464" cy="3744416"/>
          </a:xfrm>
          <a:prstGeom prst="rect">
            <a:avLst/>
          </a:prstGeom>
          <a:noFill/>
          <a:ln>
            <a:noFill/>
          </a:ln>
        </p:spPr>
        <p:txBody>
          <a:bodyPr anchorCtr="0" anchor="t" bIns="91425" lIns="91425" spcFirstLastPara="1" rIns="91425" wrap="square" tIns="91425">
            <a:noAutofit/>
          </a:bodyPr>
          <a:lstStyle/>
          <a:p>
            <a:pPr indent="-355600" lvl="0" marL="457200" rtl="0" algn="l">
              <a:lnSpc>
                <a:spcPct val="70000"/>
              </a:lnSpc>
              <a:spcBef>
                <a:spcPts val="1200"/>
              </a:spcBef>
              <a:spcAft>
                <a:spcPts val="0"/>
              </a:spcAft>
              <a:buSzPts val="2000"/>
              <a:buFont typeface="Noto Sans Symbols"/>
              <a:buChar char="❖"/>
            </a:pPr>
            <a:r>
              <a:rPr lang="en-US" sz="1960">
                <a:latin typeface="Times New Roman"/>
                <a:ea typeface="Times New Roman"/>
                <a:cs typeface="Times New Roman"/>
                <a:sym typeface="Times New Roman"/>
              </a:rPr>
              <a:t>If table gets full, insertion using open addressing with quadratic probing might fail or it might take too much time.</a:t>
            </a:r>
            <a:endParaRPr/>
          </a:p>
          <a:p>
            <a:pPr indent="-228600" lvl="0" marL="457200" rtl="0" algn="l">
              <a:lnSpc>
                <a:spcPct val="70000"/>
              </a:lnSpc>
              <a:spcBef>
                <a:spcPts val="1200"/>
              </a:spcBef>
              <a:spcAft>
                <a:spcPts val="0"/>
              </a:spcAft>
              <a:buSzPts val="2000"/>
              <a:buFont typeface="Noto Sans Symbols"/>
              <a:buNone/>
            </a:pPr>
            <a:r>
              <a:t/>
            </a:r>
            <a:endParaRPr sz="1960">
              <a:latin typeface="Times New Roman"/>
              <a:ea typeface="Times New Roman"/>
              <a:cs typeface="Times New Roman"/>
              <a:sym typeface="Times New Roman"/>
            </a:endParaRPr>
          </a:p>
          <a:p>
            <a:pPr indent="-355600" lvl="0" marL="457200" rtl="0" algn="l">
              <a:lnSpc>
                <a:spcPct val="70000"/>
              </a:lnSpc>
              <a:spcBef>
                <a:spcPts val="1200"/>
              </a:spcBef>
              <a:spcAft>
                <a:spcPts val="0"/>
              </a:spcAft>
              <a:buSzPts val="2000"/>
              <a:buFont typeface="Noto Sans Symbols"/>
              <a:buChar char="❖"/>
            </a:pPr>
            <a:r>
              <a:rPr lang="en-US" sz="1960">
                <a:latin typeface="Times New Roman"/>
                <a:ea typeface="Times New Roman"/>
                <a:cs typeface="Times New Roman"/>
                <a:sym typeface="Times New Roman"/>
              </a:rPr>
              <a:t>Rehashing tells us what to do when the hash table gets full.</a:t>
            </a:r>
            <a:endParaRPr/>
          </a:p>
          <a:p>
            <a:pPr indent="-228600" lvl="0" marL="457200" rtl="0" algn="l">
              <a:lnSpc>
                <a:spcPct val="70000"/>
              </a:lnSpc>
              <a:spcBef>
                <a:spcPts val="1200"/>
              </a:spcBef>
              <a:spcAft>
                <a:spcPts val="0"/>
              </a:spcAft>
              <a:buSzPts val="2000"/>
              <a:buFont typeface="Noto Sans Symbols"/>
              <a:buNone/>
            </a:pPr>
            <a:r>
              <a:t/>
            </a:r>
            <a:endParaRPr sz="1960">
              <a:latin typeface="Times New Roman"/>
              <a:ea typeface="Times New Roman"/>
              <a:cs typeface="Times New Roman"/>
              <a:sym typeface="Times New Roman"/>
            </a:endParaRPr>
          </a:p>
          <a:p>
            <a:pPr indent="-355600" lvl="0" marL="457200" rtl="0" algn="l">
              <a:lnSpc>
                <a:spcPct val="70000"/>
              </a:lnSpc>
              <a:spcBef>
                <a:spcPts val="1200"/>
              </a:spcBef>
              <a:spcAft>
                <a:spcPts val="0"/>
              </a:spcAft>
              <a:buSzPts val="2000"/>
              <a:buFont typeface="Noto Sans Symbols"/>
              <a:buChar char="❖"/>
            </a:pPr>
            <a:r>
              <a:rPr lang="en-US" sz="1960">
                <a:latin typeface="Times New Roman"/>
                <a:ea typeface="Times New Roman"/>
                <a:cs typeface="Times New Roman"/>
                <a:sym typeface="Times New Roman"/>
              </a:rPr>
              <a:t>Instead of waiting for the hash table to get completely full,it is more efficient to rehash when the table is about 70% or 80 % full.</a:t>
            </a:r>
            <a:endParaRPr/>
          </a:p>
          <a:p>
            <a:pPr indent="-228600" lvl="0" marL="457200" rtl="0" algn="l">
              <a:lnSpc>
                <a:spcPct val="70000"/>
              </a:lnSpc>
              <a:spcBef>
                <a:spcPts val="1200"/>
              </a:spcBef>
              <a:spcAft>
                <a:spcPts val="0"/>
              </a:spcAft>
              <a:buSzPts val="2000"/>
              <a:buFont typeface="Noto Sans Symbols"/>
              <a:buNone/>
            </a:pPr>
            <a:r>
              <a:t/>
            </a:r>
            <a:endParaRPr sz="1960">
              <a:latin typeface="Times New Roman"/>
              <a:ea typeface="Times New Roman"/>
              <a:cs typeface="Times New Roman"/>
              <a:sym typeface="Times New Roman"/>
            </a:endParaRPr>
          </a:p>
          <a:p>
            <a:pPr indent="-355600" lvl="0" marL="457200" rtl="0" algn="l">
              <a:lnSpc>
                <a:spcPct val="70000"/>
              </a:lnSpc>
              <a:spcBef>
                <a:spcPts val="1200"/>
              </a:spcBef>
              <a:spcAft>
                <a:spcPts val="0"/>
              </a:spcAft>
              <a:buSzPts val="2000"/>
              <a:buFont typeface="Noto Sans Symbols"/>
              <a:buChar char="❖"/>
            </a:pPr>
            <a:r>
              <a:rPr lang="en-US" sz="1960">
                <a:latin typeface="Times New Roman"/>
                <a:ea typeface="Times New Roman"/>
                <a:cs typeface="Times New Roman"/>
                <a:sym typeface="Times New Roman"/>
              </a:rPr>
              <a:t>To find the solution for this is to build another table that is about twice as big and scan down the entire original hash table, compute the new hash value for each record, and Insert them in a new table.</a:t>
            </a:r>
            <a:endParaRPr sz="1960">
              <a:latin typeface="Times New Roman"/>
              <a:ea typeface="Times New Roman"/>
              <a:cs typeface="Times New Roman"/>
              <a:sym typeface="Times New Roman"/>
            </a:endParaRPr>
          </a:p>
          <a:p>
            <a:pPr indent="-353060" lvl="0" marL="457200" rtl="0" algn="l">
              <a:lnSpc>
                <a:spcPct val="70000"/>
              </a:lnSpc>
              <a:spcBef>
                <a:spcPts val="1200"/>
              </a:spcBef>
              <a:spcAft>
                <a:spcPts val="0"/>
              </a:spcAft>
              <a:buSzPts val="1960"/>
              <a:buFont typeface="Times New Roman"/>
              <a:buChar char="❖"/>
            </a:pPr>
            <a:r>
              <a:rPr lang="en-US" sz="1960">
                <a:latin typeface="Times New Roman"/>
                <a:ea typeface="Times New Roman"/>
                <a:cs typeface="Times New Roman"/>
                <a:sym typeface="Times New Roman"/>
              </a:rPr>
              <a:t>In rehashing we can also choose series of hash functions while increasing the size of TABLE. </a:t>
            </a:r>
            <a:endParaRPr sz="1960">
              <a:latin typeface="Times New Roman"/>
              <a:ea typeface="Times New Roman"/>
              <a:cs typeface="Times New Roman"/>
              <a:sym typeface="Times New Roman"/>
            </a:endParaRPr>
          </a:p>
          <a:p>
            <a:pPr indent="0" lvl="0" marL="228600" marR="0" rtl="0" algn="l">
              <a:lnSpc>
                <a:spcPct val="70000"/>
              </a:lnSpc>
              <a:spcBef>
                <a:spcPts val="1200"/>
              </a:spcBef>
              <a:spcAft>
                <a:spcPts val="0"/>
              </a:spcAft>
              <a:buClr>
                <a:schemeClr val="accent1"/>
              </a:buClr>
              <a:buSzPts val="2000"/>
              <a:buFont typeface="Calibri"/>
              <a:buNone/>
            </a:pPr>
            <a:r>
              <a:t/>
            </a:r>
            <a:endParaRPr sz="1679"/>
          </a:p>
        </p:txBody>
      </p:sp>
      <p:pic>
        <p:nvPicPr>
          <p:cNvPr id="911" name="Google Shape;911;p7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74"/>
          <p:cNvSpPr txBox="1"/>
          <p:nvPr>
            <p:ph type="title"/>
          </p:nvPr>
        </p:nvSpPr>
        <p:spPr>
          <a:xfrm>
            <a:off x="1752600" y="411758"/>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Rehashing (contd…)</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917" name="Google Shape;917;p74"/>
          <p:cNvSpPr txBox="1"/>
          <p:nvPr>
            <p:ph idx="1" type="body"/>
          </p:nvPr>
        </p:nvSpPr>
        <p:spPr>
          <a:xfrm>
            <a:off x="1097280" y="1845734"/>
            <a:ext cx="10058400" cy="4023360"/>
          </a:xfrm>
          <a:prstGeom prst="rect">
            <a:avLst/>
          </a:prstGeom>
          <a:noFill/>
          <a:ln>
            <a:noFill/>
          </a:ln>
        </p:spPr>
        <p:txBody>
          <a:bodyPr anchorCtr="0" anchor="t" bIns="91425" lIns="91425" spcFirstLastPara="1" rIns="91425" wrap="square" tIns="91425">
            <a:noAutofit/>
          </a:bodyPr>
          <a:lstStyle/>
          <a:p>
            <a:pPr indent="-355600" lvl="0" marL="457200" marR="0" rtl="0" algn="l">
              <a:lnSpc>
                <a:spcPct val="90000"/>
              </a:lnSpc>
              <a:spcBef>
                <a:spcPts val="1200"/>
              </a:spcBef>
              <a:spcAft>
                <a:spcPts val="0"/>
              </a:spcAft>
              <a:buClr>
                <a:schemeClr val="accent1"/>
              </a:buClr>
              <a:buSzPts val="2000"/>
              <a:buFont typeface="Calibri"/>
              <a:buChar char=" "/>
            </a:pPr>
            <a:r>
              <a:rPr lang="en-US" sz="2400">
                <a:latin typeface="Times New Roman"/>
                <a:ea typeface="Times New Roman"/>
                <a:cs typeface="Times New Roman"/>
                <a:sym typeface="Times New Roman"/>
              </a:rPr>
              <a:t>For example, if table is of size 7 and hash function is key % 7 then,</a:t>
            </a:r>
            <a:endParaRPr/>
          </a:p>
          <a:p>
            <a:pPr indent="-228600" lvl="0" marL="457200" marR="0" rtl="0" algn="l">
              <a:lnSpc>
                <a:spcPct val="90000"/>
              </a:lnSpc>
              <a:spcBef>
                <a:spcPts val="1200"/>
              </a:spcBef>
              <a:spcAft>
                <a:spcPts val="0"/>
              </a:spcAft>
              <a:buClr>
                <a:schemeClr val="accent1"/>
              </a:buClr>
              <a:buSzPts val="2000"/>
              <a:buFont typeface="Calibri"/>
              <a:buNone/>
            </a:pPr>
            <a:r>
              <a:t/>
            </a:r>
            <a:endParaRPr>
              <a:latin typeface="Times New Roman"/>
              <a:ea typeface="Times New Roman"/>
              <a:cs typeface="Times New Roman"/>
              <a:sym typeface="Times New Roman"/>
            </a:endParaRPr>
          </a:p>
        </p:txBody>
      </p:sp>
      <p:sp>
        <p:nvSpPr>
          <p:cNvPr id="918" name="Google Shape;918;p74"/>
          <p:cNvSpPr txBox="1"/>
          <p:nvPr/>
        </p:nvSpPr>
        <p:spPr>
          <a:xfrm>
            <a:off x="3276600" y="2743200"/>
            <a:ext cx="4953000" cy="3810000"/>
          </a:xfrm>
          <a:prstGeom prst="rect">
            <a:avLst/>
          </a:prstGeom>
          <a:noFill/>
          <a:ln>
            <a:noFill/>
          </a:ln>
        </p:spPr>
        <p:txBody>
          <a:bodyPr anchorCtr="0" anchor="t" bIns="45700" lIns="0" spcFirstLastPara="1" rIns="18275" wrap="square" tIns="45700">
            <a:noAutofit/>
          </a:bodyPr>
          <a:lstStyle/>
          <a:p>
            <a:pPr indent="-565150" lvl="0" marL="1944688" marR="0" rtl="0" algn="just">
              <a:lnSpc>
                <a:spcPct val="90000"/>
              </a:lnSpc>
              <a:spcBef>
                <a:spcPts val="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Insert 	7,15,13,74,73</a:t>
            </a:r>
            <a:endParaRPr b="0" i="0" sz="1400" u="none" cap="none" strike="noStrike">
              <a:solidFill>
                <a:srgbClr val="000000"/>
              </a:solidFill>
              <a:latin typeface="Arial"/>
              <a:ea typeface="Arial"/>
              <a:cs typeface="Arial"/>
              <a:sym typeface="Arial"/>
            </a:endParaRPr>
          </a:p>
          <a:p>
            <a:pPr indent="-565150" lvl="0" marL="1944688" marR="0" rtl="0" algn="just">
              <a:lnSpc>
                <a:spcPct val="90000"/>
              </a:lnSpc>
              <a:spcBef>
                <a:spcPts val="400"/>
              </a:spcBef>
              <a:spcAft>
                <a:spcPts val="0"/>
              </a:spcAft>
              <a:buClr>
                <a:srgbClr val="000000"/>
              </a:buClr>
              <a:buSzPts val="2000"/>
              <a:buFont typeface="Arial"/>
              <a:buNone/>
            </a:pPr>
            <a:r>
              <a:t/>
            </a:r>
            <a:endParaRPr b="1" i="0" sz="2000" u="none" cap="none" strike="noStrike">
              <a:solidFill>
                <a:srgbClr val="000000"/>
              </a:solidFill>
              <a:latin typeface="Constantia"/>
              <a:ea typeface="Constantia"/>
              <a:cs typeface="Constantia"/>
              <a:sym typeface="Constantia"/>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0		7</a:t>
            </a:r>
            <a:endParaRPr b="0" i="0" sz="1400" u="none" cap="none" strike="noStrike">
              <a:solidFill>
                <a:srgbClr val="000000"/>
              </a:solidFill>
              <a:latin typeface="Arial"/>
              <a:ea typeface="Arial"/>
              <a:cs typeface="Arial"/>
              <a:sym typeface="Arial"/>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1		15</a:t>
            </a:r>
            <a:endParaRPr b="0" i="0" sz="1400" u="none" cap="none" strike="noStrike">
              <a:solidFill>
                <a:srgbClr val="000000"/>
              </a:solidFill>
              <a:latin typeface="Arial"/>
              <a:ea typeface="Arial"/>
              <a:cs typeface="Arial"/>
              <a:sym typeface="Arial"/>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2		</a:t>
            </a:r>
            <a:endParaRPr b="0" i="0" sz="1400" u="none" cap="none" strike="noStrike">
              <a:solidFill>
                <a:srgbClr val="000000"/>
              </a:solidFill>
              <a:latin typeface="Arial"/>
              <a:ea typeface="Arial"/>
              <a:cs typeface="Arial"/>
              <a:sym typeface="Arial"/>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3		73</a:t>
            </a:r>
            <a:endParaRPr b="1" i="0" sz="2000" u="none" cap="none" strike="noStrike">
              <a:solidFill>
                <a:srgbClr val="000000"/>
              </a:solidFill>
              <a:latin typeface="Constantia"/>
              <a:ea typeface="Constantia"/>
              <a:cs typeface="Constantia"/>
              <a:sym typeface="Constantia"/>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4		74</a:t>
            </a:r>
            <a:endParaRPr b="1" i="0" sz="2000" u="none" cap="none" strike="noStrike">
              <a:solidFill>
                <a:srgbClr val="000000"/>
              </a:solidFill>
              <a:latin typeface="Constantia"/>
              <a:ea typeface="Constantia"/>
              <a:cs typeface="Constantia"/>
              <a:sym typeface="Constantia"/>
            </a:endParaRPr>
          </a:p>
          <a:p>
            <a:pPr indent="-565150" lvl="0" marL="1944688" marR="0" rtl="0" algn="just">
              <a:lnSpc>
                <a:spcPct val="90000"/>
              </a:lnSpc>
              <a:spcBef>
                <a:spcPts val="40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5		</a:t>
            </a:r>
            <a:endParaRPr b="0" i="0" sz="1400" u="none" cap="none" strike="noStrike">
              <a:solidFill>
                <a:srgbClr val="000000"/>
              </a:solidFill>
              <a:latin typeface="Arial"/>
              <a:ea typeface="Arial"/>
              <a:cs typeface="Arial"/>
              <a:sym typeface="Arial"/>
            </a:endParaRPr>
          </a:p>
          <a:p>
            <a:pPr indent="-565150" lvl="0" marL="1944688" marR="0" rtl="0" algn="just">
              <a:lnSpc>
                <a:spcPct val="90000"/>
              </a:lnSpc>
              <a:spcBef>
                <a:spcPts val="480"/>
              </a:spcBef>
              <a:spcAft>
                <a:spcPts val="0"/>
              </a:spcAft>
              <a:buClr>
                <a:srgbClr val="000000"/>
              </a:buClr>
              <a:buSzPts val="2000"/>
              <a:buFont typeface="Arial"/>
              <a:buNone/>
            </a:pPr>
            <a:r>
              <a:rPr b="1" i="0" lang="en-US" sz="2000" u="none" cap="none" strike="noStrike">
                <a:solidFill>
                  <a:srgbClr val="000000"/>
                </a:solidFill>
                <a:latin typeface="Constantia"/>
                <a:ea typeface="Constantia"/>
                <a:cs typeface="Constantia"/>
                <a:sym typeface="Constantia"/>
              </a:rPr>
              <a:t>6		</a:t>
            </a:r>
            <a:r>
              <a:rPr b="1" i="0" lang="en-US" sz="2400" u="none" cap="none" strike="noStrike">
                <a:solidFill>
                  <a:srgbClr val="000000"/>
                </a:solidFill>
                <a:latin typeface="Constantia"/>
                <a:ea typeface="Constantia"/>
                <a:cs typeface="Constantia"/>
                <a:sym typeface="Constantia"/>
              </a:rPr>
              <a:t> 13</a:t>
            </a:r>
            <a:endParaRPr b="0" i="0" sz="2400" u="none" cap="none" strike="noStrike">
              <a:solidFill>
                <a:srgbClr val="000000"/>
              </a:solidFill>
              <a:latin typeface="Constantia"/>
              <a:ea typeface="Constantia"/>
              <a:cs typeface="Constantia"/>
              <a:sym typeface="Constantia"/>
            </a:endParaRPr>
          </a:p>
        </p:txBody>
      </p:sp>
      <p:cxnSp>
        <p:nvCxnSpPr>
          <p:cNvPr id="919" name="Google Shape;919;p74"/>
          <p:cNvCxnSpPr/>
          <p:nvPr/>
        </p:nvCxnSpPr>
        <p:spPr>
          <a:xfrm rot="5400000">
            <a:off x="2973388" y="4724400"/>
            <a:ext cx="2741612" cy="1588"/>
          </a:xfrm>
          <a:prstGeom prst="straightConnector1">
            <a:avLst/>
          </a:prstGeom>
          <a:noFill/>
          <a:ln cap="flat" cmpd="sng" w="9525">
            <a:solidFill>
              <a:srgbClr val="C00000"/>
            </a:solidFill>
            <a:prstDash val="solid"/>
            <a:round/>
            <a:headEnd len="sm" w="sm" type="none"/>
            <a:tailEnd len="sm" w="sm" type="none"/>
          </a:ln>
        </p:spPr>
      </p:cxnSp>
      <p:cxnSp>
        <p:nvCxnSpPr>
          <p:cNvPr id="920" name="Google Shape;920;p74"/>
          <p:cNvCxnSpPr/>
          <p:nvPr/>
        </p:nvCxnSpPr>
        <p:spPr>
          <a:xfrm rot="5400000">
            <a:off x="4001294" y="4685506"/>
            <a:ext cx="2667000" cy="1588"/>
          </a:xfrm>
          <a:prstGeom prst="straightConnector1">
            <a:avLst/>
          </a:prstGeom>
          <a:noFill/>
          <a:ln cap="flat" cmpd="sng" w="9525">
            <a:solidFill>
              <a:srgbClr val="C00000"/>
            </a:solidFill>
            <a:prstDash val="solid"/>
            <a:round/>
            <a:headEnd len="sm" w="sm" type="none"/>
            <a:tailEnd len="sm" w="sm" type="none"/>
          </a:ln>
        </p:spPr>
      </p:cxnSp>
      <p:cxnSp>
        <p:nvCxnSpPr>
          <p:cNvPr id="921" name="Google Shape;921;p74"/>
          <p:cNvCxnSpPr/>
          <p:nvPr/>
        </p:nvCxnSpPr>
        <p:spPr>
          <a:xfrm flipH="1" rot="10800000">
            <a:off x="4343400" y="3352800"/>
            <a:ext cx="2438400" cy="1588"/>
          </a:xfrm>
          <a:prstGeom prst="straightConnector1">
            <a:avLst/>
          </a:prstGeom>
          <a:noFill/>
          <a:ln cap="flat" cmpd="sng" w="9525">
            <a:solidFill>
              <a:srgbClr val="C00000"/>
            </a:solidFill>
            <a:prstDash val="solid"/>
            <a:round/>
            <a:headEnd len="sm" w="sm" type="none"/>
            <a:tailEnd len="sm" w="sm" type="none"/>
          </a:ln>
        </p:spPr>
      </p:cxnSp>
      <p:cxnSp>
        <p:nvCxnSpPr>
          <p:cNvPr id="922" name="Google Shape;922;p74"/>
          <p:cNvCxnSpPr/>
          <p:nvPr/>
        </p:nvCxnSpPr>
        <p:spPr>
          <a:xfrm flipH="1" rot="10800000">
            <a:off x="4343400" y="6096000"/>
            <a:ext cx="2438400" cy="1588"/>
          </a:xfrm>
          <a:prstGeom prst="straightConnector1">
            <a:avLst/>
          </a:prstGeom>
          <a:noFill/>
          <a:ln cap="flat" cmpd="sng" w="9525">
            <a:solidFill>
              <a:srgbClr val="C00000"/>
            </a:solidFill>
            <a:prstDash val="solid"/>
            <a:round/>
            <a:headEnd len="sm" w="sm" type="none"/>
            <a:tailEnd len="sm" w="sm" type="none"/>
          </a:ln>
        </p:spPr>
      </p:cxnSp>
      <p:cxnSp>
        <p:nvCxnSpPr>
          <p:cNvPr id="923" name="Google Shape;923;p74"/>
          <p:cNvCxnSpPr/>
          <p:nvPr/>
        </p:nvCxnSpPr>
        <p:spPr>
          <a:xfrm rot="5400000">
            <a:off x="5449094" y="4761706"/>
            <a:ext cx="2667000" cy="1588"/>
          </a:xfrm>
          <a:prstGeom prst="straightConnector1">
            <a:avLst/>
          </a:prstGeom>
          <a:noFill/>
          <a:ln cap="flat" cmpd="sng" w="9525">
            <a:solidFill>
              <a:srgbClr val="C00000"/>
            </a:solidFill>
            <a:prstDash val="solid"/>
            <a:round/>
            <a:headEnd len="sm" w="sm" type="none"/>
            <a:tailEnd len="sm" w="sm" type="none"/>
          </a:ln>
        </p:spPr>
      </p:cxnSp>
      <p:pic>
        <p:nvPicPr>
          <p:cNvPr id="924" name="Google Shape;924;p7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75"/>
          <p:cNvSpPr txBox="1"/>
          <p:nvPr>
            <p:ph type="title"/>
          </p:nvPr>
        </p:nvSpPr>
        <p:spPr>
          <a:xfrm>
            <a:off x="6292540" y="1835035"/>
            <a:ext cx="10058400" cy="1450757"/>
          </a:xfrm>
          <a:prstGeom prst="rect">
            <a:avLst/>
          </a:prstGeom>
          <a:noFill/>
          <a:ln>
            <a:noFill/>
          </a:ln>
        </p:spPr>
        <p:txBody>
          <a:bodyPr anchorCtr="0" anchor="b" bIns="91425" lIns="91425" spcFirstLastPara="1" rIns="91425" wrap="square" tIns="91425">
            <a:noAutofit/>
          </a:bodyPr>
          <a:lstStyle/>
          <a:p>
            <a:pPr indent="-465138" lvl="0" marL="465138" rtl="0" algn="l">
              <a:lnSpc>
                <a:spcPct val="85000"/>
              </a:lnSpc>
              <a:spcBef>
                <a:spcPts val="0"/>
              </a:spcBef>
              <a:spcAft>
                <a:spcPts val="0"/>
              </a:spcAft>
              <a:buSzPts val="4800"/>
              <a:buNone/>
            </a:pPr>
            <a:br>
              <a:rPr lang="en-US">
                <a:latin typeface="Constantia"/>
                <a:ea typeface="Constantia"/>
                <a:cs typeface="Constantia"/>
                <a:sym typeface="Constantia"/>
              </a:rPr>
            </a:br>
            <a:endParaRPr/>
          </a:p>
        </p:txBody>
      </p:sp>
      <p:sp>
        <p:nvSpPr>
          <p:cNvPr id="930" name="Google Shape;930;p75"/>
          <p:cNvSpPr txBox="1"/>
          <p:nvPr>
            <p:ph idx="1" type="body"/>
          </p:nvPr>
        </p:nvSpPr>
        <p:spPr>
          <a:xfrm>
            <a:off x="6486126" y="2060848"/>
            <a:ext cx="5705873" cy="4204713"/>
          </a:xfrm>
          <a:prstGeom prst="rect">
            <a:avLst/>
          </a:prstGeom>
          <a:noFill/>
          <a:ln>
            <a:noFill/>
          </a:ln>
        </p:spPr>
        <p:txBody>
          <a:bodyPr anchorCtr="0" anchor="t" bIns="91425" lIns="91425" spcFirstLastPara="1" rIns="91425" wrap="square" tIns="91425">
            <a:noAutofit/>
          </a:bodyPr>
          <a:lstStyle/>
          <a:p>
            <a:pPr indent="0" lvl="0" marL="101600" rtl="0" algn="l">
              <a:lnSpc>
                <a:spcPct val="90000"/>
              </a:lnSpc>
              <a:spcBef>
                <a:spcPts val="1200"/>
              </a:spcBef>
              <a:spcAft>
                <a:spcPts val="0"/>
              </a:spcAft>
              <a:buSzPts val="2000"/>
              <a:buNone/>
            </a:pPr>
            <a:r>
              <a:rPr lang="en-US" sz="2400">
                <a:latin typeface="Times New Roman"/>
                <a:ea typeface="Times New Roman"/>
                <a:cs typeface="Times New Roman"/>
                <a:sym typeface="Times New Roman"/>
              </a:rPr>
              <a:t>As the table is more than 70 % full, new table is created and the values are inserted in the new table</a:t>
            </a:r>
            <a:endParaRPr/>
          </a:p>
          <a:p>
            <a:pPr indent="0" lvl="0" marL="101600" rtl="0" algn="l">
              <a:lnSpc>
                <a:spcPct val="90000"/>
              </a:lnSpc>
              <a:spcBef>
                <a:spcPts val="1200"/>
              </a:spcBef>
              <a:spcAft>
                <a:spcPts val="0"/>
              </a:spcAft>
              <a:buSzPts val="2000"/>
              <a:buNone/>
            </a:pPr>
            <a:r>
              <a:t/>
            </a:r>
            <a:endParaRPr sz="2400">
              <a:latin typeface="Times New Roman"/>
              <a:ea typeface="Times New Roman"/>
              <a:cs typeface="Times New Roman"/>
              <a:sym typeface="Times New Roman"/>
            </a:endParaRPr>
          </a:p>
          <a:p>
            <a:pPr indent="0" lvl="0" marL="101600" rtl="0" algn="l">
              <a:lnSpc>
                <a:spcPct val="90000"/>
              </a:lnSpc>
              <a:spcBef>
                <a:spcPts val="1200"/>
              </a:spcBef>
              <a:spcAft>
                <a:spcPts val="0"/>
              </a:spcAft>
              <a:buSzPts val="2000"/>
              <a:buNone/>
            </a:pPr>
            <a:r>
              <a:rPr lang="en-US" sz="2400">
                <a:latin typeface="Times New Roman"/>
                <a:ea typeface="Times New Roman"/>
                <a:cs typeface="Times New Roman"/>
                <a:sym typeface="Times New Roman"/>
              </a:rPr>
              <a:t>The size of the new table is 17, that is next prime of double of 7 that is 14</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Rehashing is very expensive, as its running time is O(N).</a:t>
            </a:r>
            <a:endParaRPr sz="2400">
              <a:latin typeface="Times New Roman"/>
              <a:ea typeface="Times New Roman"/>
              <a:cs typeface="Times New Roman"/>
              <a:sym typeface="Times New Roman"/>
            </a:endParaRPr>
          </a:p>
        </p:txBody>
      </p:sp>
      <p:grpSp>
        <p:nvGrpSpPr>
          <p:cNvPr id="931" name="Google Shape;931;p75"/>
          <p:cNvGrpSpPr/>
          <p:nvPr/>
        </p:nvGrpSpPr>
        <p:grpSpPr>
          <a:xfrm>
            <a:off x="591188" y="2663823"/>
            <a:ext cx="2287591" cy="3354391"/>
            <a:chOff x="990600" y="2819400"/>
            <a:chExt cx="2286793" cy="3353594"/>
          </a:xfrm>
        </p:grpSpPr>
        <p:cxnSp>
          <p:nvCxnSpPr>
            <p:cNvPr id="932" name="Google Shape;932;p75"/>
            <p:cNvCxnSpPr/>
            <p:nvPr/>
          </p:nvCxnSpPr>
          <p:spPr>
            <a:xfrm rot="5400000">
              <a:off x="-684609" y="4494609"/>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33" name="Google Shape;933;p75"/>
            <p:cNvCxnSpPr/>
            <p:nvPr/>
          </p:nvCxnSpPr>
          <p:spPr>
            <a:xfrm rot="5400000">
              <a:off x="534167" y="4494609"/>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34" name="Google Shape;934;p75"/>
            <p:cNvCxnSpPr/>
            <p:nvPr/>
          </p:nvCxnSpPr>
          <p:spPr>
            <a:xfrm rot="5400000">
              <a:off x="1600597" y="4496197"/>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35" name="Google Shape;935;p75"/>
            <p:cNvCxnSpPr/>
            <p:nvPr/>
          </p:nvCxnSpPr>
          <p:spPr>
            <a:xfrm flipH="1" rot="10800000">
              <a:off x="1066774" y="2819400"/>
              <a:ext cx="2209033" cy="1588"/>
            </a:xfrm>
            <a:prstGeom prst="straightConnector1">
              <a:avLst/>
            </a:prstGeom>
            <a:noFill/>
            <a:ln cap="flat" cmpd="sng" w="9525">
              <a:solidFill>
                <a:srgbClr val="C00000"/>
              </a:solidFill>
              <a:prstDash val="solid"/>
              <a:round/>
              <a:headEnd len="sm" w="sm" type="none"/>
              <a:tailEnd len="sm" w="sm" type="none"/>
            </a:ln>
          </p:spPr>
        </p:cxnSp>
        <p:cxnSp>
          <p:nvCxnSpPr>
            <p:cNvPr id="936" name="Google Shape;936;p75"/>
            <p:cNvCxnSpPr/>
            <p:nvPr/>
          </p:nvCxnSpPr>
          <p:spPr>
            <a:xfrm flipH="1" rot="10800000">
              <a:off x="990600" y="6171406"/>
              <a:ext cx="2285207" cy="1588"/>
            </a:xfrm>
            <a:prstGeom prst="straightConnector1">
              <a:avLst/>
            </a:prstGeom>
            <a:noFill/>
            <a:ln cap="flat" cmpd="sng" w="9525">
              <a:solidFill>
                <a:srgbClr val="C00000"/>
              </a:solidFill>
              <a:prstDash val="solid"/>
              <a:round/>
              <a:headEnd len="sm" w="sm" type="none"/>
              <a:tailEnd len="sm" w="sm" type="none"/>
            </a:ln>
          </p:spPr>
        </p:cxnSp>
      </p:grpSp>
      <p:grpSp>
        <p:nvGrpSpPr>
          <p:cNvPr id="937" name="Google Shape;937;p75"/>
          <p:cNvGrpSpPr/>
          <p:nvPr/>
        </p:nvGrpSpPr>
        <p:grpSpPr>
          <a:xfrm>
            <a:off x="3579757" y="2663823"/>
            <a:ext cx="2287591" cy="3354391"/>
            <a:chOff x="990600" y="2819400"/>
            <a:chExt cx="2286793" cy="3353594"/>
          </a:xfrm>
        </p:grpSpPr>
        <p:cxnSp>
          <p:nvCxnSpPr>
            <p:cNvPr id="938" name="Google Shape;938;p75"/>
            <p:cNvCxnSpPr/>
            <p:nvPr/>
          </p:nvCxnSpPr>
          <p:spPr>
            <a:xfrm rot="5400000">
              <a:off x="-684609" y="4494609"/>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39" name="Google Shape;939;p75"/>
            <p:cNvCxnSpPr/>
            <p:nvPr/>
          </p:nvCxnSpPr>
          <p:spPr>
            <a:xfrm rot="5400000">
              <a:off x="534167" y="4494609"/>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40" name="Google Shape;940;p75"/>
            <p:cNvCxnSpPr/>
            <p:nvPr/>
          </p:nvCxnSpPr>
          <p:spPr>
            <a:xfrm rot="5400000">
              <a:off x="1600597" y="4496197"/>
              <a:ext cx="3352006" cy="1587"/>
            </a:xfrm>
            <a:prstGeom prst="straightConnector1">
              <a:avLst/>
            </a:prstGeom>
            <a:noFill/>
            <a:ln cap="flat" cmpd="sng" w="9525">
              <a:solidFill>
                <a:srgbClr val="C00000"/>
              </a:solidFill>
              <a:prstDash val="solid"/>
              <a:round/>
              <a:headEnd len="sm" w="sm" type="none"/>
              <a:tailEnd len="sm" w="sm" type="none"/>
            </a:ln>
          </p:spPr>
        </p:cxnSp>
        <p:cxnSp>
          <p:nvCxnSpPr>
            <p:cNvPr id="941" name="Google Shape;941;p75"/>
            <p:cNvCxnSpPr/>
            <p:nvPr/>
          </p:nvCxnSpPr>
          <p:spPr>
            <a:xfrm flipH="1" rot="10800000">
              <a:off x="1066774" y="2819400"/>
              <a:ext cx="2209033" cy="1588"/>
            </a:xfrm>
            <a:prstGeom prst="straightConnector1">
              <a:avLst/>
            </a:prstGeom>
            <a:noFill/>
            <a:ln cap="flat" cmpd="sng" w="9525">
              <a:solidFill>
                <a:srgbClr val="C00000"/>
              </a:solidFill>
              <a:prstDash val="solid"/>
              <a:round/>
              <a:headEnd len="sm" w="sm" type="none"/>
              <a:tailEnd len="sm" w="sm" type="none"/>
            </a:ln>
          </p:spPr>
        </p:cxnSp>
        <p:cxnSp>
          <p:nvCxnSpPr>
            <p:cNvPr id="942" name="Google Shape;942;p75"/>
            <p:cNvCxnSpPr/>
            <p:nvPr/>
          </p:nvCxnSpPr>
          <p:spPr>
            <a:xfrm flipH="1" rot="10800000">
              <a:off x="990600" y="6171406"/>
              <a:ext cx="2285207" cy="1588"/>
            </a:xfrm>
            <a:prstGeom prst="straightConnector1">
              <a:avLst/>
            </a:prstGeom>
            <a:noFill/>
            <a:ln cap="flat" cmpd="sng" w="9525">
              <a:solidFill>
                <a:srgbClr val="C00000"/>
              </a:solidFill>
              <a:prstDash val="solid"/>
              <a:round/>
              <a:headEnd len="sm" w="sm" type="none"/>
              <a:tailEnd len="sm" w="sm" type="none"/>
            </a:ln>
          </p:spPr>
        </p:cxnSp>
      </p:grpSp>
      <p:sp>
        <p:nvSpPr>
          <p:cNvPr id="943" name="Google Shape;943;p75"/>
          <p:cNvSpPr/>
          <p:nvPr/>
        </p:nvSpPr>
        <p:spPr>
          <a:xfrm>
            <a:off x="888000" y="2817019"/>
            <a:ext cx="2286000" cy="30464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5 	73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6 	74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7	 7</a:t>
            </a:r>
            <a:endParaRPr b="0" i="0" sz="1400" u="none" cap="none" strike="noStrike">
              <a:solidFill>
                <a:srgbClr val="000000"/>
              </a:solidFill>
              <a:latin typeface="Arial"/>
              <a:ea typeface="Arial"/>
              <a:cs typeface="Arial"/>
              <a:sym typeface="Arial"/>
            </a:endParaRPr>
          </a:p>
        </p:txBody>
      </p:sp>
      <p:sp>
        <p:nvSpPr>
          <p:cNvPr id="944" name="Google Shape;944;p75"/>
          <p:cNvSpPr/>
          <p:nvPr/>
        </p:nvSpPr>
        <p:spPr>
          <a:xfrm>
            <a:off x="3996454" y="2662238"/>
            <a:ext cx="3352800" cy="341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9</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13 	13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15	 15</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onstantia"/>
                <a:ea typeface="Constantia"/>
                <a:cs typeface="Constantia"/>
                <a:sym typeface="Constantia"/>
              </a:rPr>
              <a:t>16</a:t>
            </a:r>
            <a:endParaRPr b="0" i="0" sz="1400" u="none" cap="none" strike="noStrike">
              <a:solidFill>
                <a:srgbClr val="000000"/>
              </a:solidFill>
              <a:latin typeface="Arial"/>
              <a:ea typeface="Arial"/>
              <a:cs typeface="Arial"/>
              <a:sym typeface="Arial"/>
            </a:endParaRPr>
          </a:p>
        </p:txBody>
      </p:sp>
      <p:pic>
        <p:nvPicPr>
          <p:cNvPr id="945" name="Google Shape;945;p7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946" name="Google Shape;946;p75"/>
          <p:cNvSpPr txBox="1"/>
          <p:nvPr/>
        </p:nvSpPr>
        <p:spPr>
          <a:xfrm>
            <a:off x="1752600" y="411758"/>
            <a:ext cx="10058400" cy="1450757"/>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Rehashing (contd…)</a:t>
            </a:r>
            <a:br>
              <a:rPr b="0" i="0" lang="en-US" sz="4800" u="none" cap="none" strike="noStrike">
                <a:solidFill>
                  <a:srgbClr val="00B050"/>
                </a:solidFill>
                <a:latin typeface="Times New Roman"/>
                <a:ea typeface="Times New Roman"/>
                <a:cs typeface="Times New Roman"/>
                <a:sym typeface="Times New Roman"/>
              </a:rPr>
            </a:br>
            <a:endParaRPr b="0" i="0" sz="4800" u="none" cap="none" strike="noStrike">
              <a:solidFill>
                <a:srgbClr val="00B05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0">
                                            <p:txEl>
                                              <p:pRg end="0" st="0"/>
                                            </p:txEl>
                                          </p:spTgt>
                                        </p:tgtEl>
                                        <p:attrNameLst>
                                          <p:attrName>style.visibility</p:attrName>
                                        </p:attrNameLst>
                                      </p:cBhvr>
                                      <p:to>
                                        <p:strVal val="visible"/>
                                      </p:to>
                                    </p:set>
                                    <p:animEffect filter="fade" transition="in">
                                      <p:cBhvr>
                                        <p:cTn dur="500"/>
                                        <p:tgtEl>
                                          <p:spTgt spid="9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0">
                                            <p:txEl>
                                              <p:pRg end="1" st="1"/>
                                            </p:txEl>
                                          </p:spTgt>
                                        </p:tgtEl>
                                        <p:attrNameLst>
                                          <p:attrName>style.visibility</p:attrName>
                                        </p:attrNameLst>
                                      </p:cBhvr>
                                      <p:to>
                                        <p:strVal val="visible"/>
                                      </p:to>
                                    </p:set>
                                    <p:animEffect filter="fade" transition="in">
                                      <p:cBhvr>
                                        <p:cTn dur="500"/>
                                        <p:tgtEl>
                                          <p:spTgt spid="9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0">
                                            <p:txEl>
                                              <p:pRg end="2" st="2"/>
                                            </p:txEl>
                                          </p:spTgt>
                                        </p:tgtEl>
                                        <p:attrNameLst>
                                          <p:attrName>style.visibility</p:attrName>
                                        </p:attrNameLst>
                                      </p:cBhvr>
                                      <p:to>
                                        <p:strVal val="visible"/>
                                      </p:to>
                                    </p:set>
                                    <p:animEffect filter="fade" transition="in">
                                      <p:cBhvr>
                                        <p:cTn dur="500"/>
                                        <p:tgtEl>
                                          <p:spTgt spid="93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76"/>
          <p:cNvSpPr txBox="1"/>
          <p:nvPr>
            <p:ph type="title"/>
          </p:nvPr>
        </p:nvSpPr>
        <p:spPr>
          <a:xfrm>
            <a:off x="1775520" y="286604"/>
            <a:ext cx="10058400" cy="148621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Chaining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952" name="Google Shape;952;p76"/>
          <p:cNvSpPr txBox="1"/>
          <p:nvPr>
            <p:ph idx="1" type="body"/>
          </p:nvPr>
        </p:nvSpPr>
        <p:spPr>
          <a:xfrm>
            <a:off x="762000" y="1600201"/>
            <a:ext cx="11310664" cy="4525963"/>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This technique used to handle synonym is chaining that chains together all the records that hash to the same address. Instead of relocating synonyms, a linked list of synonyms is created whose head is home address of synonyms</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However, we need to handle pointers to form a chain of synonyms</a:t>
            </a:r>
            <a:endParaRPr/>
          </a:p>
          <a:p>
            <a:pPr indent="-565150" lvl="0" marL="1944688" rtl="0" algn="just">
              <a:lnSpc>
                <a:spcPct val="90000"/>
              </a:lnSpc>
              <a:spcBef>
                <a:spcPts val="1200"/>
              </a:spcBef>
              <a:spcAft>
                <a:spcPts val="0"/>
              </a:spcAft>
              <a:buClr>
                <a:srgbClr val="A8CDD7"/>
              </a:buClr>
              <a:buSzPts val="2280"/>
              <a:buNone/>
            </a:pPr>
            <a:r>
              <a:t/>
            </a:r>
            <a:endParaRPr sz="2400">
              <a:latin typeface="Times New Roman"/>
              <a:ea typeface="Times New Roman"/>
              <a:cs typeface="Times New Roman"/>
              <a:sym typeface="Times New Roman"/>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 extra memory is needed for storing pointers</a:t>
            </a:r>
            <a:endParaRPr sz="2400">
              <a:latin typeface="Times New Roman"/>
              <a:ea typeface="Times New Roman"/>
              <a:cs typeface="Times New Roman"/>
              <a:sym typeface="Times New Roman"/>
            </a:endParaRPr>
          </a:p>
        </p:txBody>
      </p:sp>
      <p:pic>
        <p:nvPicPr>
          <p:cNvPr id="953" name="Google Shape;953;p7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14"/>
          <p:cNvSpPr txBox="1"/>
          <p:nvPr>
            <p:ph idx="4294967295" type="title"/>
          </p:nvPr>
        </p:nvSpPr>
        <p:spPr>
          <a:xfrm>
            <a:off x="1847528" y="214315"/>
            <a:ext cx="8820473" cy="983386"/>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Hash Tables – Conceptual View</a:t>
            </a:r>
            <a:endParaRPr/>
          </a:p>
        </p:txBody>
      </p:sp>
      <p:sp>
        <p:nvSpPr>
          <p:cNvPr id="209" name="Google Shape;209;p114"/>
          <p:cNvSpPr/>
          <p:nvPr/>
        </p:nvSpPr>
        <p:spPr>
          <a:xfrm>
            <a:off x="3184526" y="2201963"/>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114"/>
          <p:cNvSpPr/>
          <p:nvPr/>
        </p:nvSpPr>
        <p:spPr>
          <a:xfrm>
            <a:off x="3184526" y="2671863"/>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114"/>
          <p:cNvSpPr/>
          <p:nvPr/>
        </p:nvSpPr>
        <p:spPr>
          <a:xfrm>
            <a:off x="3184526" y="3144938"/>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14"/>
          <p:cNvSpPr/>
          <p:nvPr/>
        </p:nvSpPr>
        <p:spPr>
          <a:xfrm>
            <a:off x="3184526" y="3614838"/>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114"/>
          <p:cNvSpPr/>
          <p:nvPr/>
        </p:nvSpPr>
        <p:spPr>
          <a:xfrm>
            <a:off x="3184526" y="4078388"/>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114"/>
          <p:cNvSpPr/>
          <p:nvPr/>
        </p:nvSpPr>
        <p:spPr>
          <a:xfrm>
            <a:off x="3184526" y="4548288"/>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114"/>
          <p:cNvSpPr/>
          <p:nvPr/>
        </p:nvSpPr>
        <p:spPr>
          <a:xfrm>
            <a:off x="3184526" y="5021363"/>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14"/>
          <p:cNvSpPr/>
          <p:nvPr/>
        </p:nvSpPr>
        <p:spPr>
          <a:xfrm>
            <a:off x="3184526" y="5491263"/>
            <a:ext cx="184731" cy="307777"/>
          </a:xfrm>
          <a:prstGeom prst="flowChartProcess">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14"/>
          <p:cNvSpPr/>
          <p:nvPr/>
        </p:nvSpPr>
        <p:spPr>
          <a:xfrm>
            <a:off x="7108731" y="5228402"/>
            <a:ext cx="1271779" cy="995422"/>
          </a:xfrm>
          <a:prstGeom prst="flowChartConnector">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Obj5</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key=1</a:t>
            </a:r>
            <a:endParaRPr b="0" i="0" sz="1400" u="none" cap="none" strike="noStrike">
              <a:solidFill>
                <a:srgbClr val="000000"/>
              </a:solidFill>
              <a:latin typeface="Arial"/>
              <a:ea typeface="Arial"/>
              <a:cs typeface="Arial"/>
              <a:sym typeface="Arial"/>
            </a:endParaRPr>
          </a:p>
        </p:txBody>
      </p:sp>
      <p:sp>
        <p:nvSpPr>
          <p:cNvPr id="218" name="Google Shape;218;p114"/>
          <p:cNvSpPr/>
          <p:nvPr/>
        </p:nvSpPr>
        <p:spPr>
          <a:xfrm>
            <a:off x="7490229" y="1672402"/>
            <a:ext cx="1472395" cy="995422"/>
          </a:xfrm>
          <a:prstGeom prst="flowChartConnector">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obj1</a:t>
            </a:r>
            <a:br>
              <a:rPr b="1" i="0" lang="en-US" sz="2000" u="none" cap="none" strike="noStrike">
                <a:solidFill>
                  <a:srgbClr val="000000"/>
                </a:solidFill>
                <a:latin typeface="Arial"/>
                <a:ea typeface="Arial"/>
                <a:cs typeface="Arial"/>
                <a:sym typeface="Arial"/>
              </a:rPr>
            </a:br>
            <a:r>
              <a:rPr b="1" i="0" lang="en-US" sz="2000" u="none" cap="none" strike="noStrike">
                <a:solidFill>
                  <a:srgbClr val="000000"/>
                </a:solidFill>
                <a:latin typeface="Arial"/>
                <a:ea typeface="Arial"/>
                <a:cs typeface="Arial"/>
                <a:sym typeface="Arial"/>
              </a:rPr>
              <a:t>key=15</a:t>
            </a:r>
            <a:endParaRPr b="0" i="0" sz="1400" u="none" cap="none" strike="noStrike">
              <a:solidFill>
                <a:srgbClr val="000000"/>
              </a:solidFill>
              <a:latin typeface="Arial"/>
              <a:ea typeface="Arial"/>
              <a:cs typeface="Arial"/>
              <a:sym typeface="Arial"/>
            </a:endParaRPr>
          </a:p>
        </p:txBody>
      </p:sp>
      <p:sp>
        <p:nvSpPr>
          <p:cNvPr id="219" name="Google Shape;219;p114"/>
          <p:cNvSpPr/>
          <p:nvPr/>
        </p:nvSpPr>
        <p:spPr>
          <a:xfrm>
            <a:off x="8569231" y="4225102"/>
            <a:ext cx="1271779" cy="995422"/>
          </a:xfrm>
          <a:prstGeom prst="flowChartConnector">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Obj4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key=2</a:t>
            </a:r>
            <a:endParaRPr b="0" i="0" sz="1400" u="none" cap="none" strike="noStrike">
              <a:solidFill>
                <a:srgbClr val="000000"/>
              </a:solidFill>
              <a:latin typeface="Arial"/>
              <a:ea typeface="Arial"/>
              <a:cs typeface="Arial"/>
              <a:sym typeface="Arial"/>
            </a:endParaRPr>
          </a:p>
        </p:txBody>
      </p:sp>
      <p:sp>
        <p:nvSpPr>
          <p:cNvPr id="220" name="Google Shape;220;p114"/>
          <p:cNvSpPr/>
          <p:nvPr/>
        </p:nvSpPr>
        <p:spPr>
          <a:xfrm>
            <a:off x="8747529" y="3018602"/>
            <a:ext cx="1472395" cy="995422"/>
          </a:xfrm>
          <a:prstGeom prst="flowChartConnector">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Obj2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key=30</a:t>
            </a:r>
            <a:endParaRPr b="0" i="0" sz="1400" u="none" cap="none" strike="noStrike">
              <a:solidFill>
                <a:srgbClr val="000000"/>
              </a:solidFill>
              <a:latin typeface="Arial"/>
              <a:ea typeface="Arial"/>
              <a:cs typeface="Arial"/>
              <a:sym typeface="Arial"/>
            </a:endParaRPr>
          </a:p>
        </p:txBody>
      </p:sp>
      <p:sp>
        <p:nvSpPr>
          <p:cNvPr id="221" name="Google Shape;221;p114"/>
          <p:cNvSpPr txBox="1"/>
          <p:nvPr/>
        </p:nvSpPr>
        <p:spPr>
          <a:xfrm>
            <a:off x="2835275" y="2106614"/>
            <a:ext cx="325438" cy="3749675"/>
          </a:xfrm>
          <a:prstGeom prst="rect">
            <a:avLst/>
          </a:prstGeom>
          <a:noFill/>
          <a:ln>
            <a:noFill/>
          </a:ln>
        </p:spPr>
        <p:txBody>
          <a:bodyPr anchorCtr="0" anchor="t" bIns="45700" lIns="91425" spcFirstLastPara="1" rIns="91425" wrap="square" tIns="45700">
            <a:noAutofit/>
          </a:bodyPr>
          <a:lstStyle/>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a:p>
            <a:pPr indent="0" lvl="0" marL="0" marR="0" rtl="0" algn="ctr">
              <a:lnSpc>
                <a:spcPct val="125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222" name="Google Shape;222;p114"/>
          <p:cNvSpPr txBox="1"/>
          <p:nvPr/>
        </p:nvSpPr>
        <p:spPr>
          <a:xfrm>
            <a:off x="3136900" y="1538288"/>
            <a:ext cx="895350" cy="457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table</a:t>
            </a:r>
            <a:endParaRPr b="0" i="0" sz="1400" u="none" cap="none" strike="noStrike">
              <a:solidFill>
                <a:srgbClr val="000000"/>
              </a:solidFill>
              <a:latin typeface="Arial"/>
              <a:ea typeface="Arial"/>
              <a:cs typeface="Arial"/>
              <a:sym typeface="Arial"/>
            </a:endParaRPr>
          </a:p>
        </p:txBody>
      </p:sp>
      <p:cxnSp>
        <p:nvCxnSpPr>
          <p:cNvPr id="223" name="Google Shape;223;p114"/>
          <p:cNvCxnSpPr>
            <a:stCxn id="215" idx="3"/>
            <a:endCxn id="224" idx="1"/>
          </p:cNvCxnSpPr>
          <p:nvPr/>
        </p:nvCxnSpPr>
        <p:spPr>
          <a:xfrm>
            <a:off x="3369257" y="5175252"/>
            <a:ext cx="2676000" cy="539700"/>
          </a:xfrm>
          <a:prstGeom prst="straightConnector1">
            <a:avLst/>
          </a:prstGeom>
          <a:noFill/>
          <a:ln cap="flat" cmpd="sng" w="28575">
            <a:solidFill>
              <a:schemeClr val="dk1"/>
            </a:solidFill>
            <a:prstDash val="solid"/>
            <a:round/>
            <a:headEnd len="sm" w="sm" type="none"/>
            <a:tailEnd len="lg" w="lg" type="triangle"/>
          </a:ln>
        </p:spPr>
      </p:cxnSp>
      <p:cxnSp>
        <p:nvCxnSpPr>
          <p:cNvPr id="225" name="Google Shape;225;p114"/>
          <p:cNvCxnSpPr>
            <a:stCxn id="214" idx="3"/>
            <a:endCxn id="226" idx="1"/>
          </p:cNvCxnSpPr>
          <p:nvPr/>
        </p:nvCxnSpPr>
        <p:spPr>
          <a:xfrm>
            <a:off x="3369257" y="4702177"/>
            <a:ext cx="4212600" cy="15900"/>
          </a:xfrm>
          <a:prstGeom prst="straightConnector1">
            <a:avLst/>
          </a:prstGeom>
          <a:noFill/>
          <a:ln cap="flat" cmpd="sng" w="28575">
            <a:solidFill>
              <a:schemeClr val="dk1"/>
            </a:solidFill>
            <a:prstDash val="solid"/>
            <a:round/>
            <a:headEnd len="sm" w="sm" type="none"/>
            <a:tailEnd len="lg" w="lg" type="triangle"/>
          </a:ln>
        </p:spPr>
      </p:cxnSp>
      <p:cxnSp>
        <p:nvCxnSpPr>
          <p:cNvPr id="227" name="Google Shape;227;p114"/>
          <p:cNvCxnSpPr>
            <a:stCxn id="209" idx="3"/>
            <a:endCxn id="228" idx="1"/>
          </p:cNvCxnSpPr>
          <p:nvPr/>
        </p:nvCxnSpPr>
        <p:spPr>
          <a:xfrm flipH="1" rot="10800000">
            <a:off x="3369257" y="2197152"/>
            <a:ext cx="3666600" cy="158700"/>
          </a:xfrm>
          <a:prstGeom prst="straightConnector1">
            <a:avLst/>
          </a:prstGeom>
          <a:noFill/>
          <a:ln cap="flat" cmpd="sng" w="28575">
            <a:solidFill>
              <a:schemeClr val="dk1"/>
            </a:solidFill>
            <a:prstDash val="solid"/>
            <a:round/>
            <a:headEnd len="sm" w="sm" type="none"/>
            <a:tailEnd len="lg" w="lg" type="triangle"/>
          </a:ln>
        </p:spPr>
      </p:cxnSp>
      <p:sp>
        <p:nvSpPr>
          <p:cNvPr id="229" name="Google Shape;229;p114"/>
          <p:cNvSpPr/>
          <p:nvPr/>
        </p:nvSpPr>
        <p:spPr>
          <a:xfrm>
            <a:off x="7284943" y="2967802"/>
            <a:ext cx="1271779" cy="995422"/>
          </a:xfrm>
          <a:prstGeom prst="flowChartConnector">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Obj3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key=4</a:t>
            </a:r>
            <a:endParaRPr b="0" i="0" sz="1400" u="none" cap="none" strike="noStrike">
              <a:solidFill>
                <a:srgbClr val="000000"/>
              </a:solidFill>
              <a:latin typeface="Arial"/>
              <a:ea typeface="Arial"/>
              <a:cs typeface="Arial"/>
              <a:sym typeface="Arial"/>
            </a:endParaRPr>
          </a:p>
        </p:txBody>
      </p:sp>
      <p:cxnSp>
        <p:nvCxnSpPr>
          <p:cNvPr id="230" name="Google Shape;230;p114"/>
          <p:cNvCxnSpPr>
            <a:stCxn id="212" idx="3"/>
            <a:endCxn id="231" idx="1"/>
          </p:cNvCxnSpPr>
          <p:nvPr/>
        </p:nvCxnSpPr>
        <p:spPr>
          <a:xfrm flipH="1" rot="10800000">
            <a:off x="3369257" y="3454327"/>
            <a:ext cx="3780900" cy="314400"/>
          </a:xfrm>
          <a:prstGeom prst="straightConnector1">
            <a:avLst/>
          </a:prstGeom>
          <a:noFill/>
          <a:ln cap="flat" cmpd="sng" w="28575">
            <a:solidFill>
              <a:schemeClr val="dk1"/>
            </a:solidFill>
            <a:prstDash val="solid"/>
            <a:round/>
            <a:headEnd len="sm" w="sm" type="none"/>
            <a:tailEnd len="lg" w="lg" type="triangle"/>
          </a:ln>
        </p:spPr>
      </p:cxnSp>
      <p:sp>
        <p:nvSpPr>
          <p:cNvPr id="228" name="Google Shape;228;p114"/>
          <p:cNvSpPr/>
          <p:nvPr/>
        </p:nvSpPr>
        <p:spPr>
          <a:xfrm>
            <a:off x="7035800" y="2043212"/>
            <a:ext cx="2705100" cy="307777"/>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14"/>
          <p:cNvSpPr/>
          <p:nvPr/>
        </p:nvSpPr>
        <p:spPr>
          <a:xfrm>
            <a:off x="7150100" y="3300512"/>
            <a:ext cx="3225800" cy="307777"/>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14"/>
          <p:cNvSpPr/>
          <p:nvPr/>
        </p:nvSpPr>
        <p:spPr>
          <a:xfrm>
            <a:off x="7581900" y="4564162"/>
            <a:ext cx="2565400" cy="307777"/>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114"/>
          <p:cNvSpPr/>
          <p:nvPr/>
        </p:nvSpPr>
        <p:spPr>
          <a:xfrm>
            <a:off x="6045200" y="5561112"/>
            <a:ext cx="2565400" cy="307777"/>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14"/>
          <p:cNvSpPr txBox="1"/>
          <p:nvPr/>
        </p:nvSpPr>
        <p:spPr>
          <a:xfrm>
            <a:off x="5681664" y="1347788"/>
            <a:ext cx="1336675" cy="4572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buckets</a:t>
            </a:r>
            <a:endParaRPr b="0" i="0" sz="1400" u="none" cap="none" strike="noStrike">
              <a:solidFill>
                <a:srgbClr val="000000"/>
              </a:solidFill>
              <a:latin typeface="Arial"/>
              <a:ea typeface="Arial"/>
              <a:cs typeface="Arial"/>
              <a:sym typeface="Arial"/>
            </a:endParaRPr>
          </a:p>
        </p:txBody>
      </p:sp>
      <p:sp>
        <p:nvSpPr>
          <p:cNvPr id="233" name="Google Shape;233;p114"/>
          <p:cNvSpPr txBox="1"/>
          <p:nvPr/>
        </p:nvSpPr>
        <p:spPr>
          <a:xfrm rot="-5400000">
            <a:off x="757913" y="4003688"/>
            <a:ext cx="2638500" cy="457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hash value/index</a:t>
            </a:r>
            <a:endParaRPr b="0" i="0" sz="1400" u="none" cap="none" strike="noStrike">
              <a:solidFill>
                <a:srgbClr val="000000"/>
              </a:solidFill>
              <a:latin typeface="Arial"/>
              <a:ea typeface="Arial"/>
              <a:cs typeface="Arial"/>
              <a:sym typeface="Arial"/>
            </a:endParaRPr>
          </a:p>
        </p:txBody>
      </p:sp>
      <p:pic>
        <p:nvPicPr>
          <p:cNvPr id="234" name="Google Shape;234;p11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235" name="Google Shape;235;p114"/>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SzPts val="1400"/>
              <a:buNone/>
            </a:pPr>
            <a:r>
              <a:rPr lang="en-US"/>
              <a:t>3/3/2025</a:t>
            </a:r>
            <a:endParaRPr/>
          </a:p>
        </p:txBody>
      </p:sp>
      <p:sp>
        <p:nvSpPr>
          <p:cNvPr id="236" name="Google Shape;236;p114"/>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1400"/>
              <a:buNone/>
            </a:pPr>
            <a:r>
              <a:rPr lang="en-US"/>
              <a:t>Advanced Data Structures</a:t>
            </a:r>
            <a:endParaRPr/>
          </a:p>
        </p:txBody>
      </p:sp>
      <p:sp>
        <p:nvSpPr>
          <p:cNvPr id="237" name="Google Shape;237;p11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50"/>
              <a:buNone/>
            </a:pPr>
            <a:fld id="{00000000-1234-1234-1234-123412341234}" type="slidenum">
              <a:rPr lang="en-US"/>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77"/>
          <p:cNvSpPr txBox="1"/>
          <p:nvPr>
            <p:ph type="title"/>
          </p:nvPr>
        </p:nvSpPr>
        <p:spPr>
          <a:xfrm>
            <a:off x="1464668" y="303432"/>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Chaining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pic>
        <p:nvPicPr>
          <p:cNvPr descr="Picture4.png" id="959" name="Google Shape;959;p77"/>
          <p:cNvPicPr preferRelativeResize="0"/>
          <p:nvPr>
            <p:ph idx="1" type="body"/>
          </p:nvPr>
        </p:nvPicPr>
        <p:blipFill rotWithShape="1">
          <a:blip r:embed="rId3">
            <a:alphaModFix/>
          </a:blip>
          <a:srcRect b="0" l="0" r="0" t="0"/>
          <a:stretch/>
        </p:blipFill>
        <p:spPr>
          <a:xfrm>
            <a:off x="3352801" y="1905001"/>
            <a:ext cx="1444633" cy="3498815"/>
          </a:xfrm>
          <a:prstGeom prst="rect">
            <a:avLst/>
          </a:prstGeom>
          <a:noFill/>
          <a:ln>
            <a:noFill/>
          </a:ln>
        </p:spPr>
      </p:pic>
      <p:pic>
        <p:nvPicPr>
          <p:cNvPr descr="Picture5.png" id="960" name="Google Shape;960;p77"/>
          <p:cNvPicPr preferRelativeResize="0"/>
          <p:nvPr/>
        </p:nvPicPr>
        <p:blipFill rotWithShape="1">
          <a:blip r:embed="rId4">
            <a:alphaModFix/>
          </a:blip>
          <a:srcRect b="0" l="0" r="0" t="0"/>
          <a:stretch/>
        </p:blipFill>
        <p:spPr>
          <a:xfrm>
            <a:off x="5215056" y="2829686"/>
            <a:ext cx="1743312" cy="572977"/>
          </a:xfrm>
          <a:prstGeom prst="rect">
            <a:avLst/>
          </a:prstGeom>
          <a:noFill/>
          <a:ln>
            <a:noFill/>
          </a:ln>
        </p:spPr>
      </p:pic>
      <p:pic>
        <p:nvPicPr>
          <p:cNvPr descr="Picture6.png" id="961" name="Google Shape;961;p77"/>
          <p:cNvPicPr preferRelativeResize="0"/>
          <p:nvPr/>
        </p:nvPicPr>
        <p:blipFill rotWithShape="1">
          <a:blip r:embed="rId5">
            <a:alphaModFix/>
          </a:blip>
          <a:srcRect b="0" l="0" r="0" t="0"/>
          <a:stretch/>
        </p:blipFill>
        <p:spPr>
          <a:xfrm>
            <a:off x="7199448" y="2829686"/>
            <a:ext cx="1749407" cy="572977"/>
          </a:xfrm>
          <a:prstGeom prst="rect">
            <a:avLst/>
          </a:prstGeom>
          <a:noFill/>
          <a:ln>
            <a:noFill/>
          </a:ln>
        </p:spPr>
      </p:pic>
      <p:cxnSp>
        <p:nvCxnSpPr>
          <p:cNvPr id="962" name="Google Shape;962;p77"/>
          <p:cNvCxnSpPr/>
          <p:nvPr/>
        </p:nvCxnSpPr>
        <p:spPr>
          <a:xfrm>
            <a:off x="4723646" y="3109119"/>
            <a:ext cx="533400" cy="1588"/>
          </a:xfrm>
          <a:prstGeom prst="straightConnector1">
            <a:avLst/>
          </a:prstGeom>
          <a:noFill/>
          <a:ln cap="flat" cmpd="sng" w="9525">
            <a:solidFill>
              <a:srgbClr val="C00000"/>
            </a:solidFill>
            <a:prstDash val="solid"/>
            <a:round/>
            <a:headEnd len="sm" w="sm" type="none"/>
            <a:tailEnd len="med" w="med" type="stealth"/>
          </a:ln>
        </p:spPr>
      </p:cxnSp>
      <p:cxnSp>
        <p:nvCxnSpPr>
          <p:cNvPr id="963" name="Google Shape;963;p77"/>
          <p:cNvCxnSpPr/>
          <p:nvPr/>
        </p:nvCxnSpPr>
        <p:spPr>
          <a:xfrm>
            <a:off x="6662856" y="3076627"/>
            <a:ext cx="533400" cy="1588"/>
          </a:xfrm>
          <a:prstGeom prst="straightConnector1">
            <a:avLst/>
          </a:prstGeom>
          <a:noFill/>
          <a:ln cap="flat" cmpd="sng" w="9525">
            <a:solidFill>
              <a:srgbClr val="C00000"/>
            </a:solidFill>
            <a:prstDash val="solid"/>
            <a:round/>
            <a:headEnd len="sm" w="sm" type="none"/>
            <a:tailEnd len="med" w="med" type="stealth"/>
          </a:ln>
        </p:spPr>
      </p:cxnSp>
      <p:cxnSp>
        <p:nvCxnSpPr>
          <p:cNvPr id="964" name="Google Shape;964;p77"/>
          <p:cNvCxnSpPr/>
          <p:nvPr/>
        </p:nvCxnSpPr>
        <p:spPr>
          <a:xfrm>
            <a:off x="8644056" y="3076627"/>
            <a:ext cx="533400" cy="1588"/>
          </a:xfrm>
          <a:prstGeom prst="straightConnector1">
            <a:avLst/>
          </a:prstGeom>
          <a:noFill/>
          <a:ln cap="flat" cmpd="sng" w="9525">
            <a:solidFill>
              <a:srgbClr val="C00000"/>
            </a:solidFill>
            <a:prstDash val="solid"/>
            <a:round/>
            <a:headEnd len="sm" w="sm" type="none"/>
            <a:tailEnd len="sm" w="sm" type="none"/>
          </a:ln>
        </p:spPr>
      </p:cxnSp>
      <p:cxnSp>
        <p:nvCxnSpPr>
          <p:cNvPr id="965" name="Google Shape;965;p77"/>
          <p:cNvCxnSpPr/>
          <p:nvPr/>
        </p:nvCxnSpPr>
        <p:spPr>
          <a:xfrm rot="5400000">
            <a:off x="9064743" y="3189341"/>
            <a:ext cx="228600" cy="3175"/>
          </a:xfrm>
          <a:prstGeom prst="straightConnector1">
            <a:avLst/>
          </a:prstGeom>
          <a:noFill/>
          <a:ln cap="flat" cmpd="sng" w="9525">
            <a:solidFill>
              <a:srgbClr val="C00000"/>
            </a:solidFill>
            <a:prstDash val="solid"/>
            <a:round/>
            <a:headEnd len="sm" w="sm" type="none"/>
            <a:tailEnd len="sm" w="sm" type="none"/>
          </a:ln>
        </p:spPr>
      </p:cxnSp>
      <p:cxnSp>
        <p:nvCxnSpPr>
          <p:cNvPr id="966" name="Google Shape;966;p77"/>
          <p:cNvCxnSpPr/>
          <p:nvPr/>
        </p:nvCxnSpPr>
        <p:spPr>
          <a:xfrm>
            <a:off x="8948856" y="3305227"/>
            <a:ext cx="457200" cy="1588"/>
          </a:xfrm>
          <a:prstGeom prst="straightConnector1">
            <a:avLst/>
          </a:prstGeom>
          <a:noFill/>
          <a:ln cap="flat" cmpd="sng" w="9525">
            <a:solidFill>
              <a:srgbClr val="C00000"/>
            </a:solidFill>
            <a:prstDash val="solid"/>
            <a:round/>
            <a:headEnd len="sm" w="sm" type="none"/>
            <a:tailEnd len="sm" w="sm" type="none"/>
          </a:ln>
        </p:spPr>
      </p:cxnSp>
      <p:cxnSp>
        <p:nvCxnSpPr>
          <p:cNvPr id="967" name="Google Shape;967;p77"/>
          <p:cNvCxnSpPr/>
          <p:nvPr/>
        </p:nvCxnSpPr>
        <p:spPr>
          <a:xfrm>
            <a:off x="9025056" y="3381427"/>
            <a:ext cx="381000" cy="1588"/>
          </a:xfrm>
          <a:prstGeom prst="straightConnector1">
            <a:avLst/>
          </a:prstGeom>
          <a:noFill/>
          <a:ln cap="flat" cmpd="sng" w="9525">
            <a:solidFill>
              <a:srgbClr val="C00000"/>
            </a:solidFill>
            <a:prstDash val="solid"/>
            <a:round/>
            <a:headEnd len="sm" w="sm" type="none"/>
            <a:tailEnd len="sm" w="sm" type="none"/>
          </a:ln>
        </p:spPr>
      </p:cxnSp>
      <p:cxnSp>
        <p:nvCxnSpPr>
          <p:cNvPr id="968" name="Google Shape;968;p77"/>
          <p:cNvCxnSpPr/>
          <p:nvPr/>
        </p:nvCxnSpPr>
        <p:spPr>
          <a:xfrm>
            <a:off x="9101256" y="3457627"/>
            <a:ext cx="228600" cy="1588"/>
          </a:xfrm>
          <a:prstGeom prst="straightConnector1">
            <a:avLst/>
          </a:prstGeom>
          <a:noFill/>
          <a:ln cap="flat" cmpd="sng" w="9525">
            <a:solidFill>
              <a:srgbClr val="C00000"/>
            </a:solidFill>
            <a:prstDash val="solid"/>
            <a:round/>
            <a:headEnd len="sm" w="sm" type="none"/>
            <a:tailEnd len="sm" w="sm" type="none"/>
          </a:ln>
        </p:spPr>
      </p:cxnSp>
      <p:sp>
        <p:nvSpPr>
          <p:cNvPr id="969" name="Google Shape;969;p77"/>
          <p:cNvSpPr txBox="1"/>
          <p:nvPr/>
        </p:nvSpPr>
        <p:spPr>
          <a:xfrm>
            <a:off x="3048000" y="1981201"/>
            <a:ext cx="325438" cy="4302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latin typeface="Times New Roman"/>
                <a:ea typeface="Times New Roman"/>
                <a:cs typeface="Times New Roman"/>
                <a:sym typeface="Times New Roman"/>
              </a:rPr>
              <a:t>0</a:t>
            </a:r>
            <a:endParaRPr b="0" i="0" sz="1400" u="none" cap="none" strike="noStrike">
              <a:solidFill>
                <a:srgbClr val="000000"/>
              </a:solidFill>
              <a:latin typeface="Arial"/>
              <a:ea typeface="Arial"/>
              <a:cs typeface="Arial"/>
              <a:sym typeface="Arial"/>
            </a:endParaRPr>
          </a:p>
        </p:txBody>
      </p:sp>
      <p:sp>
        <p:nvSpPr>
          <p:cNvPr id="970" name="Google Shape;970;p77"/>
          <p:cNvSpPr/>
          <p:nvPr/>
        </p:nvSpPr>
        <p:spPr>
          <a:xfrm>
            <a:off x="3048000" y="2438401"/>
            <a:ext cx="325438" cy="4302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sp>
        <p:nvSpPr>
          <p:cNvPr id="971" name="Google Shape;971;p77"/>
          <p:cNvSpPr/>
          <p:nvPr/>
        </p:nvSpPr>
        <p:spPr>
          <a:xfrm>
            <a:off x="3048000" y="2895601"/>
            <a:ext cx="325438" cy="4302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sp>
        <p:nvSpPr>
          <p:cNvPr id="972" name="Google Shape;972;p77"/>
          <p:cNvSpPr/>
          <p:nvPr/>
        </p:nvSpPr>
        <p:spPr>
          <a:xfrm>
            <a:off x="2438401" y="4953001"/>
            <a:ext cx="968375" cy="4302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latin typeface="Times New Roman"/>
                <a:ea typeface="Times New Roman"/>
                <a:cs typeface="Times New Roman"/>
                <a:sym typeface="Times New Roman"/>
              </a:rPr>
              <a:t>max-1</a:t>
            </a:r>
            <a:endParaRPr b="0" i="0" sz="1400" u="none" cap="none" strike="noStrike">
              <a:solidFill>
                <a:srgbClr val="000000"/>
              </a:solidFill>
              <a:latin typeface="Arial"/>
              <a:ea typeface="Arial"/>
              <a:cs typeface="Arial"/>
              <a:sym typeface="Arial"/>
            </a:endParaRPr>
          </a:p>
        </p:txBody>
      </p:sp>
      <p:pic>
        <p:nvPicPr>
          <p:cNvPr id="973" name="Google Shape;973;p77"/>
          <p:cNvPicPr preferRelativeResize="0"/>
          <p:nvPr/>
        </p:nvPicPr>
        <p:blipFill rotWithShape="1">
          <a:blip r:embed="rId6">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78"/>
          <p:cNvSpPr txBox="1"/>
          <p:nvPr>
            <p:ph type="title"/>
          </p:nvPr>
        </p:nvSpPr>
        <p:spPr>
          <a:xfrm>
            <a:off x="1499766" y="303385"/>
            <a:ext cx="10058400" cy="1450757"/>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Comparison : Rehashing and chaining</a:t>
            </a:r>
            <a:br>
              <a:rPr lang="en-US">
                <a:solidFill>
                  <a:srgbClr val="00B050"/>
                </a:solidFill>
                <a:latin typeface="Times New Roman"/>
                <a:ea typeface="Times New Roman"/>
                <a:cs typeface="Times New Roman"/>
                <a:sym typeface="Times New Roman"/>
              </a:rPr>
            </a:br>
            <a:endParaRPr>
              <a:solidFill>
                <a:srgbClr val="00B050"/>
              </a:solidFill>
              <a:latin typeface="Times New Roman"/>
              <a:ea typeface="Times New Roman"/>
              <a:cs typeface="Times New Roman"/>
              <a:sym typeface="Times New Roman"/>
            </a:endParaRPr>
          </a:p>
        </p:txBody>
      </p:sp>
      <p:sp>
        <p:nvSpPr>
          <p:cNvPr id="979" name="Google Shape;979;p78"/>
          <p:cNvSpPr txBox="1"/>
          <p:nvPr>
            <p:ph idx="1" type="body"/>
          </p:nvPr>
        </p:nvSpPr>
        <p:spPr>
          <a:xfrm>
            <a:off x="609600" y="1600200"/>
            <a:ext cx="10814992" cy="5029200"/>
          </a:xfrm>
          <a:prstGeom prst="rect">
            <a:avLst/>
          </a:prstGeom>
          <a:noFill/>
          <a:ln>
            <a:noFill/>
          </a:ln>
        </p:spPr>
        <p:txBody>
          <a:bodyPr anchorCtr="0" anchor="t" bIns="91425" lIns="91425" spcFirstLastPara="1" rIns="91425" wrap="square" tIns="91425">
            <a:noAutofit/>
          </a:bodyPr>
          <a:lstStyle/>
          <a:p>
            <a:pPr indent="-565150" lvl="0" marL="1944688" rtl="0" algn="ctr">
              <a:lnSpc>
                <a:spcPct val="90000"/>
              </a:lnSpc>
              <a:spcBef>
                <a:spcPts val="1200"/>
              </a:spcBef>
              <a:spcAft>
                <a:spcPts val="0"/>
              </a:spcAft>
              <a:buClr>
                <a:srgbClr val="A8CDD7"/>
              </a:buClr>
              <a:buSzPts val="2280"/>
              <a:buNone/>
            </a:pPr>
            <a:r>
              <a:rPr b="1" lang="en-US" sz="2400">
                <a:latin typeface="Times New Roman"/>
                <a:ea typeface="Times New Roman"/>
                <a:cs typeface="Times New Roman"/>
                <a:sym typeface="Times New Roman"/>
              </a:rPr>
              <a:t>Chaining</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Unlimited number of synonyms can be handled in chaining</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Additional cost to be paid is overhead of multiple linked lists</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Sequential search through chain takes more time</a:t>
            </a:r>
            <a:endParaRPr/>
          </a:p>
          <a:p>
            <a:pPr indent="-420370" lvl="0" marL="1944688" rtl="0" algn="just">
              <a:lnSpc>
                <a:spcPct val="90000"/>
              </a:lnSpc>
              <a:spcBef>
                <a:spcPts val="1200"/>
              </a:spcBef>
              <a:spcAft>
                <a:spcPts val="0"/>
              </a:spcAft>
              <a:buClr>
                <a:srgbClr val="A8CDD7"/>
              </a:buClr>
              <a:buSzPts val="2280"/>
              <a:buFont typeface="Noto Sans Symbols"/>
              <a:buNone/>
            </a:pPr>
            <a:r>
              <a:t/>
            </a:r>
            <a:endParaRPr sz="2400">
              <a:latin typeface="Times New Roman"/>
              <a:ea typeface="Times New Roman"/>
              <a:cs typeface="Times New Roman"/>
              <a:sym typeface="Times New Roman"/>
            </a:endParaRPr>
          </a:p>
          <a:p>
            <a:pPr indent="-565150" lvl="0" marL="1944688" rtl="0" algn="ctr">
              <a:lnSpc>
                <a:spcPct val="90000"/>
              </a:lnSpc>
              <a:spcBef>
                <a:spcPts val="1200"/>
              </a:spcBef>
              <a:spcAft>
                <a:spcPts val="0"/>
              </a:spcAft>
              <a:buClr>
                <a:srgbClr val="A8CDD7"/>
              </a:buClr>
              <a:buSzPts val="2280"/>
              <a:buNone/>
            </a:pPr>
            <a:r>
              <a:rPr b="1" lang="en-US" sz="2400">
                <a:latin typeface="Times New Roman"/>
                <a:ea typeface="Times New Roman"/>
                <a:cs typeface="Times New Roman"/>
                <a:sym typeface="Times New Roman"/>
              </a:rPr>
              <a:t>Rehashing</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Limited but still a good number of synonyms are taken care of</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The table size is doubled but no additional field of link is to be maintained</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Searching is faster when compared to chaining</a:t>
            </a:r>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980" name="Google Shape;980;p7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82"/>
          <p:cNvSpPr txBox="1"/>
          <p:nvPr/>
        </p:nvSpPr>
        <p:spPr>
          <a:xfrm>
            <a:off x="1981200" y="274638"/>
            <a:ext cx="8229600" cy="11430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Hash Table Overflow</a:t>
            </a:r>
            <a:endParaRPr b="0" i="0" sz="4800" u="none" cap="none" strike="noStrike">
              <a:solidFill>
                <a:srgbClr val="00B050"/>
              </a:solidFill>
              <a:latin typeface="Times New Roman"/>
              <a:ea typeface="Times New Roman"/>
              <a:cs typeface="Times New Roman"/>
              <a:sym typeface="Times New Roman"/>
            </a:endParaRPr>
          </a:p>
        </p:txBody>
      </p:sp>
      <p:sp>
        <p:nvSpPr>
          <p:cNvPr id="986" name="Google Shape;986;p82"/>
          <p:cNvSpPr txBox="1"/>
          <p:nvPr/>
        </p:nvSpPr>
        <p:spPr>
          <a:xfrm>
            <a:off x="533400" y="1752601"/>
            <a:ext cx="11395248" cy="2540495"/>
          </a:xfrm>
          <a:prstGeom prst="rect">
            <a:avLst/>
          </a:prstGeom>
          <a:noFill/>
          <a:ln>
            <a:noFill/>
          </a:ln>
        </p:spPr>
        <p:txBody>
          <a:bodyPr anchorCtr="0" anchor="t" bIns="45700" lIns="0" spcFirstLastPara="1" rIns="18275" wrap="square" tIns="45700">
            <a:noAutofit/>
          </a:bodyPr>
          <a:lstStyle/>
          <a:p>
            <a:pPr indent="-565150" lvl="0" marL="1944688" marR="45720" rtl="0" algn="just">
              <a:lnSpc>
                <a:spcPct val="90000"/>
              </a:lnSpc>
              <a:spcBef>
                <a:spcPts val="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An overflow is said to occur when a new identifier is mapped or hashed into a full bucket</a:t>
            </a:r>
            <a:endParaRPr b="0" i="0" sz="1400" u="none" cap="none" strike="noStrike">
              <a:solidFill>
                <a:srgbClr val="000000"/>
              </a:solidFill>
              <a:latin typeface="Arial"/>
              <a:ea typeface="Arial"/>
              <a:cs typeface="Arial"/>
              <a:sym typeface="Arial"/>
            </a:endParaRPr>
          </a:p>
          <a:p>
            <a:pPr indent="-420370" lvl="0" marL="1944688" marR="45720" rtl="0" algn="just">
              <a:lnSpc>
                <a:spcPct val="9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9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When the bucket size is one, collision and overflow occur simultaneously</a:t>
            </a:r>
            <a:endParaRPr b="0" i="0" sz="1400" u="none" cap="none" strike="noStrike">
              <a:solidFill>
                <a:srgbClr val="000000"/>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08305" lvl="0" marL="1944688" marR="45720" rtl="0" algn="l">
              <a:lnSpc>
                <a:spcPct val="100000"/>
              </a:lnSpc>
              <a:spcBef>
                <a:spcPts val="520"/>
              </a:spcBef>
              <a:spcAft>
                <a:spcPts val="0"/>
              </a:spcAft>
              <a:buClr>
                <a:schemeClr val="accent3"/>
              </a:buClr>
              <a:buSzPts val="2470"/>
              <a:buFont typeface="Noto Sans Symbols"/>
              <a:buNone/>
            </a:pPr>
            <a:r>
              <a:t/>
            </a:r>
            <a:endParaRPr b="0" i="0" sz="2600" u="none" cap="none" strike="noStrike">
              <a:solidFill>
                <a:srgbClr val="D2FED4"/>
              </a:solidFill>
              <a:latin typeface="Arial"/>
              <a:ea typeface="Arial"/>
              <a:cs typeface="Arial"/>
              <a:sym typeface="Arial"/>
            </a:endParaRPr>
          </a:p>
        </p:txBody>
      </p:sp>
      <p:pic>
        <p:nvPicPr>
          <p:cNvPr id="987" name="Google Shape;987;p8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83"/>
          <p:cNvSpPr txBox="1"/>
          <p:nvPr/>
        </p:nvSpPr>
        <p:spPr>
          <a:xfrm>
            <a:off x="1631504" y="274638"/>
            <a:ext cx="10225136" cy="114300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Open Addressing for Overflow Handling</a:t>
            </a:r>
            <a:endParaRPr b="0" i="0" sz="4800" u="none" cap="none" strike="noStrike">
              <a:solidFill>
                <a:srgbClr val="00B050"/>
              </a:solidFill>
              <a:latin typeface="Times New Roman"/>
              <a:ea typeface="Times New Roman"/>
              <a:cs typeface="Times New Roman"/>
              <a:sym typeface="Times New Roman"/>
            </a:endParaRPr>
          </a:p>
        </p:txBody>
      </p:sp>
      <p:sp>
        <p:nvSpPr>
          <p:cNvPr id="993" name="Google Shape;993;p83"/>
          <p:cNvSpPr txBox="1"/>
          <p:nvPr/>
        </p:nvSpPr>
        <p:spPr>
          <a:xfrm>
            <a:off x="533400" y="1752601"/>
            <a:ext cx="11035208" cy="4602163"/>
          </a:xfrm>
          <a:prstGeom prst="rect">
            <a:avLst/>
          </a:prstGeom>
          <a:noFill/>
          <a:ln>
            <a:noFill/>
          </a:ln>
        </p:spPr>
        <p:txBody>
          <a:bodyPr anchorCtr="0" anchor="t" bIns="45700" lIns="0" spcFirstLastPara="1" rIns="18275" wrap="square" tIns="45700">
            <a:noAutofit/>
          </a:bodyPr>
          <a:lstStyle/>
          <a:p>
            <a:pPr indent="-565150" lvl="0" marL="1944688" marR="45720" rtl="0" algn="just">
              <a:lnSpc>
                <a:spcPct val="90000"/>
              </a:lnSpc>
              <a:spcBef>
                <a:spcPts val="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When a new identifier is hashed into a full bucket, we need to find another bucket for this identifier</a:t>
            </a:r>
            <a:endParaRPr b="0" i="0" sz="1400" u="none" cap="none" strike="noStrike">
              <a:solidFill>
                <a:srgbClr val="000000"/>
              </a:solidFill>
              <a:latin typeface="Arial"/>
              <a:ea typeface="Arial"/>
              <a:cs typeface="Arial"/>
              <a:sym typeface="Arial"/>
            </a:endParaRPr>
          </a:p>
          <a:p>
            <a:pPr indent="-420370" lvl="0" marL="1944688" marR="45720" rtl="0" algn="just">
              <a:lnSpc>
                <a:spcPct val="9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9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The simplest solution is to find the closest unfilled bucket.</a:t>
            </a:r>
            <a:endParaRPr b="0" i="0" sz="1400" u="none" cap="none" strike="noStrike">
              <a:solidFill>
                <a:srgbClr val="000000"/>
              </a:solidFill>
              <a:latin typeface="Arial"/>
              <a:ea typeface="Arial"/>
              <a:cs typeface="Arial"/>
              <a:sym typeface="Arial"/>
            </a:endParaRPr>
          </a:p>
          <a:p>
            <a:pPr indent="-420370" lvl="0" marL="1944688" marR="45720" rtl="0" algn="just">
              <a:lnSpc>
                <a:spcPct val="9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90000"/>
              </a:lnSpc>
              <a:spcBef>
                <a:spcPts val="480"/>
              </a:spcBef>
              <a:spcAft>
                <a:spcPts val="0"/>
              </a:spcAft>
              <a:buClr>
                <a:srgbClr val="A8CDD7"/>
              </a:buClr>
              <a:buSzPts val="2280"/>
              <a:buFont typeface="Noto Sans Symbols"/>
              <a:buChar char="❖"/>
            </a:pPr>
            <a:r>
              <a:rPr b="0" i="0" lang="en-US" sz="2400" u="none" cap="none" strike="noStrike">
                <a:solidFill>
                  <a:srgbClr val="000000"/>
                </a:solidFill>
                <a:latin typeface="Times New Roman"/>
                <a:ea typeface="Times New Roman"/>
                <a:cs typeface="Times New Roman"/>
                <a:sym typeface="Times New Roman"/>
              </a:rPr>
              <a:t>This is called as linear probing or linear open addressing</a:t>
            </a:r>
            <a:endParaRPr b="0" i="0" sz="1400" u="none" cap="none" strike="noStrike">
              <a:solidFill>
                <a:srgbClr val="000000"/>
              </a:solidFill>
              <a:latin typeface="Arial"/>
              <a:ea typeface="Arial"/>
              <a:cs typeface="Arial"/>
              <a:sym typeface="Arial"/>
            </a:endParaRPr>
          </a:p>
          <a:p>
            <a:pPr indent="-420370" lvl="0" marL="1944688" marR="45720" rtl="0" algn="just">
              <a:lnSpc>
                <a:spcPct val="90000"/>
              </a:lnSpc>
              <a:spcBef>
                <a:spcPts val="480"/>
              </a:spcBef>
              <a:spcAft>
                <a:spcPts val="0"/>
              </a:spcAft>
              <a:buClr>
                <a:srgbClr val="A8CDD7"/>
              </a:buClr>
              <a:buSzPts val="2280"/>
              <a:buFont typeface="Noto Sans Symbols"/>
              <a:buNone/>
            </a:pPr>
            <a:r>
              <a:t/>
            </a:r>
            <a:endParaRPr b="0" i="0" sz="2400" u="none" cap="none" strike="noStrike">
              <a:solidFill>
                <a:srgbClr val="000000"/>
              </a:solidFill>
              <a:latin typeface="Constantia"/>
              <a:ea typeface="Constantia"/>
              <a:cs typeface="Constantia"/>
              <a:sym typeface="Constantia"/>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just">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Noto Sans Symbols"/>
              <a:buNone/>
            </a:pPr>
            <a:r>
              <a:t/>
            </a:r>
            <a:endParaRPr b="1" i="0" sz="2200" u="none" cap="none" strike="noStrike">
              <a:solidFill>
                <a:srgbClr val="D2FED4"/>
              </a:solidFill>
              <a:latin typeface="Arial"/>
              <a:ea typeface="Arial"/>
              <a:cs typeface="Arial"/>
              <a:sym typeface="Arial"/>
            </a:endParaRPr>
          </a:p>
          <a:p>
            <a:pPr indent="-408305" lvl="0" marL="1944688" marR="45720" rtl="0" algn="l">
              <a:lnSpc>
                <a:spcPct val="100000"/>
              </a:lnSpc>
              <a:spcBef>
                <a:spcPts val="520"/>
              </a:spcBef>
              <a:spcAft>
                <a:spcPts val="0"/>
              </a:spcAft>
              <a:buClr>
                <a:schemeClr val="accent3"/>
              </a:buClr>
              <a:buSzPts val="2470"/>
              <a:buFont typeface="Noto Sans Symbols"/>
              <a:buNone/>
            </a:pPr>
            <a:r>
              <a:t/>
            </a:r>
            <a:endParaRPr b="0" i="0" sz="2600" u="none" cap="none" strike="noStrike">
              <a:solidFill>
                <a:srgbClr val="D2FED4"/>
              </a:solidFill>
              <a:latin typeface="Arial"/>
              <a:ea typeface="Arial"/>
              <a:cs typeface="Arial"/>
              <a:sym typeface="Arial"/>
            </a:endParaRPr>
          </a:p>
        </p:txBody>
      </p:sp>
      <p:pic>
        <p:nvPicPr>
          <p:cNvPr id="994" name="Google Shape;994;p8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84"/>
          <p:cNvSpPr txBox="1"/>
          <p:nvPr/>
        </p:nvSpPr>
        <p:spPr>
          <a:xfrm>
            <a:off x="1670858" y="121871"/>
            <a:ext cx="9393694" cy="1477962"/>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Overflow Handling by Chaining</a:t>
            </a:r>
            <a:endParaRPr b="0" i="0" sz="4800" u="none" cap="none" strike="noStrike">
              <a:solidFill>
                <a:srgbClr val="00B050"/>
              </a:solidFill>
              <a:latin typeface="Times New Roman"/>
              <a:ea typeface="Times New Roman"/>
              <a:cs typeface="Times New Roman"/>
              <a:sym typeface="Times New Roman"/>
            </a:endParaRPr>
          </a:p>
        </p:txBody>
      </p:sp>
      <p:sp>
        <p:nvSpPr>
          <p:cNvPr id="1000" name="Google Shape;1000;p84"/>
          <p:cNvSpPr txBox="1"/>
          <p:nvPr/>
        </p:nvSpPr>
        <p:spPr>
          <a:xfrm>
            <a:off x="533400" y="2057401"/>
            <a:ext cx="11395248" cy="4297363"/>
          </a:xfrm>
          <a:prstGeom prst="rect">
            <a:avLst/>
          </a:prstGeom>
          <a:noFill/>
          <a:ln>
            <a:noFill/>
          </a:ln>
        </p:spPr>
        <p:txBody>
          <a:bodyPr anchorCtr="0" anchor="t" bIns="45700" lIns="0" spcFirstLastPara="1" rIns="18275" wrap="square" tIns="45700">
            <a:noAutofit/>
          </a:bodyPr>
          <a:lstStyle/>
          <a:p>
            <a:pPr indent="-565150" lvl="0" marL="1944688" marR="45720" rtl="0" algn="just">
              <a:lnSpc>
                <a:spcPct val="80000"/>
              </a:lnSpc>
              <a:spcBef>
                <a:spcPts val="0"/>
              </a:spcBef>
              <a:spcAft>
                <a:spcPts val="0"/>
              </a:spcAft>
              <a:buClr>
                <a:srgbClr val="A8CDD7"/>
              </a:buClr>
              <a:buSzPts val="2285"/>
              <a:buFont typeface="Noto Sans Symbols"/>
              <a:buChar char="❖"/>
            </a:pPr>
            <a:r>
              <a:rPr b="0" i="0" lang="en-US" sz="2405" u="none" cap="none" strike="noStrike">
                <a:solidFill>
                  <a:srgbClr val="000000"/>
                </a:solidFill>
                <a:latin typeface="Times New Roman"/>
                <a:ea typeface="Times New Roman"/>
                <a:cs typeface="Times New Roman"/>
                <a:sym typeface="Times New Roman"/>
              </a:rPr>
              <a:t>Since the sizes of these lists are not known in advance, the best way to maintain them is as linked chains</a:t>
            </a:r>
            <a:endParaRPr b="0" i="0" sz="1400" u="none" cap="none" strike="noStrike">
              <a:solidFill>
                <a:srgbClr val="000000"/>
              </a:solidFill>
              <a:latin typeface="Arial"/>
              <a:ea typeface="Arial"/>
              <a:cs typeface="Arial"/>
              <a:sym typeface="Arial"/>
            </a:endParaRPr>
          </a:p>
          <a:p>
            <a:pPr indent="-420068" lvl="0" marL="1944688" marR="45720" rtl="0" algn="just">
              <a:lnSpc>
                <a:spcPct val="80000"/>
              </a:lnSpc>
              <a:spcBef>
                <a:spcPts val="481"/>
              </a:spcBef>
              <a:spcAft>
                <a:spcPts val="0"/>
              </a:spcAft>
              <a:buClr>
                <a:srgbClr val="A8CDD7"/>
              </a:buClr>
              <a:buSzPts val="2285"/>
              <a:buFont typeface="Noto Sans Symbols"/>
              <a:buNone/>
            </a:pPr>
            <a:r>
              <a:t/>
            </a:r>
            <a:endParaRPr b="0" i="0" sz="2405"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80000"/>
              </a:lnSpc>
              <a:spcBef>
                <a:spcPts val="481"/>
              </a:spcBef>
              <a:spcAft>
                <a:spcPts val="0"/>
              </a:spcAft>
              <a:buClr>
                <a:srgbClr val="A8CDD7"/>
              </a:buClr>
              <a:buSzPts val="2285"/>
              <a:buFont typeface="Noto Sans Symbols"/>
              <a:buChar char="❖"/>
            </a:pPr>
            <a:r>
              <a:rPr b="0" i="0" lang="en-US" sz="2405" u="none" cap="none" strike="noStrike">
                <a:solidFill>
                  <a:srgbClr val="000000"/>
                </a:solidFill>
                <a:latin typeface="Times New Roman"/>
                <a:ea typeface="Times New Roman"/>
                <a:cs typeface="Times New Roman"/>
                <a:sym typeface="Times New Roman"/>
              </a:rPr>
              <a:t>In each slot, additional space is required for a link</a:t>
            </a:r>
            <a:endParaRPr b="0" i="0" sz="1400" u="none" cap="none" strike="noStrike">
              <a:solidFill>
                <a:srgbClr val="000000"/>
              </a:solidFill>
              <a:latin typeface="Arial"/>
              <a:ea typeface="Arial"/>
              <a:cs typeface="Arial"/>
              <a:sym typeface="Arial"/>
            </a:endParaRPr>
          </a:p>
          <a:p>
            <a:pPr indent="-420068" lvl="0" marL="1944688" marR="45720" rtl="0" algn="just">
              <a:lnSpc>
                <a:spcPct val="80000"/>
              </a:lnSpc>
              <a:spcBef>
                <a:spcPts val="481"/>
              </a:spcBef>
              <a:spcAft>
                <a:spcPts val="0"/>
              </a:spcAft>
              <a:buClr>
                <a:srgbClr val="A8CDD7"/>
              </a:buClr>
              <a:buSzPts val="2285"/>
              <a:buFont typeface="Noto Sans Symbols"/>
              <a:buNone/>
            </a:pPr>
            <a:r>
              <a:t/>
            </a:r>
            <a:endParaRPr b="0" i="0" sz="2405"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80000"/>
              </a:lnSpc>
              <a:spcBef>
                <a:spcPts val="481"/>
              </a:spcBef>
              <a:spcAft>
                <a:spcPts val="0"/>
              </a:spcAft>
              <a:buClr>
                <a:srgbClr val="A8CDD7"/>
              </a:buClr>
              <a:buSzPts val="2285"/>
              <a:buFont typeface="Noto Sans Symbols"/>
              <a:buChar char="❖"/>
            </a:pPr>
            <a:r>
              <a:rPr b="0" i="0" lang="en-US" sz="2405" u="none" cap="none" strike="noStrike">
                <a:solidFill>
                  <a:srgbClr val="000000"/>
                </a:solidFill>
                <a:latin typeface="Times New Roman"/>
                <a:ea typeface="Times New Roman"/>
                <a:cs typeface="Times New Roman"/>
                <a:sym typeface="Times New Roman"/>
              </a:rPr>
              <a:t>Each chain has a head node.</a:t>
            </a:r>
            <a:endParaRPr b="0" i="0" sz="1400" u="none" cap="none" strike="noStrike">
              <a:solidFill>
                <a:srgbClr val="000000"/>
              </a:solidFill>
              <a:latin typeface="Arial"/>
              <a:ea typeface="Arial"/>
              <a:cs typeface="Arial"/>
              <a:sym typeface="Arial"/>
            </a:endParaRPr>
          </a:p>
          <a:p>
            <a:pPr indent="-420068" lvl="0" marL="1944688" marR="45720" rtl="0" algn="just">
              <a:lnSpc>
                <a:spcPct val="80000"/>
              </a:lnSpc>
              <a:spcBef>
                <a:spcPts val="481"/>
              </a:spcBef>
              <a:spcAft>
                <a:spcPts val="0"/>
              </a:spcAft>
              <a:buClr>
                <a:srgbClr val="A8CDD7"/>
              </a:buClr>
              <a:buSzPts val="2285"/>
              <a:buFont typeface="Noto Sans Symbols"/>
              <a:buNone/>
            </a:pPr>
            <a:r>
              <a:t/>
            </a:r>
            <a:endParaRPr b="0" i="0" sz="2405"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80000"/>
              </a:lnSpc>
              <a:spcBef>
                <a:spcPts val="481"/>
              </a:spcBef>
              <a:spcAft>
                <a:spcPts val="0"/>
              </a:spcAft>
              <a:buClr>
                <a:srgbClr val="A8CDD7"/>
              </a:buClr>
              <a:buSzPts val="2285"/>
              <a:buFont typeface="Noto Sans Symbols"/>
              <a:buChar char="❖"/>
            </a:pPr>
            <a:r>
              <a:rPr b="0" i="0" lang="en-US" sz="2405" u="none" cap="none" strike="noStrike">
                <a:solidFill>
                  <a:srgbClr val="000000"/>
                </a:solidFill>
                <a:latin typeface="Times New Roman"/>
                <a:ea typeface="Times New Roman"/>
                <a:cs typeface="Times New Roman"/>
                <a:sym typeface="Times New Roman"/>
              </a:rPr>
              <a:t>The head node, however, usually is much smaller than the other nodes, since it has to retain only a link</a:t>
            </a:r>
            <a:endParaRPr b="0" i="0" sz="1400" u="none" cap="none" strike="noStrike">
              <a:solidFill>
                <a:srgbClr val="000000"/>
              </a:solidFill>
              <a:latin typeface="Arial"/>
              <a:ea typeface="Arial"/>
              <a:cs typeface="Arial"/>
              <a:sym typeface="Arial"/>
            </a:endParaRPr>
          </a:p>
          <a:p>
            <a:pPr indent="-420068" lvl="0" marL="1944688" marR="45720" rtl="0" algn="just">
              <a:lnSpc>
                <a:spcPct val="80000"/>
              </a:lnSpc>
              <a:spcBef>
                <a:spcPts val="481"/>
              </a:spcBef>
              <a:spcAft>
                <a:spcPts val="0"/>
              </a:spcAft>
              <a:buClr>
                <a:srgbClr val="A8CDD7"/>
              </a:buClr>
              <a:buSzPts val="2285"/>
              <a:buFont typeface="Noto Sans Symbols"/>
              <a:buNone/>
            </a:pPr>
            <a:r>
              <a:t/>
            </a:r>
            <a:endParaRPr b="0" i="0" sz="2405" u="none" cap="none" strike="noStrike">
              <a:solidFill>
                <a:srgbClr val="000000"/>
              </a:solidFill>
              <a:latin typeface="Times New Roman"/>
              <a:ea typeface="Times New Roman"/>
              <a:cs typeface="Times New Roman"/>
              <a:sym typeface="Times New Roman"/>
            </a:endParaRPr>
          </a:p>
          <a:p>
            <a:pPr indent="-565150" lvl="0" marL="1944688" marR="45720" rtl="0" algn="just">
              <a:lnSpc>
                <a:spcPct val="80000"/>
              </a:lnSpc>
              <a:spcBef>
                <a:spcPts val="481"/>
              </a:spcBef>
              <a:spcAft>
                <a:spcPts val="0"/>
              </a:spcAft>
              <a:buClr>
                <a:srgbClr val="A8CDD7"/>
              </a:buClr>
              <a:buSzPts val="2285"/>
              <a:buFont typeface="Noto Sans Symbols"/>
              <a:buChar char="❖"/>
            </a:pPr>
            <a:r>
              <a:rPr b="0" i="0" lang="en-US" sz="2405" u="none" cap="none" strike="noStrike">
                <a:solidFill>
                  <a:srgbClr val="000000"/>
                </a:solidFill>
                <a:latin typeface="Times New Roman"/>
                <a:ea typeface="Times New Roman"/>
                <a:cs typeface="Times New Roman"/>
                <a:sym typeface="Times New Roman"/>
              </a:rPr>
              <a:t>As the list is accessed at random, the head nodes should be sequential</a:t>
            </a:r>
            <a:endParaRPr b="0" i="0" sz="1400" u="none" cap="none" strike="noStrike">
              <a:solidFill>
                <a:srgbClr val="000000"/>
              </a:solidFill>
              <a:latin typeface="Arial"/>
              <a:ea typeface="Arial"/>
              <a:cs typeface="Arial"/>
              <a:sym typeface="Arial"/>
            </a:endParaRPr>
          </a:p>
          <a:p>
            <a:pPr indent="-442388" lvl="0" marL="1944688" marR="45720" rtl="0" algn="just">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just">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42388" lvl="0" marL="1944688" marR="45720" rtl="0" algn="l">
              <a:lnSpc>
                <a:spcPct val="80000"/>
              </a:lnSpc>
              <a:spcBef>
                <a:spcPts val="407"/>
              </a:spcBef>
              <a:spcAft>
                <a:spcPts val="0"/>
              </a:spcAft>
              <a:buClr>
                <a:schemeClr val="accent3"/>
              </a:buClr>
              <a:buSzPts val="1933"/>
              <a:buFont typeface="Noto Sans Symbols"/>
              <a:buNone/>
            </a:pPr>
            <a:r>
              <a:t/>
            </a:r>
            <a:endParaRPr b="1" i="0" sz="2035" u="none" cap="none" strike="noStrike">
              <a:solidFill>
                <a:srgbClr val="D2FED4"/>
              </a:solidFill>
              <a:latin typeface="Arial"/>
              <a:ea typeface="Arial"/>
              <a:cs typeface="Arial"/>
              <a:sym typeface="Arial"/>
            </a:endParaRPr>
          </a:p>
          <a:p>
            <a:pPr indent="-420068" lvl="0" marL="1944688" marR="45720" rtl="0" algn="l">
              <a:lnSpc>
                <a:spcPct val="80000"/>
              </a:lnSpc>
              <a:spcBef>
                <a:spcPts val="481"/>
              </a:spcBef>
              <a:spcAft>
                <a:spcPts val="0"/>
              </a:spcAft>
              <a:buClr>
                <a:schemeClr val="accent3"/>
              </a:buClr>
              <a:buSzPts val="2285"/>
              <a:buFont typeface="Noto Sans Symbols"/>
              <a:buNone/>
            </a:pPr>
            <a:r>
              <a:t/>
            </a:r>
            <a:endParaRPr b="0" i="0" sz="2405" u="none" cap="none" strike="noStrike">
              <a:solidFill>
                <a:srgbClr val="D2FED4"/>
              </a:solidFill>
              <a:latin typeface="Arial"/>
              <a:ea typeface="Arial"/>
              <a:cs typeface="Arial"/>
              <a:sym typeface="Arial"/>
            </a:endParaRPr>
          </a:p>
        </p:txBody>
      </p:sp>
      <p:pic>
        <p:nvPicPr>
          <p:cNvPr id="1001" name="Google Shape;1001;p8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85"/>
          <p:cNvSpPr txBox="1"/>
          <p:nvPr/>
        </p:nvSpPr>
        <p:spPr>
          <a:xfrm>
            <a:off x="1981200" y="274638"/>
            <a:ext cx="8229600" cy="1477962"/>
          </a:xfrm>
          <a:prstGeom prst="rect">
            <a:avLst/>
          </a:prstGeom>
          <a:noFill/>
          <a:ln cap="flat" cmpd="sng" w="9525">
            <a:solidFill>
              <a:srgbClr val="D2FED4"/>
            </a:solidFill>
            <a:prstDash val="solid"/>
            <a:round/>
            <a:headEnd len="sm" w="sm" type="none"/>
            <a:tailEnd len="sm" w="sm" type="none"/>
          </a:ln>
        </p:spPr>
        <p:txBody>
          <a:bodyPr anchorCtr="0" anchor="b" bIns="0" lIns="0" spcFirstLastPara="1" rIns="18275" wrap="square" tIns="0">
            <a:noAutofit/>
          </a:bodyPr>
          <a:lstStyle/>
          <a:p>
            <a:pPr indent="0" lvl="0" marL="0" marR="0" rtl="0" algn="ctr">
              <a:lnSpc>
                <a:spcPct val="100000"/>
              </a:lnSpc>
              <a:spcBef>
                <a:spcPts val="0"/>
              </a:spcBef>
              <a:spcAft>
                <a:spcPts val="0"/>
              </a:spcAft>
              <a:buClr>
                <a:srgbClr val="000000"/>
              </a:buClr>
              <a:buSzPts val="5000"/>
              <a:buFont typeface="Arial"/>
              <a:buNone/>
            </a:pPr>
            <a:r>
              <a:t/>
            </a:r>
            <a:endParaRPr b="1" i="0" sz="5000" u="none" cap="none" strike="noStrike">
              <a:solidFill>
                <a:srgbClr val="021127"/>
              </a:solidFill>
              <a:latin typeface="Arial"/>
              <a:ea typeface="Arial"/>
              <a:cs typeface="Arial"/>
              <a:sym typeface="Arial"/>
            </a:endParaRPr>
          </a:p>
        </p:txBody>
      </p:sp>
      <p:sp>
        <p:nvSpPr>
          <p:cNvPr id="1007" name="Google Shape;1007;p85"/>
          <p:cNvSpPr txBox="1"/>
          <p:nvPr/>
        </p:nvSpPr>
        <p:spPr>
          <a:xfrm>
            <a:off x="533400" y="2057401"/>
            <a:ext cx="9677400" cy="4297363"/>
          </a:xfrm>
          <a:prstGeom prst="rect">
            <a:avLst/>
          </a:prstGeom>
          <a:noFill/>
          <a:ln cap="flat" cmpd="sng" w="9525">
            <a:solidFill>
              <a:srgbClr val="D2FED4"/>
            </a:solidFill>
            <a:prstDash val="solid"/>
            <a:round/>
            <a:headEnd len="sm" w="sm" type="none"/>
            <a:tailEnd len="sm" w="sm" type="none"/>
          </a:ln>
        </p:spPr>
        <p:txBody>
          <a:bodyPr anchorCtr="0" anchor="t" bIns="45700" lIns="0" spcFirstLastPara="1" rIns="18275" wrap="square" tIns="45700">
            <a:noAutofit/>
          </a:bodyPr>
          <a:lstStyle/>
          <a:p>
            <a:pPr indent="-565150" lvl="0" marL="1944688" marR="45720" rtl="0" algn="just">
              <a:lnSpc>
                <a:spcPct val="100000"/>
              </a:lnSpc>
              <a:spcBef>
                <a:spcPts val="0"/>
              </a:spcBef>
              <a:spcAft>
                <a:spcPts val="0"/>
              </a:spcAft>
              <a:buClr>
                <a:srgbClr val="000000"/>
              </a:buClr>
              <a:buSzPts val="2200"/>
              <a:buFont typeface="Arial"/>
              <a:buNone/>
            </a:pPr>
            <a:r>
              <a:t/>
            </a:r>
            <a:endParaRPr b="1" i="0" sz="2200" u="none" cap="none" strike="noStrike">
              <a:solidFill>
                <a:srgbClr val="021127"/>
              </a:solidFill>
              <a:latin typeface="Arial"/>
              <a:ea typeface="Arial"/>
              <a:cs typeface="Arial"/>
              <a:sym typeface="Arial"/>
            </a:endParaRPr>
          </a:p>
          <a:p>
            <a:pPr indent="-565150" lvl="0" marL="1944688" marR="45720" rtl="0" algn="just">
              <a:lnSpc>
                <a:spcPct val="100000"/>
              </a:lnSpc>
              <a:spcBef>
                <a:spcPts val="440"/>
              </a:spcBef>
              <a:spcAft>
                <a:spcPts val="0"/>
              </a:spcAft>
              <a:buClr>
                <a:srgbClr val="000000"/>
              </a:buClr>
              <a:buSzPts val="220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565150" lvl="0" marL="1944688" marR="45720" rtl="0" algn="l">
              <a:lnSpc>
                <a:spcPct val="100000"/>
              </a:lnSpc>
              <a:spcBef>
                <a:spcPts val="440"/>
              </a:spcBef>
              <a:spcAft>
                <a:spcPts val="0"/>
              </a:spcAft>
              <a:buClr>
                <a:srgbClr val="000000"/>
              </a:buClr>
              <a:buSzPts val="220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32435" lvl="0" marL="1944688" marR="45720" rtl="0" algn="l">
              <a:lnSpc>
                <a:spcPct val="100000"/>
              </a:lnSpc>
              <a:spcBef>
                <a:spcPts val="440"/>
              </a:spcBef>
              <a:spcAft>
                <a:spcPts val="0"/>
              </a:spcAft>
              <a:buClr>
                <a:schemeClr val="accent3"/>
              </a:buClr>
              <a:buSzPts val="2090"/>
              <a:buFont typeface="Arial"/>
              <a:buNone/>
            </a:pPr>
            <a:r>
              <a:t/>
            </a:r>
            <a:endParaRPr b="1" i="0" sz="2200" u="none" cap="none" strike="noStrike">
              <a:solidFill>
                <a:srgbClr val="021127"/>
              </a:solidFill>
              <a:latin typeface="Arial"/>
              <a:ea typeface="Arial"/>
              <a:cs typeface="Arial"/>
              <a:sym typeface="Arial"/>
            </a:endParaRPr>
          </a:p>
          <a:p>
            <a:pPr indent="-408305" lvl="0" marL="1944688" marR="45720" rtl="0" algn="l">
              <a:lnSpc>
                <a:spcPct val="100000"/>
              </a:lnSpc>
              <a:spcBef>
                <a:spcPts val="520"/>
              </a:spcBef>
              <a:spcAft>
                <a:spcPts val="0"/>
              </a:spcAft>
              <a:buClr>
                <a:schemeClr val="accent3"/>
              </a:buClr>
              <a:buSzPts val="2470"/>
              <a:buFont typeface="Arial"/>
              <a:buNone/>
            </a:pPr>
            <a:r>
              <a:t/>
            </a:r>
            <a:endParaRPr b="0" i="0" sz="2600" u="none" cap="none" strike="noStrike">
              <a:solidFill>
                <a:srgbClr val="021127"/>
              </a:solidFill>
              <a:latin typeface="Arial"/>
              <a:ea typeface="Arial"/>
              <a:cs typeface="Arial"/>
              <a:sym typeface="Arial"/>
            </a:endParaRPr>
          </a:p>
        </p:txBody>
      </p:sp>
      <p:graphicFrame>
        <p:nvGraphicFramePr>
          <p:cNvPr id="1008" name="Google Shape;1008;p85"/>
          <p:cNvGraphicFramePr/>
          <p:nvPr/>
        </p:nvGraphicFramePr>
        <p:xfrm>
          <a:off x="2209800" y="762000"/>
          <a:ext cx="3000000" cy="3000000"/>
        </p:xfrm>
        <a:graphic>
          <a:graphicData uri="http://schemas.openxmlformats.org/drawingml/2006/table">
            <a:tbl>
              <a:tblPr bandRow="1" firstRow="1">
                <a:noFill/>
                <a:tableStyleId>{7B9E5BD9-1F77-4747-AC70-A681335331D0}</a:tableStyleId>
              </a:tblPr>
              <a:tblGrid>
                <a:gridCol w="560625"/>
                <a:gridCol w="560625"/>
                <a:gridCol w="560625"/>
                <a:gridCol w="560625"/>
                <a:gridCol w="560625"/>
                <a:gridCol w="560625"/>
                <a:gridCol w="560625"/>
                <a:gridCol w="560625"/>
                <a:gridCol w="560625"/>
                <a:gridCol w="560625"/>
                <a:gridCol w="560625"/>
                <a:gridCol w="560625"/>
                <a:gridCol w="560625"/>
                <a:gridCol w="560625"/>
              </a:tblGrid>
              <a:tr h="279400">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rPr>
                        <a:t>A</a:t>
                      </a:r>
                      <a:endParaRPr sz="22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rPr>
                        <a:t>A2</a:t>
                      </a:r>
                      <a:endParaRPr sz="22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rPr>
                        <a:t>A1</a:t>
                      </a:r>
                      <a:endParaRPr sz="22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rPr>
                        <a:t>D</a:t>
                      </a:r>
                      <a:endParaRPr sz="22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chemeClr val="dk1"/>
                          </a:solidFill>
                        </a:rPr>
                        <a:t>A3</a:t>
                      </a:r>
                      <a:endParaRPr sz="22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A4</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G</a:t>
                      </a:r>
                      <a:r>
                        <a:rPr lang="en-US" sz="1200" u="none" cap="none" strike="noStrike">
                          <a:solidFill>
                            <a:srgbClr val="C00000"/>
                          </a:solidFill>
                        </a:rPr>
                        <a:t>A</a:t>
                      </a:r>
                      <a:endParaRPr sz="1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G</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Z</a:t>
                      </a:r>
                      <a:r>
                        <a:rPr lang="en-US" sz="1200" u="none" cap="none" strike="noStrike">
                          <a:solidFill>
                            <a:srgbClr val="C00000"/>
                          </a:solidFill>
                        </a:rPr>
                        <a:t>A</a:t>
                      </a:r>
                      <a:endParaRPr sz="1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E</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L</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a:t>
                      </a:r>
                      <a:endParaRPr sz="2200" u="none" cap="none" strike="noStrike">
                        <a:solidFill>
                          <a:srgbClr val="C00000"/>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2200"/>
                        <a:buFont typeface="Arial"/>
                        <a:buNone/>
                      </a:pPr>
                      <a:r>
                        <a:rPr lang="en-US" sz="2200" u="none" cap="none" strike="noStrike">
                          <a:solidFill>
                            <a:srgbClr val="C00000"/>
                          </a:solidFill>
                        </a:rPr>
                        <a:t>Z</a:t>
                      </a:r>
                      <a:endParaRPr sz="2200" u="none" cap="none" strike="noStrike">
                        <a:solidFill>
                          <a:srgbClr val="C00000"/>
                        </a:solidFill>
                      </a:endParaRPr>
                    </a:p>
                  </a:txBody>
                  <a:tcPr marT="45725" marB="45725" marR="91450" marL="91450"/>
                </a:tc>
              </a:tr>
            </a:tbl>
          </a:graphicData>
        </a:graphic>
      </p:graphicFrame>
      <p:sp>
        <p:nvSpPr>
          <p:cNvPr id="1009" name="Google Shape;1009;p85"/>
          <p:cNvSpPr txBox="1"/>
          <p:nvPr/>
        </p:nvSpPr>
        <p:spPr>
          <a:xfrm>
            <a:off x="2209800" y="457201"/>
            <a:ext cx="6096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0</a:t>
            </a:r>
            <a:endParaRPr b="1" i="0" sz="1400" u="none" cap="none" strike="noStrike">
              <a:solidFill>
                <a:srgbClr val="021127"/>
              </a:solidFill>
              <a:latin typeface="Times New Roman"/>
              <a:ea typeface="Times New Roman"/>
              <a:cs typeface="Times New Roman"/>
              <a:sym typeface="Times New Roman"/>
            </a:endParaRPr>
          </a:p>
        </p:txBody>
      </p:sp>
      <p:sp>
        <p:nvSpPr>
          <p:cNvPr id="1010" name="Google Shape;1010;p85"/>
          <p:cNvSpPr/>
          <p:nvPr/>
        </p:nvSpPr>
        <p:spPr>
          <a:xfrm>
            <a:off x="2743200" y="457201"/>
            <a:ext cx="6096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a:t>
            </a:r>
            <a:endParaRPr b="1" i="0" sz="1400" u="none" cap="none" strike="noStrike">
              <a:solidFill>
                <a:srgbClr val="021127"/>
              </a:solidFill>
              <a:latin typeface="Times New Roman"/>
              <a:ea typeface="Times New Roman"/>
              <a:cs typeface="Times New Roman"/>
              <a:sym typeface="Times New Roman"/>
            </a:endParaRPr>
          </a:p>
        </p:txBody>
      </p:sp>
      <p:sp>
        <p:nvSpPr>
          <p:cNvPr id="1011" name="Google Shape;1011;p85"/>
          <p:cNvSpPr/>
          <p:nvPr/>
        </p:nvSpPr>
        <p:spPr>
          <a:xfrm>
            <a:off x="33528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2</a:t>
            </a:r>
            <a:endParaRPr b="1" i="0" sz="1400" u="none" cap="none" strike="noStrike">
              <a:solidFill>
                <a:srgbClr val="021127"/>
              </a:solidFill>
              <a:latin typeface="Times New Roman"/>
              <a:ea typeface="Times New Roman"/>
              <a:cs typeface="Times New Roman"/>
              <a:sym typeface="Times New Roman"/>
            </a:endParaRPr>
          </a:p>
        </p:txBody>
      </p:sp>
      <p:sp>
        <p:nvSpPr>
          <p:cNvPr id="1012" name="Google Shape;1012;p85"/>
          <p:cNvSpPr/>
          <p:nvPr/>
        </p:nvSpPr>
        <p:spPr>
          <a:xfrm>
            <a:off x="39624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3</a:t>
            </a:r>
            <a:endParaRPr b="1" i="0" sz="1400" u="none" cap="none" strike="noStrike">
              <a:solidFill>
                <a:srgbClr val="021127"/>
              </a:solidFill>
              <a:latin typeface="Times New Roman"/>
              <a:ea typeface="Times New Roman"/>
              <a:cs typeface="Times New Roman"/>
              <a:sym typeface="Times New Roman"/>
            </a:endParaRPr>
          </a:p>
        </p:txBody>
      </p:sp>
      <p:sp>
        <p:nvSpPr>
          <p:cNvPr id="1013" name="Google Shape;1013;p85"/>
          <p:cNvSpPr/>
          <p:nvPr/>
        </p:nvSpPr>
        <p:spPr>
          <a:xfrm>
            <a:off x="44958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4</a:t>
            </a:r>
            <a:endParaRPr b="1" i="0" sz="1400" u="none" cap="none" strike="noStrike">
              <a:solidFill>
                <a:srgbClr val="021127"/>
              </a:solidFill>
              <a:latin typeface="Times New Roman"/>
              <a:ea typeface="Times New Roman"/>
              <a:cs typeface="Times New Roman"/>
              <a:sym typeface="Times New Roman"/>
            </a:endParaRPr>
          </a:p>
        </p:txBody>
      </p:sp>
      <p:sp>
        <p:nvSpPr>
          <p:cNvPr id="1014" name="Google Shape;1014;p85"/>
          <p:cNvSpPr/>
          <p:nvPr/>
        </p:nvSpPr>
        <p:spPr>
          <a:xfrm>
            <a:off x="50292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5</a:t>
            </a:r>
            <a:endParaRPr b="1" i="0" sz="1400" u="none" cap="none" strike="noStrike">
              <a:solidFill>
                <a:srgbClr val="021127"/>
              </a:solidFill>
              <a:latin typeface="Times New Roman"/>
              <a:ea typeface="Times New Roman"/>
              <a:cs typeface="Times New Roman"/>
              <a:sym typeface="Times New Roman"/>
            </a:endParaRPr>
          </a:p>
        </p:txBody>
      </p:sp>
      <p:sp>
        <p:nvSpPr>
          <p:cNvPr id="1015" name="Google Shape;1015;p85"/>
          <p:cNvSpPr/>
          <p:nvPr/>
        </p:nvSpPr>
        <p:spPr>
          <a:xfrm>
            <a:off x="5562600" y="457201"/>
            <a:ext cx="6096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6</a:t>
            </a:r>
            <a:endParaRPr b="1" i="0" sz="1400" u="none" cap="none" strike="noStrike">
              <a:solidFill>
                <a:srgbClr val="021127"/>
              </a:solidFill>
              <a:latin typeface="Times New Roman"/>
              <a:ea typeface="Times New Roman"/>
              <a:cs typeface="Times New Roman"/>
              <a:sym typeface="Times New Roman"/>
            </a:endParaRPr>
          </a:p>
        </p:txBody>
      </p:sp>
      <p:sp>
        <p:nvSpPr>
          <p:cNvPr id="1016" name="Google Shape;1016;p85"/>
          <p:cNvSpPr/>
          <p:nvPr/>
        </p:nvSpPr>
        <p:spPr>
          <a:xfrm>
            <a:off x="61722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7</a:t>
            </a:r>
            <a:endParaRPr b="1" i="0" sz="1400" u="none" cap="none" strike="noStrike">
              <a:solidFill>
                <a:srgbClr val="021127"/>
              </a:solidFill>
              <a:latin typeface="Times New Roman"/>
              <a:ea typeface="Times New Roman"/>
              <a:cs typeface="Times New Roman"/>
              <a:sym typeface="Times New Roman"/>
            </a:endParaRPr>
          </a:p>
        </p:txBody>
      </p:sp>
      <p:sp>
        <p:nvSpPr>
          <p:cNvPr id="1017" name="Google Shape;1017;p85"/>
          <p:cNvSpPr/>
          <p:nvPr/>
        </p:nvSpPr>
        <p:spPr>
          <a:xfrm>
            <a:off x="67056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8</a:t>
            </a:r>
            <a:endParaRPr b="1" i="0" sz="1400" u="none" cap="none" strike="noStrike">
              <a:solidFill>
                <a:srgbClr val="021127"/>
              </a:solidFill>
              <a:latin typeface="Times New Roman"/>
              <a:ea typeface="Times New Roman"/>
              <a:cs typeface="Times New Roman"/>
              <a:sym typeface="Times New Roman"/>
            </a:endParaRPr>
          </a:p>
        </p:txBody>
      </p:sp>
      <p:sp>
        <p:nvSpPr>
          <p:cNvPr id="1018" name="Google Shape;1018;p85"/>
          <p:cNvSpPr/>
          <p:nvPr/>
        </p:nvSpPr>
        <p:spPr>
          <a:xfrm>
            <a:off x="72390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9</a:t>
            </a:r>
            <a:endParaRPr b="1" i="0" sz="1400" u="none" cap="none" strike="noStrike">
              <a:solidFill>
                <a:srgbClr val="021127"/>
              </a:solidFill>
              <a:latin typeface="Times New Roman"/>
              <a:ea typeface="Times New Roman"/>
              <a:cs typeface="Times New Roman"/>
              <a:sym typeface="Times New Roman"/>
            </a:endParaRPr>
          </a:p>
        </p:txBody>
      </p:sp>
      <p:sp>
        <p:nvSpPr>
          <p:cNvPr id="1019" name="Google Shape;1019;p85"/>
          <p:cNvSpPr/>
          <p:nvPr/>
        </p:nvSpPr>
        <p:spPr>
          <a:xfrm>
            <a:off x="78486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10</a:t>
            </a:r>
            <a:endParaRPr b="1" i="0" sz="1400" u="none" cap="none" strike="noStrike">
              <a:solidFill>
                <a:srgbClr val="021127"/>
              </a:solidFill>
              <a:latin typeface="Times New Roman"/>
              <a:ea typeface="Times New Roman"/>
              <a:cs typeface="Times New Roman"/>
              <a:sym typeface="Times New Roman"/>
            </a:endParaRPr>
          </a:p>
        </p:txBody>
      </p:sp>
      <p:sp>
        <p:nvSpPr>
          <p:cNvPr id="1020" name="Google Shape;1020;p85"/>
          <p:cNvSpPr/>
          <p:nvPr/>
        </p:nvSpPr>
        <p:spPr>
          <a:xfrm>
            <a:off x="83820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11</a:t>
            </a:r>
            <a:endParaRPr b="1" i="0" sz="1400" u="none" cap="none" strike="noStrike">
              <a:solidFill>
                <a:srgbClr val="021127"/>
              </a:solidFill>
              <a:latin typeface="Times New Roman"/>
              <a:ea typeface="Times New Roman"/>
              <a:cs typeface="Times New Roman"/>
              <a:sym typeface="Times New Roman"/>
            </a:endParaRPr>
          </a:p>
        </p:txBody>
      </p:sp>
      <p:sp>
        <p:nvSpPr>
          <p:cNvPr id="1021" name="Google Shape;1021;p85"/>
          <p:cNvSpPr/>
          <p:nvPr/>
        </p:nvSpPr>
        <p:spPr>
          <a:xfrm>
            <a:off x="9525000" y="457201"/>
            <a:ext cx="533400"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25</a:t>
            </a:r>
            <a:endParaRPr b="1" i="0" sz="1400" u="none" cap="none" strike="noStrike">
              <a:solidFill>
                <a:srgbClr val="021127"/>
              </a:solidFill>
              <a:latin typeface="Times New Roman"/>
              <a:ea typeface="Times New Roman"/>
              <a:cs typeface="Times New Roman"/>
              <a:sym typeface="Times New Roman"/>
            </a:endParaRPr>
          </a:p>
        </p:txBody>
      </p:sp>
      <p:sp>
        <p:nvSpPr>
          <p:cNvPr id="1022" name="Google Shape;1022;p85"/>
          <p:cNvSpPr txBox="1"/>
          <p:nvPr/>
        </p:nvSpPr>
        <p:spPr>
          <a:xfrm>
            <a:off x="1524000" y="1219201"/>
            <a:ext cx="9144000" cy="43088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rgbClr val="021127"/>
                </a:solidFill>
                <a:latin typeface="Arial"/>
                <a:ea typeface="Arial"/>
                <a:cs typeface="Arial"/>
                <a:sym typeface="Arial"/>
              </a:rPr>
              <a:t>Chaining</a:t>
            </a:r>
            <a:endParaRPr b="1" i="0" sz="2200" u="none" cap="none" strike="noStrike">
              <a:solidFill>
                <a:srgbClr val="021127"/>
              </a:solidFill>
              <a:latin typeface="Arial"/>
              <a:ea typeface="Arial"/>
              <a:cs typeface="Arial"/>
              <a:sym typeface="Arial"/>
            </a:endParaRPr>
          </a:p>
        </p:txBody>
      </p:sp>
      <p:graphicFrame>
        <p:nvGraphicFramePr>
          <p:cNvPr id="1023" name="Google Shape;1023;p85"/>
          <p:cNvGraphicFramePr/>
          <p:nvPr/>
        </p:nvGraphicFramePr>
        <p:xfrm>
          <a:off x="3886200" y="1524000"/>
          <a:ext cx="3000000" cy="3000000"/>
        </p:xfrm>
        <a:graphic>
          <a:graphicData uri="http://schemas.openxmlformats.org/drawingml/2006/table">
            <a:tbl>
              <a:tblPr bandRow="1" firstRow="1">
                <a:noFill/>
                <a:tableStyleId>{7B9E5BD9-1F77-4747-AC70-A681335331D0}</a:tableStyleId>
              </a:tblPr>
              <a:tblGrid>
                <a:gridCol w="914400"/>
              </a:tblGrid>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C00000"/>
                          </a:solidFill>
                          <a:latin typeface="Times New Roman"/>
                          <a:ea typeface="Times New Roman"/>
                          <a:cs typeface="Times New Roman"/>
                          <a:sym typeface="Times New Roman"/>
                        </a:rPr>
                        <a:t>0</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rgbClr val="C00000"/>
                          </a:solidFill>
                          <a:latin typeface="Times New Roman"/>
                          <a:ea typeface="Times New Roman"/>
                          <a:cs typeface="Times New Roman"/>
                          <a:sym typeface="Times New Roman"/>
                        </a:rPr>
                        <a:t>.</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rgbClr val="C00000"/>
                          </a:solidFill>
                          <a:latin typeface="Times New Roman"/>
                          <a:ea typeface="Times New Roman"/>
                          <a:cs typeface="Times New Roman"/>
                          <a:sym typeface="Times New Roman"/>
                        </a:rPr>
                        <a:t>.</a:t>
                      </a:r>
                      <a:endParaRPr b="1" sz="1200" u="none" cap="none" strike="noStrike">
                        <a:solidFill>
                          <a:srgbClr val="C00000"/>
                        </a:solidFill>
                        <a:latin typeface="Times New Roman"/>
                        <a:ea typeface="Times New Roman"/>
                        <a:cs typeface="Times New Roman"/>
                        <a:sym typeface="Times New Roman"/>
                      </a:endParaRPr>
                    </a:p>
                  </a:txBody>
                  <a:tcPr marT="45725" marB="45725" marR="91450" marL="91450"/>
                </a:tc>
              </a:tr>
              <a:tr h="31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sp>
        <p:nvSpPr>
          <p:cNvPr id="1024" name="Google Shape;1024;p85"/>
          <p:cNvSpPr/>
          <p:nvPr/>
        </p:nvSpPr>
        <p:spPr>
          <a:xfrm>
            <a:off x="3594224" y="15240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0</a:t>
            </a:r>
            <a:endParaRPr b="1" i="0" sz="1400" u="none" cap="none" strike="noStrike">
              <a:solidFill>
                <a:srgbClr val="021127"/>
              </a:solidFill>
              <a:latin typeface="Times New Roman"/>
              <a:ea typeface="Times New Roman"/>
              <a:cs typeface="Times New Roman"/>
              <a:sym typeface="Times New Roman"/>
            </a:endParaRPr>
          </a:p>
        </p:txBody>
      </p:sp>
      <p:sp>
        <p:nvSpPr>
          <p:cNvPr id="1025" name="Google Shape;1025;p85"/>
          <p:cNvSpPr/>
          <p:nvPr/>
        </p:nvSpPr>
        <p:spPr>
          <a:xfrm>
            <a:off x="3594224" y="19050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a:t>
            </a:r>
            <a:endParaRPr b="1" i="0" sz="1400" u="none" cap="none" strike="noStrike">
              <a:solidFill>
                <a:srgbClr val="021127"/>
              </a:solidFill>
              <a:latin typeface="Times New Roman"/>
              <a:ea typeface="Times New Roman"/>
              <a:cs typeface="Times New Roman"/>
              <a:sym typeface="Times New Roman"/>
            </a:endParaRPr>
          </a:p>
        </p:txBody>
      </p:sp>
      <p:sp>
        <p:nvSpPr>
          <p:cNvPr id="1026" name="Google Shape;1026;p85"/>
          <p:cNvSpPr/>
          <p:nvPr/>
        </p:nvSpPr>
        <p:spPr>
          <a:xfrm>
            <a:off x="3594224" y="22860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2</a:t>
            </a:r>
            <a:endParaRPr b="1" i="0" sz="1400" u="none" cap="none" strike="noStrike">
              <a:solidFill>
                <a:srgbClr val="021127"/>
              </a:solidFill>
              <a:latin typeface="Times New Roman"/>
              <a:ea typeface="Times New Roman"/>
              <a:cs typeface="Times New Roman"/>
              <a:sym typeface="Times New Roman"/>
            </a:endParaRPr>
          </a:p>
        </p:txBody>
      </p:sp>
      <p:sp>
        <p:nvSpPr>
          <p:cNvPr id="1027" name="Google Shape;1027;p85"/>
          <p:cNvSpPr/>
          <p:nvPr/>
        </p:nvSpPr>
        <p:spPr>
          <a:xfrm>
            <a:off x="3594224" y="25908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3</a:t>
            </a:r>
            <a:endParaRPr b="1" i="0" sz="1400" u="none" cap="none" strike="noStrike">
              <a:solidFill>
                <a:srgbClr val="021127"/>
              </a:solidFill>
              <a:latin typeface="Times New Roman"/>
              <a:ea typeface="Times New Roman"/>
              <a:cs typeface="Times New Roman"/>
              <a:sym typeface="Times New Roman"/>
            </a:endParaRPr>
          </a:p>
        </p:txBody>
      </p:sp>
      <p:sp>
        <p:nvSpPr>
          <p:cNvPr id="1028" name="Google Shape;1028;p85"/>
          <p:cNvSpPr/>
          <p:nvPr/>
        </p:nvSpPr>
        <p:spPr>
          <a:xfrm>
            <a:off x="3594224" y="29718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4</a:t>
            </a:r>
            <a:endParaRPr b="1" i="0" sz="1400" u="none" cap="none" strike="noStrike">
              <a:solidFill>
                <a:srgbClr val="021127"/>
              </a:solidFill>
              <a:latin typeface="Times New Roman"/>
              <a:ea typeface="Times New Roman"/>
              <a:cs typeface="Times New Roman"/>
              <a:sym typeface="Times New Roman"/>
            </a:endParaRPr>
          </a:p>
        </p:txBody>
      </p:sp>
      <p:sp>
        <p:nvSpPr>
          <p:cNvPr id="1029" name="Google Shape;1029;p85"/>
          <p:cNvSpPr/>
          <p:nvPr/>
        </p:nvSpPr>
        <p:spPr>
          <a:xfrm>
            <a:off x="3594224" y="33528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5</a:t>
            </a:r>
            <a:endParaRPr b="1" i="0" sz="1400" u="none" cap="none" strike="noStrike">
              <a:solidFill>
                <a:srgbClr val="021127"/>
              </a:solidFill>
              <a:latin typeface="Times New Roman"/>
              <a:ea typeface="Times New Roman"/>
              <a:cs typeface="Times New Roman"/>
              <a:sym typeface="Times New Roman"/>
            </a:endParaRPr>
          </a:p>
        </p:txBody>
      </p:sp>
      <p:sp>
        <p:nvSpPr>
          <p:cNvPr id="1030" name="Google Shape;1030;p85"/>
          <p:cNvSpPr/>
          <p:nvPr/>
        </p:nvSpPr>
        <p:spPr>
          <a:xfrm>
            <a:off x="3594224" y="37338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6</a:t>
            </a:r>
            <a:endParaRPr b="1" i="0" sz="1400" u="none" cap="none" strike="noStrike">
              <a:solidFill>
                <a:srgbClr val="021127"/>
              </a:solidFill>
              <a:latin typeface="Times New Roman"/>
              <a:ea typeface="Times New Roman"/>
              <a:cs typeface="Times New Roman"/>
              <a:sym typeface="Times New Roman"/>
            </a:endParaRPr>
          </a:p>
        </p:txBody>
      </p:sp>
      <p:sp>
        <p:nvSpPr>
          <p:cNvPr id="1031" name="Google Shape;1031;p85"/>
          <p:cNvSpPr/>
          <p:nvPr/>
        </p:nvSpPr>
        <p:spPr>
          <a:xfrm>
            <a:off x="3594224" y="41148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7</a:t>
            </a:r>
            <a:endParaRPr b="1" i="0" sz="1400" u="none" cap="none" strike="noStrike">
              <a:solidFill>
                <a:srgbClr val="021127"/>
              </a:solidFill>
              <a:latin typeface="Times New Roman"/>
              <a:ea typeface="Times New Roman"/>
              <a:cs typeface="Times New Roman"/>
              <a:sym typeface="Times New Roman"/>
            </a:endParaRPr>
          </a:p>
        </p:txBody>
      </p:sp>
      <p:sp>
        <p:nvSpPr>
          <p:cNvPr id="1032" name="Google Shape;1032;p85"/>
          <p:cNvSpPr/>
          <p:nvPr/>
        </p:nvSpPr>
        <p:spPr>
          <a:xfrm>
            <a:off x="3594224" y="44196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8</a:t>
            </a:r>
            <a:endParaRPr b="1" i="0" sz="1400" u="none" cap="none" strike="noStrike">
              <a:solidFill>
                <a:srgbClr val="021127"/>
              </a:solidFill>
              <a:latin typeface="Times New Roman"/>
              <a:ea typeface="Times New Roman"/>
              <a:cs typeface="Times New Roman"/>
              <a:sym typeface="Times New Roman"/>
            </a:endParaRPr>
          </a:p>
        </p:txBody>
      </p:sp>
      <p:sp>
        <p:nvSpPr>
          <p:cNvPr id="1033" name="Google Shape;1033;p85"/>
          <p:cNvSpPr/>
          <p:nvPr/>
        </p:nvSpPr>
        <p:spPr>
          <a:xfrm>
            <a:off x="3594224" y="4800601"/>
            <a:ext cx="274434"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9</a:t>
            </a:r>
            <a:endParaRPr b="1" i="0" sz="1400" u="none" cap="none" strike="noStrike">
              <a:solidFill>
                <a:srgbClr val="021127"/>
              </a:solidFill>
              <a:latin typeface="Times New Roman"/>
              <a:ea typeface="Times New Roman"/>
              <a:cs typeface="Times New Roman"/>
              <a:sym typeface="Times New Roman"/>
            </a:endParaRPr>
          </a:p>
        </p:txBody>
      </p:sp>
      <p:sp>
        <p:nvSpPr>
          <p:cNvPr id="1034" name="Google Shape;1034;p85"/>
          <p:cNvSpPr/>
          <p:nvPr/>
        </p:nvSpPr>
        <p:spPr>
          <a:xfrm>
            <a:off x="3530848" y="5181601"/>
            <a:ext cx="364202"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10</a:t>
            </a:r>
            <a:endParaRPr b="1" i="0" sz="1400" u="none" cap="none" strike="noStrike">
              <a:solidFill>
                <a:srgbClr val="021127"/>
              </a:solidFill>
              <a:latin typeface="Times New Roman"/>
              <a:ea typeface="Times New Roman"/>
              <a:cs typeface="Times New Roman"/>
              <a:sym typeface="Times New Roman"/>
            </a:endParaRPr>
          </a:p>
        </p:txBody>
      </p:sp>
      <p:sp>
        <p:nvSpPr>
          <p:cNvPr id="1035" name="Google Shape;1035;p85"/>
          <p:cNvSpPr/>
          <p:nvPr/>
        </p:nvSpPr>
        <p:spPr>
          <a:xfrm>
            <a:off x="3524468" y="5562601"/>
            <a:ext cx="364202"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11</a:t>
            </a:r>
            <a:endParaRPr b="1" i="0" sz="1400" u="none" cap="none" strike="noStrike">
              <a:solidFill>
                <a:srgbClr val="021127"/>
              </a:solidFill>
              <a:latin typeface="Times New Roman"/>
              <a:ea typeface="Times New Roman"/>
              <a:cs typeface="Times New Roman"/>
              <a:sym typeface="Times New Roman"/>
            </a:endParaRPr>
          </a:p>
        </p:txBody>
      </p:sp>
      <p:sp>
        <p:nvSpPr>
          <p:cNvPr id="1036" name="Google Shape;1036;p85"/>
          <p:cNvSpPr/>
          <p:nvPr/>
        </p:nvSpPr>
        <p:spPr>
          <a:xfrm>
            <a:off x="3454648" y="6248401"/>
            <a:ext cx="364202" cy="307777"/>
          </a:xfrm>
          <a:prstGeom prst="rect">
            <a:avLst/>
          </a:prstGeom>
          <a:noFill/>
          <a:ln cap="flat" cmpd="sng" w="9525">
            <a:solidFill>
              <a:srgbClr val="D2FED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21127"/>
                </a:solidFill>
                <a:latin typeface="Times New Roman"/>
                <a:ea typeface="Times New Roman"/>
                <a:cs typeface="Times New Roman"/>
                <a:sym typeface="Times New Roman"/>
              </a:rPr>
              <a:t>25</a:t>
            </a:r>
            <a:endParaRPr b="1" i="0" sz="1400" u="none" cap="none" strike="noStrike">
              <a:solidFill>
                <a:srgbClr val="021127"/>
              </a:solidFill>
              <a:latin typeface="Times New Roman"/>
              <a:ea typeface="Times New Roman"/>
              <a:cs typeface="Times New Roman"/>
              <a:sym typeface="Times New Roman"/>
            </a:endParaRPr>
          </a:p>
        </p:txBody>
      </p:sp>
      <p:graphicFrame>
        <p:nvGraphicFramePr>
          <p:cNvPr id="1037" name="Google Shape;1037;p85"/>
          <p:cNvGraphicFramePr/>
          <p:nvPr/>
        </p:nvGraphicFramePr>
        <p:xfrm>
          <a:off x="5181600" y="15240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A</a:t>
                      </a:r>
                      <a:r>
                        <a:rPr lang="en-US" sz="1000" u="none" cap="none" strike="noStrike">
                          <a:solidFill>
                            <a:srgbClr val="C00000"/>
                          </a:solidFill>
                          <a:latin typeface="Times New Roman"/>
                          <a:ea typeface="Times New Roman"/>
                          <a:cs typeface="Times New Roman"/>
                          <a:sym typeface="Times New Roman"/>
                        </a:rPr>
                        <a:t>4</a:t>
                      </a:r>
                      <a:endParaRPr sz="10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graphicFrame>
        <p:nvGraphicFramePr>
          <p:cNvPr id="1038" name="Google Shape;1038;p85"/>
          <p:cNvGraphicFramePr/>
          <p:nvPr/>
        </p:nvGraphicFramePr>
        <p:xfrm>
          <a:off x="6248400" y="15240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C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A</a:t>
                      </a:r>
                      <a:r>
                        <a:rPr lang="en-US" sz="1000" u="none" cap="none" strike="noStrike">
                          <a:solidFill>
                            <a:srgbClr val="C00000"/>
                          </a:solidFill>
                          <a:latin typeface="Times New Roman"/>
                          <a:ea typeface="Times New Roman"/>
                          <a:cs typeface="Times New Roman"/>
                          <a:sym typeface="Times New Roman"/>
                        </a:rPr>
                        <a:t>3</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graphicFrame>
        <p:nvGraphicFramePr>
          <p:cNvPr id="1039" name="Google Shape;1039;p85"/>
          <p:cNvGraphicFramePr/>
          <p:nvPr/>
        </p:nvGraphicFramePr>
        <p:xfrm>
          <a:off x="9448800" y="1524000"/>
          <a:ext cx="3000000" cy="3000000"/>
        </p:xfrm>
        <a:graphic>
          <a:graphicData uri="http://schemas.openxmlformats.org/drawingml/2006/table">
            <a:tbl>
              <a:tblPr bandRow="1" firstRow="1">
                <a:noFill/>
                <a:tableStyleId>{7B9E5BD9-1F77-4747-AC70-A681335331D0}</a:tableStyleId>
              </a:tblPr>
              <a:tblGrid>
                <a:gridCol w="457200"/>
                <a:gridCol w="4572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21429"/>
                          </a:solidFill>
                        </a:rPr>
                        <a:t>A</a:t>
                      </a:r>
                      <a:endParaRPr sz="1400" u="none" cap="none" strike="noStrike">
                        <a:solidFill>
                          <a:srgbClr val="121429"/>
                        </a:solidFill>
                      </a:endParaRPr>
                    </a:p>
                  </a:txBody>
                  <a:tcPr marT="45725" marB="45725" marR="91450" marL="91450"/>
                </a:tc>
                <a:tc>
                  <a:txBody>
                    <a:bodyPr/>
                    <a:lstStyle/>
                    <a:p>
                      <a:pPr indent="0" lvl="0" marL="0" marR="0" rtl="0" algn="l">
                        <a:lnSpc>
                          <a:spcPct val="100000"/>
                        </a:lnSpc>
                        <a:spcBef>
                          <a:spcPts val="0"/>
                        </a:spcBef>
                        <a:spcAft>
                          <a:spcPts val="0"/>
                        </a:spcAft>
                        <a:buClr>
                          <a:srgbClr val="C00000"/>
                        </a:buClr>
                        <a:buSzPts val="1400"/>
                        <a:buFont typeface="Arial"/>
                        <a:buNone/>
                      </a:pPr>
                      <a:r>
                        <a:rPr lang="en-US" sz="1400" u="none" cap="none" strike="noStrike">
                          <a:solidFill>
                            <a:srgbClr val="121429"/>
                          </a:solidFill>
                          <a:latin typeface="Times New Roman"/>
                          <a:ea typeface="Times New Roman"/>
                          <a:cs typeface="Times New Roman"/>
                          <a:sym typeface="Times New Roman"/>
                        </a:rPr>
                        <a:t>0</a:t>
                      </a:r>
                      <a:endParaRPr sz="1400" u="none" cap="none" strike="noStrike">
                        <a:solidFill>
                          <a:srgbClr val="121429"/>
                        </a:solidFill>
                      </a:endParaRPr>
                    </a:p>
                  </a:txBody>
                  <a:tcPr marT="45725" marB="45725" marR="91450" marL="91450"/>
                </a:tc>
              </a:tr>
            </a:tbl>
          </a:graphicData>
        </a:graphic>
      </p:graphicFrame>
      <p:graphicFrame>
        <p:nvGraphicFramePr>
          <p:cNvPr id="1040" name="Google Shape;1040;p85"/>
          <p:cNvGraphicFramePr/>
          <p:nvPr/>
        </p:nvGraphicFramePr>
        <p:xfrm>
          <a:off x="8382000" y="1524000"/>
          <a:ext cx="3000000" cy="3000000"/>
        </p:xfrm>
        <a:graphic>
          <a:graphicData uri="http://schemas.openxmlformats.org/drawingml/2006/table">
            <a:tbl>
              <a:tblPr bandRow="1" firstRow="1">
                <a:noFill/>
                <a:tableStyleId>{7B9E5BD9-1F77-4747-AC70-A681335331D0}</a:tableStyleId>
              </a:tblPr>
              <a:tblGrid>
                <a:gridCol w="419100"/>
                <a:gridCol w="419100"/>
              </a:tblGrid>
              <a:tr h="177800">
                <a:tc>
                  <a:txBody>
                    <a:bodyPr/>
                    <a:lstStyle/>
                    <a:p>
                      <a:pPr indent="0" lvl="0" marL="0" marR="0" rtl="0" algn="l">
                        <a:lnSpc>
                          <a:spcPct val="100000"/>
                        </a:lnSpc>
                        <a:spcBef>
                          <a:spcPts val="0"/>
                        </a:spcBef>
                        <a:spcAft>
                          <a:spcPts val="0"/>
                        </a:spcAft>
                        <a:buClr>
                          <a:srgbClr val="C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A</a:t>
                      </a:r>
                      <a:r>
                        <a:rPr lang="en-US" sz="1000" u="none" cap="none" strike="noStrike">
                          <a:solidFill>
                            <a:srgbClr val="C00000"/>
                          </a:solidFill>
                          <a:latin typeface="Times New Roman"/>
                          <a:ea typeface="Times New Roman"/>
                          <a:cs typeface="Times New Roman"/>
                          <a:sym typeface="Times New Roman"/>
                        </a:rPr>
                        <a:t>2</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graphicFrame>
        <p:nvGraphicFramePr>
          <p:cNvPr id="1041" name="Google Shape;1041;p85"/>
          <p:cNvGraphicFramePr/>
          <p:nvPr/>
        </p:nvGraphicFramePr>
        <p:xfrm>
          <a:off x="7315200" y="15240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C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A</a:t>
                      </a:r>
                      <a:r>
                        <a:rPr lang="en-US" sz="1000" u="none" cap="none" strike="noStrike">
                          <a:solidFill>
                            <a:srgbClr val="C00000"/>
                          </a:solidFill>
                          <a:latin typeface="Times New Roman"/>
                          <a:ea typeface="Times New Roman"/>
                          <a:cs typeface="Times New Roman"/>
                          <a:sym typeface="Times New Roman"/>
                        </a:rPr>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cxnSp>
        <p:nvCxnSpPr>
          <p:cNvPr id="1042" name="Google Shape;1042;p85"/>
          <p:cNvCxnSpPr/>
          <p:nvPr/>
        </p:nvCxnSpPr>
        <p:spPr>
          <a:xfrm>
            <a:off x="4724400" y="1676400"/>
            <a:ext cx="457200" cy="1588"/>
          </a:xfrm>
          <a:prstGeom prst="straightConnector1">
            <a:avLst/>
          </a:prstGeom>
          <a:noFill/>
          <a:ln cap="flat" cmpd="sng" w="9525">
            <a:solidFill>
              <a:srgbClr val="D2FED4"/>
            </a:solidFill>
            <a:prstDash val="solid"/>
            <a:round/>
            <a:headEnd len="sm" w="sm" type="none"/>
            <a:tailEnd len="med" w="med" type="stealth"/>
          </a:ln>
        </p:spPr>
      </p:cxnSp>
      <p:cxnSp>
        <p:nvCxnSpPr>
          <p:cNvPr id="1043" name="Google Shape;1043;p85"/>
          <p:cNvCxnSpPr/>
          <p:nvPr/>
        </p:nvCxnSpPr>
        <p:spPr>
          <a:xfrm>
            <a:off x="5943600" y="1676400"/>
            <a:ext cx="304800" cy="1588"/>
          </a:xfrm>
          <a:prstGeom prst="straightConnector1">
            <a:avLst/>
          </a:prstGeom>
          <a:noFill/>
          <a:ln cap="flat" cmpd="sng" w="9525">
            <a:solidFill>
              <a:srgbClr val="D2FED4"/>
            </a:solidFill>
            <a:prstDash val="solid"/>
            <a:round/>
            <a:headEnd len="sm" w="sm" type="none"/>
            <a:tailEnd len="med" w="med" type="stealth"/>
          </a:ln>
        </p:spPr>
      </p:cxnSp>
      <p:cxnSp>
        <p:nvCxnSpPr>
          <p:cNvPr id="1044" name="Google Shape;1044;p85"/>
          <p:cNvCxnSpPr/>
          <p:nvPr/>
        </p:nvCxnSpPr>
        <p:spPr>
          <a:xfrm>
            <a:off x="9144000" y="1676400"/>
            <a:ext cx="304800" cy="1588"/>
          </a:xfrm>
          <a:prstGeom prst="straightConnector1">
            <a:avLst/>
          </a:prstGeom>
          <a:noFill/>
          <a:ln cap="flat" cmpd="sng" w="9525">
            <a:solidFill>
              <a:srgbClr val="D2FED4"/>
            </a:solidFill>
            <a:prstDash val="solid"/>
            <a:round/>
            <a:headEnd len="sm" w="sm" type="none"/>
            <a:tailEnd len="med" w="med" type="stealth"/>
          </a:ln>
        </p:spPr>
      </p:cxnSp>
      <p:cxnSp>
        <p:nvCxnSpPr>
          <p:cNvPr id="1045" name="Google Shape;1045;p85"/>
          <p:cNvCxnSpPr/>
          <p:nvPr/>
        </p:nvCxnSpPr>
        <p:spPr>
          <a:xfrm>
            <a:off x="8077200" y="1676400"/>
            <a:ext cx="304800" cy="1588"/>
          </a:xfrm>
          <a:prstGeom prst="straightConnector1">
            <a:avLst/>
          </a:prstGeom>
          <a:noFill/>
          <a:ln cap="flat" cmpd="sng" w="9525">
            <a:solidFill>
              <a:srgbClr val="D2FED4"/>
            </a:solidFill>
            <a:prstDash val="solid"/>
            <a:round/>
            <a:headEnd len="sm" w="sm" type="none"/>
            <a:tailEnd len="med" w="med" type="stealth"/>
          </a:ln>
        </p:spPr>
      </p:cxnSp>
      <p:cxnSp>
        <p:nvCxnSpPr>
          <p:cNvPr id="1046" name="Google Shape;1046;p85"/>
          <p:cNvCxnSpPr/>
          <p:nvPr/>
        </p:nvCxnSpPr>
        <p:spPr>
          <a:xfrm>
            <a:off x="7010400" y="1676400"/>
            <a:ext cx="3048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47" name="Google Shape;1047;p85"/>
          <p:cNvGraphicFramePr/>
          <p:nvPr/>
        </p:nvGraphicFramePr>
        <p:xfrm>
          <a:off x="5181600" y="26670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C00000"/>
                          </a:solidFill>
                          <a:latin typeface="Times New Roman"/>
                          <a:ea typeface="Times New Roman"/>
                          <a:cs typeface="Times New Roman"/>
                          <a:sym typeface="Times New Roman"/>
                        </a:rPr>
                        <a:t>D</a:t>
                      </a:r>
                      <a:endParaRPr sz="18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48" name="Google Shape;1048;p85"/>
          <p:cNvCxnSpPr/>
          <p:nvPr/>
        </p:nvCxnSpPr>
        <p:spPr>
          <a:xfrm>
            <a:off x="4724400" y="28194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49" name="Google Shape;1049;p85"/>
          <p:cNvGraphicFramePr/>
          <p:nvPr/>
        </p:nvGraphicFramePr>
        <p:xfrm>
          <a:off x="5181600" y="31242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C00000"/>
                          </a:solidFill>
                          <a:latin typeface="Times New Roman"/>
                          <a:ea typeface="Times New Roman"/>
                          <a:cs typeface="Times New Roman"/>
                          <a:sym typeface="Times New Roman"/>
                        </a:rPr>
                        <a:t>E</a:t>
                      </a:r>
                      <a:endParaRPr sz="18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50" name="Google Shape;1050;p85"/>
          <p:cNvCxnSpPr/>
          <p:nvPr/>
        </p:nvCxnSpPr>
        <p:spPr>
          <a:xfrm>
            <a:off x="4724400" y="32766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51" name="Google Shape;1051;p85"/>
          <p:cNvGraphicFramePr/>
          <p:nvPr/>
        </p:nvGraphicFramePr>
        <p:xfrm>
          <a:off x="5181600" y="37338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G</a:t>
                      </a:r>
                      <a:endParaRPr sz="10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52" name="Google Shape;1052;p85"/>
          <p:cNvCxnSpPr/>
          <p:nvPr/>
        </p:nvCxnSpPr>
        <p:spPr>
          <a:xfrm>
            <a:off x="4724400" y="38862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53" name="Google Shape;1053;p85"/>
          <p:cNvGraphicFramePr/>
          <p:nvPr/>
        </p:nvGraphicFramePr>
        <p:xfrm>
          <a:off x="6324600" y="3733800"/>
          <a:ext cx="3000000" cy="3000000"/>
        </p:xfrm>
        <a:graphic>
          <a:graphicData uri="http://schemas.openxmlformats.org/drawingml/2006/table">
            <a:tbl>
              <a:tblPr bandRow="1" firstRow="1">
                <a:noFill/>
                <a:tableStyleId>{7B9E5BD9-1F77-4747-AC70-A681335331D0}</a:tableStyleId>
              </a:tblPr>
              <a:tblGrid>
                <a:gridCol w="533400"/>
                <a:gridCol w="381000"/>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C00000"/>
                          </a:solidFill>
                          <a:latin typeface="Times New Roman"/>
                          <a:ea typeface="Times New Roman"/>
                          <a:cs typeface="Times New Roman"/>
                          <a:sym typeface="Times New Roman"/>
                        </a:rPr>
                        <a:t>GA</a:t>
                      </a:r>
                      <a:endParaRPr sz="18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54" name="Google Shape;1054;p85"/>
          <p:cNvCxnSpPr/>
          <p:nvPr/>
        </p:nvCxnSpPr>
        <p:spPr>
          <a:xfrm>
            <a:off x="5867400" y="38862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55" name="Google Shape;1055;p85"/>
          <p:cNvGraphicFramePr/>
          <p:nvPr/>
        </p:nvGraphicFramePr>
        <p:xfrm>
          <a:off x="5181600" y="5562600"/>
          <a:ext cx="3000000" cy="3000000"/>
        </p:xfrm>
        <a:graphic>
          <a:graphicData uri="http://schemas.openxmlformats.org/drawingml/2006/table">
            <a:tbl>
              <a:tblPr bandRow="1" firstRow="1">
                <a:noFill/>
                <a:tableStyleId>{7B9E5BD9-1F77-4747-AC70-A681335331D0}</a:tableStyleId>
              </a:tblPr>
              <a:tblGrid>
                <a:gridCol w="419100"/>
                <a:gridCol w="4191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L</a:t>
                      </a:r>
                      <a:endParaRPr sz="10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56" name="Google Shape;1056;p85"/>
          <p:cNvCxnSpPr/>
          <p:nvPr/>
        </p:nvCxnSpPr>
        <p:spPr>
          <a:xfrm>
            <a:off x="4724400" y="57150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57" name="Google Shape;1057;p85"/>
          <p:cNvGraphicFramePr/>
          <p:nvPr/>
        </p:nvGraphicFramePr>
        <p:xfrm>
          <a:off x="5181600" y="6324600"/>
          <a:ext cx="3000000" cy="3000000"/>
        </p:xfrm>
        <a:graphic>
          <a:graphicData uri="http://schemas.openxmlformats.org/drawingml/2006/table">
            <a:tbl>
              <a:tblPr bandRow="1" firstRow="1">
                <a:noFill/>
                <a:tableStyleId>{7B9E5BD9-1F77-4747-AC70-A681335331D0}</a:tableStyleId>
              </a:tblPr>
              <a:tblGrid>
                <a:gridCol w="533400"/>
                <a:gridCol w="3048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ZA</a:t>
                      </a:r>
                      <a:endParaRPr sz="10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58" name="Google Shape;1058;p85"/>
          <p:cNvCxnSpPr/>
          <p:nvPr/>
        </p:nvCxnSpPr>
        <p:spPr>
          <a:xfrm>
            <a:off x="4724400" y="6477000"/>
            <a:ext cx="457200" cy="1588"/>
          </a:xfrm>
          <a:prstGeom prst="straightConnector1">
            <a:avLst/>
          </a:prstGeom>
          <a:noFill/>
          <a:ln cap="flat" cmpd="sng" w="9525">
            <a:solidFill>
              <a:srgbClr val="D2FED4"/>
            </a:solidFill>
            <a:prstDash val="solid"/>
            <a:round/>
            <a:headEnd len="sm" w="sm" type="none"/>
            <a:tailEnd len="med" w="med" type="stealth"/>
          </a:ln>
        </p:spPr>
      </p:cxnSp>
      <p:graphicFrame>
        <p:nvGraphicFramePr>
          <p:cNvPr id="1059" name="Google Shape;1059;p85"/>
          <p:cNvGraphicFramePr/>
          <p:nvPr/>
        </p:nvGraphicFramePr>
        <p:xfrm>
          <a:off x="6324600" y="6324600"/>
          <a:ext cx="3000000" cy="3000000"/>
        </p:xfrm>
        <a:graphic>
          <a:graphicData uri="http://schemas.openxmlformats.org/drawingml/2006/table">
            <a:tbl>
              <a:tblPr bandRow="1" firstRow="1">
                <a:noFill/>
                <a:tableStyleId>{7B9E5BD9-1F77-4747-AC70-A681335331D0}</a:tableStyleId>
              </a:tblPr>
              <a:tblGrid>
                <a:gridCol w="533400"/>
                <a:gridCol w="381000"/>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C00000"/>
                          </a:solidFill>
                          <a:latin typeface="Times New Roman"/>
                          <a:ea typeface="Times New Roman"/>
                          <a:cs typeface="Times New Roman"/>
                          <a:sym typeface="Times New Roman"/>
                        </a:rPr>
                        <a:t>Z</a:t>
                      </a:r>
                      <a:endParaRPr sz="1800" u="none" cap="none" strike="noStrike">
                        <a:solidFill>
                          <a:srgbClr val="C00000"/>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C00000"/>
                          </a:solidFill>
                          <a:latin typeface="Times New Roman"/>
                          <a:ea typeface="Times New Roman"/>
                          <a:cs typeface="Times New Roman"/>
                          <a:sym typeface="Times New Roman"/>
                        </a:rPr>
                        <a:t>0</a:t>
                      </a:r>
                      <a:endParaRPr sz="1400" u="none" cap="none" strike="noStrike">
                        <a:solidFill>
                          <a:srgbClr val="C00000"/>
                        </a:solidFill>
                        <a:latin typeface="Times New Roman"/>
                        <a:ea typeface="Times New Roman"/>
                        <a:cs typeface="Times New Roman"/>
                        <a:sym typeface="Times New Roman"/>
                      </a:endParaRPr>
                    </a:p>
                  </a:txBody>
                  <a:tcPr marT="45725" marB="45725" marR="91450" marL="91450"/>
                </a:tc>
              </a:tr>
            </a:tbl>
          </a:graphicData>
        </a:graphic>
      </p:graphicFrame>
      <p:cxnSp>
        <p:nvCxnSpPr>
          <p:cNvPr id="1060" name="Google Shape;1060;p85"/>
          <p:cNvCxnSpPr/>
          <p:nvPr/>
        </p:nvCxnSpPr>
        <p:spPr>
          <a:xfrm>
            <a:off x="5867400" y="6477000"/>
            <a:ext cx="457200" cy="1588"/>
          </a:xfrm>
          <a:prstGeom prst="straightConnector1">
            <a:avLst/>
          </a:prstGeom>
          <a:noFill/>
          <a:ln cap="flat" cmpd="sng" w="9525">
            <a:solidFill>
              <a:srgbClr val="D2FED4"/>
            </a:solidFill>
            <a:prstDash val="solid"/>
            <a:round/>
            <a:headEnd len="sm" w="sm" type="none"/>
            <a:tailEnd len="med" w="med" type="stealth"/>
          </a:ln>
        </p:spPr>
      </p:cxnSp>
      <p:pic>
        <p:nvPicPr>
          <p:cNvPr id="1061" name="Google Shape;1061;p8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1062" name="Google Shape;1062;p85"/>
          <p:cNvSpPr txBox="1"/>
          <p:nvPr>
            <p:ph idx="10" type="dt"/>
          </p:nvPr>
        </p:nvSpPr>
        <p:spPr>
          <a:xfrm>
            <a:off x="1097280" y="6459785"/>
            <a:ext cx="2472271" cy="36512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SzPts val="1400"/>
              <a:buNone/>
            </a:pPr>
            <a:r>
              <a:rPr lang="en-US"/>
              <a:t>3/3/2025</a:t>
            </a:r>
            <a:endParaRPr/>
          </a:p>
        </p:txBody>
      </p:sp>
      <p:sp>
        <p:nvSpPr>
          <p:cNvPr id="1063" name="Google Shape;1063;p85"/>
          <p:cNvSpPr txBox="1"/>
          <p:nvPr>
            <p:ph idx="11" type="ftr"/>
          </p:nvPr>
        </p:nvSpPr>
        <p:spPr>
          <a:xfrm>
            <a:off x="3686185" y="6459785"/>
            <a:ext cx="4822804" cy="365125"/>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1400"/>
              <a:buNone/>
            </a:pPr>
            <a:r>
              <a:rPr lang="en-US"/>
              <a:t>Advanced Data Structures</a:t>
            </a:r>
            <a:endParaRPr/>
          </a:p>
        </p:txBody>
      </p:sp>
      <p:sp>
        <p:nvSpPr>
          <p:cNvPr id="1064" name="Google Shape;1064;p8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50"/>
              <a:buNone/>
            </a:pPr>
            <a:fld id="{00000000-1234-1234-1234-123412341234}" type="slidenum">
              <a:rPr lang="en-US"/>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0" name="Shape 1070"/>
        <p:cNvGrpSpPr/>
        <p:nvPr/>
      </p:nvGrpSpPr>
      <p:grpSpPr>
        <a:xfrm>
          <a:off x="0" y="0"/>
          <a:ext cx="0" cy="0"/>
          <a:chOff x="0" y="0"/>
          <a:chExt cx="0" cy="0"/>
        </a:xfrm>
      </p:grpSpPr>
      <p:sp>
        <p:nvSpPr>
          <p:cNvPr id="1071" name="Google Shape;1071;p86"/>
          <p:cNvSpPr txBox="1"/>
          <p:nvPr>
            <p:ph type="title"/>
          </p:nvPr>
        </p:nvSpPr>
        <p:spPr>
          <a:xfrm>
            <a:off x="1481281" y="408490"/>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320"/>
              <a:buFont typeface="Times New Roman"/>
              <a:buNone/>
            </a:pPr>
            <a:r>
              <a:rPr b="0" i="0" lang="en-US" sz="4320" u="none" cap="none" strike="noStrike">
                <a:solidFill>
                  <a:srgbClr val="00B050"/>
                </a:solidFill>
                <a:latin typeface="Times New Roman"/>
                <a:ea typeface="Times New Roman"/>
                <a:cs typeface="Times New Roman"/>
                <a:sym typeface="Times New Roman"/>
              </a:rPr>
              <a:t>Separate Chaining-Used with Open Hashing</a:t>
            </a:r>
            <a:endParaRPr b="0" i="0" sz="4320" u="none" cap="none" strike="noStrike">
              <a:solidFill>
                <a:srgbClr val="00B050"/>
              </a:solidFill>
              <a:latin typeface="Times New Roman"/>
              <a:ea typeface="Times New Roman"/>
              <a:cs typeface="Times New Roman"/>
              <a:sym typeface="Times New Roman"/>
            </a:endParaRPr>
          </a:p>
        </p:txBody>
      </p:sp>
      <p:sp>
        <p:nvSpPr>
          <p:cNvPr id="1072" name="Google Shape;1072;p86"/>
          <p:cNvSpPr txBox="1"/>
          <p:nvPr>
            <p:ph idx="1" type="body"/>
          </p:nvPr>
        </p:nvSpPr>
        <p:spPr>
          <a:xfrm>
            <a:off x="1068387" y="1849482"/>
            <a:ext cx="10058400" cy="1586589"/>
          </a:xfrm>
          <a:prstGeom prst="rect">
            <a:avLst/>
          </a:prstGeom>
          <a:noFill/>
          <a:ln>
            <a:noFill/>
          </a:ln>
        </p:spPr>
        <p:txBody>
          <a:bodyPr anchorCtr="0" anchor="t" bIns="45700" lIns="0" spcFirstLastPara="1" rIns="0" wrap="square" tIns="45700">
            <a:noAutofit/>
          </a:bodyPr>
          <a:lstStyle/>
          <a:p>
            <a:pPr indent="-152400" lvl="0" marL="91440" marR="0" rtl="0" algn="l">
              <a:lnSpc>
                <a:spcPct val="90000"/>
              </a:lnSpc>
              <a:spcBef>
                <a:spcPts val="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Open Hashing allows records to be stored in unlimited space.</a:t>
            </a:r>
            <a:endParaRPr/>
          </a:p>
          <a:p>
            <a:pPr indent="-152400" lvl="0" marL="91440" marR="0" rtl="0" algn="l">
              <a:lnSpc>
                <a:spcPct val="90000"/>
              </a:lnSpc>
              <a:spcBef>
                <a:spcPts val="140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It places no limitation on size of the tables.</a:t>
            </a:r>
            <a:endParaRPr/>
          </a:p>
          <a:p>
            <a:pPr indent="-152400" lvl="0" marL="91440" marR="0" rtl="0" algn="l">
              <a:lnSpc>
                <a:spcPct val="90000"/>
              </a:lnSpc>
              <a:spcBef>
                <a:spcPts val="1400"/>
              </a:spcBef>
              <a:spcAft>
                <a:spcPts val="0"/>
              </a:spcAft>
              <a:buClr>
                <a:schemeClr val="accent1"/>
              </a:buClr>
              <a:buSzPts val="2400"/>
              <a:buFont typeface="Calibri"/>
              <a:buChar char=" "/>
            </a:pPr>
            <a:r>
              <a:rPr b="0" i="0" lang="en-US" sz="2400" u="none" cap="none" strike="noStrike">
                <a:solidFill>
                  <a:srgbClr val="3F3F3F"/>
                </a:solidFill>
                <a:latin typeface="Times New Roman"/>
                <a:ea typeface="Times New Roman"/>
                <a:cs typeface="Times New Roman"/>
                <a:sym typeface="Times New Roman"/>
              </a:rPr>
              <a:t>Additional Memory space is required for storing links.</a:t>
            </a:r>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a:p>
            <a:pPr indent="86360" lvl="0" marL="91440" marR="0" rtl="0" algn="l">
              <a:lnSpc>
                <a:spcPct val="90000"/>
              </a:lnSpc>
              <a:spcBef>
                <a:spcPts val="1400"/>
              </a:spcBef>
              <a:spcAft>
                <a:spcPts val="0"/>
              </a:spcAft>
              <a:buClr>
                <a:schemeClr val="accent1"/>
              </a:buClr>
              <a:buSzPts val="2800"/>
              <a:buFont typeface="Calibri"/>
              <a:buNone/>
            </a:pPr>
            <a:r>
              <a:t/>
            </a:r>
            <a:endParaRPr b="0" i="0" sz="2800" u="none" cap="none" strike="noStrike">
              <a:solidFill>
                <a:srgbClr val="3F3F3F"/>
              </a:solidFill>
              <a:latin typeface="Calibri"/>
              <a:ea typeface="Calibri"/>
              <a:cs typeface="Calibri"/>
              <a:sym typeface="Calibri"/>
            </a:endParaRPr>
          </a:p>
        </p:txBody>
      </p:sp>
      <p:pic>
        <p:nvPicPr>
          <p:cNvPr id="1073" name="Google Shape;1073;p8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graphicFrame>
        <p:nvGraphicFramePr>
          <p:cNvPr id="1074" name="Google Shape;1074;p86"/>
          <p:cNvGraphicFramePr/>
          <p:nvPr/>
        </p:nvGraphicFramePr>
        <p:xfrm>
          <a:off x="2390785" y="3383007"/>
          <a:ext cx="3000000" cy="3000000"/>
        </p:xfrm>
        <a:graphic>
          <a:graphicData uri="http://schemas.openxmlformats.org/drawingml/2006/table">
            <a:tbl>
              <a:tblPr bandRow="1" firstRow="1">
                <a:noFill/>
                <a:tableStyleId>{FE9AA9C8-A201-4067-A387-FE81FE4CEED2}</a:tableStyleId>
              </a:tblPr>
              <a:tblGrid>
                <a:gridCol w="228600"/>
                <a:gridCol w="1066800"/>
              </a:tblGrid>
              <a:tr h="3708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0</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bl>
          </a:graphicData>
        </a:graphic>
      </p:graphicFrame>
      <p:graphicFrame>
        <p:nvGraphicFramePr>
          <p:cNvPr id="1075" name="Google Shape;1075;p86"/>
          <p:cNvGraphicFramePr/>
          <p:nvPr/>
        </p:nvGraphicFramePr>
        <p:xfrm>
          <a:off x="4067185" y="33830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10</a:t>
                      </a:r>
                      <a:endParaRPr sz="1800" u="none" cap="none" strike="noStrike"/>
                    </a:p>
                  </a:txBody>
                  <a:tcPr marT="45800" marB="45800" marR="91450" marL="91450"/>
                </a:tc>
              </a:tr>
            </a:tbl>
          </a:graphicData>
        </a:graphic>
      </p:graphicFrame>
      <p:graphicFrame>
        <p:nvGraphicFramePr>
          <p:cNvPr id="1076" name="Google Shape;1076;p86"/>
          <p:cNvGraphicFramePr/>
          <p:nvPr/>
        </p:nvGraphicFramePr>
        <p:xfrm>
          <a:off x="5514985" y="33830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50</a:t>
                      </a:r>
                      <a:endParaRPr sz="1800" u="none" cap="none" strike="noStrike"/>
                    </a:p>
                  </a:txBody>
                  <a:tcPr marT="45800" marB="45800" marR="91450" marL="91450"/>
                </a:tc>
              </a:tr>
            </a:tbl>
          </a:graphicData>
        </a:graphic>
      </p:graphicFrame>
      <p:graphicFrame>
        <p:nvGraphicFramePr>
          <p:cNvPr id="1077" name="Google Shape;1077;p86"/>
          <p:cNvGraphicFramePr/>
          <p:nvPr/>
        </p:nvGraphicFramePr>
        <p:xfrm>
          <a:off x="4067185" y="38402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21</a:t>
                      </a:r>
                      <a:endParaRPr sz="1800" u="none" cap="none" strike="noStrike"/>
                    </a:p>
                  </a:txBody>
                  <a:tcPr marT="45800" marB="45800" marR="91450" marL="91450"/>
                </a:tc>
              </a:tr>
            </a:tbl>
          </a:graphicData>
        </a:graphic>
      </p:graphicFrame>
      <p:graphicFrame>
        <p:nvGraphicFramePr>
          <p:cNvPr id="1078" name="Google Shape;1078;p86"/>
          <p:cNvGraphicFramePr/>
          <p:nvPr/>
        </p:nvGraphicFramePr>
        <p:xfrm>
          <a:off x="5514985" y="38402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41</a:t>
                      </a:r>
                      <a:endParaRPr sz="1800" u="none" cap="none" strike="noStrike"/>
                    </a:p>
                  </a:txBody>
                  <a:tcPr marT="45800" marB="45800" marR="91450" marL="91450"/>
                </a:tc>
              </a:tr>
            </a:tbl>
          </a:graphicData>
        </a:graphic>
      </p:graphicFrame>
      <p:graphicFrame>
        <p:nvGraphicFramePr>
          <p:cNvPr id="1079" name="Google Shape;1079;p86"/>
          <p:cNvGraphicFramePr/>
          <p:nvPr/>
        </p:nvGraphicFramePr>
        <p:xfrm>
          <a:off x="4067185" y="59738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9</a:t>
                      </a:r>
                      <a:endParaRPr sz="1800" u="none" cap="none" strike="noStrike"/>
                    </a:p>
                  </a:txBody>
                  <a:tcPr marT="45800" marB="45800" marR="91450" marL="91450"/>
                </a:tc>
              </a:tr>
            </a:tbl>
          </a:graphicData>
        </a:graphic>
      </p:graphicFrame>
      <p:graphicFrame>
        <p:nvGraphicFramePr>
          <p:cNvPr id="1080" name="Google Shape;1080;p86"/>
          <p:cNvGraphicFramePr/>
          <p:nvPr/>
        </p:nvGraphicFramePr>
        <p:xfrm>
          <a:off x="5514985" y="58976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69</a:t>
                      </a:r>
                      <a:endParaRPr sz="1800" u="none" cap="none" strike="noStrike"/>
                    </a:p>
                  </a:txBody>
                  <a:tcPr marT="45800" marB="45800" marR="91450" marL="91450"/>
                </a:tc>
              </a:tr>
            </a:tbl>
          </a:graphicData>
        </a:graphic>
      </p:graphicFrame>
      <p:cxnSp>
        <p:nvCxnSpPr>
          <p:cNvPr id="1081" name="Google Shape;1081;p86"/>
          <p:cNvCxnSpPr/>
          <p:nvPr/>
        </p:nvCxnSpPr>
        <p:spPr>
          <a:xfrm>
            <a:off x="3686185" y="3535407"/>
            <a:ext cx="381000" cy="1588"/>
          </a:xfrm>
          <a:prstGeom prst="straightConnector1">
            <a:avLst/>
          </a:prstGeom>
          <a:noFill/>
          <a:ln cap="flat" cmpd="sng" w="12700">
            <a:solidFill>
              <a:schemeClr val="accent1"/>
            </a:solidFill>
            <a:prstDash val="solid"/>
            <a:round/>
            <a:headEnd len="sm" w="sm" type="none"/>
            <a:tailEnd len="med" w="med" type="stealth"/>
          </a:ln>
        </p:spPr>
      </p:cxnSp>
      <p:cxnSp>
        <p:nvCxnSpPr>
          <p:cNvPr id="1082" name="Google Shape;1082;p86"/>
          <p:cNvCxnSpPr/>
          <p:nvPr/>
        </p:nvCxnSpPr>
        <p:spPr>
          <a:xfrm>
            <a:off x="5057785" y="3611607"/>
            <a:ext cx="381000" cy="1588"/>
          </a:xfrm>
          <a:prstGeom prst="straightConnector1">
            <a:avLst/>
          </a:prstGeom>
          <a:noFill/>
          <a:ln cap="flat" cmpd="sng" w="12700">
            <a:solidFill>
              <a:schemeClr val="accent1"/>
            </a:solidFill>
            <a:prstDash val="solid"/>
            <a:round/>
            <a:headEnd len="sm" w="sm" type="none"/>
            <a:tailEnd len="med" w="med" type="stealth"/>
          </a:ln>
        </p:spPr>
      </p:cxnSp>
      <p:cxnSp>
        <p:nvCxnSpPr>
          <p:cNvPr id="1083" name="Google Shape;1083;p86"/>
          <p:cNvCxnSpPr/>
          <p:nvPr/>
        </p:nvCxnSpPr>
        <p:spPr>
          <a:xfrm>
            <a:off x="3686185" y="3992607"/>
            <a:ext cx="457200" cy="1588"/>
          </a:xfrm>
          <a:prstGeom prst="straightConnector1">
            <a:avLst/>
          </a:prstGeom>
          <a:noFill/>
          <a:ln cap="flat" cmpd="sng" w="12700">
            <a:solidFill>
              <a:schemeClr val="accent1"/>
            </a:solidFill>
            <a:prstDash val="solid"/>
            <a:round/>
            <a:headEnd len="sm" w="sm" type="none"/>
            <a:tailEnd len="med" w="med" type="stealth"/>
          </a:ln>
        </p:spPr>
      </p:cxnSp>
      <p:cxnSp>
        <p:nvCxnSpPr>
          <p:cNvPr id="1084" name="Google Shape;1084;p86"/>
          <p:cNvCxnSpPr/>
          <p:nvPr/>
        </p:nvCxnSpPr>
        <p:spPr>
          <a:xfrm>
            <a:off x="5057785" y="3992607"/>
            <a:ext cx="457200" cy="1588"/>
          </a:xfrm>
          <a:prstGeom prst="straightConnector1">
            <a:avLst/>
          </a:prstGeom>
          <a:noFill/>
          <a:ln cap="flat" cmpd="sng" w="12700">
            <a:solidFill>
              <a:schemeClr val="accent1"/>
            </a:solidFill>
            <a:prstDash val="solid"/>
            <a:round/>
            <a:headEnd len="sm" w="sm" type="none"/>
            <a:tailEnd len="med" w="med" type="stealth"/>
          </a:ln>
        </p:spPr>
      </p:cxnSp>
      <p:cxnSp>
        <p:nvCxnSpPr>
          <p:cNvPr id="1085" name="Google Shape;1085;p86"/>
          <p:cNvCxnSpPr/>
          <p:nvPr/>
        </p:nvCxnSpPr>
        <p:spPr>
          <a:xfrm>
            <a:off x="3609985" y="6202407"/>
            <a:ext cx="381000" cy="1588"/>
          </a:xfrm>
          <a:prstGeom prst="straightConnector1">
            <a:avLst/>
          </a:prstGeom>
          <a:noFill/>
          <a:ln cap="flat" cmpd="sng" w="12700">
            <a:solidFill>
              <a:schemeClr val="accent1"/>
            </a:solidFill>
            <a:prstDash val="solid"/>
            <a:round/>
            <a:headEnd len="sm" w="sm" type="none"/>
            <a:tailEnd len="med" w="med" type="stealth"/>
          </a:ln>
        </p:spPr>
      </p:cxnSp>
      <p:cxnSp>
        <p:nvCxnSpPr>
          <p:cNvPr id="1086" name="Google Shape;1086;p86"/>
          <p:cNvCxnSpPr/>
          <p:nvPr/>
        </p:nvCxnSpPr>
        <p:spPr>
          <a:xfrm>
            <a:off x="5057785" y="6126207"/>
            <a:ext cx="457200" cy="1588"/>
          </a:xfrm>
          <a:prstGeom prst="straightConnector1">
            <a:avLst/>
          </a:prstGeom>
          <a:noFill/>
          <a:ln cap="flat" cmpd="sng" w="12700">
            <a:solidFill>
              <a:schemeClr val="accent1"/>
            </a:solidFill>
            <a:prstDash val="solid"/>
            <a:round/>
            <a:headEnd len="sm" w="sm" type="none"/>
            <a:tailEnd len="med" w="med" type="stealth"/>
          </a:ln>
        </p:spPr>
      </p:cxnSp>
      <p:cxnSp>
        <p:nvCxnSpPr>
          <p:cNvPr id="1087" name="Google Shape;1087;p86"/>
          <p:cNvCxnSpPr/>
          <p:nvPr/>
        </p:nvCxnSpPr>
        <p:spPr>
          <a:xfrm>
            <a:off x="6505585" y="3535407"/>
            <a:ext cx="457200" cy="1588"/>
          </a:xfrm>
          <a:prstGeom prst="straightConnector1">
            <a:avLst/>
          </a:prstGeom>
          <a:noFill/>
          <a:ln cap="flat" cmpd="sng" w="12700">
            <a:solidFill>
              <a:schemeClr val="accent1"/>
            </a:solidFill>
            <a:prstDash val="solid"/>
            <a:round/>
            <a:headEnd len="sm" w="sm" type="none"/>
            <a:tailEnd len="med" w="med" type="stealth"/>
          </a:ln>
        </p:spPr>
      </p:cxnSp>
      <p:cxnSp>
        <p:nvCxnSpPr>
          <p:cNvPr id="1088" name="Google Shape;1088;p86"/>
          <p:cNvCxnSpPr/>
          <p:nvPr/>
        </p:nvCxnSpPr>
        <p:spPr>
          <a:xfrm>
            <a:off x="6505585" y="3992607"/>
            <a:ext cx="457200" cy="1588"/>
          </a:xfrm>
          <a:prstGeom prst="straightConnector1">
            <a:avLst/>
          </a:prstGeom>
          <a:noFill/>
          <a:ln cap="flat" cmpd="sng" w="12700">
            <a:solidFill>
              <a:schemeClr val="accent1"/>
            </a:solidFill>
            <a:prstDash val="solid"/>
            <a:round/>
            <a:headEnd len="sm" w="sm" type="none"/>
            <a:tailEnd len="med" w="med" type="stealth"/>
          </a:ln>
        </p:spPr>
      </p:cxnSp>
      <p:cxnSp>
        <p:nvCxnSpPr>
          <p:cNvPr id="1089" name="Google Shape;1089;p86"/>
          <p:cNvCxnSpPr/>
          <p:nvPr/>
        </p:nvCxnSpPr>
        <p:spPr>
          <a:xfrm>
            <a:off x="6505585" y="6126207"/>
            <a:ext cx="457200" cy="1588"/>
          </a:xfrm>
          <a:prstGeom prst="straightConnector1">
            <a:avLst/>
          </a:prstGeom>
          <a:noFill/>
          <a:ln cap="flat" cmpd="sng" w="12700">
            <a:solidFill>
              <a:schemeClr val="accent1"/>
            </a:solidFill>
            <a:prstDash val="solid"/>
            <a:round/>
            <a:headEnd len="sm" w="sm" type="none"/>
            <a:tailEnd len="med" w="med" type="stealth"/>
          </a:ln>
        </p:spPr>
      </p:cxnSp>
      <p:graphicFrame>
        <p:nvGraphicFramePr>
          <p:cNvPr id="1090" name="Google Shape;1090;p86"/>
          <p:cNvGraphicFramePr/>
          <p:nvPr/>
        </p:nvGraphicFramePr>
        <p:xfrm>
          <a:off x="4067185" y="5211807"/>
          <a:ext cx="3000000" cy="3000000"/>
        </p:xfrm>
        <a:graphic>
          <a:graphicData uri="http://schemas.openxmlformats.org/drawingml/2006/table">
            <a:tbl>
              <a:tblPr bandRow="1" firstRow="1">
                <a:noFill/>
                <a:tableStyleId>{FE9AA9C8-A201-4067-A387-FE81FE4CEED2}</a:tableStyleId>
              </a:tblPr>
              <a:tblGrid>
                <a:gridCol w="990600"/>
              </a:tblGrid>
              <a:tr h="3714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7</a:t>
                      </a:r>
                      <a:endParaRPr sz="1800" u="none" cap="none" strike="noStrike"/>
                    </a:p>
                  </a:txBody>
                  <a:tcPr marT="45800" marB="45800" marR="91450" marL="91450"/>
                </a:tc>
              </a:tr>
            </a:tbl>
          </a:graphicData>
        </a:graphic>
      </p:graphicFrame>
      <p:cxnSp>
        <p:nvCxnSpPr>
          <p:cNvPr id="1091" name="Google Shape;1091;p86"/>
          <p:cNvCxnSpPr/>
          <p:nvPr/>
        </p:nvCxnSpPr>
        <p:spPr>
          <a:xfrm>
            <a:off x="3686185" y="5440407"/>
            <a:ext cx="381000" cy="1588"/>
          </a:xfrm>
          <a:prstGeom prst="straightConnector1">
            <a:avLst/>
          </a:prstGeom>
          <a:noFill/>
          <a:ln cap="flat" cmpd="sng" w="12700">
            <a:solidFill>
              <a:schemeClr val="accent1"/>
            </a:solidFill>
            <a:prstDash val="solid"/>
            <a:round/>
            <a:headEnd len="sm" w="sm" type="none"/>
            <a:tailEnd len="med" w="med" type="stealth"/>
          </a:ln>
        </p:spPr>
      </p:cxn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87"/>
          <p:cNvSpPr txBox="1"/>
          <p:nvPr>
            <p:ph type="title"/>
          </p:nvPr>
        </p:nvSpPr>
        <p:spPr>
          <a:xfrm>
            <a:off x="1841499"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320"/>
              <a:buFont typeface="Times New Roman"/>
              <a:buNone/>
            </a:pPr>
            <a:r>
              <a:rPr b="0" i="0" lang="en-US" sz="4320" u="none" cap="none" strike="noStrike">
                <a:solidFill>
                  <a:srgbClr val="00B050"/>
                </a:solidFill>
                <a:latin typeface="Times New Roman"/>
                <a:ea typeface="Times New Roman"/>
                <a:cs typeface="Times New Roman"/>
                <a:sym typeface="Times New Roman"/>
              </a:rPr>
              <a:t>Separate Chaining-Used with Open Hashing</a:t>
            </a:r>
            <a:endParaRPr b="0" i="0" sz="4320" u="none" cap="none" strike="noStrike">
              <a:solidFill>
                <a:srgbClr val="00B050"/>
              </a:solidFill>
              <a:latin typeface="Times New Roman"/>
              <a:ea typeface="Times New Roman"/>
              <a:cs typeface="Times New Roman"/>
              <a:sym typeface="Times New Roman"/>
            </a:endParaRPr>
          </a:p>
        </p:txBody>
      </p:sp>
      <p:sp>
        <p:nvSpPr>
          <p:cNvPr id="1099" name="Google Shape;1099;p87"/>
          <p:cNvSpPr txBox="1"/>
          <p:nvPr>
            <p:ph idx="1" type="body"/>
          </p:nvPr>
        </p:nvSpPr>
        <p:spPr>
          <a:xfrm>
            <a:off x="415343" y="2064176"/>
            <a:ext cx="3573333" cy="3676504"/>
          </a:xfrm>
          <a:prstGeom prst="rect">
            <a:avLst/>
          </a:prstGeom>
          <a:noFill/>
          <a:ln>
            <a:noFill/>
          </a:ln>
        </p:spPr>
        <p:txBody>
          <a:bodyPr anchorCtr="0" anchor="t" bIns="45700" lIns="0" spcFirstLastPara="1" rIns="0" wrap="square" tIns="45700">
            <a:noAutofit/>
          </a:bodyPr>
          <a:lstStyle/>
          <a:p>
            <a:pPr indent="-172720" lvl="0" marL="91440" marR="0" rtl="0" algn="l">
              <a:lnSpc>
                <a:spcPct val="70000"/>
              </a:lnSpc>
              <a:spcBef>
                <a:spcPts val="0"/>
              </a:spcBef>
              <a:spcAft>
                <a:spcPts val="0"/>
              </a:spcAft>
              <a:buClr>
                <a:schemeClr val="accent1"/>
              </a:buClr>
              <a:buSzPts val="2720"/>
              <a:buFont typeface="Calibri"/>
              <a:buChar char=" "/>
            </a:pPr>
            <a:r>
              <a:rPr b="0" i="0" lang="en-US" sz="2720" u="none" cap="none" strike="noStrike">
                <a:solidFill>
                  <a:srgbClr val="FF0000"/>
                </a:solidFill>
                <a:latin typeface="Times New Roman"/>
                <a:ea typeface="Times New Roman"/>
                <a:cs typeface="Times New Roman"/>
                <a:sym typeface="Times New Roman"/>
              </a:rPr>
              <a:t>Data Structure:</a:t>
            </a:r>
            <a:endParaRPr/>
          </a:p>
          <a:p>
            <a:pPr indent="-91440" lvl="0" marL="91440" marR="0" rtl="0" algn="l">
              <a:lnSpc>
                <a:spcPct val="70000"/>
              </a:lnSpc>
              <a:spcBef>
                <a:spcPts val="1400"/>
              </a:spcBef>
              <a:spcAft>
                <a:spcPts val="0"/>
              </a:spcAft>
              <a:buClr>
                <a:schemeClr val="accent1"/>
              </a:buClr>
              <a:buSzPts val="2720"/>
              <a:buFont typeface="Calibri"/>
              <a:buNone/>
            </a:pPr>
            <a:r>
              <a:rPr b="0" i="0" lang="en-US" sz="2720" u="none" cap="none" strike="noStrike">
                <a:solidFill>
                  <a:srgbClr val="00B050"/>
                </a:solidFill>
                <a:latin typeface="Times New Roman"/>
                <a:ea typeface="Times New Roman"/>
                <a:cs typeface="Times New Roman"/>
                <a:sym typeface="Times New Roman"/>
              </a:rPr>
              <a:t>#define MAX 1</a:t>
            </a:r>
            <a:endParaRPr/>
          </a:p>
          <a:p>
            <a:pPr indent="-91440" lvl="0" marL="91440" marR="0" rtl="0" algn="l">
              <a:lnSpc>
                <a:spcPct val="70000"/>
              </a:lnSpc>
              <a:spcBef>
                <a:spcPts val="1400"/>
              </a:spcBef>
              <a:spcAft>
                <a:spcPts val="0"/>
              </a:spcAft>
              <a:buClr>
                <a:schemeClr val="accent1"/>
              </a:buClr>
              <a:buSzPts val="2720"/>
              <a:buFont typeface="Calibri"/>
              <a:buNone/>
            </a:pPr>
            <a:r>
              <a:rPr b="0" i="0" lang="en-US" sz="2720" u="none" cap="none" strike="noStrike">
                <a:solidFill>
                  <a:srgbClr val="3F3F3F"/>
                </a:solidFill>
                <a:latin typeface="Times New Roman"/>
                <a:ea typeface="Times New Roman"/>
                <a:cs typeface="Times New Roman"/>
                <a:sym typeface="Times New Roman"/>
              </a:rPr>
              <a:t>class node</a:t>
            </a:r>
            <a:endParaRPr/>
          </a:p>
          <a:p>
            <a:pPr indent="-91440" lvl="0" marL="91440" marR="0" rtl="0" algn="l">
              <a:lnSpc>
                <a:spcPct val="70000"/>
              </a:lnSpc>
              <a:spcBef>
                <a:spcPts val="1400"/>
              </a:spcBef>
              <a:spcAft>
                <a:spcPts val="0"/>
              </a:spcAft>
              <a:buClr>
                <a:schemeClr val="accent1"/>
              </a:buClr>
              <a:buSzPts val="2720"/>
              <a:buFont typeface="Calibri"/>
              <a:buNone/>
            </a:pPr>
            <a:r>
              <a:rPr b="0" i="0" lang="en-US" sz="2720" u="none" cap="none" strike="noStrike">
                <a:solidFill>
                  <a:srgbClr val="3F3F3F"/>
                </a:solidFill>
                <a:latin typeface="Times New Roman"/>
                <a:ea typeface="Times New Roman"/>
                <a:cs typeface="Times New Roman"/>
                <a:sym typeface="Times New Roman"/>
              </a:rPr>
              <a:t>{</a:t>
            </a:r>
            <a:endParaRPr/>
          </a:p>
          <a:p>
            <a:pPr indent="-91440" lvl="1" marL="548640" rtl="0" algn="l">
              <a:lnSpc>
                <a:spcPct val="70000"/>
              </a:lnSpc>
              <a:spcBef>
                <a:spcPts val="1400"/>
              </a:spcBef>
              <a:spcAft>
                <a:spcPts val="0"/>
              </a:spcAft>
              <a:buSzPts val="2720"/>
              <a:buFont typeface="Calibri"/>
              <a:buNone/>
            </a:pPr>
            <a:r>
              <a:rPr b="0" i="0" lang="en-US" sz="2520" u="none" cap="none" strike="noStrike">
                <a:solidFill>
                  <a:srgbClr val="3F3F3F"/>
                </a:solidFill>
                <a:latin typeface="Times New Roman"/>
                <a:ea typeface="Times New Roman"/>
                <a:cs typeface="Times New Roman"/>
                <a:sym typeface="Times New Roman"/>
              </a:rPr>
              <a:t>int data;</a:t>
            </a:r>
            <a:endParaRPr/>
          </a:p>
          <a:p>
            <a:pPr indent="-91440" lvl="1" marL="548640" rtl="0" algn="l">
              <a:lnSpc>
                <a:spcPct val="70000"/>
              </a:lnSpc>
              <a:spcBef>
                <a:spcPts val="1400"/>
              </a:spcBef>
              <a:spcAft>
                <a:spcPts val="0"/>
              </a:spcAft>
              <a:buSzPts val="2720"/>
              <a:buFont typeface="Calibri"/>
              <a:buNone/>
            </a:pPr>
            <a:r>
              <a:rPr b="0" i="0" lang="en-US" sz="2520" u="none" cap="none" strike="noStrike">
                <a:solidFill>
                  <a:srgbClr val="3F3F3F"/>
                </a:solidFill>
                <a:latin typeface="Times New Roman"/>
                <a:ea typeface="Times New Roman"/>
                <a:cs typeface="Times New Roman"/>
                <a:sym typeface="Times New Roman"/>
              </a:rPr>
              <a:t>node * next;</a:t>
            </a:r>
            <a:endParaRPr/>
          </a:p>
          <a:p>
            <a:pPr indent="-91440" lvl="0" marL="91440" marR="0" rtl="0" algn="l">
              <a:lnSpc>
                <a:spcPct val="70000"/>
              </a:lnSpc>
              <a:spcBef>
                <a:spcPts val="1400"/>
              </a:spcBef>
              <a:spcAft>
                <a:spcPts val="0"/>
              </a:spcAft>
              <a:buClr>
                <a:schemeClr val="accent1"/>
              </a:buClr>
              <a:buSzPts val="2720"/>
              <a:buFont typeface="Calibri"/>
              <a:buNone/>
            </a:pPr>
            <a:r>
              <a:rPr b="0" i="0" lang="en-US" sz="2720" u="none" cap="none" strike="noStrike">
                <a:solidFill>
                  <a:srgbClr val="3F3F3F"/>
                </a:solidFill>
                <a:latin typeface="Times New Roman"/>
                <a:ea typeface="Times New Roman"/>
                <a:cs typeface="Times New Roman"/>
                <a:sym typeface="Times New Roman"/>
              </a:rPr>
              <a:t>};</a:t>
            </a:r>
            <a:endParaRPr/>
          </a:p>
          <a:p>
            <a:pPr indent="-91440" lvl="0" marL="91440" marR="0" rtl="0" algn="l">
              <a:lnSpc>
                <a:spcPct val="70000"/>
              </a:lnSpc>
              <a:spcBef>
                <a:spcPts val="1400"/>
              </a:spcBef>
              <a:spcAft>
                <a:spcPts val="0"/>
              </a:spcAft>
              <a:buClr>
                <a:schemeClr val="accent1"/>
              </a:buClr>
              <a:buSzPts val="2720"/>
              <a:buFont typeface="Calibri"/>
              <a:buNone/>
            </a:pPr>
            <a:r>
              <a:rPr b="0" i="0" lang="en-US" sz="2720" u="none" cap="none" strike="noStrike">
                <a:solidFill>
                  <a:srgbClr val="3F3F3F"/>
                </a:solidFill>
                <a:latin typeface="Times New Roman"/>
                <a:ea typeface="Times New Roman"/>
                <a:cs typeface="Times New Roman"/>
                <a:sym typeface="Times New Roman"/>
              </a:rPr>
              <a:t>node *hashtable[MAX];</a:t>
            </a:r>
            <a:endParaRPr/>
          </a:p>
          <a:p>
            <a:pPr indent="81280" lvl="0" marL="91440" marR="0" rtl="0" algn="l">
              <a:lnSpc>
                <a:spcPct val="70000"/>
              </a:lnSpc>
              <a:spcBef>
                <a:spcPts val="1400"/>
              </a:spcBef>
              <a:spcAft>
                <a:spcPts val="0"/>
              </a:spcAft>
              <a:buClr>
                <a:schemeClr val="accent1"/>
              </a:buClr>
              <a:buSzPts val="2720"/>
              <a:buFont typeface="Calibri"/>
              <a:buNone/>
            </a:pPr>
            <a:r>
              <a:t/>
            </a:r>
            <a:endParaRPr b="0" i="0" sz="2720" u="none" cap="none" strike="noStrike">
              <a:solidFill>
                <a:srgbClr val="3F3F3F"/>
              </a:solidFill>
              <a:latin typeface="Calibri"/>
              <a:ea typeface="Calibri"/>
              <a:cs typeface="Calibri"/>
              <a:sym typeface="Calibri"/>
            </a:endParaRPr>
          </a:p>
        </p:txBody>
      </p:sp>
      <p:pic>
        <p:nvPicPr>
          <p:cNvPr id="1100" name="Google Shape;1100;p8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1101" name="Google Shape;1101;p87"/>
          <p:cNvSpPr/>
          <p:nvPr/>
        </p:nvSpPr>
        <p:spPr>
          <a:xfrm>
            <a:off x="3988676" y="2064176"/>
            <a:ext cx="5851740" cy="21698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Algorithm Initialize(node *hashtable[])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for (i=0;i&lt;MAX;i++)</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allocate memory for head[i];</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Hashtable[i]-&gt;data=i          </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Hashtable[i]-&gt;next=NULL;</a:t>
            </a:r>
            <a:endParaRPr b="0" i="0" sz="1400" u="none" cap="none" strike="noStrike">
              <a:solidFill>
                <a:srgbClr val="000000"/>
              </a:solidFill>
              <a:latin typeface="Arial"/>
              <a:ea typeface="Arial"/>
              <a:cs typeface="Arial"/>
              <a:sym typeface="Arial"/>
            </a:endParaRPr>
          </a:p>
          <a:p>
            <a:pPr indent="0" lvl="6"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3F3F3F"/>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88"/>
          <p:cNvSpPr txBox="1"/>
          <p:nvPr>
            <p:ph type="title"/>
          </p:nvPr>
        </p:nvSpPr>
        <p:spPr>
          <a:xfrm>
            <a:off x="1841499"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320"/>
              <a:buFont typeface="Times New Roman"/>
              <a:buNone/>
            </a:pPr>
            <a:r>
              <a:rPr b="0" i="0" lang="en-US" sz="4320" u="none" cap="none" strike="noStrike">
                <a:solidFill>
                  <a:srgbClr val="00B050"/>
                </a:solidFill>
                <a:latin typeface="Times New Roman"/>
                <a:ea typeface="Times New Roman"/>
                <a:cs typeface="Times New Roman"/>
                <a:sym typeface="Times New Roman"/>
              </a:rPr>
              <a:t>Separate Chaining-Used with Open Hashing</a:t>
            </a:r>
            <a:endParaRPr b="0" i="0" sz="4320" u="none" cap="none" strike="noStrike">
              <a:solidFill>
                <a:srgbClr val="00B050"/>
              </a:solidFill>
              <a:latin typeface="Times New Roman"/>
              <a:ea typeface="Times New Roman"/>
              <a:cs typeface="Times New Roman"/>
              <a:sym typeface="Times New Roman"/>
            </a:endParaRPr>
          </a:p>
        </p:txBody>
      </p:sp>
      <p:sp>
        <p:nvSpPr>
          <p:cNvPr id="1109" name="Google Shape;1109;p88"/>
          <p:cNvSpPr txBox="1"/>
          <p:nvPr>
            <p:ph idx="1" type="body"/>
          </p:nvPr>
        </p:nvSpPr>
        <p:spPr>
          <a:xfrm>
            <a:off x="415343" y="1745340"/>
            <a:ext cx="4692685" cy="430301"/>
          </a:xfrm>
          <a:prstGeom prst="rect">
            <a:avLst/>
          </a:prstGeom>
          <a:noFill/>
          <a:ln>
            <a:noFill/>
          </a:ln>
        </p:spPr>
        <p:txBody>
          <a:bodyPr anchorCtr="0" anchor="t" bIns="45700" lIns="0" spcFirstLastPara="1" rIns="0" wrap="square" tIns="45700">
            <a:noAutofit/>
          </a:bodyPr>
          <a:lstStyle/>
          <a:p>
            <a:pPr indent="-152400" lvl="0" marL="91440" marR="0" rtl="0" algn="l">
              <a:lnSpc>
                <a:spcPct val="80000"/>
              </a:lnSpc>
              <a:spcBef>
                <a:spcPts val="0"/>
              </a:spcBef>
              <a:spcAft>
                <a:spcPts val="0"/>
              </a:spcAft>
              <a:buClr>
                <a:schemeClr val="accent1"/>
              </a:buClr>
              <a:buSzPts val="2400"/>
              <a:buFont typeface="Calibri"/>
              <a:buChar char=" "/>
            </a:pPr>
            <a:r>
              <a:rPr b="0" i="0" lang="en-US" sz="2400" u="none" cap="none" strike="noStrike">
                <a:solidFill>
                  <a:schemeClr val="dk1"/>
                </a:solidFill>
                <a:latin typeface="Times New Roman"/>
                <a:ea typeface="Times New Roman"/>
                <a:cs typeface="Times New Roman"/>
                <a:sym typeface="Times New Roman"/>
              </a:rPr>
              <a:t>Operations on Hash Table:</a:t>
            </a:r>
            <a:endParaRPr/>
          </a:p>
          <a:p>
            <a:pPr indent="111760" lvl="0" marL="91440" marR="0" rtl="0" algn="l">
              <a:lnSpc>
                <a:spcPct val="80000"/>
              </a:lnSpc>
              <a:spcBef>
                <a:spcPts val="1400"/>
              </a:spcBef>
              <a:spcAft>
                <a:spcPts val="0"/>
              </a:spcAft>
              <a:buClr>
                <a:schemeClr val="accent1"/>
              </a:buClr>
              <a:buSzPts val="3200"/>
              <a:buFont typeface="Calibri"/>
              <a:buNone/>
            </a:pPr>
            <a:r>
              <a:t/>
            </a:r>
            <a:endParaRPr b="0" i="0" sz="3200" u="none" cap="none" strike="noStrike">
              <a:solidFill>
                <a:srgbClr val="3F3F3F"/>
              </a:solidFill>
              <a:latin typeface="Calibri"/>
              <a:ea typeface="Calibri"/>
              <a:cs typeface="Calibri"/>
              <a:sym typeface="Calibri"/>
            </a:endParaRPr>
          </a:p>
        </p:txBody>
      </p:sp>
      <p:pic>
        <p:nvPicPr>
          <p:cNvPr id="1110" name="Google Shape;1110;p8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1111" name="Google Shape;1111;p88"/>
          <p:cNvSpPr txBox="1"/>
          <p:nvPr/>
        </p:nvSpPr>
        <p:spPr>
          <a:xfrm>
            <a:off x="415342" y="2175641"/>
            <a:ext cx="4672545"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FF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Algorithm Insert(node *hashtable[],int x)</a:t>
            </a:r>
            <a:endParaRPr b="0" i="0" sz="1400" u="none" cap="none" strike="noStrike">
              <a:solidFill>
                <a:schemeClr val="dk1"/>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int loc;</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node *p,*q;</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loc=x % MAX;</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q=new node;</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q-&gt;data=x;</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q-&gt;next=NULL;</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If(hashtable[loc]-&gt;next==NULL)</a:t>
            </a:r>
            <a:endParaRPr b="0" i="0" sz="1400" u="none" cap="none" strike="noStrike">
              <a:solidFill>
                <a:srgbClr val="000000"/>
              </a:solidFill>
              <a:latin typeface="Arial"/>
              <a:ea typeface="Arial"/>
              <a:cs typeface="Arial"/>
              <a:sym typeface="Arial"/>
            </a:endParaRPr>
          </a:p>
          <a:p>
            <a:pPr indent="-342900" lvl="2"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C00000"/>
                </a:solidFill>
                <a:latin typeface="Times New Roman"/>
                <a:ea typeface="Times New Roman"/>
                <a:cs typeface="Times New Roman"/>
                <a:sym typeface="Times New Roman"/>
              </a:rPr>
              <a:t>		</a:t>
            </a:r>
            <a:r>
              <a:rPr b="0" i="0" lang="en-US" sz="2000" u="none" cap="none" strike="noStrike">
                <a:solidFill>
                  <a:schemeClr val="dk1"/>
                </a:solidFill>
                <a:latin typeface="Times New Roman"/>
                <a:ea typeface="Times New Roman"/>
                <a:cs typeface="Times New Roman"/>
                <a:sym typeface="Times New Roman"/>
              </a:rPr>
              <a:t>Hashtable[loc]-&gt;next=q;</a:t>
            </a:r>
            <a:endParaRPr b="0" i="0" sz="1400" u="none" cap="none" strike="noStrike">
              <a:solidFill>
                <a:schemeClr val="dk1"/>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rgbClr val="000000"/>
              </a:solidFill>
              <a:latin typeface="Calibri"/>
              <a:ea typeface="Calibri"/>
              <a:cs typeface="Calibri"/>
              <a:sym typeface="Calibri"/>
            </a:endParaRPr>
          </a:p>
        </p:txBody>
      </p:sp>
      <p:sp>
        <p:nvSpPr>
          <p:cNvPr id="1112" name="Google Shape;1112;p88"/>
          <p:cNvSpPr txBox="1"/>
          <p:nvPr/>
        </p:nvSpPr>
        <p:spPr>
          <a:xfrm>
            <a:off x="5663952" y="1988840"/>
            <a:ext cx="6192688"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else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for(p=hashtable[loc];p-&gt;next!=NULL;p=p-&gt;next);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C00000"/>
              </a:buClr>
              <a:buSzPts val="2000"/>
              <a:buFont typeface="Arial"/>
              <a:buNone/>
            </a:pPr>
            <a:r>
              <a:rPr b="0" i="0" lang="en-US" sz="2000" u="none" cap="none" strike="noStrike">
                <a:solidFill>
                  <a:srgbClr val="C00000"/>
                </a:solidFill>
                <a:latin typeface="Times New Roman"/>
                <a:ea typeface="Times New Roman"/>
                <a:cs typeface="Times New Roman"/>
                <a:sym typeface="Times New Roman"/>
              </a:rPr>
              <a:t>	p-&gt;next=q;</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0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89"/>
          <p:cNvSpPr txBox="1"/>
          <p:nvPr>
            <p:ph type="title"/>
          </p:nvPr>
        </p:nvSpPr>
        <p:spPr>
          <a:xfrm>
            <a:off x="1841499" y="376632"/>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85000"/>
              </a:lnSpc>
              <a:spcBef>
                <a:spcPts val="0"/>
              </a:spcBef>
              <a:spcAft>
                <a:spcPts val="0"/>
              </a:spcAft>
              <a:buClr>
                <a:srgbClr val="00B050"/>
              </a:buClr>
              <a:buSzPts val="4320"/>
              <a:buFont typeface="Times New Roman"/>
              <a:buNone/>
            </a:pPr>
            <a:r>
              <a:rPr b="0" i="0" lang="en-US" sz="4320" u="none" cap="none" strike="noStrike">
                <a:solidFill>
                  <a:srgbClr val="00B050"/>
                </a:solidFill>
                <a:latin typeface="Times New Roman"/>
                <a:ea typeface="Times New Roman"/>
                <a:cs typeface="Times New Roman"/>
                <a:sym typeface="Times New Roman"/>
              </a:rPr>
              <a:t>Separate Chaining-Used with Open Hashing</a:t>
            </a:r>
            <a:endParaRPr b="0" i="0" sz="4320" u="none" cap="none" strike="noStrike">
              <a:solidFill>
                <a:srgbClr val="00B050"/>
              </a:solidFill>
              <a:latin typeface="Times New Roman"/>
              <a:ea typeface="Times New Roman"/>
              <a:cs typeface="Times New Roman"/>
              <a:sym typeface="Times New Roman"/>
            </a:endParaRPr>
          </a:p>
        </p:txBody>
      </p:sp>
      <p:sp>
        <p:nvSpPr>
          <p:cNvPr id="1120" name="Google Shape;1120;p89"/>
          <p:cNvSpPr txBox="1"/>
          <p:nvPr>
            <p:ph idx="1" type="body"/>
          </p:nvPr>
        </p:nvSpPr>
        <p:spPr>
          <a:xfrm>
            <a:off x="415343" y="1745340"/>
            <a:ext cx="4692685" cy="430301"/>
          </a:xfrm>
          <a:prstGeom prst="rect">
            <a:avLst/>
          </a:prstGeom>
          <a:noFill/>
          <a:ln>
            <a:noFill/>
          </a:ln>
        </p:spPr>
        <p:txBody>
          <a:bodyPr anchorCtr="0" anchor="t" bIns="45700" lIns="0" spcFirstLastPara="1" rIns="0" wrap="square" tIns="45700">
            <a:noAutofit/>
          </a:bodyPr>
          <a:lstStyle/>
          <a:p>
            <a:pPr indent="-152400" lvl="0" marL="91440" marR="0" rtl="0" algn="l">
              <a:lnSpc>
                <a:spcPct val="80000"/>
              </a:lnSpc>
              <a:spcBef>
                <a:spcPts val="0"/>
              </a:spcBef>
              <a:spcAft>
                <a:spcPts val="0"/>
              </a:spcAft>
              <a:buClr>
                <a:schemeClr val="accent1"/>
              </a:buClr>
              <a:buSzPts val="2400"/>
              <a:buFont typeface="Calibri"/>
              <a:buChar char=" "/>
            </a:pPr>
            <a:r>
              <a:rPr b="0" i="0" lang="en-US" sz="2400" u="none" cap="none" strike="noStrike">
                <a:solidFill>
                  <a:schemeClr val="dk1"/>
                </a:solidFill>
                <a:latin typeface="Times New Roman"/>
                <a:ea typeface="Times New Roman"/>
                <a:cs typeface="Times New Roman"/>
                <a:sym typeface="Times New Roman"/>
              </a:rPr>
              <a:t>Operations on Hash Table:</a:t>
            </a:r>
            <a:endParaRPr/>
          </a:p>
          <a:p>
            <a:pPr indent="111760" lvl="0" marL="91440" marR="0" rtl="0" algn="l">
              <a:lnSpc>
                <a:spcPct val="80000"/>
              </a:lnSpc>
              <a:spcBef>
                <a:spcPts val="1400"/>
              </a:spcBef>
              <a:spcAft>
                <a:spcPts val="0"/>
              </a:spcAft>
              <a:buClr>
                <a:schemeClr val="accent1"/>
              </a:buClr>
              <a:buSzPts val="3200"/>
              <a:buFont typeface="Calibri"/>
              <a:buNone/>
            </a:pPr>
            <a:r>
              <a:t/>
            </a:r>
            <a:endParaRPr b="0" i="0" sz="3200" u="none" cap="none" strike="noStrike">
              <a:solidFill>
                <a:srgbClr val="3F3F3F"/>
              </a:solidFill>
              <a:latin typeface="Calibri"/>
              <a:ea typeface="Calibri"/>
              <a:cs typeface="Calibri"/>
              <a:sym typeface="Calibri"/>
            </a:endParaRPr>
          </a:p>
        </p:txBody>
      </p:sp>
      <p:pic>
        <p:nvPicPr>
          <p:cNvPr id="1121" name="Google Shape;1121;p8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1122" name="Google Shape;1122;p89"/>
          <p:cNvSpPr txBox="1"/>
          <p:nvPr/>
        </p:nvSpPr>
        <p:spPr>
          <a:xfrm>
            <a:off x="415343" y="2175641"/>
            <a:ext cx="6616761"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FF0000"/>
              </a:buClr>
              <a:buSzPts val="2400"/>
              <a:buFont typeface="Arial"/>
              <a:buNone/>
            </a:pPr>
            <a:r>
              <a:rPr b="0" i="0" lang="en-US" sz="2400" u="none" cap="none" strike="noStrike">
                <a:solidFill>
                  <a:srgbClr val="FF0000"/>
                </a:solidFill>
                <a:latin typeface="Calibri"/>
                <a:ea typeface="Calibri"/>
                <a:cs typeface="Calibri"/>
                <a:sym typeface="Calibri"/>
              </a:rPr>
              <a:t>Algorithm node *find(node *hashtable[],int 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int loc,</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node *p;</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loc=x % MAX;</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p=hashtable[loc];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While(p!=NULL &amp;&amp; x!=p-&gt;data)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p=p-&gt;next;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return (p);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640"/>
              </a:spcBef>
              <a:spcAft>
                <a:spcPts val="0"/>
              </a:spcAft>
              <a:buClr>
                <a:schemeClr val="dk1"/>
              </a:buClr>
              <a:buSzPts val="3200"/>
              <a:buFont typeface="Arial"/>
              <a:buNone/>
            </a:pPr>
            <a:r>
              <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15"/>
          <p:cNvSpPr txBox="1"/>
          <p:nvPr>
            <p:ph type="title"/>
          </p:nvPr>
        </p:nvSpPr>
        <p:spPr>
          <a:xfrm>
            <a:off x="1837184" y="908720"/>
            <a:ext cx="8229600" cy="4873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Key terms</a:t>
            </a:r>
            <a:endParaRPr>
              <a:solidFill>
                <a:srgbClr val="00B050"/>
              </a:solidFill>
              <a:latin typeface="Times New Roman"/>
              <a:ea typeface="Times New Roman"/>
              <a:cs typeface="Times New Roman"/>
              <a:sym typeface="Times New Roman"/>
            </a:endParaRPr>
          </a:p>
        </p:txBody>
      </p:sp>
      <p:sp>
        <p:nvSpPr>
          <p:cNvPr id="243" name="Google Shape;243;p115"/>
          <p:cNvSpPr txBox="1"/>
          <p:nvPr>
            <p:ph idx="1" type="body"/>
          </p:nvPr>
        </p:nvSpPr>
        <p:spPr>
          <a:xfrm>
            <a:off x="479376" y="1628800"/>
            <a:ext cx="11449272" cy="5013176"/>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 </a:t>
            </a:r>
            <a:r>
              <a:rPr b="1" lang="en-US" sz="2400">
                <a:latin typeface="Times New Roman"/>
                <a:ea typeface="Times New Roman"/>
                <a:cs typeface="Times New Roman"/>
                <a:sym typeface="Times New Roman"/>
              </a:rPr>
              <a:t>Hash Table</a:t>
            </a:r>
            <a:r>
              <a:rPr lang="en-US" sz="2400">
                <a:latin typeface="Times New Roman"/>
                <a:ea typeface="Times New Roman"/>
                <a:cs typeface="Times New Roman"/>
                <a:sym typeface="Times New Roman"/>
              </a:rPr>
              <a:t>: is an array of size MAX[0 to MAX-1]</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 Hash Function</a:t>
            </a:r>
            <a:r>
              <a:rPr lang="en-US" sz="2400">
                <a:latin typeface="Times New Roman"/>
                <a:ea typeface="Times New Roman"/>
                <a:cs typeface="Times New Roman"/>
                <a:sym typeface="Times New Roman"/>
              </a:rPr>
              <a:t>: that transforms a key into an address.</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Bucket-</a:t>
            </a:r>
            <a:r>
              <a:rPr lang="en-US" sz="2400">
                <a:latin typeface="Times New Roman"/>
                <a:ea typeface="Times New Roman"/>
                <a:cs typeface="Times New Roman"/>
                <a:sym typeface="Times New Roman"/>
              </a:rPr>
              <a:t> Bucket is an index position in hash table that can store more than one record</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When the same index is mapped with two keys, then both the records are stored in the same bucket</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Probe</a:t>
            </a:r>
            <a:r>
              <a:rPr lang="en-US" sz="2400">
                <a:latin typeface="Times New Roman"/>
                <a:ea typeface="Times New Roman"/>
                <a:cs typeface="Times New Roman"/>
                <a:sym typeface="Times New Roman"/>
              </a:rPr>
              <a:t>-Each action of address calculation and check for success is called probe</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Collision-</a:t>
            </a:r>
            <a:r>
              <a:rPr lang="en-US" sz="2400">
                <a:latin typeface="Times New Roman"/>
                <a:ea typeface="Times New Roman"/>
                <a:cs typeface="Times New Roman"/>
                <a:sym typeface="Times New Roman"/>
              </a:rPr>
              <a:t>The result of two keys hashing into the same address is called collision</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Synonym-</a:t>
            </a:r>
            <a:r>
              <a:rPr lang="en-US" sz="2400">
                <a:latin typeface="Times New Roman"/>
                <a:ea typeface="Times New Roman"/>
                <a:cs typeface="Times New Roman"/>
                <a:sym typeface="Times New Roman"/>
              </a:rPr>
              <a:t>Keys those hash to the same address are called synonyms</a:t>
            </a:r>
            <a:endParaRPr/>
          </a:p>
          <a:p>
            <a:pPr indent="-444500" lvl="0" marL="1944688" rtl="0" algn="just">
              <a:lnSpc>
                <a:spcPct val="90000"/>
              </a:lnSpc>
              <a:spcBef>
                <a:spcPts val="1200"/>
              </a:spcBef>
              <a:spcAft>
                <a:spcPts val="0"/>
              </a:spcAft>
              <a:buClr>
                <a:srgbClr val="A8CDD7"/>
              </a:buClr>
              <a:buSzPts val="1900"/>
              <a:buFont typeface="Noto Sans Symbols"/>
              <a:buNone/>
            </a:pPr>
            <a:r>
              <a:t/>
            </a:r>
            <a:endParaRPr b="1">
              <a:solidFill>
                <a:schemeClr val="dk1"/>
              </a:solidFill>
            </a:endParaRPr>
          </a:p>
          <a:p>
            <a:pPr indent="-444500" lvl="0" marL="1944688" rtl="0" algn="just">
              <a:lnSpc>
                <a:spcPct val="90000"/>
              </a:lnSpc>
              <a:spcBef>
                <a:spcPts val="1200"/>
              </a:spcBef>
              <a:spcAft>
                <a:spcPts val="0"/>
              </a:spcAft>
              <a:buClr>
                <a:srgbClr val="A8CDD7"/>
              </a:buClr>
              <a:buSzPts val="1900"/>
              <a:buFont typeface="Noto Sans Symbols"/>
              <a:buNone/>
            </a:pPr>
            <a:r>
              <a:t/>
            </a:r>
            <a:endParaRPr b="1">
              <a:solidFill>
                <a:schemeClr val="dk1"/>
              </a:solidFill>
            </a:endParaRPr>
          </a:p>
          <a:p>
            <a:pPr indent="-444500" lvl="0" marL="1944688" rtl="0" algn="just">
              <a:lnSpc>
                <a:spcPct val="90000"/>
              </a:lnSpc>
              <a:spcBef>
                <a:spcPts val="1200"/>
              </a:spcBef>
              <a:spcAft>
                <a:spcPts val="0"/>
              </a:spcAft>
              <a:buClr>
                <a:srgbClr val="A8CDD7"/>
              </a:buClr>
              <a:buSzPts val="1900"/>
              <a:buFont typeface="Noto Sans Symbols"/>
              <a:buNone/>
            </a:pPr>
            <a:r>
              <a:t/>
            </a:r>
            <a:endParaRPr b="1">
              <a:latin typeface="Constantia"/>
              <a:ea typeface="Constantia"/>
              <a:cs typeface="Constantia"/>
              <a:sym typeface="Constantia"/>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244" name="Google Shape;244;p11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0" st="0"/>
                                            </p:txEl>
                                          </p:spTgt>
                                        </p:tgtEl>
                                        <p:attrNameLst>
                                          <p:attrName>style.visibility</p:attrName>
                                        </p:attrNameLst>
                                      </p:cBhvr>
                                      <p:to>
                                        <p:strVal val="visible"/>
                                      </p:to>
                                    </p:set>
                                    <p:animEffect filter="fade" transition="in">
                                      <p:cBhvr>
                                        <p:cTn dur="500"/>
                                        <p:tgtEl>
                                          <p:spTgt spid="2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1" st="1"/>
                                            </p:txEl>
                                          </p:spTgt>
                                        </p:tgtEl>
                                        <p:attrNameLst>
                                          <p:attrName>style.visibility</p:attrName>
                                        </p:attrNameLst>
                                      </p:cBhvr>
                                      <p:to>
                                        <p:strVal val="visible"/>
                                      </p:to>
                                    </p:set>
                                    <p:animEffect filter="fade" transition="in">
                                      <p:cBhvr>
                                        <p:cTn dur="500"/>
                                        <p:tgtEl>
                                          <p:spTgt spid="2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2" st="2"/>
                                            </p:txEl>
                                          </p:spTgt>
                                        </p:tgtEl>
                                        <p:attrNameLst>
                                          <p:attrName>style.visibility</p:attrName>
                                        </p:attrNameLst>
                                      </p:cBhvr>
                                      <p:to>
                                        <p:strVal val="visible"/>
                                      </p:to>
                                    </p:set>
                                    <p:animEffect filter="fade" transition="in">
                                      <p:cBhvr>
                                        <p:cTn dur="500"/>
                                        <p:tgtEl>
                                          <p:spTgt spid="2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3" st="3"/>
                                            </p:txEl>
                                          </p:spTgt>
                                        </p:tgtEl>
                                        <p:attrNameLst>
                                          <p:attrName>style.visibility</p:attrName>
                                        </p:attrNameLst>
                                      </p:cBhvr>
                                      <p:to>
                                        <p:strVal val="visible"/>
                                      </p:to>
                                    </p:set>
                                    <p:animEffect filter="fade" transition="in">
                                      <p:cBhvr>
                                        <p:cTn dur="500"/>
                                        <p:tgtEl>
                                          <p:spTgt spid="24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4" st="4"/>
                                            </p:txEl>
                                          </p:spTgt>
                                        </p:tgtEl>
                                        <p:attrNameLst>
                                          <p:attrName>style.visibility</p:attrName>
                                        </p:attrNameLst>
                                      </p:cBhvr>
                                      <p:to>
                                        <p:strVal val="visible"/>
                                      </p:to>
                                    </p:set>
                                    <p:animEffect filter="fade" transition="in">
                                      <p:cBhvr>
                                        <p:cTn dur="500"/>
                                        <p:tgtEl>
                                          <p:spTgt spid="24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5" st="5"/>
                                            </p:txEl>
                                          </p:spTgt>
                                        </p:tgtEl>
                                        <p:attrNameLst>
                                          <p:attrName>style.visibility</p:attrName>
                                        </p:attrNameLst>
                                      </p:cBhvr>
                                      <p:to>
                                        <p:strVal val="visible"/>
                                      </p:to>
                                    </p:set>
                                    <p:animEffect filter="fade" transition="in">
                                      <p:cBhvr>
                                        <p:cTn dur="500"/>
                                        <p:tgtEl>
                                          <p:spTgt spid="24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6" st="6"/>
                                            </p:txEl>
                                          </p:spTgt>
                                        </p:tgtEl>
                                        <p:attrNameLst>
                                          <p:attrName>style.visibility</p:attrName>
                                        </p:attrNameLst>
                                      </p:cBhvr>
                                      <p:to>
                                        <p:strVal val="visible"/>
                                      </p:to>
                                    </p:set>
                                    <p:animEffect filter="fade" transition="in">
                                      <p:cBhvr>
                                        <p:cTn dur="500"/>
                                        <p:tgtEl>
                                          <p:spTgt spid="24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7" st="7"/>
                                            </p:txEl>
                                          </p:spTgt>
                                        </p:tgtEl>
                                        <p:attrNameLst>
                                          <p:attrName>style.visibility</p:attrName>
                                        </p:attrNameLst>
                                      </p:cBhvr>
                                      <p:to>
                                        <p:strVal val="visible"/>
                                      </p:to>
                                    </p:set>
                                    <p:animEffect filter="fade" transition="in">
                                      <p:cBhvr>
                                        <p:cTn dur="500"/>
                                        <p:tgtEl>
                                          <p:spTgt spid="24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8" st="8"/>
                                            </p:txEl>
                                          </p:spTgt>
                                        </p:tgtEl>
                                        <p:attrNameLst>
                                          <p:attrName>style.visibility</p:attrName>
                                        </p:attrNameLst>
                                      </p:cBhvr>
                                      <p:to>
                                        <p:strVal val="visible"/>
                                      </p:to>
                                    </p:set>
                                    <p:animEffect filter="fade" transition="in">
                                      <p:cBhvr>
                                        <p:cTn dur="500"/>
                                        <p:tgtEl>
                                          <p:spTgt spid="24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9" st="9"/>
                                            </p:txEl>
                                          </p:spTgt>
                                        </p:tgtEl>
                                        <p:attrNameLst>
                                          <p:attrName>style.visibility</p:attrName>
                                        </p:attrNameLst>
                                      </p:cBhvr>
                                      <p:to>
                                        <p:strVal val="visible"/>
                                      </p:to>
                                    </p:set>
                                    <p:animEffect filter="fade" transition="in">
                                      <p:cBhvr>
                                        <p:cTn dur="500"/>
                                        <p:tgtEl>
                                          <p:spTgt spid="24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xEl>
                                              <p:pRg end="10" st="10"/>
                                            </p:txEl>
                                          </p:spTgt>
                                        </p:tgtEl>
                                        <p:attrNameLst>
                                          <p:attrName>style.visibility</p:attrName>
                                        </p:attrNameLst>
                                      </p:cBhvr>
                                      <p:to>
                                        <p:strVal val="visible"/>
                                      </p:to>
                                    </p:set>
                                    <p:animEffect filter="fade" transition="in">
                                      <p:cBhvr>
                                        <p:cTn dur="500"/>
                                        <p:tgtEl>
                                          <p:spTgt spid="243">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91"/>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FAQ</a:t>
            </a:r>
            <a:endParaRPr b="1" i="0" sz="4800" u="none" cap="none" strike="noStrike">
              <a:solidFill>
                <a:schemeClr val="dk1"/>
              </a:solidFill>
              <a:latin typeface="Times New Roman"/>
              <a:ea typeface="Times New Roman"/>
              <a:cs typeface="Times New Roman"/>
              <a:sym typeface="Times New Roman"/>
            </a:endParaRPr>
          </a:p>
        </p:txBody>
      </p:sp>
      <p:sp>
        <p:nvSpPr>
          <p:cNvPr id="1130" name="Google Shape;1130;p91"/>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127000" lvl="0" marL="91440" marR="0" rtl="0" algn="l">
              <a:lnSpc>
                <a:spcPct val="90000"/>
              </a:lnSpc>
              <a:spcBef>
                <a:spcPts val="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What is hashing?</a:t>
            </a:r>
            <a:endParaRPr b="0" i="0" sz="2000" u="none" cap="none" strike="noStrike">
              <a:solidFill>
                <a:srgbClr val="3F3F3F"/>
              </a:solidFill>
              <a:latin typeface="Calibri"/>
              <a:ea typeface="Calibri"/>
              <a:cs typeface="Calibri"/>
              <a:sym typeface="Calibri"/>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Why there is need of hashing?</a:t>
            </a:r>
            <a:endParaRPr b="0" i="0" sz="2000" u="none" cap="none" strike="noStrike">
              <a:solidFill>
                <a:srgbClr val="3F3F3F"/>
              </a:solidFill>
              <a:latin typeface="Calibri"/>
              <a:ea typeface="Calibri"/>
              <a:cs typeface="Calibri"/>
              <a:sym typeface="Calibri"/>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What is the time complexity of hashing?</a:t>
            </a:r>
            <a:endParaRPr b="0" i="0" sz="2000" u="none" cap="none" strike="noStrike">
              <a:solidFill>
                <a:srgbClr val="3F3F3F"/>
              </a:solidFill>
              <a:latin typeface="Calibri"/>
              <a:ea typeface="Calibri"/>
              <a:cs typeface="Calibri"/>
              <a:sym typeface="Calibri"/>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What is collision?</a:t>
            </a:r>
            <a:endParaRPr b="0" i="0" sz="2000" u="none" cap="none" strike="noStrike">
              <a:solidFill>
                <a:srgbClr val="3F3F3F"/>
              </a:solidFill>
              <a:latin typeface="Calibri"/>
              <a:ea typeface="Calibri"/>
              <a:cs typeface="Calibri"/>
              <a:sym typeface="Calibri"/>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Define hash function, hash key</a:t>
            </a:r>
            <a:endParaRPr b="0" i="0" sz="2000" u="none" cap="none" strike="noStrike">
              <a:solidFill>
                <a:srgbClr val="3F3F3F"/>
              </a:solidFill>
              <a:latin typeface="Calibri"/>
              <a:ea typeface="Calibri"/>
              <a:cs typeface="Calibri"/>
              <a:sym typeface="Calibri"/>
            </a:endParaRPr>
          </a:p>
          <a:p>
            <a:pPr indent="-12700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rgbClr val="3F3F3F"/>
                </a:solidFill>
                <a:latin typeface="Calibri"/>
                <a:ea typeface="Calibri"/>
                <a:cs typeface="Calibri"/>
                <a:sym typeface="Calibri"/>
              </a:rPr>
              <a:t>What are the collision resolution techniques?</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31" name="Google Shape;1131;p91"/>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92"/>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MCQs</a:t>
            </a:r>
            <a:endParaRPr b="1" i="0" sz="4800" u="none" cap="none" strike="noStrike">
              <a:solidFill>
                <a:schemeClr val="dk1"/>
              </a:solidFill>
              <a:latin typeface="Times New Roman"/>
              <a:ea typeface="Times New Roman"/>
              <a:cs typeface="Times New Roman"/>
              <a:sym typeface="Times New Roman"/>
            </a:endParaRPr>
          </a:p>
        </p:txBody>
      </p:sp>
      <p:sp>
        <p:nvSpPr>
          <p:cNvPr id="1139" name="Google Shape;1139;p92"/>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A hash table of length 10 uses open addressing with hash function h(k)=k mod 10, and linear probing. After inserting 6 values into an empty hash table, the table is as shown below.   Which one of the following choices gives a possible order in which the key values could have been inserted in the table?</a:t>
            </a:r>
            <a:endParaRPr/>
          </a:p>
          <a:p>
            <a:pPr indent="0" lvl="0" marL="0" marR="0" rtl="0" algn="l">
              <a:lnSpc>
                <a:spcPct val="90000"/>
              </a:lnSpc>
              <a:spcBef>
                <a:spcPts val="1400"/>
              </a:spcBef>
              <a:spcAft>
                <a:spcPts val="0"/>
              </a:spcAft>
              <a:buClr>
                <a:schemeClr val="accent1"/>
              </a:buClr>
              <a:buSzPts val="2000"/>
              <a:buFont typeface="Arial"/>
              <a:buNone/>
            </a:pPr>
            <a:r>
              <a:t/>
            </a:r>
            <a:endParaRPr b="0" i="0" sz="20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A)46, 42, 34, 52, 23, 33</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B)34, 42, 23, 52, 33, 46</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C)46, 34, 42, 23, 52, 33</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D)42, 46, 33, 23, 34, 52</a:t>
            </a:r>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40" name="Google Shape;1140;p92"/>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pic>
        <p:nvPicPr>
          <p:cNvPr descr="http://geeksforgeeks.org/wp-content/uploads/gate2010_1.GIF" id="1141" name="Google Shape;1141;p92"/>
          <p:cNvPicPr preferRelativeResize="0"/>
          <p:nvPr/>
        </p:nvPicPr>
        <p:blipFill rotWithShape="1">
          <a:blip r:embed="rId4">
            <a:alphaModFix/>
          </a:blip>
          <a:srcRect b="0" l="0" r="0" t="0"/>
          <a:stretch/>
        </p:blipFill>
        <p:spPr>
          <a:xfrm>
            <a:off x="5208587" y="3045107"/>
            <a:ext cx="1854365" cy="3191233"/>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93"/>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MCQs</a:t>
            </a:r>
            <a:endParaRPr b="1" i="0" sz="4800" u="none" cap="none" strike="noStrike">
              <a:solidFill>
                <a:schemeClr val="dk1"/>
              </a:solidFill>
              <a:latin typeface="Times New Roman"/>
              <a:ea typeface="Times New Roman"/>
              <a:cs typeface="Times New Roman"/>
              <a:sym typeface="Times New Roman"/>
            </a:endParaRPr>
          </a:p>
        </p:txBody>
      </p:sp>
      <p:sp>
        <p:nvSpPr>
          <p:cNvPr id="1149" name="Google Shape;1149;p93"/>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How many different insertion sequences of the key values using the same hash function and linear probing will result in the hash table shown above?</a:t>
            </a:r>
            <a:endParaRPr/>
          </a:p>
          <a:p>
            <a:pPr indent="0" lvl="0" marL="0" marR="0" rtl="0" algn="l">
              <a:lnSpc>
                <a:spcPct val="90000"/>
              </a:lnSpc>
              <a:spcBef>
                <a:spcPts val="1400"/>
              </a:spcBef>
              <a:spcAft>
                <a:spcPts val="0"/>
              </a:spcAft>
              <a:buClr>
                <a:schemeClr val="accent1"/>
              </a:buClr>
              <a:buSzPts val="2000"/>
              <a:buFont typeface="Arial"/>
              <a:buNone/>
            </a:pPr>
            <a:r>
              <a:t/>
            </a:r>
            <a:endParaRPr b="0" i="0" sz="20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A.10</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B.20</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C.30</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D.40</a:t>
            </a:r>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50" name="Google Shape;1150;p93"/>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94"/>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MCQs</a:t>
            </a:r>
            <a:endParaRPr b="1" i="0" sz="4800" u="none" cap="none" strike="noStrike">
              <a:solidFill>
                <a:schemeClr val="dk1"/>
              </a:solidFill>
              <a:latin typeface="Times New Roman"/>
              <a:ea typeface="Times New Roman"/>
              <a:cs typeface="Times New Roman"/>
              <a:sym typeface="Times New Roman"/>
            </a:endParaRPr>
          </a:p>
        </p:txBody>
      </p:sp>
      <p:sp>
        <p:nvSpPr>
          <p:cNvPr id="1158" name="Google Shape;1158;p94"/>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127000" lvl="0" marL="91440" marR="0" rtl="0" algn="l">
              <a:lnSpc>
                <a:spcPct val="90000"/>
              </a:lnSpc>
              <a:spcBef>
                <a:spcPts val="0"/>
              </a:spcBef>
              <a:spcAft>
                <a:spcPts val="0"/>
              </a:spcAft>
              <a:buClr>
                <a:schemeClr val="accent1"/>
              </a:buClr>
              <a:buSzPts val="2000"/>
              <a:buFont typeface="Calibri"/>
              <a:buChar char=" "/>
            </a:pPr>
            <a:r>
              <a:rPr b="0" i="0" lang="en-US" sz="2000" u="none" cap="none" strike="noStrike">
                <a:solidFill>
                  <a:srgbClr val="3F3F3F"/>
                </a:solidFill>
                <a:latin typeface="Times New Roman"/>
                <a:ea typeface="Times New Roman"/>
                <a:cs typeface="Times New Roman"/>
                <a:sym typeface="Times New Roman"/>
              </a:rPr>
              <a:t>The keys 12, 18, 13, 2, 3, 23, 5 and 15 are inserted into an initially empty hash table of length 10 using open addressing with hash function h(k) = k mod 10 and linear probing. What is the resultant hash table? </a:t>
            </a:r>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59" name="Google Shape;1159;p94"/>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pic>
        <p:nvPicPr>
          <p:cNvPr id="1160" name="Google Shape;1160;p94"/>
          <p:cNvPicPr preferRelativeResize="0"/>
          <p:nvPr/>
        </p:nvPicPr>
        <p:blipFill rotWithShape="1">
          <a:blip r:embed="rId4">
            <a:alphaModFix/>
          </a:blip>
          <a:srcRect b="0" l="0" r="0" t="0"/>
          <a:stretch/>
        </p:blipFill>
        <p:spPr>
          <a:xfrm>
            <a:off x="1122363" y="3124200"/>
            <a:ext cx="5888037" cy="2595563"/>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sp>
        <p:nvSpPr>
          <p:cNvPr id="1167" name="Google Shape;1167;p95"/>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MCQs</a:t>
            </a:r>
            <a:endParaRPr b="1" i="0" sz="4800" u="none" cap="none" strike="noStrike">
              <a:solidFill>
                <a:schemeClr val="dk1"/>
              </a:solidFill>
              <a:latin typeface="Times New Roman"/>
              <a:ea typeface="Times New Roman"/>
              <a:cs typeface="Times New Roman"/>
              <a:sym typeface="Times New Roman"/>
            </a:endParaRPr>
          </a:p>
        </p:txBody>
      </p:sp>
      <p:sp>
        <p:nvSpPr>
          <p:cNvPr id="1168" name="Google Shape;1168;p95"/>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Consider a hash table of size seven, with starting index zero, and a hash function (3x + 4)mod7. Assuming the hash table is initially empty, which of the following is the contents of the table when the sequence 1, 3, 8, 10 is inserted into the table using closed hashing? Note that ‘_’ denotes an empty location in the table.</a:t>
            </a:r>
            <a:endParaRPr/>
          </a:p>
          <a:p>
            <a:pPr indent="0" lvl="0" marL="0" marR="0" rtl="0" algn="l">
              <a:lnSpc>
                <a:spcPct val="90000"/>
              </a:lnSpc>
              <a:spcBef>
                <a:spcPts val="1400"/>
              </a:spcBef>
              <a:spcAft>
                <a:spcPts val="0"/>
              </a:spcAft>
              <a:buClr>
                <a:schemeClr val="accent1"/>
              </a:buClr>
              <a:buSzPts val="2000"/>
              <a:buFont typeface="Arial"/>
              <a:buNone/>
            </a:pPr>
            <a:r>
              <a:t/>
            </a:r>
            <a:endParaRPr b="0" i="0" sz="20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A 8, _, _, _, _, _, 10</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B 1, 8, 10, _, _, _, 3</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C 1, _, _, _, _, _,3</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D 1, 10, 8, _, _, _, 3</a:t>
            </a:r>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69" name="Google Shape;1169;p95"/>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96"/>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MCQs</a:t>
            </a:r>
            <a:endParaRPr b="1" i="0" sz="4800" u="none" cap="none" strike="noStrike">
              <a:solidFill>
                <a:schemeClr val="dk1"/>
              </a:solidFill>
              <a:latin typeface="Times New Roman"/>
              <a:ea typeface="Times New Roman"/>
              <a:cs typeface="Times New Roman"/>
              <a:sym typeface="Times New Roman"/>
            </a:endParaRPr>
          </a:p>
        </p:txBody>
      </p:sp>
      <p:sp>
        <p:nvSpPr>
          <p:cNvPr id="1177" name="Google Shape;1177;p96"/>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Given the following input (4322, 1334, 1471, 9679, 1989, 6171, 6173, 4199) and the hash function x mod 10, which of the following statements are true? i. 9679, 1989, 4199 hash to the same value ii. 1471, 6171 has to the same value iii. All elements hash to the same value iv. Each element hashes to a different value (GATE CS 2004)</a:t>
            </a:r>
            <a:endParaRPr/>
          </a:p>
          <a:p>
            <a:pPr indent="0" lvl="0" marL="0" marR="0" rtl="0" algn="l">
              <a:lnSpc>
                <a:spcPct val="90000"/>
              </a:lnSpc>
              <a:spcBef>
                <a:spcPts val="1400"/>
              </a:spcBef>
              <a:spcAft>
                <a:spcPts val="0"/>
              </a:spcAft>
              <a:buClr>
                <a:schemeClr val="accent1"/>
              </a:buClr>
              <a:buSzPts val="2000"/>
              <a:buFont typeface="Arial"/>
              <a:buNone/>
            </a:pPr>
            <a:r>
              <a:t/>
            </a:r>
            <a:endParaRPr b="0" i="0" sz="20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A i only</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B ii only</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C i and ii only</a:t>
            </a:r>
            <a:endParaRPr/>
          </a:p>
          <a:p>
            <a:pPr indent="0" lvl="0" marL="0" marR="0" rtl="0" algn="l">
              <a:lnSpc>
                <a:spcPct val="90000"/>
              </a:lnSpc>
              <a:spcBef>
                <a:spcPts val="1400"/>
              </a:spcBef>
              <a:spcAft>
                <a:spcPts val="0"/>
              </a:spcAft>
              <a:buClr>
                <a:schemeClr val="accent1"/>
              </a:buClr>
              <a:buSzPts val="2000"/>
              <a:buFont typeface="Arial"/>
              <a:buNone/>
            </a:pPr>
            <a:r>
              <a:rPr b="0" i="0" lang="en-US" sz="2000" u="none" cap="none" strike="noStrike">
                <a:solidFill>
                  <a:srgbClr val="3F3F3F"/>
                </a:solidFill>
                <a:latin typeface="Times New Roman"/>
                <a:ea typeface="Times New Roman"/>
                <a:cs typeface="Times New Roman"/>
                <a:sym typeface="Times New Roman"/>
              </a:rPr>
              <a:t>D iii or iv</a:t>
            </a:r>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Times New Roman"/>
              <a:ea typeface="Times New Roman"/>
              <a:cs typeface="Times New Roman"/>
              <a:sym typeface="Times New Roman"/>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78" name="Google Shape;1178;p9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97"/>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Practice Assignments</a:t>
            </a:r>
            <a:endParaRPr b="1" i="0" sz="4800" u="none" cap="none" strike="noStrike">
              <a:solidFill>
                <a:schemeClr val="dk1"/>
              </a:solidFill>
              <a:latin typeface="Times New Roman"/>
              <a:ea typeface="Times New Roman"/>
              <a:cs typeface="Times New Roman"/>
              <a:sym typeface="Times New Roman"/>
            </a:endParaRPr>
          </a:p>
        </p:txBody>
      </p:sp>
      <p:sp>
        <p:nvSpPr>
          <p:cNvPr id="1186" name="Google Shape;1186;p97"/>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457200" lvl="0" marL="457200" marR="0" rtl="0" algn="l">
              <a:lnSpc>
                <a:spcPct val="90000"/>
              </a:lnSpc>
              <a:spcBef>
                <a:spcPts val="0"/>
              </a:spcBef>
              <a:spcAft>
                <a:spcPts val="0"/>
              </a:spcAft>
              <a:buClr>
                <a:schemeClr val="accent1"/>
              </a:buClr>
              <a:buSzPts val="2000"/>
              <a:buFont typeface="Calibri"/>
              <a:buAutoNum type="arabicPeriod"/>
            </a:pPr>
            <a:r>
              <a:rPr b="0" i="0" lang="en-US" sz="2000" u="none" cap="none" strike="noStrike">
                <a:solidFill>
                  <a:srgbClr val="3F3F3F"/>
                </a:solidFill>
                <a:latin typeface="Calibri"/>
                <a:ea typeface="Calibri"/>
                <a:cs typeface="Calibri"/>
                <a:sym typeface="Calibri"/>
              </a:rPr>
              <a:t>Write a pseudo code to implement quadratic probing</a:t>
            </a:r>
            <a:endParaRPr/>
          </a:p>
          <a:p>
            <a:pPr indent="-457200" lvl="0" marL="457200" marR="0" rtl="0" algn="l">
              <a:lnSpc>
                <a:spcPct val="90000"/>
              </a:lnSpc>
              <a:spcBef>
                <a:spcPts val="1400"/>
              </a:spcBef>
              <a:spcAft>
                <a:spcPts val="0"/>
              </a:spcAft>
              <a:buClr>
                <a:schemeClr val="accent1"/>
              </a:buClr>
              <a:buSzPts val="2000"/>
              <a:buFont typeface="Calibri"/>
              <a:buAutoNum type="arabicPeriod"/>
            </a:pPr>
            <a:r>
              <a:rPr b="0" i="0" lang="en-US" sz="2000" u="none" cap="none" strike="noStrike">
                <a:solidFill>
                  <a:srgbClr val="3F3F3F"/>
                </a:solidFill>
                <a:latin typeface="Calibri"/>
                <a:ea typeface="Calibri"/>
                <a:cs typeface="Calibri"/>
                <a:sym typeface="Calibri"/>
              </a:rPr>
              <a:t>Store roll numbers of the students in a database and implement double hashing onto it.</a:t>
            </a:r>
            <a:endParaRPr b="0" i="0" sz="2000" u="none" cap="none" strike="noStrike">
              <a:solidFill>
                <a:srgbClr val="3F3F3F"/>
              </a:solidFill>
              <a:latin typeface="Calibri"/>
              <a:ea typeface="Calibri"/>
              <a:cs typeface="Calibri"/>
              <a:sym typeface="Calibri"/>
            </a:endParaRPr>
          </a:p>
          <a:p>
            <a:pPr indent="-457200" lvl="0" marL="457200" marR="0" rtl="0" algn="l">
              <a:lnSpc>
                <a:spcPct val="90000"/>
              </a:lnSpc>
              <a:spcBef>
                <a:spcPts val="1400"/>
              </a:spcBef>
              <a:spcAft>
                <a:spcPts val="0"/>
              </a:spcAft>
              <a:buClr>
                <a:schemeClr val="accent1"/>
              </a:buClr>
              <a:buSzPts val="2000"/>
              <a:buFont typeface="Calibri"/>
              <a:buAutoNum type="arabicPeriod"/>
            </a:pPr>
            <a:r>
              <a:rPr b="0" i="0" lang="en-US" sz="2000" u="none" cap="none" strike="noStrike">
                <a:solidFill>
                  <a:srgbClr val="3F3F3F"/>
                </a:solidFill>
                <a:latin typeface="Calibri"/>
                <a:ea typeface="Calibri"/>
                <a:cs typeface="Calibri"/>
                <a:sym typeface="Calibri"/>
              </a:rPr>
              <a:t>Store roll numbers of the students in a database and implement linear probing with and without replacement onto it.</a:t>
            </a:r>
            <a:endParaRPr/>
          </a:p>
          <a:p>
            <a:pPr indent="-457200" lvl="0" marL="457200" marR="0" rtl="0" algn="l">
              <a:lnSpc>
                <a:spcPct val="90000"/>
              </a:lnSpc>
              <a:spcBef>
                <a:spcPts val="1400"/>
              </a:spcBef>
              <a:spcAft>
                <a:spcPts val="0"/>
              </a:spcAft>
              <a:buClr>
                <a:schemeClr val="accent1"/>
              </a:buClr>
              <a:buSzPts val="2000"/>
              <a:buFont typeface="Calibri"/>
              <a:buAutoNum type="arabicPeriod"/>
            </a:pPr>
            <a:r>
              <a:rPr b="0" i="0" lang="en-US" sz="2000" u="none" cap="none" strike="noStrike">
                <a:solidFill>
                  <a:srgbClr val="3F3F3F"/>
                </a:solidFill>
                <a:latin typeface="Calibri"/>
                <a:ea typeface="Calibri"/>
                <a:cs typeface="Calibri"/>
                <a:sym typeface="Calibri"/>
              </a:rPr>
              <a:t>Implement chaining method by identifying one suitable application.</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87" name="Google Shape;1187;p97"/>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sp>
        <p:nvSpPr>
          <p:cNvPr id="1194" name="Google Shape;1194;p98"/>
          <p:cNvSpPr txBox="1"/>
          <p:nvPr>
            <p:ph type="title"/>
          </p:nvPr>
        </p:nvSpPr>
        <p:spPr>
          <a:xfrm>
            <a:off x="1369996" y="194108"/>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3F3F3F"/>
              </a:buClr>
              <a:buSzPts val="4800"/>
              <a:buFont typeface="Times New Roman"/>
              <a:buNone/>
            </a:pPr>
            <a:r>
              <a:rPr b="0" i="1" lang="en-US" sz="4800" u="none" cap="none" strike="noStrike">
                <a:solidFill>
                  <a:srgbClr val="3F3F3F"/>
                </a:solidFill>
                <a:latin typeface="Times New Roman"/>
                <a:ea typeface="Times New Roman"/>
                <a:cs typeface="Times New Roman"/>
                <a:sym typeface="Times New Roman"/>
              </a:rPr>
              <a:t> </a:t>
            </a:r>
            <a:r>
              <a:rPr b="0" i="1" lang="en-US" sz="4800" u="none" cap="none" strike="noStrike">
                <a:solidFill>
                  <a:srgbClr val="00B050"/>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Takeaway</a:t>
            </a:r>
            <a:endParaRPr b="1" i="0" sz="4800" u="none" cap="none" strike="noStrike">
              <a:solidFill>
                <a:schemeClr val="dk1"/>
              </a:solidFill>
              <a:latin typeface="Times New Roman"/>
              <a:ea typeface="Times New Roman"/>
              <a:cs typeface="Times New Roman"/>
              <a:sym typeface="Times New Roman"/>
            </a:endParaRPr>
          </a:p>
        </p:txBody>
      </p:sp>
      <p:sp>
        <p:nvSpPr>
          <p:cNvPr id="1195" name="Google Shape;1195;p98"/>
          <p:cNvSpPr txBox="1"/>
          <p:nvPr>
            <p:ph idx="1" type="body"/>
          </p:nvPr>
        </p:nvSpPr>
        <p:spPr>
          <a:xfrm>
            <a:off x="762000" y="1981200"/>
            <a:ext cx="10121900" cy="4242366"/>
          </a:xfrm>
          <a:prstGeom prst="rect">
            <a:avLst/>
          </a:prstGeom>
          <a:noFill/>
          <a:ln>
            <a:noFill/>
          </a:ln>
        </p:spPr>
        <p:txBody>
          <a:bodyPr anchorCtr="0" anchor="t" bIns="45700" lIns="0" spcFirstLastPara="1" rIns="0" wrap="square" tIns="45700">
            <a:noAutofit/>
          </a:bodyPr>
          <a:lstStyle/>
          <a:p>
            <a:pPr indent="35560" lvl="0" marL="91440" marR="0" rtl="0" algn="l">
              <a:lnSpc>
                <a:spcPct val="90000"/>
              </a:lnSpc>
              <a:spcBef>
                <a:spcPts val="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pic>
        <p:nvPicPr>
          <p:cNvPr id="1196" name="Google Shape;1196;p98"/>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
        <p:nvSpPr>
          <p:cNvPr id="1197" name="Google Shape;1197;p98"/>
          <p:cNvSpPr txBox="1"/>
          <p:nvPr/>
        </p:nvSpPr>
        <p:spPr>
          <a:xfrm>
            <a:off x="914400" y="2133600"/>
            <a:ext cx="10121900" cy="4242366"/>
          </a:xfrm>
          <a:prstGeom prst="rect">
            <a:avLst/>
          </a:prstGeom>
          <a:noFill/>
          <a:ln>
            <a:noFill/>
          </a:ln>
        </p:spPr>
        <p:txBody>
          <a:bodyPr anchorCtr="0" anchor="t" bIns="45700" lIns="0" spcFirstLastPara="1" rIns="0" wrap="square" tIns="45700">
            <a:noAutofit/>
          </a:bodyPr>
          <a:lstStyle/>
          <a:p>
            <a:pPr indent="35560" lvl="0" marL="91440" marR="0" rtl="0" algn="l">
              <a:lnSpc>
                <a:spcPct val="90000"/>
              </a:lnSpc>
              <a:spcBef>
                <a:spcPts val="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35560" lvl="0" marL="91440" marR="0" rtl="0" algn="l">
              <a:lnSpc>
                <a:spcPct val="90000"/>
              </a:lnSpc>
              <a:spcBef>
                <a:spcPts val="1400"/>
              </a:spcBef>
              <a:spcAft>
                <a:spcPts val="0"/>
              </a:spcAft>
              <a:buClr>
                <a:schemeClr val="accent1"/>
              </a:buClr>
              <a:buSzPts val="2000"/>
              <a:buFont typeface="Calibri"/>
              <a:buNone/>
            </a:pPr>
            <a:r>
              <a:t/>
            </a:r>
            <a:endParaRPr b="0" i="0" sz="2000" u="none" cap="none" strike="noStrike">
              <a:solidFill>
                <a:srgbClr val="3F3F3F"/>
              </a:solidFill>
              <a:latin typeface="Calibri"/>
              <a:ea typeface="Calibri"/>
              <a:cs typeface="Calibri"/>
              <a:sym typeface="Calibri"/>
            </a:endParaRPr>
          </a:p>
          <a:p>
            <a:pPr indent="-203200" lvl="0" marL="91440" marR="0" rtl="0" algn="l">
              <a:lnSpc>
                <a:spcPct val="90000"/>
              </a:lnSpc>
              <a:spcBef>
                <a:spcPts val="1400"/>
              </a:spcBef>
              <a:spcAft>
                <a:spcPts val="0"/>
              </a:spcAft>
              <a:buClr>
                <a:schemeClr val="accent1"/>
              </a:buClr>
              <a:buSzPts val="3200"/>
              <a:buFont typeface="Calibri"/>
              <a:buChar char=" "/>
            </a:pPr>
            <a:br>
              <a:rPr b="0" i="0" lang="en-US" sz="3200" u="none" cap="none" strike="noStrike">
                <a:solidFill>
                  <a:srgbClr val="3F3F3F"/>
                </a:solidFill>
                <a:latin typeface="Calibri"/>
                <a:ea typeface="Calibri"/>
                <a:cs typeface="Calibri"/>
                <a:sym typeface="Calibri"/>
              </a:rPr>
            </a:br>
            <a:endParaRPr b="0" i="0" sz="3200" u="none" cap="none" strike="noStrike">
              <a:solidFill>
                <a:schemeClr val="dk1"/>
              </a:solidFill>
              <a:latin typeface="Times New Roman"/>
              <a:ea typeface="Times New Roman"/>
              <a:cs typeface="Times New Roman"/>
              <a:sym typeface="Times New Roman"/>
            </a:endParaRPr>
          </a:p>
        </p:txBody>
      </p:sp>
      <p:sp>
        <p:nvSpPr>
          <p:cNvPr id="1198" name="Google Shape;1198;p98"/>
          <p:cNvSpPr/>
          <p:nvPr/>
        </p:nvSpPr>
        <p:spPr>
          <a:xfrm>
            <a:off x="1249585" y="2133600"/>
            <a:ext cx="10178811" cy="2031325"/>
          </a:xfrm>
          <a:prstGeom prst="rect">
            <a:avLst/>
          </a:prstGeom>
          <a:noFill/>
          <a:ln>
            <a:noFill/>
          </a:ln>
        </p:spPr>
        <p:txBody>
          <a:bodyPr anchorCtr="0" anchor="t" bIns="45700" lIns="91425" spcFirstLastPara="1" rIns="91425" wrap="square" tIns="45700">
            <a:noAutofit/>
          </a:bodyPr>
          <a:lstStyle/>
          <a:p>
            <a:pPr indent="-152400" lvl="0" marL="0" marR="0" rtl="0" algn="l">
              <a:lnSpc>
                <a:spcPct val="150000"/>
              </a:lnSpc>
              <a:spcBef>
                <a:spcPts val="0"/>
              </a:spcBef>
              <a:spcAft>
                <a:spcPts val="0"/>
              </a:spcAft>
              <a:buClr>
                <a:schemeClr val="dk1"/>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Hashing is one of efficient searching technique.</a:t>
            </a:r>
            <a:endParaRPr b="0" i="0" sz="2400" u="none" cap="none" strike="noStrike">
              <a:solidFill>
                <a:schemeClr val="dk1"/>
              </a:solidFill>
              <a:latin typeface="Times New Roman"/>
              <a:ea typeface="Times New Roman"/>
              <a:cs typeface="Times New Roman"/>
              <a:sym typeface="Times New Roman"/>
            </a:endParaRPr>
          </a:p>
          <a:p>
            <a:pPr indent="-152400" lvl="0" marL="0" marR="0" rtl="0" algn="l">
              <a:lnSpc>
                <a:spcPct val="150000"/>
              </a:lnSpc>
              <a:spcBef>
                <a:spcPts val="0"/>
              </a:spcBef>
              <a:spcAft>
                <a:spcPts val="0"/>
              </a:spcAft>
              <a:buClr>
                <a:schemeClr val="dk1"/>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Hashing’s best case time complexity is O(1)</a:t>
            </a:r>
            <a:endParaRPr b="0" i="0" sz="2400" u="none" cap="none" strike="noStrike">
              <a:solidFill>
                <a:schemeClr val="dk1"/>
              </a:solidFill>
              <a:latin typeface="Times New Roman"/>
              <a:ea typeface="Times New Roman"/>
              <a:cs typeface="Times New Roman"/>
              <a:sym typeface="Times New Roman"/>
            </a:endParaRPr>
          </a:p>
          <a:p>
            <a:pPr indent="-152400" lvl="0" marL="0" marR="0" rtl="0" algn="l">
              <a:lnSpc>
                <a:spcPct val="150000"/>
              </a:lnSpc>
              <a:spcBef>
                <a:spcPts val="0"/>
              </a:spcBef>
              <a:spcAft>
                <a:spcPts val="0"/>
              </a:spcAft>
              <a:buClr>
                <a:schemeClr val="dk1"/>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Hashing collision is resolved by using different collision resolution techniques.</a:t>
            </a:r>
            <a:endParaRPr b="0" i="0" sz="2400" u="none" cap="none" strike="noStrike">
              <a:solidFill>
                <a:schemeClr val="dk1"/>
              </a:solidFill>
              <a:latin typeface="Times New Roman"/>
              <a:ea typeface="Times New Roman"/>
              <a:cs typeface="Times New Roman"/>
              <a:sym typeface="Times New Roman"/>
            </a:endParaRPr>
          </a:p>
          <a:p>
            <a:pPr indent="114300" lvl="0" marL="0" marR="0" rtl="0" algn="l">
              <a:lnSpc>
                <a:spcPct val="100000"/>
              </a:lnSpc>
              <a:spcBef>
                <a:spcPts val="0"/>
              </a:spcBef>
              <a:spcAft>
                <a:spcPts val="0"/>
              </a:spcAft>
              <a:buClr>
                <a:schemeClr val="dk1"/>
              </a:buClr>
              <a:buSzPts val="1800"/>
              <a:buFont typeface="Noto Sans Symbols"/>
              <a:buNone/>
            </a:pPr>
            <a:r>
              <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p99"/>
          <p:cNvSpPr txBox="1"/>
          <p:nvPr>
            <p:ph type="title"/>
          </p:nvPr>
        </p:nvSpPr>
        <p:spPr>
          <a:xfrm>
            <a:off x="1541780" y="362804"/>
            <a:ext cx="10058400" cy="96844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rgbClr val="00B050"/>
              </a:buClr>
              <a:buSzPts val="4800"/>
              <a:buFont typeface="Times New Roman"/>
              <a:buNone/>
            </a:pPr>
            <a:r>
              <a:rPr b="0" i="0" lang="en-US" sz="4800" u="none" cap="none" strike="noStrike">
                <a:solidFill>
                  <a:srgbClr val="00B050"/>
                </a:solidFill>
                <a:latin typeface="Times New Roman"/>
                <a:ea typeface="Times New Roman"/>
                <a:cs typeface="Times New Roman"/>
                <a:sym typeface="Times New Roman"/>
              </a:rPr>
              <a:t>References</a:t>
            </a:r>
            <a:endParaRPr b="0" i="0" sz="4800" u="none" cap="none" strike="noStrike">
              <a:solidFill>
                <a:srgbClr val="00B050"/>
              </a:solidFill>
              <a:latin typeface="Times New Roman"/>
              <a:ea typeface="Times New Roman"/>
              <a:cs typeface="Times New Roman"/>
              <a:sym typeface="Times New Roman"/>
            </a:endParaRPr>
          </a:p>
        </p:txBody>
      </p:sp>
      <p:sp>
        <p:nvSpPr>
          <p:cNvPr id="1206" name="Google Shape;1206;p99"/>
          <p:cNvSpPr txBox="1"/>
          <p:nvPr>
            <p:ph idx="1" type="body"/>
          </p:nvPr>
        </p:nvSpPr>
        <p:spPr>
          <a:xfrm>
            <a:off x="995680" y="1816101"/>
            <a:ext cx="10216803" cy="4539828"/>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1. Horowitz, Sahani, Dinesh Mehta, “Fundamentals of Data Structures in C++”, </a:t>
            </a:r>
            <a:endParaRPr b="0" i="0" sz="24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Galgotia Publisher, ISBN: 8175152788, 9788175152786.</a:t>
            </a:r>
            <a:endParaRPr b="0" i="0" sz="2400" u="none" cap="none" strike="noStrike">
              <a:solidFill>
                <a:srgbClr val="3F3F3F"/>
              </a:solidFill>
              <a:latin typeface="Times New Roman"/>
              <a:ea typeface="Times New Roman"/>
              <a:cs typeface="Times New Roman"/>
              <a:sym typeface="Times New Roman"/>
            </a:endParaRPr>
          </a:p>
          <a:p>
            <a:pPr indent="0" lvl="0" marL="0" marR="0" rtl="0" algn="l">
              <a:lnSpc>
                <a:spcPct val="90000"/>
              </a:lnSpc>
              <a:spcBef>
                <a:spcPts val="140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2. Peter Brass, “Advanced Data Structures”, Cambridge University Press,</a:t>
            </a:r>
            <a:endParaRPr/>
          </a:p>
          <a:p>
            <a:pPr indent="0" lvl="0" marL="0" marR="0" rtl="0" algn="l">
              <a:lnSpc>
                <a:spcPct val="90000"/>
              </a:lnSpc>
              <a:spcBef>
                <a:spcPts val="1400"/>
              </a:spcBef>
              <a:spcAft>
                <a:spcPts val="0"/>
              </a:spcAft>
              <a:buClr>
                <a:schemeClr val="accent1"/>
              </a:buClr>
              <a:buSzPts val="2400"/>
              <a:buFont typeface="Calibri"/>
              <a:buNone/>
            </a:pPr>
            <a:r>
              <a:rPr b="0" i="0" lang="en-US" sz="2400" u="none" cap="none" strike="noStrike">
                <a:solidFill>
                  <a:srgbClr val="3F3F3F"/>
                </a:solidFill>
                <a:latin typeface="Times New Roman"/>
                <a:ea typeface="Times New Roman"/>
                <a:cs typeface="Times New Roman"/>
                <a:sym typeface="Times New Roman"/>
              </a:rPr>
              <a:t> ISBN: 978-1-107-43982</a:t>
            </a:r>
            <a:endParaRPr b="0" i="0" sz="2400" u="none" cap="none" strike="noStrike">
              <a:solidFill>
                <a:srgbClr val="3F3F3F"/>
              </a:solidFill>
              <a:latin typeface="Times New Roman"/>
              <a:ea typeface="Times New Roman"/>
              <a:cs typeface="Times New Roman"/>
              <a:sym typeface="Times New Roman"/>
            </a:endParaRPr>
          </a:p>
          <a:p>
            <a:pPr indent="60960" lvl="0" marL="91440" marR="0" rtl="0" algn="l">
              <a:lnSpc>
                <a:spcPct val="110000"/>
              </a:lnSpc>
              <a:spcBef>
                <a:spcPts val="1400"/>
              </a:spcBef>
              <a:spcAft>
                <a:spcPts val="0"/>
              </a:spcAft>
              <a:buClr>
                <a:schemeClr val="accent1"/>
              </a:buClr>
              <a:buSzPts val="2400"/>
              <a:buFont typeface="Noto Sans Symbols"/>
              <a:buNone/>
            </a:pPr>
            <a:r>
              <a:t/>
            </a:r>
            <a:endParaRPr b="0" i="0" sz="2400" u="none" cap="none" strike="noStrike">
              <a:solidFill>
                <a:srgbClr val="00B050"/>
              </a:solidFill>
              <a:latin typeface="Times New Roman"/>
              <a:ea typeface="Times New Roman"/>
              <a:cs typeface="Times New Roman"/>
              <a:sym typeface="Times New Roman"/>
            </a:endParaRPr>
          </a:p>
        </p:txBody>
      </p:sp>
      <p:pic>
        <p:nvPicPr>
          <p:cNvPr id="1207" name="Google Shape;1207;p99"/>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16"/>
          <p:cNvSpPr txBox="1"/>
          <p:nvPr>
            <p:ph type="title"/>
          </p:nvPr>
        </p:nvSpPr>
        <p:spPr>
          <a:xfrm>
            <a:off x="1487488" y="908720"/>
            <a:ext cx="8229600" cy="5635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00B050"/>
              </a:buClr>
              <a:buSzPts val="4800"/>
              <a:buFont typeface="Times New Roman"/>
              <a:buNone/>
            </a:pPr>
            <a:r>
              <a:rPr lang="en-US">
                <a:solidFill>
                  <a:srgbClr val="00B050"/>
                </a:solidFill>
                <a:latin typeface="Times New Roman"/>
                <a:ea typeface="Times New Roman"/>
                <a:cs typeface="Times New Roman"/>
                <a:sym typeface="Times New Roman"/>
              </a:rPr>
              <a:t>Key terms</a:t>
            </a:r>
            <a:endParaRPr>
              <a:solidFill>
                <a:srgbClr val="00B050"/>
              </a:solidFill>
              <a:latin typeface="Times New Roman"/>
              <a:ea typeface="Times New Roman"/>
              <a:cs typeface="Times New Roman"/>
              <a:sym typeface="Times New Roman"/>
            </a:endParaRPr>
          </a:p>
        </p:txBody>
      </p:sp>
      <p:sp>
        <p:nvSpPr>
          <p:cNvPr id="250" name="Google Shape;250;p116"/>
          <p:cNvSpPr txBox="1"/>
          <p:nvPr>
            <p:ph idx="1" type="body"/>
          </p:nvPr>
        </p:nvSpPr>
        <p:spPr>
          <a:xfrm>
            <a:off x="119336" y="1844824"/>
            <a:ext cx="11665296" cy="4742656"/>
          </a:xfrm>
          <a:prstGeom prst="rect">
            <a:avLst/>
          </a:prstGeom>
          <a:noFill/>
          <a:ln>
            <a:noFill/>
          </a:ln>
        </p:spPr>
        <p:txBody>
          <a:bodyPr anchorCtr="0" anchor="t" bIns="91425" lIns="91425" spcFirstLastPara="1" rIns="91425" wrap="square" tIns="91425">
            <a:noAutofit/>
          </a:bodyPr>
          <a:lstStyle/>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Overflow-</a:t>
            </a:r>
            <a:r>
              <a:rPr lang="en-US" sz="2400">
                <a:latin typeface="Times New Roman"/>
                <a:ea typeface="Times New Roman"/>
                <a:cs typeface="Times New Roman"/>
                <a:sym typeface="Times New Roman"/>
              </a:rPr>
              <a:t>The result of more keys hashing to the same address and if there is no room in the bucket, then it is said that overflow has occurred </a:t>
            </a:r>
            <a:endParaRPr/>
          </a:p>
          <a:p>
            <a:pPr indent="-565150" lvl="0" marL="1944688" rtl="0" algn="just">
              <a:lnSpc>
                <a:spcPct val="90000"/>
              </a:lnSpc>
              <a:spcBef>
                <a:spcPts val="1200"/>
              </a:spcBef>
              <a:spcAft>
                <a:spcPts val="0"/>
              </a:spcAft>
              <a:buClr>
                <a:srgbClr val="A8CDD7"/>
              </a:buClr>
              <a:buSzPts val="2280"/>
              <a:buFont typeface="Noto Sans Symbols"/>
              <a:buChar char="❖"/>
            </a:pPr>
            <a:r>
              <a:rPr lang="en-US" sz="2400">
                <a:latin typeface="Times New Roman"/>
                <a:ea typeface="Times New Roman"/>
                <a:cs typeface="Times New Roman"/>
                <a:sym typeface="Times New Roman"/>
              </a:rPr>
              <a:t>Collision and overflow are synonymous when the bucket is of size 1</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solidFill>
                  <a:schemeClr val="dk1"/>
                </a:solidFill>
                <a:latin typeface="Times New Roman"/>
                <a:ea typeface="Times New Roman"/>
                <a:cs typeface="Times New Roman"/>
                <a:sym typeface="Times New Roman"/>
              </a:rPr>
              <a:t>Open or external hashing-</a:t>
            </a:r>
            <a:r>
              <a:rPr lang="en-US" sz="2400">
                <a:latin typeface="Times New Roman"/>
                <a:ea typeface="Times New Roman"/>
                <a:cs typeface="Times New Roman"/>
                <a:sym typeface="Times New Roman"/>
              </a:rPr>
              <a:t>When we allow records to be stored in potentially unlimited space, it is called as open or external hashing</a:t>
            </a:r>
            <a:endParaRPr/>
          </a:p>
          <a:p>
            <a:pPr indent="-565150" lvl="0" marL="1944688" rtl="0" algn="just">
              <a:lnSpc>
                <a:spcPct val="90000"/>
              </a:lnSpc>
              <a:spcBef>
                <a:spcPts val="1200"/>
              </a:spcBef>
              <a:spcAft>
                <a:spcPts val="0"/>
              </a:spcAft>
              <a:buClr>
                <a:srgbClr val="A8CDD7"/>
              </a:buClr>
              <a:buSzPts val="2280"/>
              <a:buFont typeface="Noto Sans Symbols"/>
              <a:buChar char="❖"/>
            </a:pPr>
            <a:r>
              <a:rPr b="1" lang="en-US" sz="2400">
                <a:latin typeface="Times New Roman"/>
                <a:ea typeface="Times New Roman"/>
                <a:cs typeface="Times New Roman"/>
                <a:sym typeface="Times New Roman"/>
              </a:rPr>
              <a:t>Closed or internal hashing</a:t>
            </a:r>
            <a:r>
              <a:rPr lang="en-US" sz="2400">
                <a:latin typeface="Times New Roman"/>
                <a:ea typeface="Times New Roman"/>
                <a:cs typeface="Times New Roman"/>
                <a:sym typeface="Times New Roman"/>
              </a:rPr>
              <a:t>-When we use fixed space for storage eventually limiting the number of records to be stored, it is called as closed or internal hashing</a:t>
            </a:r>
            <a:endParaRPr/>
          </a:p>
          <a:p>
            <a:pPr indent="-396240" lvl="0" marL="1944688" rtl="0" algn="just">
              <a:lnSpc>
                <a:spcPct val="90000"/>
              </a:lnSpc>
              <a:spcBef>
                <a:spcPts val="1200"/>
              </a:spcBef>
              <a:spcAft>
                <a:spcPts val="0"/>
              </a:spcAft>
              <a:buClr>
                <a:srgbClr val="A8CDD7"/>
              </a:buClr>
              <a:buSzPts val="2660"/>
              <a:buFont typeface="Noto Sans Symbols"/>
              <a:buNone/>
            </a:pPr>
            <a:r>
              <a:t/>
            </a:r>
            <a:endParaRPr sz="2800">
              <a:latin typeface="Constantia"/>
              <a:ea typeface="Constantia"/>
              <a:cs typeface="Constantia"/>
              <a:sym typeface="Constantia"/>
            </a:endParaRPr>
          </a:p>
          <a:p>
            <a:pPr indent="-396240" lvl="0" marL="1944688" rtl="0" algn="just">
              <a:lnSpc>
                <a:spcPct val="90000"/>
              </a:lnSpc>
              <a:spcBef>
                <a:spcPts val="1200"/>
              </a:spcBef>
              <a:spcAft>
                <a:spcPts val="0"/>
              </a:spcAft>
              <a:buClr>
                <a:srgbClr val="A8CDD7"/>
              </a:buClr>
              <a:buSzPts val="2660"/>
              <a:buFont typeface="Noto Sans Symbols"/>
              <a:buNone/>
            </a:pPr>
            <a:r>
              <a:t/>
            </a:r>
            <a:endParaRPr b="1" sz="2800">
              <a:solidFill>
                <a:schemeClr val="dk1"/>
              </a:solidFill>
            </a:endParaRPr>
          </a:p>
          <a:p>
            <a:pPr indent="-396240" lvl="0" marL="1944688" rtl="0" algn="just">
              <a:lnSpc>
                <a:spcPct val="90000"/>
              </a:lnSpc>
              <a:spcBef>
                <a:spcPts val="1200"/>
              </a:spcBef>
              <a:spcAft>
                <a:spcPts val="0"/>
              </a:spcAft>
              <a:buClr>
                <a:srgbClr val="A8CDD7"/>
              </a:buClr>
              <a:buSzPts val="2660"/>
              <a:buFont typeface="Noto Sans Symbols"/>
              <a:buNone/>
            </a:pPr>
            <a:r>
              <a:t/>
            </a:r>
            <a:endParaRPr sz="2800">
              <a:latin typeface="Constantia"/>
              <a:ea typeface="Constantia"/>
              <a:cs typeface="Constantia"/>
              <a:sym typeface="Constantia"/>
            </a:endParaRPr>
          </a:p>
          <a:p>
            <a:pPr indent="-228600" lvl="0" marL="457200" marR="0" rtl="0" algn="l">
              <a:lnSpc>
                <a:spcPct val="90000"/>
              </a:lnSpc>
              <a:spcBef>
                <a:spcPts val="1200"/>
              </a:spcBef>
              <a:spcAft>
                <a:spcPts val="0"/>
              </a:spcAft>
              <a:buClr>
                <a:schemeClr val="accent1"/>
              </a:buClr>
              <a:buSzPts val="2000"/>
              <a:buFont typeface="Calibri"/>
              <a:buNone/>
            </a:pPr>
            <a:r>
              <a:t/>
            </a:r>
            <a:endParaRPr/>
          </a:p>
        </p:txBody>
      </p:sp>
      <p:pic>
        <p:nvPicPr>
          <p:cNvPr id="251" name="Google Shape;251;p116"/>
          <p:cNvPicPr preferRelativeResize="0"/>
          <p:nvPr/>
        </p:nvPicPr>
        <p:blipFill rotWithShape="1">
          <a:blip r:embed="rId3">
            <a:alphaModFix/>
          </a:blip>
          <a:srcRect b="0" l="0" r="0" t="0"/>
          <a:stretch/>
        </p:blipFill>
        <p:spPr>
          <a:xfrm>
            <a:off x="195070" y="286604"/>
            <a:ext cx="1269598" cy="11484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0" st="0"/>
                                            </p:txEl>
                                          </p:spTgt>
                                        </p:tgtEl>
                                        <p:attrNameLst>
                                          <p:attrName>style.visibility</p:attrName>
                                        </p:attrNameLst>
                                      </p:cBhvr>
                                      <p:to>
                                        <p:strVal val="visible"/>
                                      </p:to>
                                    </p:set>
                                    <p:animEffect filter="fade" transition="in">
                                      <p:cBhvr>
                                        <p:cTn dur="500"/>
                                        <p:tgtEl>
                                          <p:spTgt spid="2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1" st="1"/>
                                            </p:txEl>
                                          </p:spTgt>
                                        </p:tgtEl>
                                        <p:attrNameLst>
                                          <p:attrName>style.visibility</p:attrName>
                                        </p:attrNameLst>
                                      </p:cBhvr>
                                      <p:to>
                                        <p:strVal val="visible"/>
                                      </p:to>
                                    </p:set>
                                    <p:animEffect filter="fade" transition="in">
                                      <p:cBhvr>
                                        <p:cTn dur="500"/>
                                        <p:tgtEl>
                                          <p:spTgt spid="2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2" st="2"/>
                                            </p:txEl>
                                          </p:spTgt>
                                        </p:tgtEl>
                                        <p:attrNameLst>
                                          <p:attrName>style.visibility</p:attrName>
                                        </p:attrNameLst>
                                      </p:cBhvr>
                                      <p:to>
                                        <p:strVal val="visible"/>
                                      </p:to>
                                    </p:set>
                                    <p:animEffect filter="fade" transition="in">
                                      <p:cBhvr>
                                        <p:cTn dur="500"/>
                                        <p:tgtEl>
                                          <p:spTgt spid="2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3" st="3"/>
                                            </p:txEl>
                                          </p:spTgt>
                                        </p:tgtEl>
                                        <p:attrNameLst>
                                          <p:attrName>style.visibility</p:attrName>
                                        </p:attrNameLst>
                                      </p:cBhvr>
                                      <p:to>
                                        <p:strVal val="visible"/>
                                      </p:to>
                                    </p:set>
                                    <p:animEffect filter="fade" transition="in">
                                      <p:cBhvr>
                                        <p:cTn dur="500"/>
                                        <p:tgtEl>
                                          <p:spTgt spid="2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4" st="4"/>
                                            </p:txEl>
                                          </p:spTgt>
                                        </p:tgtEl>
                                        <p:attrNameLst>
                                          <p:attrName>style.visibility</p:attrName>
                                        </p:attrNameLst>
                                      </p:cBhvr>
                                      <p:to>
                                        <p:strVal val="visible"/>
                                      </p:to>
                                    </p:set>
                                    <p:animEffect filter="fade" transition="in">
                                      <p:cBhvr>
                                        <p:cTn dur="500"/>
                                        <p:tgtEl>
                                          <p:spTgt spid="2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5" st="5"/>
                                            </p:txEl>
                                          </p:spTgt>
                                        </p:tgtEl>
                                        <p:attrNameLst>
                                          <p:attrName>style.visibility</p:attrName>
                                        </p:attrNameLst>
                                      </p:cBhvr>
                                      <p:to>
                                        <p:strVal val="visible"/>
                                      </p:to>
                                    </p:set>
                                    <p:animEffect filter="fade" transition="in">
                                      <p:cBhvr>
                                        <p:cTn dur="500"/>
                                        <p:tgtEl>
                                          <p:spTgt spid="25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6" st="6"/>
                                            </p:txEl>
                                          </p:spTgt>
                                        </p:tgtEl>
                                        <p:attrNameLst>
                                          <p:attrName>style.visibility</p:attrName>
                                        </p:attrNameLst>
                                      </p:cBhvr>
                                      <p:to>
                                        <p:strVal val="visible"/>
                                      </p:to>
                                    </p:set>
                                    <p:animEffect filter="fade" transition="in">
                                      <p:cBhvr>
                                        <p:cTn dur="500"/>
                                        <p:tgtEl>
                                          <p:spTgt spid="25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xEl>
                                              <p:pRg end="7" st="7"/>
                                            </p:txEl>
                                          </p:spTgt>
                                        </p:tgtEl>
                                        <p:attrNameLst>
                                          <p:attrName>style.visibility</p:attrName>
                                        </p:attrNameLst>
                                      </p:cBhvr>
                                      <p:to>
                                        <p:strVal val="visible"/>
                                      </p:to>
                                    </p:set>
                                    <p:animEffect filter="fade" transition="in">
                                      <p:cBhvr>
                                        <p:cTn dur="500"/>
                                        <p:tgtEl>
                                          <p:spTgt spid="250">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trospect">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coreProperties>
</file>