
<file path=[Content_Types].xml><?xml version="1.0" encoding="utf-8"?>
<Types xmlns="http://schemas.openxmlformats.org/package/2006/content-types">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51.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oleObject" PartName="/ppt/embeddings/oleObject2.bin"/>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Lst>
  <p:sldSz cy="6858000" cx="9144000"/>
  <p:notesSz cx="6858000" cy="9144000"/>
  <p:embeddedFontLst>
    <p:embeddedFont>
      <p:font typeface="Helvetica Neue"/>
      <p:regular r:id="rId158"/>
      <p:bold r:id="rId159"/>
      <p:italic r:id="rId160"/>
      <p:boldItalic r:id="rId1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162" roundtripDataSignature="AMtx7mimr/h0Y57tf56PDwgSnjM56HL9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26" Type="http://schemas.openxmlformats.org/officeDocument/2006/relationships/slide" Target="slides/slide21.xml"/><Relationship Id="rId121" Type="http://schemas.openxmlformats.org/officeDocument/2006/relationships/slide" Target="slides/slide116.xml"/><Relationship Id="rId25" Type="http://schemas.openxmlformats.org/officeDocument/2006/relationships/slide" Target="slides/slide20.xml"/><Relationship Id="rId120" Type="http://schemas.openxmlformats.org/officeDocument/2006/relationships/slide" Target="slides/slide115.xml"/><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slide" Target="slides/slide120.xml"/><Relationship Id="rId29" Type="http://schemas.openxmlformats.org/officeDocument/2006/relationships/slide" Target="slides/slide24.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150" Type="http://schemas.openxmlformats.org/officeDocument/2006/relationships/slide" Target="slides/slide145.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4.xml"/><Relationship Id="rId4" Type="http://schemas.openxmlformats.org/officeDocument/2006/relationships/slideMaster" Target="slideMasters/slideMaster1.xml"/><Relationship Id="rId148" Type="http://schemas.openxmlformats.org/officeDocument/2006/relationships/slide" Target="slides/slide143.xml"/><Relationship Id="rId9" Type="http://schemas.openxmlformats.org/officeDocument/2006/relationships/slide" Target="slides/slide4.xml"/><Relationship Id="rId143" Type="http://schemas.openxmlformats.org/officeDocument/2006/relationships/slide" Target="slides/slide138.xml"/><Relationship Id="rId142" Type="http://schemas.openxmlformats.org/officeDocument/2006/relationships/slide" Target="slides/slide137.xml"/><Relationship Id="rId141" Type="http://schemas.openxmlformats.org/officeDocument/2006/relationships/slide" Target="slides/slide136.xml"/><Relationship Id="rId140" Type="http://schemas.openxmlformats.org/officeDocument/2006/relationships/slide" Target="slides/slide135.xml"/><Relationship Id="rId5" Type="http://schemas.openxmlformats.org/officeDocument/2006/relationships/notesMaster" Target="notesMasters/notesMaster1.xml"/><Relationship Id="rId147" Type="http://schemas.openxmlformats.org/officeDocument/2006/relationships/slide" Target="slides/slide142.xml"/><Relationship Id="rId6" Type="http://schemas.openxmlformats.org/officeDocument/2006/relationships/slide" Target="slides/slide1.xml"/><Relationship Id="rId146" Type="http://schemas.openxmlformats.org/officeDocument/2006/relationships/slide" Target="slides/slide141.xml"/><Relationship Id="rId7" Type="http://schemas.openxmlformats.org/officeDocument/2006/relationships/slide" Target="slides/slide2.xml"/><Relationship Id="rId145" Type="http://schemas.openxmlformats.org/officeDocument/2006/relationships/slide" Target="slides/slide140.xml"/><Relationship Id="rId8" Type="http://schemas.openxmlformats.org/officeDocument/2006/relationships/slide" Target="slides/slide3.xml"/><Relationship Id="rId144" Type="http://schemas.openxmlformats.org/officeDocument/2006/relationships/slide" Target="slides/slide139.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9" Type="http://schemas.openxmlformats.org/officeDocument/2006/relationships/slide" Target="slides/slide134.xml"/><Relationship Id="rId138" Type="http://schemas.openxmlformats.org/officeDocument/2006/relationships/slide" Target="slides/slide133.xml"/><Relationship Id="rId137" Type="http://schemas.openxmlformats.org/officeDocument/2006/relationships/slide" Target="slides/slide132.xml"/><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6" Type="http://schemas.openxmlformats.org/officeDocument/2006/relationships/slide" Target="slides/slide131.xml"/><Relationship Id="rId135" Type="http://schemas.openxmlformats.org/officeDocument/2006/relationships/slide" Target="slides/slide130.xml"/><Relationship Id="rId134" Type="http://schemas.openxmlformats.org/officeDocument/2006/relationships/slide" Target="slides/slide129.xml"/><Relationship Id="rId133" Type="http://schemas.openxmlformats.org/officeDocument/2006/relationships/slide" Target="slides/slide128.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162" Type="http://customschemas.google.com/relationships/presentationmetadata" Target="metadata"/><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161" Type="http://schemas.openxmlformats.org/officeDocument/2006/relationships/font" Target="fonts/HelveticaNeue-boldItalic.fntdata"/><Relationship Id="rId54" Type="http://schemas.openxmlformats.org/officeDocument/2006/relationships/slide" Target="slides/slide49.xml"/><Relationship Id="rId160" Type="http://schemas.openxmlformats.org/officeDocument/2006/relationships/font" Target="fonts/HelveticaNeue-italic.fntdata"/><Relationship Id="rId57" Type="http://schemas.openxmlformats.org/officeDocument/2006/relationships/slide" Target="slides/slide52.xml"/><Relationship Id="rId56" Type="http://schemas.openxmlformats.org/officeDocument/2006/relationships/slide" Target="slides/slide51.xml"/><Relationship Id="rId159" Type="http://schemas.openxmlformats.org/officeDocument/2006/relationships/font" Target="fonts/HelveticaNeue-bold.fntdata"/><Relationship Id="rId59" Type="http://schemas.openxmlformats.org/officeDocument/2006/relationships/slide" Target="slides/slide54.xml"/><Relationship Id="rId154" Type="http://schemas.openxmlformats.org/officeDocument/2006/relationships/slide" Target="slides/slide149.xml"/><Relationship Id="rId58" Type="http://schemas.openxmlformats.org/officeDocument/2006/relationships/slide" Target="slides/slide53.xml"/><Relationship Id="rId153" Type="http://schemas.openxmlformats.org/officeDocument/2006/relationships/slide" Target="slides/slide148.xml"/><Relationship Id="rId152" Type="http://schemas.openxmlformats.org/officeDocument/2006/relationships/slide" Target="slides/slide147.xml"/><Relationship Id="rId151" Type="http://schemas.openxmlformats.org/officeDocument/2006/relationships/slide" Target="slides/slide146.xml"/><Relationship Id="rId158" Type="http://schemas.openxmlformats.org/officeDocument/2006/relationships/font" Target="fonts/HelveticaNeue-regular.fntdata"/><Relationship Id="rId157" Type="http://schemas.openxmlformats.org/officeDocument/2006/relationships/slide" Target="slides/slide152.xml"/><Relationship Id="rId156" Type="http://schemas.openxmlformats.org/officeDocument/2006/relationships/slide" Target="slides/slide151.xml"/><Relationship Id="rId155" Type="http://schemas.openxmlformats.org/officeDocument/2006/relationships/slide" Target="slides/slide15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Expert_systems" TargetMode="External"/><Relationship Id="rId3" Type="http://schemas.openxmlformats.org/officeDocument/2006/relationships/hyperlink" Target="https://en.wikipedia.org/wiki/Knowledge_base" TargetMode="External"/><Relationship Id="rId4" Type="http://schemas.openxmlformats.org/officeDocument/2006/relationships/hyperlink" Target="https://en.wikipedia.org/wiki/Forward_chaining" TargetMode="External"/><Relationship Id="rId5" Type="http://schemas.openxmlformats.org/officeDocument/2006/relationships/hyperlink" Target="https://en.wikipedia.org/wiki/Backward_chaining" TargetMode="External"/><Relationship Id="rId6" Type="http://schemas.openxmlformats.org/officeDocument/2006/relationships/hyperlink" Target="https://en.wikipedia.org/wiki/Inference_engine" TargetMode="External"/><Relationship Id="rId7" Type="http://schemas.openxmlformats.org/officeDocument/2006/relationships/hyperlink" Target="https://en.wikipedia.org/wiki/Pseudocode"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Expert_systems" TargetMode="External"/><Relationship Id="rId3" Type="http://schemas.openxmlformats.org/officeDocument/2006/relationships/hyperlink" Target="https://en.wikipedia.org/wiki/Knowledge_base" TargetMode="External"/><Relationship Id="rId4" Type="http://schemas.openxmlformats.org/officeDocument/2006/relationships/hyperlink" Target="https://en.wikipedia.org/wiki/Forward_chaining" TargetMode="External"/><Relationship Id="rId5" Type="http://schemas.openxmlformats.org/officeDocument/2006/relationships/hyperlink" Target="https://en.wikipedia.org/wiki/Backward_chaining" TargetMode="External"/><Relationship Id="rId6" Type="http://schemas.openxmlformats.org/officeDocument/2006/relationships/hyperlink" Target="https://en.wikipedia.org/wiki/Inference_engine" TargetMode="External"/><Relationship Id="rId7" Type="http://schemas.openxmlformats.org/officeDocument/2006/relationships/hyperlink" Target="https://en.wikipedia.org/wiki/Pseudocode"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Propositional_calculus" TargetMode="External"/><Relationship Id="rId3" Type="http://schemas.openxmlformats.org/officeDocument/2006/relationships/hyperlink" Target="https://en.wikipedia.org/wiki/Latin" TargetMode="External"/><Relationship Id="rId4" Type="http://schemas.openxmlformats.org/officeDocument/2006/relationships/hyperlink" Target="https://en.wikipedia.org/wiki/Modus_ponens" TargetMode="External"/><Relationship Id="rId5" Type="http://schemas.openxmlformats.org/officeDocument/2006/relationships/hyperlink" Target="https://en.wikipedia.org/wiki/Rule_of_inference" TargetMode="External"/><Relationship Id="rId6" Type="http://schemas.openxmlformats.org/officeDocument/2006/relationships/hyperlink" Target="https://en.wikipedia.org/wiki/Modus_ponens" TargetMode="External"/><Relationship Id="rId7" Type="http://schemas.openxmlformats.org/officeDocument/2006/relationships/hyperlink" Target="https://en.wikipedia.org/wiki/Material_conditional" TargetMode="External"/><Relationship Id="rId8" Type="http://schemas.openxmlformats.org/officeDocument/2006/relationships/hyperlink" Target="https://en.wikipedia.org/wiki/Modus_ponens"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Formal_language" TargetMode="External"/><Relationship Id="rId3" Type="http://schemas.openxmlformats.org/officeDocument/2006/relationships/hyperlink" Target="https://en.wikipedia.org/wiki/Context-free_grammar" TargetMode="External"/><Relationship Id="rId4" Type="http://schemas.openxmlformats.org/officeDocument/2006/relationships/hyperlink" Target="https://en.wikipedia.org/wiki/Noam_Chomsky" TargetMode="External"/><Relationship Id="rId11" Type="http://schemas.openxmlformats.org/officeDocument/2006/relationships/hyperlink" Target="https://en.wikipedia.org/wiki/Start_symbol_(formal_languages)" TargetMode="External"/><Relationship Id="rId10" Type="http://schemas.openxmlformats.org/officeDocument/2006/relationships/hyperlink" Target="https://en.wikipedia.org/wiki/Empty_string" TargetMode="External"/><Relationship Id="rId9" Type="http://schemas.openxmlformats.org/officeDocument/2006/relationships/hyperlink" Target="https://en.wikipedia.org/wiki/Terminal_symbol" TargetMode="External"/><Relationship Id="rId5" Type="http://schemas.openxmlformats.org/officeDocument/2006/relationships/hyperlink" Target="https://en.wikipedia.org/wiki/Chomsky_normal_form" TargetMode="External"/><Relationship Id="rId6" Type="http://schemas.openxmlformats.org/officeDocument/2006/relationships/hyperlink" Target="https://en.wikipedia.org/wiki/Production_(computer_science)" TargetMode="External"/><Relationship Id="rId7" Type="http://schemas.openxmlformats.org/officeDocument/2006/relationships/hyperlink" Target="https://en.wikipedia.org/wiki/Chomsky_normal_form" TargetMode="External"/><Relationship Id="rId8" Type="http://schemas.openxmlformats.org/officeDocument/2006/relationships/hyperlink" Target="https://en.wikipedia.org/wiki/Nonterminal_symbol"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Formal_language" TargetMode="External"/><Relationship Id="rId3" Type="http://schemas.openxmlformats.org/officeDocument/2006/relationships/hyperlink" Target="https://en.wikipedia.org/wiki/Context-free_grammar" TargetMode="External"/><Relationship Id="rId4" Type="http://schemas.openxmlformats.org/officeDocument/2006/relationships/hyperlink" Target="https://en.wikipedia.org/wiki/Noam_Chomsky" TargetMode="External"/><Relationship Id="rId11" Type="http://schemas.openxmlformats.org/officeDocument/2006/relationships/hyperlink" Target="https://en.wikipedia.org/wiki/Start_symbol_(formal_languages)" TargetMode="External"/><Relationship Id="rId10" Type="http://schemas.openxmlformats.org/officeDocument/2006/relationships/hyperlink" Target="https://en.wikipedia.org/wiki/Empty_string" TargetMode="External"/><Relationship Id="rId9" Type="http://schemas.openxmlformats.org/officeDocument/2006/relationships/hyperlink" Target="https://en.wikipedia.org/wiki/Terminal_symbol" TargetMode="External"/><Relationship Id="rId5" Type="http://schemas.openxmlformats.org/officeDocument/2006/relationships/hyperlink" Target="https://en.wikipedia.org/wiki/Chomsky_normal_form" TargetMode="External"/><Relationship Id="rId6" Type="http://schemas.openxmlformats.org/officeDocument/2006/relationships/hyperlink" Target="https://en.wikipedia.org/wiki/Production_(computer_science)" TargetMode="External"/><Relationship Id="rId7" Type="http://schemas.openxmlformats.org/officeDocument/2006/relationships/hyperlink" Target="https://en.wikipedia.org/wiki/Chomsky_normal_form" TargetMode="External"/><Relationship Id="rId8" Type="http://schemas.openxmlformats.org/officeDocument/2006/relationships/hyperlink" Target="https://en.wikipedia.org/wiki/Nonterminal_symbol" TargetMode="Externa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 name="Google Shape;88;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10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2" name="Google Shape;752;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p10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7" name="Google Shape;757;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10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2" name="Google Shape;762;p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p1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9" name="Google Shape;769;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10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4" name="Google Shape;774;p1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p1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9" name="Google Shape;779;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4" name="Google Shape;784;p10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785" name="Google Shape;785;p10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10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1" name="Google Shape;791;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6" name="Google Shape;796;p10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797" name="Google Shape;797;p10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10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2" name="Google Shape;802;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1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7" name="Google Shape;807;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p1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2" name="Google Shape;812;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1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8" name="Google Shape;818;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p1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4" name="Google Shape;824;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p1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9" name="Google Shape;829;p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p1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5" name="Google Shape;835;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p1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1" name="Google Shape;841;p1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842" name="Google Shape;842;p1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1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8" name="Google Shape;848;p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p1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4" name="Google Shape;854;p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1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9" name="Google Shape;859;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p1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4" name="Google Shape;864;p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1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0" name="Google Shape;870;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p1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6" name="Google Shape;876;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1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2" name="Google Shape;882;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p1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8" name="Google Shape;888;p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1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4" name="Google Shape;894;p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p1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0" name="Google Shape;900;p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1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5" name="Google Shape;905;p1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p1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1" name="Google Shape;911;p1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1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7" name="Google Shape;917;p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1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3" name="Google Shape;923;p1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p1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9" name="Google Shape;929;p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p1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5" name="Google Shape;935;p1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1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1" name="Google Shape;941;p1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1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7" name="Google Shape;947;p1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1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3" name="Google Shape;953;p1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1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9" name="Google Shape;959;p1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p1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5" name="Google Shape;965;p1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9" name="Shape 969"/>
        <p:cNvGrpSpPr/>
        <p:nvPr/>
      </p:nvGrpSpPr>
      <p:grpSpPr>
        <a:xfrm>
          <a:off x="0" y="0"/>
          <a:ext cx="0" cy="0"/>
          <a:chOff x="0" y="0"/>
          <a:chExt cx="0" cy="0"/>
        </a:xfrm>
      </p:grpSpPr>
      <p:sp>
        <p:nvSpPr>
          <p:cNvPr id="970" name="Google Shape;970;p1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1" name="Google Shape;971;p1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p1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8" name="Google Shape;978;p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14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4" name="Google Shape;984;p1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p1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0" name="Google Shape;990;p1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1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6" name="Google Shape;996;p1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p1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2" name="Google Shape;1002;p1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p1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8" name="Google Shape;1008;p1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p1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4" name="Google Shape;1014;p1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8" name="Shape 1018"/>
        <p:cNvGrpSpPr/>
        <p:nvPr/>
      </p:nvGrpSpPr>
      <p:grpSpPr>
        <a:xfrm>
          <a:off x="0" y="0"/>
          <a:ext cx="0" cy="0"/>
          <a:chOff x="0" y="0"/>
          <a:chExt cx="0" cy="0"/>
        </a:xfrm>
      </p:grpSpPr>
      <p:sp>
        <p:nvSpPr>
          <p:cNvPr id="1019" name="Google Shape;1019;p14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0" name="Google Shape;1020;p1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p1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7" name="Google Shape;1027;p1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028" name="Google Shape;1028;p14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p1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4" name="Google Shape;1034;p1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035" name="Google Shape;1035;p14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9" name="Shape 1039"/>
        <p:cNvGrpSpPr/>
        <p:nvPr/>
      </p:nvGrpSpPr>
      <p:grpSpPr>
        <a:xfrm>
          <a:off x="0" y="0"/>
          <a:ext cx="0" cy="0"/>
          <a:chOff x="0" y="0"/>
          <a:chExt cx="0" cy="0"/>
        </a:xfrm>
      </p:grpSpPr>
      <p:sp>
        <p:nvSpPr>
          <p:cNvPr id="1040" name="Google Shape;1040;p1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1" name="Google Shape;1041;p1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 name="Google Shape;183;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p1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7" name="Google Shape;1047;p1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p15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3" name="Google Shape;1053;p1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p15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9" name="Google Shape;1059;p1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5" name="Google Shape;195;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1" name="Google Shape;201;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7" name="Google Shape;207;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 name="Google Shape;9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3" name="Google Shape;213;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9" name="Google Shape;219;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0" name="Google Shape;250;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 name="Google Shape;257;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4" name="Google Shape;264;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71" name="Google Shape;271;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2" name="Google Shape;272;p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273" name="Google Shape;273;p29:notes"/>
          <p:cNvSpPr txBox="1"/>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US"/>
              <a:t>t inference engines were components of </a:t>
            </a:r>
            <a:r>
              <a:rPr lang="en-US" u="sng">
                <a:solidFill>
                  <a:schemeClr val="hlink"/>
                </a:solidFill>
                <a:hlinkClick r:id="rId2"/>
              </a:rPr>
              <a:t>expert systems</a:t>
            </a:r>
            <a:r>
              <a:rPr lang="en-US"/>
              <a:t>. The typical expert system consisted of a </a:t>
            </a:r>
            <a:r>
              <a:rPr lang="en-US" u="sng">
                <a:solidFill>
                  <a:schemeClr val="hlink"/>
                </a:solidFill>
                <a:hlinkClick r:id="rId3"/>
              </a:rPr>
              <a:t>knowledge base</a:t>
            </a:r>
            <a:r>
              <a:rPr lang="en-US"/>
              <a:t> and an inference engine. The knowledge base stored facts about the world. The inference engine applied logical rules to the knowledge base and deduced new knowledge. This process would iterate as each new fact in the knowledge base could trigger additional rules in the inference engine. Inference engines work primarily in one of two modes either special rule or facts: </a:t>
            </a:r>
            <a:r>
              <a:rPr lang="en-US" u="sng">
                <a:solidFill>
                  <a:schemeClr val="hlink"/>
                </a:solidFill>
                <a:hlinkClick r:id="rId4"/>
              </a:rPr>
              <a:t>forward chaining</a:t>
            </a:r>
            <a:r>
              <a:rPr lang="en-US"/>
              <a:t> and </a:t>
            </a:r>
            <a:r>
              <a:rPr lang="en-US" u="sng">
                <a:solidFill>
                  <a:schemeClr val="hlink"/>
                </a:solidFill>
                <a:hlinkClick r:id="rId5"/>
              </a:rPr>
              <a:t>backward chaining</a:t>
            </a:r>
            <a:r>
              <a:rPr lang="en-US"/>
              <a:t>. Forward chaining starts with the known facts and asserts new facts. Backward chaining starts with goals, and works backward to determine what facts must be asserted so that the goals can be achieved.</a:t>
            </a:r>
            <a:r>
              <a:rPr baseline="30000" lang="en-US" u="sng">
                <a:solidFill>
                  <a:schemeClr val="hlink"/>
                </a:solidFill>
                <a:hlinkClick r:id="rId6"/>
              </a:rPr>
              <a:t>[1]</a:t>
            </a:r>
            <a:endParaRPr baseline="30000"/>
          </a:p>
          <a:p>
            <a:pPr indent="0" lvl="0" marL="0" rtl="0" algn="l">
              <a:lnSpc>
                <a:spcPct val="100000"/>
              </a:lnSpc>
              <a:spcBef>
                <a:spcPts val="0"/>
              </a:spcBef>
              <a:spcAft>
                <a:spcPts val="0"/>
              </a:spcAft>
              <a:buSzPts val="1400"/>
              <a:buNone/>
            </a:pPr>
            <a:r>
              <a:t/>
            </a:r>
            <a:endParaRPr baseline="30000"/>
          </a:p>
          <a:p>
            <a:pPr indent="0" lvl="0" marL="0" rtl="0" algn="l">
              <a:lnSpc>
                <a:spcPct val="100000"/>
              </a:lnSpc>
              <a:spcBef>
                <a:spcPts val="0"/>
              </a:spcBef>
              <a:spcAft>
                <a:spcPts val="0"/>
              </a:spcAft>
              <a:buSzPts val="1400"/>
              <a:buNone/>
            </a:pPr>
            <a:r>
              <a:rPr lang="en-US"/>
              <a:t>A simple example of Modus Ponens often used in introductory logic books is "If you are human then you are mortal". This can be represented in </a:t>
            </a:r>
            <a:r>
              <a:rPr lang="en-US" u="sng">
                <a:solidFill>
                  <a:schemeClr val="hlink"/>
                </a:solidFill>
                <a:hlinkClick r:id="rId7"/>
              </a:rPr>
              <a:t>pseudocode</a:t>
            </a:r>
            <a:r>
              <a:rPr lang="en-US"/>
              <a:t> as:</a:t>
            </a:r>
            <a:endParaRPr/>
          </a:p>
          <a:p>
            <a:pPr indent="0" lvl="0" marL="0" rtl="0" algn="l">
              <a:lnSpc>
                <a:spcPct val="100000"/>
              </a:lnSpc>
              <a:spcBef>
                <a:spcPts val="0"/>
              </a:spcBef>
              <a:spcAft>
                <a:spcPts val="0"/>
              </a:spcAft>
              <a:buSzPts val="1400"/>
              <a:buNone/>
            </a:pPr>
            <a:r>
              <a:rPr lang="en-US"/>
              <a:t>Rule1: Human(x) =&gt; Mortal(x)</a:t>
            </a:r>
            <a:endParaRPr/>
          </a:p>
          <a:p>
            <a:pPr indent="0" lvl="0" marL="0" rtl="0" algn="l">
              <a:lnSpc>
                <a:spcPct val="100000"/>
              </a:lnSpc>
              <a:spcBef>
                <a:spcPts val="0"/>
              </a:spcBef>
              <a:spcAft>
                <a:spcPts val="0"/>
              </a:spcAft>
              <a:buSzPts val="1400"/>
              <a:buNone/>
            </a:pPr>
            <a:r>
              <a:t/>
            </a:r>
            <a:endParaRPr/>
          </a:p>
        </p:txBody>
      </p:sp>
      <p:sp>
        <p:nvSpPr>
          <p:cNvPr id="101" name="Google Shape;101;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6" name="Google Shape;286;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0" name="Google Shape;300;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US"/>
              <a:t>t inference engines were components of </a:t>
            </a:r>
            <a:r>
              <a:rPr lang="en-US" u="sng">
                <a:solidFill>
                  <a:schemeClr val="hlink"/>
                </a:solidFill>
                <a:hlinkClick r:id="rId2"/>
              </a:rPr>
              <a:t>expert systems</a:t>
            </a:r>
            <a:r>
              <a:rPr lang="en-US"/>
              <a:t>. The typical expert system consisted of a </a:t>
            </a:r>
            <a:r>
              <a:rPr lang="en-US" u="sng">
                <a:solidFill>
                  <a:schemeClr val="hlink"/>
                </a:solidFill>
                <a:hlinkClick r:id="rId3"/>
              </a:rPr>
              <a:t>knowledge base</a:t>
            </a:r>
            <a:r>
              <a:rPr lang="en-US"/>
              <a:t> and an inference engine. The knowledge base stored facts about the world. The inference engine applied logical rules to the knowledge base and deduced new knowledge. This process would iterate as each new fact in the knowledge base could trigger additional rules in the inference engine. Inference engines work primarily in one of two modes either special rule or facts: </a:t>
            </a:r>
            <a:r>
              <a:rPr lang="en-US" u="sng">
                <a:solidFill>
                  <a:schemeClr val="hlink"/>
                </a:solidFill>
                <a:hlinkClick r:id="rId4"/>
              </a:rPr>
              <a:t>forward chaining</a:t>
            </a:r>
            <a:r>
              <a:rPr lang="en-US"/>
              <a:t> and </a:t>
            </a:r>
            <a:r>
              <a:rPr lang="en-US" u="sng">
                <a:solidFill>
                  <a:schemeClr val="hlink"/>
                </a:solidFill>
                <a:hlinkClick r:id="rId5"/>
              </a:rPr>
              <a:t>backward chaining</a:t>
            </a:r>
            <a:r>
              <a:rPr lang="en-US"/>
              <a:t>. Forward chaining starts with the known facts and asserts new facts. Backward chaining starts with goals, and works backward to determine what facts must be asserted so that the goals can be achieved.</a:t>
            </a:r>
            <a:r>
              <a:rPr baseline="30000" lang="en-US" u="sng">
                <a:solidFill>
                  <a:schemeClr val="hlink"/>
                </a:solidFill>
                <a:hlinkClick r:id="rId6"/>
              </a:rPr>
              <a:t>[1]</a:t>
            </a:r>
            <a:endParaRPr baseline="30000"/>
          </a:p>
          <a:p>
            <a:pPr indent="0" lvl="0" marL="0" rtl="0" algn="l">
              <a:lnSpc>
                <a:spcPct val="100000"/>
              </a:lnSpc>
              <a:spcBef>
                <a:spcPts val="0"/>
              </a:spcBef>
              <a:spcAft>
                <a:spcPts val="0"/>
              </a:spcAft>
              <a:buSzPts val="1400"/>
              <a:buNone/>
            </a:pPr>
            <a:r>
              <a:t/>
            </a:r>
            <a:endParaRPr baseline="30000"/>
          </a:p>
          <a:p>
            <a:pPr indent="0" lvl="0" marL="0" rtl="0" algn="l">
              <a:lnSpc>
                <a:spcPct val="100000"/>
              </a:lnSpc>
              <a:spcBef>
                <a:spcPts val="0"/>
              </a:spcBef>
              <a:spcAft>
                <a:spcPts val="0"/>
              </a:spcAft>
              <a:buSzPts val="1400"/>
              <a:buNone/>
            </a:pPr>
            <a:r>
              <a:rPr lang="en-US"/>
              <a:t>A simple example of Modus Ponens often used in introductory logic books is "If you are human then you are mortal". This can be represented in </a:t>
            </a:r>
            <a:r>
              <a:rPr lang="en-US" u="sng">
                <a:solidFill>
                  <a:schemeClr val="hlink"/>
                </a:solidFill>
                <a:hlinkClick r:id="rId7"/>
              </a:rPr>
              <a:t>pseudocode</a:t>
            </a:r>
            <a:r>
              <a:rPr lang="en-US"/>
              <a:t> as:</a:t>
            </a:r>
            <a:endParaRPr/>
          </a:p>
          <a:p>
            <a:pPr indent="0" lvl="0" marL="0" rtl="0" algn="l">
              <a:lnSpc>
                <a:spcPct val="100000"/>
              </a:lnSpc>
              <a:spcBef>
                <a:spcPts val="0"/>
              </a:spcBef>
              <a:spcAft>
                <a:spcPts val="0"/>
              </a:spcAft>
              <a:buSzPts val="1400"/>
              <a:buNone/>
            </a:pPr>
            <a:r>
              <a:rPr lang="en-US"/>
              <a:t>Rule1: Human(x) =&gt; Mortal(x)</a:t>
            </a:r>
            <a:endParaRPr/>
          </a:p>
          <a:p>
            <a:pPr indent="0" lvl="0" marL="0" rtl="0" algn="l">
              <a:lnSpc>
                <a:spcPct val="100000"/>
              </a:lnSpc>
              <a:spcBef>
                <a:spcPts val="0"/>
              </a:spcBef>
              <a:spcAft>
                <a:spcPts val="0"/>
              </a:spcAft>
              <a:buSzPts val="1400"/>
              <a:buNone/>
            </a:pPr>
            <a:r>
              <a:t/>
            </a:r>
            <a:endParaRPr/>
          </a:p>
        </p:txBody>
      </p:sp>
      <p:sp>
        <p:nvSpPr>
          <p:cNvPr id="314" name="Google Shape;314;p3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 name="Google Shape;321;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b="0" i="0" lang="en-US" sz="1200">
                <a:solidFill>
                  <a:schemeClr val="dk1"/>
                </a:solidFill>
                <a:latin typeface="Calibri"/>
                <a:ea typeface="Calibri"/>
                <a:cs typeface="Calibri"/>
                <a:sym typeface="Calibri"/>
              </a:rPr>
              <a:t>In </a:t>
            </a:r>
            <a:r>
              <a:rPr b="0" i="0" lang="en-US" sz="1200" u="sng" strike="noStrike">
                <a:solidFill>
                  <a:schemeClr val="dk1"/>
                </a:solidFill>
                <a:latin typeface="Calibri"/>
                <a:ea typeface="Calibri"/>
                <a:cs typeface="Calibri"/>
                <a:sym typeface="Calibri"/>
                <a:hlinkClick r:id="rId2">
                  <a:extLst>
                    <a:ext uri="{A12FA001-AC4F-418D-AE19-62706E023703}">
                      <ahyp:hlinkClr val="tx"/>
                    </a:ext>
                  </a:extLst>
                </a:hlinkClick>
              </a:rPr>
              <a:t>propositional logic</a:t>
            </a:r>
            <a:r>
              <a:rPr b="0" i="0" lang="en-US" sz="1200">
                <a:solidFill>
                  <a:schemeClr val="dk1"/>
                </a:solidFill>
                <a:latin typeface="Calibri"/>
                <a:ea typeface="Calibri"/>
                <a:cs typeface="Calibri"/>
                <a:sym typeface="Calibri"/>
              </a:rPr>
              <a:t>, </a:t>
            </a:r>
            <a:r>
              <a:rPr b="1" i="1" lang="en-US" sz="1200">
                <a:solidFill>
                  <a:schemeClr val="dk1"/>
                </a:solidFill>
                <a:latin typeface="Calibri"/>
                <a:ea typeface="Calibri"/>
                <a:cs typeface="Calibri"/>
                <a:sym typeface="Calibri"/>
              </a:rPr>
              <a:t>modus ponendo ponens</a:t>
            </a:r>
            <a:r>
              <a:rPr b="0" i="0" lang="en-US" sz="1200">
                <a:solidFill>
                  <a:schemeClr val="dk1"/>
                </a:solidFill>
                <a:latin typeface="Calibri"/>
                <a:ea typeface="Calibri"/>
                <a:cs typeface="Calibri"/>
                <a:sym typeface="Calibri"/>
              </a:rPr>
              <a:t> (</a:t>
            </a:r>
            <a:r>
              <a:rPr b="0" i="0" lang="en-US" sz="1200" u="sng" strike="noStrike">
                <a:solidFill>
                  <a:schemeClr val="dk1"/>
                </a:solidFill>
                <a:latin typeface="Calibri"/>
                <a:ea typeface="Calibri"/>
                <a:cs typeface="Calibri"/>
                <a:sym typeface="Calibri"/>
                <a:hlinkClick r:id="rId3">
                  <a:extLst>
                    <a:ext uri="{A12FA001-AC4F-418D-AE19-62706E023703}">
                      <ahyp:hlinkClr val="tx"/>
                    </a:ext>
                  </a:extLst>
                </a:hlinkClick>
              </a:rPr>
              <a:t>Latin</a:t>
            </a:r>
            <a:r>
              <a:rPr b="0" i="0" lang="en-US" sz="1200">
                <a:solidFill>
                  <a:schemeClr val="dk1"/>
                </a:solidFill>
                <a:latin typeface="Calibri"/>
                <a:ea typeface="Calibri"/>
                <a:cs typeface="Calibri"/>
                <a:sym typeface="Calibri"/>
              </a:rPr>
              <a:t> for "the way that affirms by affirming"; generally abbreviated to </a:t>
            </a:r>
            <a:r>
              <a:rPr b="1" i="0" lang="en-US" sz="1200">
                <a:solidFill>
                  <a:schemeClr val="dk1"/>
                </a:solidFill>
                <a:latin typeface="Calibri"/>
                <a:ea typeface="Calibri"/>
                <a:cs typeface="Calibri"/>
                <a:sym typeface="Calibri"/>
              </a:rPr>
              <a:t>MP</a:t>
            </a:r>
            <a:r>
              <a:rPr b="0" i="0" lang="en-US" sz="1200">
                <a:solidFill>
                  <a:schemeClr val="dk1"/>
                </a:solidFill>
                <a:latin typeface="Calibri"/>
                <a:ea typeface="Calibri"/>
                <a:cs typeface="Calibri"/>
                <a:sym typeface="Calibri"/>
              </a:rPr>
              <a:t> or </a:t>
            </a:r>
            <a:r>
              <a:rPr b="1" i="1" lang="en-US" sz="1200">
                <a:solidFill>
                  <a:schemeClr val="dk1"/>
                </a:solidFill>
                <a:latin typeface="Calibri"/>
                <a:ea typeface="Calibri"/>
                <a:cs typeface="Calibri"/>
                <a:sym typeface="Calibri"/>
              </a:rPr>
              <a:t>modus ponens</a:t>
            </a:r>
            <a:r>
              <a:rPr b="0" baseline="30000" i="0" lang="en-US" sz="1200" u="sng" strike="noStrike">
                <a:solidFill>
                  <a:schemeClr val="dk1"/>
                </a:solidFill>
                <a:latin typeface="Calibri"/>
                <a:ea typeface="Calibri"/>
                <a:cs typeface="Calibri"/>
                <a:sym typeface="Calibri"/>
                <a:hlinkClick r:id="rId4">
                  <a:extLst>
                    <a:ext uri="{A12FA001-AC4F-418D-AE19-62706E023703}">
                      <ahyp:hlinkClr val="tx"/>
                    </a:ext>
                  </a:extLst>
                </a:hlinkClick>
              </a:rPr>
              <a:t>[1]</a:t>
            </a:r>
            <a:r>
              <a:rPr b="0" i="0" lang="en-US" sz="1200">
                <a:solidFill>
                  <a:schemeClr val="dk1"/>
                </a:solidFill>
                <a:latin typeface="Calibri"/>
                <a:ea typeface="Calibri"/>
                <a:cs typeface="Calibri"/>
                <a:sym typeface="Calibri"/>
              </a:rPr>
              <a:t>) or </a:t>
            </a:r>
            <a:r>
              <a:rPr b="1" i="0" lang="en-US" sz="1200">
                <a:solidFill>
                  <a:schemeClr val="dk1"/>
                </a:solidFill>
                <a:latin typeface="Calibri"/>
                <a:ea typeface="Calibri"/>
                <a:cs typeface="Calibri"/>
                <a:sym typeface="Calibri"/>
              </a:rPr>
              <a:t>implication elimination</a:t>
            </a:r>
            <a:r>
              <a:rPr b="0" i="0" lang="en-US" sz="1200">
                <a:solidFill>
                  <a:schemeClr val="dk1"/>
                </a:solidFill>
                <a:latin typeface="Calibri"/>
                <a:ea typeface="Calibri"/>
                <a:cs typeface="Calibri"/>
                <a:sym typeface="Calibri"/>
              </a:rPr>
              <a:t> is a </a:t>
            </a:r>
            <a:r>
              <a:rPr b="0" i="0" lang="en-US" sz="1200" u="sng" strike="noStrike">
                <a:solidFill>
                  <a:schemeClr val="dk1"/>
                </a:solidFill>
                <a:latin typeface="Calibri"/>
                <a:ea typeface="Calibri"/>
                <a:cs typeface="Calibri"/>
                <a:sym typeface="Calibri"/>
                <a:hlinkClick r:id="rId5">
                  <a:extLst>
                    <a:ext uri="{A12FA001-AC4F-418D-AE19-62706E023703}">
                      <ahyp:hlinkClr val="tx"/>
                    </a:ext>
                  </a:extLst>
                </a:hlinkClick>
              </a:rPr>
              <a:t>rule of inference</a:t>
            </a:r>
            <a:r>
              <a:rPr b="0" i="0" lang="en-US" sz="1200">
                <a:solidFill>
                  <a:schemeClr val="dk1"/>
                </a:solidFill>
                <a:latin typeface="Calibri"/>
                <a:ea typeface="Calibri"/>
                <a:cs typeface="Calibri"/>
                <a:sym typeface="Calibri"/>
              </a:rPr>
              <a:t>.</a:t>
            </a:r>
            <a:r>
              <a:rPr b="0" baseline="30000" i="0" lang="en-US" sz="1200" u="sng" strike="noStrike">
                <a:solidFill>
                  <a:schemeClr val="dk1"/>
                </a:solidFill>
                <a:latin typeface="Calibri"/>
                <a:ea typeface="Calibri"/>
                <a:cs typeface="Calibri"/>
                <a:sym typeface="Calibri"/>
                <a:hlinkClick r:id="rId6">
                  <a:extLst>
                    <a:ext uri="{A12FA001-AC4F-418D-AE19-62706E023703}">
                      <ahyp:hlinkClr val="tx"/>
                    </a:ext>
                  </a:extLst>
                </a:hlinkClick>
              </a:rPr>
              <a:t>[2]</a:t>
            </a:r>
            <a:r>
              <a:rPr b="0" i="0" lang="en-US" sz="1200">
                <a:solidFill>
                  <a:schemeClr val="dk1"/>
                </a:solidFill>
                <a:latin typeface="Calibri"/>
                <a:ea typeface="Calibri"/>
                <a:cs typeface="Calibri"/>
                <a:sym typeface="Calibri"/>
              </a:rPr>
              <a:t> It can be summarized as "</a:t>
            </a:r>
            <a:r>
              <a:rPr b="0" i="1" lang="en-US" sz="1200">
                <a:solidFill>
                  <a:schemeClr val="dk1"/>
                </a:solidFill>
                <a:latin typeface="Calibri"/>
                <a:ea typeface="Calibri"/>
                <a:cs typeface="Calibri"/>
                <a:sym typeface="Calibri"/>
              </a:rPr>
              <a:t>P</a:t>
            </a:r>
            <a:r>
              <a:rPr b="0" i="0" lang="en-US" sz="1200">
                <a:solidFill>
                  <a:schemeClr val="dk1"/>
                </a:solidFill>
                <a:latin typeface="Calibri"/>
                <a:ea typeface="Calibri"/>
                <a:cs typeface="Calibri"/>
                <a:sym typeface="Calibri"/>
              </a:rPr>
              <a:t> </a:t>
            </a:r>
            <a:r>
              <a:rPr b="0" i="0" lang="en-US" sz="1200" u="sng" strike="noStrike">
                <a:solidFill>
                  <a:schemeClr val="dk1"/>
                </a:solidFill>
                <a:latin typeface="Calibri"/>
                <a:ea typeface="Calibri"/>
                <a:cs typeface="Calibri"/>
                <a:sym typeface="Calibri"/>
                <a:hlinkClick r:id="rId7">
                  <a:extLst>
                    <a:ext uri="{A12FA001-AC4F-418D-AE19-62706E023703}">
                      <ahyp:hlinkClr val="tx"/>
                    </a:ext>
                  </a:extLst>
                </a:hlinkClick>
              </a:rPr>
              <a:t>implies</a:t>
            </a:r>
            <a:r>
              <a:rPr b="0" i="0" lang="en-US" sz="1200">
                <a:solidFill>
                  <a:schemeClr val="dk1"/>
                </a:solidFill>
                <a:latin typeface="Calibri"/>
                <a:ea typeface="Calibri"/>
                <a:cs typeface="Calibri"/>
                <a:sym typeface="Calibri"/>
              </a:rPr>
              <a:t> </a:t>
            </a:r>
            <a:r>
              <a:rPr b="0" i="1" lang="en-US" sz="1200">
                <a:solidFill>
                  <a:schemeClr val="dk1"/>
                </a:solidFill>
                <a:latin typeface="Calibri"/>
                <a:ea typeface="Calibri"/>
                <a:cs typeface="Calibri"/>
                <a:sym typeface="Calibri"/>
              </a:rPr>
              <a:t>Q</a:t>
            </a:r>
            <a:r>
              <a:rPr b="0" i="0" lang="en-US" sz="1200">
                <a:solidFill>
                  <a:schemeClr val="dk1"/>
                </a:solidFill>
                <a:latin typeface="Calibri"/>
                <a:ea typeface="Calibri"/>
                <a:cs typeface="Calibri"/>
                <a:sym typeface="Calibri"/>
              </a:rPr>
              <a:t> and </a:t>
            </a:r>
            <a:r>
              <a:rPr b="0" i="1" lang="en-US" sz="1200">
                <a:solidFill>
                  <a:schemeClr val="dk1"/>
                </a:solidFill>
                <a:latin typeface="Calibri"/>
                <a:ea typeface="Calibri"/>
                <a:cs typeface="Calibri"/>
                <a:sym typeface="Calibri"/>
              </a:rPr>
              <a:t>P</a:t>
            </a:r>
            <a:r>
              <a:rPr b="0" i="0" lang="en-US" sz="1200">
                <a:solidFill>
                  <a:schemeClr val="dk1"/>
                </a:solidFill>
                <a:latin typeface="Calibri"/>
                <a:ea typeface="Calibri"/>
                <a:cs typeface="Calibri"/>
                <a:sym typeface="Calibri"/>
              </a:rPr>
              <a:t> is asserted to be true, so therefore </a:t>
            </a:r>
            <a:r>
              <a:rPr b="0" i="1" lang="en-US" sz="1200">
                <a:solidFill>
                  <a:schemeClr val="dk1"/>
                </a:solidFill>
                <a:latin typeface="Calibri"/>
                <a:ea typeface="Calibri"/>
                <a:cs typeface="Calibri"/>
                <a:sym typeface="Calibri"/>
              </a:rPr>
              <a:t>Q</a:t>
            </a:r>
            <a:r>
              <a:rPr b="0" i="0" lang="en-US" sz="1200">
                <a:solidFill>
                  <a:schemeClr val="dk1"/>
                </a:solidFill>
                <a:latin typeface="Calibri"/>
                <a:ea typeface="Calibri"/>
                <a:cs typeface="Calibri"/>
                <a:sym typeface="Calibri"/>
              </a:rPr>
              <a:t> must be true." The history of </a:t>
            </a:r>
            <a:r>
              <a:rPr b="0" i="1" lang="en-US" sz="1200">
                <a:solidFill>
                  <a:schemeClr val="dk1"/>
                </a:solidFill>
                <a:latin typeface="Calibri"/>
                <a:ea typeface="Calibri"/>
                <a:cs typeface="Calibri"/>
                <a:sym typeface="Calibri"/>
              </a:rPr>
              <a:t>modus ponens</a:t>
            </a:r>
            <a:r>
              <a:rPr b="0" i="0" lang="en-US" sz="1200">
                <a:solidFill>
                  <a:schemeClr val="dk1"/>
                </a:solidFill>
                <a:latin typeface="Calibri"/>
                <a:ea typeface="Calibri"/>
                <a:cs typeface="Calibri"/>
                <a:sym typeface="Calibri"/>
              </a:rPr>
              <a:t> goes back to antiquity.</a:t>
            </a:r>
            <a:r>
              <a:rPr b="0" baseline="30000" i="0" lang="en-US" sz="1200" u="sng" strike="noStrike">
                <a:solidFill>
                  <a:schemeClr val="dk1"/>
                </a:solidFill>
                <a:latin typeface="Calibri"/>
                <a:ea typeface="Calibri"/>
                <a:cs typeface="Calibri"/>
                <a:sym typeface="Calibri"/>
                <a:hlinkClick r:id="rId8">
                  <a:extLst>
                    <a:ext uri="{A12FA001-AC4F-418D-AE19-62706E023703}">
                      <ahyp:hlinkClr val="tx"/>
                    </a:ext>
                  </a:extLst>
                </a:hlinkClick>
              </a:rPr>
              <a:t>[3]</a:t>
            </a:r>
            <a:endParaRPr/>
          </a:p>
        </p:txBody>
      </p:sp>
      <p:sp>
        <p:nvSpPr>
          <p:cNvPr id="328" name="Google Shape;328;p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5" name="Google Shape;335;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2" name="Google Shape;342;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0" name="Google Shape;350;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US"/>
              <a:t>In </a:t>
            </a:r>
            <a:r>
              <a:rPr lang="en-US" u="sng">
                <a:solidFill>
                  <a:schemeClr val="hlink"/>
                </a:solidFill>
                <a:hlinkClick r:id="rId2"/>
              </a:rPr>
              <a:t>formal language</a:t>
            </a:r>
            <a:r>
              <a:rPr lang="en-US"/>
              <a:t> theory, a </a:t>
            </a:r>
            <a:r>
              <a:rPr lang="en-US" u="sng">
                <a:solidFill>
                  <a:schemeClr val="hlink"/>
                </a:solidFill>
                <a:hlinkClick r:id="rId3"/>
              </a:rPr>
              <a:t>context-free grammar</a:t>
            </a:r>
            <a:r>
              <a:rPr lang="en-US"/>
              <a:t> </a:t>
            </a:r>
            <a:r>
              <a:rPr i="1" lang="en-US"/>
              <a:t>G</a:t>
            </a:r>
            <a:r>
              <a:rPr lang="en-US"/>
              <a:t> is said to be in </a:t>
            </a:r>
            <a:r>
              <a:rPr b="1" lang="en-US"/>
              <a:t>Chomsky normal form</a:t>
            </a:r>
            <a:r>
              <a:rPr lang="en-US"/>
              <a:t> (first described by </a:t>
            </a:r>
            <a:r>
              <a:rPr lang="en-US" u="sng">
                <a:solidFill>
                  <a:schemeClr val="hlink"/>
                </a:solidFill>
                <a:hlinkClick r:id="rId4"/>
              </a:rPr>
              <a:t>Noam Chomsky</a:t>
            </a:r>
            <a:r>
              <a:rPr lang="en-US"/>
              <a:t>)</a:t>
            </a:r>
            <a:r>
              <a:rPr baseline="30000" lang="en-US" u="sng">
                <a:solidFill>
                  <a:schemeClr val="hlink"/>
                </a:solidFill>
                <a:hlinkClick r:id="rId5"/>
              </a:rPr>
              <a:t>[1]</a:t>
            </a:r>
            <a:r>
              <a:rPr lang="en-US"/>
              <a:t> if all of its </a:t>
            </a:r>
            <a:r>
              <a:rPr lang="en-US" u="sng">
                <a:solidFill>
                  <a:schemeClr val="hlink"/>
                </a:solidFill>
                <a:hlinkClick r:id="rId6"/>
              </a:rPr>
              <a:t>production rules</a:t>
            </a:r>
            <a:r>
              <a:rPr lang="en-US"/>
              <a:t> are of the form:</a:t>
            </a:r>
            <a:r>
              <a:rPr baseline="30000" lang="en-US" u="sng">
                <a:solidFill>
                  <a:schemeClr val="hlink"/>
                </a:solidFill>
                <a:hlinkClick r:id="rId7"/>
              </a:rPr>
              <a:t>[2]</a:t>
            </a:r>
            <a:r>
              <a:rPr baseline="30000" lang="en-US"/>
              <a:t>:92–93,106</a:t>
            </a:r>
            <a:endParaRPr/>
          </a:p>
          <a:p>
            <a:pPr indent="0" lvl="0" marL="0" rtl="0" algn="l">
              <a:lnSpc>
                <a:spcPct val="100000"/>
              </a:lnSpc>
              <a:spcBef>
                <a:spcPts val="0"/>
              </a:spcBef>
              <a:spcAft>
                <a:spcPts val="0"/>
              </a:spcAft>
              <a:buSzPts val="1400"/>
              <a:buNone/>
            </a:pPr>
            <a:r>
              <a:rPr i="1" lang="en-US"/>
              <a:t>A</a:t>
            </a:r>
            <a:r>
              <a:rPr lang="en-US"/>
              <a:t> → </a:t>
            </a:r>
            <a:r>
              <a:rPr i="1" lang="en-US"/>
              <a:t>BC</a:t>
            </a:r>
            <a:r>
              <a:rPr lang="en-US"/>
              <a:t>,   or </a:t>
            </a:r>
            <a:r>
              <a:rPr i="1" lang="en-US"/>
              <a:t>A</a:t>
            </a:r>
            <a:r>
              <a:rPr lang="en-US"/>
              <a:t> → </a:t>
            </a:r>
            <a:r>
              <a:rPr i="1" lang="en-US"/>
              <a:t>a</a:t>
            </a:r>
            <a:r>
              <a:rPr lang="en-US"/>
              <a:t>,   or </a:t>
            </a:r>
            <a:r>
              <a:rPr i="1" lang="en-US"/>
              <a:t>S</a:t>
            </a:r>
            <a:r>
              <a:rPr lang="en-US"/>
              <a:t> → ε, where </a:t>
            </a:r>
            <a:r>
              <a:rPr i="1" lang="en-US"/>
              <a:t>A</a:t>
            </a:r>
            <a:r>
              <a:rPr lang="en-US"/>
              <a:t>, </a:t>
            </a:r>
            <a:r>
              <a:rPr i="1" lang="en-US"/>
              <a:t>B</a:t>
            </a:r>
            <a:r>
              <a:rPr lang="en-US"/>
              <a:t>, and </a:t>
            </a:r>
            <a:r>
              <a:rPr i="1" lang="en-US"/>
              <a:t>C</a:t>
            </a:r>
            <a:r>
              <a:rPr lang="en-US"/>
              <a:t> are </a:t>
            </a:r>
            <a:r>
              <a:rPr lang="en-US" u="sng">
                <a:solidFill>
                  <a:schemeClr val="hlink"/>
                </a:solidFill>
                <a:hlinkClick r:id="rId8"/>
              </a:rPr>
              <a:t>nonterminal symbols</a:t>
            </a:r>
            <a:r>
              <a:rPr lang="en-US"/>
              <a:t>, </a:t>
            </a:r>
            <a:r>
              <a:rPr i="1" lang="en-US"/>
              <a:t>a</a:t>
            </a:r>
            <a:r>
              <a:rPr lang="en-US"/>
              <a:t> is a </a:t>
            </a:r>
            <a:r>
              <a:rPr lang="en-US" u="sng">
                <a:solidFill>
                  <a:schemeClr val="hlink"/>
                </a:solidFill>
                <a:hlinkClick r:id="rId9"/>
              </a:rPr>
              <a:t>terminal symbol</a:t>
            </a:r>
            <a:r>
              <a:rPr lang="en-US"/>
              <a:t> (a symbol that represents a constant value), </a:t>
            </a:r>
            <a:r>
              <a:rPr i="1" lang="en-US"/>
              <a:t>S</a:t>
            </a:r>
            <a:r>
              <a:rPr lang="en-US"/>
              <a:t> is the start symbol, and ε denotes the </a:t>
            </a:r>
            <a:r>
              <a:rPr lang="en-US" u="sng">
                <a:solidFill>
                  <a:schemeClr val="hlink"/>
                </a:solidFill>
                <a:hlinkClick r:id="rId10"/>
              </a:rPr>
              <a:t>empty string</a:t>
            </a:r>
            <a:r>
              <a:rPr lang="en-US"/>
              <a:t>. Also, neither </a:t>
            </a:r>
            <a:r>
              <a:rPr i="1" lang="en-US"/>
              <a:t>B</a:t>
            </a:r>
            <a:r>
              <a:rPr lang="en-US"/>
              <a:t> nor </a:t>
            </a:r>
            <a:r>
              <a:rPr i="1" lang="en-US"/>
              <a:t>C</a:t>
            </a:r>
            <a:r>
              <a:rPr lang="en-US"/>
              <a:t> may be the </a:t>
            </a:r>
            <a:r>
              <a:rPr lang="en-US" u="sng">
                <a:solidFill>
                  <a:schemeClr val="hlink"/>
                </a:solidFill>
                <a:hlinkClick r:id="rId11"/>
              </a:rPr>
              <a:t>start symbol</a:t>
            </a:r>
            <a:r>
              <a:rPr lang="en-US"/>
              <a:t>, and the third production rule can only appear if ε is in </a:t>
            </a:r>
            <a:r>
              <a:rPr i="1" lang="en-US"/>
              <a:t>L</a:t>
            </a:r>
            <a:r>
              <a:rPr lang="en-US"/>
              <a:t>(</a:t>
            </a:r>
            <a:r>
              <a:rPr i="1" lang="en-US"/>
              <a:t>G</a:t>
            </a:r>
            <a:r>
              <a:rPr lang="en-US"/>
              <a:t>), namely, the language produced by the context-free grammar </a:t>
            </a:r>
            <a:r>
              <a:rPr i="1" lang="en-US"/>
              <a:t>G</a:t>
            </a:r>
            <a:r>
              <a:rPr lang="en-US"/>
              <a:t>.</a:t>
            </a:r>
            <a:endParaRPr/>
          </a:p>
          <a:p>
            <a:pPr indent="0" lvl="0" marL="0" rtl="0" algn="l">
              <a:lnSpc>
                <a:spcPct val="100000"/>
              </a:lnSpc>
              <a:spcBef>
                <a:spcPts val="0"/>
              </a:spcBef>
              <a:spcAft>
                <a:spcPts val="0"/>
              </a:spcAft>
              <a:buSzPts val="1400"/>
              <a:buNone/>
            </a:pPr>
            <a:r>
              <a:t/>
            </a:r>
            <a:endParaRPr/>
          </a:p>
        </p:txBody>
      </p:sp>
      <p:sp>
        <p:nvSpPr>
          <p:cNvPr id="109" name="Google Shape;109;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4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4" name="Google Shape;364;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1" name="Google Shape;371;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8" name="Google Shape;378;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5" name="Google Shape;385;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4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9" name="Google Shape;399;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0" name="Google Shape;420;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7" name="Google Shape;427;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5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4" name="Google Shape;434;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5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1" name="Google Shape;441;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5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8" name="Google Shape;448;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5" name="Google Shape;455;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5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p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US"/>
              <a:t>In </a:t>
            </a:r>
            <a:r>
              <a:rPr lang="en-US" u="sng">
                <a:solidFill>
                  <a:schemeClr val="hlink"/>
                </a:solidFill>
                <a:hlinkClick r:id="rId2"/>
              </a:rPr>
              <a:t>formal language</a:t>
            </a:r>
            <a:r>
              <a:rPr lang="en-US"/>
              <a:t> theory, a </a:t>
            </a:r>
            <a:r>
              <a:rPr lang="en-US" u="sng">
                <a:solidFill>
                  <a:schemeClr val="hlink"/>
                </a:solidFill>
                <a:hlinkClick r:id="rId3"/>
              </a:rPr>
              <a:t>context-free grammar</a:t>
            </a:r>
            <a:r>
              <a:rPr lang="en-US"/>
              <a:t> </a:t>
            </a:r>
            <a:r>
              <a:rPr i="1" lang="en-US"/>
              <a:t>G</a:t>
            </a:r>
            <a:r>
              <a:rPr lang="en-US"/>
              <a:t> is said to be in </a:t>
            </a:r>
            <a:r>
              <a:rPr b="1" lang="en-US"/>
              <a:t>Chomsky normal form</a:t>
            </a:r>
            <a:r>
              <a:rPr lang="en-US"/>
              <a:t> (first described by </a:t>
            </a:r>
            <a:r>
              <a:rPr lang="en-US" u="sng">
                <a:solidFill>
                  <a:schemeClr val="hlink"/>
                </a:solidFill>
                <a:hlinkClick r:id="rId4"/>
              </a:rPr>
              <a:t>Noam Chomsky</a:t>
            </a:r>
            <a:r>
              <a:rPr lang="en-US"/>
              <a:t>)</a:t>
            </a:r>
            <a:r>
              <a:rPr baseline="30000" lang="en-US" u="sng">
                <a:solidFill>
                  <a:schemeClr val="hlink"/>
                </a:solidFill>
                <a:hlinkClick r:id="rId5"/>
              </a:rPr>
              <a:t>[1]</a:t>
            </a:r>
            <a:r>
              <a:rPr lang="en-US"/>
              <a:t> if all of its </a:t>
            </a:r>
            <a:r>
              <a:rPr lang="en-US" u="sng">
                <a:solidFill>
                  <a:schemeClr val="hlink"/>
                </a:solidFill>
                <a:hlinkClick r:id="rId6"/>
              </a:rPr>
              <a:t>production rules</a:t>
            </a:r>
            <a:r>
              <a:rPr lang="en-US"/>
              <a:t> are of the form:</a:t>
            </a:r>
            <a:r>
              <a:rPr baseline="30000" lang="en-US" u="sng">
                <a:solidFill>
                  <a:schemeClr val="hlink"/>
                </a:solidFill>
                <a:hlinkClick r:id="rId7"/>
              </a:rPr>
              <a:t>[2]</a:t>
            </a:r>
            <a:r>
              <a:rPr baseline="30000" lang="en-US"/>
              <a:t>:92–93,106</a:t>
            </a:r>
            <a:endParaRPr/>
          </a:p>
          <a:p>
            <a:pPr indent="0" lvl="0" marL="0" rtl="0" algn="l">
              <a:lnSpc>
                <a:spcPct val="100000"/>
              </a:lnSpc>
              <a:spcBef>
                <a:spcPts val="0"/>
              </a:spcBef>
              <a:spcAft>
                <a:spcPts val="0"/>
              </a:spcAft>
              <a:buSzPts val="1400"/>
              <a:buNone/>
            </a:pPr>
            <a:r>
              <a:rPr i="1" lang="en-US"/>
              <a:t>A</a:t>
            </a:r>
            <a:r>
              <a:rPr lang="en-US"/>
              <a:t> → </a:t>
            </a:r>
            <a:r>
              <a:rPr i="1" lang="en-US"/>
              <a:t>BC</a:t>
            </a:r>
            <a:r>
              <a:rPr lang="en-US"/>
              <a:t>,   or </a:t>
            </a:r>
            <a:r>
              <a:rPr i="1" lang="en-US"/>
              <a:t>A</a:t>
            </a:r>
            <a:r>
              <a:rPr lang="en-US"/>
              <a:t> → </a:t>
            </a:r>
            <a:r>
              <a:rPr i="1" lang="en-US"/>
              <a:t>a</a:t>
            </a:r>
            <a:r>
              <a:rPr lang="en-US"/>
              <a:t>,   or </a:t>
            </a:r>
            <a:r>
              <a:rPr i="1" lang="en-US"/>
              <a:t>S</a:t>
            </a:r>
            <a:r>
              <a:rPr lang="en-US"/>
              <a:t> → ε, where </a:t>
            </a:r>
            <a:r>
              <a:rPr i="1" lang="en-US"/>
              <a:t>A</a:t>
            </a:r>
            <a:r>
              <a:rPr lang="en-US"/>
              <a:t>, </a:t>
            </a:r>
            <a:r>
              <a:rPr i="1" lang="en-US"/>
              <a:t>B</a:t>
            </a:r>
            <a:r>
              <a:rPr lang="en-US"/>
              <a:t>, and </a:t>
            </a:r>
            <a:r>
              <a:rPr i="1" lang="en-US"/>
              <a:t>C</a:t>
            </a:r>
            <a:r>
              <a:rPr lang="en-US"/>
              <a:t> are </a:t>
            </a:r>
            <a:r>
              <a:rPr lang="en-US" u="sng">
                <a:solidFill>
                  <a:schemeClr val="hlink"/>
                </a:solidFill>
                <a:hlinkClick r:id="rId8"/>
              </a:rPr>
              <a:t>nonterminal symbols</a:t>
            </a:r>
            <a:r>
              <a:rPr lang="en-US"/>
              <a:t>, </a:t>
            </a:r>
            <a:r>
              <a:rPr i="1" lang="en-US"/>
              <a:t>a</a:t>
            </a:r>
            <a:r>
              <a:rPr lang="en-US"/>
              <a:t> is a </a:t>
            </a:r>
            <a:r>
              <a:rPr lang="en-US" u="sng">
                <a:solidFill>
                  <a:schemeClr val="hlink"/>
                </a:solidFill>
                <a:hlinkClick r:id="rId9"/>
              </a:rPr>
              <a:t>terminal symbol</a:t>
            </a:r>
            <a:r>
              <a:rPr lang="en-US"/>
              <a:t> (a symbol that represents a constant value), </a:t>
            </a:r>
            <a:r>
              <a:rPr i="1" lang="en-US"/>
              <a:t>S</a:t>
            </a:r>
            <a:r>
              <a:rPr lang="en-US"/>
              <a:t> is the start symbol, and ε denotes the </a:t>
            </a:r>
            <a:r>
              <a:rPr lang="en-US" u="sng">
                <a:solidFill>
                  <a:schemeClr val="hlink"/>
                </a:solidFill>
                <a:hlinkClick r:id="rId10"/>
              </a:rPr>
              <a:t>empty string</a:t>
            </a:r>
            <a:r>
              <a:rPr lang="en-US"/>
              <a:t>. Also, neither </a:t>
            </a:r>
            <a:r>
              <a:rPr i="1" lang="en-US"/>
              <a:t>B</a:t>
            </a:r>
            <a:r>
              <a:rPr lang="en-US"/>
              <a:t> nor </a:t>
            </a:r>
            <a:r>
              <a:rPr i="1" lang="en-US"/>
              <a:t>C</a:t>
            </a:r>
            <a:r>
              <a:rPr lang="en-US"/>
              <a:t> may be the </a:t>
            </a:r>
            <a:r>
              <a:rPr lang="en-US" u="sng">
                <a:solidFill>
                  <a:schemeClr val="hlink"/>
                </a:solidFill>
                <a:hlinkClick r:id="rId11"/>
              </a:rPr>
              <a:t>start symbol</a:t>
            </a:r>
            <a:r>
              <a:rPr lang="en-US"/>
              <a:t>, and the third production rule can only appear if ε is in </a:t>
            </a:r>
            <a:r>
              <a:rPr i="1" lang="en-US"/>
              <a:t>L</a:t>
            </a:r>
            <a:r>
              <a:rPr lang="en-US"/>
              <a:t>(</a:t>
            </a:r>
            <a:r>
              <a:rPr i="1" lang="en-US"/>
              <a:t>G</a:t>
            </a:r>
            <a:r>
              <a:rPr lang="en-US"/>
              <a:t>), namely, the language produced by the context-free grammar </a:t>
            </a:r>
            <a:r>
              <a:rPr i="1" lang="en-US"/>
              <a:t>G</a:t>
            </a:r>
            <a:r>
              <a:rPr lang="en-US"/>
              <a:t>.</a:t>
            </a:r>
            <a:endParaRPr/>
          </a:p>
          <a:p>
            <a:pPr indent="0" lvl="0" marL="0" rtl="0" algn="l">
              <a:lnSpc>
                <a:spcPct val="100000"/>
              </a:lnSpc>
              <a:spcBef>
                <a:spcPts val="0"/>
              </a:spcBef>
              <a:spcAft>
                <a:spcPts val="0"/>
              </a:spcAft>
              <a:buSzPts val="1400"/>
              <a:buNone/>
            </a:pPr>
            <a:r>
              <a:t/>
            </a:r>
            <a:endParaRPr/>
          </a:p>
        </p:txBody>
      </p:sp>
      <p:sp>
        <p:nvSpPr>
          <p:cNvPr id="470" name="Google Shape;470;p5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5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b="0" i="0" lang="en-US" sz="1200">
                <a:solidFill>
                  <a:schemeClr val="dk1"/>
                </a:solidFill>
                <a:latin typeface="Calibri"/>
                <a:ea typeface="Calibri"/>
                <a:cs typeface="Calibri"/>
                <a:sym typeface="Calibri"/>
              </a:rPr>
              <a:t>the negation of a conjunction is the disjunction of the negations; and</a:t>
            </a:r>
            <a:br>
              <a:rPr lang="en-US"/>
            </a:br>
            <a:r>
              <a:rPr b="0" i="0" lang="en-US" sz="1200">
                <a:solidFill>
                  <a:schemeClr val="dk1"/>
                </a:solidFill>
                <a:latin typeface="Calibri"/>
                <a:ea typeface="Calibri"/>
                <a:cs typeface="Calibri"/>
                <a:sym typeface="Calibri"/>
              </a:rPr>
              <a:t>the negation of a disjunction is the conjunction of the negations;</a:t>
            </a:r>
            <a:endParaRPr/>
          </a:p>
          <a:p>
            <a:pPr indent="0" lvl="0" marL="0" rtl="0" algn="l">
              <a:lnSpc>
                <a:spcPct val="100000"/>
              </a:lnSpc>
              <a:spcBef>
                <a:spcPts val="0"/>
              </a:spcBef>
              <a:spcAft>
                <a:spcPts val="0"/>
              </a:spcAft>
              <a:buSzPts val="1400"/>
              <a:buNone/>
            </a:pPr>
            <a:r>
              <a:rPr b="0" i="0" lang="en-US" sz="1200">
                <a:solidFill>
                  <a:schemeClr val="dk1"/>
                </a:solidFill>
                <a:latin typeface="Calibri"/>
                <a:ea typeface="Calibri"/>
                <a:cs typeface="Calibri"/>
                <a:sym typeface="Calibri"/>
              </a:rPr>
              <a:t>replace {\displaystyle P\rightarrow Q} with {\displaystyle \lnot P\lor Q}; replace {\displaystyle P\leftrightarrow Q} with {\displaystyle (P\lor \lnot Q)\land (\lnot P\lor Q)}</a:t>
            </a:r>
            <a:br>
              <a:rPr lang="en-US"/>
            </a:br>
            <a:endParaRPr/>
          </a:p>
        </p:txBody>
      </p:sp>
      <p:sp>
        <p:nvSpPr>
          <p:cNvPr id="478" name="Google Shape;478;p5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5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5" name="Google Shape;485;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5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2" name="Google Shape;492;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 name="Google Shape;12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7" name="Google Shape;497;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6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6" name="Google Shape;506;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6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7" name="Google Shape;517;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6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2" name="Google Shape;522;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6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9" name="Google Shape;529;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6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6" name="Google Shape;556;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6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3" name="Google Shape;563;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6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0" name="Google Shape;570;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5" name="Google Shape;575;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 name="Google Shape;129;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7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440"/>
              </a:spcBef>
              <a:spcAft>
                <a:spcPts val="0"/>
              </a:spcAft>
              <a:buSzPts val="1400"/>
              <a:buNone/>
            </a:pPr>
            <a:r>
              <a:rPr lang="en-US" sz="2200">
                <a:latin typeface="Times New Roman"/>
                <a:ea typeface="Times New Roman"/>
                <a:cs typeface="Times New Roman"/>
                <a:sym typeface="Times New Roman"/>
              </a:rPr>
              <a:t>Marcus was a man.</a:t>
            </a:r>
            <a:endParaRPr sz="2200">
              <a:latin typeface="Times New Roman"/>
              <a:ea typeface="Times New Roman"/>
              <a:cs typeface="Times New Roman"/>
              <a:sym typeface="Times New Roman"/>
            </a:endParaRPr>
          </a:p>
          <a:p>
            <a:pPr indent="-342900" lvl="0" marL="342900" rtl="0" algn="l">
              <a:lnSpc>
                <a:spcPct val="100000"/>
              </a:lnSpc>
              <a:spcBef>
                <a:spcPts val="440"/>
              </a:spcBef>
              <a:spcAft>
                <a:spcPts val="0"/>
              </a:spcAft>
              <a:buSzPts val="1400"/>
              <a:buNone/>
            </a:pPr>
            <a:r>
              <a:rPr lang="en-US" sz="2200">
                <a:latin typeface="Times New Roman"/>
                <a:ea typeface="Times New Roman"/>
                <a:cs typeface="Times New Roman"/>
                <a:sym typeface="Times New Roman"/>
              </a:rPr>
              <a:t>All pompeians were Romans</a:t>
            </a:r>
            <a:endParaRPr sz="2200">
              <a:latin typeface="Times New Roman"/>
              <a:ea typeface="Times New Roman"/>
              <a:cs typeface="Times New Roman"/>
              <a:sym typeface="Times New Roman"/>
            </a:endParaRPr>
          </a:p>
          <a:p>
            <a:pPr indent="-342900" lvl="0" marL="342900" rtl="0" algn="l">
              <a:lnSpc>
                <a:spcPct val="100000"/>
              </a:lnSpc>
              <a:spcBef>
                <a:spcPts val="440"/>
              </a:spcBef>
              <a:spcAft>
                <a:spcPts val="0"/>
              </a:spcAft>
              <a:buSzPts val="1400"/>
              <a:buNone/>
            </a:pPr>
            <a:r>
              <a:rPr lang="en-US" sz="2200">
                <a:latin typeface="Times New Roman"/>
                <a:ea typeface="Times New Roman"/>
                <a:cs typeface="Times New Roman"/>
                <a:sym typeface="Times New Roman"/>
              </a:rPr>
              <a:t>All Romans were either loyal to Caesar or hated him.</a:t>
            </a:r>
            <a:endParaRPr sz="2200">
              <a:latin typeface="Times New Roman"/>
              <a:ea typeface="Times New Roman"/>
              <a:cs typeface="Times New Roman"/>
              <a:sym typeface="Times New Roman"/>
            </a:endParaRPr>
          </a:p>
          <a:p>
            <a:pPr indent="-342900" lvl="0" marL="342900" rtl="0" algn="l">
              <a:lnSpc>
                <a:spcPct val="100000"/>
              </a:lnSpc>
              <a:spcBef>
                <a:spcPts val="440"/>
              </a:spcBef>
              <a:spcAft>
                <a:spcPts val="0"/>
              </a:spcAft>
              <a:buSzPts val="1400"/>
              <a:buNone/>
            </a:pPr>
            <a:r>
              <a:rPr lang="en-US" sz="2200">
                <a:latin typeface="Times New Roman"/>
                <a:ea typeface="Times New Roman"/>
                <a:cs typeface="Times New Roman"/>
                <a:sym typeface="Times New Roman"/>
              </a:rPr>
              <a:t>Everyone is loyal to someone.</a:t>
            </a:r>
            <a:endParaRPr sz="2200">
              <a:latin typeface="Times New Roman"/>
              <a:ea typeface="Times New Roman"/>
              <a:cs typeface="Times New Roman"/>
              <a:sym typeface="Times New Roman"/>
            </a:endParaRPr>
          </a:p>
          <a:p>
            <a:pPr indent="-342900" lvl="0" marL="342900" rtl="0" algn="l">
              <a:lnSpc>
                <a:spcPct val="100000"/>
              </a:lnSpc>
              <a:spcBef>
                <a:spcPts val="440"/>
              </a:spcBef>
              <a:spcAft>
                <a:spcPts val="0"/>
              </a:spcAft>
              <a:buSzPts val="1400"/>
              <a:buNone/>
            </a:pPr>
            <a:r>
              <a:rPr lang="en-US" sz="2200">
                <a:latin typeface="Times New Roman"/>
                <a:ea typeface="Times New Roman"/>
                <a:cs typeface="Times New Roman"/>
                <a:sym typeface="Times New Roman"/>
              </a:rPr>
              <a:t>Marcus tried to assassinate Caesar.</a:t>
            </a:r>
            <a:endParaRPr sz="3200"/>
          </a:p>
          <a:p>
            <a:pPr indent="-342900" lvl="0" marL="342900" rtl="0" algn="l">
              <a:lnSpc>
                <a:spcPct val="100000"/>
              </a:lnSpc>
              <a:spcBef>
                <a:spcPts val="440"/>
              </a:spcBef>
              <a:spcAft>
                <a:spcPts val="0"/>
              </a:spcAft>
              <a:buSzPts val="1400"/>
              <a:buNone/>
            </a:pPr>
            <a:r>
              <a:t/>
            </a:r>
            <a:endParaRPr sz="2200">
              <a:latin typeface="Times New Roman"/>
              <a:ea typeface="Times New Roman"/>
              <a:cs typeface="Times New Roman"/>
              <a:sym typeface="Times New Roman"/>
            </a:endParaRPr>
          </a:p>
          <a:p>
            <a:pPr indent="-342900" lvl="0" marL="342900" rtl="0" algn="l">
              <a:lnSpc>
                <a:spcPct val="100000"/>
              </a:lnSpc>
              <a:spcBef>
                <a:spcPts val="440"/>
              </a:spcBef>
              <a:spcAft>
                <a:spcPts val="0"/>
              </a:spcAft>
              <a:buSzPts val="1400"/>
              <a:buNone/>
            </a:pPr>
            <a:r>
              <a:t/>
            </a:r>
            <a:endParaRPr sz="2200">
              <a:latin typeface="Times New Roman"/>
              <a:ea typeface="Times New Roman"/>
              <a:cs typeface="Times New Roman"/>
              <a:sym typeface="Times New Roman"/>
            </a:endParaRPr>
          </a:p>
          <a:p>
            <a:pPr indent="-342900" lvl="0" marL="342900" rtl="0" algn="l">
              <a:lnSpc>
                <a:spcPct val="100000"/>
              </a:lnSpc>
              <a:spcBef>
                <a:spcPts val="440"/>
              </a:spcBef>
              <a:spcAft>
                <a:spcPts val="0"/>
              </a:spcAft>
              <a:buClr>
                <a:schemeClr val="dk1"/>
              </a:buClr>
              <a:buSzPts val="2200"/>
              <a:buFont typeface="Arial"/>
              <a:buNone/>
            </a:pPr>
            <a:r>
              <a:t/>
            </a:r>
            <a:endParaRPr sz="2200">
              <a:latin typeface="Times New Roman"/>
              <a:ea typeface="Times New Roman"/>
              <a:cs typeface="Times New Roman"/>
              <a:sym typeface="Times New Roman"/>
            </a:endParaRPr>
          </a:p>
          <a:p>
            <a:pPr indent="0" lvl="0" marL="0" rtl="0" algn="l">
              <a:lnSpc>
                <a:spcPct val="100000"/>
              </a:lnSpc>
              <a:spcBef>
                <a:spcPts val="0"/>
              </a:spcBef>
              <a:spcAft>
                <a:spcPts val="0"/>
              </a:spcAft>
              <a:buSzPts val="1400"/>
              <a:buNone/>
            </a:pPr>
            <a:r>
              <a:t/>
            </a:r>
            <a:endParaRPr/>
          </a:p>
        </p:txBody>
      </p:sp>
      <p:sp>
        <p:nvSpPr>
          <p:cNvPr id="580" name="Google Shape;580;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5" name="Google Shape;585;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7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1" name="Google Shape;591;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7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7" name="Google Shape;597;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7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3" name="Google Shape;603;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7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8" name="Google Shape;608;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7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4" name="Google Shape;614;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7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0" name="Google Shape;620;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6" name="Google Shape;626;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7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1" name="Google Shape;631;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 name="Google Shape;135;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6" name="Google Shape;636;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8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1" name="Google Shape;641;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8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8" name="Google Shape;648;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4" name="Google Shape;654;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8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9" name="Google Shape;659;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p8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5" name="Google Shape;665;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1" name="Google Shape;671;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8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7" name="Google Shape;677;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3" name="Google Shape;683;p8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684" name="Google Shape;684;p8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8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0" name="Google Shape;690;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9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6" name="Google Shape;696;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2" name="Google Shape;702;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9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8" name="Google Shape;708;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p9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4" name="Google Shape;714;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9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9" name="Google Shape;719;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9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4" name="Google Shape;724;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9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9" name="Google Shape;729;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9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5" name="Google Shape;735;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9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1" name="Google Shape;741;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9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7" name="Google Shape;747;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5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5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1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63"/>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63"/>
          <p:cNvSpPr/>
          <p:nvPr>
            <p:ph idx="2" type="pic"/>
          </p:nvPr>
        </p:nvSpPr>
        <p:spPr>
          <a:xfrm>
            <a:off x="1792288" y="612775"/>
            <a:ext cx="5486400" cy="4114800"/>
          </a:xfrm>
          <a:prstGeom prst="rect">
            <a:avLst/>
          </a:prstGeom>
          <a:noFill/>
          <a:ln>
            <a:noFill/>
          </a:ln>
        </p:spPr>
      </p:sp>
      <p:sp>
        <p:nvSpPr>
          <p:cNvPr id="70" name="Google Shape;70;p163"/>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71" name="Google Shape;71;p16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6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6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6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64"/>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16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6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65"/>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65"/>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3" name="Google Shape;83;p16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6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5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1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15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able" type="tbl">
  <p:cSld name="TABLE">
    <p:spTree>
      <p:nvGrpSpPr>
        <p:cNvPr id="32" name="Shape 32"/>
        <p:cNvGrpSpPr/>
        <p:nvPr/>
      </p:nvGrpSpPr>
      <p:grpSpPr>
        <a:xfrm>
          <a:off x="0" y="0"/>
          <a:ext cx="0" cy="0"/>
          <a:chOff x="0" y="0"/>
          <a:chExt cx="0" cy="0"/>
        </a:xfrm>
      </p:grpSpPr>
      <p:sp>
        <p:nvSpPr>
          <p:cNvPr id="33" name="Google Shape;33;p157"/>
          <p:cNvSpPr txBox="1"/>
          <p:nvPr>
            <p:ph type="title"/>
          </p:nvPr>
        </p:nvSpPr>
        <p:spPr>
          <a:xfrm>
            <a:off x="762000" y="457200"/>
            <a:ext cx="7696200" cy="6096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4" name="Shape 34"/>
        <p:cNvGrpSpPr/>
        <p:nvPr/>
      </p:nvGrpSpPr>
      <p:grpSpPr>
        <a:xfrm>
          <a:off x="0" y="0"/>
          <a:ext cx="0" cy="0"/>
          <a:chOff x="0" y="0"/>
          <a:chExt cx="0" cy="0"/>
        </a:xfrm>
      </p:grpSpPr>
      <p:sp>
        <p:nvSpPr>
          <p:cNvPr id="35" name="Google Shape;35;p1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8" name="Shape 38"/>
        <p:cNvGrpSpPr/>
        <p:nvPr/>
      </p:nvGrpSpPr>
      <p:grpSpPr>
        <a:xfrm>
          <a:off x="0" y="0"/>
          <a:ext cx="0" cy="0"/>
          <a:chOff x="0" y="0"/>
          <a:chExt cx="0" cy="0"/>
        </a:xfrm>
      </p:grpSpPr>
      <p:sp>
        <p:nvSpPr>
          <p:cNvPr id="39" name="Google Shape;39;p159"/>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59"/>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41" name="Google Shape;41;p1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4" name="Shape 44"/>
        <p:cNvGrpSpPr/>
        <p:nvPr/>
      </p:nvGrpSpPr>
      <p:grpSpPr>
        <a:xfrm>
          <a:off x="0" y="0"/>
          <a:ext cx="0" cy="0"/>
          <a:chOff x="0" y="0"/>
          <a:chExt cx="0" cy="0"/>
        </a:xfrm>
      </p:grpSpPr>
      <p:sp>
        <p:nvSpPr>
          <p:cNvPr id="45" name="Google Shape;45;p16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60"/>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7" name="Google Shape;47;p160"/>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8" name="Google Shape;48;p1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1" name="Shape 51"/>
        <p:cNvGrpSpPr/>
        <p:nvPr/>
      </p:nvGrpSpPr>
      <p:grpSpPr>
        <a:xfrm>
          <a:off x="0" y="0"/>
          <a:ext cx="0" cy="0"/>
          <a:chOff x="0" y="0"/>
          <a:chExt cx="0" cy="0"/>
        </a:xfrm>
      </p:grpSpPr>
      <p:sp>
        <p:nvSpPr>
          <p:cNvPr id="52" name="Google Shape;52;p16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6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54" name="Google Shape;54;p161"/>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5" name="Google Shape;55;p16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56" name="Google Shape;56;p161"/>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7" name="Google Shape;57;p1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62"/>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62"/>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3" name="Google Shape;63;p162"/>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4" name="Google Shape;64;p16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6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5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 Id="rId3" Type="http://schemas.openxmlformats.org/officeDocument/2006/relationships/image" Target="../media/image3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 Id="rId3" Type="http://schemas.openxmlformats.org/officeDocument/2006/relationships/image" Target="../media/image35.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 Id="rId3" Type="http://schemas.openxmlformats.org/officeDocument/2006/relationships/image" Target="../media/image30.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 Id="rId3" Type="http://schemas.openxmlformats.org/officeDocument/2006/relationships/image" Target="../media/image26.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 Id="rId3" Type="http://schemas.openxmlformats.org/officeDocument/2006/relationships/image" Target="../media/image32.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46.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 Id="rId3" Type="http://schemas.openxmlformats.org/officeDocument/2006/relationships/image" Target="../media/image59.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 Id="rId3" Type="http://schemas.openxmlformats.org/officeDocument/2006/relationships/image" Target="../media/image45.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 Id="rId3" Type="http://schemas.openxmlformats.org/officeDocument/2006/relationships/image" Target="../media/image41.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 Id="rId3" Type="http://schemas.openxmlformats.org/officeDocument/2006/relationships/image" Target="../media/image54.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 Id="rId3" Type="http://schemas.openxmlformats.org/officeDocument/2006/relationships/image" Target="../media/image51.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 Id="rId3" Type="http://schemas.openxmlformats.org/officeDocument/2006/relationships/image" Target="../media/image37.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8.xml"/><Relationship Id="rId3" Type="http://schemas.openxmlformats.org/officeDocument/2006/relationships/image" Target="../media/image55.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 Id="rId3"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0.xml"/><Relationship Id="rId3" Type="http://schemas.openxmlformats.org/officeDocument/2006/relationships/image" Target="../media/image40.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 Id="rId3" Type="http://schemas.openxmlformats.org/officeDocument/2006/relationships/image" Target="../media/image60.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2.xml"/><Relationship Id="rId3" Type="http://schemas.openxmlformats.org/officeDocument/2006/relationships/image" Target="../media/image65.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3.xml"/><Relationship Id="rId3" Type="http://schemas.openxmlformats.org/officeDocument/2006/relationships/image" Target="../media/image49.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 Id="rId3" Type="http://schemas.openxmlformats.org/officeDocument/2006/relationships/image" Target="../media/image44.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 Id="rId3" Type="http://schemas.openxmlformats.org/officeDocument/2006/relationships/image" Target="../media/image43.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6.xml"/><Relationship Id="rId3" Type="http://schemas.openxmlformats.org/officeDocument/2006/relationships/image" Target="../media/image48.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 Id="rId3" Type="http://schemas.openxmlformats.org/officeDocument/2006/relationships/image" Target="../media/image63.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8.xml"/><Relationship Id="rId3" Type="http://schemas.openxmlformats.org/officeDocument/2006/relationships/image" Target="../media/image47.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9.xml"/><Relationship Id="rId3" Type="http://schemas.openxmlformats.org/officeDocument/2006/relationships/image" Target="../media/image6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0.xml"/><Relationship Id="rId3" Type="http://schemas.openxmlformats.org/officeDocument/2006/relationships/image" Target="../media/image67.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1.xml"/><Relationship Id="rId3" Type="http://schemas.openxmlformats.org/officeDocument/2006/relationships/image" Target="../media/image56.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2.xml"/><Relationship Id="rId3" Type="http://schemas.openxmlformats.org/officeDocument/2006/relationships/image" Target="../media/image57.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3.xml"/><Relationship Id="rId3" Type="http://schemas.openxmlformats.org/officeDocument/2006/relationships/image" Target="../media/image66.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4.xml"/><Relationship Id="rId3" Type="http://schemas.openxmlformats.org/officeDocument/2006/relationships/image" Target="../media/image50.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5.xml"/><Relationship Id="rId3" Type="http://schemas.openxmlformats.org/officeDocument/2006/relationships/image" Target="../media/image52.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6.xml"/><Relationship Id="rId3" Type="http://schemas.openxmlformats.org/officeDocument/2006/relationships/image" Target="../media/image53.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7.xml"/><Relationship Id="rId3" Type="http://schemas.openxmlformats.org/officeDocument/2006/relationships/image" Target="../media/image69.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8.xml"/><Relationship Id="rId3" Type="http://schemas.openxmlformats.org/officeDocument/2006/relationships/image" Target="../media/image62.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9.xml"/><Relationship Id="rId3" Type="http://schemas.openxmlformats.org/officeDocument/2006/relationships/image" Target="../media/image6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2.xml"/><Relationship Id="rId3" Type="http://schemas.openxmlformats.org/officeDocument/2006/relationships/image" Target="../media/image6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vmlDrawing" Target="../drawings/vmlDrawing2.vml"/><Relationship Id="rId4" Type="http://schemas.openxmlformats.org/officeDocument/2006/relationships/oleObject" Target="../embeddings/oleObject2.bin"/><Relationship Id="rId5" Type="http://schemas.openxmlformats.org/officeDocument/2006/relationships/oleObject" Target="../embeddings/oleObject2.bin"/><Relationship Id="rId6"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5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1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1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19.png"/><Relationship Id="rId4" Type="http://schemas.openxmlformats.org/officeDocument/2006/relationships/image" Target="../media/image2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2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1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hyperlink" Target="http://logicexample.pdf"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28.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2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2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2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38.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4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 Id="rId3" Type="http://schemas.openxmlformats.org/officeDocument/2006/relationships/image" Target="../media/image2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Knowledge</a:t>
            </a:r>
            <a:endParaRPr/>
          </a:p>
        </p:txBody>
      </p:sp>
      <p:sp>
        <p:nvSpPr>
          <p:cNvPr id="91" name="Google Shape;91;p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rgbClr val="888888"/>
              </a:buClr>
              <a:buSzPts val="32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A KR language needs to be </a:t>
            </a:r>
            <a:endParaRPr/>
          </a:p>
        </p:txBody>
      </p:sp>
      <p:sp>
        <p:nvSpPr>
          <p:cNvPr id="156" name="Google Shape;156;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Font typeface="Calibri"/>
              <a:buChar char="•"/>
            </a:pPr>
            <a:r>
              <a:rPr lang="en-US"/>
              <a:t> expressive</a:t>
            </a:r>
            <a:endParaRPr/>
          </a:p>
          <a:p>
            <a:pPr indent="-342900" lvl="0" marL="342900" rtl="0" algn="l">
              <a:lnSpc>
                <a:spcPct val="100000"/>
              </a:lnSpc>
              <a:spcBef>
                <a:spcPts val="640"/>
              </a:spcBef>
              <a:spcAft>
                <a:spcPts val="0"/>
              </a:spcAft>
              <a:buClr>
                <a:schemeClr val="dk1"/>
              </a:buClr>
              <a:buSzPts val="3200"/>
              <a:buFont typeface="Calibri"/>
              <a:buChar char="•"/>
            </a:pPr>
            <a:r>
              <a:rPr lang="en-US"/>
              <a:t> unambiguous</a:t>
            </a:r>
            <a:endParaRPr/>
          </a:p>
          <a:p>
            <a:pPr indent="-342900" lvl="0" marL="342900" rtl="0" algn="l">
              <a:lnSpc>
                <a:spcPct val="100000"/>
              </a:lnSpc>
              <a:spcBef>
                <a:spcPts val="640"/>
              </a:spcBef>
              <a:spcAft>
                <a:spcPts val="0"/>
              </a:spcAft>
              <a:buClr>
                <a:schemeClr val="dk1"/>
              </a:buClr>
              <a:buSzPts val="3200"/>
              <a:buFont typeface="Calibri"/>
              <a:buChar char="•"/>
            </a:pPr>
            <a:r>
              <a:rPr lang="en-US"/>
              <a:t> flexible</a:t>
            </a:r>
            <a:endParaRPr/>
          </a:p>
          <a:p>
            <a:pPr indent="-139700" lvl="0" marL="342900" rtl="0" algn="l">
              <a:lnSpc>
                <a:spcPct val="100000"/>
              </a:lnSpc>
              <a:spcBef>
                <a:spcPts val="640"/>
              </a:spcBef>
              <a:spcAft>
                <a:spcPts val="0"/>
              </a:spcAft>
              <a:buClr>
                <a:schemeClr val="dk1"/>
              </a:buClr>
              <a:buSzPts val="3200"/>
              <a:buFont typeface="Calibri"/>
              <a:buNone/>
            </a:pPr>
            <a:r>
              <a:t/>
            </a:r>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100"/>
          <p:cNvSpPr txBox="1"/>
          <p:nvPr>
            <p:ph idx="1" type="body"/>
          </p:nvPr>
        </p:nvSpPr>
        <p:spPr>
          <a:xfrm>
            <a:off x="457200" y="304800"/>
            <a:ext cx="8229600" cy="58213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610B4B"/>
              </a:buClr>
              <a:buSzPts val="2600"/>
              <a:buChar char="•"/>
            </a:pPr>
            <a:r>
              <a:rPr lang="en-US" sz="2600">
                <a:solidFill>
                  <a:srgbClr val="610B4B"/>
                </a:solidFill>
                <a:latin typeface="Arial"/>
                <a:ea typeface="Arial"/>
                <a:cs typeface="Arial"/>
                <a:sym typeface="Arial"/>
              </a:rPr>
              <a:t>Advantages of logical representation:</a:t>
            </a:r>
            <a:endParaRPr/>
          </a:p>
          <a:p>
            <a:pPr indent="-342900" lvl="0" marL="342900" rtl="0" algn="l">
              <a:lnSpc>
                <a:spcPct val="100000"/>
              </a:lnSpc>
              <a:spcBef>
                <a:spcPts val="520"/>
              </a:spcBef>
              <a:spcAft>
                <a:spcPts val="0"/>
              </a:spcAft>
              <a:buClr>
                <a:srgbClr val="000000"/>
              </a:buClr>
              <a:buSzPts val="2600"/>
              <a:buFont typeface="Calibri"/>
              <a:buAutoNum type="arabicPeriod"/>
            </a:pPr>
            <a:r>
              <a:rPr lang="en-US" sz="2600">
                <a:solidFill>
                  <a:srgbClr val="000000"/>
                </a:solidFill>
                <a:latin typeface="verdana"/>
                <a:ea typeface="verdana"/>
                <a:cs typeface="verdana"/>
                <a:sym typeface="verdana"/>
              </a:rPr>
              <a:t>Logical representation enables us to do logical reasoning.</a:t>
            </a:r>
            <a:endParaRPr/>
          </a:p>
          <a:p>
            <a:pPr indent="-342900" lvl="0" marL="342900" rtl="0" algn="l">
              <a:lnSpc>
                <a:spcPct val="100000"/>
              </a:lnSpc>
              <a:spcBef>
                <a:spcPts val="520"/>
              </a:spcBef>
              <a:spcAft>
                <a:spcPts val="0"/>
              </a:spcAft>
              <a:buClr>
                <a:srgbClr val="000000"/>
              </a:buClr>
              <a:buSzPts val="2600"/>
              <a:buFont typeface="Calibri"/>
              <a:buAutoNum type="arabicPeriod"/>
            </a:pPr>
            <a:r>
              <a:rPr lang="en-US" sz="2600">
                <a:solidFill>
                  <a:srgbClr val="000000"/>
                </a:solidFill>
                <a:latin typeface="verdana"/>
                <a:ea typeface="verdana"/>
                <a:cs typeface="verdana"/>
                <a:sym typeface="verdana"/>
              </a:rPr>
              <a:t>Logical representation is the basis for the programming languages.</a:t>
            </a:r>
            <a:endParaRPr/>
          </a:p>
          <a:p>
            <a:pPr indent="0" lvl="0" marL="0" rtl="0" algn="l">
              <a:lnSpc>
                <a:spcPct val="100000"/>
              </a:lnSpc>
              <a:spcBef>
                <a:spcPts val="520"/>
              </a:spcBef>
              <a:spcAft>
                <a:spcPts val="0"/>
              </a:spcAft>
              <a:buClr>
                <a:schemeClr val="dk1"/>
              </a:buClr>
              <a:buSzPts val="2600"/>
              <a:buNone/>
            </a:pPr>
            <a:r>
              <a:t/>
            </a:r>
            <a:endParaRPr sz="2600">
              <a:solidFill>
                <a:srgbClr val="000000"/>
              </a:solidFill>
              <a:latin typeface="verdana"/>
              <a:ea typeface="verdana"/>
              <a:cs typeface="verdana"/>
              <a:sym typeface="verdana"/>
            </a:endParaRPr>
          </a:p>
          <a:p>
            <a:pPr indent="-342900" lvl="0" marL="342900" rtl="0" algn="l">
              <a:lnSpc>
                <a:spcPct val="100000"/>
              </a:lnSpc>
              <a:spcBef>
                <a:spcPts val="520"/>
              </a:spcBef>
              <a:spcAft>
                <a:spcPts val="0"/>
              </a:spcAft>
              <a:buClr>
                <a:srgbClr val="610B4B"/>
              </a:buClr>
              <a:buSzPts val="2600"/>
              <a:buChar char="•"/>
            </a:pPr>
            <a:r>
              <a:rPr lang="en-US" sz="2600">
                <a:solidFill>
                  <a:srgbClr val="610B4B"/>
                </a:solidFill>
                <a:latin typeface="Arial"/>
                <a:ea typeface="Arial"/>
                <a:cs typeface="Arial"/>
                <a:sym typeface="Arial"/>
              </a:rPr>
              <a:t>Disadvantages of logical Representation:</a:t>
            </a:r>
            <a:endParaRPr/>
          </a:p>
          <a:p>
            <a:pPr indent="-342900" lvl="0" marL="342900" rtl="0" algn="l">
              <a:lnSpc>
                <a:spcPct val="100000"/>
              </a:lnSpc>
              <a:spcBef>
                <a:spcPts val="520"/>
              </a:spcBef>
              <a:spcAft>
                <a:spcPts val="0"/>
              </a:spcAft>
              <a:buClr>
                <a:srgbClr val="000000"/>
              </a:buClr>
              <a:buSzPts val="2600"/>
              <a:buFont typeface="Calibri"/>
              <a:buAutoNum type="arabicPeriod"/>
            </a:pPr>
            <a:r>
              <a:rPr lang="en-US" sz="2600">
                <a:solidFill>
                  <a:srgbClr val="000000"/>
                </a:solidFill>
                <a:latin typeface="verdana"/>
                <a:ea typeface="verdana"/>
                <a:cs typeface="verdana"/>
                <a:sym typeface="verdana"/>
              </a:rPr>
              <a:t>Logical representations have some restrictions and are challenging to work with.</a:t>
            </a:r>
            <a:endParaRPr/>
          </a:p>
          <a:p>
            <a:pPr indent="-342900" lvl="0" marL="342900" rtl="0" algn="l">
              <a:lnSpc>
                <a:spcPct val="100000"/>
              </a:lnSpc>
              <a:spcBef>
                <a:spcPts val="520"/>
              </a:spcBef>
              <a:spcAft>
                <a:spcPts val="0"/>
              </a:spcAft>
              <a:buClr>
                <a:srgbClr val="000000"/>
              </a:buClr>
              <a:buSzPts val="2600"/>
              <a:buFont typeface="Calibri"/>
              <a:buAutoNum type="arabicPeriod"/>
            </a:pPr>
            <a:r>
              <a:rPr lang="en-US" sz="2600">
                <a:solidFill>
                  <a:srgbClr val="000000"/>
                </a:solidFill>
                <a:latin typeface="verdana"/>
                <a:ea typeface="verdana"/>
                <a:cs typeface="verdana"/>
                <a:sym typeface="verdana"/>
              </a:rPr>
              <a:t>Logical representation technique may not be very natural, and inference may not be so efficient.</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101"/>
          <p:cNvSpPr txBox="1"/>
          <p:nvPr>
            <p:ph idx="1" type="body"/>
          </p:nvPr>
        </p:nvSpPr>
        <p:spPr>
          <a:xfrm>
            <a:off x="457200" y="228600"/>
            <a:ext cx="8229600" cy="63246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rgbClr val="610B38"/>
              </a:buClr>
              <a:buSzPts val="3200"/>
              <a:buNone/>
            </a:pPr>
            <a:r>
              <a:rPr lang="en-US">
                <a:solidFill>
                  <a:srgbClr val="610B38"/>
                </a:solidFill>
                <a:latin typeface="Arial"/>
                <a:ea typeface="Arial"/>
                <a:cs typeface="Arial"/>
                <a:sym typeface="Arial"/>
              </a:rPr>
              <a:t>2. Semantic Network Representation</a:t>
            </a:r>
            <a:endParaRPr/>
          </a:p>
          <a:p>
            <a:pPr indent="-342900" lvl="0" marL="342900" rtl="0" algn="l">
              <a:lnSpc>
                <a:spcPct val="120000"/>
              </a:lnSpc>
              <a:spcBef>
                <a:spcPts val="380"/>
              </a:spcBef>
              <a:spcAft>
                <a:spcPts val="0"/>
              </a:spcAft>
              <a:buClr>
                <a:srgbClr val="000000"/>
              </a:buClr>
              <a:buSzPts val="1900"/>
              <a:buChar char="•"/>
            </a:pPr>
            <a:r>
              <a:rPr lang="en-US" sz="1900">
                <a:solidFill>
                  <a:srgbClr val="000000"/>
                </a:solidFill>
                <a:latin typeface="verdana"/>
                <a:ea typeface="verdana"/>
                <a:cs typeface="verdana"/>
                <a:sym typeface="verdana"/>
              </a:rPr>
              <a:t>Semantic networks are alternative of predicate logic for knowledge representation. In Semantic networks, we can represent our knowledge in the form of graphical networks. This network consists of nodes representing objects and arcs which describe the relationship between those objects. Semantic networks can categorize the object in different forms and can also link those objects. Semantic networks are easy to understand and can be easily extended.</a:t>
            </a:r>
            <a:endParaRPr/>
          </a:p>
          <a:p>
            <a:pPr indent="-342900" lvl="0" marL="342900" rtl="0" algn="l">
              <a:lnSpc>
                <a:spcPct val="120000"/>
              </a:lnSpc>
              <a:spcBef>
                <a:spcPts val="380"/>
              </a:spcBef>
              <a:spcAft>
                <a:spcPts val="0"/>
              </a:spcAft>
              <a:buClr>
                <a:srgbClr val="000000"/>
              </a:buClr>
              <a:buSzPts val="1900"/>
              <a:buChar char="•"/>
            </a:pPr>
            <a:r>
              <a:rPr lang="en-US" sz="1900">
                <a:solidFill>
                  <a:srgbClr val="000000"/>
                </a:solidFill>
                <a:latin typeface="verdana"/>
                <a:ea typeface="verdana"/>
                <a:cs typeface="verdana"/>
                <a:sym typeface="verdana"/>
              </a:rPr>
              <a:t>This representation consist of mainly two types of relations:</a:t>
            </a:r>
            <a:endParaRPr/>
          </a:p>
          <a:p>
            <a:pPr indent="-342900" lvl="0" marL="342900" rtl="0" algn="l">
              <a:lnSpc>
                <a:spcPct val="12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IS-A relation (Inheritance)</a:t>
            </a:r>
            <a:endParaRPr/>
          </a:p>
          <a:p>
            <a:pPr indent="-342900" lvl="0" marL="342900" rtl="0" algn="l">
              <a:lnSpc>
                <a:spcPct val="12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Kind-of-relation</a:t>
            </a:r>
            <a:endParaRPr/>
          </a:p>
          <a:p>
            <a:pPr indent="-342900" lvl="0" marL="342900" rtl="0" algn="l">
              <a:lnSpc>
                <a:spcPct val="120000"/>
              </a:lnSpc>
              <a:spcBef>
                <a:spcPts val="380"/>
              </a:spcBef>
              <a:spcAft>
                <a:spcPts val="0"/>
              </a:spcAft>
              <a:buClr>
                <a:srgbClr val="000000"/>
              </a:buClr>
              <a:buSzPts val="1900"/>
              <a:buChar char="•"/>
            </a:pPr>
            <a:r>
              <a:rPr b="1" lang="en-US" sz="1900">
                <a:solidFill>
                  <a:srgbClr val="000000"/>
                </a:solidFill>
                <a:latin typeface="verdana"/>
                <a:ea typeface="verdana"/>
                <a:cs typeface="verdana"/>
                <a:sym typeface="verdana"/>
              </a:rPr>
              <a:t>Example:</a:t>
            </a:r>
            <a:r>
              <a:rPr lang="en-US" sz="1900">
                <a:solidFill>
                  <a:srgbClr val="000000"/>
                </a:solidFill>
                <a:latin typeface="verdana"/>
                <a:ea typeface="verdana"/>
                <a:cs typeface="verdana"/>
                <a:sym typeface="verdana"/>
              </a:rPr>
              <a:t> Following are some statements which we need to represent in the form of nodes and arcs.</a:t>
            </a:r>
            <a:endParaRPr/>
          </a:p>
          <a:p>
            <a:pPr indent="-342900" lvl="0" marL="342900" rtl="0" algn="l">
              <a:lnSpc>
                <a:spcPct val="120000"/>
              </a:lnSpc>
              <a:spcBef>
                <a:spcPts val="380"/>
              </a:spcBef>
              <a:spcAft>
                <a:spcPts val="0"/>
              </a:spcAft>
              <a:buClr>
                <a:srgbClr val="610B4B"/>
              </a:buClr>
              <a:buSzPts val="1900"/>
              <a:buChar char="•"/>
            </a:pPr>
            <a:r>
              <a:rPr lang="en-US" sz="1900">
                <a:solidFill>
                  <a:srgbClr val="610B4B"/>
                </a:solidFill>
                <a:latin typeface="Arial"/>
                <a:ea typeface="Arial"/>
                <a:cs typeface="Arial"/>
                <a:sym typeface="Arial"/>
              </a:rPr>
              <a:t>Statements:</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102"/>
          <p:cNvSpPr txBox="1"/>
          <p:nvPr>
            <p:ph idx="1" type="body"/>
          </p:nvPr>
        </p:nvSpPr>
        <p:spPr>
          <a:xfrm>
            <a:off x="304800" y="304801"/>
            <a:ext cx="8229600" cy="2971800"/>
          </a:xfrm>
          <a:prstGeom prst="rect">
            <a:avLst/>
          </a:prstGeom>
          <a:noFill/>
          <a:ln>
            <a:noFill/>
          </a:ln>
        </p:spPr>
        <p:txBody>
          <a:bodyPr anchorCtr="0" anchor="t" bIns="45700" lIns="91425" spcFirstLastPara="1" rIns="91425" wrap="square" tIns="45700">
            <a:normAutofit/>
          </a:bodyPr>
          <a:lstStyle/>
          <a:p>
            <a:pPr indent="-342900" lvl="0" marL="342900" rtl="0" algn="l">
              <a:lnSpc>
                <a:spcPct val="120000"/>
              </a:lnSpc>
              <a:spcBef>
                <a:spcPts val="0"/>
              </a:spcBef>
              <a:spcAft>
                <a:spcPts val="0"/>
              </a:spcAft>
              <a:buClr>
                <a:srgbClr val="000000"/>
              </a:buClr>
              <a:buSzPts val="1900"/>
              <a:buChar char="•"/>
            </a:pPr>
            <a:r>
              <a:rPr b="1" lang="en-US" sz="1900">
                <a:solidFill>
                  <a:srgbClr val="000000"/>
                </a:solidFill>
                <a:latin typeface="verdana"/>
                <a:ea typeface="verdana"/>
                <a:cs typeface="verdana"/>
                <a:sym typeface="verdana"/>
              </a:rPr>
              <a:t>Example:</a:t>
            </a:r>
            <a:r>
              <a:rPr lang="en-US" sz="1900">
                <a:solidFill>
                  <a:srgbClr val="000000"/>
                </a:solidFill>
                <a:latin typeface="verdana"/>
                <a:ea typeface="verdana"/>
                <a:cs typeface="verdana"/>
                <a:sym typeface="verdana"/>
              </a:rPr>
              <a:t> Following are some statements which we need to represent in the form of nodes and arcs.</a:t>
            </a:r>
            <a:endParaRPr/>
          </a:p>
          <a:p>
            <a:pPr indent="-342900" lvl="0" marL="342900" rtl="0" algn="l">
              <a:lnSpc>
                <a:spcPct val="120000"/>
              </a:lnSpc>
              <a:spcBef>
                <a:spcPts val="380"/>
              </a:spcBef>
              <a:spcAft>
                <a:spcPts val="0"/>
              </a:spcAft>
              <a:buClr>
                <a:srgbClr val="610B4B"/>
              </a:buClr>
              <a:buSzPts val="1900"/>
              <a:buChar char="•"/>
            </a:pPr>
            <a:r>
              <a:rPr lang="en-US" sz="1900">
                <a:solidFill>
                  <a:srgbClr val="610B4B"/>
                </a:solidFill>
                <a:latin typeface="Arial"/>
                <a:ea typeface="Arial"/>
                <a:cs typeface="Arial"/>
                <a:sym typeface="Arial"/>
              </a:rPr>
              <a:t>Statements:</a:t>
            </a:r>
            <a:endParaRPr/>
          </a:p>
          <a:p>
            <a:pPr indent="-342900" lvl="0" marL="342900" rtl="0" algn="l">
              <a:lnSpc>
                <a:spcPct val="10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Jerry is a cat.</a:t>
            </a:r>
            <a:endParaRPr/>
          </a:p>
          <a:p>
            <a:pPr indent="-342900" lvl="0" marL="342900" rtl="0" algn="l">
              <a:lnSpc>
                <a:spcPct val="10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Jerry is a mammal</a:t>
            </a:r>
            <a:endParaRPr/>
          </a:p>
          <a:p>
            <a:pPr indent="-342900" lvl="0" marL="342900" rtl="0" algn="l">
              <a:lnSpc>
                <a:spcPct val="10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Jerry is owned by Priya.</a:t>
            </a:r>
            <a:endParaRPr/>
          </a:p>
          <a:p>
            <a:pPr indent="-342900" lvl="0" marL="342900" rtl="0" algn="l">
              <a:lnSpc>
                <a:spcPct val="10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Jerry is white colored.</a:t>
            </a:r>
            <a:endParaRPr/>
          </a:p>
          <a:p>
            <a:pPr indent="-342900" lvl="0" marL="342900" rtl="0" algn="l">
              <a:lnSpc>
                <a:spcPct val="10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All Mammals are animal.</a:t>
            </a:r>
            <a:endParaRPr/>
          </a:p>
          <a:p>
            <a:pPr indent="-222250" lvl="0" marL="342900" rtl="0" algn="l">
              <a:lnSpc>
                <a:spcPct val="100000"/>
              </a:lnSpc>
              <a:spcBef>
                <a:spcPts val="380"/>
              </a:spcBef>
              <a:spcAft>
                <a:spcPts val="0"/>
              </a:spcAft>
              <a:buClr>
                <a:schemeClr val="dk1"/>
              </a:buClr>
              <a:buSzPts val="1900"/>
              <a:buNone/>
            </a:pPr>
            <a:r>
              <a:t/>
            </a:r>
            <a:endParaRPr sz="1900">
              <a:solidFill>
                <a:srgbClr val="000000"/>
              </a:solidFill>
              <a:latin typeface="verdana"/>
              <a:ea typeface="verdana"/>
              <a:cs typeface="verdana"/>
              <a:sym typeface="verdana"/>
            </a:endParaRPr>
          </a:p>
        </p:txBody>
      </p:sp>
      <p:pic>
        <p:nvPicPr>
          <p:cNvPr id="765" name="Google Shape;765;p102"/>
          <p:cNvPicPr preferRelativeResize="0"/>
          <p:nvPr/>
        </p:nvPicPr>
        <p:blipFill rotWithShape="1">
          <a:blip r:embed="rId3">
            <a:alphaModFix/>
          </a:blip>
          <a:srcRect b="0" l="0" r="0" t="0"/>
          <a:stretch/>
        </p:blipFill>
        <p:spPr>
          <a:xfrm>
            <a:off x="457200" y="3657600"/>
            <a:ext cx="5343525" cy="2867025"/>
          </a:xfrm>
          <a:prstGeom prst="rect">
            <a:avLst/>
          </a:prstGeom>
          <a:noFill/>
          <a:ln>
            <a:noFill/>
          </a:ln>
        </p:spPr>
      </p:pic>
      <p:sp>
        <p:nvSpPr>
          <p:cNvPr id="766" name="Google Shape;766;p102"/>
          <p:cNvSpPr/>
          <p:nvPr/>
        </p:nvSpPr>
        <p:spPr>
          <a:xfrm>
            <a:off x="5943600" y="3657600"/>
            <a:ext cx="2819400"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In this diagram, we have represented the different type of knowledge in the form of nodes and arcs. Each object is connected with another object by some relation.</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103"/>
          <p:cNvSpPr txBox="1"/>
          <p:nvPr>
            <p:ph idx="1" type="body"/>
          </p:nvPr>
        </p:nvSpPr>
        <p:spPr>
          <a:xfrm>
            <a:off x="457200" y="152400"/>
            <a:ext cx="8229600" cy="64770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610B4B"/>
              </a:buClr>
              <a:buSzPts val="1600"/>
              <a:buChar char="•"/>
            </a:pPr>
            <a:r>
              <a:rPr lang="en-US" sz="1600">
                <a:solidFill>
                  <a:srgbClr val="610B4B"/>
                </a:solidFill>
                <a:latin typeface="Arial"/>
                <a:ea typeface="Arial"/>
                <a:cs typeface="Arial"/>
                <a:sym typeface="Arial"/>
              </a:rPr>
              <a:t>Drawbacks in Semantic representation:</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Semantic networks take more computational time at runtime as we need to traverse the complete network tree to answer some questions.</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 It might be possible in the worst case scenario that after traversing the entire tree, we find that the solution does not exist in this network.</a:t>
            </a:r>
            <a:endParaRPr/>
          </a:p>
          <a:p>
            <a:pPr indent="-241300" lvl="0" marL="342900" rtl="0" algn="l">
              <a:lnSpc>
                <a:spcPct val="100000"/>
              </a:lnSpc>
              <a:spcBef>
                <a:spcPts val="320"/>
              </a:spcBef>
              <a:spcAft>
                <a:spcPts val="0"/>
              </a:spcAft>
              <a:buClr>
                <a:schemeClr val="dk1"/>
              </a:buClr>
              <a:buSzPts val="1600"/>
              <a:buFont typeface="Calibri"/>
              <a:buNone/>
            </a:pPr>
            <a:r>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Semantic networks try to model human-like memory (Which has 1015 neurons and links) to store the information, but in practice, it is not possible to build such a vast semantic network.</a:t>
            </a:r>
            <a:endParaRPr/>
          </a:p>
          <a:p>
            <a:pPr indent="-241300" lvl="0" marL="342900" rtl="0" algn="l">
              <a:lnSpc>
                <a:spcPct val="100000"/>
              </a:lnSpc>
              <a:spcBef>
                <a:spcPts val="320"/>
              </a:spcBef>
              <a:spcAft>
                <a:spcPts val="0"/>
              </a:spcAft>
              <a:buClr>
                <a:schemeClr val="dk1"/>
              </a:buClr>
              <a:buSzPts val="1600"/>
              <a:buFont typeface="Calibri"/>
              <a:buNone/>
            </a:pPr>
            <a:r>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These types of representations are inadequate as they do not have any equivalent quantifier, e.g., for all, for some, none, etc.</a:t>
            </a:r>
            <a:endParaRPr/>
          </a:p>
          <a:p>
            <a:pPr indent="-241300" lvl="0" marL="342900" rtl="0" algn="l">
              <a:lnSpc>
                <a:spcPct val="100000"/>
              </a:lnSpc>
              <a:spcBef>
                <a:spcPts val="320"/>
              </a:spcBef>
              <a:spcAft>
                <a:spcPts val="0"/>
              </a:spcAft>
              <a:buClr>
                <a:schemeClr val="dk1"/>
              </a:buClr>
              <a:buSzPts val="1600"/>
              <a:buFont typeface="Calibri"/>
              <a:buNone/>
            </a:pPr>
            <a:r>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Semantic networks do not have any standard definition for the link names.</a:t>
            </a:r>
            <a:endParaRPr/>
          </a:p>
          <a:p>
            <a:pPr indent="-241300" lvl="0" marL="342900" rtl="0" algn="l">
              <a:lnSpc>
                <a:spcPct val="100000"/>
              </a:lnSpc>
              <a:spcBef>
                <a:spcPts val="320"/>
              </a:spcBef>
              <a:spcAft>
                <a:spcPts val="0"/>
              </a:spcAft>
              <a:buClr>
                <a:schemeClr val="dk1"/>
              </a:buClr>
              <a:buSzPts val="1600"/>
              <a:buFont typeface="Calibri"/>
              <a:buNone/>
            </a:pPr>
            <a:r>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These networks are not intelligent and depend on the creator of the system.</a:t>
            </a:r>
            <a:endParaRPr/>
          </a:p>
          <a:p>
            <a:pPr indent="-241300" lvl="0" marL="342900" rtl="0" algn="l">
              <a:lnSpc>
                <a:spcPct val="100000"/>
              </a:lnSpc>
              <a:spcBef>
                <a:spcPts val="320"/>
              </a:spcBef>
              <a:spcAft>
                <a:spcPts val="0"/>
              </a:spcAft>
              <a:buClr>
                <a:schemeClr val="dk1"/>
              </a:buClr>
              <a:buSzPts val="1600"/>
              <a:buFont typeface="Calibri"/>
              <a:buNone/>
            </a:pPr>
            <a:r>
              <a:t/>
            </a:r>
            <a:endParaRPr sz="1600">
              <a:solidFill>
                <a:srgbClr val="000000"/>
              </a:solidFill>
              <a:latin typeface="verdana"/>
              <a:ea typeface="verdana"/>
              <a:cs typeface="verdana"/>
              <a:sym typeface="verdana"/>
            </a:endParaRPr>
          </a:p>
          <a:p>
            <a:pPr indent="0" lvl="0" marL="0" rtl="0" algn="l">
              <a:lnSpc>
                <a:spcPct val="100000"/>
              </a:lnSpc>
              <a:spcBef>
                <a:spcPts val="320"/>
              </a:spcBef>
              <a:spcAft>
                <a:spcPts val="0"/>
              </a:spcAft>
              <a:buClr>
                <a:srgbClr val="610B4B"/>
              </a:buClr>
              <a:buSzPts val="1600"/>
              <a:buNone/>
            </a:pPr>
            <a:r>
              <a:rPr lang="en-US" sz="1600">
                <a:solidFill>
                  <a:srgbClr val="610B4B"/>
                </a:solidFill>
                <a:latin typeface="Arial"/>
                <a:ea typeface="Arial"/>
                <a:cs typeface="Arial"/>
                <a:sym typeface="Arial"/>
              </a:rPr>
              <a:t>Advantages of Semantic network:</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Semantic networks are a natural representation of knowledge.</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Semantic networks convey meaning in a transparent manner.</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These networks are simple and easily understandable.</a:t>
            </a:r>
            <a:endParaRPr/>
          </a:p>
          <a:p>
            <a:pPr indent="-241300" lvl="0" marL="342900" rtl="0" algn="l">
              <a:lnSpc>
                <a:spcPct val="100000"/>
              </a:lnSpc>
              <a:spcBef>
                <a:spcPts val="320"/>
              </a:spcBef>
              <a:spcAft>
                <a:spcPts val="0"/>
              </a:spcAft>
              <a:buClr>
                <a:schemeClr val="dk1"/>
              </a:buClr>
              <a:buSzPts val="1600"/>
              <a:buNone/>
            </a:pPr>
            <a:r>
              <a:t/>
            </a:r>
            <a:endParaRPr sz="1600"/>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104"/>
          <p:cNvSpPr txBox="1"/>
          <p:nvPr>
            <p:ph idx="1" type="body"/>
          </p:nvPr>
        </p:nvSpPr>
        <p:spPr>
          <a:xfrm>
            <a:off x="457200" y="381000"/>
            <a:ext cx="8229600" cy="6248400"/>
          </a:xfrm>
          <a:prstGeom prst="rect">
            <a:avLst/>
          </a:prstGeom>
          <a:noFill/>
          <a:ln>
            <a:noFill/>
          </a:ln>
        </p:spPr>
        <p:txBody>
          <a:bodyPr anchorCtr="0" anchor="t" bIns="45700" lIns="91425" spcFirstLastPara="1" rIns="91425" wrap="square" tIns="45700">
            <a:normAutofit fontScale="55000" lnSpcReduction="20000"/>
          </a:bodyPr>
          <a:lstStyle/>
          <a:p>
            <a:pPr indent="-342900" lvl="0" marL="342900" rtl="0" algn="l">
              <a:lnSpc>
                <a:spcPct val="120000"/>
              </a:lnSpc>
              <a:spcBef>
                <a:spcPts val="0"/>
              </a:spcBef>
              <a:spcAft>
                <a:spcPts val="0"/>
              </a:spcAft>
              <a:buClr>
                <a:srgbClr val="FF0000"/>
              </a:buClr>
              <a:buSzPct val="100000"/>
              <a:buChar char="•"/>
            </a:pPr>
            <a:r>
              <a:rPr b="1" lang="en-US" sz="4400">
                <a:solidFill>
                  <a:srgbClr val="FF0000"/>
                </a:solidFill>
                <a:latin typeface="Arial"/>
                <a:ea typeface="Arial"/>
                <a:cs typeface="Arial"/>
                <a:sym typeface="Arial"/>
              </a:rPr>
              <a:t>3. Frame Representation</a:t>
            </a:r>
            <a:endParaRPr/>
          </a:p>
          <a:p>
            <a:pPr indent="-342900" lvl="0" marL="342900" rtl="0" algn="l">
              <a:lnSpc>
                <a:spcPct val="120000"/>
              </a:lnSpc>
              <a:spcBef>
                <a:spcPts val="319"/>
              </a:spcBef>
              <a:spcAft>
                <a:spcPts val="0"/>
              </a:spcAft>
              <a:buClr>
                <a:srgbClr val="000000"/>
              </a:buClr>
              <a:buSzPct val="100000"/>
              <a:buChar char="•"/>
            </a:pPr>
            <a:r>
              <a:rPr lang="en-US" sz="2900">
                <a:solidFill>
                  <a:srgbClr val="000000"/>
                </a:solidFill>
                <a:latin typeface="verdana"/>
                <a:ea typeface="verdana"/>
                <a:cs typeface="verdana"/>
                <a:sym typeface="verdana"/>
              </a:rPr>
              <a:t>A frame is a record like structure which consists of a collection of attributes and its values to describe an entity in the world.</a:t>
            </a:r>
            <a:endParaRPr/>
          </a:p>
          <a:p>
            <a:pPr indent="-342900" lvl="0" marL="342900" rtl="0" algn="l">
              <a:lnSpc>
                <a:spcPct val="120000"/>
              </a:lnSpc>
              <a:spcBef>
                <a:spcPts val="319"/>
              </a:spcBef>
              <a:spcAft>
                <a:spcPts val="0"/>
              </a:spcAft>
              <a:buClr>
                <a:srgbClr val="000000"/>
              </a:buClr>
              <a:buSzPct val="100000"/>
              <a:buChar char="•"/>
            </a:pPr>
            <a:r>
              <a:rPr lang="en-US" sz="2900">
                <a:solidFill>
                  <a:srgbClr val="000000"/>
                </a:solidFill>
                <a:latin typeface="verdana"/>
                <a:ea typeface="verdana"/>
                <a:cs typeface="verdana"/>
                <a:sym typeface="verdana"/>
              </a:rPr>
              <a:t>Frames are the AI data structure which divides knowledge into substructures by representing stereotypes situations. </a:t>
            </a:r>
            <a:endParaRPr sz="2900">
              <a:solidFill>
                <a:srgbClr val="000000"/>
              </a:solidFill>
              <a:latin typeface="verdana"/>
              <a:ea typeface="verdana"/>
              <a:cs typeface="verdana"/>
              <a:sym typeface="verdana"/>
            </a:endParaRPr>
          </a:p>
          <a:p>
            <a:pPr indent="-342900" lvl="0" marL="342900" rtl="0" algn="l">
              <a:lnSpc>
                <a:spcPct val="120000"/>
              </a:lnSpc>
              <a:spcBef>
                <a:spcPts val="319"/>
              </a:spcBef>
              <a:spcAft>
                <a:spcPts val="0"/>
              </a:spcAft>
              <a:buClr>
                <a:srgbClr val="000000"/>
              </a:buClr>
              <a:buSzPct val="100000"/>
              <a:buChar char="•"/>
            </a:pPr>
            <a:r>
              <a:rPr lang="en-US" sz="2900">
                <a:solidFill>
                  <a:srgbClr val="000000"/>
                </a:solidFill>
                <a:latin typeface="verdana"/>
                <a:ea typeface="verdana"/>
                <a:cs typeface="verdana"/>
                <a:sym typeface="verdana"/>
              </a:rPr>
              <a:t>It consists of a collection of slots and slot values. These slots may be of any type and sizes. Slots have names and values which are called facets.</a:t>
            </a:r>
            <a:endParaRPr/>
          </a:p>
          <a:p>
            <a:pPr indent="-241616" lvl="0" marL="342900" rtl="0" algn="l">
              <a:lnSpc>
                <a:spcPct val="120000"/>
              </a:lnSpc>
              <a:spcBef>
                <a:spcPts val="319"/>
              </a:spcBef>
              <a:spcAft>
                <a:spcPts val="0"/>
              </a:spcAft>
              <a:buClr>
                <a:schemeClr val="dk1"/>
              </a:buClr>
              <a:buSzPct val="100000"/>
              <a:buNone/>
            </a:pPr>
            <a:r>
              <a:t/>
            </a:r>
            <a:endParaRPr sz="2900">
              <a:solidFill>
                <a:srgbClr val="000000"/>
              </a:solidFill>
              <a:latin typeface="verdana"/>
              <a:ea typeface="verdana"/>
              <a:cs typeface="verdana"/>
              <a:sym typeface="verdana"/>
            </a:endParaRPr>
          </a:p>
          <a:p>
            <a:pPr indent="-342900" lvl="0" marL="342900" rtl="0" algn="l">
              <a:lnSpc>
                <a:spcPct val="120000"/>
              </a:lnSpc>
              <a:spcBef>
                <a:spcPts val="319"/>
              </a:spcBef>
              <a:spcAft>
                <a:spcPts val="0"/>
              </a:spcAft>
              <a:buClr>
                <a:srgbClr val="FF0000"/>
              </a:buClr>
              <a:buSzPct val="100000"/>
              <a:buChar char="•"/>
            </a:pPr>
            <a:r>
              <a:rPr b="1" lang="en-US" sz="2900">
                <a:solidFill>
                  <a:srgbClr val="FF0000"/>
                </a:solidFill>
                <a:latin typeface="verdana"/>
                <a:ea typeface="verdana"/>
                <a:cs typeface="verdana"/>
                <a:sym typeface="verdana"/>
              </a:rPr>
              <a:t>Facets:</a:t>
            </a:r>
            <a:r>
              <a:rPr lang="en-US" sz="2900">
                <a:solidFill>
                  <a:srgbClr val="000000"/>
                </a:solidFill>
                <a:latin typeface="verdana"/>
                <a:ea typeface="verdana"/>
                <a:cs typeface="verdana"/>
                <a:sym typeface="verdana"/>
              </a:rPr>
              <a:t> The various aspects of a slot is known as </a:t>
            </a:r>
            <a:r>
              <a:rPr b="1" lang="en-US" sz="2900">
                <a:solidFill>
                  <a:srgbClr val="000000"/>
                </a:solidFill>
                <a:latin typeface="verdana"/>
                <a:ea typeface="verdana"/>
                <a:cs typeface="verdana"/>
                <a:sym typeface="verdana"/>
              </a:rPr>
              <a:t>Facets</a:t>
            </a:r>
            <a:r>
              <a:rPr lang="en-US" sz="2900">
                <a:solidFill>
                  <a:srgbClr val="000000"/>
                </a:solidFill>
                <a:latin typeface="verdana"/>
                <a:ea typeface="verdana"/>
                <a:cs typeface="verdana"/>
                <a:sym typeface="verdana"/>
              </a:rPr>
              <a:t>. Facets are features of frames which enable us to put constraints on the frames. Example: IF-NEEDED facts are called when data of any particular slot is needed. A frame may consist of any number of slots, and a slot may include any number of facets and facets may have any number of values. A frame is also known as </a:t>
            </a:r>
            <a:r>
              <a:rPr b="1" lang="en-US" sz="2900">
                <a:solidFill>
                  <a:srgbClr val="000000"/>
                </a:solidFill>
                <a:latin typeface="verdana"/>
                <a:ea typeface="verdana"/>
                <a:cs typeface="verdana"/>
                <a:sym typeface="verdana"/>
              </a:rPr>
              <a:t>slot-filter knowledge representation</a:t>
            </a:r>
            <a:r>
              <a:rPr lang="en-US" sz="2900">
                <a:solidFill>
                  <a:srgbClr val="000000"/>
                </a:solidFill>
                <a:latin typeface="verdana"/>
                <a:ea typeface="verdana"/>
                <a:cs typeface="verdana"/>
                <a:sym typeface="verdana"/>
              </a:rPr>
              <a:t> in artificial intelligence.</a:t>
            </a:r>
            <a:endParaRPr/>
          </a:p>
          <a:p>
            <a:pPr indent="-342900" lvl="0" marL="342900" rtl="0" algn="l">
              <a:lnSpc>
                <a:spcPct val="120000"/>
              </a:lnSpc>
              <a:spcBef>
                <a:spcPts val="319"/>
              </a:spcBef>
              <a:spcAft>
                <a:spcPts val="0"/>
              </a:spcAft>
              <a:buClr>
                <a:srgbClr val="000000"/>
              </a:buClr>
              <a:buSzPct val="100000"/>
              <a:buChar char="•"/>
            </a:pPr>
            <a:r>
              <a:rPr lang="en-US" sz="2900">
                <a:solidFill>
                  <a:srgbClr val="000000"/>
                </a:solidFill>
                <a:latin typeface="verdana"/>
                <a:ea typeface="verdana"/>
                <a:cs typeface="verdana"/>
                <a:sym typeface="verdana"/>
              </a:rPr>
              <a:t>Frames are derived from semantic networks and later evolved into our modern-day classes and objects. A single frame is not much useful. Frames system consist of a collection of frames which are connected. In the frame, knowledge about an object or event can be stored together in the knowledge base. The frame is a type of technology which is widely used in various applications including Natural language processing and machine visions.</a:t>
            </a:r>
            <a:endParaRPr/>
          </a:p>
          <a:p>
            <a:pPr indent="0" lvl="0" marL="0" rtl="0" algn="l">
              <a:lnSpc>
                <a:spcPct val="100000"/>
              </a:lnSpc>
              <a:spcBef>
                <a:spcPts val="352"/>
              </a:spcBef>
              <a:spcAft>
                <a:spcPts val="0"/>
              </a:spcAft>
              <a:buClr>
                <a:schemeClr val="dk1"/>
              </a:buClr>
              <a:buSzPct val="100000"/>
              <a:buNone/>
            </a:pPr>
            <a:r>
              <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pic>
        <p:nvPicPr>
          <p:cNvPr id="781" name="Google Shape;781;p105"/>
          <p:cNvPicPr preferRelativeResize="0"/>
          <p:nvPr/>
        </p:nvPicPr>
        <p:blipFill rotWithShape="1">
          <a:blip r:embed="rId3">
            <a:alphaModFix/>
          </a:blip>
          <a:srcRect b="0" l="0" r="0" t="0"/>
          <a:stretch/>
        </p:blipFill>
        <p:spPr>
          <a:xfrm>
            <a:off x="685800" y="685800"/>
            <a:ext cx="6901685" cy="4343400"/>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pic>
        <p:nvPicPr>
          <p:cNvPr id="787" name="Google Shape;787;p106"/>
          <p:cNvPicPr preferRelativeResize="0"/>
          <p:nvPr>
            <p:ph idx="1" type="body"/>
          </p:nvPr>
        </p:nvPicPr>
        <p:blipFill rotWithShape="1">
          <a:blip r:embed="rId3">
            <a:alphaModFix/>
          </a:blip>
          <a:srcRect b="0" l="0" r="0" t="0"/>
          <a:stretch/>
        </p:blipFill>
        <p:spPr>
          <a:xfrm>
            <a:off x="152400" y="1828800"/>
            <a:ext cx="8229600" cy="4084369"/>
          </a:xfrm>
          <a:prstGeom prst="rect">
            <a:avLst/>
          </a:prstGeom>
          <a:noFill/>
          <a:ln>
            <a:noFill/>
          </a:ln>
        </p:spPr>
      </p:pic>
      <p:sp>
        <p:nvSpPr>
          <p:cNvPr id="788" name="Google Shape;788;p106"/>
          <p:cNvSpPr/>
          <p:nvPr/>
        </p:nvSpPr>
        <p:spPr>
          <a:xfrm>
            <a:off x="152400" y="11289"/>
            <a:ext cx="8686800"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610B4B"/>
                </a:solidFill>
                <a:latin typeface="Arial"/>
                <a:ea typeface="Arial"/>
                <a:cs typeface="Arial"/>
                <a:sym typeface="Arial"/>
              </a:rPr>
              <a:t>Example 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verdana"/>
                <a:ea typeface="verdana"/>
                <a:cs typeface="verdana"/>
                <a:sym typeface="verdana"/>
              </a:rPr>
              <a:t>Let's suppose we are taking an entity, Peter. Peter is an engineer as a profession, and his age is 25, he lives in city London, and the country is England. So following is the frame representation for this:</a:t>
            </a:r>
            <a:endParaRPr b="0" i="0" sz="1800" u="none" cap="none" strike="noStrike">
              <a:solidFill>
                <a:srgbClr val="000000"/>
              </a:solidFill>
              <a:latin typeface="verdana"/>
              <a:ea typeface="verdana"/>
              <a:cs typeface="verdana"/>
              <a:sym typeface="verdana"/>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107"/>
          <p:cNvSpPr txBox="1"/>
          <p:nvPr>
            <p:ph idx="1" type="body"/>
          </p:nvPr>
        </p:nvSpPr>
        <p:spPr>
          <a:xfrm>
            <a:off x="457200" y="228600"/>
            <a:ext cx="8229600" cy="58975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610B4B"/>
              </a:buClr>
              <a:buSzPts val="1600"/>
              <a:buChar char="•"/>
            </a:pPr>
            <a:r>
              <a:rPr lang="en-US" sz="1600">
                <a:solidFill>
                  <a:srgbClr val="610B4B"/>
                </a:solidFill>
                <a:latin typeface="Arial"/>
                <a:ea typeface="Arial"/>
                <a:cs typeface="Arial"/>
                <a:sym typeface="Arial"/>
              </a:rPr>
              <a:t>Advantages of frame representation:</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The frame knowledge representation makes the programming easier by grouping the related data.</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The frame representation is comparably flexible and used by many applications in AI.</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It is very easy to add slots for new attribute and relations.</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It is easy to include default data and to search for missing values.</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Frame representation is easy to understand and visualize.</a:t>
            </a:r>
            <a:endParaRPr/>
          </a:p>
          <a:p>
            <a:pPr indent="0" lvl="0" marL="0" rtl="0" algn="l">
              <a:lnSpc>
                <a:spcPct val="100000"/>
              </a:lnSpc>
              <a:spcBef>
                <a:spcPts val="320"/>
              </a:spcBef>
              <a:spcAft>
                <a:spcPts val="0"/>
              </a:spcAft>
              <a:buClr>
                <a:schemeClr val="dk1"/>
              </a:buClr>
              <a:buSzPts val="1600"/>
              <a:buNone/>
            </a:pPr>
            <a:r>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610B4B"/>
              </a:buClr>
              <a:buSzPts val="1600"/>
              <a:buChar char="•"/>
            </a:pPr>
            <a:r>
              <a:rPr lang="en-US" sz="1600">
                <a:solidFill>
                  <a:srgbClr val="610B4B"/>
                </a:solidFill>
                <a:latin typeface="Arial"/>
                <a:ea typeface="Arial"/>
                <a:cs typeface="Arial"/>
                <a:sym typeface="Arial"/>
              </a:rPr>
              <a:t>Disadvantages of frame representation:</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In frame system inference mechanism is not be easily processed.</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Frame representation has a much generalized approach.</a:t>
            </a:r>
            <a:endParaRPr/>
          </a:p>
          <a:p>
            <a:pPr indent="0" lvl="0" marL="0" rtl="0" algn="l">
              <a:lnSpc>
                <a:spcPct val="100000"/>
              </a:lnSpc>
              <a:spcBef>
                <a:spcPts val="320"/>
              </a:spcBef>
              <a:spcAft>
                <a:spcPts val="0"/>
              </a:spcAft>
              <a:buClr>
                <a:schemeClr val="dk1"/>
              </a:buClr>
              <a:buSzPts val="1600"/>
              <a:buNone/>
            </a:pPr>
            <a:r>
              <a:t/>
            </a:r>
            <a:endParaRPr sz="1600"/>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108"/>
          <p:cNvSpPr txBox="1"/>
          <p:nvPr>
            <p:ph idx="1" type="body"/>
          </p:nvPr>
        </p:nvSpPr>
        <p:spPr>
          <a:xfrm>
            <a:off x="457200" y="304800"/>
            <a:ext cx="8229600" cy="65532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FF0000"/>
              </a:buClr>
              <a:buSzPts val="4000"/>
              <a:buNone/>
            </a:pPr>
            <a:r>
              <a:rPr b="1" lang="en-US" sz="4000">
                <a:solidFill>
                  <a:srgbClr val="FF0000"/>
                </a:solidFill>
                <a:latin typeface="Arial"/>
                <a:ea typeface="Arial"/>
                <a:cs typeface="Arial"/>
                <a:sym typeface="Arial"/>
              </a:rPr>
              <a:t>4. Production Rules</a:t>
            </a:r>
            <a:endParaRPr/>
          </a:p>
          <a:p>
            <a:pPr indent="-342900" lvl="0" marL="342900" rtl="0" algn="l">
              <a:lnSpc>
                <a:spcPct val="100000"/>
              </a:lnSpc>
              <a:spcBef>
                <a:spcPts val="320"/>
              </a:spcBef>
              <a:spcAft>
                <a:spcPts val="0"/>
              </a:spcAft>
              <a:buClr>
                <a:srgbClr val="000000"/>
              </a:buClr>
              <a:buSzPts val="1600"/>
              <a:buChar char="•"/>
            </a:pPr>
            <a:r>
              <a:rPr lang="en-US" sz="1600">
                <a:solidFill>
                  <a:srgbClr val="000000"/>
                </a:solidFill>
                <a:latin typeface="verdana"/>
                <a:ea typeface="verdana"/>
                <a:cs typeface="verdana"/>
                <a:sym typeface="verdana"/>
              </a:rPr>
              <a:t>Production rules system consist of (</a:t>
            </a:r>
            <a:r>
              <a:rPr b="1" lang="en-US" sz="1600">
                <a:solidFill>
                  <a:srgbClr val="000000"/>
                </a:solidFill>
                <a:latin typeface="verdana"/>
                <a:ea typeface="verdana"/>
                <a:cs typeface="verdana"/>
                <a:sym typeface="verdana"/>
              </a:rPr>
              <a:t>condition, action</a:t>
            </a:r>
            <a:r>
              <a:rPr lang="en-US" sz="1600">
                <a:solidFill>
                  <a:srgbClr val="000000"/>
                </a:solidFill>
                <a:latin typeface="verdana"/>
                <a:ea typeface="verdana"/>
                <a:cs typeface="verdana"/>
                <a:sym typeface="verdana"/>
              </a:rPr>
              <a:t>) pairs which mean, "If condition then action". It has mainly three parts:</a:t>
            </a:r>
            <a:endParaRPr/>
          </a:p>
          <a:p>
            <a:pPr indent="0" lvl="0" marL="0" rtl="0" algn="l">
              <a:lnSpc>
                <a:spcPct val="100000"/>
              </a:lnSpc>
              <a:spcBef>
                <a:spcPts val="320"/>
              </a:spcBef>
              <a:spcAft>
                <a:spcPts val="0"/>
              </a:spcAft>
              <a:buClr>
                <a:schemeClr val="dk1"/>
              </a:buClr>
              <a:buSzPts val="1600"/>
              <a:buNone/>
            </a:pPr>
            <a:r>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The set of production rules</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Working Memory</a:t>
            </a:r>
            <a:endParaRPr/>
          </a:p>
          <a:p>
            <a:pPr indent="-342900" lvl="0" marL="342900" rtl="0" algn="l">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verdana"/>
                <a:ea typeface="verdana"/>
                <a:cs typeface="verdana"/>
                <a:sym typeface="verdana"/>
              </a:rPr>
              <a:t>The recognize-act-cycle</a:t>
            </a:r>
            <a:endParaRPr/>
          </a:p>
          <a:p>
            <a:pPr indent="0" lvl="0" marL="0" rtl="0" algn="l">
              <a:lnSpc>
                <a:spcPct val="100000"/>
              </a:lnSpc>
              <a:spcBef>
                <a:spcPts val="320"/>
              </a:spcBef>
              <a:spcAft>
                <a:spcPts val="0"/>
              </a:spcAft>
              <a:buClr>
                <a:schemeClr val="dk1"/>
              </a:buClr>
              <a:buSzPts val="1600"/>
              <a:buNone/>
            </a:pPr>
            <a:r>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000000"/>
              </a:buClr>
              <a:buSzPts val="1600"/>
              <a:buChar char="•"/>
            </a:pPr>
            <a:r>
              <a:rPr lang="en-US" sz="1600">
                <a:solidFill>
                  <a:srgbClr val="000000"/>
                </a:solidFill>
                <a:latin typeface="verdana"/>
                <a:ea typeface="verdana"/>
                <a:cs typeface="verdana"/>
                <a:sym typeface="verdana"/>
              </a:rPr>
              <a:t>In production rules agent checks for the condition and if the condition exists then production rule fires and corresponding action is carried out.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000000"/>
              </a:buClr>
              <a:buSzPts val="1600"/>
              <a:buChar char="•"/>
            </a:pPr>
            <a:r>
              <a:rPr lang="en-US" sz="1600">
                <a:solidFill>
                  <a:srgbClr val="000000"/>
                </a:solidFill>
                <a:latin typeface="verdana"/>
                <a:ea typeface="verdana"/>
                <a:cs typeface="verdana"/>
                <a:sym typeface="verdana"/>
              </a:rPr>
              <a:t>The condition part of the rule determines which rule may be applied to a problem. And the action part carries out the associated problem-solving steps.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000000"/>
              </a:buClr>
              <a:buSzPts val="1600"/>
              <a:buChar char="•"/>
            </a:pPr>
            <a:r>
              <a:rPr lang="en-US" sz="1600">
                <a:solidFill>
                  <a:srgbClr val="000000"/>
                </a:solidFill>
                <a:latin typeface="verdana"/>
                <a:ea typeface="verdana"/>
                <a:cs typeface="verdana"/>
                <a:sym typeface="verdana"/>
              </a:rPr>
              <a:t>This complete process is called a </a:t>
            </a:r>
            <a:r>
              <a:rPr b="1" lang="en-US" sz="1600">
                <a:solidFill>
                  <a:srgbClr val="FF0000"/>
                </a:solidFill>
                <a:latin typeface="verdana"/>
                <a:ea typeface="verdana"/>
                <a:cs typeface="verdana"/>
                <a:sym typeface="verdana"/>
              </a:rPr>
              <a:t>recognize-act cycle.</a:t>
            </a:r>
            <a:endParaRPr/>
          </a:p>
          <a:p>
            <a:pPr indent="-342900" lvl="0" marL="342900" rtl="0" algn="l">
              <a:lnSpc>
                <a:spcPct val="100000"/>
              </a:lnSpc>
              <a:spcBef>
                <a:spcPts val="320"/>
              </a:spcBef>
              <a:spcAft>
                <a:spcPts val="0"/>
              </a:spcAft>
              <a:buClr>
                <a:srgbClr val="000000"/>
              </a:buClr>
              <a:buSzPts val="1600"/>
              <a:buChar char="•"/>
            </a:pPr>
            <a:r>
              <a:rPr lang="en-US" sz="1600">
                <a:solidFill>
                  <a:srgbClr val="000000"/>
                </a:solidFill>
                <a:latin typeface="verdana"/>
                <a:ea typeface="verdana"/>
                <a:cs typeface="verdana"/>
                <a:sym typeface="verdana"/>
              </a:rPr>
              <a:t>The working memory contains the description of the current state of problems-solving and rule can write knowledge to the working memory. </a:t>
            </a:r>
            <a:endParaRPr sz="1600">
              <a:solidFill>
                <a:srgbClr val="000000"/>
              </a:solidFill>
              <a:latin typeface="verdana"/>
              <a:ea typeface="verdana"/>
              <a:cs typeface="verdana"/>
              <a:sym typeface="verdana"/>
            </a:endParaRPr>
          </a:p>
          <a:p>
            <a:pPr indent="-342900" lvl="0" marL="342900" rtl="0" algn="l">
              <a:lnSpc>
                <a:spcPct val="100000"/>
              </a:lnSpc>
              <a:spcBef>
                <a:spcPts val="320"/>
              </a:spcBef>
              <a:spcAft>
                <a:spcPts val="0"/>
              </a:spcAft>
              <a:buClr>
                <a:srgbClr val="000000"/>
              </a:buClr>
              <a:buSzPts val="1600"/>
              <a:buChar char="•"/>
            </a:pPr>
            <a:r>
              <a:rPr lang="en-US" sz="1600">
                <a:solidFill>
                  <a:srgbClr val="000000"/>
                </a:solidFill>
                <a:latin typeface="verdana"/>
                <a:ea typeface="verdana"/>
                <a:cs typeface="verdana"/>
                <a:sym typeface="verdana"/>
              </a:rPr>
              <a:t>This knowledge match and may fire other rules.</a:t>
            </a:r>
            <a:endParaRPr/>
          </a:p>
          <a:p>
            <a:pPr indent="-342900" lvl="0" marL="342900" rtl="0" algn="l">
              <a:lnSpc>
                <a:spcPct val="100000"/>
              </a:lnSpc>
              <a:spcBef>
                <a:spcPts val="320"/>
              </a:spcBef>
              <a:spcAft>
                <a:spcPts val="0"/>
              </a:spcAft>
              <a:buClr>
                <a:srgbClr val="000000"/>
              </a:buClr>
              <a:buSzPts val="1600"/>
              <a:buChar char="•"/>
            </a:pPr>
            <a:r>
              <a:rPr lang="en-US" sz="1600">
                <a:solidFill>
                  <a:srgbClr val="000000"/>
                </a:solidFill>
                <a:latin typeface="verdana"/>
                <a:ea typeface="verdana"/>
                <a:cs typeface="verdana"/>
                <a:sym typeface="verdana"/>
              </a:rPr>
              <a:t>If there is a new situation (state) generates, then multiple production rules will be fired together, this is called conflict set. In this situation, the agent needs to select a rule from these sets, and it is called a conflict resolution.</a:t>
            </a:r>
            <a:endParaRPr/>
          </a:p>
          <a:p>
            <a:pPr indent="-241300" lvl="0" marL="342900" rtl="0" algn="l">
              <a:lnSpc>
                <a:spcPct val="100000"/>
              </a:lnSpc>
              <a:spcBef>
                <a:spcPts val="320"/>
              </a:spcBef>
              <a:spcAft>
                <a:spcPts val="0"/>
              </a:spcAft>
              <a:buClr>
                <a:schemeClr val="dk1"/>
              </a:buClr>
              <a:buSzPts val="1600"/>
              <a:buNone/>
            </a:pPr>
            <a:r>
              <a:t/>
            </a:r>
            <a:endParaRPr sz="1600"/>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109"/>
          <p:cNvSpPr txBox="1"/>
          <p:nvPr>
            <p:ph idx="1" type="body"/>
          </p:nvPr>
        </p:nvSpPr>
        <p:spPr>
          <a:xfrm>
            <a:off x="457200" y="152400"/>
            <a:ext cx="8229600" cy="59737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610B4B"/>
              </a:buClr>
              <a:buSzPts val="3200"/>
              <a:buChar char="•"/>
            </a:pPr>
            <a:r>
              <a:rPr lang="en-US">
                <a:solidFill>
                  <a:srgbClr val="610B4B"/>
                </a:solidFill>
                <a:latin typeface="Arial"/>
                <a:ea typeface="Arial"/>
                <a:cs typeface="Arial"/>
                <a:sym typeface="Arial"/>
              </a:rPr>
              <a:t>Example:</a:t>
            </a:r>
            <a:endParaRPr/>
          </a:p>
          <a:p>
            <a:pPr indent="-139700" lvl="0" marL="342900" rtl="0" algn="l">
              <a:lnSpc>
                <a:spcPct val="100000"/>
              </a:lnSpc>
              <a:spcBef>
                <a:spcPts val="640"/>
              </a:spcBef>
              <a:spcAft>
                <a:spcPts val="0"/>
              </a:spcAft>
              <a:buClr>
                <a:schemeClr val="dk1"/>
              </a:buClr>
              <a:buSzPts val="3200"/>
              <a:buNone/>
            </a:pPr>
            <a:r>
              <a:t/>
            </a:r>
            <a:endParaRPr>
              <a:solidFill>
                <a:srgbClr val="610B4B"/>
              </a:solidFill>
              <a:latin typeface="Arial"/>
              <a:ea typeface="Arial"/>
              <a:cs typeface="Arial"/>
              <a:sym typeface="Arial"/>
            </a:endParaRPr>
          </a:p>
          <a:p>
            <a:pPr indent="-342900" lvl="0" marL="342900" rtl="0" algn="l">
              <a:lnSpc>
                <a:spcPct val="100000"/>
              </a:lnSpc>
              <a:spcBef>
                <a:spcPts val="360"/>
              </a:spcBef>
              <a:spcAft>
                <a:spcPts val="0"/>
              </a:spcAft>
              <a:buClr>
                <a:srgbClr val="000000"/>
              </a:buClr>
              <a:buSzPts val="1800"/>
              <a:buFont typeface="Calibri"/>
              <a:buAutoNum type="arabicPeriod"/>
            </a:pPr>
            <a:r>
              <a:rPr lang="en-US" sz="1800">
                <a:solidFill>
                  <a:srgbClr val="000000"/>
                </a:solidFill>
                <a:latin typeface="verdana"/>
                <a:ea typeface="verdana"/>
                <a:cs typeface="verdana"/>
                <a:sym typeface="verdana"/>
              </a:rPr>
              <a:t>IF (at bus stop AND bus arrives) THEN action (get into the bus)</a:t>
            </a:r>
            <a:endParaRPr/>
          </a:p>
          <a:p>
            <a:pPr indent="-342900" lvl="0" marL="342900" rtl="0" algn="l">
              <a:lnSpc>
                <a:spcPct val="100000"/>
              </a:lnSpc>
              <a:spcBef>
                <a:spcPts val="360"/>
              </a:spcBef>
              <a:spcAft>
                <a:spcPts val="0"/>
              </a:spcAft>
              <a:buClr>
                <a:srgbClr val="000000"/>
              </a:buClr>
              <a:buSzPts val="1800"/>
              <a:buFont typeface="Calibri"/>
              <a:buAutoNum type="arabicPeriod"/>
            </a:pPr>
            <a:r>
              <a:rPr lang="en-US" sz="1800">
                <a:solidFill>
                  <a:srgbClr val="000000"/>
                </a:solidFill>
                <a:latin typeface="verdana"/>
                <a:ea typeface="verdana"/>
                <a:cs typeface="verdana"/>
                <a:sym typeface="verdana"/>
              </a:rPr>
              <a:t>IF (on the bus AND paid AND empty seat) THEN action (sit down).</a:t>
            </a:r>
            <a:endParaRPr/>
          </a:p>
          <a:p>
            <a:pPr indent="-342900" lvl="0" marL="342900" rtl="0" algn="l">
              <a:lnSpc>
                <a:spcPct val="100000"/>
              </a:lnSpc>
              <a:spcBef>
                <a:spcPts val="360"/>
              </a:spcBef>
              <a:spcAft>
                <a:spcPts val="0"/>
              </a:spcAft>
              <a:buClr>
                <a:srgbClr val="000000"/>
              </a:buClr>
              <a:buSzPts val="1800"/>
              <a:buFont typeface="Calibri"/>
              <a:buAutoNum type="arabicPeriod"/>
            </a:pPr>
            <a:r>
              <a:rPr lang="en-US" sz="1800">
                <a:solidFill>
                  <a:srgbClr val="000000"/>
                </a:solidFill>
                <a:latin typeface="verdana"/>
                <a:ea typeface="verdana"/>
                <a:cs typeface="verdana"/>
                <a:sym typeface="verdana"/>
              </a:rPr>
              <a:t>IF (on bus AND unpaid) THEN action (pay charges).</a:t>
            </a:r>
            <a:endParaRPr/>
          </a:p>
          <a:p>
            <a:pPr indent="-342900" lvl="0" marL="342900" rtl="0" algn="l">
              <a:lnSpc>
                <a:spcPct val="100000"/>
              </a:lnSpc>
              <a:spcBef>
                <a:spcPts val="360"/>
              </a:spcBef>
              <a:spcAft>
                <a:spcPts val="0"/>
              </a:spcAft>
              <a:buClr>
                <a:srgbClr val="000000"/>
              </a:buClr>
              <a:buSzPts val="1800"/>
              <a:buFont typeface="Calibri"/>
              <a:buAutoNum type="arabicPeriod"/>
            </a:pPr>
            <a:r>
              <a:rPr lang="en-US" sz="1800">
                <a:solidFill>
                  <a:srgbClr val="000000"/>
                </a:solidFill>
                <a:latin typeface="verdana"/>
                <a:ea typeface="verdana"/>
                <a:cs typeface="verdana"/>
                <a:sym typeface="verdana"/>
              </a:rPr>
              <a:t>IF (bus arrives at destination) THEN action (get down from the bus).</a:t>
            </a:r>
            <a:endParaRPr/>
          </a:p>
          <a:p>
            <a:pPr indent="0" lvl="0" marL="0" rtl="0" algn="l">
              <a:lnSpc>
                <a:spcPct val="100000"/>
              </a:lnSpc>
              <a:spcBef>
                <a:spcPts val="360"/>
              </a:spcBef>
              <a:spcAft>
                <a:spcPts val="0"/>
              </a:spcAft>
              <a:buClr>
                <a:schemeClr val="dk1"/>
              </a:buClr>
              <a:buSzPts val="1800"/>
              <a:buNone/>
            </a:pPr>
            <a:r>
              <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The inference procedures need to be</a:t>
            </a:r>
            <a:endParaRPr/>
          </a:p>
        </p:txBody>
      </p:sp>
      <p:sp>
        <p:nvSpPr>
          <p:cNvPr id="162" name="Google Shape;162;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Font typeface="Calibri"/>
              <a:buChar char="•"/>
            </a:pPr>
            <a:r>
              <a:rPr lang="en-US"/>
              <a:t> Correct (sound)</a:t>
            </a:r>
            <a:endParaRPr/>
          </a:p>
          <a:p>
            <a:pPr indent="-342900" lvl="0" marL="342900" rtl="0" algn="l">
              <a:lnSpc>
                <a:spcPct val="100000"/>
              </a:lnSpc>
              <a:spcBef>
                <a:spcPts val="640"/>
              </a:spcBef>
              <a:spcAft>
                <a:spcPts val="0"/>
              </a:spcAft>
              <a:buClr>
                <a:schemeClr val="dk1"/>
              </a:buClr>
              <a:buSzPts val="3200"/>
              <a:buFont typeface="Calibri"/>
              <a:buChar char="•"/>
            </a:pPr>
            <a:r>
              <a:rPr lang="en-US"/>
              <a:t> Complete</a:t>
            </a:r>
            <a:endParaRPr/>
          </a:p>
          <a:p>
            <a:pPr indent="-342900" lvl="0" marL="342900" rtl="0" algn="l">
              <a:lnSpc>
                <a:spcPct val="100000"/>
              </a:lnSpc>
              <a:spcBef>
                <a:spcPts val="640"/>
              </a:spcBef>
              <a:spcAft>
                <a:spcPts val="0"/>
              </a:spcAft>
              <a:buClr>
                <a:schemeClr val="dk1"/>
              </a:buClr>
              <a:buSzPts val="3200"/>
              <a:buFont typeface="Calibri"/>
              <a:buChar char="•"/>
            </a:pPr>
            <a:r>
              <a:rPr lang="en-US"/>
              <a:t> Efficient</a:t>
            </a:r>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110"/>
          <p:cNvSpPr txBox="1"/>
          <p:nvPr>
            <p:ph idx="1" type="body"/>
          </p:nvPr>
        </p:nvSpPr>
        <p:spPr>
          <a:xfrm>
            <a:off x="381000" y="533400"/>
            <a:ext cx="8229600" cy="5867400"/>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Clr>
                <a:srgbClr val="610B4B"/>
              </a:buClr>
              <a:buSzPts val="3200"/>
              <a:buNone/>
            </a:pPr>
            <a:r>
              <a:rPr lang="en-US">
                <a:solidFill>
                  <a:srgbClr val="610B4B"/>
                </a:solidFill>
                <a:latin typeface="Arial"/>
                <a:ea typeface="Arial"/>
                <a:cs typeface="Arial"/>
                <a:sym typeface="Arial"/>
              </a:rPr>
              <a:t>	</a:t>
            </a:r>
            <a:r>
              <a:rPr lang="en-US" sz="1900">
                <a:solidFill>
                  <a:srgbClr val="610B4B"/>
                </a:solidFill>
                <a:latin typeface="Arial"/>
                <a:ea typeface="Arial"/>
                <a:cs typeface="Arial"/>
                <a:sym typeface="Arial"/>
              </a:rPr>
              <a:t>Advantages of Production rule:</a:t>
            </a:r>
            <a:endParaRPr/>
          </a:p>
          <a:p>
            <a:pPr indent="-342900" lvl="0" marL="342900" rtl="0" algn="l">
              <a:lnSpc>
                <a:spcPct val="15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The production rules are expressed in natural language.</a:t>
            </a:r>
            <a:endParaRPr/>
          </a:p>
          <a:p>
            <a:pPr indent="-342900" lvl="0" marL="342900" rtl="0" algn="l">
              <a:lnSpc>
                <a:spcPct val="15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The production rules are highly modular, so we can easily remove, add or modify an individual rule.</a:t>
            </a:r>
            <a:endParaRPr/>
          </a:p>
          <a:p>
            <a:pPr indent="0" lvl="0" marL="0" rtl="0" algn="l">
              <a:lnSpc>
                <a:spcPct val="150000"/>
              </a:lnSpc>
              <a:spcBef>
                <a:spcPts val="380"/>
              </a:spcBef>
              <a:spcAft>
                <a:spcPts val="0"/>
              </a:spcAft>
              <a:buClr>
                <a:srgbClr val="610B4B"/>
              </a:buClr>
              <a:buSzPts val="1900"/>
              <a:buNone/>
            </a:pPr>
            <a:r>
              <a:rPr lang="en-US" sz="1900">
                <a:solidFill>
                  <a:srgbClr val="610B4B"/>
                </a:solidFill>
                <a:latin typeface="Arial"/>
                <a:ea typeface="Arial"/>
                <a:cs typeface="Arial"/>
                <a:sym typeface="Arial"/>
              </a:rPr>
              <a:t>	Disadvantages of Production rule:</a:t>
            </a:r>
            <a:endParaRPr/>
          </a:p>
          <a:p>
            <a:pPr indent="-342900" lvl="0" marL="342900" rtl="0" algn="l">
              <a:lnSpc>
                <a:spcPct val="15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Production rule system does not exhibit any learning capabilities, as it does not store the result of the problem for the future uses.</a:t>
            </a:r>
            <a:endParaRPr/>
          </a:p>
          <a:p>
            <a:pPr indent="-342900" lvl="0" marL="342900" rtl="0" algn="l">
              <a:lnSpc>
                <a:spcPct val="150000"/>
              </a:lnSpc>
              <a:spcBef>
                <a:spcPts val="380"/>
              </a:spcBef>
              <a:spcAft>
                <a:spcPts val="0"/>
              </a:spcAft>
              <a:buClr>
                <a:srgbClr val="000000"/>
              </a:buClr>
              <a:buSzPts val="1900"/>
              <a:buFont typeface="Calibri"/>
              <a:buAutoNum type="arabicPeriod"/>
            </a:pPr>
            <a:r>
              <a:rPr lang="en-US" sz="1900">
                <a:solidFill>
                  <a:srgbClr val="000000"/>
                </a:solidFill>
                <a:latin typeface="verdana"/>
                <a:ea typeface="verdana"/>
                <a:cs typeface="verdana"/>
                <a:sym typeface="verdana"/>
              </a:rPr>
              <a:t>During the execution of the program, many rules may be active hence rule-based production systems are inefficient.</a:t>
            </a:r>
            <a:endParaRPr/>
          </a:p>
          <a:p>
            <a:pPr indent="-222250" lvl="0" marL="342900" rtl="0" algn="l">
              <a:lnSpc>
                <a:spcPct val="150000"/>
              </a:lnSpc>
              <a:spcBef>
                <a:spcPts val="380"/>
              </a:spcBef>
              <a:spcAft>
                <a:spcPts val="0"/>
              </a:spcAft>
              <a:buClr>
                <a:schemeClr val="dk1"/>
              </a:buClr>
              <a:buSzPts val="1900"/>
              <a:buNone/>
            </a:pPr>
            <a:r>
              <a:t/>
            </a:r>
            <a:endParaRPr sz="1900"/>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sp>
        <p:nvSpPr>
          <p:cNvPr id="814" name="Google Shape;814;p1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CD Examples</a:t>
            </a:r>
            <a:endParaRPr/>
          </a:p>
        </p:txBody>
      </p:sp>
      <p:pic>
        <p:nvPicPr>
          <p:cNvPr id="815" name="Google Shape;815;p111"/>
          <p:cNvPicPr preferRelativeResize="0"/>
          <p:nvPr>
            <p:ph idx="1" type="body"/>
          </p:nvPr>
        </p:nvPicPr>
        <p:blipFill rotWithShape="1">
          <a:blip r:embed="rId3">
            <a:alphaModFix/>
          </a:blip>
          <a:srcRect b="0" l="0" r="0" t="0"/>
          <a:stretch/>
        </p:blipFill>
        <p:spPr>
          <a:xfrm>
            <a:off x="1295400" y="1959552"/>
            <a:ext cx="6553199" cy="3807258"/>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1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821" name="Google Shape;821;p112"/>
          <p:cNvPicPr preferRelativeResize="0"/>
          <p:nvPr>
            <p:ph idx="1" type="body"/>
          </p:nvPr>
        </p:nvPicPr>
        <p:blipFill rotWithShape="1">
          <a:blip r:embed="rId3">
            <a:alphaModFix/>
          </a:blip>
          <a:srcRect b="0" l="0" r="0" t="0"/>
          <a:stretch/>
        </p:blipFill>
        <p:spPr>
          <a:xfrm>
            <a:off x="475992" y="1524000"/>
            <a:ext cx="8387131" cy="4572000"/>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pic>
        <p:nvPicPr>
          <p:cNvPr id="826" name="Google Shape;826;p113"/>
          <p:cNvPicPr preferRelativeResize="0"/>
          <p:nvPr>
            <p:ph idx="1" type="body"/>
          </p:nvPr>
        </p:nvPicPr>
        <p:blipFill rotWithShape="1">
          <a:blip r:embed="rId3">
            <a:alphaModFix/>
          </a:blip>
          <a:srcRect b="0" l="0" r="0" t="0"/>
          <a:stretch/>
        </p:blipFill>
        <p:spPr>
          <a:xfrm>
            <a:off x="685800" y="838200"/>
            <a:ext cx="7619999" cy="5257800"/>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1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Planning in AI</a:t>
            </a:r>
            <a:br>
              <a:rPr lang="en-US"/>
            </a:br>
            <a:endParaRPr/>
          </a:p>
        </p:txBody>
      </p:sp>
      <p:sp>
        <p:nvSpPr>
          <p:cNvPr id="832" name="Google Shape;832;p1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b="1" lang="en-US"/>
              <a:t>What is planning in AI?</a:t>
            </a:r>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1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What is planning in AI?</a:t>
            </a:r>
            <a:br>
              <a:rPr lang="en-US"/>
            </a:br>
            <a:endParaRPr/>
          </a:p>
        </p:txBody>
      </p:sp>
      <p:sp>
        <p:nvSpPr>
          <p:cNvPr id="838" name="Google Shape;838;p1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The planning in Artificial Intelligence is about the decision making tasks performed by the robots or computer programs to achieve a specific goal.</a:t>
            </a:r>
            <a:endParaRPr/>
          </a:p>
          <a:p>
            <a:pPr indent="-342900" lvl="0" marL="342900" rtl="0" algn="l">
              <a:lnSpc>
                <a:spcPct val="100000"/>
              </a:lnSpc>
              <a:spcBef>
                <a:spcPts val="640"/>
              </a:spcBef>
              <a:spcAft>
                <a:spcPts val="0"/>
              </a:spcAft>
              <a:buClr>
                <a:schemeClr val="dk1"/>
              </a:buClr>
              <a:buSzPts val="3200"/>
              <a:buChar char="•"/>
            </a:pPr>
            <a:r>
              <a:rPr lang="en-US"/>
              <a:t>The execution of planning is about choosing a sequence of actions with a high likelihood to complete the specific task.</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id="844" name="Google Shape;844;p1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Motivation </a:t>
            </a:r>
            <a:endParaRPr/>
          </a:p>
        </p:txBody>
      </p:sp>
      <p:sp>
        <p:nvSpPr>
          <p:cNvPr id="845" name="Google Shape;845;p1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400"/>
              <a:buChar char="•"/>
            </a:pPr>
            <a:r>
              <a:rPr lang="en-US" sz="2400"/>
              <a:t>Many AI agents operate in an environment.</a:t>
            </a:r>
            <a:endParaRPr/>
          </a:p>
          <a:p>
            <a:pPr indent="0" lvl="0" marL="0" rtl="0" algn="l">
              <a:lnSpc>
                <a:spcPct val="100000"/>
              </a:lnSpc>
              <a:spcBef>
                <a:spcPts val="480"/>
              </a:spcBef>
              <a:spcAft>
                <a:spcPts val="0"/>
              </a:spcAft>
              <a:buClr>
                <a:schemeClr val="dk1"/>
              </a:buClr>
              <a:buSzPts val="2400"/>
              <a:buNone/>
            </a:pPr>
            <a:r>
              <a:rPr lang="en-US" sz="2400"/>
              <a:t> Two issues:</a:t>
            </a:r>
            <a:endParaRPr/>
          </a:p>
          <a:p>
            <a:pPr indent="-342900" lvl="0" marL="342900" rtl="0" algn="l">
              <a:lnSpc>
                <a:spcPct val="100000"/>
              </a:lnSpc>
              <a:spcBef>
                <a:spcPts val="480"/>
              </a:spcBef>
              <a:spcAft>
                <a:spcPts val="0"/>
              </a:spcAft>
              <a:buClr>
                <a:schemeClr val="dk1"/>
              </a:buClr>
              <a:buSzPts val="2400"/>
              <a:buChar char="•"/>
            </a:pPr>
            <a:r>
              <a:rPr lang="en-US" sz="2400"/>
              <a:t>The agent wants to find a “good” sequence of actions that will take it from an initial to a goal state</a:t>
            </a:r>
            <a:endParaRPr/>
          </a:p>
          <a:p>
            <a:pPr indent="-342900" lvl="0" marL="342900" rtl="0" algn="l">
              <a:lnSpc>
                <a:spcPct val="100000"/>
              </a:lnSpc>
              <a:spcBef>
                <a:spcPts val="480"/>
              </a:spcBef>
              <a:spcAft>
                <a:spcPts val="0"/>
              </a:spcAft>
              <a:buClr>
                <a:schemeClr val="dk1"/>
              </a:buClr>
              <a:buSzPts val="2400"/>
              <a:buChar char="•"/>
            </a:pPr>
            <a:r>
              <a:rPr lang="en-US" sz="2400"/>
              <a:t>Every action of the agent changes some part of the state of the environment, </a:t>
            </a:r>
            <a:r>
              <a:rPr i="1" lang="en-US" sz="2400"/>
              <a:t>keeping the remaining part unchanged</a:t>
            </a:r>
            <a:r>
              <a:rPr lang="en-US" sz="2400"/>
              <a:t>.</a:t>
            </a:r>
            <a:endParaRPr/>
          </a:p>
          <a:p>
            <a:pPr indent="-342900" lvl="0" marL="342900" rtl="0" algn="l">
              <a:lnSpc>
                <a:spcPct val="100000"/>
              </a:lnSpc>
              <a:spcBef>
                <a:spcPts val="480"/>
              </a:spcBef>
              <a:spcAft>
                <a:spcPts val="0"/>
              </a:spcAft>
              <a:buClr>
                <a:schemeClr val="dk1"/>
              </a:buClr>
              <a:buSzPts val="2400"/>
              <a:buChar char="•"/>
            </a:pPr>
            <a:r>
              <a:rPr lang="en-US" sz="2400"/>
              <a:t>After every action, how to find which part changed, and which did not? </a:t>
            </a:r>
            <a:endParaRPr sz="2400"/>
          </a:p>
          <a:p>
            <a:pPr indent="0" lvl="0" marL="0" rtl="0" algn="l">
              <a:lnSpc>
                <a:spcPct val="100000"/>
              </a:lnSpc>
              <a:spcBef>
                <a:spcPts val="480"/>
              </a:spcBef>
              <a:spcAft>
                <a:spcPts val="0"/>
              </a:spcAft>
              <a:buClr>
                <a:schemeClr val="dk1"/>
              </a:buClr>
              <a:buSzPts val="2400"/>
              <a:buNone/>
            </a:pPr>
            <a:r>
              <a:t/>
            </a:r>
            <a:endParaRPr sz="2400"/>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p1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b="1" lang="en-US"/>
              <a:t>A </a:t>
            </a:r>
            <a:r>
              <a:rPr b="1" i="1" lang="en-US"/>
              <a:t>planning </a:t>
            </a:r>
            <a:r>
              <a:rPr b="1" lang="en-US"/>
              <a:t>agent</a:t>
            </a:r>
            <a:endParaRPr/>
          </a:p>
        </p:txBody>
      </p:sp>
      <p:pic>
        <p:nvPicPr>
          <p:cNvPr id="851" name="Google Shape;851;p117"/>
          <p:cNvPicPr preferRelativeResize="0"/>
          <p:nvPr/>
        </p:nvPicPr>
        <p:blipFill rotWithShape="1">
          <a:blip r:embed="rId3">
            <a:alphaModFix/>
          </a:blip>
          <a:srcRect b="0" l="0" r="0" t="0"/>
          <a:stretch/>
        </p:blipFill>
        <p:spPr>
          <a:xfrm>
            <a:off x="152400" y="1734732"/>
            <a:ext cx="8763000" cy="4666067"/>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pic>
        <p:nvPicPr>
          <p:cNvPr id="856" name="Google Shape;856;p118"/>
          <p:cNvPicPr preferRelativeResize="0"/>
          <p:nvPr/>
        </p:nvPicPr>
        <p:blipFill rotWithShape="1">
          <a:blip r:embed="rId3">
            <a:alphaModFix/>
          </a:blip>
          <a:srcRect b="0" l="0" r="0" t="0"/>
          <a:stretch/>
        </p:blipFill>
        <p:spPr>
          <a:xfrm>
            <a:off x="304800" y="381000"/>
            <a:ext cx="8534400" cy="5518267"/>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pic>
        <p:nvPicPr>
          <p:cNvPr id="861" name="Google Shape;861;p119"/>
          <p:cNvPicPr preferRelativeResize="0"/>
          <p:nvPr>
            <p:ph idx="1" type="body"/>
          </p:nvPr>
        </p:nvPicPr>
        <p:blipFill rotWithShape="1">
          <a:blip r:embed="rId3">
            <a:alphaModFix/>
          </a:blip>
          <a:srcRect b="0" l="0" r="0" t="0"/>
          <a:stretch/>
        </p:blipFill>
        <p:spPr>
          <a:xfrm>
            <a:off x="304800" y="0"/>
            <a:ext cx="8229600" cy="439190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Candidates (for now)</a:t>
            </a:r>
            <a:endParaRPr/>
          </a:p>
        </p:txBody>
      </p:sp>
      <p:sp>
        <p:nvSpPr>
          <p:cNvPr id="168" name="Google Shape;168;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Font typeface="Calibri"/>
              <a:buChar char="•"/>
            </a:pPr>
            <a:r>
              <a:rPr lang="en-US"/>
              <a:t> English (natural language)</a:t>
            </a:r>
            <a:endParaRPr/>
          </a:p>
          <a:p>
            <a:pPr indent="-342900" lvl="0" marL="342900" rtl="0" algn="l">
              <a:lnSpc>
                <a:spcPct val="100000"/>
              </a:lnSpc>
              <a:spcBef>
                <a:spcPts val="640"/>
              </a:spcBef>
              <a:spcAft>
                <a:spcPts val="0"/>
              </a:spcAft>
              <a:buClr>
                <a:schemeClr val="dk1"/>
              </a:buClr>
              <a:buSzPts val="3200"/>
              <a:buFont typeface="Calibri"/>
              <a:buChar char="•"/>
            </a:pPr>
            <a:r>
              <a:rPr lang="en-US"/>
              <a:t> Java (programming language)</a:t>
            </a:r>
            <a:endParaRPr/>
          </a:p>
          <a:p>
            <a:pPr indent="-342900" lvl="0" marL="342900" rtl="0" algn="l">
              <a:lnSpc>
                <a:spcPct val="100000"/>
              </a:lnSpc>
              <a:spcBef>
                <a:spcPts val="640"/>
              </a:spcBef>
              <a:spcAft>
                <a:spcPts val="0"/>
              </a:spcAft>
              <a:buClr>
                <a:schemeClr val="dk1"/>
              </a:buClr>
              <a:buSzPts val="3200"/>
              <a:buFont typeface="Calibri"/>
              <a:buChar char="•"/>
            </a:pPr>
            <a:r>
              <a:rPr lang="en-US"/>
              <a:t> Logic (special KR language)</a:t>
            </a:r>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1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867" name="Google Shape;867;p120"/>
          <p:cNvPicPr preferRelativeResize="0"/>
          <p:nvPr>
            <p:ph idx="1" type="body"/>
          </p:nvPr>
        </p:nvPicPr>
        <p:blipFill rotWithShape="1">
          <a:blip r:embed="rId3">
            <a:alphaModFix/>
          </a:blip>
          <a:srcRect b="0" l="0" r="0" t="0"/>
          <a:stretch/>
        </p:blipFill>
        <p:spPr>
          <a:xfrm>
            <a:off x="5644" y="533400"/>
            <a:ext cx="8447424" cy="4953000"/>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sp>
        <p:nvSpPr>
          <p:cNvPr id="872" name="Google Shape;872;p1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b="1" lang="en-US"/>
              <a:t>Blocks-World planning problem</a:t>
            </a:r>
            <a:br>
              <a:rPr lang="en-US"/>
            </a:br>
            <a:endParaRPr/>
          </a:p>
        </p:txBody>
      </p:sp>
      <p:sp>
        <p:nvSpPr>
          <p:cNvPr id="873" name="Google Shape;873;p1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lnSpc>
                <a:spcPct val="100000"/>
              </a:lnSpc>
              <a:spcBef>
                <a:spcPts val="0"/>
              </a:spcBef>
              <a:spcAft>
                <a:spcPts val="0"/>
              </a:spcAft>
              <a:buClr>
                <a:schemeClr val="dk1"/>
              </a:buClr>
              <a:buSzPct val="100000"/>
              <a:buChar char="•"/>
            </a:pPr>
            <a:r>
              <a:rPr lang="en-US"/>
              <a:t>The blocks-world problem is known as </a:t>
            </a:r>
            <a:r>
              <a:rPr b="1" lang="en-US"/>
              <a:t>Sussman Anomaly.</a:t>
            </a:r>
            <a:endParaRPr/>
          </a:p>
          <a:p>
            <a:pPr indent="-342900" lvl="0" marL="342900" rtl="0" algn="l">
              <a:lnSpc>
                <a:spcPct val="100000"/>
              </a:lnSpc>
              <a:spcBef>
                <a:spcPts val="496"/>
              </a:spcBef>
              <a:spcAft>
                <a:spcPts val="0"/>
              </a:spcAft>
              <a:buClr>
                <a:schemeClr val="dk1"/>
              </a:buClr>
              <a:buSzPct val="100000"/>
              <a:buChar char="•"/>
            </a:pPr>
            <a:r>
              <a:rPr lang="en-US"/>
              <a:t>Noninterleaved planners of the early 1970s were unable to solve this problem, hence it is considered as anomalous.</a:t>
            </a:r>
            <a:endParaRPr/>
          </a:p>
          <a:p>
            <a:pPr indent="-342900" lvl="0" marL="342900" rtl="0" algn="l">
              <a:lnSpc>
                <a:spcPct val="100000"/>
              </a:lnSpc>
              <a:spcBef>
                <a:spcPts val="496"/>
              </a:spcBef>
              <a:spcAft>
                <a:spcPts val="0"/>
              </a:spcAft>
              <a:buClr>
                <a:schemeClr val="dk1"/>
              </a:buClr>
              <a:buSzPct val="100000"/>
              <a:buChar char="•"/>
            </a:pPr>
            <a:r>
              <a:rPr lang="en-US"/>
              <a:t>When two subgoals G1 and G2 are given, a noninterleaved planner produces either a plan for G1 concatenated with a plan for G2, or vice-versa.</a:t>
            </a:r>
            <a:endParaRPr/>
          </a:p>
          <a:p>
            <a:pPr indent="-342900" lvl="0" marL="342900" rtl="0" algn="l">
              <a:lnSpc>
                <a:spcPct val="100000"/>
              </a:lnSpc>
              <a:spcBef>
                <a:spcPts val="496"/>
              </a:spcBef>
              <a:spcAft>
                <a:spcPts val="0"/>
              </a:spcAft>
              <a:buClr>
                <a:schemeClr val="dk1"/>
              </a:buClr>
              <a:buSzPct val="100000"/>
              <a:buChar char="•"/>
            </a:pPr>
            <a:r>
              <a:rPr lang="en-US"/>
              <a:t>In blocks-world problem, three blocks labeled as 'A', 'B', 'C' are allowed to rest on the flat surface. The given condition is that only one block can be moved at a time to achieve the goal.</a:t>
            </a:r>
            <a:endParaRPr/>
          </a:p>
          <a:p>
            <a:pPr indent="-342900" lvl="0" marL="342900" rtl="0" algn="l">
              <a:lnSpc>
                <a:spcPct val="100000"/>
              </a:lnSpc>
              <a:spcBef>
                <a:spcPts val="496"/>
              </a:spcBef>
              <a:spcAft>
                <a:spcPts val="0"/>
              </a:spcAft>
              <a:buClr>
                <a:schemeClr val="dk1"/>
              </a:buClr>
              <a:buSzPct val="100000"/>
              <a:buChar char="•"/>
            </a:pPr>
            <a:r>
              <a:rPr lang="en-US"/>
              <a:t>The start state and goal state are shown in the following diagram.</a:t>
            </a:r>
            <a:endParaRPr/>
          </a:p>
          <a:p>
            <a:pPr indent="-185420" lvl="0" marL="342900" rtl="0" algn="l">
              <a:lnSpc>
                <a:spcPct val="100000"/>
              </a:lnSpc>
              <a:spcBef>
                <a:spcPts val="496"/>
              </a:spcBef>
              <a:spcAft>
                <a:spcPts val="0"/>
              </a:spcAft>
              <a:buClr>
                <a:schemeClr val="dk1"/>
              </a:buClr>
              <a:buSzPct val="100000"/>
              <a:buNone/>
            </a:pPr>
            <a:r>
              <a:t/>
            </a:r>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p1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b="1" lang="en-US"/>
              <a:t>Blocks-World planning problem</a:t>
            </a:r>
            <a:br>
              <a:rPr lang="en-US"/>
            </a:br>
            <a:endParaRPr/>
          </a:p>
        </p:txBody>
      </p:sp>
      <p:pic>
        <p:nvPicPr>
          <p:cNvPr id="879" name="Google Shape;879;p122"/>
          <p:cNvPicPr preferRelativeResize="0"/>
          <p:nvPr>
            <p:ph idx="1" type="body"/>
          </p:nvPr>
        </p:nvPicPr>
        <p:blipFill rotWithShape="1">
          <a:blip r:embed="rId3">
            <a:alphaModFix/>
          </a:blip>
          <a:srcRect b="0" l="0" r="0" t="0"/>
          <a:stretch/>
        </p:blipFill>
        <p:spPr>
          <a:xfrm>
            <a:off x="2609850" y="1676400"/>
            <a:ext cx="3924300" cy="2705868"/>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1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b="1" lang="en-US"/>
              <a:t>Components of Planning System</a:t>
            </a:r>
            <a:br>
              <a:rPr lang="en-US"/>
            </a:br>
            <a:endParaRPr/>
          </a:p>
        </p:txBody>
      </p:sp>
      <p:sp>
        <p:nvSpPr>
          <p:cNvPr id="885" name="Google Shape;885;p12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lnSpc>
                <a:spcPct val="100000"/>
              </a:lnSpc>
              <a:spcBef>
                <a:spcPts val="0"/>
              </a:spcBef>
              <a:spcAft>
                <a:spcPts val="0"/>
              </a:spcAft>
              <a:buClr>
                <a:schemeClr val="dk1"/>
              </a:buClr>
              <a:buSzPct val="100000"/>
              <a:buChar char="•"/>
            </a:pPr>
            <a:r>
              <a:rPr b="1" lang="en-US"/>
              <a:t>The planning consists of following important steps:</a:t>
            </a:r>
            <a:endParaRPr/>
          </a:p>
          <a:p>
            <a:pPr indent="-342900" lvl="0" marL="342900" rtl="0" algn="l">
              <a:lnSpc>
                <a:spcPct val="100000"/>
              </a:lnSpc>
              <a:spcBef>
                <a:spcPts val="544"/>
              </a:spcBef>
              <a:spcAft>
                <a:spcPts val="0"/>
              </a:spcAft>
              <a:buClr>
                <a:schemeClr val="dk1"/>
              </a:buClr>
              <a:buSzPct val="100000"/>
              <a:buChar char="•"/>
            </a:pPr>
            <a:r>
              <a:rPr lang="en-US"/>
              <a:t>Choose the best rule for applying the next rule based on the best available heuristics.</a:t>
            </a:r>
            <a:endParaRPr/>
          </a:p>
          <a:p>
            <a:pPr indent="-342900" lvl="0" marL="342900" rtl="0" algn="l">
              <a:lnSpc>
                <a:spcPct val="100000"/>
              </a:lnSpc>
              <a:spcBef>
                <a:spcPts val="544"/>
              </a:spcBef>
              <a:spcAft>
                <a:spcPts val="0"/>
              </a:spcAft>
              <a:buClr>
                <a:schemeClr val="dk1"/>
              </a:buClr>
              <a:buSzPct val="100000"/>
              <a:buChar char="•"/>
            </a:pPr>
            <a:r>
              <a:rPr lang="en-US"/>
              <a:t>Apply the chosen rule for computing the new problem state.</a:t>
            </a:r>
            <a:endParaRPr/>
          </a:p>
          <a:p>
            <a:pPr indent="-342900" lvl="0" marL="342900" rtl="0" algn="l">
              <a:lnSpc>
                <a:spcPct val="100000"/>
              </a:lnSpc>
              <a:spcBef>
                <a:spcPts val="544"/>
              </a:spcBef>
              <a:spcAft>
                <a:spcPts val="0"/>
              </a:spcAft>
              <a:buClr>
                <a:schemeClr val="dk1"/>
              </a:buClr>
              <a:buSzPct val="100000"/>
              <a:buChar char="•"/>
            </a:pPr>
            <a:r>
              <a:rPr lang="en-US"/>
              <a:t>Detect when a solution has been found.</a:t>
            </a:r>
            <a:endParaRPr/>
          </a:p>
          <a:p>
            <a:pPr indent="-342900" lvl="0" marL="342900" rtl="0" algn="l">
              <a:lnSpc>
                <a:spcPct val="100000"/>
              </a:lnSpc>
              <a:spcBef>
                <a:spcPts val="544"/>
              </a:spcBef>
              <a:spcAft>
                <a:spcPts val="0"/>
              </a:spcAft>
              <a:buClr>
                <a:schemeClr val="dk1"/>
              </a:buClr>
              <a:buSzPct val="100000"/>
              <a:buChar char="•"/>
            </a:pPr>
            <a:r>
              <a:rPr lang="en-US"/>
              <a:t>Detect dead ends so that they can be abandoned and the system’s effort is directed in more fruitful directions.</a:t>
            </a:r>
            <a:endParaRPr/>
          </a:p>
          <a:p>
            <a:pPr indent="-342900" lvl="0" marL="342900" rtl="0" algn="l">
              <a:lnSpc>
                <a:spcPct val="100000"/>
              </a:lnSpc>
              <a:spcBef>
                <a:spcPts val="544"/>
              </a:spcBef>
              <a:spcAft>
                <a:spcPts val="0"/>
              </a:spcAft>
              <a:buClr>
                <a:schemeClr val="dk1"/>
              </a:buClr>
              <a:buSzPct val="100000"/>
              <a:buChar char="•"/>
            </a:pPr>
            <a:r>
              <a:rPr lang="en-US"/>
              <a:t>Detect when an almost correct solution has been found.</a:t>
            </a:r>
            <a:endParaRPr/>
          </a:p>
          <a:p>
            <a:pPr indent="-170180" lvl="0" marL="342900" rtl="0" algn="l">
              <a:lnSpc>
                <a:spcPct val="100000"/>
              </a:lnSpc>
              <a:spcBef>
                <a:spcPts val="544"/>
              </a:spcBef>
              <a:spcAft>
                <a:spcPts val="0"/>
              </a:spcAft>
              <a:buClr>
                <a:schemeClr val="dk1"/>
              </a:buClr>
              <a:buSzPct val="100000"/>
              <a:buNone/>
            </a:pPr>
            <a:r>
              <a:t/>
            </a:r>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1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b="1" lang="en-US"/>
              <a:t>Goal stack planning</a:t>
            </a:r>
            <a:br>
              <a:rPr lang="en-US"/>
            </a:br>
            <a:endParaRPr/>
          </a:p>
        </p:txBody>
      </p:sp>
      <p:sp>
        <p:nvSpPr>
          <p:cNvPr id="891" name="Google Shape;891;p1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100000"/>
              </a:lnSpc>
              <a:spcBef>
                <a:spcPts val="0"/>
              </a:spcBef>
              <a:spcAft>
                <a:spcPts val="0"/>
              </a:spcAft>
              <a:buClr>
                <a:schemeClr val="dk1"/>
              </a:buClr>
              <a:buSzPts val="3200"/>
              <a:buChar char="•"/>
            </a:pPr>
            <a:r>
              <a:rPr lang="en-US"/>
              <a:t>This is one of the most important planning algorithms, which is specifically used by </a:t>
            </a:r>
            <a:r>
              <a:rPr b="1" lang="en-US"/>
              <a:t>STRIPS. </a:t>
            </a:r>
            <a:r>
              <a:rPr lang="en-US"/>
              <a:t>The stack is used in an algorithm to hold the action and satisfy the goal.  A knowledge base is used to hold the current state, actions.</a:t>
            </a:r>
            <a:endParaRPr/>
          </a:p>
          <a:p>
            <a:pPr indent="-342900" lvl="0" marL="342900" rtl="0" algn="l">
              <a:lnSpc>
                <a:spcPct val="100000"/>
              </a:lnSpc>
              <a:spcBef>
                <a:spcPts val="640"/>
              </a:spcBef>
              <a:spcAft>
                <a:spcPts val="0"/>
              </a:spcAft>
              <a:buClr>
                <a:schemeClr val="dk1"/>
              </a:buClr>
              <a:buSzPts val="3200"/>
              <a:buChar char="•"/>
            </a:pPr>
            <a:r>
              <a:rPr lang="en-US"/>
              <a:t>Goal stack is similar to a node in a search tree, where the branches are created if there is a choice of an action.</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1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b="1" lang="en-US"/>
              <a:t>Goal stack planning</a:t>
            </a:r>
            <a:br>
              <a:rPr lang="en-US"/>
            </a:br>
            <a:endParaRPr/>
          </a:p>
        </p:txBody>
      </p:sp>
      <p:sp>
        <p:nvSpPr>
          <p:cNvPr id="897" name="Google Shape;897;p12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lnSpc>
                <a:spcPct val="100000"/>
              </a:lnSpc>
              <a:spcBef>
                <a:spcPts val="0"/>
              </a:spcBef>
              <a:spcAft>
                <a:spcPts val="0"/>
              </a:spcAft>
              <a:buClr>
                <a:schemeClr val="dk1"/>
              </a:buClr>
              <a:buSzPct val="100000"/>
              <a:buChar char="•"/>
            </a:pPr>
            <a:r>
              <a:rPr b="1" lang="en-US"/>
              <a:t>The important steps of the algorithm are as stated below:</a:t>
            </a:r>
            <a:endParaRPr/>
          </a:p>
          <a:p>
            <a:pPr indent="0" lvl="0" marL="0" rtl="0" algn="l">
              <a:lnSpc>
                <a:spcPct val="100000"/>
              </a:lnSpc>
              <a:spcBef>
                <a:spcPts val="448"/>
              </a:spcBef>
              <a:spcAft>
                <a:spcPts val="0"/>
              </a:spcAft>
              <a:buClr>
                <a:schemeClr val="dk1"/>
              </a:buClr>
              <a:buSzPct val="100000"/>
              <a:buNone/>
            </a:pPr>
            <a:r>
              <a:rPr b="1" lang="en-US"/>
              <a:t>i.</a:t>
            </a:r>
            <a:r>
              <a:rPr lang="en-US"/>
              <a:t> Start by pushing the original goal on the stack. Repeat this  until the stack becomes empty. If stack top is a compound goal, then push its unsatisfied subgoals on the stack.</a:t>
            </a:r>
            <a:endParaRPr/>
          </a:p>
          <a:p>
            <a:pPr indent="0" lvl="0" marL="0" rtl="0" algn="l">
              <a:lnSpc>
                <a:spcPct val="100000"/>
              </a:lnSpc>
              <a:spcBef>
                <a:spcPts val="448"/>
              </a:spcBef>
              <a:spcAft>
                <a:spcPts val="0"/>
              </a:spcAft>
              <a:buClr>
                <a:schemeClr val="dk1"/>
              </a:buClr>
              <a:buSzPct val="100000"/>
              <a:buNone/>
            </a:pPr>
            <a:br>
              <a:rPr lang="en-US"/>
            </a:br>
            <a:r>
              <a:rPr b="1" lang="en-US"/>
              <a:t>ii.</a:t>
            </a:r>
            <a:r>
              <a:rPr lang="en-US"/>
              <a:t> If stack top is a single unsatisfied goal then, replace it by an action and push the action’s precondition on the stack to satisfy the condition.</a:t>
            </a:r>
            <a:endParaRPr/>
          </a:p>
          <a:p>
            <a:pPr indent="0" lvl="0" marL="0" rtl="0" algn="l">
              <a:lnSpc>
                <a:spcPct val="100000"/>
              </a:lnSpc>
              <a:spcBef>
                <a:spcPts val="448"/>
              </a:spcBef>
              <a:spcAft>
                <a:spcPts val="0"/>
              </a:spcAft>
              <a:buClr>
                <a:schemeClr val="dk1"/>
              </a:buClr>
              <a:buSzPct val="100000"/>
              <a:buNone/>
            </a:pPr>
            <a:br>
              <a:rPr lang="en-US"/>
            </a:br>
            <a:r>
              <a:rPr b="1" lang="en-US"/>
              <a:t>iii.</a:t>
            </a:r>
            <a:r>
              <a:rPr lang="en-US"/>
              <a:t> If stack top is an action, pop it from the stack, execute it and change the knowledge base by the effects of the action.</a:t>
            </a:r>
            <a:endParaRPr/>
          </a:p>
          <a:p>
            <a:pPr indent="0" lvl="0" marL="0" rtl="0" algn="l">
              <a:lnSpc>
                <a:spcPct val="100000"/>
              </a:lnSpc>
              <a:spcBef>
                <a:spcPts val="448"/>
              </a:spcBef>
              <a:spcAft>
                <a:spcPts val="0"/>
              </a:spcAft>
              <a:buClr>
                <a:schemeClr val="dk1"/>
              </a:buClr>
              <a:buSzPct val="100000"/>
              <a:buNone/>
            </a:pPr>
            <a:br>
              <a:rPr lang="en-US"/>
            </a:br>
            <a:r>
              <a:rPr b="1" lang="en-US"/>
              <a:t>iv.</a:t>
            </a:r>
            <a:r>
              <a:rPr lang="en-US"/>
              <a:t> If stack top is a satisfied goal, pop it from the stack.</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pic>
        <p:nvPicPr>
          <p:cNvPr id="902" name="Google Shape;902;p126"/>
          <p:cNvPicPr preferRelativeResize="0"/>
          <p:nvPr>
            <p:ph idx="1" type="body"/>
          </p:nvPr>
        </p:nvPicPr>
        <p:blipFill rotWithShape="1">
          <a:blip r:embed="rId3">
            <a:alphaModFix/>
          </a:blip>
          <a:srcRect b="0" l="0" r="0" t="0"/>
          <a:stretch/>
        </p:blipFill>
        <p:spPr>
          <a:xfrm>
            <a:off x="457200" y="304800"/>
            <a:ext cx="8229600" cy="5782342"/>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1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08" name="Google Shape;908;p127"/>
          <p:cNvPicPr preferRelativeResize="0"/>
          <p:nvPr>
            <p:ph idx="1" type="body"/>
          </p:nvPr>
        </p:nvPicPr>
        <p:blipFill rotWithShape="1">
          <a:blip r:embed="rId3">
            <a:alphaModFix/>
          </a:blip>
          <a:srcRect b="0" l="0" r="0" t="0"/>
          <a:stretch/>
        </p:blipFill>
        <p:spPr>
          <a:xfrm>
            <a:off x="304800" y="381001"/>
            <a:ext cx="8534400" cy="5505230"/>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1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14" name="Google Shape;914;p128"/>
          <p:cNvPicPr preferRelativeResize="0"/>
          <p:nvPr>
            <p:ph idx="1" type="body"/>
          </p:nvPr>
        </p:nvPicPr>
        <p:blipFill rotWithShape="1">
          <a:blip r:embed="rId3">
            <a:alphaModFix/>
          </a:blip>
          <a:srcRect b="0" l="0" r="0" t="0"/>
          <a:stretch/>
        </p:blipFill>
        <p:spPr>
          <a:xfrm>
            <a:off x="457200" y="274638"/>
            <a:ext cx="8229600" cy="6126162"/>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sp>
        <p:nvSpPr>
          <p:cNvPr id="919" name="Google Shape;919;p1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20" name="Google Shape;920;p129"/>
          <p:cNvPicPr preferRelativeResize="0"/>
          <p:nvPr>
            <p:ph idx="1" type="body"/>
          </p:nvPr>
        </p:nvPicPr>
        <p:blipFill rotWithShape="1">
          <a:blip r:embed="rId3">
            <a:alphaModFix/>
          </a:blip>
          <a:srcRect b="0" l="0" r="0" t="0"/>
          <a:stretch/>
        </p:blipFill>
        <p:spPr>
          <a:xfrm>
            <a:off x="533400" y="609600"/>
            <a:ext cx="8001000" cy="452596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Knowledge Representations</a:t>
            </a:r>
            <a:endParaRPr/>
          </a:p>
        </p:txBody>
      </p:sp>
      <p:sp>
        <p:nvSpPr>
          <p:cNvPr id="174" name="Google Shape;174;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Propositional logic</a:t>
            </a:r>
            <a:endParaRPr/>
          </a:p>
          <a:p>
            <a:pPr indent="-342900" lvl="0" marL="342900" rtl="0" algn="l">
              <a:lnSpc>
                <a:spcPct val="100000"/>
              </a:lnSpc>
              <a:spcBef>
                <a:spcPts val="640"/>
              </a:spcBef>
              <a:spcAft>
                <a:spcPts val="0"/>
              </a:spcAft>
              <a:buClr>
                <a:srgbClr val="C00000"/>
              </a:buClr>
              <a:buSzPts val="3200"/>
              <a:buChar char="•"/>
            </a:pPr>
            <a:r>
              <a:rPr lang="en-US">
                <a:solidFill>
                  <a:srgbClr val="C00000"/>
                </a:solidFill>
              </a:rPr>
              <a:t>Predicate Logic (First-order logic)</a:t>
            </a:r>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1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26" name="Google Shape;926;p130"/>
          <p:cNvPicPr preferRelativeResize="0"/>
          <p:nvPr>
            <p:ph idx="1" type="body"/>
          </p:nvPr>
        </p:nvPicPr>
        <p:blipFill rotWithShape="1">
          <a:blip r:embed="rId3">
            <a:alphaModFix/>
          </a:blip>
          <a:srcRect b="0" l="0" r="0" t="0"/>
          <a:stretch/>
        </p:blipFill>
        <p:spPr>
          <a:xfrm>
            <a:off x="30784" y="609600"/>
            <a:ext cx="8656016" cy="5562600"/>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1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32" name="Google Shape;932;p131"/>
          <p:cNvPicPr preferRelativeResize="0"/>
          <p:nvPr>
            <p:ph idx="1" type="body"/>
          </p:nvPr>
        </p:nvPicPr>
        <p:blipFill rotWithShape="1">
          <a:blip r:embed="rId3">
            <a:alphaModFix/>
          </a:blip>
          <a:srcRect b="0" l="0" r="0" t="0"/>
          <a:stretch/>
        </p:blipFill>
        <p:spPr>
          <a:xfrm>
            <a:off x="304800" y="274638"/>
            <a:ext cx="8610599" cy="5851525"/>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sp>
        <p:nvSpPr>
          <p:cNvPr id="937" name="Google Shape;937;p1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38" name="Google Shape;938;p132"/>
          <p:cNvPicPr preferRelativeResize="0"/>
          <p:nvPr>
            <p:ph idx="1" type="body"/>
          </p:nvPr>
        </p:nvPicPr>
        <p:blipFill rotWithShape="1">
          <a:blip r:embed="rId3">
            <a:alphaModFix/>
          </a:blip>
          <a:srcRect b="0" l="0" r="0" t="0"/>
          <a:stretch/>
        </p:blipFill>
        <p:spPr>
          <a:xfrm>
            <a:off x="559291" y="609600"/>
            <a:ext cx="8025418" cy="4525963"/>
          </a:xfrm>
          <a:prstGeom prst="rect">
            <a:avLst/>
          </a:prstGeom>
          <a:noFill/>
          <a:ln>
            <a:noFill/>
          </a:ln>
        </p:spPr>
      </p:pic>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1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44" name="Google Shape;944;p133"/>
          <p:cNvPicPr preferRelativeResize="0"/>
          <p:nvPr>
            <p:ph idx="1" type="body"/>
          </p:nvPr>
        </p:nvPicPr>
        <p:blipFill rotWithShape="1">
          <a:blip r:embed="rId3">
            <a:alphaModFix/>
          </a:blip>
          <a:srcRect b="0" l="0" r="0" t="0"/>
          <a:stretch/>
        </p:blipFill>
        <p:spPr>
          <a:xfrm>
            <a:off x="533400" y="685800"/>
            <a:ext cx="8294250" cy="5181600"/>
          </a:xfrm>
          <a:prstGeom prst="rect">
            <a:avLst/>
          </a:prstGeom>
          <a:noFill/>
          <a:ln>
            <a:noFill/>
          </a:ln>
        </p:spPr>
      </p:pic>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1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50" name="Google Shape;950;p134"/>
          <p:cNvPicPr preferRelativeResize="0"/>
          <p:nvPr>
            <p:ph idx="1" type="body"/>
          </p:nvPr>
        </p:nvPicPr>
        <p:blipFill rotWithShape="1">
          <a:blip r:embed="rId3">
            <a:alphaModFix/>
          </a:blip>
          <a:srcRect b="0" l="0" r="0" t="0"/>
          <a:stretch/>
        </p:blipFill>
        <p:spPr>
          <a:xfrm>
            <a:off x="381000" y="457200"/>
            <a:ext cx="8229600" cy="2905234"/>
          </a:xfrm>
          <a:prstGeom prst="rect">
            <a:avLst/>
          </a:prstGeom>
          <a:noFill/>
          <a:ln>
            <a:noFill/>
          </a:ln>
        </p:spPr>
      </p:pic>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p1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56" name="Google Shape;956;p135"/>
          <p:cNvPicPr preferRelativeResize="0"/>
          <p:nvPr>
            <p:ph idx="1" type="body"/>
          </p:nvPr>
        </p:nvPicPr>
        <p:blipFill rotWithShape="1">
          <a:blip r:embed="rId3">
            <a:alphaModFix/>
          </a:blip>
          <a:srcRect b="0" l="0" r="0" t="0"/>
          <a:stretch/>
        </p:blipFill>
        <p:spPr>
          <a:xfrm>
            <a:off x="304800" y="381000"/>
            <a:ext cx="8214442" cy="4525963"/>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sp>
        <p:nvSpPr>
          <p:cNvPr id="961" name="Google Shape;961;p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62" name="Google Shape;962;p136"/>
          <p:cNvPicPr preferRelativeResize="0"/>
          <p:nvPr>
            <p:ph idx="1" type="body"/>
          </p:nvPr>
        </p:nvPicPr>
        <p:blipFill rotWithShape="1">
          <a:blip r:embed="rId3">
            <a:alphaModFix/>
          </a:blip>
          <a:srcRect b="0" l="0" r="0" t="0"/>
          <a:stretch/>
        </p:blipFill>
        <p:spPr>
          <a:xfrm>
            <a:off x="152400" y="533400"/>
            <a:ext cx="8229600" cy="4275658"/>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1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68" name="Google Shape;968;p137"/>
          <p:cNvPicPr preferRelativeResize="0"/>
          <p:nvPr>
            <p:ph idx="1" type="body"/>
          </p:nvPr>
        </p:nvPicPr>
        <p:blipFill rotWithShape="1">
          <a:blip r:embed="rId3">
            <a:alphaModFix/>
          </a:blip>
          <a:srcRect b="0" l="0" r="0" t="0"/>
          <a:stretch/>
        </p:blipFill>
        <p:spPr>
          <a:xfrm>
            <a:off x="457200" y="1931161"/>
            <a:ext cx="8229600" cy="3864041"/>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2" name="Shape 972"/>
        <p:cNvGrpSpPr/>
        <p:nvPr/>
      </p:nvGrpSpPr>
      <p:grpSpPr>
        <a:xfrm>
          <a:off x="0" y="0"/>
          <a:ext cx="0" cy="0"/>
          <a:chOff x="0" y="0"/>
          <a:chExt cx="0" cy="0"/>
        </a:xfrm>
      </p:grpSpPr>
      <p:sp>
        <p:nvSpPr>
          <p:cNvPr id="973" name="Google Shape;973;p1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sp>
        <p:nvSpPr>
          <p:cNvPr id="974" name="Google Shape;974;p13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39700" lvl="0" marL="342900" rtl="0" algn="l">
              <a:lnSpc>
                <a:spcPct val="100000"/>
              </a:lnSpc>
              <a:spcBef>
                <a:spcPts val="0"/>
              </a:spcBef>
              <a:spcAft>
                <a:spcPts val="0"/>
              </a:spcAft>
              <a:buClr>
                <a:schemeClr val="dk1"/>
              </a:buClr>
              <a:buSzPts val="3200"/>
              <a:buNone/>
            </a:pPr>
            <a:r>
              <a:t/>
            </a:r>
            <a:endParaRPr/>
          </a:p>
        </p:txBody>
      </p:sp>
      <p:pic>
        <p:nvPicPr>
          <p:cNvPr id="975" name="Google Shape;975;p138"/>
          <p:cNvPicPr preferRelativeResize="0"/>
          <p:nvPr/>
        </p:nvPicPr>
        <p:blipFill rotWithShape="1">
          <a:blip r:embed="rId3">
            <a:alphaModFix/>
          </a:blip>
          <a:srcRect b="0" l="0" r="0" t="0"/>
          <a:stretch/>
        </p:blipFill>
        <p:spPr>
          <a:xfrm>
            <a:off x="76200" y="274638"/>
            <a:ext cx="8763000" cy="6430961"/>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sp>
        <p:nvSpPr>
          <p:cNvPr id="980" name="Google Shape;980;p1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81" name="Google Shape;981;p139"/>
          <p:cNvPicPr preferRelativeResize="0"/>
          <p:nvPr>
            <p:ph idx="1" type="body"/>
          </p:nvPr>
        </p:nvPicPr>
        <p:blipFill rotWithShape="1">
          <a:blip r:embed="rId3">
            <a:alphaModFix/>
          </a:blip>
          <a:srcRect b="0" l="0" r="0" t="0"/>
          <a:stretch/>
        </p:blipFill>
        <p:spPr>
          <a:xfrm>
            <a:off x="381000" y="297216"/>
            <a:ext cx="7943121" cy="452596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Propositional logic</a:t>
            </a:r>
            <a:endParaRPr/>
          </a:p>
        </p:txBody>
      </p:sp>
      <p:sp>
        <p:nvSpPr>
          <p:cNvPr id="180" name="Google Shape;180;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The symbols of propositional calculus are  the propositional symbols:</a:t>
            </a:r>
            <a:endParaRPr/>
          </a:p>
          <a:p>
            <a:pPr indent="-342900" lvl="0" marL="342900" rtl="0" algn="l">
              <a:lnSpc>
                <a:spcPct val="100000"/>
              </a:lnSpc>
              <a:spcBef>
                <a:spcPts val="640"/>
              </a:spcBef>
              <a:spcAft>
                <a:spcPts val="0"/>
              </a:spcAft>
              <a:buClr>
                <a:schemeClr val="dk1"/>
              </a:buClr>
              <a:buSzPts val="3200"/>
              <a:buNone/>
            </a:pPr>
            <a:r>
              <a:rPr lang="en-US"/>
              <a:t>	P, Q, R, S, …</a:t>
            </a:r>
            <a:endParaRPr/>
          </a:p>
          <a:p>
            <a:pPr indent="-342900" lvl="0" marL="342900" rtl="0" algn="l">
              <a:lnSpc>
                <a:spcPct val="100000"/>
              </a:lnSpc>
              <a:spcBef>
                <a:spcPts val="640"/>
              </a:spcBef>
              <a:spcAft>
                <a:spcPts val="0"/>
              </a:spcAft>
              <a:buClr>
                <a:schemeClr val="dk1"/>
              </a:buClr>
              <a:buSzPts val="3200"/>
              <a:buChar char="•"/>
            </a:pPr>
            <a:r>
              <a:rPr lang="en-US"/>
              <a:t>the truth symbols:</a:t>
            </a:r>
            <a:endParaRPr/>
          </a:p>
          <a:p>
            <a:pPr indent="-342900" lvl="0" marL="342900" rtl="0" algn="l">
              <a:lnSpc>
                <a:spcPct val="100000"/>
              </a:lnSpc>
              <a:spcBef>
                <a:spcPts val="640"/>
              </a:spcBef>
              <a:spcAft>
                <a:spcPts val="0"/>
              </a:spcAft>
              <a:buClr>
                <a:schemeClr val="dk1"/>
              </a:buClr>
              <a:buSzPts val="3200"/>
              <a:buNone/>
            </a:pPr>
            <a:r>
              <a:rPr lang="en-US"/>
              <a:t>	true, false</a:t>
            </a:r>
            <a:endParaRPr/>
          </a:p>
          <a:p>
            <a:pPr indent="-342900" lvl="0" marL="342900" rtl="0" algn="l">
              <a:lnSpc>
                <a:spcPct val="100000"/>
              </a:lnSpc>
              <a:spcBef>
                <a:spcPts val="640"/>
              </a:spcBef>
              <a:spcAft>
                <a:spcPts val="0"/>
              </a:spcAft>
              <a:buClr>
                <a:schemeClr val="dk1"/>
              </a:buClr>
              <a:buSzPts val="3200"/>
              <a:buChar char="•"/>
            </a:pPr>
            <a:r>
              <a:rPr lang="en-US"/>
              <a:t>and connectives:</a:t>
            </a:r>
            <a:endParaRPr/>
          </a:p>
          <a:p>
            <a:pPr indent="-342900" lvl="0" marL="342900" rtl="0" algn="l">
              <a:lnSpc>
                <a:spcPct val="100000"/>
              </a:lnSpc>
              <a:spcBef>
                <a:spcPts val="640"/>
              </a:spcBef>
              <a:spcAft>
                <a:spcPts val="0"/>
              </a:spcAft>
              <a:buClr>
                <a:schemeClr val="dk1"/>
              </a:buClr>
              <a:buSzPts val="3200"/>
              <a:buNone/>
            </a:pPr>
            <a:r>
              <a:rPr lang="en-US"/>
              <a:t>	∧, ∨, ¬, →, ≡</a:t>
            </a:r>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sp>
        <p:nvSpPr>
          <p:cNvPr id="986" name="Google Shape;986;p1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87" name="Google Shape;987;p140"/>
          <p:cNvPicPr preferRelativeResize="0"/>
          <p:nvPr>
            <p:ph idx="1" type="body"/>
          </p:nvPr>
        </p:nvPicPr>
        <p:blipFill rotWithShape="1">
          <a:blip r:embed="rId3">
            <a:alphaModFix/>
          </a:blip>
          <a:srcRect b="0" l="0" r="0" t="0"/>
          <a:stretch/>
        </p:blipFill>
        <p:spPr>
          <a:xfrm>
            <a:off x="533400" y="609600"/>
            <a:ext cx="8153399" cy="5516563"/>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14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93" name="Google Shape;993;p141"/>
          <p:cNvPicPr preferRelativeResize="0"/>
          <p:nvPr>
            <p:ph idx="1" type="body"/>
          </p:nvPr>
        </p:nvPicPr>
        <p:blipFill rotWithShape="1">
          <a:blip r:embed="rId3">
            <a:alphaModFix/>
          </a:blip>
          <a:srcRect b="0" l="0" r="0" t="0"/>
          <a:stretch/>
        </p:blipFill>
        <p:spPr>
          <a:xfrm>
            <a:off x="1066800" y="381000"/>
            <a:ext cx="6871113" cy="4525963"/>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1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999" name="Google Shape;999;p142"/>
          <p:cNvPicPr preferRelativeResize="0"/>
          <p:nvPr>
            <p:ph idx="1" type="body"/>
          </p:nvPr>
        </p:nvPicPr>
        <p:blipFill rotWithShape="1">
          <a:blip r:embed="rId3">
            <a:alphaModFix/>
          </a:blip>
          <a:srcRect b="0" l="0" r="0" t="0"/>
          <a:stretch/>
        </p:blipFill>
        <p:spPr>
          <a:xfrm>
            <a:off x="1066800" y="457200"/>
            <a:ext cx="6340509" cy="4525963"/>
          </a:xfrm>
          <a:prstGeom prst="rect">
            <a:avLst/>
          </a:prstGeom>
          <a:noFill/>
          <a:ln>
            <a:noFill/>
          </a:ln>
        </p:spPr>
      </p:pic>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1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1005" name="Google Shape;1005;p143"/>
          <p:cNvPicPr preferRelativeResize="0"/>
          <p:nvPr>
            <p:ph idx="1" type="body"/>
          </p:nvPr>
        </p:nvPicPr>
        <p:blipFill rotWithShape="1">
          <a:blip r:embed="rId3">
            <a:alphaModFix/>
          </a:blip>
          <a:srcRect b="0" l="0" r="0" t="0"/>
          <a:stretch/>
        </p:blipFill>
        <p:spPr>
          <a:xfrm>
            <a:off x="762000" y="274638"/>
            <a:ext cx="6639413" cy="4525963"/>
          </a:xfrm>
          <a:prstGeom prst="rect">
            <a:avLst/>
          </a:prstGeom>
          <a:noFill/>
          <a:ln>
            <a:noFill/>
          </a:ln>
        </p:spPr>
      </p:pic>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9" name="Shape 1009"/>
        <p:cNvGrpSpPr/>
        <p:nvPr/>
      </p:nvGrpSpPr>
      <p:grpSpPr>
        <a:xfrm>
          <a:off x="0" y="0"/>
          <a:ext cx="0" cy="0"/>
          <a:chOff x="0" y="0"/>
          <a:chExt cx="0" cy="0"/>
        </a:xfrm>
      </p:grpSpPr>
      <p:sp>
        <p:nvSpPr>
          <p:cNvPr id="1010" name="Google Shape;1010;p14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1011" name="Google Shape;1011;p144"/>
          <p:cNvPicPr preferRelativeResize="0"/>
          <p:nvPr>
            <p:ph idx="1" type="body"/>
          </p:nvPr>
        </p:nvPicPr>
        <p:blipFill rotWithShape="1">
          <a:blip r:embed="rId3">
            <a:alphaModFix/>
          </a:blip>
          <a:srcRect b="0" l="0" r="0" t="0"/>
          <a:stretch/>
        </p:blipFill>
        <p:spPr>
          <a:xfrm>
            <a:off x="228600" y="152400"/>
            <a:ext cx="8686800" cy="5638800"/>
          </a:xfrm>
          <a:prstGeom prst="rect">
            <a:avLst/>
          </a:prstGeom>
          <a:noFill/>
          <a:ln>
            <a:noFill/>
          </a:ln>
        </p:spPr>
      </p:pic>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p1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1017" name="Google Shape;1017;p145"/>
          <p:cNvPicPr preferRelativeResize="0"/>
          <p:nvPr>
            <p:ph idx="1" type="body"/>
          </p:nvPr>
        </p:nvPicPr>
        <p:blipFill rotWithShape="1">
          <a:blip r:embed="rId3">
            <a:alphaModFix/>
          </a:blip>
          <a:srcRect b="0" l="0" r="0" t="0"/>
          <a:stretch/>
        </p:blipFill>
        <p:spPr>
          <a:xfrm>
            <a:off x="533400" y="243594"/>
            <a:ext cx="8229600" cy="5242806"/>
          </a:xfrm>
          <a:prstGeom prst="rect">
            <a:avLst/>
          </a:prstGeom>
          <a:noFill/>
          <a:ln>
            <a:noFill/>
          </a:ln>
        </p:spPr>
      </p:pic>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1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sp>
        <p:nvSpPr>
          <p:cNvPr id="1023" name="Google Shape;1023;p14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39700" lvl="0" marL="342900" rtl="0" algn="l">
              <a:lnSpc>
                <a:spcPct val="100000"/>
              </a:lnSpc>
              <a:spcBef>
                <a:spcPts val="0"/>
              </a:spcBef>
              <a:spcAft>
                <a:spcPts val="0"/>
              </a:spcAft>
              <a:buClr>
                <a:schemeClr val="dk1"/>
              </a:buClr>
              <a:buSzPts val="3200"/>
              <a:buNone/>
            </a:pPr>
            <a:r>
              <a:t/>
            </a:r>
            <a:endParaRPr/>
          </a:p>
        </p:txBody>
      </p:sp>
      <p:pic>
        <p:nvPicPr>
          <p:cNvPr id="1024" name="Google Shape;1024;p146"/>
          <p:cNvPicPr preferRelativeResize="0"/>
          <p:nvPr/>
        </p:nvPicPr>
        <p:blipFill rotWithShape="1">
          <a:blip r:embed="rId3">
            <a:alphaModFix/>
          </a:blip>
          <a:srcRect b="0" l="0" r="0" t="0"/>
          <a:stretch/>
        </p:blipFill>
        <p:spPr>
          <a:xfrm>
            <a:off x="457200" y="274638"/>
            <a:ext cx="8382000" cy="5698996"/>
          </a:xfrm>
          <a:prstGeom prst="rect">
            <a:avLst/>
          </a:prstGeom>
          <a:noFill/>
          <a:ln>
            <a:noFill/>
          </a:ln>
        </p:spPr>
      </p:pic>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9" name="Shape 1029"/>
        <p:cNvGrpSpPr/>
        <p:nvPr/>
      </p:nvGrpSpPr>
      <p:grpSpPr>
        <a:xfrm>
          <a:off x="0" y="0"/>
          <a:ext cx="0" cy="0"/>
          <a:chOff x="0" y="0"/>
          <a:chExt cx="0" cy="0"/>
        </a:xfrm>
      </p:grpSpPr>
      <p:sp>
        <p:nvSpPr>
          <p:cNvPr id="1030" name="Google Shape;1030;p1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1031" name="Google Shape;1031;p147"/>
          <p:cNvPicPr preferRelativeResize="0"/>
          <p:nvPr>
            <p:ph idx="1" type="body"/>
          </p:nvPr>
        </p:nvPicPr>
        <p:blipFill rotWithShape="1">
          <a:blip r:embed="rId3">
            <a:alphaModFix/>
          </a:blip>
          <a:srcRect b="0" l="0" r="0" t="0"/>
          <a:stretch/>
        </p:blipFill>
        <p:spPr>
          <a:xfrm>
            <a:off x="1088709" y="533400"/>
            <a:ext cx="6966581" cy="5592763"/>
          </a:xfrm>
          <a:prstGeom prst="rect">
            <a:avLst/>
          </a:prstGeom>
          <a:noFill/>
          <a:ln>
            <a:noFill/>
          </a:ln>
        </p:spPr>
      </p:pic>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1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1038" name="Google Shape;1038;p148"/>
          <p:cNvPicPr preferRelativeResize="0"/>
          <p:nvPr>
            <p:ph idx="1" type="body"/>
          </p:nvPr>
        </p:nvPicPr>
        <p:blipFill rotWithShape="1">
          <a:blip r:embed="rId3">
            <a:alphaModFix/>
          </a:blip>
          <a:srcRect b="0" l="0" r="0" t="0"/>
          <a:stretch/>
        </p:blipFill>
        <p:spPr>
          <a:xfrm>
            <a:off x="485422" y="260527"/>
            <a:ext cx="8505979" cy="5987873"/>
          </a:xfrm>
          <a:prstGeom prst="rect">
            <a:avLst/>
          </a:prstGeom>
          <a:noFill/>
          <a:ln>
            <a:noFill/>
          </a:ln>
        </p:spPr>
      </p:pic>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p1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1044" name="Google Shape;1044;p149"/>
          <p:cNvPicPr preferRelativeResize="0"/>
          <p:nvPr>
            <p:ph idx="1" type="body"/>
          </p:nvPr>
        </p:nvPicPr>
        <p:blipFill rotWithShape="1">
          <a:blip r:embed="rId3">
            <a:alphaModFix/>
          </a:blip>
          <a:srcRect b="0" l="0" r="0" t="0"/>
          <a:stretch/>
        </p:blipFill>
        <p:spPr>
          <a:xfrm>
            <a:off x="152400" y="274639"/>
            <a:ext cx="8534400" cy="572892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4400"/>
              <a:buFont typeface="Calibri"/>
              <a:buNone/>
            </a:pPr>
            <a:r>
              <a:rPr lang="en-US">
                <a:solidFill>
                  <a:srgbClr val="C00000"/>
                </a:solidFill>
              </a:rPr>
              <a:t>Propositional Calculus Sentences</a:t>
            </a:r>
            <a:endParaRPr/>
          </a:p>
        </p:txBody>
      </p:sp>
      <p:sp>
        <p:nvSpPr>
          <p:cNvPr id="186" name="Google Shape;186;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Every propositional symbol and truth symbol is a </a:t>
            </a:r>
            <a:r>
              <a:rPr i="1" lang="en-US">
                <a:solidFill>
                  <a:srgbClr val="0000FF"/>
                </a:solidFill>
              </a:rPr>
              <a:t>sentence</a:t>
            </a:r>
            <a:r>
              <a:rPr lang="en-US"/>
              <a:t>.</a:t>
            </a:r>
            <a:endParaRPr/>
          </a:p>
          <a:p>
            <a:pPr indent="-342900" lvl="0" marL="342900" rtl="0" algn="l">
              <a:lnSpc>
                <a:spcPct val="100000"/>
              </a:lnSpc>
              <a:spcBef>
                <a:spcPts val="640"/>
              </a:spcBef>
              <a:spcAft>
                <a:spcPts val="0"/>
              </a:spcAft>
              <a:buClr>
                <a:schemeClr val="dk1"/>
              </a:buClr>
              <a:buSzPts val="3200"/>
              <a:buNone/>
            </a:pPr>
            <a:r>
              <a:rPr lang="en-US"/>
              <a:t>	Examples: true, P, Q, R.</a:t>
            </a:r>
            <a:endParaRPr/>
          </a:p>
          <a:p>
            <a:pPr indent="-342900" lvl="0" marL="342900" rtl="0" algn="l">
              <a:lnSpc>
                <a:spcPct val="100000"/>
              </a:lnSpc>
              <a:spcBef>
                <a:spcPts val="640"/>
              </a:spcBef>
              <a:spcAft>
                <a:spcPts val="0"/>
              </a:spcAft>
              <a:buClr>
                <a:schemeClr val="dk1"/>
              </a:buClr>
              <a:buSzPts val="3200"/>
              <a:buChar char="•"/>
            </a:pPr>
            <a:r>
              <a:rPr lang="en-US"/>
              <a:t>The </a:t>
            </a:r>
            <a:r>
              <a:rPr i="1" lang="en-US">
                <a:solidFill>
                  <a:srgbClr val="0000FF"/>
                </a:solidFill>
              </a:rPr>
              <a:t>negation</a:t>
            </a:r>
            <a:r>
              <a:rPr lang="en-US"/>
              <a:t> of a sentence is a sentence.</a:t>
            </a:r>
            <a:endParaRPr/>
          </a:p>
          <a:p>
            <a:pPr indent="-342900" lvl="0" marL="342900" rtl="0" algn="l">
              <a:lnSpc>
                <a:spcPct val="100000"/>
              </a:lnSpc>
              <a:spcBef>
                <a:spcPts val="640"/>
              </a:spcBef>
              <a:spcAft>
                <a:spcPts val="0"/>
              </a:spcAft>
              <a:buClr>
                <a:schemeClr val="dk1"/>
              </a:buClr>
              <a:buSzPts val="3200"/>
              <a:buNone/>
            </a:pPr>
            <a:r>
              <a:rPr lang="en-US"/>
              <a:t>	Examples: ¬P, ¬ false.</a:t>
            </a:r>
            <a:endParaRPr/>
          </a:p>
          <a:p>
            <a:pPr indent="-342900" lvl="0" marL="342900" rtl="0" algn="l">
              <a:lnSpc>
                <a:spcPct val="100000"/>
              </a:lnSpc>
              <a:spcBef>
                <a:spcPts val="640"/>
              </a:spcBef>
              <a:spcAft>
                <a:spcPts val="0"/>
              </a:spcAft>
              <a:buClr>
                <a:schemeClr val="dk1"/>
              </a:buClr>
              <a:buSzPts val="3200"/>
              <a:buChar char="•"/>
            </a:pPr>
            <a:r>
              <a:rPr lang="en-US"/>
              <a:t>The </a:t>
            </a:r>
            <a:r>
              <a:rPr i="1" lang="en-US">
                <a:solidFill>
                  <a:srgbClr val="0000FF"/>
                </a:solidFill>
              </a:rPr>
              <a:t>conjunction</a:t>
            </a:r>
            <a:r>
              <a:rPr lang="en-US"/>
              <a:t>, or </a:t>
            </a:r>
            <a:r>
              <a:rPr i="1" lang="en-US">
                <a:solidFill>
                  <a:srgbClr val="0000FF"/>
                </a:solidFill>
              </a:rPr>
              <a:t>and</a:t>
            </a:r>
            <a:r>
              <a:rPr lang="en-US"/>
              <a:t>, of two sentences is a sentence.</a:t>
            </a:r>
            <a:endParaRPr/>
          </a:p>
          <a:p>
            <a:pPr indent="-342900" lvl="0" marL="342900" rtl="0" algn="l">
              <a:lnSpc>
                <a:spcPct val="100000"/>
              </a:lnSpc>
              <a:spcBef>
                <a:spcPts val="640"/>
              </a:spcBef>
              <a:spcAft>
                <a:spcPts val="0"/>
              </a:spcAft>
              <a:buClr>
                <a:schemeClr val="dk1"/>
              </a:buClr>
              <a:buSzPts val="3200"/>
              <a:buNone/>
            </a:pPr>
            <a:r>
              <a:rPr lang="en-US"/>
              <a:t>	Example: P ∧ ¬P</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48" name="Shape 1048"/>
        <p:cNvGrpSpPr/>
        <p:nvPr/>
      </p:nvGrpSpPr>
      <p:grpSpPr>
        <a:xfrm>
          <a:off x="0" y="0"/>
          <a:ext cx="0" cy="0"/>
          <a:chOff x="0" y="0"/>
          <a:chExt cx="0" cy="0"/>
        </a:xfrm>
      </p:grpSpPr>
      <p:sp>
        <p:nvSpPr>
          <p:cNvPr id="1049" name="Google Shape;1049;p1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b="1" lang="en-US"/>
              <a:t>Non-linear planning</a:t>
            </a:r>
            <a:br>
              <a:rPr lang="en-US"/>
            </a:br>
            <a:endParaRPr/>
          </a:p>
        </p:txBody>
      </p:sp>
      <p:sp>
        <p:nvSpPr>
          <p:cNvPr id="1050" name="Google Shape;1050;p15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lnSpc>
                <a:spcPct val="100000"/>
              </a:lnSpc>
              <a:spcBef>
                <a:spcPts val="0"/>
              </a:spcBef>
              <a:spcAft>
                <a:spcPts val="0"/>
              </a:spcAft>
              <a:buClr>
                <a:schemeClr val="dk1"/>
              </a:buClr>
              <a:buSzPct val="100000"/>
              <a:buChar char="•"/>
            </a:pPr>
            <a:r>
              <a:rPr lang="en-US"/>
              <a:t>This planning is used to set a goal stack and is included in the search space of all possible subgoal orderings. It handles the goal interactions by interleaving method.</a:t>
            </a:r>
            <a:br>
              <a:rPr lang="en-US"/>
            </a:br>
            <a:br>
              <a:rPr lang="en-US"/>
            </a:br>
            <a:r>
              <a:rPr b="1" lang="en-US"/>
              <a:t>Advantage of non-Linear planning</a:t>
            </a:r>
            <a:br>
              <a:rPr lang="en-US"/>
            </a:br>
            <a:r>
              <a:rPr lang="en-US"/>
              <a:t>Non-linear planning may be an optimal solution with respect to plan length (depending on search strategy used).</a:t>
            </a:r>
            <a:br>
              <a:rPr lang="en-US"/>
            </a:br>
            <a:br>
              <a:rPr lang="en-US"/>
            </a:br>
            <a:r>
              <a:rPr b="1" lang="en-US"/>
              <a:t>Disadvantages of Nonlinear planning</a:t>
            </a:r>
            <a:br>
              <a:rPr lang="en-US"/>
            </a:br>
            <a:r>
              <a:rPr lang="en-US"/>
              <a:t>It takes larger search space, since all possible goal orderings are taken into consideration.</a:t>
            </a:r>
            <a:endParaRPr/>
          </a:p>
          <a:p>
            <a:pPr indent="-342900" lvl="0" marL="342900" rtl="0" algn="l">
              <a:lnSpc>
                <a:spcPct val="100000"/>
              </a:lnSpc>
              <a:spcBef>
                <a:spcPts val="544"/>
              </a:spcBef>
              <a:spcAft>
                <a:spcPts val="0"/>
              </a:spcAft>
              <a:buClr>
                <a:schemeClr val="dk1"/>
              </a:buClr>
              <a:buSzPct val="100000"/>
              <a:buChar char="•"/>
            </a:pPr>
            <a:r>
              <a:rPr lang="en-US"/>
              <a:t>Complex algorithm to understand.</a:t>
            </a:r>
            <a:endParaRPr/>
          </a:p>
          <a:p>
            <a:pPr indent="-170180" lvl="0" marL="342900" rtl="0" algn="l">
              <a:lnSpc>
                <a:spcPct val="100000"/>
              </a:lnSpc>
              <a:spcBef>
                <a:spcPts val="544"/>
              </a:spcBef>
              <a:spcAft>
                <a:spcPts val="0"/>
              </a:spcAft>
              <a:buClr>
                <a:schemeClr val="dk1"/>
              </a:buClr>
              <a:buSzPct val="100000"/>
              <a:buNone/>
            </a:pPr>
            <a:r>
              <a:t/>
            </a:r>
            <a:endParaRPr/>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54" name="Shape 1054"/>
        <p:cNvGrpSpPr/>
        <p:nvPr/>
      </p:nvGrpSpPr>
      <p:grpSpPr>
        <a:xfrm>
          <a:off x="0" y="0"/>
          <a:ext cx="0" cy="0"/>
          <a:chOff x="0" y="0"/>
          <a:chExt cx="0" cy="0"/>
        </a:xfrm>
      </p:grpSpPr>
      <p:sp>
        <p:nvSpPr>
          <p:cNvPr id="1055" name="Google Shape;1055;p1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sp>
        <p:nvSpPr>
          <p:cNvPr id="1056" name="Google Shape;1056;p15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lnSpc>
                <a:spcPct val="100000"/>
              </a:lnSpc>
              <a:spcBef>
                <a:spcPts val="0"/>
              </a:spcBef>
              <a:spcAft>
                <a:spcPts val="0"/>
              </a:spcAft>
              <a:buClr>
                <a:schemeClr val="dk1"/>
              </a:buClr>
              <a:buSzPct val="100000"/>
              <a:buChar char="•"/>
            </a:pPr>
            <a:r>
              <a:rPr b="1" lang="en-US"/>
              <a:t>Algorithm</a:t>
            </a:r>
            <a:br>
              <a:rPr lang="en-US"/>
            </a:br>
            <a:r>
              <a:rPr lang="en-US"/>
              <a:t>1. Choose a goal 'g' from the goalset</a:t>
            </a:r>
            <a:br>
              <a:rPr lang="en-US"/>
            </a:br>
            <a:r>
              <a:rPr lang="en-US"/>
              <a:t>2. If 'g' does not match the state, thenChoose an operator 'o' whose add-list matches goal g</a:t>
            </a:r>
            <a:endParaRPr/>
          </a:p>
          <a:p>
            <a:pPr indent="-342900" lvl="0" marL="342900" rtl="0" algn="l">
              <a:lnSpc>
                <a:spcPct val="100000"/>
              </a:lnSpc>
              <a:spcBef>
                <a:spcPts val="544"/>
              </a:spcBef>
              <a:spcAft>
                <a:spcPts val="0"/>
              </a:spcAft>
              <a:buClr>
                <a:schemeClr val="dk1"/>
              </a:buClr>
              <a:buSzPct val="100000"/>
              <a:buChar char="•"/>
            </a:pPr>
            <a:r>
              <a:rPr lang="en-US"/>
              <a:t>Push 'o' on the opstack</a:t>
            </a:r>
            <a:endParaRPr/>
          </a:p>
          <a:p>
            <a:pPr indent="-342900" lvl="0" marL="342900" rtl="0" algn="l">
              <a:lnSpc>
                <a:spcPct val="100000"/>
              </a:lnSpc>
              <a:spcBef>
                <a:spcPts val="544"/>
              </a:spcBef>
              <a:spcAft>
                <a:spcPts val="0"/>
              </a:spcAft>
              <a:buClr>
                <a:schemeClr val="dk1"/>
              </a:buClr>
              <a:buSzPct val="100000"/>
              <a:buChar char="•"/>
            </a:pPr>
            <a:r>
              <a:rPr lang="en-US"/>
              <a:t>Add the preconditions of 'o' to the goalset</a:t>
            </a:r>
            <a:endParaRPr/>
          </a:p>
          <a:p>
            <a:pPr indent="-342900" lvl="0" marL="342900" rtl="0" algn="l">
              <a:lnSpc>
                <a:spcPct val="100000"/>
              </a:lnSpc>
              <a:spcBef>
                <a:spcPts val="544"/>
              </a:spcBef>
              <a:spcAft>
                <a:spcPts val="0"/>
              </a:spcAft>
              <a:buClr>
                <a:schemeClr val="dk1"/>
              </a:buClr>
              <a:buSzPct val="100000"/>
              <a:buChar char="•"/>
            </a:pPr>
            <a:r>
              <a:rPr lang="en-US"/>
              <a:t>3. While all preconditions of operator on top of opstack are met in statePop operator o from top of opstack</a:t>
            </a:r>
            <a:endParaRPr/>
          </a:p>
          <a:p>
            <a:pPr indent="-342900" lvl="0" marL="342900" rtl="0" algn="l">
              <a:lnSpc>
                <a:spcPct val="100000"/>
              </a:lnSpc>
              <a:spcBef>
                <a:spcPts val="544"/>
              </a:spcBef>
              <a:spcAft>
                <a:spcPts val="0"/>
              </a:spcAft>
              <a:buClr>
                <a:schemeClr val="dk1"/>
              </a:buClr>
              <a:buSzPct val="100000"/>
              <a:buChar char="•"/>
            </a:pPr>
            <a:r>
              <a:rPr lang="en-US"/>
              <a:t>state = apply(o, state)</a:t>
            </a:r>
            <a:endParaRPr/>
          </a:p>
          <a:p>
            <a:pPr indent="-342900" lvl="0" marL="342900" rtl="0" algn="l">
              <a:lnSpc>
                <a:spcPct val="100000"/>
              </a:lnSpc>
              <a:spcBef>
                <a:spcPts val="544"/>
              </a:spcBef>
              <a:spcAft>
                <a:spcPts val="0"/>
              </a:spcAft>
              <a:buClr>
                <a:schemeClr val="dk1"/>
              </a:buClr>
              <a:buSzPct val="100000"/>
              <a:buChar char="•"/>
            </a:pPr>
            <a:r>
              <a:rPr lang="en-US"/>
              <a:t>plan = [plan; o]</a:t>
            </a:r>
            <a:endParaRPr/>
          </a:p>
          <a:p>
            <a:pPr indent="-170180" lvl="0" marL="342900" rtl="0" algn="l">
              <a:lnSpc>
                <a:spcPct val="100000"/>
              </a:lnSpc>
              <a:spcBef>
                <a:spcPts val="544"/>
              </a:spcBef>
              <a:spcAft>
                <a:spcPts val="0"/>
              </a:spcAft>
              <a:buClr>
                <a:schemeClr val="dk1"/>
              </a:buClr>
              <a:buSzPct val="100000"/>
              <a:buNone/>
            </a:pPr>
            <a:r>
              <a:t/>
            </a:r>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1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pic>
        <p:nvPicPr>
          <p:cNvPr id="1062" name="Google Shape;1062;p152"/>
          <p:cNvPicPr preferRelativeResize="0"/>
          <p:nvPr>
            <p:ph idx="1" type="body"/>
          </p:nvPr>
        </p:nvPicPr>
        <p:blipFill rotWithShape="1">
          <a:blip r:embed="rId3">
            <a:alphaModFix/>
          </a:blip>
          <a:srcRect b="0" l="0" r="0" t="0"/>
          <a:stretch/>
        </p:blipFill>
        <p:spPr>
          <a:xfrm>
            <a:off x="508499" y="2191548"/>
            <a:ext cx="8127001" cy="33432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Propositional Calculus Sentences </a:t>
            </a:r>
            <a:r>
              <a:rPr b="0" lang="en-US">
                <a:solidFill>
                  <a:srgbClr val="C00000"/>
                </a:solidFill>
              </a:rPr>
              <a:t>(cont’d)</a:t>
            </a:r>
            <a:endParaRPr>
              <a:solidFill>
                <a:srgbClr val="C00000"/>
              </a:solidFill>
            </a:endParaRPr>
          </a:p>
        </p:txBody>
      </p:sp>
      <p:sp>
        <p:nvSpPr>
          <p:cNvPr id="192" name="Google Shape;192;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lnSpc>
                <a:spcPct val="100000"/>
              </a:lnSpc>
              <a:spcBef>
                <a:spcPts val="0"/>
              </a:spcBef>
              <a:spcAft>
                <a:spcPts val="0"/>
              </a:spcAft>
              <a:buClr>
                <a:schemeClr val="dk1"/>
              </a:buClr>
              <a:buSzPct val="100000"/>
              <a:buChar char="•"/>
            </a:pPr>
            <a:r>
              <a:rPr lang="en-US"/>
              <a:t>The </a:t>
            </a:r>
            <a:r>
              <a:rPr i="1" lang="en-US">
                <a:solidFill>
                  <a:srgbClr val="0000FF"/>
                </a:solidFill>
              </a:rPr>
              <a:t>disjunction</a:t>
            </a:r>
            <a:r>
              <a:rPr lang="en-US"/>
              <a:t>, or </a:t>
            </a:r>
            <a:r>
              <a:rPr i="1" lang="en-US">
                <a:solidFill>
                  <a:srgbClr val="0000FF"/>
                </a:solidFill>
              </a:rPr>
              <a:t>or</a:t>
            </a:r>
            <a:r>
              <a:rPr lang="en-US"/>
              <a:t>, of two sentences is a sentence.</a:t>
            </a:r>
            <a:endParaRPr/>
          </a:p>
          <a:p>
            <a:pPr indent="-342900" lvl="0" marL="342900" rtl="0" algn="l">
              <a:lnSpc>
                <a:spcPct val="100000"/>
              </a:lnSpc>
              <a:spcBef>
                <a:spcPts val="592"/>
              </a:spcBef>
              <a:spcAft>
                <a:spcPts val="0"/>
              </a:spcAft>
              <a:buClr>
                <a:schemeClr val="dk1"/>
              </a:buClr>
              <a:buSzPct val="100000"/>
              <a:buNone/>
            </a:pPr>
            <a:r>
              <a:rPr lang="en-US"/>
              <a:t>	Example: P ∨ ¬P</a:t>
            </a:r>
            <a:endParaRPr/>
          </a:p>
          <a:p>
            <a:pPr indent="-342900" lvl="0" marL="342900" rtl="0" algn="l">
              <a:lnSpc>
                <a:spcPct val="100000"/>
              </a:lnSpc>
              <a:spcBef>
                <a:spcPts val="592"/>
              </a:spcBef>
              <a:spcAft>
                <a:spcPts val="0"/>
              </a:spcAft>
              <a:buClr>
                <a:schemeClr val="dk1"/>
              </a:buClr>
              <a:buSzPct val="100000"/>
              <a:buChar char="•"/>
            </a:pPr>
            <a:r>
              <a:rPr lang="en-US"/>
              <a:t>The </a:t>
            </a:r>
            <a:r>
              <a:rPr i="1" lang="en-US">
                <a:solidFill>
                  <a:srgbClr val="0000FF"/>
                </a:solidFill>
              </a:rPr>
              <a:t>implication</a:t>
            </a:r>
            <a:r>
              <a:rPr lang="en-US"/>
              <a:t> of one sentence from another is a sentence.</a:t>
            </a:r>
            <a:endParaRPr/>
          </a:p>
          <a:p>
            <a:pPr indent="-342900" lvl="0" marL="342900" rtl="0" algn="l">
              <a:lnSpc>
                <a:spcPct val="100000"/>
              </a:lnSpc>
              <a:spcBef>
                <a:spcPts val="592"/>
              </a:spcBef>
              <a:spcAft>
                <a:spcPts val="0"/>
              </a:spcAft>
              <a:buClr>
                <a:schemeClr val="dk1"/>
              </a:buClr>
              <a:buSzPct val="100000"/>
              <a:buNone/>
            </a:pPr>
            <a:r>
              <a:rPr lang="en-US"/>
              <a:t>	Example: P → Q</a:t>
            </a:r>
            <a:endParaRPr/>
          </a:p>
          <a:p>
            <a:pPr indent="-342900" lvl="0" marL="342900" rtl="0" algn="l">
              <a:lnSpc>
                <a:spcPct val="100000"/>
              </a:lnSpc>
              <a:spcBef>
                <a:spcPts val="592"/>
              </a:spcBef>
              <a:spcAft>
                <a:spcPts val="0"/>
              </a:spcAft>
              <a:buClr>
                <a:schemeClr val="dk1"/>
              </a:buClr>
              <a:buSzPct val="100000"/>
              <a:buChar char="•"/>
            </a:pPr>
            <a:r>
              <a:rPr lang="en-US"/>
              <a:t>The </a:t>
            </a:r>
            <a:r>
              <a:rPr i="1" lang="en-US">
                <a:solidFill>
                  <a:srgbClr val="0000FF"/>
                </a:solidFill>
              </a:rPr>
              <a:t>equivalence</a:t>
            </a:r>
            <a:r>
              <a:rPr lang="en-US">
                <a:solidFill>
                  <a:srgbClr val="0000FF"/>
                </a:solidFill>
              </a:rPr>
              <a:t> </a:t>
            </a:r>
            <a:r>
              <a:rPr lang="en-US"/>
              <a:t>of two sentences is a sentence.</a:t>
            </a:r>
            <a:endParaRPr/>
          </a:p>
          <a:p>
            <a:pPr indent="-342900" lvl="0" marL="342900" rtl="0" algn="l">
              <a:lnSpc>
                <a:spcPct val="100000"/>
              </a:lnSpc>
              <a:spcBef>
                <a:spcPts val="592"/>
              </a:spcBef>
              <a:spcAft>
                <a:spcPts val="0"/>
              </a:spcAft>
              <a:buClr>
                <a:schemeClr val="dk1"/>
              </a:buClr>
              <a:buSzPct val="100000"/>
              <a:buNone/>
            </a:pPr>
            <a:r>
              <a:rPr lang="en-US"/>
              <a:t>	Example: P ∨ Q ≡ R</a:t>
            </a:r>
            <a:endParaRPr/>
          </a:p>
          <a:p>
            <a:pPr indent="-342900" lvl="0" marL="342900" rtl="0" algn="l">
              <a:lnSpc>
                <a:spcPct val="100000"/>
              </a:lnSpc>
              <a:spcBef>
                <a:spcPts val="592"/>
              </a:spcBef>
              <a:spcAft>
                <a:spcPts val="0"/>
              </a:spcAft>
              <a:buClr>
                <a:schemeClr val="dk1"/>
              </a:buClr>
              <a:buSzPct val="100000"/>
              <a:buChar char="•"/>
            </a:pPr>
            <a:r>
              <a:rPr lang="en-US"/>
              <a:t>Legal sentences are also called well-formed formulas or </a:t>
            </a:r>
            <a:r>
              <a:rPr i="1" lang="en-US">
                <a:solidFill>
                  <a:srgbClr val="0000FF"/>
                </a:solidFill>
              </a:rPr>
              <a:t>WFF</a:t>
            </a:r>
            <a:r>
              <a:rPr lang="en-US"/>
              <a: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4400"/>
              <a:buFont typeface="Calibri"/>
              <a:buNone/>
            </a:pPr>
            <a:r>
              <a:rPr lang="en-US">
                <a:solidFill>
                  <a:srgbClr val="C00000"/>
                </a:solidFill>
              </a:rPr>
              <a:t>Propositional calculus semantics</a:t>
            </a:r>
            <a:endParaRPr/>
          </a:p>
        </p:txBody>
      </p:sp>
      <p:sp>
        <p:nvSpPr>
          <p:cNvPr id="198" name="Google Shape;198;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000"/>
              <a:buChar char="•"/>
            </a:pPr>
            <a:r>
              <a:rPr lang="en-US" sz="2000">
                <a:latin typeface="Times New Roman"/>
                <a:ea typeface="Times New Roman"/>
                <a:cs typeface="Times New Roman"/>
                <a:sym typeface="Times New Roman"/>
              </a:rPr>
              <a:t>An </a:t>
            </a:r>
            <a:r>
              <a:rPr i="1" lang="en-US" sz="2000">
                <a:solidFill>
                  <a:srgbClr val="0000FF"/>
                </a:solidFill>
                <a:latin typeface="Times New Roman"/>
                <a:ea typeface="Times New Roman"/>
                <a:cs typeface="Times New Roman"/>
                <a:sym typeface="Times New Roman"/>
              </a:rPr>
              <a:t>interpretation</a:t>
            </a:r>
            <a:r>
              <a:rPr lang="en-US" sz="2000">
                <a:solidFill>
                  <a:srgbClr val="0000FF"/>
                </a:solidFill>
                <a:latin typeface="Times New Roman"/>
                <a:ea typeface="Times New Roman"/>
                <a:cs typeface="Times New Roman"/>
                <a:sym typeface="Times New Roman"/>
              </a:rPr>
              <a:t> </a:t>
            </a:r>
            <a:r>
              <a:rPr lang="en-US" sz="2000">
                <a:latin typeface="Times New Roman"/>
                <a:ea typeface="Times New Roman"/>
                <a:cs typeface="Times New Roman"/>
                <a:sym typeface="Times New Roman"/>
              </a:rPr>
              <a:t>of a set of propositions is the assignment of a truth value, either T or F to each propositional symbol.</a:t>
            </a:r>
            <a:endParaRPr/>
          </a:p>
          <a:p>
            <a:pPr indent="-342900" lvl="0" marL="342900" rtl="0" algn="l">
              <a:lnSpc>
                <a:spcPct val="100000"/>
              </a:lnSpc>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The symbol true is always assigned T, and the symbol false is assigned F.</a:t>
            </a:r>
            <a:endParaRPr/>
          </a:p>
          <a:p>
            <a:pPr indent="-342900" lvl="0" marL="342900" rtl="0" algn="l">
              <a:lnSpc>
                <a:spcPct val="100000"/>
              </a:lnSpc>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The truth assignment of </a:t>
            </a:r>
            <a:r>
              <a:rPr i="1" lang="en-US" sz="2000">
                <a:latin typeface="Times New Roman"/>
                <a:ea typeface="Times New Roman"/>
                <a:cs typeface="Times New Roman"/>
                <a:sym typeface="Times New Roman"/>
              </a:rPr>
              <a:t>negation</a:t>
            </a:r>
            <a:r>
              <a:rPr lang="en-US" sz="2000">
                <a:latin typeface="Times New Roman"/>
                <a:ea typeface="Times New Roman"/>
                <a:cs typeface="Times New Roman"/>
                <a:sym typeface="Times New Roman"/>
              </a:rPr>
              <a:t>, ¬P, where P is any propositional symbol, is F if the assignment to P is T, and is T is the assignment to P is F.</a:t>
            </a:r>
            <a:endParaRPr/>
          </a:p>
          <a:p>
            <a:pPr indent="-342900" lvl="0" marL="342900" rtl="0" algn="l">
              <a:lnSpc>
                <a:spcPct val="100000"/>
              </a:lnSpc>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The truth assignment of </a:t>
            </a:r>
            <a:r>
              <a:rPr i="1" lang="en-US" sz="2000">
                <a:latin typeface="Times New Roman"/>
                <a:ea typeface="Times New Roman"/>
                <a:cs typeface="Times New Roman"/>
                <a:sym typeface="Times New Roman"/>
              </a:rPr>
              <a:t>conjunction</a:t>
            </a:r>
            <a:r>
              <a:rPr lang="en-US" sz="2000">
                <a:latin typeface="Times New Roman"/>
                <a:ea typeface="Times New Roman"/>
                <a:cs typeface="Times New Roman"/>
                <a:sym typeface="Times New Roman"/>
              </a:rPr>
              <a:t>, ∧, is T</a:t>
            </a:r>
            <a:endParaRPr/>
          </a:p>
          <a:p>
            <a:pPr indent="-342900" lvl="0" marL="342900" rtl="0" algn="l">
              <a:lnSpc>
                <a:spcPct val="100000"/>
              </a:lnSpc>
              <a:spcBef>
                <a:spcPts val="400"/>
              </a:spcBef>
              <a:spcAft>
                <a:spcPts val="0"/>
              </a:spcAft>
              <a:buClr>
                <a:schemeClr val="dk1"/>
              </a:buClr>
              <a:buSzPts val="2000"/>
              <a:buNone/>
            </a:pPr>
            <a:r>
              <a:rPr lang="en-US" sz="2000">
                <a:latin typeface="Times New Roman"/>
                <a:ea typeface="Times New Roman"/>
                <a:cs typeface="Times New Roman"/>
                <a:sym typeface="Times New Roman"/>
              </a:rPr>
              <a:t>	 only when both conjuncts have truth value T; otherwise it is F.</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Propositional calculus semantics </a:t>
            </a:r>
            <a:r>
              <a:rPr b="0" lang="en-US">
                <a:solidFill>
                  <a:srgbClr val="C00000"/>
                </a:solidFill>
              </a:rPr>
              <a:t>(cont’d)</a:t>
            </a:r>
            <a:endParaRPr>
              <a:solidFill>
                <a:srgbClr val="C00000"/>
              </a:solidFill>
            </a:endParaRPr>
          </a:p>
        </p:txBody>
      </p:sp>
      <p:sp>
        <p:nvSpPr>
          <p:cNvPr id="204" name="Google Shape;204;p1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000"/>
              <a:buChar char="•"/>
            </a:pPr>
            <a:r>
              <a:rPr lang="en-US" sz="2000">
                <a:latin typeface="Times New Roman"/>
                <a:ea typeface="Times New Roman"/>
                <a:cs typeface="Times New Roman"/>
                <a:sym typeface="Times New Roman"/>
              </a:rPr>
              <a:t>The truth assignment of </a:t>
            </a:r>
            <a:r>
              <a:rPr i="1" lang="en-US" sz="2000">
                <a:latin typeface="Times New Roman"/>
                <a:ea typeface="Times New Roman"/>
                <a:cs typeface="Times New Roman"/>
                <a:sym typeface="Times New Roman"/>
              </a:rPr>
              <a:t>disjunction</a:t>
            </a:r>
            <a:r>
              <a:rPr lang="en-US" sz="2000">
                <a:latin typeface="Times New Roman"/>
                <a:ea typeface="Times New Roman"/>
                <a:cs typeface="Times New Roman"/>
                <a:sym typeface="Times New Roman"/>
              </a:rPr>
              <a:t>, ∨, is F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ts val="2000"/>
              <a:buNone/>
            </a:pPr>
            <a:r>
              <a:rPr lang="en-US" sz="2000">
                <a:latin typeface="Times New Roman"/>
                <a:ea typeface="Times New Roman"/>
                <a:cs typeface="Times New Roman"/>
                <a:sym typeface="Times New Roman"/>
              </a:rPr>
              <a:t>	only when both disjuncts have truth value F; otherwise it is T.</a:t>
            </a:r>
            <a:endParaRPr/>
          </a:p>
          <a:p>
            <a:pPr indent="-342900" lvl="0" marL="342900" rtl="0" algn="l">
              <a:lnSpc>
                <a:spcPct val="100000"/>
              </a:lnSpc>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The truth assignment of </a:t>
            </a:r>
            <a:r>
              <a:rPr i="1" lang="en-US" sz="2000">
                <a:latin typeface="Times New Roman"/>
                <a:ea typeface="Times New Roman"/>
                <a:cs typeface="Times New Roman"/>
                <a:sym typeface="Times New Roman"/>
              </a:rPr>
              <a:t>implication</a:t>
            </a:r>
            <a:r>
              <a:rPr lang="en-US" sz="2000">
                <a:latin typeface="Times New Roman"/>
                <a:ea typeface="Times New Roman"/>
                <a:cs typeface="Times New Roman"/>
                <a:sym typeface="Times New Roman"/>
              </a:rPr>
              <a:t>, →, is F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ts val="2000"/>
              <a:buNone/>
            </a:pPr>
            <a:r>
              <a:rPr lang="en-US" sz="2000">
                <a:latin typeface="Times New Roman"/>
                <a:ea typeface="Times New Roman"/>
                <a:cs typeface="Times New Roman"/>
                <a:sym typeface="Times New Roman"/>
              </a:rPr>
              <a:t>	only when the premise or symbol before the implication is T and the truth value of the consequent or symbol after the implication F; otherwise it is T.</a:t>
            </a:r>
            <a:endParaRPr/>
          </a:p>
          <a:p>
            <a:pPr indent="-342900" lvl="0" marL="342900" rtl="0" algn="l">
              <a:lnSpc>
                <a:spcPct val="100000"/>
              </a:lnSpc>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The truth assignment of </a:t>
            </a:r>
            <a:r>
              <a:rPr i="1" lang="en-US" sz="2000">
                <a:latin typeface="Times New Roman"/>
                <a:ea typeface="Times New Roman"/>
                <a:cs typeface="Times New Roman"/>
                <a:sym typeface="Times New Roman"/>
              </a:rPr>
              <a:t>equivalence</a:t>
            </a:r>
            <a:r>
              <a:rPr lang="en-US" sz="2000">
                <a:latin typeface="Times New Roman"/>
                <a:ea typeface="Times New Roman"/>
                <a:cs typeface="Times New Roman"/>
                <a:sym typeface="Times New Roman"/>
              </a:rPr>
              <a:t>, ≡, is T</a:t>
            </a:r>
            <a:endParaRPr/>
          </a:p>
          <a:p>
            <a:pPr indent="-342900" lvl="0" marL="342900" rtl="0" algn="l">
              <a:lnSpc>
                <a:spcPct val="100000"/>
              </a:lnSpc>
              <a:spcBef>
                <a:spcPts val="400"/>
              </a:spcBef>
              <a:spcAft>
                <a:spcPts val="0"/>
              </a:spcAft>
              <a:buClr>
                <a:schemeClr val="dk1"/>
              </a:buClr>
              <a:buSzPts val="2000"/>
              <a:buNone/>
            </a:pPr>
            <a:r>
              <a:rPr lang="en-US" sz="2000">
                <a:latin typeface="Times New Roman"/>
                <a:ea typeface="Times New Roman"/>
                <a:cs typeface="Times New Roman"/>
                <a:sym typeface="Times New Roman"/>
              </a:rPr>
              <a:t>	 only when both expressions have the same truth assignment for all possible interpretations; otherwise it is F.</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19"/>
          <p:cNvPicPr preferRelativeResize="0"/>
          <p:nvPr/>
        </p:nvPicPr>
        <p:blipFill rotWithShape="1">
          <a:blip r:embed="rId3">
            <a:alphaModFix/>
          </a:blip>
          <a:srcRect b="0" l="0" r="0" t="0"/>
          <a:stretch/>
        </p:blipFill>
        <p:spPr>
          <a:xfrm>
            <a:off x="317500" y="1492250"/>
            <a:ext cx="8510588" cy="4375150"/>
          </a:xfrm>
          <a:prstGeom prst="rect">
            <a:avLst/>
          </a:prstGeom>
          <a:noFill/>
          <a:ln>
            <a:noFill/>
          </a:ln>
        </p:spPr>
      </p:pic>
      <p:sp>
        <p:nvSpPr>
          <p:cNvPr id="210" name="Google Shape;210;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For propositional expressions P, Q, 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
          <p:cNvSpPr txBox="1"/>
          <p:nvPr>
            <p:ph type="title"/>
          </p:nvPr>
        </p:nvSpPr>
        <p:spPr>
          <a:xfrm>
            <a:off x="529250" y="879175"/>
            <a:ext cx="8229600" cy="5334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b="1" lang="en-US"/>
              <a:t>Knowledge Representation and Planning</a:t>
            </a:r>
            <a:br>
              <a:rPr lang="en-US"/>
            </a:br>
            <a:endParaRPr/>
          </a:p>
        </p:txBody>
      </p:sp>
      <p:sp>
        <p:nvSpPr>
          <p:cNvPr id="97" name="Google Shape;97;p2"/>
          <p:cNvSpPr txBox="1"/>
          <p:nvPr>
            <p:ph idx="1" type="body"/>
          </p:nvPr>
        </p:nvSpPr>
        <p:spPr>
          <a:xfrm>
            <a:off x="529250" y="1815975"/>
            <a:ext cx="8229600" cy="5257800"/>
          </a:xfrm>
          <a:prstGeom prst="rect">
            <a:avLst/>
          </a:prstGeom>
          <a:noFill/>
          <a:ln>
            <a:noFill/>
          </a:ln>
        </p:spPr>
        <p:txBody>
          <a:bodyPr anchorCtr="0" anchor="t" bIns="45700" lIns="91425" spcFirstLastPara="1" rIns="91425" wrap="square" tIns="45700">
            <a:normAutofit lnSpcReduction="20000"/>
          </a:bodyPr>
          <a:lstStyle/>
          <a:p>
            <a:pPr indent="-342900" lvl="0" marL="342900" rtl="0" algn="l">
              <a:lnSpc>
                <a:spcPct val="100000"/>
              </a:lnSpc>
              <a:spcBef>
                <a:spcPts val="0"/>
              </a:spcBef>
              <a:spcAft>
                <a:spcPts val="0"/>
              </a:spcAft>
              <a:buClr>
                <a:schemeClr val="dk1"/>
              </a:buClr>
              <a:buSzPts val="2400"/>
              <a:buChar char="•"/>
            </a:pPr>
            <a:r>
              <a:rPr lang="en-US" sz="2400">
                <a:latin typeface="Times New Roman"/>
                <a:ea typeface="Times New Roman"/>
                <a:cs typeface="Times New Roman"/>
                <a:sym typeface="Times New Roman"/>
              </a:rPr>
              <a:t>Propositional logic </a:t>
            </a:r>
            <a:endParaRPr sz="2400">
              <a:latin typeface="Times New Roman"/>
              <a:ea typeface="Times New Roman"/>
              <a:cs typeface="Times New Roman"/>
              <a:sym typeface="Times New Roman"/>
            </a:endParaRPr>
          </a:p>
          <a:p>
            <a:pPr indent="-342900" lvl="0" marL="34290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and predicate logic, </a:t>
            </a:r>
            <a:endParaRPr sz="2400">
              <a:latin typeface="Times New Roman"/>
              <a:ea typeface="Times New Roman"/>
              <a:cs typeface="Times New Roman"/>
              <a:sym typeface="Times New Roman"/>
            </a:endParaRPr>
          </a:p>
          <a:p>
            <a:pPr indent="-342900" lvl="0" marL="34290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Knowledge Representation structures:  </a:t>
            </a:r>
            <a:endParaRPr/>
          </a:p>
          <a:p>
            <a:pPr indent="-285750" lvl="1" marL="74295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frame,</a:t>
            </a:r>
            <a:endParaRPr/>
          </a:p>
          <a:p>
            <a:pPr indent="-285750" lvl="1" marL="74295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 Conceptual dependencies, </a:t>
            </a:r>
            <a:endParaRPr sz="2400">
              <a:latin typeface="Times New Roman"/>
              <a:ea typeface="Times New Roman"/>
              <a:cs typeface="Times New Roman"/>
              <a:sym typeface="Times New Roman"/>
            </a:endParaRPr>
          </a:p>
          <a:p>
            <a:pPr indent="-285750" lvl="1" marL="74295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Semantic networks and script,</a:t>
            </a:r>
            <a:endParaRPr/>
          </a:p>
          <a:p>
            <a:pPr indent="-285750" lvl="1" marL="74295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 Resolution in predicate logic,</a:t>
            </a:r>
            <a:endParaRPr/>
          </a:p>
          <a:p>
            <a:pPr indent="-285750" lvl="1" marL="74295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 Unification algorithm,</a:t>
            </a:r>
            <a:endParaRPr/>
          </a:p>
          <a:p>
            <a:pPr indent="-285750" lvl="1" marL="74295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 Forward and Backward chaining, </a:t>
            </a:r>
            <a:endParaRPr sz="2400">
              <a:latin typeface="Times New Roman"/>
              <a:ea typeface="Times New Roman"/>
              <a:cs typeface="Times New Roman"/>
              <a:sym typeface="Times New Roman"/>
            </a:endParaRPr>
          </a:p>
          <a:p>
            <a:pPr indent="-285750" lvl="1" marL="74295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Logic Programming </a:t>
            </a:r>
            <a:endParaRPr/>
          </a:p>
          <a:p>
            <a:pPr indent="-342900" lvl="0" marL="342900" rtl="0" algn="l">
              <a:lnSpc>
                <a:spcPct val="100000"/>
              </a:lnSpc>
              <a:spcBef>
                <a:spcPts val="480"/>
              </a:spcBef>
              <a:spcAft>
                <a:spcPts val="0"/>
              </a:spcAft>
              <a:buClr>
                <a:schemeClr val="dk1"/>
              </a:buClr>
              <a:buSzPts val="2400"/>
              <a:buChar char="•"/>
            </a:pPr>
            <a:r>
              <a:rPr b="1" lang="en-US" sz="2400">
                <a:latin typeface="Times New Roman"/>
                <a:ea typeface="Times New Roman"/>
                <a:cs typeface="Times New Roman"/>
                <a:sym typeface="Times New Roman"/>
              </a:rPr>
              <a:t>Planning:</a:t>
            </a:r>
            <a:r>
              <a:rPr lang="en-US" sz="2400">
                <a:latin typeface="Times New Roman"/>
                <a:ea typeface="Times New Roman"/>
                <a:cs typeface="Times New Roman"/>
                <a:sym typeface="Times New Roman"/>
              </a:rPr>
              <a:t> Forward and Backward planning, Goal Stack Planning, Hierarchical Planning.</a:t>
            </a:r>
            <a:endParaRPr sz="2400">
              <a:latin typeface="Times New Roman"/>
              <a:ea typeface="Times New Roman"/>
              <a:cs typeface="Times New Roman"/>
              <a:sym typeface="Times New Roman"/>
            </a:endParaRPr>
          </a:p>
          <a:p>
            <a:pPr indent="-190500" lvl="0" marL="342900" rtl="0" algn="l">
              <a:lnSpc>
                <a:spcPct val="100000"/>
              </a:lnSpc>
              <a:spcBef>
                <a:spcPts val="480"/>
              </a:spcBef>
              <a:spcAft>
                <a:spcPts val="0"/>
              </a:spcAft>
              <a:buClr>
                <a:schemeClr val="dk1"/>
              </a:buClr>
              <a:buSzPts val="2400"/>
              <a:buNone/>
            </a:pPr>
            <a:r>
              <a:t/>
            </a:r>
            <a:endParaRPr sz="2400">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Fig. 2.1: Truth table for the operator ∧</a:t>
            </a:r>
            <a:endParaRPr>
              <a:solidFill>
                <a:srgbClr val="C00000"/>
              </a:solidFill>
            </a:endParaRPr>
          </a:p>
        </p:txBody>
      </p:sp>
      <p:graphicFrame>
        <p:nvGraphicFramePr>
          <p:cNvPr id="216" name="Google Shape;216;p20"/>
          <p:cNvGraphicFramePr/>
          <p:nvPr/>
        </p:nvGraphicFramePr>
        <p:xfrm>
          <a:off x="2798763" y="1985963"/>
          <a:ext cx="3525837" cy="3119437"/>
        </p:xfrm>
        <a:graphic>
          <a:graphicData uri="http://schemas.openxmlformats.org/presentationml/2006/ole">
            <mc:AlternateContent>
              <mc:Choice Requires="v">
                <p:oleObj r:id="rId4" imgH="3119437" imgW="3525837" progId="Word.Document.8" spid="_x0000_s1">
                  <p:embed/>
                </p:oleObj>
              </mc:Choice>
              <mc:Fallback>
                <p:oleObj r:id="rId5" imgH="3119437" imgW="3525837" progId="Word.Document.8">
                  <p:embed/>
                  <p:pic>
                    <p:nvPicPr>
                      <p:cNvPr id="216" name="Google Shape;216;p20"/>
                      <p:cNvPicPr preferRelativeResize="0"/>
                      <p:nvPr/>
                    </p:nvPicPr>
                    <p:blipFill rotWithShape="1">
                      <a:blip r:embed="rId6">
                        <a:alphaModFix/>
                      </a:blip>
                      <a:srcRect b="0" l="0" r="0" t="0"/>
                      <a:stretch/>
                    </p:blipFill>
                    <p:spPr>
                      <a:xfrm>
                        <a:off x="2798763" y="1985963"/>
                        <a:ext cx="3525837" cy="3119437"/>
                      </a:xfrm>
                      <a:prstGeom prst="rect">
                        <a:avLst/>
                      </a:prstGeom>
                      <a:noFill/>
                      <a:ln>
                        <a:noFill/>
                      </a:ln>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id="221" name="Google Shape;221;p21"/>
          <p:cNvPicPr preferRelativeResize="0"/>
          <p:nvPr/>
        </p:nvPicPr>
        <p:blipFill rotWithShape="1">
          <a:blip r:embed="rId3">
            <a:alphaModFix/>
          </a:blip>
          <a:srcRect b="0" l="0" r="0" t="0"/>
          <a:stretch/>
        </p:blipFill>
        <p:spPr>
          <a:xfrm>
            <a:off x="171450" y="1739900"/>
            <a:ext cx="8799513" cy="3378200"/>
          </a:xfrm>
          <a:prstGeom prst="rect">
            <a:avLst/>
          </a:prstGeom>
          <a:noFill/>
          <a:ln>
            <a:noFill/>
          </a:ln>
        </p:spPr>
      </p:pic>
      <p:sp>
        <p:nvSpPr>
          <p:cNvPr id="222" name="Google Shape;222;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Fig. 2.2 Truth table demonstrating the equivalence of ¬P∨Q and P→Q</a:t>
            </a:r>
            <a:endParaRPr>
              <a:solidFill>
                <a:srgbClr val="C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4400"/>
              <a:buFont typeface="Calibri"/>
              <a:buNone/>
            </a:pPr>
            <a:r>
              <a:rPr lang="en-US">
                <a:solidFill>
                  <a:srgbClr val="C00000"/>
                </a:solidFill>
              </a:rPr>
              <a:t>Proofs in propositional calculus</a:t>
            </a:r>
            <a:endParaRPr/>
          </a:p>
        </p:txBody>
      </p:sp>
      <p:sp>
        <p:nvSpPr>
          <p:cNvPr id="228" name="Google Shape;228;p2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000"/>
              <a:buChar char="•"/>
            </a:pPr>
            <a:r>
              <a:rPr lang="en-US" sz="2000"/>
              <a:t>If it is sunny today, then the sun shines on the screen. If the sun shines on the screen, the blinds are brought down. The blinds are not down.</a:t>
            </a:r>
            <a:endParaRPr/>
          </a:p>
          <a:p>
            <a:pPr indent="-342900" lvl="0" marL="342900" rtl="0" algn="l">
              <a:lnSpc>
                <a:spcPct val="100000"/>
              </a:lnSpc>
              <a:spcBef>
                <a:spcPts val="400"/>
              </a:spcBef>
              <a:spcAft>
                <a:spcPts val="0"/>
              </a:spcAft>
              <a:buClr>
                <a:schemeClr val="dk1"/>
              </a:buClr>
              <a:buSzPts val="2000"/>
              <a:buNone/>
            </a:pPr>
            <a:r>
              <a:t/>
            </a:r>
            <a:endParaRPr sz="2000"/>
          </a:p>
          <a:p>
            <a:pPr indent="-342900" lvl="0" marL="342900" rtl="0" algn="l">
              <a:lnSpc>
                <a:spcPct val="100000"/>
              </a:lnSpc>
              <a:spcBef>
                <a:spcPts val="400"/>
              </a:spcBef>
              <a:spcAft>
                <a:spcPts val="0"/>
              </a:spcAft>
              <a:buClr>
                <a:schemeClr val="dk1"/>
              </a:buClr>
              <a:buSzPts val="2000"/>
              <a:buChar char="•"/>
            </a:pPr>
            <a:r>
              <a:rPr lang="en-US" sz="2000"/>
              <a:t>Prove:   Is it sunny today? (T or F)</a:t>
            </a:r>
            <a:endParaRPr sz="2000"/>
          </a:p>
          <a:p>
            <a:pPr indent="-215900" lvl="0" marL="342900" rtl="0" algn="l">
              <a:lnSpc>
                <a:spcPct val="100000"/>
              </a:lnSpc>
              <a:spcBef>
                <a:spcPts val="400"/>
              </a:spcBef>
              <a:spcAft>
                <a:spcPts val="0"/>
              </a:spcAft>
              <a:buClr>
                <a:schemeClr val="dk1"/>
              </a:buClr>
              <a:buSzPts val="2000"/>
              <a:buNone/>
            </a:pPr>
            <a:r>
              <a:t/>
            </a:r>
            <a:endParaRPr sz="2000"/>
          </a:p>
          <a:p>
            <a:pPr indent="-342900" lvl="0" marL="342900" rtl="0" algn="l">
              <a:lnSpc>
                <a:spcPct val="100000"/>
              </a:lnSpc>
              <a:spcBef>
                <a:spcPts val="400"/>
              </a:spcBef>
              <a:spcAft>
                <a:spcPts val="0"/>
              </a:spcAft>
              <a:buClr>
                <a:schemeClr val="dk1"/>
              </a:buClr>
              <a:buSzPts val="2000"/>
              <a:buChar char="•"/>
            </a:pPr>
            <a:r>
              <a:rPr lang="en-US" sz="2000"/>
              <a:t>P: It is sunny today.</a:t>
            </a:r>
            <a:endParaRPr/>
          </a:p>
          <a:p>
            <a:pPr indent="-342900" lvl="0" marL="342900" rtl="0" algn="l">
              <a:lnSpc>
                <a:spcPct val="100000"/>
              </a:lnSpc>
              <a:spcBef>
                <a:spcPts val="400"/>
              </a:spcBef>
              <a:spcAft>
                <a:spcPts val="0"/>
              </a:spcAft>
              <a:buClr>
                <a:schemeClr val="dk1"/>
              </a:buClr>
              <a:buSzPts val="2000"/>
              <a:buChar char="•"/>
            </a:pPr>
            <a:r>
              <a:rPr lang="en-US" sz="2000"/>
              <a:t>Q: The sun shines on the screen.</a:t>
            </a:r>
            <a:endParaRPr/>
          </a:p>
          <a:p>
            <a:pPr indent="-342900" lvl="0" marL="342900" rtl="0" algn="l">
              <a:lnSpc>
                <a:spcPct val="100000"/>
              </a:lnSpc>
              <a:spcBef>
                <a:spcPts val="400"/>
              </a:spcBef>
              <a:spcAft>
                <a:spcPts val="0"/>
              </a:spcAft>
              <a:buClr>
                <a:schemeClr val="dk1"/>
              </a:buClr>
              <a:buSzPts val="2000"/>
              <a:buChar char="•"/>
            </a:pPr>
            <a:r>
              <a:rPr lang="en-US" sz="2000"/>
              <a:t>R: The blinds are down.</a:t>
            </a:r>
            <a:endParaRPr/>
          </a:p>
          <a:p>
            <a:pPr indent="-342900" lvl="0" marL="342900" rtl="0" algn="l">
              <a:lnSpc>
                <a:spcPct val="100000"/>
              </a:lnSpc>
              <a:spcBef>
                <a:spcPts val="400"/>
              </a:spcBef>
              <a:spcAft>
                <a:spcPts val="0"/>
              </a:spcAft>
              <a:buClr>
                <a:schemeClr val="dk1"/>
              </a:buClr>
              <a:buSzPts val="2000"/>
              <a:buChar char="•"/>
            </a:pPr>
            <a:r>
              <a:rPr lang="en-US" sz="2000"/>
              <a:t>Premises: P→Q, Q→R, ¬R</a:t>
            </a:r>
            <a:endParaRPr/>
          </a:p>
          <a:p>
            <a:pPr indent="-342900" lvl="0" marL="342900" rtl="0" algn="l">
              <a:lnSpc>
                <a:spcPct val="100000"/>
              </a:lnSpc>
              <a:spcBef>
                <a:spcPts val="400"/>
              </a:spcBef>
              <a:spcAft>
                <a:spcPts val="0"/>
              </a:spcAft>
              <a:buClr>
                <a:schemeClr val="dk1"/>
              </a:buClr>
              <a:buSzPts val="2000"/>
              <a:buChar char="•"/>
            </a:pPr>
            <a:r>
              <a:rPr lang="en-US" sz="2000"/>
              <a:t>Question: P</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3"/>
          <p:cNvSpPr txBox="1"/>
          <p:nvPr>
            <p:ph type="title"/>
          </p:nvPr>
        </p:nvSpPr>
        <p:spPr>
          <a:xfrm>
            <a:off x="762000" y="457200"/>
            <a:ext cx="7696200" cy="609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Prove using a truth table</a:t>
            </a:r>
            <a:endParaRPr/>
          </a:p>
        </p:txBody>
      </p:sp>
      <p:graphicFrame>
        <p:nvGraphicFramePr>
          <p:cNvPr id="234" name="Google Shape;234;p23"/>
          <p:cNvGraphicFramePr/>
          <p:nvPr/>
        </p:nvGraphicFramePr>
        <p:xfrm>
          <a:off x="1089025" y="1295400"/>
          <a:ext cx="6864350" cy="5519738"/>
        </p:xfrm>
        <a:graphic>
          <a:graphicData uri="http://schemas.openxmlformats.org/presentationml/2006/ole">
            <mc:AlternateContent>
              <mc:Choice Requires="v">
                <p:oleObj r:id="rId4" imgH="5519738" imgW="6864350" progId="Word.Document.8" spid="_x0000_s1">
                  <p:embed/>
                </p:oleObj>
              </mc:Choice>
              <mc:Fallback>
                <p:oleObj r:id="rId5" imgH="5519738" imgW="6864350" progId="Word.Document.8">
                  <p:embed/>
                  <p:pic>
                    <p:nvPicPr>
                      <p:cNvPr id="234" name="Google Shape;234;p23"/>
                      <p:cNvPicPr preferRelativeResize="0"/>
                      <p:nvPr/>
                    </p:nvPicPr>
                    <p:blipFill rotWithShape="1">
                      <a:blip r:embed="rId6">
                        <a:alphaModFix/>
                      </a:blip>
                      <a:srcRect b="0" l="0" r="0" t="0"/>
                      <a:stretch/>
                    </p:blipFill>
                    <p:spPr>
                      <a:xfrm>
                        <a:off x="1089025" y="1295400"/>
                        <a:ext cx="6864350" cy="5519738"/>
                      </a:xfrm>
                      <a:prstGeom prst="rect">
                        <a:avLst/>
                      </a:prstGeom>
                      <a:noFill/>
                      <a:ln>
                        <a:noFill/>
                      </a:ln>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24"/>
          <p:cNvSpPr txBox="1"/>
          <p:nvPr>
            <p:ph type="title"/>
          </p:nvPr>
        </p:nvSpPr>
        <p:spPr>
          <a:xfrm>
            <a:off x="457200" y="152400"/>
            <a:ext cx="8229600" cy="715962"/>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3200"/>
              <a:buFont typeface="Calibri"/>
              <a:buNone/>
            </a:pPr>
            <a:r>
              <a:rPr lang="en-US" sz="3200">
                <a:solidFill>
                  <a:srgbClr val="C00000"/>
                </a:solidFill>
              </a:rPr>
              <a:t>Propositional calculus is cumbersome</a:t>
            </a:r>
            <a:endParaRPr/>
          </a:p>
        </p:txBody>
      </p:sp>
      <p:sp>
        <p:nvSpPr>
          <p:cNvPr id="240" name="Google Shape;240;p24"/>
          <p:cNvSpPr txBox="1"/>
          <p:nvPr>
            <p:ph idx="1" type="body"/>
          </p:nvPr>
        </p:nvSpPr>
        <p:spPr>
          <a:xfrm>
            <a:off x="152400" y="838200"/>
            <a:ext cx="8763000" cy="5791200"/>
          </a:xfrm>
          <a:prstGeom prst="rect">
            <a:avLst/>
          </a:prstGeom>
          <a:noFill/>
          <a:ln>
            <a:noFill/>
          </a:ln>
        </p:spPr>
        <p:txBody>
          <a:bodyPr anchorCtr="0" anchor="t" bIns="45700" lIns="91425" spcFirstLastPara="1" rIns="91425" wrap="square" tIns="45700">
            <a:normAutofit/>
          </a:bodyPr>
          <a:lstStyle/>
          <a:p>
            <a:pPr indent="-342900" lvl="0" marL="342900" rtl="0" algn="l">
              <a:lnSpc>
                <a:spcPct val="79000"/>
              </a:lnSpc>
              <a:spcBef>
                <a:spcPts val="0"/>
              </a:spcBef>
              <a:spcAft>
                <a:spcPts val="0"/>
              </a:spcAft>
              <a:buClr>
                <a:schemeClr val="dk1"/>
              </a:buClr>
              <a:buSzPts val="2400"/>
              <a:buChar char="•"/>
            </a:pPr>
            <a:r>
              <a:rPr lang="en-US" sz="2400">
                <a:latin typeface="Times New Roman"/>
                <a:ea typeface="Times New Roman"/>
                <a:cs typeface="Times New Roman"/>
                <a:sym typeface="Times New Roman"/>
              </a:rPr>
              <a:t>Given:</a:t>
            </a:r>
            <a:endParaRPr/>
          </a:p>
          <a:p>
            <a:pPr indent="-285750" lvl="1" marL="742950" rtl="0" algn="l">
              <a:lnSpc>
                <a:spcPct val="79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If it is sunny today, then the sun shines on the screen. </a:t>
            </a:r>
            <a:endParaRPr sz="2000">
              <a:latin typeface="Times New Roman"/>
              <a:ea typeface="Times New Roman"/>
              <a:cs typeface="Times New Roman"/>
              <a:sym typeface="Times New Roman"/>
            </a:endParaRPr>
          </a:p>
          <a:p>
            <a:pPr indent="-285750" lvl="1" marL="742950" rtl="0" algn="l">
              <a:lnSpc>
                <a:spcPct val="79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If the sun shines on the screen, the blinds are brought down.</a:t>
            </a:r>
            <a:endParaRPr/>
          </a:p>
          <a:p>
            <a:pPr indent="-285750" lvl="1" marL="742950" rtl="0" algn="l">
              <a:lnSpc>
                <a:spcPct val="79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The blinds are not down.</a:t>
            </a:r>
            <a:endParaRPr/>
          </a:p>
          <a:p>
            <a:pPr indent="-342900" lvl="0" marL="342900" rtl="0" algn="l">
              <a:lnSpc>
                <a:spcPct val="79000"/>
              </a:lnSpc>
              <a:spcBef>
                <a:spcPts val="480"/>
              </a:spcBef>
              <a:spcAft>
                <a:spcPts val="0"/>
              </a:spcAft>
              <a:buClr>
                <a:schemeClr val="dk1"/>
              </a:buClr>
              <a:buSzPts val="2400"/>
              <a:buNone/>
            </a:pPr>
            <a:r>
              <a:t/>
            </a:r>
            <a:endParaRPr sz="2400">
              <a:latin typeface="Times New Roman"/>
              <a:ea typeface="Times New Roman"/>
              <a:cs typeface="Times New Roman"/>
              <a:sym typeface="Times New Roman"/>
            </a:endParaRPr>
          </a:p>
          <a:p>
            <a:pPr indent="-342900" lvl="0" marL="342900" rtl="0" algn="l">
              <a:lnSpc>
                <a:spcPct val="79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Prove :  Is it sunny today?</a:t>
            </a:r>
            <a:endParaRPr/>
          </a:p>
          <a:p>
            <a:pPr indent="-342900" lvl="0" marL="342900" rtl="0" algn="l">
              <a:lnSpc>
                <a:spcPct val="79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 - -</a:t>
            </a:r>
            <a:endParaRPr/>
          </a:p>
          <a:p>
            <a:pPr indent="-342900" lvl="0" marL="342900" rtl="0" algn="l">
              <a:lnSpc>
                <a:spcPct val="79000"/>
              </a:lnSpc>
              <a:spcBef>
                <a:spcPts val="480"/>
              </a:spcBef>
              <a:spcAft>
                <a:spcPts val="0"/>
              </a:spcAft>
              <a:buClr>
                <a:schemeClr val="dk1"/>
              </a:buClr>
              <a:buSzPts val="2400"/>
              <a:buNone/>
            </a:pPr>
            <a:r>
              <a:t/>
            </a:r>
            <a:endParaRPr sz="2400">
              <a:latin typeface="Times New Roman"/>
              <a:ea typeface="Times New Roman"/>
              <a:cs typeface="Times New Roman"/>
              <a:sym typeface="Times New Roman"/>
            </a:endParaRPr>
          </a:p>
          <a:p>
            <a:pPr indent="-342900" lvl="0" marL="342900" rtl="0" algn="l">
              <a:lnSpc>
                <a:spcPct val="79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Conclusion:</a:t>
            </a:r>
            <a:endParaRPr/>
          </a:p>
          <a:p>
            <a:pPr indent="-285750" lvl="1" marL="742950" rtl="0" algn="l">
              <a:lnSpc>
                <a:spcPct val="79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If it is sunny on a particular day, then the sun shines on the screen.</a:t>
            </a:r>
            <a:endParaRPr/>
          </a:p>
          <a:p>
            <a:pPr indent="-285750" lvl="1" marL="742950" rtl="0" algn="l">
              <a:lnSpc>
                <a:spcPct val="79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 If the sun shines on the screen on a particular day, the blinds are brought down. </a:t>
            </a:r>
            <a:endParaRPr sz="2000">
              <a:latin typeface="Times New Roman"/>
              <a:ea typeface="Times New Roman"/>
              <a:cs typeface="Times New Roman"/>
              <a:sym typeface="Times New Roman"/>
            </a:endParaRPr>
          </a:p>
          <a:p>
            <a:pPr indent="-285750" lvl="1" marL="742950" rtl="0" algn="l">
              <a:lnSpc>
                <a:spcPct val="79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The blinds are not down today.</a:t>
            </a:r>
            <a:endParaRPr/>
          </a:p>
          <a:p>
            <a:pPr indent="-342900" lvl="0" marL="342900" rtl="0" algn="l">
              <a:lnSpc>
                <a:spcPct val="79000"/>
              </a:lnSpc>
              <a:spcBef>
                <a:spcPts val="480"/>
              </a:spcBef>
              <a:spcAft>
                <a:spcPts val="0"/>
              </a:spcAft>
              <a:buClr>
                <a:schemeClr val="dk1"/>
              </a:buClr>
              <a:buSzPts val="2400"/>
              <a:buNone/>
            </a:pPr>
            <a:r>
              <a:t/>
            </a:r>
            <a:endParaRPr sz="2400">
              <a:latin typeface="Times New Roman"/>
              <a:ea typeface="Times New Roman"/>
              <a:cs typeface="Times New Roman"/>
              <a:sym typeface="Times New Roman"/>
            </a:endParaRPr>
          </a:p>
          <a:p>
            <a:pPr indent="-342900" lvl="0" marL="342900" rtl="0" algn="l">
              <a:lnSpc>
                <a:spcPct val="79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Is it sunny today?</a:t>
            </a:r>
            <a:endParaRPr/>
          </a:p>
          <a:p>
            <a:pPr indent="-139700" lvl="0" marL="342900" rtl="0" algn="l">
              <a:lnSpc>
                <a:spcPct val="79000"/>
              </a:lnSpc>
              <a:spcBef>
                <a:spcPts val="640"/>
              </a:spcBef>
              <a:spcAft>
                <a:spcPts val="0"/>
              </a:spcAft>
              <a:buClr>
                <a:schemeClr val="dk1"/>
              </a:buClr>
              <a:buSzPts val="320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25"/>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
        <p:nvSpPr>
          <p:cNvPr id="246" name="Google Shape;246;p2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Problems with Propositional Logic</a:t>
            </a:r>
            <a:endParaRPr/>
          </a:p>
        </p:txBody>
      </p:sp>
      <p:sp>
        <p:nvSpPr>
          <p:cNvPr id="247" name="Google Shape;247;p2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rgbClr val="888888"/>
              </a:buClr>
              <a:buSzPts val="32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6"/>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
        <p:nvSpPr>
          <p:cNvPr id="253" name="Google Shape;253;p26"/>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sz="3200">
                <a:solidFill>
                  <a:srgbClr val="C00000"/>
                </a:solidFill>
              </a:rPr>
              <a:t>Propositional logic is a weak language</a:t>
            </a:r>
            <a:endParaRPr/>
          </a:p>
        </p:txBody>
      </p:sp>
      <p:sp>
        <p:nvSpPr>
          <p:cNvPr id="254" name="Google Shape;254;p26"/>
          <p:cNvSpPr txBox="1"/>
          <p:nvPr>
            <p:ph idx="1" type="body"/>
          </p:nvPr>
        </p:nvSpPr>
        <p:spPr>
          <a:xfrm>
            <a:off x="457200" y="990600"/>
            <a:ext cx="8458200" cy="54864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0070C0"/>
              </a:buClr>
              <a:buSzPts val="2000"/>
              <a:buChar char="•"/>
            </a:pPr>
            <a:r>
              <a:rPr lang="en-US" sz="2000">
                <a:solidFill>
                  <a:srgbClr val="0070C0"/>
                </a:solidFill>
                <a:latin typeface="Times New Roman"/>
                <a:ea typeface="Times New Roman"/>
                <a:cs typeface="Times New Roman"/>
                <a:sym typeface="Times New Roman"/>
              </a:rPr>
              <a:t>Hard to identify “individuals”</a:t>
            </a:r>
            <a:r>
              <a:rPr lang="en-US" sz="2000">
                <a:latin typeface="Times New Roman"/>
                <a:ea typeface="Times New Roman"/>
                <a:cs typeface="Times New Roman"/>
                <a:sym typeface="Times New Roman"/>
              </a:rPr>
              <a:t> (e.g., Mary, 3yrs)</a:t>
            </a:r>
            <a:endParaRPr/>
          </a:p>
          <a:p>
            <a:pPr indent="-342900" lvl="0" marL="342900" rtl="0" algn="l">
              <a:lnSpc>
                <a:spcPct val="100000"/>
              </a:lnSpc>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rgbClr val="0070C0"/>
              </a:buClr>
              <a:buSzPts val="2000"/>
              <a:buChar char="•"/>
            </a:pPr>
            <a:r>
              <a:rPr lang="en-US" sz="2000">
                <a:solidFill>
                  <a:srgbClr val="0070C0"/>
                </a:solidFill>
                <a:latin typeface="Times New Roman"/>
                <a:ea typeface="Times New Roman"/>
                <a:cs typeface="Times New Roman"/>
                <a:sym typeface="Times New Roman"/>
              </a:rPr>
              <a:t>Can’t directly talk about properties of individuals or relations </a:t>
            </a:r>
            <a:r>
              <a:rPr lang="en-US" sz="2000">
                <a:latin typeface="Times New Roman"/>
                <a:ea typeface="Times New Roman"/>
                <a:cs typeface="Times New Roman"/>
                <a:sym typeface="Times New Roman"/>
              </a:rPr>
              <a:t>between individuals (e.g., “Bill is tall”)</a:t>
            </a:r>
            <a:endParaRPr/>
          </a:p>
          <a:p>
            <a:pPr indent="-342900" lvl="0" marL="342900" rtl="0" algn="l">
              <a:lnSpc>
                <a:spcPct val="100000"/>
              </a:lnSpc>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rgbClr val="0070C0"/>
              </a:buClr>
              <a:buSzPts val="2000"/>
              <a:buChar char="•"/>
            </a:pPr>
            <a:r>
              <a:rPr lang="en-US" sz="2000">
                <a:solidFill>
                  <a:srgbClr val="0070C0"/>
                </a:solidFill>
                <a:latin typeface="Times New Roman"/>
                <a:ea typeface="Times New Roman"/>
                <a:cs typeface="Times New Roman"/>
                <a:sym typeface="Times New Roman"/>
              </a:rPr>
              <a:t>Generalizations, patterns, regularities can’t easily be represented </a:t>
            </a:r>
            <a:r>
              <a:rPr lang="en-US" sz="2000">
                <a:latin typeface="Times New Roman"/>
                <a:ea typeface="Times New Roman"/>
                <a:cs typeface="Times New Roman"/>
                <a:sym typeface="Times New Roman"/>
              </a:rPr>
              <a:t>(e.g., “all triangles have 3 sides”)</a:t>
            </a:r>
            <a:endParaRPr/>
          </a:p>
          <a:p>
            <a:pPr indent="-215900" lvl="0" marL="342900" rtl="0" algn="l">
              <a:lnSpc>
                <a:spcPct val="100000"/>
              </a:lnSpc>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First-Order Logic (abbreviated FOL or FOPC) is expressive enough to concisely represent this kind of information</a:t>
            </a:r>
            <a:endParaRPr/>
          </a:p>
          <a:p>
            <a:pPr indent="-215900" lvl="0" marL="342900" rtl="0" algn="l">
              <a:lnSpc>
                <a:spcPct val="100000"/>
              </a:lnSpc>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rgbClr val="0070C0"/>
              </a:buClr>
              <a:buSzPts val="2000"/>
              <a:buChar char="•"/>
            </a:pPr>
            <a:r>
              <a:rPr lang="en-US" sz="2000">
                <a:solidFill>
                  <a:srgbClr val="0070C0"/>
                </a:solidFill>
                <a:latin typeface="Times New Roman"/>
                <a:ea typeface="Times New Roman"/>
                <a:cs typeface="Times New Roman"/>
                <a:sym typeface="Times New Roman"/>
              </a:rPr>
              <a:t>FOL adds relations, variables, and quantifiers, e.g.,</a:t>
            </a:r>
            <a:endParaRPr/>
          </a:p>
          <a:p>
            <a:pPr indent="-127000" lvl="2" marL="684213" rtl="0" algn="l">
              <a:lnSpc>
                <a:spcPct val="100000"/>
              </a:lnSpc>
              <a:spcBef>
                <a:spcPts val="400"/>
              </a:spcBef>
              <a:spcAft>
                <a:spcPts val="0"/>
              </a:spcAft>
              <a:buClr>
                <a:schemeClr val="dk1"/>
              </a:buClr>
              <a:buSzPts val="2000"/>
              <a:buChar char="•"/>
            </a:pPr>
            <a:r>
              <a:rPr i="1" lang="en-US" sz="2000"/>
              <a:t>“Every elephant is gray”:</a:t>
            </a:r>
            <a:r>
              <a:rPr lang="en-US" sz="2000"/>
              <a:t> ∀ x (elephant(x) → gray(x))</a:t>
            </a:r>
            <a:endParaRPr/>
          </a:p>
          <a:p>
            <a:pPr indent="-127000" lvl="2" marL="684213" rtl="0" algn="l">
              <a:lnSpc>
                <a:spcPct val="100000"/>
              </a:lnSpc>
              <a:spcBef>
                <a:spcPts val="400"/>
              </a:spcBef>
              <a:spcAft>
                <a:spcPts val="0"/>
              </a:spcAft>
              <a:buClr>
                <a:schemeClr val="dk1"/>
              </a:buClr>
              <a:buSzPts val="2000"/>
              <a:buChar char="•"/>
            </a:pPr>
            <a:r>
              <a:rPr i="1" lang="en-US" sz="2000"/>
              <a:t>“There is a white alligator”:</a:t>
            </a:r>
            <a:r>
              <a:rPr lang="en-US" sz="2000"/>
              <a:t> ∃ x (alligator(X) ^ white(X))</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7"/>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
        <p:nvSpPr>
          <p:cNvPr id="260" name="Google Shape;260;p27"/>
          <p:cNvSpPr txBox="1"/>
          <p:nvPr>
            <p:ph type="title"/>
          </p:nvPr>
        </p:nvSpPr>
        <p:spPr>
          <a:xfrm>
            <a:off x="457200" y="274638"/>
            <a:ext cx="8229600" cy="715962"/>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3200"/>
              <a:buFont typeface="Calibri"/>
              <a:buNone/>
            </a:pPr>
            <a:r>
              <a:rPr lang="en-US" sz="3200">
                <a:solidFill>
                  <a:srgbClr val="C00000"/>
                </a:solidFill>
              </a:rPr>
              <a:t>Example</a:t>
            </a:r>
            <a:endParaRPr/>
          </a:p>
        </p:txBody>
      </p:sp>
      <p:sp>
        <p:nvSpPr>
          <p:cNvPr id="261" name="Google Shape;261;p27"/>
          <p:cNvSpPr txBox="1"/>
          <p:nvPr>
            <p:ph idx="1" type="body"/>
          </p:nvPr>
        </p:nvSpPr>
        <p:spPr>
          <a:xfrm>
            <a:off x="457200" y="1143000"/>
            <a:ext cx="8229600" cy="49831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000"/>
              <a:buChar char="•"/>
            </a:pPr>
            <a:r>
              <a:rPr lang="en-US" sz="2000">
                <a:latin typeface="Times New Roman"/>
                <a:ea typeface="Times New Roman"/>
                <a:cs typeface="Times New Roman"/>
                <a:sym typeface="Times New Roman"/>
              </a:rPr>
              <a:t>Consider the problem of representing the following information: </a:t>
            </a:r>
            <a:endParaRPr/>
          </a:p>
          <a:p>
            <a:pPr indent="-285750" lvl="1" marL="74295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Every person is mortal. </a:t>
            </a:r>
            <a:endParaRPr/>
          </a:p>
          <a:p>
            <a:pPr indent="-285750" lvl="1" marL="74295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Confucius is a person. </a:t>
            </a:r>
            <a:endParaRPr/>
          </a:p>
          <a:p>
            <a:pPr indent="-285750" lvl="1" marL="74295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Confucius is mortal. </a:t>
            </a:r>
            <a:endParaRPr/>
          </a:p>
          <a:p>
            <a:pPr indent="-342900" lvl="0" marL="342900" rtl="0" algn="l">
              <a:lnSpc>
                <a:spcPct val="10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How can these sentences be represented so that we can infer the third sentence from the first two?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8"/>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
        <p:nvSpPr>
          <p:cNvPr id="267" name="Google Shape;267;p28"/>
          <p:cNvSpPr txBox="1"/>
          <p:nvPr>
            <p:ph type="title"/>
          </p:nvPr>
        </p:nvSpPr>
        <p:spPr>
          <a:xfrm>
            <a:off x="685800" y="228600"/>
            <a:ext cx="7772400" cy="6858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3200"/>
              <a:buFont typeface="Calibri"/>
              <a:buNone/>
            </a:pPr>
            <a:r>
              <a:rPr lang="en-US" sz="3200">
                <a:solidFill>
                  <a:srgbClr val="C00000"/>
                </a:solidFill>
              </a:rPr>
              <a:t>First-order logic</a:t>
            </a:r>
            <a:endParaRPr/>
          </a:p>
        </p:txBody>
      </p:sp>
      <p:sp>
        <p:nvSpPr>
          <p:cNvPr id="268" name="Google Shape;268;p28"/>
          <p:cNvSpPr txBox="1"/>
          <p:nvPr>
            <p:ph idx="1" type="body"/>
          </p:nvPr>
        </p:nvSpPr>
        <p:spPr>
          <a:xfrm>
            <a:off x="152400" y="762000"/>
            <a:ext cx="8839200" cy="5791200"/>
          </a:xfrm>
          <a:prstGeom prst="rect">
            <a:avLst/>
          </a:prstGeom>
          <a:noFill/>
          <a:ln>
            <a:noFill/>
          </a:ln>
        </p:spPr>
        <p:txBody>
          <a:bodyPr anchorCtr="0" anchor="t" bIns="45700" lIns="91425" spcFirstLastPara="1" rIns="91425" wrap="square" tIns="45700">
            <a:noAutofit/>
          </a:bodyPr>
          <a:lstStyle/>
          <a:p>
            <a:pPr indent="-215900" lvl="0" marL="342900" rtl="0" algn="l">
              <a:lnSpc>
                <a:spcPct val="100000"/>
              </a:lnSpc>
              <a:spcBef>
                <a:spcPts val="0"/>
              </a:spcBef>
              <a:spcAft>
                <a:spcPts val="0"/>
              </a:spcAft>
              <a:buClr>
                <a:schemeClr val="dk1"/>
              </a:buClr>
              <a:buSzPts val="2000"/>
              <a:buNone/>
            </a:pPr>
            <a:r>
              <a:t/>
            </a:r>
            <a:endParaRPr sz="2000"/>
          </a:p>
          <a:p>
            <a:pPr indent="-342900" lvl="0" marL="342900" rtl="0" algn="l">
              <a:lnSpc>
                <a:spcPct val="100000"/>
              </a:lnSpc>
              <a:spcBef>
                <a:spcPts val="1000"/>
              </a:spcBef>
              <a:spcAft>
                <a:spcPts val="0"/>
              </a:spcAft>
              <a:buClr>
                <a:schemeClr val="dk1"/>
              </a:buClr>
              <a:buSzPts val="2000"/>
              <a:buChar char="•"/>
            </a:pPr>
            <a:r>
              <a:rPr lang="en-US" sz="2000"/>
              <a:t>First-order logic (FOL) models the world in terms of </a:t>
            </a:r>
            <a:endParaRPr sz="2000"/>
          </a:p>
          <a:p>
            <a:pPr indent="-285750" lvl="1" marL="742950" rtl="0" algn="l">
              <a:lnSpc>
                <a:spcPct val="100000"/>
              </a:lnSpc>
              <a:spcBef>
                <a:spcPts val="1000"/>
              </a:spcBef>
              <a:spcAft>
                <a:spcPts val="0"/>
              </a:spcAft>
              <a:buClr>
                <a:schemeClr val="accent2"/>
              </a:buClr>
              <a:buSzPts val="2000"/>
              <a:buChar char="–"/>
            </a:pPr>
            <a:r>
              <a:rPr b="1" lang="en-US" sz="2000">
                <a:solidFill>
                  <a:schemeClr val="accent2"/>
                </a:solidFill>
              </a:rPr>
              <a:t>Objects,</a:t>
            </a:r>
            <a:r>
              <a:rPr lang="en-US" sz="2000"/>
              <a:t> which are things with individual identities</a:t>
            </a:r>
            <a:endParaRPr/>
          </a:p>
          <a:p>
            <a:pPr indent="-285750" lvl="1" marL="742950" rtl="0" algn="l">
              <a:lnSpc>
                <a:spcPct val="100000"/>
              </a:lnSpc>
              <a:spcBef>
                <a:spcPts val="1000"/>
              </a:spcBef>
              <a:spcAft>
                <a:spcPts val="0"/>
              </a:spcAft>
              <a:buClr>
                <a:schemeClr val="accent2"/>
              </a:buClr>
              <a:buSzPts val="2000"/>
              <a:buChar char="–"/>
            </a:pPr>
            <a:r>
              <a:rPr b="1" lang="en-US" sz="2000">
                <a:solidFill>
                  <a:schemeClr val="accent2"/>
                </a:solidFill>
              </a:rPr>
              <a:t>Properties</a:t>
            </a:r>
            <a:r>
              <a:rPr lang="en-US" sz="2000"/>
              <a:t> of objects that distinguish them from other objects</a:t>
            </a:r>
            <a:endParaRPr/>
          </a:p>
          <a:p>
            <a:pPr indent="-285750" lvl="1" marL="742950" rtl="0" algn="l">
              <a:lnSpc>
                <a:spcPct val="100000"/>
              </a:lnSpc>
              <a:spcBef>
                <a:spcPts val="1000"/>
              </a:spcBef>
              <a:spcAft>
                <a:spcPts val="0"/>
              </a:spcAft>
              <a:buClr>
                <a:schemeClr val="accent2"/>
              </a:buClr>
              <a:buSzPts val="2000"/>
              <a:buChar char="–"/>
            </a:pPr>
            <a:r>
              <a:rPr b="1" lang="en-US" sz="2000">
                <a:solidFill>
                  <a:schemeClr val="accent2"/>
                </a:solidFill>
              </a:rPr>
              <a:t>Relations</a:t>
            </a:r>
            <a:r>
              <a:rPr lang="en-US" sz="2000"/>
              <a:t> that hold among sets of objects</a:t>
            </a:r>
            <a:endParaRPr/>
          </a:p>
          <a:p>
            <a:pPr indent="-285750" lvl="1" marL="742950" rtl="0" algn="l">
              <a:lnSpc>
                <a:spcPct val="100000"/>
              </a:lnSpc>
              <a:spcBef>
                <a:spcPts val="1000"/>
              </a:spcBef>
              <a:spcAft>
                <a:spcPts val="0"/>
              </a:spcAft>
              <a:buClr>
                <a:schemeClr val="accent2"/>
              </a:buClr>
              <a:buSzPts val="2000"/>
              <a:buChar char="–"/>
            </a:pPr>
            <a:r>
              <a:rPr b="1" lang="en-US" sz="2000">
                <a:solidFill>
                  <a:schemeClr val="accent2"/>
                </a:solidFill>
              </a:rPr>
              <a:t>Functions,</a:t>
            </a:r>
            <a:r>
              <a:rPr lang="en-US" sz="2000"/>
              <a:t> which are a subset of relations where there is only one “value” for any given “input”</a:t>
            </a:r>
            <a:endParaRPr/>
          </a:p>
          <a:p>
            <a:pPr indent="-342900" lvl="0" marL="342900" rtl="0" algn="l">
              <a:lnSpc>
                <a:spcPct val="100000"/>
              </a:lnSpc>
              <a:spcBef>
                <a:spcPts val="1000"/>
              </a:spcBef>
              <a:spcAft>
                <a:spcPts val="0"/>
              </a:spcAft>
              <a:buClr>
                <a:schemeClr val="dk1"/>
              </a:buClr>
              <a:buSzPts val="2000"/>
              <a:buChar char="•"/>
            </a:pPr>
            <a:r>
              <a:rPr lang="en-US" sz="2000"/>
              <a:t>Examples: </a:t>
            </a:r>
            <a:endParaRPr/>
          </a:p>
          <a:p>
            <a:pPr indent="-285750" lvl="1" marL="742950" rtl="0" algn="l">
              <a:lnSpc>
                <a:spcPct val="100000"/>
              </a:lnSpc>
              <a:spcBef>
                <a:spcPts val="1000"/>
              </a:spcBef>
              <a:spcAft>
                <a:spcPts val="0"/>
              </a:spcAft>
              <a:buClr>
                <a:srgbClr val="C00000"/>
              </a:buClr>
              <a:buSzPts val="2000"/>
              <a:buChar char="–"/>
            </a:pPr>
            <a:r>
              <a:rPr lang="en-US" sz="2000">
                <a:solidFill>
                  <a:srgbClr val="C00000"/>
                </a:solidFill>
              </a:rPr>
              <a:t>Objects</a:t>
            </a:r>
            <a:r>
              <a:rPr lang="en-US" sz="2000"/>
              <a:t>: Students, lectures, companies, cars ... </a:t>
            </a:r>
            <a:endParaRPr/>
          </a:p>
          <a:p>
            <a:pPr indent="-285750" lvl="1" marL="742950" rtl="0" algn="l">
              <a:lnSpc>
                <a:spcPct val="100000"/>
              </a:lnSpc>
              <a:spcBef>
                <a:spcPts val="1000"/>
              </a:spcBef>
              <a:spcAft>
                <a:spcPts val="0"/>
              </a:spcAft>
              <a:buClr>
                <a:srgbClr val="C00000"/>
              </a:buClr>
              <a:buSzPts val="2000"/>
              <a:buChar char="–"/>
            </a:pPr>
            <a:r>
              <a:rPr lang="en-US" sz="2000">
                <a:solidFill>
                  <a:srgbClr val="C00000"/>
                </a:solidFill>
              </a:rPr>
              <a:t>Relations</a:t>
            </a:r>
            <a:r>
              <a:rPr lang="en-US" sz="2000"/>
              <a:t>: Brother-of, bigger-than, outside, part-of, has-color, occurs-after, owns, visits, precedes, ... </a:t>
            </a:r>
            <a:endParaRPr/>
          </a:p>
          <a:p>
            <a:pPr indent="-285750" lvl="1" marL="742950" rtl="0" algn="l">
              <a:lnSpc>
                <a:spcPct val="100000"/>
              </a:lnSpc>
              <a:spcBef>
                <a:spcPts val="1000"/>
              </a:spcBef>
              <a:spcAft>
                <a:spcPts val="0"/>
              </a:spcAft>
              <a:buClr>
                <a:srgbClr val="C00000"/>
              </a:buClr>
              <a:buSzPts val="2000"/>
              <a:buChar char="–"/>
            </a:pPr>
            <a:r>
              <a:rPr lang="en-US" sz="2000">
                <a:solidFill>
                  <a:srgbClr val="C00000"/>
                </a:solidFill>
              </a:rPr>
              <a:t>Properties:</a:t>
            </a:r>
            <a:r>
              <a:rPr lang="en-US" sz="2000"/>
              <a:t> blue, oval, even, large, ... </a:t>
            </a:r>
            <a:endParaRPr/>
          </a:p>
          <a:p>
            <a:pPr indent="-285750" lvl="1" marL="742950" rtl="0" algn="l">
              <a:lnSpc>
                <a:spcPct val="100000"/>
              </a:lnSpc>
              <a:spcBef>
                <a:spcPts val="1000"/>
              </a:spcBef>
              <a:spcAft>
                <a:spcPts val="0"/>
              </a:spcAft>
              <a:buClr>
                <a:srgbClr val="C00000"/>
              </a:buClr>
              <a:buSzPts val="2000"/>
              <a:buChar char="–"/>
            </a:pPr>
            <a:r>
              <a:rPr lang="en-US" sz="2000">
                <a:solidFill>
                  <a:srgbClr val="C00000"/>
                </a:solidFill>
              </a:rPr>
              <a:t>Functions:</a:t>
            </a:r>
            <a:r>
              <a:rPr lang="en-US" sz="2000"/>
              <a:t> father-of, best-friend, second-half, one-more-than ...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9"/>
          <p:cNvSpPr txBox="1"/>
          <p:nvPr>
            <p:ph idx="4294967295" type="title"/>
          </p:nvPr>
        </p:nvSpPr>
        <p:spPr>
          <a:xfrm>
            <a:off x="457200" y="274638"/>
            <a:ext cx="8229600" cy="7159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Syntax of FOL: Basic elements</a:t>
            </a:r>
            <a:endParaRPr/>
          </a:p>
        </p:txBody>
      </p:sp>
      <p:sp>
        <p:nvSpPr>
          <p:cNvPr id="276" name="Google Shape;276;p29"/>
          <p:cNvSpPr txBox="1"/>
          <p:nvPr>
            <p:ph idx="4294967295" type="body"/>
          </p:nvPr>
        </p:nvSpPr>
        <p:spPr>
          <a:xfrm>
            <a:off x="457200" y="1143000"/>
            <a:ext cx="8229600" cy="49831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Constants	John, 2, DIT,... </a:t>
            </a:r>
            <a:endParaRPr/>
          </a:p>
          <a:p>
            <a:pPr indent="-342900" lvl="0" marL="342900" rtl="0" algn="l">
              <a:lnSpc>
                <a:spcPct val="100000"/>
              </a:lnSpc>
              <a:spcBef>
                <a:spcPts val="640"/>
              </a:spcBef>
              <a:spcAft>
                <a:spcPts val="0"/>
              </a:spcAft>
              <a:buClr>
                <a:schemeClr val="dk1"/>
              </a:buClr>
              <a:buSzPts val="3200"/>
              <a:buChar char="•"/>
            </a:pPr>
            <a:r>
              <a:rPr lang="en-US"/>
              <a:t>Predicates	Brother, &gt;,...</a:t>
            </a:r>
            <a:endParaRPr/>
          </a:p>
          <a:p>
            <a:pPr indent="-342900" lvl="0" marL="342900" rtl="0" algn="l">
              <a:lnSpc>
                <a:spcPct val="100000"/>
              </a:lnSpc>
              <a:spcBef>
                <a:spcPts val="640"/>
              </a:spcBef>
              <a:spcAft>
                <a:spcPts val="0"/>
              </a:spcAft>
              <a:buClr>
                <a:schemeClr val="dk1"/>
              </a:buClr>
              <a:buSzPts val="3200"/>
              <a:buChar char="•"/>
            </a:pPr>
            <a:r>
              <a:rPr lang="en-US"/>
              <a:t>Functions	Sqrt, LeftLegOf,...</a:t>
            </a:r>
            <a:endParaRPr/>
          </a:p>
          <a:p>
            <a:pPr indent="-342900" lvl="0" marL="342900" rtl="0" algn="l">
              <a:lnSpc>
                <a:spcPct val="100000"/>
              </a:lnSpc>
              <a:spcBef>
                <a:spcPts val="640"/>
              </a:spcBef>
              <a:spcAft>
                <a:spcPts val="0"/>
              </a:spcAft>
              <a:buClr>
                <a:schemeClr val="dk1"/>
              </a:buClr>
              <a:buSzPts val="3200"/>
              <a:buChar char="•"/>
            </a:pPr>
            <a:r>
              <a:rPr lang="en-US"/>
              <a:t>Variables	x, y, a, b,...</a:t>
            </a:r>
            <a:endParaRPr/>
          </a:p>
          <a:p>
            <a:pPr indent="-342900" lvl="0" marL="342900" rtl="0" algn="l">
              <a:lnSpc>
                <a:spcPct val="100000"/>
              </a:lnSpc>
              <a:spcBef>
                <a:spcPts val="640"/>
              </a:spcBef>
              <a:spcAft>
                <a:spcPts val="0"/>
              </a:spcAft>
              <a:buClr>
                <a:schemeClr val="dk1"/>
              </a:buClr>
              <a:buSzPts val="3200"/>
              <a:buChar char="•"/>
            </a:pPr>
            <a:r>
              <a:rPr lang="en-US"/>
              <a:t>Connectives	¬, ⇒, ∧, ∨, ⇔</a:t>
            </a:r>
            <a:endParaRPr/>
          </a:p>
          <a:p>
            <a:pPr indent="-342900" lvl="0" marL="342900" rtl="0" algn="l">
              <a:lnSpc>
                <a:spcPct val="100000"/>
              </a:lnSpc>
              <a:spcBef>
                <a:spcPts val="640"/>
              </a:spcBef>
              <a:spcAft>
                <a:spcPts val="0"/>
              </a:spcAft>
              <a:buClr>
                <a:schemeClr val="dk1"/>
              </a:buClr>
              <a:buSzPts val="3200"/>
              <a:buChar char="•"/>
            </a:pPr>
            <a:r>
              <a:rPr lang="en-US"/>
              <a:t>Equality		= </a:t>
            </a:r>
            <a:endParaRPr/>
          </a:p>
          <a:p>
            <a:pPr indent="-342900" lvl="0" marL="342900" rtl="0" algn="l">
              <a:lnSpc>
                <a:spcPct val="100000"/>
              </a:lnSpc>
              <a:spcBef>
                <a:spcPts val="640"/>
              </a:spcBef>
              <a:spcAft>
                <a:spcPts val="0"/>
              </a:spcAft>
              <a:buClr>
                <a:schemeClr val="dk1"/>
              </a:buClr>
              <a:buSzPts val="3200"/>
              <a:buChar char="•"/>
            </a:pPr>
            <a:r>
              <a:rPr lang="en-US"/>
              <a:t>Quantifiers  	∀, ∃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3"/>
          <p:cNvSpPr txBox="1"/>
          <p:nvPr>
            <p:ph type="title"/>
          </p:nvPr>
        </p:nvSpPr>
        <p:spPr>
          <a:xfrm>
            <a:off x="457200" y="18818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Knowledge bases</a:t>
            </a:r>
            <a:endParaRPr/>
          </a:p>
        </p:txBody>
      </p:sp>
      <p:sp>
        <p:nvSpPr>
          <p:cNvPr id="104" name="Google Shape;104;p3"/>
          <p:cNvSpPr txBox="1"/>
          <p:nvPr>
            <p:ph idx="1" type="body"/>
          </p:nvPr>
        </p:nvSpPr>
        <p:spPr>
          <a:xfrm>
            <a:off x="457200" y="3284600"/>
            <a:ext cx="8229600" cy="3230700"/>
          </a:xfrm>
          <a:prstGeom prst="rect">
            <a:avLst/>
          </a:prstGeom>
          <a:noFill/>
          <a:ln>
            <a:noFill/>
          </a:ln>
        </p:spPr>
        <p:txBody>
          <a:bodyPr anchorCtr="0" anchor="t" bIns="45700" lIns="91425" spcFirstLastPara="1" rIns="91425" wrap="square" tIns="45700">
            <a:normAutofit/>
          </a:bodyPr>
          <a:lstStyle/>
          <a:p>
            <a:pPr indent="-274320" lvl="0" marL="274320" rtl="0" algn="l">
              <a:lnSpc>
                <a:spcPct val="80000"/>
              </a:lnSpc>
              <a:spcBef>
                <a:spcPts val="0"/>
              </a:spcBef>
              <a:spcAft>
                <a:spcPts val="0"/>
              </a:spcAft>
              <a:buClr>
                <a:schemeClr val="dk1"/>
              </a:buClr>
              <a:buSzPts val="2000"/>
              <a:buFont typeface="Noto Sans Symbols"/>
              <a:buChar char="⚫"/>
            </a:pPr>
            <a:r>
              <a:rPr lang="en-US" sz="2000"/>
              <a:t>Knowledge base = set of </a:t>
            </a:r>
            <a:r>
              <a:rPr lang="en-US" sz="2000">
                <a:solidFill>
                  <a:schemeClr val="accent2"/>
                </a:solidFill>
              </a:rPr>
              <a:t>sentences</a:t>
            </a:r>
            <a:r>
              <a:rPr lang="en-US" sz="2000"/>
              <a:t> in a </a:t>
            </a:r>
            <a:r>
              <a:rPr lang="en-US" sz="2000">
                <a:solidFill>
                  <a:schemeClr val="accent2"/>
                </a:solidFill>
              </a:rPr>
              <a:t>formal</a:t>
            </a:r>
            <a:r>
              <a:rPr lang="en-US" sz="2000"/>
              <a:t> language</a:t>
            </a:r>
            <a:endParaRPr/>
          </a:p>
          <a:p>
            <a:pPr indent="-274320" lvl="0" marL="274320" rtl="0" algn="l">
              <a:lnSpc>
                <a:spcPct val="80000"/>
              </a:lnSpc>
              <a:spcBef>
                <a:spcPts val="580"/>
              </a:spcBef>
              <a:spcAft>
                <a:spcPts val="0"/>
              </a:spcAft>
              <a:buClr>
                <a:schemeClr val="accent2"/>
              </a:buClr>
              <a:buSzPts val="2000"/>
              <a:buFont typeface="Noto Sans Symbols"/>
              <a:buChar char="⚫"/>
            </a:pPr>
            <a:r>
              <a:rPr lang="en-US" sz="2000">
                <a:solidFill>
                  <a:schemeClr val="accent2"/>
                </a:solidFill>
              </a:rPr>
              <a:t>Declarative</a:t>
            </a:r>
            <a:r>
              <a:rPr lang="en-US" sz="2000"/>
              <a:t> approach to building an agent (or other system):</a:t>
            </a:r>
            <a:endParaRPr/>
          </a:p>
          <a:p>
            <a:pPr indent="-285750" lvl="1" marL="548640" rtl="0" algn="l">
              <a:lnSpc>
                <a:spcPct val="80000"/>
              </a:lnSpc>
              <a:spcBef>
                <a:spcPts val="370"/>
              </a:spcBef>
              <a:spcAft>
                <a:spcPts val="0"/>
              </a:spcAft>
              <a:buClr>
                <a:schemeClr val="dk1"/>
              </a:buClr>
              <a:buSzPts val="1800"/>
              <a:buFont typeface="Noto Sans Symbols"/>
              <a:buChar char="⚫"/>
            </a:pPr>
            <a:r>
              <a:rPr lang="en-US" sz="1800">
                <a:latin typeface="Courier New"/>
                <a:ea typeface="Courier New"/>
                <a:cs typeface="Courier New"/>
                <a:sym typeface="Courier New"/>
              </a:rPr>
              <a:t>Tell</a:t>
            </a:r>
            <a:r>
              <a:rPr lang="en-US" sz="1800"/>
              <a:t> it what it needs to know</a:t>
            </a:r>
            <a:endParaRPr/>
          </a:p>
          <a:p>
            <a:pPr indent="-171450" lvl="1" marL="548640" rtl="0" algn="l">
              <a:lnSpc>
                <a:spcPct val="80000"/>
              </a:lnSpc>
              <a:spcBef>
                <a:spcPts val="370"/>
              </a:spcBef>
              <a:spcAft>
                <a:spcPts val="0"/>
              </a:spcAft>
              <a:buClr>
                <a:schemeClr val="dk1"/>
              </a:buClr>
              <a:buSzPts val="1800"/>
              <a:buFont typeface="Noto Sans Symbols"/>
              <a:buNone/>
            </a:pPr>
            <a:r>
              <a:t/>
            </a:r>
            <a:endParaRPr sz="1800"/>
          </a:p>
          <a:p>
            <a:pPr indent="-274320" lvl="0" marL="274320" rtl="0" algn="l">
              <a:lnSpc>
                <a:spcPct val="80000"/>
              </a:lnSpc>
              <a:spcBef>
                <a:spcPts val="580"/>
              </a:spcBef>
              <a:spcAft>
                <a:spcPts val="0"/>
              </a:spcAft>
              <a:buClr>
                <a:schemeClr val="dk1"/>
              </a:buClr>
              <a:buSzPts val="2000"/>
              <a:buFont typeface="Noto Sans Symbols"/>
              <a:buChar char="⚫"/>
            </a:pPr>
            <a:r>
              <a:rPr lang="en-US" sz="2000"/>
              <a:t>Then it can </a:t>
            </a:r>
            <a:r>
              <a:rPr lang="en-US" sz="2000">
                <a:latin typeface="Courier New"/>
                <a:ea typeface="Courier New"/>
                <a:cs typeface="Courier New"/>
                <a:sym typeface="Courier New"/>
              </a:rPr>
              <a:t>Ask</a:t>
            </a:r>
            <a:r>
              <a:rPr lang="en-US" sz="2000"/>
              <a:t> itself what to do - answers should follow from the KB</a:t>
            </a:r>
            <a:endParaRPr/>
          </a:p>
          <a:p>
            <a:pPr indent="-274320" lvl="0" marL="274320" rtl="0" algn="l">
              <a:lnSpc>
                <a:spcPct val="80000"/>
              </a:lnSpc>
              <a:spcBef>
                <a:spcPts val="580"/>
              </a:spcBef>
              <a:spcAft>
                <a:spcPts val="0"/>
              </a:spcAft>
              <a:buClr>
                <a:schemeClr val="dk1"/>
              </a:buClr>
              <a:buSzPts val="2000"/>
              <a:buFont typeface="Noto Sans Symbols"/>
              <a:buChar char="⚫"/>
            </a:pPr>
            <a:r>
              <a:rPr lang="en-US" sz="2000"/>
              <a:t>Agents can be viewed at the </a:t>
            </a:r>
            <a:r>
              <a:rPr lang="en-US" sz="2000">
                <a:solidFill>
                  <a:schemeClr val="accent2"/>
                </a:solidFill>
              </a:rPr>
              <a:t>knowledge level</a:t>
            </a:r>
            <a:endParaRPr sz="2000"/>
          </a:p>
          <a:p>
            <a:pPr indent="-285750" lvl="1" marL="548640" rtl="0" algn="l">
              <a:lnSpc>
                <a:spcPct val="80000"/>
              </a:lnSpc>
              <a:spcBef>
                <a:spcPts val="370"/>
              </a:spcBef>
              <a:spcAft>
                <a:spcPts val="0"/>
              </a:spcAft>
              <a:buClr>
                <a:schemeClr val="dk1"/>
              </a:buClr>
              <a:buSzPts val="1800"/>
              <a:buFont typeface="Calibri"/>
              <a:buNone/>
            </a:pPr>
            <a:r>
              <a:rPr lang="en-US" sz="1800"/>
              <a:t>i.e., what they know, regardless of how implemented</a:t>
            </a:r>
            <a:br>
              <a:rPr lang="en-US" sz="1800"/>
            </a:br>
            <a:endParaRPr/>
          </a:p>
          <a:p>
            <a:pPr indent="-274320" lvl="0" marL="274320" rtl="0" algn="l">
              <a:lnSpc>
                <a:spcPct val="80000"/>
              </a:lnSpc>
              <a:spcBef>
                <a:spcPts val="580"/>
              </a:spcBef>
              <a:spcAft>
                <a:spcPts val="0"/>
              </a:spcAft>
              <a:buClr>
                <a:schemeClr val="dk1"/>
              </a:buClr>
              <a:buSzPts val="2000"/>
              <a:buFont typeface="Noto Sans Symbols"/>
              <a:buChar char="⚫"/>
            </a:pPr>
            <a:r>
              <a:rPr lang="en-US" sz="2000"/>
              <a:t>Or at the </a:t>
            </a:r>
            <a:r>
              <a:rPr lang="en-US" sz="2000">
                <a:solidFill>
                  <a:schemeClr val="accent2"/>
                </a:solidFill>
              </a:rPr>
              <a:t>implementation level</a:t>
            </a:r>
            <a:endParaRPr sz="2000"/>
          </a:p>
          <a:p>
            <a:pPr indent="-285750" lvl="1" marL="548640" rtl="0" algn="l">
              <a:lnSpc>
                <a:spcPct val="80000"/>
              </a:lnSpc>
              <a:spcBef>
                <a:spcPts val="370"/>
              </a:spcBef>
              <a:spcAft>
                <a:spcPts val="0"/>
              </a:spcAft>
              <a:buClr>
                <a:schemeClr val="dk1"/>
              </a:buClr>
              <a:buSzPts val="1800"/>
              <a:buFont typeface="Noto Sans Symbols"/>
              <a:buChar char="⚫"/>
            </a:pPr>
            <a:r>
              <a:rPr lang="en-US" sz="1800"/>
              <a:t>i.e., data structures in KB and algorithms that manipulate them</a:t>
            </a:r>
            <a:endParaRPr/>
          </a:p>
        </p:txBody>
      </p:sp>
      <p:pic>
        <p:nvPicPr>
          <p:cNvPr descr="kbs" id="105" name="Google Shape;105;p3"/>
          <p:cNvPicPr preferRelativeResize="0"/>
          <p:nvPr/>
        </p:nvPicPr>
        <p:blipFill rotWithShape="1">
          <a:blip r:embed="rId3">
            <a:alphaModFix/>
          </a:blip>
          <a:srcRect b="0" l="0" r="0" t="0"/>
          <a:stretch/>
        </p:blipFill>
        <p:spPr>
          <a:xfrm>
            <a:off x="914400" y="1668075"/>
            <a:ext cx="6553200" cy="11461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0"/>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
        <p:nvSpPr>
          <p:cNvPr id="282" name="Google Shape;282;p30"/>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Quantifiers</a:t>
            </a:r>
            <a:endParaRPr b="0">
              <a:solidFill>
                <a:srgbClr val="C00000"/>
              </a:solidFill>
            </a:endParaRPr>
          </a:p>
        </p:txBody>
      </p:sp>
      <p:sp>
        <p:nvSpPr>
          <p:cNvPr id="283" name="Google Shape;283;p30"/>
          <p:cNvSpPr txBox="1"/>
          <p:nvPr>
            <p:ph idx="1" type="body"/>
          </p:nvPr>
        </p:nvSpPr>
        <p:spPr>
          <a:xfrm>
            <a:off x="457200" y="1295400"/>
            <a:ext cx="8382000" cy="5105400"/>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90000"/>
              </a:lnSpc>
              <a:spcBef>
                <a:spcPts val="0"/>
              </a:spcBef>
              <a:spcAft>
                <a:spcPts val="0"/>
              </a:spcAft>
              <a:buClr>
                <a:schemeClr val="accent2"/>
              </a:buClr>
              <a:buSzPts val="3200"/>
              <a:buChar char="•"/>
            </a:pPr>
            <a:r>
              <a:rPr b="1" lang="en-US">
                <a:solidFill>
                  <a:schemeClr val="accent2"/>
                </a:solidFill>
              </a:rPr>
              <a:t>Universal</a:t>
            </a:r>
            <a:r>
              <a:rPr b="1" lang="en-US"/>
              <a:t> quantification</a:t>
            </a:r>
            <a:r>
              <a:rPr lang="en-US"/>
              <a:t> </a:t>
            </a:r>
            <a:endParaRPr/>
          </a:p>
          <a:p>
            <a:pPr indent="-285750" lvl="1" marL="742950" rtl="0" algn="l">
              <a:lnSpc>
                <a:spcPct val="90000"/>
              </a:lnSpc>
              <a:spcBef>
                <a:spcPts val="1680"/>
              </a:spcBef>
              <a:spcAft>
                <a:spcPts val="0"/>
              </a:spcAft>
              <a:buClr>
                <a:schemeClr val="dk1"/>
              </a:buClr>
              <a:buSzPts val="2400"/>
              <a:buChar char="–"/>
            </a:pPr>
            <a:r>
              <a:rPr lang="en-US" sz="2400"/>
              <a:t>(</a:t>
            </a:r>
            <a:r>
              <a:rPr b="1" lang="en-US" sz="2400"/>
              <a:t>∀</a:t>
            </a:r>
            <a:r>
              <a:rPr lang="en-US" sz="2400"/>
              <a:t>x)P(x) means that P holds for </a:t>
            </a:r>
            <a:r>
              <a:rPr b="1" lang="en-US" sz="2400"/>
              <a:t>all</a:t>
            </a:r>
            <a:r>
              <a:rPr lang="en-US" sz="2400"/>
              <a:t> values of x in the domain associated with that variable</a:t>
            </a:r>
            <a:endParaRPr/>
          </a:p>
          <a:p>
            <a:pPr indent="-285750" lvl="1" marL="742950" rtl="0" algn="l">
              <a:lnSpc>
                <a:spcPct val="90000"/>
              </a:lnSpc>
              <a:spcBef>
                <a:spcPts val="1760"/>
              </a:spcBef>
              <a:spcAft>
                <a:spcPts val="0"/>
              </a:spcAft>
              <a:buClr>
                <a:schemeClr val="dk1"/>
              </a:buClr>
              <a:buSzPts val="2400"/>
              <a:buChar char="–"/>
            </a:pPr>
            <a:r>
              <a:rPr lang="en-US" sz="2400"/>
              <a:t>E.g., (</a:t>
            </a:r>
            <a:r>
              <a:rPr b="1" lang="en-US" sz="2400"/>
              <a:t>∀</a:t>
            </a:r>
            <a:r>
              <a:rPr lang="en-US" sz="2400"/>
              <a:t>x) dolphin(x) → mammal(x)</a:t>
            </a:r>
            <a:r>
              <a:rPr lang="en-US"/>
              <a:t> </a:t>
            </a:r>
            <a:endParaRPr/>
          </a:p>
          <a:p>
            <a:pPr indent="-342900" lvl="0" marL="342900" rtl="0" algn="l">
              <a:lnSpc>
                <a:spcPct val="90000"/>
              </a:lnSpc>
              <a:spcBef>
                <a:spcPts val="1840"/>
              </a:spcBef>
              <a:spcAft>
                <a:spcPts val="0"/>
              </a:spcAft>
              <a:buClr>
                <a:schemeClr val="accent2"/>
              </a:buClr>
              <a:buSzPts val="3200"/>
              <a:buChar char="•"/>
            </a:pPr>
            <a:r>
              <a:rPr b="1" lang="en-US">
                <a:solidFill>
                  <a:schemeClr val="accent2"/>
                </a:solidFill>
              </a:rPr>
              <a:t>Existential</a:t>
            </a:r>
            <a:r>
              <a:rPr lang="en-US"/>
              <a:t> </a:t>
            </a:r>
            <a:r>
              <a:rPr b="1" lang="en-US"/>
              <a:t>quantification</a:t>
            </a:r>
            <a:r>
              <a:rPr lang="en-US"/>
              <a:t> </a:t>
            </a:r>
            <a:endParaRPr/>
          </a:p>
          <a:p>
            <a:pPr indent="-285750" lvl="1" marL="742950" rtl="0" algn="l">
              <a:lnSpc>
                <a:spcPct val="90000"/>
              </a:lnSpc>
              <a:spcBef>
                <a:spcPts val="1680"/>
              </a:spcBef>
              <a:spcAft>
                <a:spcPts val="0"/>
              </a:spcAft>
              <a:buClr>
                <a:schemeClr val="dk1"/>
              </a:buClr>
              <a:buSzPts val="2400"/>
              <a:buChar char="–"/>
            </a:pPr>
            <a:r>
              <a:rPr lang="en-US" sz="2400"/>
              <a:t>(</a:t>
            </a:r>
            <a:r>
              <a:rPr b="1" lang="en-US" sz="2400"/>
              <a:t>∃</a:t>
            </a:r>
            <a:r>
              <a:rPr lang="en-US" sz="2400"/>
              <a:t> x)P(x) means that P holds for </a:t>
            </a:r>
            <a:r>
              <a:rPr b="1" lang="en-US" sz="2400"/>
              <a:t>some</a:t>
            </a:r>
            <a:r>
              <a:rPr lang="en-US" sz="2400"/>
              <a:t> value of x in the domain associated with that variable</a:t>
            </a:r>
            <a:endParaRPr/>
          </a:p>
          <a:p>
            <a:pPr indent="-285750" lvl="1" marL="742950" rtl="0" algn="l">
              <a:lnSpc>
                <a:spcPct val="90000"/>
              </a:lnSpc>
              <a:spcBef>
                <a:spcPts val="1680"/>
              </a:spcBef>
              <a:spcAft>
                <a:spcPts val="0"/>
              </a:spcAft>
              <a:buClr>
                <a:schemeClr val="dk1"/>
              </a:buClr>
              <a:buSzPts val="2400"/>
              <a:buChar char="–"/>
            </a:pPr>
            <a:r>
              <a:rPr lang="en-US" sz="2400"/>
              <a:t>E.g., (</a:t>
            </a:r>
            <a:r>
              <a:rPr b="1" lang="en-US" sz="2400"/>
              <a:t>∃</a:t>
            </a:r>
            <a:r>
              <a:rPr lang="en-US" sz="2400"/>
              <a:t> x) mammal(x) ∧ lays-eggs(x)</a:t>
            </a:r>
            <a:endParaRPr/>
          </a:p>
          <a:p>
            <a:pPr indent="-285750" lvl="1" marL="742950" rtl="0" algn="l">
              <a:lnSpc>
                <a:spcPct val="90000"/>
              </a:lnSpc>
              <a:spcBef>
                <a:spcPts val="1680"/>
              </a:spcBef>
              <a:spcAft>
                <a:spcPts val="0"/>
              </a:spcAft>
              <a:buClr>
                <a:schemeClr val="dk1"/>
              </a:buClr>
              <a:buSzPts val="2400"/>
              <a:buChar char="–"/>
            </a:pPr>
            <a:r>
              <a:rPr lang="en-US" sz="2400"/>
              <a:t>Permits one to make a statement about some object without naming it</a:t>
            </a:r>
            <a:endParaRPr/>
          </a:p>
          <a:p>
            <a:pPr indent="-107950" lvl="1" marL="742950" rtl="0" algn="l">
              <a:lnSpc>
                <a:spcPct val="90000"/>
              </a:lnSpc>
              <a:spcBef>
                <a:spcPts val="1760"/>
              </a:spcBef>
              <a:spcAft>
                <a:spcPts val="0"/>
              </a:spcAft>
              <a:buClr>
                <a:schemeClr val="dk1"/>
              </a:buClr>
              <a:buSzPts val="28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1"/>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
        <p:nvSpPr>
          <p:cNvPr id="289" name="Google Shape;289;p31"/>
          <p:cNvSpPr txBox="1"/>
          <p:nvPr>
            <p:ph type="title"/>
          </p:nvPr>
        </p:nvSpPr>
        <p:spPr>
          <a:xfrm>
            <a:off x="762000" y="228600"/>
            <a:ext cx="7772400" cy="609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Quantifiers</a:t>
            </a:r>
            <a:endParaRPr/>
          </a:p>
        </p:txBody>
      </p:sp>
      <p:sp>
        <p:nvSpPr>
          <p:cNvPr id="290" name="Google Shape;290;p31"/>
          <p:cNvSpPr txBox="1"/>
          <p:nvPr>
            <p:ph idx="1" type="body"/>
          </p:nvPr>
        </p:nvSpPr>
        <p:spPr>
          <a:xfrm>
            <a:off x="304800" y="914400"/>
            <a:ext cx="8686800" cy="54864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FF0000"/>
              </a:buClr>
              <a:buSzPts val="2000"/>
              <a:buChar char="•"/>
            </a:pPr>
            <a:r>
              <a:rPr lang="en-US" sz="2000">
                <a:solidFill>
                  <a:srgbClr val="FF0000"/>
                </a:solidFill>
              </a:rPr>
              <a:t>Universal quantifiers are often used with “implies” to form “rules”:</a:t>
            </a:r>
            <a:endParaRPr/>
          </a:p>
          <a:p>
            <a:pPr indent="-285750" lvl="1" marL="742950" rtl="0" algn="l">
              <a:lnSpc>
                <a:spcPct val="100000"/>
              </a:lnSpc>
              <a:spcBef>
                <a:spcPts val="400"/>
              </a:spcBef>
              <a:spcAft>
                <a:spcPts val="0"/>
              </a:spcAft>
              <a:buClr>
                <a:schemeClr val="dk1"/>
              </a:buClr>
              <a:buSzPts val="2000"/>
              <a:buFont typeface="Calibri"/>
              <a:buNone/>
            </a:pPr>
            <a:r>
              <a:rPr lang="en-US" sz="2000"/>
              <a:t>(∀x) student(x) → smart(x)                 </a:t>
            </a:r>
            <a:r>
              <a:rPr b="1" lang="en-US" sz="2000">
                <a:solidFill>
                  <a:srgbClr val="00B050"/>
                </a:solidFill>
              </a:rPr>
              <a:t>“All students are smart”</a:t>
            </a:r>
            <a:endParaRPr/>
          </a:p>
          <a:p>
            <a:pPr indent="-285750" lvl="1" marL="742950" rtl="0" algn="l">
              <a:lnSpc>
                <a:spcPct val="100000"/>
              </a:lnSpc>
              <a:spcBef>
                <a:spcPts val="400"/>
              </a:spcBef>
              <a:spcAft>
                <a:spcPts val="0"/>
              </a:spcAft>
              <a:buClr>
                <a:schemeClr val="dk1"/>
              </a:buClr>
              <a:buSzPts val="2000"/>
              <a:buFont typeface="Calibri"/>
              <a:buNone/>
            </a:pPr>
            <a:r>
              <a:t/>
            </a:r>
            <a:endParaRPr sz="2000"/>
          </a:p>
          <a:p>
            <a:pPr indent="-342900" lvl="0" marL="342900" rtl="0" algn="l">
              <a:lnSpc>
                <a:spcPct val="100000"/>
              </a:lnSpc>
              <a:spcBef>
                <a:spcPts val="400"/>
              </a:spcBef>
              <a:spcAft>
                <a:spcPts val="0"/>
              </a:spcAft>
              <a:buClr>
                <a:srgbClr val="FF0000"/>
              </a:buClr>
              <a:buSzPts val="2000"/>
              <a:buChar char="•"/>
            </a:pPr>
            <a:r>
              <a:rPr lang="en-US" sz="2000">
                <a:solidFill>
                  <a:srgbClr val="FF0000"/>
                </a:solidFill>
              </a:rPr>
              <a:t>Universal quantification is </a:t>
            </a:r>
            <a:r>
              <a:rPr i="1" lang="en-US" sz="2000">
                <a:solidFill>
                  <a:srgbClr val="FF0000"/>
                </a:solidFill>
              </a:rPr>
              <a:t>rarely </a:t>
            </a:r>
            <a:r>
              <a:rPr lang="en-US" sz="2000">
                <a:solidFill>
                  <a:srgbClr val="FF0000"/>
                </a:solidFill>
              </a:rPr>
              <a:t>used to make blanket statements about every individual in the world: </a:t>
            </a:r>
            <a:endParaRPr/>
          </a:p>
          <a:p>
            <a:pPr indent="-285750" lvl="1" marL="742950" rtl="0" algn="l">
              <a:lnSpc>
                <a:spcPct val="100000"/>
              </a:lnSpc>
              <a:spcBef>
                <a:spcPts val="400"/>
              </a:spcBef>
              <a:spcAft>
                <a:spcPts val="0"/>
              </a:spcAft>
              <a:buClr>
                <a:srgbClr val="00B050"/>
              </a:buClr>
              <a:buSzPts val="2000"/>
              <a:buFont typeface="Calibri"/>
              <a:buNone/>
            </a:pPr>
            <a:r>
              <a:rPr b="1" lang="en-US" sz="2000">
                <a:solidFill>
                  <a:srgbClr val="00B050"/>
                </a:solidFill>
              </a:rPr>
              <a:t>“Everyone in the world is a student and is smart”</a:t>
            </a:r>
            <a:endParaRPr/>
          </a:p>
          <a:p>
            <a:pPr indent="-285750" lvl="1" marL="742950" rtl="0" algn="l">
              <a:lnSpc>
                <a:spcPct val="100000"/>
              </a:lnSpc>
              <a:spcBef>
                <a:spcPts val="400"/>
              </a:spcBef>
              <a:spcAft>
                <a:spcPts val="0"/>
              </a:spcAft>
              <a:buClr>
                <a:schemeClr val="dk1"/>
              </a:buClr>
              <a:buSzPts val="2000"/>
              <a:buFont typeface="Calibri"/>
              <a:buNone/>
            </a:pPr>
            <a:r>
              <a:rPr lang="en-US" sz="2000"/>
              <a:t>(∀x)student(x)∧smart(x) </a:t>
            </a:r>
            <a:endParaRPr/>
          </a:p>
          <a:p>
            <a:pPr indent="-342900" lvl="0" marL="342900" rtl="0" algn="l">
              <a:lnSpc>
                <a:spcPct val="100000"/>
              </a:lnSpc>
              <a:spcBef>
                <a:spcPts val="400"/>
              </a:spcBef>
              <a:spcAft>
                <a:spcPts val="0"/>
              </a:spcAft>
              <a:buClr>
                <a:srgbClr val="FF0000"/>
              </a:buClr>
              <a:buSzPts val="2000"/>
              <a:buChar char="•"/>
            </a:pPr>
            <a:r>
              <a:rPr lang="en-US" sz="2000">
                <a:solidFill>
                  <a:srgbClr val="FF0000"/>
                </a:solidFill>
              </a:rPr>
              <a:t>Existential quantifiers are usually used with “and” to specify a list of properties about an individual:</a:t>
            </a:r>
            <a:endParaRPr/>
          </a:p>
          <a:p>
            <a:pPr indent="-285750" lvl="1" marL="742950" rtl="0" algn="l">
              <a:lnSpc>
                <a:spcPct val="100000"/>
              </a:lnSpc>
              <a:spcBef>
                <a:spcPts val="400"/>
              </a:spcBef>
              <a:spcAft>
                <a:spcPts val="0"/>
              </a:spcAft>
              <a:buClr>
                <a:schemeClr val="dk1"/>
              </a:buClr>
              <a:buSzPts val="2000"/>
              <a:buFont typeface="Calibri"/>
              <a:buNone/>
            </a:pPr>
            <a:r>
              <a:rPr lang="en-US" sz="2000"/>
              <a:t>(∃x) student(x) ∧ smart(x)               </a:t>
            </a:r>
            <a:r>
              <a:rPr b="1" lang="en-US" sz="2000">
                <a:solidFill>
                  <a:srgbClr val="00B050"/>
                </a:solidFill>
              </a:rPr>
              <a:t>“There is a student who is smart”</a:t>
            </a:r>
            <a:endParaRPr/>
          </a:p>
          <a:p>
            <a:pPr indent="-285750" lvl="1" marL="742950" rtl="0" algn="l">
              <a:lnSpc>
                <a:spcPct val="100000"/>
              </a:lnSpc>
              <a:spcBef>
                <a:spcPts val="400"/>
              </a:spcBef>
              <a:spcAft>
                <a:spcPts val="0"/>
              </a:spcAft>
              <a:buClr>
                <a:schemeClr val="dk1"/>
              </a:buClr>
              <a:buSzPts val="2000"/>
              <a:buFont typeface="Calibri"/>
              <a:buNone/>
            </a:pPr>
            <a:r>
              <a:t/>
            </a:r>
            <a:endParaRPr sz="2000"/>
          </a:p>
          <a:p>
            <a:pPr indent="-342900" lvl="0" marL="342900" rtl="0" algn="l">
              <a:lnSpc>
                <a:spcPct val="100000"/>
              </a:lnSpc>
              <a:spcBef>
                <a:spcPts val="400"/>
              </a:spcBef>
              <a:spcAft>
                <a:spcPts val="0"/>
              </a:spcAft>
              <a:buClr>
                <a:srgbClr val="FF0000"/>
              </a:buClr>
              <a:buSzPts val="2000"/>
              <a:buChar char="•"/>
            </a:pPr>
            <a:r>
              <a:rPr lang="en-US" sz="2000">
                <a:solidFill>
                  <a:srgbClr val="FF0000"/>
                </a:solidFill>
              </a:rPr>
              <a:t>A common mistake is to represent this English sentence as the FOL sentence:</a:t>
            </a:r>
            <a:endParaRPr/>
          </a:p>
          <a:p>
            <a:pPr indent="-285750" lvl="1" marL="742950" rtl="0" algn="l">
              <a:lnSpc>
                <a:spcPct val="100000"/>
              </a:lnSpc>
              <a:spcBef>
                <a:spcPts val="400"/>
              </a:spcBef>
              <a:spcAft>
                <a:spcPts val="0"/>
              </a:spcAft>
              <a:buClr>
                <a:schemeClr val="dk1"/>
              </a:buClr>
              <a:buSzPts val="2000"/>
              <a:buFont typeface="Calibri"/>
              <a:buNone/>
            </a:pPr>
            <a:r>
              <a:rPr lang="en-US" sz="2000"/>
              <a:t>(∃x) student(x) → smart(x)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2"/>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
        <p:nvSpPr>
          <p:cNvPr id="296" name="Google Shape;296;p32"/>
          <p:cNvSpPr txBox="1"/>
          <p:nvPr>
            <p:ph type="title"/>
          </p:nvPr>
        </p:nvSpPr>
        <p:spPr>
          <a:xfrm>
            <a:off x="457200" y="274638"/>
            <a:ext cx="8229600" cy="4111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Quantifier Scope</a:t>
            </a:r>
            <a:endParaRPr/>
          </a:p>
        </p:txBody>
      </p:sp>
      <p:sp>
        <p:nvSpPr>
          <p:cNvPr id="297" name="Google Shape;297;p32"/>
          <p:cNvSpPr txBox="1"/>
          <p:nvPr>
            <p:ph idx="1" type="body"/>
          </p:nvPr>
        </p:nvSpPr>
        <p:spPr>
          <a:xfrm>
            <a:off x="457200" y="838200"/>
            <a:ext cx="8382000" cy="5791200"/>
          </a:xfrm>
          <a:prstGeom prst="rect">
            <a:avLst/>
          </a:prstGeom>
          <a:noFill/>
          <a:ln>
            <a:noFill/>
          </a:ln>
        </p:spPr>
        <p:txBody>
          <a:bodyPr anchorCtr="0" anchor="t" bIns="45700" lIns="91425" spcFirstLastPara="1" rIns="91425" wrap="square" tIns="45700">
            <a:normAutofit/>
          </a:bodyPr>
          <a:lstStyle/>
          <a:p>
            <a:pPr indent="-215900" lvl="0" marL="342900" rtl="0" algn="l">
              <a:lnSpc>
                <a:spcPct val="100000"/>
              </a:lnSpc>
              <a:spcBef>
                <a:spcPts val="0"/>
              </a:spcBef>
              <a:spcAft>
                <a:spcPts val="0"/>
              </a:spcAft>
              <a:buClr>
                <a:schemeClr val="dk1"/>
              </a:buClr>
              <a:buSzPts val="2000"/>
              <a:buNone/>
            </a:pPr>
            <a:r>
              <a:t/>
            </a:r>
            <a:endParaRPr sz="2000"/>
          </a:p>
          <a:p>
            <a:pPr indent="-342900" lvl="0" marL="342900" rtl="0" algn="l">
              <a:lnSpc>
                <a:spcPct val="100000"/>
              </a:lnSpc>
              <a:spcBef>
                <a:spcPts val="400"/>
              </a:spcBef>
              <a:spcAft>
                <a:spcPts val="0"/>
              </a:spcAft>
              <a:buClr>
                <a:srgbClr val="FF0000"/>
              </a:buClr>
              <a:buSzPts val="2000"/>
              <a:buChar char="•"/>
            </a:pPr>
            <a:r>
              <a:rPr lang="en-US" sz="2000">
                <a:solidFill>
                  <a:srgbClr val="FF0000"/>
                </a:solidFill>
              </a:rPr>
              <a:t>Switching the order of universal quantifiers </a:t>
            </a:r>
            <a:r>
              <a:rPr i="1" lang="en-US" sz="2000">
                <a:solidFill>
                  <a:srgbClr val="FF0000"/>
                </a:solidFill>
              </a:rPr>
              <a:t>does not</a:t>
            </a:r>
            <a:r>
              <a:rPr lang="en-US" sz="2000">
                <a:solidFill>
                  <a:srgbClr val="FF0000"/>
                </a:solidFill>
              </a:rPr>
              <a:t> change the meaning: </a:t>
            </a:r>
            <a:endParaRPr/>
          </a:p>
          <a:p>
            <a:pPr indent="-285750" lvl="1" marL="742950" rtl="0" algn="l">
              <a:lnSpc>
                <a:spcPct val="100000"/>
              </a:lnSpc>
              <a:spcBef>
                <a:spcPts val="400"/>
              </a:spcBef>
              <a:spcAft>
                <a:spcPts val="0"/>
              </a:spcAft>
              <a:buClr>
                <a:schemeClr val="dk1"/>
              </a:buClr>
              <a:buSzPts val="2000"/>
              <a:buChar char="–"/>
            </a:pPr>
            <a:r>
              <a:rPr lang="en-US" sz="2000"/>
              <a:t>(∀x)(∀y)P(x,y) = (∀y)(∀x) P(x,y)</a:t>
            </a:r>
            <a:endParaRPr/>
          </a:p>
          <a:p>
            <a:pPr indent="-285750" lvl="1" marL="742950" rtl="0" algn="l">
              <a:lnSpc>
                <a:spcPct val="100000"/>
              </a:lnSpc>
              <a:spcBef>
                <a:spcPts val="400"/>
              </a:spcBef>
              <a:spcAft>
                <a:spcPts val="0"/>
              </a:spcAft>
              <a:buClr>
                <a:schemeClr val="dk1"/>
              </a:buClr>
              <a:buSzPts val="2000"/>
              <a:buNone/>
            </a:pPr>
            <a:r>
              <a:t/>
            </a:r>
            <a:endParaRPr sz="2000"/>
          </a:p>
          <a:p>
            <a:pPr indent="-342900" lvl="0" marL="342900" rtl="0" algn="l">
              <a:lnSpc>
                <a:spcPct val="100000"/>
              </a:lnSpc>
              <a:spcBef>
                <a:spcPts val="400"/>
              </a:spcBef>
              <a:spcAft>
                <a:spcPts val="0"/>
              </a:spcAft>
              <a:buClr>
                <a:srgbClr val="FF0000"/>
              </a:buClr>
              <a:buSzPts val="2000"/>
              <a:buChar char="•"/>
            </a:pPr>
            <a:r>
              <a:rPr lang="en-US" sz="2000">
                <a:solidFill>
                  <a:srgbClr val="FF0000"/>
                </a:solidFill>
              </a:rPr>
              <a:t>Similarly, you can switch the order of existential quantifiers:</a:t>
            </a:r>
            <a:endParaRPr/>
          </a:p>
          <a:p>
            <a:pPr indent="-285750" lvl="1" marL="742950" rtl="0" algn="l">
              <a:lnSpc>
                <a:spcPct val="100000"/>
              </a:lnSpc>
              <a:spcBef>
                <a:spcPts val="400"/>
              </a:spcBef>
              <a:spcAft>
                <a:spcPts val="0"/>
              </a:spcAft>
              <a:buClr>
                <a:schemeClr val="dk1"/>
              </a:buClr>
              <a:buSzPts val="2000"/>
              <a:buChar char="–"/>
            </a:pPr>
            <a:r>
              <a:rPr lang="en-US" sz="2000"/>
              <a:t>(∃x)(∃y)P(x,y) = (∃y)(∃x) P(x,y) </a:t>
            </a:r>
            <a:endParaRPr sz="2000"/>
          </a:p>
          <a:p>
            <a:pPr indent="-285750" lvl="1" marL="742950" rtl="0" algn="l">
              <a:lnSpc>
                <a:spcPct val="100000"/>
              </a:lnSpc>
              <a:spcBef>
                <a:spcPts val="400"/>
              </a:spcBef>
              <a:spcAft>
                <a:spcPts val="0"/>
              </a:spcAft>
              <a:buClr>
                <a:schemeClr val="dk1"/>
              </a:buClr>
              <a:buSzPts val="2000"/>
              <a:buNone/>
            </a:pPr>
            <a:r>
              <a:t/>
            </a:r>
            <a:endParaRPr sz="2000"/>
          </a:p>
          <a:p>
            <a:pPr indent="-342900" lvl="0" marL="342900" rtl="0" algn="l">
              <a:lnSpc>
                <a:spcPct val="100000"/>
              </a:lnSpc>
              <a:spcBef>
                <a:spcPts val="400"/>
              </a:spcBef>
              <a:spcAft>
                <a:spcPts val="0"/>
              </a:spcAft>
              <a:buClr>
                <a:srgbClr val="FF0000"/>
              </a:buClr>
              <a:buSzPts val="2000"/>
              <a:buChar char="•"/>
            </a:pPr>
            <a:r>
              <a:rPr lang="en-US" sz="2000">
                <a:solidFill>
                  <a:srgbClr val="FF0000"/>
                </a:solidFill>
              </a:rPr>
              <a:t>Switching the order of universals and existential </a:t>
            </a:r>
            <a:r>
              <a:rPr i="1" lang="en-US" sz="2000">
                <a:solidFill>
                  <a:srgbClr val="FF0000"/>
                </a:solidFill>
              </a:rPr>
              <a:t>does</a:t>
            </a:r>
            <a:r>
              <a:rPr lang="en-US" sz="2000">
                <a:solidFill>
                  <a:srgbClr val="FF0000"/>
                </a:solidFill>
              </a:rPr>
              <a:t> change meaning: </a:t>
            </a:r>
            <a:endParaRPr/>
          </a:p>
          <a:p>
            <a:pPr indent="-285750" lvl="1" marL="742950" rtl="0" algn="l">
              <a:lnSpc>
                <a:spcPct val="100000"/>
              </a:lnSpc>
              <a:spcBef>
                <a:spcPts val="400"/>
              </a:spcBef>
              <a:spcAft>
                <a:spcPts val="0"/>
              </a:spcAft>
              <a:buClr>
                <a:schemeClr val="dk1"/>
              </a:buClr>
              <a:buSzPts val="2000"/>
              <a:buChar char="–"/>
            </a:pPr>
            <a:r>
              <a:rPr lang="en-US" sz="2000"/>
              <a:t>Everyone likes someone: (∀x)(∃y) likes(x,y) </a:t>
            </a:r>
            <a:endParaRPr/>
          </a:p>
          <a:p>
            <a:pPr indent="-285750" lvl="1" marL="742950" rtl="0" algn="l">
              <a:lnSpc>
                <a:spcPct val="100000"/>
              </a:lnSpc>
              <a:spcBef>
                <a:spcPts val="400"/>
              </a:spcBef>
              <a:spcAft>
                <a:spcPts val="0"/>
              </a:spcAft>
              <a:buClr>
                <a:schemeClr val="dk1"/>
              </a:buClr>
              <a:buSzPts val="2000"/>
              <a:buChar char="–"/>
            </a:pPr>
            <a:r>
              <a:rPr lang="en-US" sz="2000"/>
              <a:t>Someone is liked by everyone: (∃y)(∀x) likes(x,y)</a:t>
            </a:r>
            <a:endParaRPr/>
          </a:p>
          <a:p>
            <a:pPr indent="-215900" lvl="0" marL="342900" rtl="0" algn="l">
              <a:lnSpc>
                <a:spcPct val="100000"/>
              </a:lnSpc>
              <a:spcBef>
                <a:spcPts val="400"/>
              </a:spcBef>
              <a:spcAft>
                <a:spcPts val="0"/>
              </a:spcAft>
              <a:buClr>
                <a:schemeClr val="dk1"/>
              </a:buClr>
              <a:buSzPts val="2000"/>
              <a:buNone/>
            </a:pPr>
            <a:r>
              <a:t/>
            </a:r>
            <a:endParaRPr sz="20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3"/>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
        <p:nvSpPr>
          <p:cNvPr id="303" name="Google Shape;303;p33"/>
          <p:cNvSpPr txBox="1"/>
          <p:nvPr>
            <p:ph type="title"/>
          </p:nvPr>
        </p:nvSpPr>
        <p:spPr>
          <a:xfrm>
            <a:off x="685800" y="228600"/>
            <a:ext cx="7772400" cy="5334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Translating English to FOL</a:t>
            </a:r>
            <a:endParaRPr/>
          </a:p>
        </p:txBody>
      </p:sp>
      <p:sp>
        <p:nvSpPr>
          <p:cNvPr id="304" name="Google Shape;304;p33"/>
          <p:cNvSpPr txBox="1"/>
          <p:nvPr>
            <p:ph idx="1" type="body"/>
          </p:nvPr>
        </p:nvSpPr>
        <p:spPr>
          <a:xfrm>
            <a:off x="609600" y="1295400"/>
            <a:ext cx="8229600" cy="5105400"/>
          </a:xfrm>
          <a:prstGeom prst="rect">
            <a:avLst/>
          </a:prstGeom>
          <a:noFill/>
          <a:ln>
            <a:noFill/>
          </a:ln>
        </p:spPr>
        <p:txBody>
          <a:bodyPr anchorCtr="0" anchor="t" bIns="45700" lIns="91425" spcFirstLastPara="1" rIns="91425" wrap="square" tIns="45700">
            <a:normAutofit/>
          </a:bodyPr>
          <a:lstStyle/>
          <a:p>
            <a:pPr indent="-342900" lvl="0" marL="342900" rtl="0" algn="l">
              <a:lnSpc>
                <a:spcPct val="80000"/>
              </a:lnSpc>
              <a:spcBef>
                <a:spcPts val="0"/>
              </a:spcBef>
              <a:spcAft>
                <a:spcPts val="0"/>
              </a:spcAft>
              <a:buClr>
                <a:schemeClr val="dk1"/>
              </a:buClr>
              <a:buSzPts val="1800"/>
              <a:buFont typeface="Calibri"/>
              <a:buNone/>
            </a:pPr>
            <a:r>
              <a:rPr b="1" lang="en-US" sz="1800"/>
              <a:t>Every gardener likes the sun.</a:t>
            </a:r>
            <a:endParaRPr/>
          </a:p>
          <a:p>
            <a:pPr indent="-285750" lvl="1" marL="742950" rtl="0" algn="l">
              <a:lnSpc>
                <a:spcPct val="80000"/>
              </a:lnSpc>
              <a:spcBef>
                <a:spcPts val="360"/>
              </a:spcBef>
              <a:spcAft>
                <a:spcPts val="0"/>
              </a:spcAft>
              <a:buClr>
                <a:schemeClr val="dk1"/>
              </a:buClr>
              <a:buSzPts val="1800"/>
              <a:buFont typeface="Calibri"/>
              <a:buNone/>
            </a:pPr>
            <a:r>
              <a:rPr lang="en-US" sz="1800"/>
              <a:t>∀x gardener(x) → likes(x,Sun) </a:t>
            </a:r>
            <a:endParaRPr/>
          </a:p>
          <a:p>
            <a:pPr indent="-342900" lvl="0" marL="342900" rtl="0" algn="l">
              <a:lnSpc>
                <a:spcPct val="80000"/>
              </a:lnSpc>
              <a:spcBef>
                <a:spcPts val="360"/>
              </a:spcBef>
              <a:spcAft>
                <a:spcPts val="0"/>
              </a:spcAft>
              <a:buClr>
                <a:schemeClr val="dk1"/>
              </a:buClr>
              <a:buSzPts val="1800"/>
              <a:buFont typeface="Calibri"/>
              <a:buNone/>
            </a:pPr>
            <a:r>
              <a:rPr b="1" lang="en-US" sz="1800"/>
              <a:t>You can fool some of the people all of the time.</a:t>
            </a:r>
            <a:endParaRPr sz="1800"/>
          </a:p>
          <a:p>
            <a:pPr indent="-285750" lvl="1" marL="742950" rtl="0" algn="l">
              <a:lnSpc>
                <a:spcPct val="80000"/>
              </a:lnSpc>
              <a:spcBef>
                <a:spcPts val="360"/>
              </a:spcBef>
              <a:spcAft>
                <a:spcPts val="0"/>
              </a:spcAft>
              <a:buClr>
                <a:schemeClr val="dk1"/>
              </a:buClr>
              <a:buSzPts val="1800"/>
              <a:buFont typeface="Calibri"/>
              <a:buNone/>
            </a:pPr>
            <a:r>
              <a:rPr lang="en-US" sz="1800"/>
              <a:t>∃x ∀t  person(x) ∧time(t) → can-fool(x,t)</a:t>
            </a:r>
            <a:endParaRPr/>
          </a:p>
          <a:p>
            <a:pPr indent="-342900" lvl="0" marL="342900" rtl="0" algn="l">
              <a:lnSpc>
                <a:spcPct val="80000"/>
              </a:lnSpc>
              <a:spcBef>
                <a:spcPts val="360"/>
              </a:spcBef>
              <a:spcAft>
                <a:spcPts val="0"/>
              </a:spcAft>
              <a:buClr>
                <a:schemeClr val="dk1"/>
              </a:buClr>
              <a:buSzPts val="1800"/>
              <a:buFont typeface="Calibri"/>
              <a:buNone/>
            </a:pPr>
            <a:r>
              <a:rPr b="1" lang="en-US" sz="1800"/>
              <a:t>You can fool all of the people some of the time.</a:t>
            </a:r>
            <a:endParaRPr/>
          </a:p>
          <a:p>
            <a:pPr indent="-285750" lvl="1" marL="742950" rtl="0" algn="l">
              <a:lnSpc>
                <a:spcPct val="80000"/>
              </a:lnSpc>
              <a:spcBef>
                <a:spcPts val="360"/>
              </a:spcBef>
              <a:spcAft>
                <a:spcPts val="0"/>
              </a:spcAft>
              <a:buClr>
                <a:schemeClr val="dk1"/>
              </a:buClr>
              <a:buSzPts val="1800"/>
              <a:buFont typeface="Calibri"/>
              <a:buNone/>
            </a:pPr>
            <a:r>
              <a:rPr lang="en-US" sz="1800"/>
              <a:t>∀x (person(x) → ∃t time(t) ∧can-fool(x,t))</a:t>
            </a:r>
            <a:endParaRPr/>
          </a:p>
          <a:p>
            <a:pPr indent="-285750" lvl="1" marL="742950" rtl="0" algn="l">
              <a:lnSpc>
                <a:spcPct val="80000"/>
              </a:lnSpc>
              <a:spcBef>
                <a:spcPts val="360"/>
              </a:spcBef>
              <a:spcAft>
                <a:spcPts val="0"/>
              </a:spcAft>
              <a:buClr>
                <a:schemeClr val="dk1"/>
              </a:buClr>
              <a:buSzPts val="1800"/>
              <a:buFont typeface="Calibri"/>
              <a:buNone/>
            </a:pPr>
            <a:r>
              <a:rPr lang="en-US" sz="1800"/>
              <a:t>∀x (person(x) → ∃t (time(t) ∧can-fool(x,t))</a:t>
            </a:r>
            <a:endParaRPr/>
          </a:p>
          <a:p>
            <a:pPr indent="-342900" lvl="0" marL="342900" rtl="0" algn="l">
              <a:lnSpc>
                <a:spcPct val="80000"/>
              </a:lnSpc>
              <a:spcBef>
                <a:spcPts val="360"/>
              </a:spcBef>
              <a:spcAft>
                <a:spcPts val="0"/>
              </a:spcAft>
              <a:buClr>
                <a:schemeClr val="dk1"/>
              </a:buClr>
              <a:buSzPts val="1800"/>
              <a:buFont typeface="Calibri"/>
              <a:buNone/>
            </a:pPr>
            <a:r>
              <a:rPr b="1" lang="en-US" sz="1800"/>
              <a:t>All purple mushrooms are poisonous</a:t>
            </a:r>
            <a:r>
              <a:rPr lang="en-US" sz="1800"/>
              <a:t>.</a:t>
            </a:r>
            <a:endParaRPr/>
          </a:p>
          <a:p>
            <a:pPr indent="-285750" lvl="1" marL="742950" rtl="0" algn="l">
              <a:lnSpc>
                <a:spcPct val="80000"/>
              </a:lnSpc>
              <a:spcBef>
                <a:spcPts val="360"/>
              </a:spcBef>
              <a:spcAft>
                <a:spcPts val="0"/>
              </a:spcAft>
              <a:buClr>
                <a:schemeClr val="dk1"/>
              </a:buClr>
              <a:buSzPts val="1800"/>
              <a:buFont typeface="Calibri"/>
              <a:buNone/>
            </a:pPr>
            <a:r>
              <a:rPr lang="en-US" sz="1800"/>
              <a:t>∀x (mushroom(x) ∧ purple(x)) → poisonous(x) </a:t>
            </a:r>
            <a:endParaRPr/>
          </a:p>
          <a:p>
            <a:pPr indent="-342900" lvl="0" marL="342900" rtl="0" algn="l">
              <a:lnSpc>
                <a:spcPct val="80000"/>
              </a:lnSpc>
              <a:spcBef>
                <a:spcPts val="360"/>
              </a:spcBef>
              <a:spcAft>
                <a:spcPts val="0"/>
              </a:spcAft>
              <a:buClr>
                <a:schemeClr val="dk1"/>
              </a:buClr>
              <a:buSzPts val="1800"/>
              <a:buFont typeface="Calibri"/>
              <a:buNone/>
            </a:pPr>
            <a:r>
              <a:rPr b="1" lang="en-US" sz="1800"/>
              <a:t>No purple mushroom is poisonous.</a:t>
            </a:r>
            <a:endParaRPr/>
          </a:p>
          <a:p>
            <a:pPr indent="-285750" lvl="1" marL="742950" rtl="0" algn="l">
              <a:lnSpc>
                <a:spcPct val="80000"/>
              </a:lnSpc>
              <a:spcBef>
                <a:spcPts val="360"/>
              </a:spcBef>
              <a:spcAft>
                <a:spcPts val="0"/>
              </a:spcAft>
              <a:buClr>
                <a:schemeClr val="dk1"/>
              </a:buClr>
              <a:buSzPts val="1800"/>
              <a:buFont typeface="Calibri"/>
              <a:buNone/>
            </a:pPr>
            <a:r>
              <a:rPr lang="en-US" sz="1800"/>
              <a:t>¬∃x purple(x) ∧ mushroom(x) ∧ poisonous(x) </a:t>
            </a:r>
            <a:endParaRPr/>
          </a:p>
          <a:p>
            <a:pPr indent="-285750" lvl="1" marL="742950" rtl="0" algn="l">
              <a:lnSpc>
                <a:spcPct val="80000"/>
              </a:lnSpc>
              <a:spcBef>
                <a:spcPts val="360"/>
              </a:spcBef>
              <a:spcAft>
                <a:spcPts val="0"/>
              </a:spcAft>
              <a:buClr>
                <a:schemeClr val="dk1"/>
              </a:buClr>
              <a:buSzPts val="1800"/>
              <a:buFont typeface="Calibri"/>
              <a:buNone/>
            </a:pPr>
            <a:r>
              <a:rPr lang="en-US" sz="1800"/>
              <a:t>∀x  (mushroom(x) ∧ purple(x)) → ¬poisonous(x) </a:t>
            </a:r>
            <a:endParaRPr sz="1800"/>
          </a:p>
          <a:p>
            <a:pPr indent="-285750" lvl="1" marL="742950" rtl="0" algn="l">
              <a:lnSpc>
                <a:spcPct val="80000"/>
              </a:lnSpc>
              <a:spcBef>
                <a:spcPts val="360"/>
              </a:spcBef>
              <a:spcAft>
                <a:spcPts val="0"/>
              </a:spcAft>
              <a:buClr>
                <a:schemeClr val="dk1"/>
              </a:buClr>
              <a:buSzPts val="1800"/>
              <a:buFont typeface="Calibri"/>
              <a:buNone/>
            </a:pPr>
            <a:r>
              <a:rPr b="1" lang="en-US" sz="1800"/>
              <a:t>Purple(</a:t>
            </a:r>
            <a:r>
              <a:rPr lang="en-US" sz="1800"/>
              <a:t>mushroom</a:t>
            </a:r>
            <a:r>
              <a:rPr b="1" lang="en-US" sz="1800"/>
              <a:t>)</a:t>
            </a:r>
            <a:endParaRPr/>
          </a:p>
          <a:p>
            <a:pPr indent="-285750" lvl="1" marL="742950" rtl="0" algn="l">
              <a:lnSpc>
                <a:spcPct val="80000"/>
              </a:lnSpc>
              <a:spcBef>
                <a:spcPts val="360"/>
              </a:spcBef>
              <a:spcAft>
                <a:spcPts val="0"/>
              </a:spcAft>
              <a:buClr>
                <a:schemeClr val="dk1"/>
              </a:buClr>
              <a:buSzPts val="1800"/>
              <a:buFont typeface="Calibri"/>
              <a:buNone/>
            </a:pPr>
            <a:r>
              <a:rPr b="1" lang="en-US" sz="1800"/>
              <a:t>Clinton is not tall.</a:t>
            </a:r>
            <a:endParaRPr/>
          </a:p>
          <a:p>
            <a:pPr indent="-285750" lvl="1" marL="742950" rtl="0" algn="l">
              <a:lnSpc>
                <a:spcPct val="80000"/>
              </a:lnSpc>
              <a:spcBef>
                <a:spcPts val="360"/>
              </a:spcBef>
              <a:spcAft>
                <a:spcPts val="0"/>
              </a:spcAft>
              <a:buClr>
                <a:schemeClr val="dk1"/>
              </a:buClr>
              <a:buSzPts val="1800"/>
              <a:buFont typeface="Calibri"/>
              <a:buNone/>
            </a:pPr>
            <a:r>
              <a:rPr lang="en-US" sz="1800"/>
              <a:t>¬tall(Clinton) </a:t>
            </a:r>
            <a:endParaRPr/>
          </a:p>
          <a:p>
            <a:pPr indent="-342900" lvl="0" marL="342900" rtl="0" algn="l">
              <a:lnSpc>
                <a:spcPct val="80000"/>
              </a:lnSpc>
              <a:spcBef>
                <a:spcPts val="360"/>
              </a:spcBef>
              <a:spcAft>
                <a:spcPts val="0"/>
              </a:spcAft>
              <a:buClr>
                <a:schemeClr val="dk1"/>
              </a:buClr>
              <a:buSzPts val="1800"/>
              <a:buFont typeface="Calibri"/>
              <a:buNone/>
            </a:pPr>
            <a:r>
              <a:rPr b="1" lang="en-US" sz="1800"/>
              <a:t>X is above Y iff X is on directly on top of Y or there is a pile of one or more other objects directly on top of one another starting with X and ending with Y.</a:t>
            </a:r>
            <a:endParaRPr sz="1800"/>
          </a:p>
          <a:p>
            <a:pPr indent="-285750" lvl="1" marL="742950" rtl="0" algn="l">
              <a:lnSpc>
                <a:spcPct val="80000"/>
              </a:lnSpc>
              <a:spcBef>
                <a:spcPts val="360"/>
              </a:spcBef>
              <a:spcAft>
                <a:spcPts val="0"/>
              </a:spcAft>
              <a:buClr>
                <a:schemeClr val="dk1"/>
              </a:buClr>
              <a:buSzPts val="1800"/>
              <a:buFont typeface="Calibri"/>
              <a:buNone/>
            </a:pPr>
            <a:r>
              <a:rPr lang="en-US" sz="1800"/>
              <a:t>∀x ∀y above(x,y) ↔ (on(x,y) ∨  ∃z (on(x,z) ∧ above(z,y))) </a:t>
            </a:r>
            <a:endParaRPr/>
          </a:p>
          <a:p>
            <a:pPr indent="-342900" lvl="0" marL="342900" rtl="0" algn="l">
              <a:lnSpc>
                <a:spcPct val="80000"/>
              </a:lnSpc>
              <a:spcBef>
                <a:spcPts val="360"/>
              </a:spcBef>
              <a:spcAft>
                <a:spcPts val="0"/>
              </a:spcAft>
              <a:buClr>
                <a:schemeClr val="dk1"/>
              </a:buClr>
              <a:buSzPts val="1800"/>
              <a:buFont typeface="Calibri"/>
              <a:buNone/>
            </a:pPr>
            <a:r>
              <a:t/>
            </a:r>
            <a:endParaRPr sz="1800"/>
          </a:p>
        </p:txBody>
      </p:sp>
      <p:sp>
        <p:nvSpPr>
          <p:cNvPr id="305" name="Google Shape;305;p33"/>
          <p:cNvSpPr txBox="1"/>
          <p:nvPr/>
        </p:nvSpPr>
        <p:spPr>
          <a:xfrm>
            <a:off x="6172200" y="2667000"/>
            <a:ext cx="150177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Equivalent</a:t>
            </a:r>
            <a:endParaRPr b="0" i="0" sz="1400" u="none" cap="none" strike="noStrike">
              <a:solidFill>
                <a:srgbClr val="000000"/>
              </a:solidFill>
              <a:latin typeface="Arial"/>
              <a:ea typeface="Arial"/>
              <a:cs typeface="Arial"/>
              <a:sym typeface="Arial"/>
            </a:endParaRPr>
          </a:p>
        </p:txBody>
      </p:sp>
      <p:cxnSp>
        <p:nvCxnSpPr>
          <p:cNvPr id="306" name="Google Shape;306;p33"/>
          <p:cNvCxnSpPr/>
          <p:nvPr/>
        </p:nvCxnSpPr>
        <p:spPr>
          <a:xfrm rot="10800000">
            <a:off x="5334000" y="2819400"/>
            <a:ext cx="838200" cy="76200"/>
          </a:xfrm>
          <a:prstGeom prst="straightConnector1">
            <a:avLst/>
          </a:prstGeom>
          <a:noFill/>
          <a:ln cap="flat" cmpd="sng" w="9525">
            <a:solidFill>
              <a:schemeClr val="dk1"/>
            </a:solidFill>
            <a:prstDash val="solid"/>
            <a:round/>
            <a:headEnd len="sm" w="sm" type="none"/>
            <a:tailEnd len="med" w="med" type="triangle"/>
          </a:ln>
        </p:spPr>
      </p:cxnSp>
      <p:cxnSp>
        <p:nvCxnSpPr>
          <p:cNvPr id="307" name="Google Shape;307;p33"/>
          <p:cNvCxnSpPr/>
          <p:nvPr/>
        </p:nvCxnSpPr>
        <p:spPr>
          <a:xfrm flipH="1">
            <a:off x="5334000" y="2971800"/>
            <a:ext cx="838200" cy="76200"/>
          </a:xfrm>
          <a:prstGeom prst="straightConnector1">
            <a:avLst/>
          </a:prstGeom>
          <a:noFill/>
          <a:ln cap="flat" cmpd="sng" w="9525">
            <a:solidFill>
              <a:schemeClr val="dk1"/>
            </a:solidFill>
            <a:prstDash val="solid"/>
            <a:round/>
            <a:headEnd len="sm" w="sm" type="none"/>
            <a:tailEnd len="med" w="med" type="triangle"/>
          </a:ln>
        </p:spPr>
      </p:cxnSp>
      <p:sp>
        <p:nvSpPr>
          <p:cNvPr id="308" name="Google Shape;308;p33"/>
          <p:cNvSpPr txBox="1"/>
          <p:nvPr/>
        </p:nvSpPr>
        <p:spPr>
          <a:xfrm>
            <a:off x="6629400" y="4114800"/>
            <a:ext cx="150177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Equivalent</a:t>
            </a:r>
            <a:endParaRPr b="0" i="0" sz="1400" u="none" cap="none" strike="noStrike">
              <a:solidFill>
                <a:srgbClr val="000000"/>
              </a:solidFill>
              <a:latin typeface="Arial"/>
              <a:ea typeface="Arial"/>
              <a:cs typeface="Arial"/>
              <a:sym typeface="Arial"/>
            </a:endParaRPr>
          </a:p>
        </p:txBody>
      </p:sp>
      <p:cxnSp>
        <p:nvCxnSpPr>
          <p:cNvPr id="309" name="Google Shape;309;p33"/>
          <p:cNvCxnSpPr/>
          <p:nvPr/>
        </p:nvCxnSpPr>
        <p:spPr>
          <a:xfrm rot="10800000">
            <a:off x="5791200" y="4267200"/>
            <a:ext cx="838200" cy="76200"/>
          </a:xfrm>
          <a:prstGeom prst="straightConnector1">
            <a:avLst/>
          </a:prstGeom>
          <a:noFill/>
          <a:ln cap="flat" cmpd="sng" w="9525">
            <a:solidFill>
              <a:schemeClr val="dk1"/>
            </a:solidFill>
            <a:prstDash val="solid"/>
            <a:round/>
            <a:headEnd len="sm" w="sm" type="none"/>
            <a:tailEnd len="med" w="med" type="triangle"/>
          </a:ln>
        </p:spPr>
      </p:cxnSp>
      <p:cxnSp>
        <p:nvCxnSpPr>
          <p:cNvPr id="310" name="Google Shape;310;p33"/>
          <p:cNvCxnSpPr/>
          <p:nvPr/>
        </p:nvCxnSpPr>
        <p:spPr>
          <a:xfrm flipH="1">
            <a:off x="5791200" y="4419600"/>
            <a:ext cx="838200" cy="76200"/>
          </a:xfrm>
          <a:prstGeom prst="straightConnector1">
            <a:avLst/>
          </a:prstGeom>
          <a:noFill/>
          <a:ln cap="flat" cmpd="sng" w="9525">
            <a:solidFill>
              <a:schemeClr val="dk1"/>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Knowledge bases</a:t>
            </a:r>
            <a:endParaRPr/>
          </a:p>
        </p:txBody>
      </p:sp>
      <p:sp>
        <p:nvSpPr>
          <p:cNvPr id="317" name="Google Shape;317;p34"/>
          <p:cNvSpPr txBox="1"/>
          <p:nvPr>
            <p:ph idx="1" type="body"/>
          </p:nvPr>
        </p:nvSpPr>
        <p:spPr>
          <a:xfrm>
            <a:off x="457200" y="2895600"/>
            <a:ext cx="8229600" cy="3230563"/>
          </a:xfrm>
          <a:prstGeom prst="rect">
            <a:avLst/>
          </a:prstGeom>
          <a:noFill/>
          <a:ln>
            <a:noFill/>
          </a:ln>
        </p:spPr>
        <p:txBody>
          <a:bodyPr anchorCtr="0" anchor="t" bIns="45700" lIns="91425" spcFirstLastPara="1" rIns="91425" wrap="square" tIns="45700">
            <a:normAutofit/>
          </a:bodyPr>
          <a:lstStyle/>
          <a:p>
            <a:pPr indent="-274320" lvl="0" marL="274320" rtl="0" algn="l">
              <a:lnSpc>
                <a:spcPct val="80000"/>
              </a:lnSpc>
              <a:spcBef>
                <a:spcPts val="0"/>
              </a:spcBef>
              <a:spcAft>
                <a:spcPts val="0"/>
              </a:spcAft>
              <a:buClr>
                <a:schemeClr val="dk1"/>
              </a:buClr>
              <a:buSzPts val="2000"/>
              <a:buFont typeface="Noto Sans Symbols"/>
              <a:buChar char="⚫"/>
            </a:pPr>
            <a:r>
              <a:rPr lang="en-US" sz="2000"/>
              <a:t>Knowledge base = set of </a:t>
            </a:r>
            <a:r>
              <a:rPr lang="en-US" sz="2000">
                <a:solidFill>
                  <a:schemeClr val="accent2"/>
                </a:solidFill>
              </a:rPr>
              <a:t>sentences</a:t>
            </a:r>
            <a:r>
              <a:rPr lang="en-US" sz="2000"/>
              <a:t> in a </a:t>
            </a:r>
            <a:r>
              <a:rPr lang="en-US" sz="2000">
                <a:solidFill>
                  <a:schemeClr val="accent2"/>
                </a:solidFill>
              </a:rPr>
              <a:t>formal</a:t>
            </a:r>
            <a:r>
              <a:rPr lang="en-US" sz="2000"/>
              <a:t> language</a:t>
            </a:r>
            <a:endParaRPr/>
          </a:p>
          <a:p>
            <a:pPr indent="-274320" lvl="0" marL="274320" rtl="0" algn="l">
              <a:lnSpc>
                <a:spcPct val="80000"/>
              </a:lnSpc>
              <a:spcBef>
                <a:spcPts val="580"/>
              </a:spcBef>
              <a:spcAft>
                <a:spcPts val="0"/>
              </a:spcAft>
              <a:buClr>
                <a:schemeClr val="accent2"/>
              </a:buClr>
              <a:buSzPts val="2000"/>
              <a:buFont typeface="Noto Sans Symbols"/>
              <a:buChar char="⚫"/>
            </a:pPr>
            <a:r>
              <a:rPr lang="en-US" sz="2000">
                <a:solidFill>
                  <a:schemeClr val="accent2"/>
                </a:solidFill>
              </a:rPr>
              <a:t>Declarative</a:t>
            </a:r>
            <a:r>
              <a:rPr lang="en-US" sz="2000"/>
              <a:t> approach to building an agent (or other system):</a:t>
            </a:r>
            <a:endParaRPr/>
          </a:p>
          <a:p>
            <a:pPr indent="-285750" lvl="1" marL="548640" rtl="0" algn="l">
              <a:lnSpc>
                <a:spcPct val="80000"/>
              </a:lnSpc>
              <a:spcBef>
                <a:spcPts val="370"/>
              </a:spcBef>
              <a:spcAft>
                <a:spcPts val="0"/>
              </a:spcAft>
              <a:buClr>
                <a:schemeClr val="dk1"/>
              </a:buClr>
              <a:buSzPts val="1800"/>
              <a:buFont typeface="Noto Sans Symbols"/>
              <a:buChar char="⚫"/>
            </a:pPr>
            <a:r>
              <a:rPr lang="en-US" sz="1800">
                <a:latin typeface="Courier New"/>
                <a:ea typeface="Courier New"/>
                <a:cs typeface="Courier New"/>
                <a:sym typeface="Courier New"/>
              </a:rPr>
              <a:t>Tell</a:t>
            </a:r>
            <a:r>
              <a:rPr lang="en-US" sz="1800"/>
              <a:t> it what it needs to know</a:t>
            </a:r>
            <a:endParaRPr/>
          </a:p>
          <a:p>
            <a:pPr indent="-171450" lvl="1" marL="548640" rtl="0" algn="l">
              <a:lnSpc>
                <a:spcPct val="80000"/>
              </a:lnSpc>
              <a:spcBef>
                <a:spcPts val="370"/>
              </a:spcBef>
              <a:spcAft>
                <a:spcPts val="0"/>
              </a:spcAft>
              <a:buClr>
                <a:schemeClr val="dk1"/>
              </a:buClr>
              <a:buSzPts val="1800"/>
              <a:buFont typeface="Noto Sans Symbols"/>
              <a:buNone/>
            </a:pPr>
            <a:r>
              <a:t/>
            </a:r>
            <a:endParaRPr sz="1800"/>
          </a:p>
          <a:p>
            <a:pPr indent="-274320" lvl="0" marL="274320" rtl="0" algn="l">
              <a:lnSpc>
                <a:spcPct val="80000"/>
              </a:lnSpc>
              <a:spcBef>
                <a:spcPts val="580"/>
              </a:spcBef>
              <a:spcAft>
                <a:spcPts val="0"/>
              </a:spcAft>
              <a:buClr>
                <a:schemeClr val="dk1"/>
              </a:buClr>
              <a:buSzPts val="2000"/>
              <a:buFont typeface="Noto Sans Symbols"/>
              <a:buChar char="⚫"/>
            </a:pPr>
            <a:r>
              <a:rPr lang="en-US" sz="2000"/>
              <a:t>Then it can </a:t>
            </a:r>
            <a:r>
              <a:rPr lang="en-US" sz="2000">
                <a:latin typeface="Courier New"/>
                <a:ea typeface="Courier New"/>
                <a:cs typeface="Courier New"/>
                <a:sym typeface="Courier New"/>
              </a:rPr>
              <a:t>Ask</a:t>
            </a:r>
            <a:r>
              <a:rPr lang="en-US" sz="2000"/>
              <a:t> itself what to do - answers should follow from the KB</a:t>
            </a:r>
            <a:endParaRPr/>
          </a:p>
          <a:p>
            <a:pPr indent="-274320" lvl="0" marL="274320" rtl="0" algn="l">
              <a:lnSpc>
                <a:spcPct val="80000"/>
              </a:lnSpc>
              <a:spcBef>
                <a:spcPts val="580"/>
              </a:spcBef>
              <a:spcAft>
                <a:spcPts val="0"/>
              </a:spcAft>
              <a:buClr>
                <a:schemeClr val="dk1"/>
              </a:buClr>
              <a:buSzPts val="2000"/>
              <a:buFont typeface="Noto Sans Symbols"/>
              <a:buChar char="⚫"/>
            </a:pPr>
            <a:r>
              <a:rPr lang="en-US" sz="2000"/>
              <a:t>Agents can be viewed at the </a:t>
            </a:r>
            <a:r>
              <a:rPr lang="en-US" sz="2000">
                <a:solidFill>
                  <a:schemeClr val="accent2"/>
                </a:solidFill>
              </a:rPr>
              <a:t>knowledge level</a:t>
            </a:r>
            <a:endParaRPr sz="2000"/>
          </a:p>
          <a:p>
            <a:pPr indent="-285750" lvl="1" marL="548640" rtl="0" algn="l">
              <a:lnSpc>
                <a:spcPct val="80000"/>
              </a:lnSpc>
              <a:spcBef>
                <a:spcPts val="370"/>
              </a:spcBef>
              <a:spcAft>
                <a:spcPts val="0"/>
              </a:spcAft>
              <a:buClr>
                <a:schemeClr val="dk1"/>
              </a:buClr>
              <a:buSzPts val="1800"/>
              <a:buFont typeface="Calibri"/>
              <a:buNone/>
            </a:pPr>
            <a:r>
              <a:rPr lang="en-US" sz="1800"/>
              <a:t>i.e., what they know, regardless of how implemented</a:t>
            </a:r>
            <a:br>
              <a:rPr lang="en-US" sz="1800"/>
            </a:br>
            <a:endParaRPr/>
          </a:p>
          <a:p>
            <a:pPr indent="-274320" lvl="0" marL="274320" rtl="0" algn="l">
              <a:lnSpc>
                <a:spcPct val="80000"/>
              </a:lnSpc>
              <a:spcBef>
                <a:spcPts val="580"/>
              </a:spcBef>
              <a:spcAft>
                <a:spcPts val="0"/>
              </a:spcAft>
              <a:buClr>
                <a:schemeClr val="dk1"/>
              </a:buClr>
              <a:buSzPts val="2000"/>
              <a:buFont typeface="Noto Sans Symbols"/>
              <a:buChar char="⚫"/>
            </a:pPr>
            <a:r>
              <a:rPr lang="en-US" sz="2000"/>
              <a:t>Or at the </a:t>
            </a:r>
            <a:r>
              <a:rPr lang="en-US" sz="2000">
                <a:solidFill>
                  <a:schemeClr val="accent2"/>
                </a:solidFill>
              </a:rPr>
              <a:t>implementation level</a:t>
            </a:r>
            <a:endParaRPr sz="2000"/>
          </a:p>
          <a:p>
            <a:pPr indent="-285750" lvl="1" marL="548640" rtl="0" algn="l">
              <a:lnSpc>
                <a:spcPct val="80000"/>
              </a:lnSpc>
              <a:spcBef>
                <a:spcPts val="370"/>
              </a:spcBef>
              <a:spcAft>
                <a:spcPts val="0"/>
              </a:spcAft>
              <a:buClr>
                <a:schemeClr val="dk1"/>
              </a:buClr>
              <a:buSzPts val="1800"/>
              <a:buFont typeface="Noto Sans Symbols"/>
              <a:buChar char="⚫"/>
            </a:pPr>
            <a:r>
              <a:rPr lang="en-US" sz="1800"/>
              <a:t>i.e., data structures in KB and algorithms that manipulate them</a:t>
            </a:r>
            <a:endParaRPr/>
          </a:p>
        </p:txBody>
      </p:sp>
      <p:pic>
        <p:nvPicPr>
          <p:cNvPr descr="kbs" id="318" name="Google Shape;318;p34"/>
          <p:cNvPicPr preferRelativeResize="0"/>
          <p:nvPr/>
        </p:nvPicPr>
        <p:blipFill rotWithShape="1">
          <a:blip r:embed="rId3">
            <a:alphaModFix/>
          </a:blip>
          <a:srcRect b="0" l="0" r="0" t="0"/>
          <a:stretch/>
        </p:blipFill>
        <p:spPr>
          <a:xfrm>
            <a:off x="914400" y="1524000"/>
            <a:ext cx="6553200" cy="11461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br>
              <a:rPr lang="en-US"/>
            </a:br>
            <a:r>
              <a:rPr lang="en-US"/>
              <a:t>Inferencing Techniques</a:t>
            </a:r>
            <a:br>
              <a:rPr lang="en-US"/>
            </a:br>
            <a:endParaRPr/>
          </a:p>
        </p:txBody>
      </p:sp>
      <p:sp>
        <p:nvSpPr>
          <p:cNvPr id="324" name="Google Shape;324;p3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C00000"/>
              </a:buClr>
              <a:buSzPts val="3200"/>
              <a:buChar char="•"/>
            </a:pPr>
            <a:r>
              <a:rPr lang="en-US">
                <a:solidFill>
                  <a:srgbClr val="C00000"/>
                </a:solidFill>
              </a:rPr>
              <a:t>Forward Chaining</a:t>
            </a:r>
            <a:endParaRPr/>
          </a:p>
          <a:p>
            <a:pPr indent="-342900" lvl="0" marL="342900" rtl="0" algn="l">
              <a:lnSpc>
                <a:spcPct val="100000"/>
              </a:lnSpc>
              <a:spcBef>
                <a:spcPts val="640"/>
              </a:spcBef>
              <a:spcAft>
                <a:spcPts val="0"/>
              </a:spcAft>
              <a:buClr>
                <a:schemeClr val="dk1"/>
              </a:buClr>
              <a:buSzPts val="3200"/>
              <a:buChar char="•"/>
            </a:pPr>
            <a:r>
              <a:rPr lang="en-US"/>
              <a:t>Backward Chaining</a:t>
            </a:r>
            <a:endParaRPr/>
          </a:p>
          <a:p>
            <a:pPr indent="-342900" lvl="0" marL="342900" rtl="0" algn="l">
              <a:lnSpc>
                <a:spcPct val="90000"/>
              </a:lnSpc>
              <a:spcBef>
                <a:spcPts val="640"/>
              </a:spcBef>
              <a:spcAft>
                <a:spcPts val="0"/>
              </a:spcAft>
              <a:buClr>
                <a:schemeClr val="dk1"/>
              </a:buClr>
              <a:buSzPts val="3200"/>
              <a:buChar char="•"/>
            </a:pPr>
            <a:r>
              <a:rPr lang="en-US"/>
              <a:t>Resolution</a:t>
            </a:r>
            <a:endParaRPr/>
          </a:p>
          <a:p>
            <a:pPr indent="-342900" lvl="0" marL="342900" rtl="0" algn="l">
              <a:lnSpc>
                <a:spcPct val="90000"/>
              </a:lnSpc>
              <a:spcBef>
                <a:spcPts val="640"/>
              </a:spcBef>
              <a:spcAft>
                <a:spcPts val="0"/>
              </a:spcAft>
              <a:buClr>
                <a:schemeClr val="dk1"/>
              </a:buClr>
              <a:buSzPts val="3200"/>
              <a:buChar char="•"/>
            </a:pPr>
            <a:r>
              <a:rPr lang="en-US"/>
              <a:t>Unification</a:t>
            </a:r>
            <a:endParaRPr/>
          </a:p>
          <a:p>
            <a:pPr indent="-139700" lvl="0" marL="342900" rtl="0" algn="l">
              <a:lnSpc>
                <a:spcPct val="90000"/>
              </a:lnSpc>
              <a:spcBef>
                <a:spcPts val="640"/>
              </a:spcBef>
              <a:spcAft>
                <a:spcPts val="0"/>
              </a:spcAft>
              <a:buClr>
                <a:schemeClr val="dk1"/>
              </a:buClr>
              <a:buSzPts val="3200"/>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31" name="Google Shape;331;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3400"/>
              <a:buFont typeface="Calibri"/>
              <a:buNone/>
            </a:pPr>
            <a:r>
              <a:rPr lang="en-US" sz="3400">
                <a:solidFill>
                  <a:srgbClr val="C00000"/>
                </a:solidFill>
              </a:rPr>
              <a:t>Forward Chaining</a:t>
            </a:r>
            <a:endParaRPr/>
          </a:p>
        </p:txBody>
      </p:sp>
      <p:sp>
        <p:nvSpPr>
          <p:cNvPr id="332" name="Google Shape;332;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Forward Chaining</a:t>
            </a:r>
            <a:endParaRPr/>
          </a:p>
          <a:p>
            <a:pPr indent="-285750" lvl="1" marL="742950" rtl="0" algn="l">
              <a:lnSpc>
                <a:spcPct val="100000"/>
              </a:lnSpc>
              <a:spcBef>
                <a:spcPts val="560"/>
              </a:spcBef>
              <a:spcAft>
                <a:spcPts val="0"/>
              </a:spcAft>
              <a:buClr>
                <a:schemeClr val="dk1"/>
              </a:buClr>
              <a:buSzPts val="2800"/>
              <a:buChar char="–"/>
            </a:pPr>
            <a:r>
              <a:rPr lang="en-US"/>
              <a:t>Start with atomic sentences in the KB and apply Modus Ponens in the forward direction, adding new atomic sentences, until no further inferences can be made.</a:t>
            </a:r>
            <a:endParaRPr/>
          </a:p>
          <a:p>
            <a:pPr indent="-285750" lvl="1" marL="742950" rtl="0" algn="l">
              <a:lnSpc>
                <a:spcPct val="100000"/>
              </a:lnSpc>
              <a:spcBef>
                <a:spcPts val="560"/>
              </a:spcBef>
              <a:spcAft>
                <a:spcPts val="0"/>
              </a:spcAft>
              <a:buClr>
                <a:schemeClr val="dk1"/>
              </a:buClr>
              <a:buSzPts val="2800"/>
              <a:buChar char="–"/>
            </a:pPr>
            <a:r>
              <a:rPr i="1" lang="en-US"/>
              <a:t>P</a:t>
            </a:r>
            <a:r>
              <a:rPr lang="en-US"/>
              <a:t> 🡺</a:t>
            </a:r>
            <a:r>
              <a:rPr i="1" lang="en-US"/>
              <a:t>Q</a:t>
            </a:r>
            <a:r>
              <a:rPr lang="en-US"/>
              <a:t> and </a:t>
            </a:r>
            <a:r>
              <a:rPr i="1" lang="en-US"/>
              <a:t>P</a:t>
            </a:r>
            <a:r>
              <a:rPr lang="en-US"/>
              <a:t> is asserted to be true, so therefore </a:t>
            </a:r>
            <a:r>
              <a:rPr i="1" lang="en-US"/>
              <a:t>Q</a:t>
            </a:r>
            <a:r>
              <a:rPr lang="en-US"/>
              <a:t> must be true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38" name="Google Shape;338;p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4400"/>
              <a:buFont typeface="Calibri"/>
              <a:buNone/>
            </a:pPr>
            <a:r>
              <a:rPr lang="en-US">
                <a:solidFill>
                  <a:srgbClr val="C00000"/>
                </a:solidFill>
              </a:rPr>
              <a:t>Forward Chaining</a:t>
            </a:r>
            <a:endParaRPr/>
          </a:p>
        </p:txBody>
      </p:sp>
      <p:sp>
        <p:nvSpPr>
          <p:cNvPr id="339" name="Google Shape;339;p3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800"/>
              <a:buChar char="•"/>
            </a:pPr>
            <a:r>
              <a:rPr lang="en-US" sz="2800"/>
              <a:t>Given a new fact, generate all consequences</a:t>
            </a:r>
            <a:endParaRPr/>
          </a:p>
          <a:p>
            <a:pPr indent="-342900" lvl="0" marL="342900" rtl="0" algn="l">
              <a:lnSpc>
                <a:spcPct val="100000"/>
              </a:lnSpc>
              <a:spcBef>
                <a:spcPts val="560"/>
              </a:spcBef>
              <a:spcAft>
                <a:spcPts val="0"/>
              </a:spcAft>
              <a:buClr>
                <a:schemeClr val="dk1"/>
              </a:buClr>
              <a:buSzPts val="2800"/>
              <a:buChar char="•"/>
            </a:pPr>
            <a:r>
              <a:rPr lang="en-US" sz="2800"/>
              <a:t>Assumes all rules are of the form</a:t>
            </a:r>
            <a:endParaRPr/>
          </a:p>
          <a:p>
            <a:pPr indent="-285750" lvl="1" marL="742950" rtl="0" algn="l">
              <a:lnSpc>
                <a:spcPct val="100000"/>
              </a:lnSpc>
              <a:spcBef>
                <a:spcPts val="480"/>
              </a:spcBef>
              <a:spcAft>
                <a:spcPts val="0"/>
              </a:spcAft>
              <a:buClr>
                <a:srgbClr val="FF0000"/>
              </a:buClr>
              <a:buSzPts val="2400"/>
              <a:buChar char="–"/>
            </a:pPr>
            <a:r>
              <a:rPr lang="en-US" sz="2400">
                <a:solidFill>
                  <a:srgbClr val="FF0000"/>
                </a:solidFill>
              </a:rPr>
              <a:t>C1 and C2 and C3 and….  --&gt; Result</a:t>
            </a:r>
            <a:endParaRPr/>
          </a:p>
          <a:p>
            <a:pPr indent="-342900" lvl="0" marL="342900" rtl="0" algn="l">
              <a:lnSpc>
                <a:spcPct val="100000"/>
              </a:lnSpc>
              <a:spcBef>
                <a:spcPts val="560"/>
              </a:spcBef>
              <a:spcAft>
                <a:spcPts val="0"/>
              </a:spcAft>
              <a:buClr>
                <a:schemeClr val="dk1"/>
              </a:buClr>
              <a:buSzPts val="2800"/>
              <a:buChar char="•"/>
            </a:pPr>
            <a:r>
              <a:rPr lang="en-US" sz="2800"/>
              <a:t>Each rule &amp; binding generates a new fact</a:t>
            </a:r>
            <a:endParaRPr/>
          </a:p>
          <a:p>
            <a:pPr indent="-342900" lvl="0" marL="342900" rtl="0" algn="l">
              <a:lnSpc>
                <a:spcPct val="100000"/>
              </a:lnSpc>
              <a:spcBef>
                <a:spcPts val="560"/>
              </a:spcBef>
              <a:spcAft>
                <a:spcPts val="0"/>
              </a:spcAft>
              <a:buClr>
                <a:schemeClr val="dk1"/>
              </a:buClr>
              <a:buSzPts val="2800"/>
              <a:buChar char="•"/>
            </a:pPr>
            <a:r>
              <a:rPr lang="en-US" sz="2800"/>
              <a:t>This new fact will “trigger” other rules</a:t>
            </a:r>
            <a:endParaRPr/>
          </a:p>
          <a:p>
            <a:pPr indent="-342900" lvl="0" marL="342900" rtl="0" algn="l">
              <a:lnSpc>
                <a:spcPct val="100000"/>
              </a:lnSpc>
              <a:spcBef>
                <a:spcPts val="560"/>
              </a:spcBef>
              <a:spcAft>
                <a:spcPts val="0"/>
              </a:spcAft>
              <a:buClr>
                <a:schemeClr val="dk1"/>
              </a:buClr>
              <a:buSzPts val="2800"/>
              <a:buChar char="•"/>
            </a:pPr>
            <a:r>
              <a:rPr lang="en-US" sz="2800"/>
              <a:t>Keep going until the desired fact is generated</a:t>
            </a:r>
            <a:endParaRPr/>
          </a:p>
          <a:p>
            <a:pPr indent="-342900" lvl="0" marL="342900" rtl="0" algn="l">
              <a:lnSpc>
                <a:spcPct val="100000"/>
              </a:lnSpc>
              <a:spcBef>
                <a:spcPts val="560"/>
              </a:spcBef>
              <a:spcAft>
                <a:spcPts val="0"/>
              </a:spcAft>
              <a:buClr>
                <a:schemeClr val="dk1"/>
              </a:buClr>
              <a:buSzPts val="2800"/>
              <a:buChar char="•"/>
            </a:pPr>
            <a:r>
              <a:rPr lang="en-US" sz="2800"/>
              <a:t>(Semi-decidable as is FOL in general)</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AI: Chapter 9: Inference in First-Order Logic</a:t>
            </a:r>
            <a:endParaRPr/>
          </a:p>
        </p:txBody>
      </p:sp>
      <p:sp>
        <p:nvSpPr>
          <p:cNvPr id="345" name="Google Shape;345;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46" name="Google Shape;346;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4400"/>
              <a:buFont typeface="Calibri"/>
              <a:buNone/>
            </a:pPr>
            <a:r>
              <a:rPr lang="en-US">
                <a:solidFill>
                  <a:srgbClr val="C00000"/>
                </a:solidFill>
              </a:rPr>
              <a:t>FC: Example Knowledge Base</a:t>
            </a:r>
            <a:endParaRPr/>
          </a:p>
        </p:txBody>
      </p:sp>
      <p:sp>
        <p:nvSpPr>
          <p:cNvPr id="347" name="Google Shape;347;p3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400"/>
              <a:buChar char="•"/>
            </a:pPr>
            <a:r>
              <a:rPr lang="en-US" sz="2400"/>
              <a:t>The law says that it is a crime for an American to sell weapons to hostile nations.  The country Nono, an enemy America, has some missiles, and all of its missiles were sold to it by Col. West, who is an American.</a:t>
            </a:r>
            <a:endParaRPr/>
          </a:p>
          <a:p>
            <a:pPr indent="-190500" lvl="0" marL="342900" rtl="0" algn="l">
              <a:lnSpc>
                <a:spcPct val="100000"/>
              </a:lnSpc>
              <a:spcBef>
                <a:spcPts val="480"/>
              </a:spcBef>
              <a:spcAft>
                <a:spcPts val="0"/>
              </a:spcAft>
              <a:buClr>
                <a:schemeClr val="dk1"/>
              </a:buClr>
              <a:buSzPts val="2400"/>
              <a:buNone/>
            </a:pPr>
            <a:r>
              <a:t/>
            </a:r>
            <a:endParaRPr sz="2400"/>
          </a:p>
          <a:p>
            <a:pPr indent="-342900" lvl="0" marL="342900" rtl="0" algn="l">
              <a:lnSpc>
                <a:spcPct val="100000"/>
              </a:lnSpc>
              <a:spcBef>
                <a:spcPts val="480"/>
              </a:spcBef>
              <a:spcAft>
                <a:spcPts val="0"/>
              </a:spcAft>
              <a:buClr>
                <a:schemeClr val="dk1"/>
              </a:buClr>
              <a:buSzPts val="2400"/>
              <a:buChar char="•"/>
            </a:pPr>
            <a:r>
              <a:rPr lang="en-US" sz="2400"/>
              <a:t>Prove that Col. West is a criminal.</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53" name="Google Shape;353;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4400"/>
              <a:buFont typeface="Calibri"/>
              <a:buNone/>
            </a:pPr>
            <a:r>
              <a:rPr lang="en-US">
                <a:solidFill>
                  <a:srgbClr val="C00000"/>
                </a:solidFill>
              </a:rPr>
              <a:t>FC: Example Knowledge Base</a:t>
            </a:r>
            <a:endParaRPr/>
          </a:p>
        </p:txBody>
      </p:sp>
      <p:sp>
        <p:nvSpPr>
          <p:cNvPr id="354" name="Google Shape;354;p3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80000"/>
              </a:lnSpc>
              <a:spcBef>
                <a:spcPts val="0"/>
              </a:spcBef>
              <a:spcAft>
                <a:spcPts val="0"/>
              </a:spcAft>
              <a:buClr>
                <a:schemeClr val="dk1"/>
              </a:buClr>
              <a:buSzPts val="2400"/>
              <a:buChar char="•"/>
            </a:pPr>
            <a:r>
              <a:rPr lang="en-US" sz="2400"/>
              <a:t>…it is a crime for an American to sell weapons to hostile nations</a:t>
            </a:r>
            <a:endParaRPr/>
          </a:p>
          <a:p>
            <a:pPr indent="-285750" lvl="1" marL="742950" rtl="0" algn="l">
              <a:lnSpc>
                <a:spcPct val="80000"/>
              </a:lnSpc>
              <a:spcBef>
                <a:spcPts val="400"/>
              </a:spcBef>
              <a:spcAft>
                <a:spcPts val="0"/>
              </a:spcAft>
              <a:buClr>
                <a:schemeClr val="dk1"/>
              </a:buClr>
              <a:buSzPts val="2000"/>
              <a:buFont typeface="Calibri"/>
              <a:buNone/>
            </a:pPr>
            <a:r>
              <a:rPr i="1" lang="en-US" sz="2000"/>
              <a:t>American(x) ∧Weapon(y) ∧Sells(x,y,z) ∧Hostile(z) ⇒ Criminal(x)</a:t>
            </a:r>
            <a:endParaRPr/>
          </a:p>
          <a:p>
            <a:pPr indent="-285750" lvl="1" marL="742950" rtl="0" algn="l">
              <a:lnSpc>
                <a:spcPct val="80000"/>
              </a:lnSpc>
              <a:spcBef>
                <a:spcPts val="400"/>
              </a:spcBef>
              <a:spcAft>
                <a:spcPts val="0"/>
              </a:spcAft>
              <a:buClr>
                <a:schemeClr val="dk1"/>
              </a:buClr>
              <a:buSzPts val="2000"/>
              <a:buFont typeface="Calibri"/>
              <a:buNone/>
            </a:pPr>
            <a:r>
              <a:t/>
            </a:r>
            <a:endParaRPr i="1" sz="2000"/>
          </a:p>
          <a:p>
            <a:pPr indent="-342900" lvl="0" marL="342900" rtl="0" algn="l">
              <a:lnSpc>
                <a:spcPct val="80000"/>
              </a:lnSpc>
              <a:spcBef>
                <a:spcPts val="480"/>
              </a:spcBef>
              <a:spcAft>
                <a:spcPts val="0"/>
              </a:spcAft>
              <a:buClr>
                <a:schemeClr val="dk1"/>
              </a:buClr>
              <a:buSzPts val="2400"/>
              <a:buChar char="•"/>
            </a:pPr>
            <a:r>
              <a:rPr lang="en-US" sz="2400"/>
              <a:t>Nono…has some missiles</a:t>
            </a:r>
            <a:endParaRPr/>
          </a:p>
          <a:p>
            <a:pPr indent="-285750" lvl="1" marL="742950" rtl="0" algn="l">
              <a:lnSpc>
                <a:spcPct val="80000"/>
              </a:lnSpc>
              <a:spcBef>
                <a:spcPts val="400"/>
              </a:spcBef>
              <a:spcAft>
                <a:spcPts val="0"/>
              </a:spcAft>
              <a:buClr>
                <a:schemeClr val="dk1"/>
              </a:buClr>
              <a:buSzPts val="2000"/>
              <a:buFont typeface="Calibri"/>
              <a:buNone/>
            </a:pPr>
            <a:r>
              <a:rPr lang="en-US" sz="2000"/>
              <a:t>∃x Owns(Nono, x) ∧ Missiles(x)</a:t>
            </a:r>
            <a:endParaRPr/>
          </a:p>
          <a:p>
            <a:pPr indent="-285750" lvl="1" marL="742950" rtl="0" algn="l">
              <a:lnSpc>
                <a:spcPct val="80000"/>
              </a:lnSpc>
              <a:spcBef>
                <a:spcPts val="400"/>
              </a:spcBef>
              <a:spcAft>
                <a:spcPts val="0"/>
              </a:spcAft>
              <a:buClr>
                <a:schemeClr val="dk1"/>
              </a:buClr>
              <a:buSzPts val="2000"/>
              <a:buFont typeface="Calibri"/>
              <a:buNone/>
            </a:pPr>
            <a:r>
              <a:t/>
            </a:r>
            <a:endParaRPr i="1" sz="2000"/>
          </a:p>
          <a:p>
            <a:pPr indent="-285750" lvl="1" marL="742950" rtl="0" algn="l">
              <a:lnSpc>
                <a:spcPct val="80000"/>
              </a:lnSpc>
              <a:spcBef>
                <a:spcPts val="400"/>
              </a:spcBef>
              <a:spcAft>
                <a:spcPts val="0"/>
              </a:spcAft>
              <a:buClr>
                <a:schemeClr val="dk1"/>
              </a:buClr>
              <a:buSzPts val="2000"/>
              <a:buFont typeface="Calibri"/>
              <a:buNone/>
            </a:pPr>
            <a:r>
              <a:rPr i="1" lang="en-US" sz="2000"/>
              <a:t>Owns(Nono, M</a:t>
            </a:r>
            <a:r>
              <a:rPr baseline="-25000" i="1" lang="en-US" sz="2000"/>
              <a:t>1</a:t>
            </a:r>
            <a:r>
              <a:rPr i="1" lang="en-US" sz="2000"/>
              <a:t>) and Missle(M</a:t>
            </a:r>
            <a:r>
              <a:rPr baseline="-25000" i="1" lang="en-US" sz="2000"/>
              <a:t>1</a:t>
            </a:r>
            <a:r>
              <a:rPr i="1" lang="en-US" sz="2000"/>
              <a:t>)</a:t>
            </a:r>
            <a:endParaRPr/>
          </a:p>
          <a:p>
            <a:pPr indent="-285750" lvl="1" marL="742950" rtl="0" algn="l">
              <a:lnSpc>
                <a:spcPct val="80000"/>
              </a:lnSpc>
              <a:spcBef>
                <a:spcPts val="400"/>
              </a:spcBef>
              <a:spcAft>
                <a:spcPts val="0"/>
              </a:spcAft>
              <a:buClr>
                <a:schemeClr val="dk1"/>
              </a:buClr>
              <a:buSzPts val="2000"/>
              <a:buFont typeface="Calibri"/>
              <a:buNone/>
            </a:pPr>
            <a:r>
              <a:t/>
            </a:r>
            <a:endParaRPr i="1" sz="2000"/>
          </a:p>
          <a:p>
            <a:pPr indent="-342900" lvl="0" marL="342900" rtl="0" algn="l">
              <a:lnSpc>
                <a:spcPct val="80000"/>
              </a:lnSpc>
              <a:spcBef>
                <a:spcPts val="480"/>
              </a:spcBef>
              <a:spcAft>
                <a:spcPts val="0"/>
              </a:spcAft>
              <a:buClr>
                <a:schemeClr val="dk1"/>
              </a:buClr>
              <a:buSzPts val="2400"/>
              <a:buChar char="•"/>
            </a:pPr>
            <a:r>
              <a:rPr lang="en-US" sz="2400"/>
              <a:t>…all of its missiles were sold to it by Col. West</a:t>
            </a:r>
            <a:endParaRPr/>
          </a:p>
          <a:p>
            <a:pPr indent="-285750" lvl="1" marL="742950" rtl="0" algn="l">
              <a:lnSpc>
                <a:spcPct val="80000"/>
              </a:lnSpc>
              <a:spcBef>
                <a:spcPts val="400"/>
              </a:spcBef>
              <a:spcAft>
                <a:spcPts val="0"/>
              </a:spcAft>
              <a:buClr>
                <a:schemeClr val="dk1"/>
              </a:buClr>
              <a:buSzPts val="2000"/>
              <a:buFont typeface="Calibri"/>
              <a:buNone/>
            </a:pPr>
            <a:r>
              <a:rPr i="1" lang="en-US" sz="2000"/>
              <a:t>∀x Missle(x) ∧ Owns(Nono, x) ⇒ Sells( West, x, Nono)</a:t>
            </a:r>
            <a:endParaRPr/>
          </a:p>
          <a:p>
            <a:pPr indent="-285750" lvl="1" marL="742950" rtl="0" algn="l">
              <a:lnSpc>
                <a:spcPct val="80000"/>
              </a:lnSpc>
              <a:spcBef>
                <a:spcPts val="400"/>
              </a:spcBef>
              <a:spcAft>
                <a:spcPts val="0"/>
              </a:spcAft>
              <a:buClr>
                <a:schemeClr val="dk1"/>
              </a:buClr>
              <a:buSzPts val="2000"/>
              <a:buFont typeface="Calibri"/>
              <a:buNone/>
            </a:pPr>
            <a:r>
              <a:t/>
            </a:r>
            <a:endParaRPr i="1" sz="2000"/>
          </a:p>
          <a:p>
            <a:pPr indent="-342900" lvl="0" marL="342900" rtl="0" algn="l">
              <a:lnSpc>
                <a:spcPct val="80000"/>
              </a:lnSpc>
              <a:spcBef>
                <a:spcPts val="480"/>
              </a:spcBef>
              <a:spcAft>
                <a:spcPts val="0"/>
              </a:spcAft>
              <a:buClr>
                <a:schemeClr val="dk1"/>
              </a:buClr>
              <a:buSzPts val="2400"/>
              <a:buChar char="•"/>
            </a:pPr>
            <a:r>
              <a:rPr lang="en-US" sz="2400"/>
              <a:t>Missiles are weapons</a:t>
            </a:r>
            <a:endParaRPr/>
          </a:p>
          <a:p>
            <a:pPr indent="-285750" lvl="1" marL="742950" rtl="0" algn="l">
              <a:lnSpc>
                <a:spcPct val="80000"/>
              </a:lnSpc>
              <a:spcBef>
                <a:spcPts val="400"/>
              </a:spcBef>
              <a:spcAft>
                <a:spcPts val="0"/>
              </a:spcAft>
              <a:buClr>
                <a:schemeClr val="dk1"/>
              </a:buClr>
              <a:buSzPts val="2000"/>
              <a:buFont typeface="Calibri"/>
              <a:buNone/>
            </a:pPr>
            <a:r>
              <a:rPr i="1" lang="en-US" sz="2000"/>
              <a:t>Missle(x) ⇒ Weapon(x)</a:t>
            </a:r>
            <a:r>
              <a:rPr lang="en-US" sz="2000"/>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12" name="Google Shape;112;p4"/>
          <p:cNvSpPr txBox="1"/>
          <p:nvPr>
            <p:ph type="title"/>
          </p:nvPr>
        </p:nvSpPr>
        <p:spPr>
          <a:xfrm>
            <a:off x="457200" y="457200"/>
            <a:ext cx="8229600" cy="3349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INFERENCE METHODS</a:t>
            </a:r>
            <a:br>
              <a:rPr lang="en-US">
                <a:solidFill>
                  <a:srgbClr val="C00000"/>
                </a:solidFill>
              </a:rPr>
            </a:br>
            <a:endParaRPr>
              <a:solidFill>
                <a:srgbClr val="C00000"/>
              </a:solidFill>
            </a:endParaRPr>
          </a:p>
        </p:txBody>
      </p:sp>
      <p:sp>
        <p:nvSpPr>
          <p:cNvPr id="113" name="Google Shape;113;p4"/>
          <p:cNvSpPr txBox="1"/>
          <p:nvPr>
            <p:ph idx="1" type="body"/>
          </p:nvPr>
        </p:nvSpPr>
        <p:spPr>
          <a:xfrm>
            <a:off x="457200" y="990600"/>
            <a:ext cx="8229600" cy="5135563"/>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400"/>
              <a:buChar char="•"/>
            </a:pPr>
            <a:r>
              <a:rPr lang="en-US" sz="2400"/>
              <a:t>Unification (prerequisite)</a:t>
            </a:r>
            <a:endParaRPr/>
          </a:p>
          <a:p>
            <a:pPr indent="-342900" lvl="0" marL="342900" rtl="0" algn="l">
              <a:lnSpc>
                <a:spcPct val="90000"/>
              </a:lnSpc>
              <a:spcBef>
                <a:spcPts val="480"/>
              </a:spcBef>
              <a:spcAft>
                <a:spcPts val="0"/>
              </a:spcAft>
              <a:buClr>
                <a:schemeClr val="dk1"/>
              </a:buClr>
              <a:buSzPts val="2400"/>
              <a:buNone/>
            </a:pPr>
            <a:r>
              <a:t/>
            </a:r>
            <a:endParaRPr sz="2400"/>
          </a:p>
          <a:p>
            <a:pPr indent="-342900" lvl="0" marL="342900" rtl="0" algn="l">
              <a:lnSpc>
                <a:spcPct val="90000"/>
              </a:lnSpc>
              <a:spcBef>
                <a:spcPts val="480"/>
              </a:spcBef>
              <a:spcAft>
                <a:spcPts val="0"/>
              </a:spcAft>
              <a:buClr>
                <a:schemeClr val="dk1"/>
              </a:buClr>
              <a:buSzPts val="2400"/>
              <a:buChar char="•"/>
            </a:pPr>
            <a:r>
              <a:rPr lang="en-US" sz="2400"/>
              <a:t>Forward Chaining</a:t>
            </a:r>
            <a:endParaRPr/>
          </a:p>
          <a:p>
            <a:pPr indent="-190500" lvl="0" marL="342900" rtl="0" algn="l">
              <a:lnSpc>
                <a:spcPct val="90000"/>
              </a:lnSpc>
              <a:spcBef>
                <a:spcPts val="480"/>
              </a:spcBef>
              <a:spcAft>
                <a:spcPts val="0"/>
              </a:spcAft>
              <a:buClr>
                <a:schemeClr val="dk1"/>
              </a:buClr>
              <a:buSzPts val="2400"/>
              <a:buNone/>
            </a:pPr>
            <a:r>
              <a:t/>
            </a:r>
            <a:endParaRPr sz="2400"/>
          </a:p>
          <a:p>
            <a:pPr indent="-342900" lvl="0" marL="342900" rtl="0" algn="l">
              <a:lnSpc>
                <a:spcPct val="90000"/>
              </a:lnSpc>
              <a:spcBef>
                <a:spcPts val="480"/>
              </a:spcBef>
              <a:spcAft>
                <a:spcPts val="0"/>
              </a:spcAft>
              <a:buClr>
                <a:schemeClr val="dk1"/>
              </a:buClr>
              <a:buSzPts val="2400"/>
              <a:buChar char="•"/>
            </a:pPr>
            <a:r>
              <a:rPr lang="en-US" sz="2400"/>
              <a:t>Backward Chaining</a:t>
            </a:r>
            <a:endParaRPr/>
          </a:p>
          <a:p>
            <a:pPr indent="-285750" lvl="1" marL="742950" rtl="0" algn="l">
              <a:lnSpc>
                <a:spcPct val="90000"/>
              </a:lnSpc>
              <a:spcBef>
                <a:spcPts val="480"/>
              </a:spcBef>
              <a:spcAft>
                <a:spcPts val="0"/>
              </a:spcAft>
              <a:buClr>
                <a:schemeClr val="dk1"/>
              </a:buClr>
              <a:buSzPts val="2400"/>
              <a:buChar char="–"/>
            </a:pPr>
            <a:r>
              <a:rPr lang="en-US" sz="2400"/>
              <a:t>Logic Programming (Prolog)</a:t>
            </a:r>
            <a:endParaRPr/>
          </a:p>
          <a:p>
            <a:pPr indent="-285750" lvl="1" marL="742950" rtl="0" algn="l">
              <a:lnSpc>
                <a:spcPct val="90000"/>
              </a:lnSpc>
              <a:spcBef>
                <a:spcPts val="480"/>
              </a:spcBef>
              <a:spcAft>
                <a:spcPts val="0"/>
              </a:spcAft>
              <a:buClr>
                <a:schemeClr val="dk1"/>
              </a:buClr>
              <a:buSzPts val="2400"/>
              <a:buNone/>
            </a:pPr>
            <a:r>
              <a:t/>
            </a:r>
            <a:endParaRPr sz="2400"/>
          </a:p>
          <a:p>
            <a:pPr indent="-342900" lvl="0" marL="342900" rtl="0" algn="l">
              <a:lnSpc>
                <a:spcPct val="90000"/>
              </a:lnSpc>
              <a:spcBef>
                <a:spcPts val="480"/>
              </a:spcBef>
              <a:spcAft>
                <a:spcPts val="0"/>
              </a:spcAft>
              <a:buClr>
                <a:schemeClr val="dk1"/>
              </a:buClr>
              <a:buSzPts val="2400"/>
              <a:buChar char="•"/>
            </a:pPr>
            <a:r>
              <a:rPr lang="en-US" sz="2400"/>
              <a:t>Resolution</a:t>
            </a:r>
            <a:endParaRPr/>
          </a:p>
          <a:p>
            <a:pPr indent="-285750" lvl="1" marL="742950" rtl="0" algn="l">
              <a:lnSpc>
                <a:spcPct val="90000"/>
              </a:lnSpc>
              <a:spcBef>
                <a:spcPts val="480"/>
              </a:spcBef>
              <a:spcAft>
                <a:spcPts val="0"/>
              </a:spcAft>
              <a:buClr>
                <a:schemeClr val="dk1"/>
              </a:buClr>
              <a:buSzPts val="2400"/>
              <a:buChar char="–"/>
            </a:pPr>
            <a:r>
              <a:rPr lang="en-US" sz="2400"/>
              <a:t>Transform to CNF (</a:t>
            </a:r>
            <a:r>
              <a:rPr lang="en-US" sz="1600"/>
              <a:t>Chomsky normal form )</a:t>
            </a:r>
            <a:endParaRPr sz="1600"/>
          </a:p>
          <a:p>
            <a:pPr indent="-285750" lvl="1" marL="742950" rtl="0" algn="l">
              <a:lnSpc>
                <a:spcPct val="90000"/>
              </a:lnSpc>
              <a:spcBef>
                <a:spcPts val="480"/>
              </a:spcBef>
              <a:spcAft>
                <a:spcPts val="0"/>
              </a:spcAft>
              <a:buClr>
                <a:schemeClr val="dk1"/>
              </a:buClr>
              <a:buSzPts val="2400"/>
              <a:buChar char="–"/>
            </a:pPr>
            <a:r>
              <a:rPr lang="en-US" sz="2400"/>
              <a:t>Generalization of Prop. Logic resolution</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60" name="Google Shape;360;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4400"/>
              <a:buFont typeface="Calibri"/>
              <a:buNone/>
            </a:pPr>
            <a:r>
              <a:rPr lang="en-US">
                <a:solidFill>
                  <a:srgbClr val="C00000"/>
                </a:solidFill>
              </a:rPr>
              <a:t>FC: Example Knowledge Base</a:t>
            </a:r>
            <a:endParaRPr>
              <a:solidFill>
                <a:srgbClr val="C00000"/>
              </a:solidFill>
            </a:endParaRPr>
          </a:p>
        </p:txBody>
      </p:sp>
      <p:sp>
        <p:nvSpPr>
          <p:cNvPr id="361" name="Google Shape;361;p4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An enemy of America counts as “hostile”</a:t>
            </a:r>
            <a:endParaRPr/>
          </a:p>
          <a:p>
            <a:pPr indent="-285750" lvl="1" marL="742950" rtl="0" algn="l">
              <a:lnSpc>
                <a:spcPct val="100000"/>
              </a:lnSpc>
              <a:spcBef>
                <a:spcPts val="560"/>
              </a:spcBef>
              <a:spcAft>
                <a:spcPts val="0"/>
              </a:spcAft>
              <a:buClr>
                <a:schemeClr val="dk1"/>
              </a:buClr>
              <a:buSzPts val="2800"/>
              <a:buFont typeface="Calibri"/>
              <a:buNone/>
            </a:pPr>
            <a:r>
              <a:rPr i="1" lang="en-US"/>
              <a:t>Enemy( x, America ) ⇒ Hostile(x)</a:t>
            </a:r>
            <a:endParaRPr/>
          </a:p>
          <a:p>
            <a:pPr indent="-285750" lvl="1" marL="742950" rtl="0" algn="l">
              <a:lnSpc>
                <a:spcPct val="100000"/>
              </a:lnSpc>
              <a:spcBef>
                <a:spcPts val="560"/>
              </a:spcBef>
              <a:spcAft>
                <a:spcPts val="0"/>
              </a:spcAft>
              <a:buClr>
                <a:schemeClr val="dk1"/>
              </a:buClr>
              <a:buSzPts val="2800"/>
              <a:buFont typeface="Calibri"/>
              <a:buNone/>
            </a:pPr>
            <a:r>
              <a:t/>
            </a:r>
            <a:endParaRPr i="1"/>
          </a:p>
          <a:p>
            <a:pPr indent="-342900" lvl="0" marL="342900" rtl="0" algn="l">
              <a:lnSpc>
                <a:spcPct val="100000"/>
              </a:lnSpc>
              <a:spcBef>
                <a:spcPts val="640"/>
              </a:spcBef>
              <a:spcAft>
                <a:spcPts val="0"/>
              </a:spcAft>
              <a:buClr>
                <a:schemeClr val="dk1"/>
              </a:buClr>
              <a:buSzPts val="3200"/>
              <a:buChar char="•"/>
            </a:pPr>
            <a:r>
              <a:rPr lang="en-US"/>
              <a:t>Col. West who is an American</a:t>
            </a:r>
            <a:endParaRPr/>
          </a:p>
          <a:p>
            <a:pPr indent="-285750" lvl="1" marL="742950" rtl="0" algn="l">
              <a:lnSpc>
                <a:spcPct val="100000"/>
              </a:lnSpc>
              <a:spcBef>
                <a:spcPts val="560"/>
              </a:spcBef>
              <a:spcAft>
                <a:spcPts val="0"/>
              </a:spcAft>
              <a:buClr>
                <a:schemeClr val="dk1"/>
              </a:buClr>
              <a:buSzPts val="2800"/>
              <a:buFont typeface="Calibri"/>
              <a:buNone/>
            </a:pPr>
            <a:r>
              <a:rPr i="1" lang="en-US"/>
              <a:t>American( Col. West )</a:t>
            </a:r>
            <a:endParaRPr/>
          </a:p>
          <a:p>
            <a:pPr indent="-285750" lvl="1" marL="742950" rtl="0" algn="l">
              <a:lnSpc>
                <a:spcPct val="100000"/>
              </a:lnSpc>
              <a:spcBef>
                <a:spcPts val="560"/>
              </a:spcBef>
              <a:spcAft>
                <a:spcPts val="0"/>
              </a:spcAft>
              <a:buClr>
                <a:schemeClr val="dk1"/>
              </a:buClr>
              <a:buSzPts val="2800"/>
              <a:buFont typeface="Calibri"/>
              <a:buNone/>
            </a:pPr>
            <a:r>
              <a:t/>
            </a:r>
            <a:endParaRPr i="1"/>
          </a:p>
          <a:p>
            <a:pPr indent="-342900" lvl="0" marL="342900" rtl="0" algn="l">
              <a:lnSpc>
                <a:spcPct val="100000"/>
              </a:lnSpc>
              <a:spcBef>
                <a:spcPts val="640"/>
              </a:spcBef>
              <a:spcAft>
                <a:spcPts val="0"/>
              </a:spcAft>
              <a:buClr>
                <a:schemeClr val="dk1"/>
              </a:buClr>
              <a:buSzPts val="3200"/>
              <a:buChar char="•"/>
            </a:pPr>
            <a:r>
              <a:rPr lang="en-US"/>
              <a:t>The country Nono, an enemy of America</a:t>
            </a:r>
            <a:endParaRPr/>
          </a:p>
          <a:p>
            <a:pPr indent="-285750" lvl="1" marL="742950" rtl="0" algn="l">
              <a:lnSpc>
                <a:spcPct val="100000"/>
              </a:lnSpc>
              <a:spcBef>
                <a:spcPts val="560"/>
              </a:spcBef>
              <a:spcAft>
                <a:spcPts val="0"/>
              </a:spcAft>
              <a:buClr>
                <a:schemeClr val="dk1"/>
              </a:buClr>
              <a:buSzPts val="2800"/>
              <a:buFont typeface="Calibri"/>
              <a:buNone/>
            </a:pPr>
            <a:r>
              <a:rPr i="1" lang="en-US"/>
              <a:t>Enemy(Nono, America)</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67" name="Google Shape;367;p4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FC: Example Knowledge Base</a:t>
            </a:r>
            <a:endParaRPr/>
          </a:p>
        </p:txBody>
      </p:sp>
      <p:pic>
        <p:nvPicPr>
          <p:cNvPr id="368" name="Google Shape;368;p41"/>
          <p:cNvPicPr preferRelativeResize="0"/>
          <p:nvPr/>
        </p:nvPicPr>
        <p:blipFill rotWithShape="1">
          <a:blip r:embed="rId3">
            <a:alphaModFix/>
          </a:blip>
          <a:srcRect b="0" l="0" r="0" t="0"/>
          <a:stretch/>
        </p:blipFill>
        <p:spPr>
          <a:xfrm>
            <a:off x="223838" y="1490663"/>
            <a:ext cx="8696325" cy="38766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74" name="Google Shape;374;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FC: Example Knowledge Base</a:t>
            </a:r>
            <a:endParaRPr/>
          </a:p>
        </p:txBody>
      </p:sp>
      <p:pic>
        <p:nvPicPr>
          <p:cNvPr id="375" name="Google Shape;375;p42"/>
          <p:cNvPicPr preferRelativeResize="0"/>
          <p:nvPr/>
        </p:nvPicPr>
        <p:blipFill rotWithShape="1">
          <a:blip r:embed="rId3">
            <a:alphaModFix/>
          </a:blip>
          <a:srcRect b="0" l="0" r="0" t="0"/>
          <a:stretch/>
        </p:blipFill>
        <p:spPr>
          <a:xfrm>
            <a:off x="228600" y="1490663"/>
            <a:ext cx="8686800" cy="38766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81" name="Google Shape;381;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FC: Example Knowledge Base</a:t>
            </a:r>
            <a:endParaRPr/>
          </a:p>
        </p:txBody>
      </p:sp>
      <p:pic>
        <p:nvPicPr>
          <p:cNvPr id="382" name="Google Shape;382;p43"/>
          <p:cNvPicPr preferRelativeResize="0"/>
          <p:nvPr/>
        </p:nvPicPr>
        <p:blipFill rotWithShape="1">
          <a:blip r:embed="rId3">
            <a:alphaModFix/>
          </a:blip>
          <a:srcRect b="0" l="0" r="0" t="0"/>
          <a:stretch/>
        </p:blipFill>
        <p:spPr>
          <a:xfrm>
            <a:off x="228600" y="1495425"/>
            <a:ext cx="8686800" cy="38671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88" name="Google Shape;388;p44"/>
          <p:cNvSpPr txBox="1"/>
          <p:nvPr>
            <p:ph type="title"/>
          </p:nvPr>
        </p:nvSpPr>
        <p:spPr>
          <a:xfrm>
            <a:off x="914400" y="381000"/>
            <a:ext cx="8229600" cy="5334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sz="3400">
                <a:solidFill>
                  <a:srgbClr val="C00000"/>
                </a:solidFill>
              </a:rPr>
              <a:t>Efficient Forward Chaining</a:t>
            </a:r>
            <a:endParaRPr/>
          </a:p>
        </p:txBody>
      </p:sp>
      <p:sp>
        <p:nvSpPr>
          <p:cNvPr id="389" name="Google Shape;389;p44"/>
          <p:cNvSpPr txBox="1"/>
          <p:nvPr>
            <p:ph idx="1" type="body"/>
          </p:nvPr>
        </p:nvSpPr>
        <p:spPr>
          <a:xfrm>
            <a:off x="457200" y="1066800"/>
            <a:ext cx="8229600" cy="50593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Order conjuncts appropriately</a:t>
            </a:r>
            <a:endParaRPr/>
          </a:p>
          <a:p>
            <a:pPr indent="-285750" lvl="1" marL="742950" rtl="0" algn="l">
              <a:lnSpc>
                <a:spcPct val="100000"/>
              </a:lnSpc>
              <a:spcBef>
                <a:spcPts val="560"/>
              </a:spcBef>
              <a:spcAft>
                <a:spcPts val="0"/>
              </a:spcAft>
              <a:buClr>
                <a:schemeClr val="dk1"/>
              </a:buClr>
              <a:buSzPts val="2800"/>
              <a:buChar char="–"/>
            </a:pPr>
            <a:r>
              <a:rPr lang="en-US"/>
              <a:t>E.g. most constrained variable</a:t>
            </a:r>
            <a:endParaRPr/>
          </a:p>
          <a:p>
            <a:pPr indent="-342900" lvl="0" marL="342900" rtl="0" algn="l">
              <a:lnSpc>
                <a:spcPct val="100000"/>
              </a:lnSpc>
              <a:spcBef>
                <a:spcPts val="640"/>
              </a:spcBef>
              <a:spcAft>
                <a:spcPts val="0"/>
              </a:spcAft>
              <a:buClr>
                <a:schemeClr val="dk1"/>
              </a:buClr>
              <a:buSzPts val="3200"/>
              <a:buChar char="•"/>
            </a:pPr>
            <a:r>
              <a:rPr lang="en-US"/>
              <a:t>Don’t generate redundant facts; each new fact should depend on at least one newly generated fact.</a:t>
            </a:r>
            <a:endParaRPr/>
          </a:p>
          <a:p>
            <a:pPr indent="-285750" lvl="1" marL="742950" rtl="0" algn="l">
              <a:lnSpc>
                <a:spcPct val="100000"/>
              </a:lnSpc>
              <a:spcBef>
                <a:spcPts val="560"/>
              </a:spcBef>
              <a:spcAft>
                <a:spcPts val="0"/>
              </a:spcAft>
              <a:buClr>
                <a:schemeClr val="dk1"/>
              </a:buClr>
              <a:buSzPts val="2800"/>
              <a:buChar char="–"/>
            </a:pPr>
            <a:r>
              <a:rPr lang="en-US"/>
              <a:t>Production systems</a:t>
            </a:r>
            <a:endParaRPr/>
          </a:p>
          <a:p>
            <a:pPr indent="-285750" lvl="1" marL="742950" rtl="0" algn="l">
              <a:lnSpc>
                <a:spcPct val="100000"/>
              </a:lnSpc>
              <a:spcBef>
                <a:spcPts val="560"/>
              </a:spcBef>
              <a:spcAft>
                <a:spcPts val="0"/>
              </a:spcAft>
              <a:buClr>
                <a:schemeClr val="dk1"/>
              </a:buClr>
              <a:buSzPts val="2800"/>
              <a:buChar char="–"/>
            </a:pPr>
            <a:r>
              <a:rPr lang="en-US"/>
              <a:t>RETE matching</a:t>
            </a:r>
            <a:endParaRPr/>
          </a:p>
          <a:p>
            <a:pPr indent="-285750" lvl="1" marL="742950" rtl="0" algn="l">
              <a:lnSpc>
                <a:spcPct val="100000"/>
              </a:lnSpc>
              <a:spcBef>
                <a:spcPts val="560"/>
              </a:spcBef>
              <a:spcAft>
                <a:spcPts val="0"/>
              </a:spcAft>
              <a:buClr>
                <a:schemeClr val="dk1"/>
              </a:buClr>
              <a:buSzPts val="2800"/>
              <a:buChar char="–"/>
            </a:pPr>
            <a:r>
              <a:rPr lang="en-US"/>
              <a:t>CLIPS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95" name="Google Shape;395;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Forward Chaining Algorithm</a:t>
            </a:r>
            <a:endParaRPr/>
          </a:p>
        </p:txBody>
      </p:sp>
      <p:pic>
        <p:nvPicPr>
          <p:cNvPr id="396" name="Google Shape;396;p45"/>
          <p:cNvPicPr preferRelativeResize="0"/>
          <p:nvPr/>
        </p:nvPicPr>
        <p:blipFill rotWithShape="1">
          <a:blip r:embed="rId3">
            <a:alphaModFix/>
          </a:blip>
          <a:srcRect b="0" l="0" r="0" t="0"/>
          <a:stretch/>
        </p:blipFill>
        <p:spPr>
          <a:xfrm>
            <a:off x="457200" y="1524000"/>
            <a:ext cx="8315325" cy="46577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02" name="Google Shape;402;p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Backward Chaining</a:t>
            </a:r>
            <a:endParaRPr/>
          </a:p>
        </p:txBody>
      </p:sp>
      <p:sp>
        <p:nvSpPr>
          <p:cNvPr id="403" name="Google Shape;403;p4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800"/>
              <a:buChar char="•"/>
            </a:pPr>
            <a:r>
              <a:rPr lang="en-US" sz="2800"/>
              <a:t>Consider the item to be proven a goal</a:t>
            </a:r>
            <a:endParaRPr/>
          </a:p>
          <a:p>
            <a:pPr indent="-342900" lvl="0" marL="342900" rtl="0" algn="l">
              <a:lnSpc>
                <a:spcPct val="100000"/>
              </a:lnSpc>
              <a:spcBef>
                <a:spcPts val="560"/>
              </a:spcBef>
              <a:spcAft>
                <a:spcPts val="0"/>
              </a:spcAft>
              <a:buClr>
                <a:schemeClr val="dk1"/>
              </a:buClr>
              <a:buSzPts val="2800"/>
              <a:buChar char="•"/>
            </a:pPr>
            <a:r>
              <a:rPr lang="en-US" sz="2800"/>
              <a:t>Find a rule whose head is the goal (and bindings)</a:t>
            </a:r>
            <a:endParaRPr/>
          </a:p>
          <a:p>
            <a:pPr indent="-342900" lvl="0" marL="342900" rtl="0" algn="l">
              <a:lnSpc>
                <a:spcPct val="100000"/>
              </a:lnSpc>
              <a:spcBef>
                <a:spcPts val="560"/>
              </a:spcBef>
              <a:spcAft>
                <a:spcPts val="0"/>
              </a:spcAft>
              <a:buClr>
                <a:schemeClr val="dk1"/>
              </a:buClr>
              <a:buSzPts val="2800"/>
              <a:buChar char="•"/>
            </a:pPr>
            <a:r>
              <a:rPr lang="en-US" sz="2800"/>
              <a:t>Apply bindings to the body, and prove these (subgoals) in turn</a:t>
            </a:r>
            <a:endParaRPr/>
          </a:p>
          <a:p>
            <a:pPr indent="-342900" lvl="0" marL="342900" rtl="0" algn="l">
              <a:lnSpc>
                <a:spcPct val="100000"/>
              </a:lnSpc>
              <a:spcBef>
                <a:spcPts val="560"/>
              </a:spcBef>
              <a:spcAft>
                <a:spcPts val="0"/>
              </a:spcAft>
              <a:buClr>
                <a:schemeClr val="dk1"/>
              </a:buClr>
              <a:buSzPts val="2800"/>
              <a:buChar char="•"/>
            </a:pPr>
            <a:r>
              <a:rPr lang="en-US" sz="2800"/>
              <a:t>If you prove all the subgoals, increasing the binding set as you go, you will prove the item.</a:t>
            </a:r>
            <a:endParaRPr/>
          </a:p>
          <a:p>
            <a:pPr indent="-342900" lvl="0" marL="342900" rtl="0" algn="l">
              <a:lnSpc>
                <a:spcPct val="100000"/>
              </a:lnSpc>
              <a:spcBef>
                <a:spcPts val="560"/>
              </a:spcBef>
              <a:spcAft>
                <a:spcPts val="0"/>
              </a:spcAft>
              <a:buClr>
                <a:schemeClr val="dk1"/>
              </a:buClr>
              <a:buSzPts val="2800"/>
              <a:buChar char="•"/>
            </a:pPr>
            <a:r>
              <a:rPr lang="en-US" sz="2800"/>
              <a:t>Logic Programming (cprolog )</a:t>
            </a:r>
            <a:endParaRPr sz="28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09" name="Google Shape;409;p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Backward Chaining Example</a:t>
            </a:r>
            <a:endParaRPr/>
          </a:p>
        </p:txBody>
      </p:sp>
      <p:pic>
        <p:nvPicPr>
          <p:cNvPr id="410" name="Google Shape;410;p47"/>
          <p:cNvPicPr preferRelativeResize="0"/>
          <p:nvPr/>
        </p:nvPicPr>
        <p:blipFill rotWithShape="1">
          <a:blip r:embed="rId3">
            <a:alphaModFix/>
          </a:blip>
          <a:srcRect b="0" l="0" r="0" t="0"/>
          <a:stretch/>
        </p:blipFill>
        <p:spPr>
          <a:xfrm>
            <a:off x="533400" y="1447800"/>
            <a:ext cx="8096250" cy="44672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16" name="Google Shape;416;p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Backward Chaining Example</a:t>
            </a:r>
            <a:endParaRPr/>
          </a:p>
        </p:txBody>
      </p:sp>
      <p:pic>
        <p:nvPicPr>
          <p:cNvPr id="417" name="Google Shape;417;p48"/>
          <p:cNvPicPr preferRelativeResize="0"/>
          <p:nvPr/>
        </p:nvPicPr>
        <p:blipFill rotWithShape="1">
          <a:blip r:embed="rId3">
            <a:alphaModFix/>
          </a:blip>
          <a:srcRect b="0" l="0" r="0" t="0"/>
          <a:stretch/>
        </p:blipFill>
        <p:spPr>
          <a:xfrm>
            <a:off x="381000" y="1371600"/>
            <a:ext cx="8439150" cy="47053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23" name="Google Shape;423;p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Backward Chaining Example</a:t>
            </a:r>
            <a:endParaRPr/>
          </a:p>
        </p:txBody>
      </p:sp>
      <p:pic>
        <p:nvPicPr>
          <p:cNvPr id="424" name="Google Shape;424;p49"/>
          <p:cNvPicPr preferRelativeResize="0"/>
          <p:nvPr/>
        </p:nvPicPr>
        <p:blipFill rotWithShape="1">
          <a:blip r:embed="rId3">
            <a:alphaModFix/>
          </a:blip>
          <a:srcRect b="0" l="0" r="0" t="0"/>
          <a:stretch/>
        </p:blipFill>
        <p:spPr>
          <a:xfrm>
            <a:off x="352425" y="1219200"/>
            <a:ext cx="8439150" cy="4419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5"/>
          <p:cNvSpPr txBox="1"/>
          <p:nvPr>
            <p:ph type="title"/>
          </p:nvPr>
        </p:nvSpPr>
        <p:spPr>
          <a:xfrm>
            <a:off x="914400" y="274638"/>
            <a:ext cx="7772400" cy="6397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FF0000"/>
              </a:buClr>
              <a:buSzPct val="100000"/>
              <a:buFont typeface="Calibri"/>
              <a:buNone/>
            </a:pPr>
            <a:r>
              <a:rPr lang="en-US">
                <a:solidFill>
                  <a:srgbClr val="FF0000"/>
                </a:solidFill>
              </a:rPr>
              <a:t>Knowledge-based agent</a:t>
            </a:r>
            <a:endParaRPr/>
          </a:p>
        </p:txBody>
      </p:sp>
      <p:sp>
        <p:nvSpPr>
          <p:cNvPr id="119" name="Google Shape;119;p5"/>
          <p:cNvSpPr/>
          <p:nvPr/>
        </p:nvSpPr>
        <p:spPr>
          <a:xfrm>
            <a:off x="381000" y="1295400"/>
            <a:ext cx="7924800" cy="4985980"/>
          </a:xfrm>
          <a:prstGeom prst="rect">
            <a:avLst/>
          </a:prstGeom>
          <a:noFill/>
          <a:ln>
            <a:noFill/>
          </a:ln>
        </p:spPr>
        <p:txBody>
          <a:bodyPr anchorCtr="0" anchor="t" bIns="45700" lIns="91425" spcFirstLastPara="1" rIns="91425" wrap="square" tIns="45700">
            <a:spAutoFit/>
          </a:bodyPr>
          <a:lstStyle/>
          <a:p>
            <a:pPr indent="0" lvl="0" marL="0" marR="0" rtl="0" algn="just">
              <a:lnSpc>
                <a:spcPct val="90000"/>
              </a:lnSpc>
              <a:spcBef>
                <a:spcPts val="0"/>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A knowledge-based agent includes a knowledge base and an inference  	system.</a:t>
            </a:r>
            <a:endParaRPr b="0" i="0" sz="1400" u="none" cap="none" strike="noStrike">
              <a:solidFill>
                <a:srgbClr val="000000"/>
              </a:solidFill>
              <a:latin typeface="Arial"/>
              <a:ea typeface="Arial"/>
              <a:cs typeface="Arial"/>
              <a:sym typeface="Arial"/>
            </a:endParaRPr>
          </a:p>
          <a:p>
            <a:pPr indent="0" lvl="0" marL="0" marR="0" rtl="0" algn="just">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just">
              <a:lnSpc>
                <a:spcPct val="90000"/>
              </a:lnSpc>
              <a:spcBef>
                <a:spcPts val="0"/>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A knowledge base is a set of representations of facts of the world. </a:t>
            </a:r>
            <a:endParaRPr b="0" i="0" sz="2000" u="none" cap="none" strike="noStrike">
              <a:solidFill>
                <a:schemeClr val="dk1"/>
              </a:solidFill>
              <a:latin typeface="Times New Roman"/>
              <a:ea typeface="Times New Roman"/>
              <a:cs typeface="Times New Roman"/>
              <a:sym typeface="Times New Roman"/>
            </a:endParaRPr>
          </a:p>
          <a:p>
            <a:pPr indent="0" lvl="0" marL="0" marR="0" rtl="0" algn="just">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just">
              <a:lnSpc>
                <a:spcPct val="90000"/>
              </a:lnSpc>
              <a:spcBef>
                <a:spcPts val="0"/>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Each individual representation is called a sentence. </a:t>
            </a:r>
            <a:endParaRPr b="0" i="0" sz="2000" u="none" cap="none" strike="noStrike">
              <a:solidFill>
                <a:schemeClr val="dk1"/>
              </a:solidFill>
              <a:latin typeface="Times New Roman"/>
              <a:ea typeface="Times New Roman"/>
              <a:cs typeface="Times New Roman"/>
              <a:sym typeface="Times New Roman"/>
            </a:endParaRPr>
          </a:p>
          <a:p>
            <a:pPr indent="0" lvl="0" marL="0" marR="0" rtl="0" algn="just">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just">
              <a:lnSpc>
                <a:spcPct val="90000"/>
              </a:lnSpc>
              <a:spcBef>
                <a:spcPts val="0"/>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The sentences are expressed in a  knowledge representation language. </a:t>
            </a:r>
            <a:endParaRPr b="0" i="0" sz="1400" u="none" cap="none" strike="noStrike">
              <a:solidFill>
                <a:srgbClr val="000000"/>
              </a:solidFill>
              <a:latin typeface="Arial"/>
              <a:ea typeface="Arial"/>
              <a:cs typeface="Arial"/>
              <a:sym typeface="Arial"/>
            </a:endParaRPr>
          </a:p>
          <a:p>
            <a:pPr indent="0" lvl="0" marL="0" marR="0" rtl="0" algn="just">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just">
              <a:lnSpc>
                <a:spcPct val="90000"/>
              </a:lnSpc>
              <a:spcBef>
                <a:spcPts val="0"/>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The agent operates as follows: </a:t>
            </a:r>
            <a:endParaRPr b="0" i="0" sz="2000" u="none" cap="none" strike="noStrike">
              <a:solidFill>
                <a:schemeClr val="dk1"/>
              </a:solidFill>
              <a:latin typeface="Times New Roman"/>
              <a:ea typeface="Times New Roman"/>
              <a:cs typeface="Times New Roman"/>
              <a:sym typeface="Times New Roman"/>
            </a:endParaRPr>
          </a:p>
          <a:p>
            <a:pPr indent="0" lvl="0" marL="0" marR="0" rtl="0" algn="just">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p>
            <a:pPr indent="0" lvl="1" marL="457200" marR="0" rtl="0" algn="just">
              <a:lnSpc>
                <a:spcPct val="200000"/>
              </a:lnSpc>
              <a:spcBef>
                <a:spcPts val="0"/>
              </a:spcBef>
              <a:spcAft>
                <a:spcPts val="0"/>
              </a:spcAft>
              <a:buClr>
                <a:srgbClr val="00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1. It TELLs the knowledge base what it perceives. </a:t>
            </a:r>
            <a:endParaRPr b="0" i="0" sz="1400" u="none" cap="none" strike="noStrike">
              <a:solidFill>
                <a:srgbClr val="000000"/>
              </a:solidFill>
              <a:latin typeface="Arial"/>
              <a:ea typeface="Arial"/>
              <a:cs typeface="Arial"/>
              <a:sym typeface="Arial"/>
            </a:endParaRPr>
          </a:p>
          <a:p>
            <a:pPr indent="0" lvl="1" marL="457200" marR="0" rtl="0" algn="just">
              <a:lnSpc>
                <a:spcPct val="200000"/>
              </a:lnSpc>
              <a:spcBef>
                <a:spcPts val="0"/>
              </a:spcBef>
              <a:spcAft>
                <a:spcPts val="0"/>
              </a:spcAft>
              <a:buClr>
                <a:srgbClr val="00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2. It ASKs the knowledge base what action it should perform. </a:t>
            </a:r>
            <a:endParaRPr b="0" i="0" sz="1400" u="none" cap="none" strike="noStrike">
              <a:solidFill>
                <a:srgbClr val="000000"/>
              </a:solidFill>
              <a:latin typeface="Arial"/>
              <a:ea typeface="Arial"/>
              <a:cs typeface="Arial"/>
              <a:sym typeface="Arial"/>
            </a:endParaRPr>
          </a:p>
          <a:p>
            <a:pPr indent="0" lvl="1" marL="457200" marR="0" rtl="0" algn="just">
              <a:lnSpc>
                <a:spcPct val="200000"/>
              </a:lnSpc>
              <a:spcBef>
                <a:spcPts val="0"/>
              </a:spcBef>
              <a:spcAft>
                <a:spcPts val="0"/>
              </a:spcAft>
              <a:buClr>
                <a:srgbClr val="00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3. It performs the chosen action.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30" name="Google Shape;430;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Backward Chaining Example</a:t>
            </a:r>
            <a:endParaRPr/>
          </a:p>
        </p:txBody>
      </p:sp>
      <p:pic>
        <p:nvPicPr>
          <p:cNvPr id="431" name="Google Shape;431;p50"/>
          <p:cNvPicPr preferRelativeResize="0"/>
          <p:nvPr/>
        </p:nvPicPr>
        <p:blipFill rotWithShape="1">
          <a:blip r:embed="rId3">
            <a:alphaModFix/>
          </a:blip>
          <a:srcRect b="0" l="0" r="0" t="0"/>
          <a:stretch/>
        </p:blipFill>
        <p:spPr>
          <a:xfrm>
            <a:off x="338138" y="1304925"/>
            <a:ext cx="8467725" cy="42481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37" name="Google Shape;437;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Backward Chaining Example</a:t>
            </a:r>
            <a:endParaRPr/>
          </a:p>
        </p:txBody>
      </p:sp>
      <p:pic>
        <p:nvPicPr>
          <p:cNvPr id="438" name="Google Shape;438;p51"/>
          <p:cNvPicPr preferRelativeResize="0"/>
          <p:nvPr/>
        </p:nvPicPr>
        <p:blipFill rotWithShape="1">
          <a:blip r:embed="rId3">
            <a:alphaModFix/>
          </a:blip>
          <a:srcRect b="0" l="0" r="0" t="0"/>
          <a:stretch/>
        </p:blipFill>
        <p:spPr>
          <a:xfrm>
            <a:off x="381000" y="1295400"/>
            <a:ext cx="8401050" cy="47625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44" name="Google Shape;444;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Backward Chaining Example</a:t>
            </a:r>
            <a:endParaRPr/>
          </a:p>
        </p:txBody>
      </p:sp>
      <p:pic>
        <p:nvPicPr>
          <p:cNvPr id="445" name="Google Shape;445;p52"/>
          <p:cNvPicPr preferRelativeResize="0"/>
          <p:nvPr/>
        </p:nvPicPr>
        <p:blipFill rotWithShape="1">
          <a:blip r:embed="rId3">
            <a:alphaModFix/>
          </a:blip>
          <a:srcRect b="0" l="0" r="0" t="0"/>
          <a:stretch/>
        </p:blipFill>
        <p:spPr>
          <a:xfrm>
            <a:off x="381000" y="1295400"/>
            <a:ext cx="8439150" cy="44386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51" name="Google Shape;451;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Backward Chaining Example</a:t>
            </a:r>
            <a:endParaRPr/>
          </a:p>
        </p:txBody>
      </p:sp>
      <p:pic>
        <p:nvPicPr>
          <p:cNvPr id="452" name="Google Shape;452;p53"/>
          <p:cNvPicPr preferRelativeResize="0"/>
          <p:nvPr/>
        </p:nvPicPr>
        <p:blipFill rotWithShape="1">
          <a:blip r:embed="rId3">
            <a:alphaModFix/>
          </a:blip>
          <a:srcRect b="0" l="0" r="0" t="0"/>
          <a:stretch/>
        </p:blipFill>
        <p:spPr>
          <a:xfrm>
            <a:off x="304800" y="1295400"/>
            <a:ext cx="8610600" cy="47625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58" name="Google Shape;458;p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Backward Chaining Algorithm</a:t>
            </a:r>
            <a:endParaRPr/>
          </a:p>
        </p:txBody>
      </p:sp>
      <p:pic>
        <p:nvPicPr>
          <p:cNvPr id="459" name="Google Shape;459;p54"/>
          <p:cNvPicPr preferRelativeResize="0"/>
          <p:nvPr/>
        </p:nvPicPr>
        <p:blipFill rotWithShape="1">
          <a:blip r:embed="rId3">
            <a:alphaModFix/>
          </a:blip>
          <a:srcRect b="0" l="0" r="0" t="0"/>
          <a:stretch/>
        </p:blipFill>
        <p:spPr>
          <a:xfrm>
            <a:off x="381000" y="1524000"/>
            <a:ext cx="8382000" cy="38100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65" name="Google Shape;465;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Properties of Backward Chaining</a:t>
            </a:r>
            <a:endParaRPr/>
          </a:p>
        </p:txBody>
      </p:sp>
      <p:sp>
        <p:nvSpPr>
          <p:cNvPr id="466" name="Google Shape;466;p5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800"/>
              <a:buChar char="•"/>
            </a:pPr>
            <a:r>
              <a:rPr lang="en-US" sz="2800"/>
              <a:t>Depth-first recursive proof search: space is linear in size of proof</a:t>
            </a:r>
            <a:endParaRPr/>
          </a:p>
          <a:p>
            <a:pPr indent="-342900" lvl="0" marL="342900" rtl="0" algn="l">
              <a:lnSpc>
                <a:spcPct val="90000"/>
              </a:lnSpc>
              <a:spcBef>
                <a:spcPts val="560"/>
              </a:spcBef>
              <a:spcAft>
                <a:spcPts val="0"/>
              </a:spcAft>
              <a:buClr>
                <a:schemeClr val="dk1"/>
              </a:buClr>
              <a:buSzPts val="2800"/>
              <a:buChar char="•"/>
            </a:pPr>
            <a:r>
              <a:rPr lang="en-US" sz="2800"/>
              <a:t>Incomplete due to infinite loops</a:t>
            </a:r>
            <a:endParaRPr/>
          </a:p>
          <a:p>
            <a:pPr indent="-285750" lvl="1" marL="742950" rtl="0" algn="l">
              <a:lnSpc>
                <a:spcPct val="90000"/>
              </a:lnSpc>
              <a:spcBef>
                <a:spcPts val="480"/>
              </a:spcBef>
              <a:spcAft>
                <a:spcPts val="0"/>
              </a:spcAft>
              <a:buClr>
                <a:schemeClr val="dk1"/>
              </a:buClr>
              <a:buSzPts val="2400"/>
              <a:buChar char="–"/>
            </a:pPr>
            <a:r>
              <a:rPr lang="en-US" sz="2400"/>
              <a:t>Fix by checking current goal with every subgoal on the stack</a:t>
            </a:r>
            <a:endParaRPr/>
          </a:p>
          <a:p>
            <a:pPr indent="-342900" lvl="0" marL="342900" rtl="0" algn="l">
              <a:lnSpc>
                <a:spcPct val="90000"/>
              </a:lnSpc>
              <a:spcBef>
                <a:spcPts val="560"/>
              </a:spcBef>
              <a:spcAft>
                <a:spcPts val="0"/>
              </a:spcAft>
              <a:buClr>
                <a:schemeClr val="dk1"/>
              </a:buClr>
              <a:buSzPts val="2800"/>
              <a:buChar char="•"/>
            </a:pPr>
            <a:r>
              <a:rPr lang="en-US" sz="2800"/>
              <a:t>Inefficient due to repeated subgoals (both success and failure)</a:t>
            </a:r>
            <a:endParaRPr/>
          </a:p>
          <a:p>
            <a:pPr indent="-285750" lvl="1" marL="742950" rtl="0" algn="l">
              <a:lnSpc>
                <a:spcPct val="90000"/>
              </a:lnSpc>
              <a:spcBef>
                <a:spcPts val="480"/>
              </a:spcBef>
              <a:spcAft>
                <a:spcPts val="0"/>
              </a:spcAft>
              <a:buClr>
                <a:schemeClr val="dk1"/>
              </a:buClr>
              <a:buSzPts val="2400"/>
              <a:buChar char="–"/>
            </a:pPr>
            <a:r>
              <a:rPr lang="en-US" sz="2400"/>
              <a:t>Fix using caching of previous results (extra space)</a:t>
            </a:r>
            <a:endParaRPr/>
          </a:p>
          <a:p>
            <a:pPr indent="-342900" lvl="0" marL="342900" rtl="0" algn="l">
              <a:lnSpc>
                <a:spcPct val="90000"/>
              </a:lnSpc>
              <a:spcBef>
                <a:spcPts val="560"/>
              </a:spcBef>
              <a:spcAft>
                <a:spcPts val="0"/>
              </a:spcAft>
              <a:buClr>
                <a:schemeClr val="dk1"/>
              </a:buClr>
              <a:buSzPts val="2800"/>
              <a:buChar char="•"/>
            </a:pPr>
            <a:r>
              <a:rPr lang="en-US" sz="2800"/>
              <a:t>Widely used without improvements for logic programming</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73" name="Google Shape;473;p56"/>
          <p:cNvSpPr txBox="1"/>
          <p:nvPr>
            <p:ph type="title"/>
          </p:nvPr>
        </p:nvSpPr>
        <p:spPr>
          <a:xfrm>
            <a:off x="457200" y="274638"/>
            <a:ext cx="8229600" cy="3349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Inference Methods</a:t>
            </a:r>
            <a:endParaRPr/>
          </a:p>
        </p:txBody>
      </p:sp>
      <p:sp>
        <p:nvSpPr>
          <p:cNvPr id="474" name="Google Shape;474;p56"/>
          <p:cNvSpPr txBox="1"/>
          <p:nvPr>
            <p:ph idx="1" type="body"/>
          </p:nvPr>
        </p:nvSpPr>
        <p:spPr>
          <a:xfrm>
            <a:off x="457200" y="990600"/>
            <a:ext cx="8229600" cy="5135563"/>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Char char="•"/>
            </a:pPr>
            <a:r>
              <a:rPr lang="en-US" sz="2000"/>
              <a:t>Unification (prerequisite)</a:t>
            </a:r>
            <a:endParaRPr/>
          </a:p>
          <a:p>
            <a:pPr indent="-342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Char char="•"/>
            </a:pPr>
            <a:r>
              <a:rPr lang="en-US" sz="2000"/>
              <a:t>Forward Chaining</a:t>
            </a:r>
            <a:endParaRPr/>
          </a:p>
          <a:p>
            <a:pPr indent="-215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Char char="•"/>
            </a:pPr>
            <a:r>
              <a:rPr lang="en-US" sz="2000"/>
              <a:t>Backward Chaining</a:t>
            </a:r>
            <a:endParaRPr/>
          </a:p>
          <a:p>
            <a:pPr indent="-285750" lvl="1" marL="742950" rtl="0" algn="l">
              <a:lnSpc>
                <a:spcPct val="90000"/>
              </a:lnSpc>
              <a:spcBef>
                <a:spcPts val="400"/>
              </a:spcBef>
              <a:spcAft>
                <a:spcPts val="0"/>
              </a:spcAft>
              <a:buClr>
                <a:schemeClr val="dk1"/>
              </a:buClr>
              <a:buSzPts val="2000"/>
              <a:buChar char="–"/>
            </a:pPr>
            <a:r>
              <a:rPr lang="en-US" sz="2000"/>
              <a:t>Logic Programming (Prolog)</a:t>
            </a:r>
            <a:endParaRPr/>
          </a:p>
          <a:p>
            <a:pPr indent="-285750" lvl="1" marL="74295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Char char="•"/>
            </a:pPr>
            <a:r>
              <a:rPr lang="en-US" sz="2000"/>
              <a:t>Resolution</a:t>
            </a:r>
            <a:endParaRPr/>
          </a:p>
          <a:p>
            <a:pPr indent="-285750" lvl="1" marL="742950" rtl="0" algn="l">
              <a:lnSpc>
                <a:spcPct val="90000"/>
              </a:lnSpc>
              <a:spcBef>
                <a:spcPts val="400"/>
              </a:spcBef>
              <a:spcAft>
                <a:spcPts val="0"/>
              </a:spcAft>
              <a:buClr>
                <a:schemeClr val="dk1"/>
              </a:buClr>
              <a:buSzPts val="2000"/>
              <a:buChar char="–"/>
            </a:pPr>
            <a:r>
              <a:rPr lang="en-US" sz="2000"/>
              <a:t>Transform to CNF (</a:t>
            </a:r>
            <a:r>
              <a:rPr lang="en-US" sz="1400"/>
              <a:t>Chomsky normal form )</a:t>
            </a:r>
            <a:endParaRPr sz="1400"/>
          </a:p>
          <a:p>
            <a:pPr indent="-285750" lvl="1" marL="742950" rtl="0" algn="l">
              <a:lnSpc>
                <a:spcPct val="90000"/>
              </a:lnSpc>
              <a:spcBef>
                <a:spcPts val="400"/>
              </a:spcBef>
              <a:spcAft>
                <a:spcPts val="0"/>
              </a:spcAft>
              <a:buClr>
                <a:schemeClr val="dk1"/>
              </a:buClr>
              <a:buSzPts val="2000"/>
              <a:buChar char="–"/>
            </a:pPr>
            <a:r>
              <a:rPr lang="en-US" sz="2000"/>
              <a:t>Generalization of Prop. Logic resolution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81" name="Google Shape;481;p5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C00000"/>
              </a:buClr>
              <a:buSzPts val="4400"/>
              <a:buFont typeface="Calibri"/>
              <a:buNone/>
            </a:pPr>
            <a:r>
              <a:rPr lang="en-US">
                <a:solidFill>
                  <a:srgbClr val="C00000"/>
                </a:solidFill>
              </a:rPr>
              <a:t>Resolution for proposition Logic</a:t>
            </a:r>
            <a:endParaRPr>
              <a:solidFill>
                <a:srgbClr val="C00000"/>
              </a:solidFill>
            </a:endParaRPr>
          </a:p>
        </p:txBody>
      </p:sp>
      <p:sp>
        <p:nvSpPr>
          <p:cNvPr id="482" name="Google Shape;482;p5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800"/>
              <a:buChar char="•"/>
            </a:pPr>
            <a:r>
              <a:rPr lang="en-US" sz="2800"/>
              <a:t>Convert everything to </a:t>
            </a:r>
            <a:r>
              <a:rPr lang="en-US" sz="2400"/>
              <a:t>CNF</a:t>
            </a:r>
            <a:endParaRPr/>
          </a:p>
          <a:p>
            <a:pPr indent="0" lvl="0" marL="0" rtl="0" algn="l">
              <a:lnSpc>
                <a:spcPct val="100000"/>
              </a:lnSpc>
              <a:spcBef>
                <a:spcPts val="480"/>
              </a:spcBef>
              <a:spcAft>
                <a:spcPts val="0"/>
              </a:spcAft>
              <a:buClr>
                <a:schemeClr val="dk1"/>
              </a:buClr>
              <a:buSzPts val="2400"/>
              <a:buNone/>
            </a:pPr>
            <a:r>
              <a:rPr lang="en-US" sz="2400"/>
              <a:t>	(conjunctive normal form/ clausal normal form)</a:t>
            </a:r>
            <a:endParaRPr sz="2800"/>
          </a:p>
          <a:p>
            <a:pPr indent="-342900" lvl="0" marL="342900" rtl="0" algn="l">
              <a:lnSpc>
                <a:spcPct val="100000"/>
              </a:lnSpc>
              <a:spcBef>
                <a:spcPts val="560"/>
              </a:spcBef>
              <a:spcAft>
                <a:spcPts val="0"/>
              </a:spcAft>
              <a:buClr>
                <a:schemeClr val="dk1"/>
              </a:buClr>
              <a:buSzPts val="2800"/>
              <a:buChar char="•"/>
            </a:pPr>
            <a:r>
              <a:rPr lang="en-US" sz="2800"/>
              <a:t>If resolution is successful, proof succeeds</a:t>
            </a:r>
            <a:endParaRPr/>
          </a:p>
          <a:p>
            <a:pPr indent="-165100" lvl="0" marL="342900" rtl="0" algn="l">
              <a:lnSpc>
                <a:spcPct val="100000"/>
              </a:lnSpc>
              <a:spcBef>
                <a:spcPts val="560"/>
              </a:spcBef>
              <a:spcAft>
                <a:spcPts val="0"/>
              </a:spcAft>
              <a:buClr>
                <a:schemeClr val="dk1"/>
              </a:buClr>
              <a:buSzPts val="2800"/>
              <a:buNone/>
            </a:pPr>
            <a:r>
              <a:t/>
            </a:r>
            <a:endParaRPr sz="2800"/>
          </a:p>
          <a:p>
            <a:pPr indent="-342900" lvl="0" marL="342900" rtl="0" algn="l">
              <a:lnSpc>
                <a:spcPct val="100000"/>
              </a:lnSpc>
              <a:spcBef>
                <a:spcPts val="560"/>
              </a:spcBef>
              <a:spcAft>
                <a:spcPts val="0"/>
              </a:spcAft>
              <a:buClr>
                <a:schemeClr val="dk1"/>
              </a:buClr>
              <a:buSzPts val="2800"/>
              <a:buChar char="•"/>
            </a:pPr>
            <a:r>
              <a:rPr lang="en-US" sz="2800"/>
              <a:t>If there is a variable in the item to prove, return variable’s value from unification bindings</a:t>
            </a:r>
            <a:endParaRPr/>
          </a:p>
          <a:p>
            <a:pPr indent="-342900" lvl="0" marL="342900" rtl="0" algn="l">
              <a:lnSpc>
                <a:spcPct val="100000"/>
              </a:lnSpc>
              <a:spcBef>
                <a:spcPts val="560"/>
              </a:spcBef>
              <a:spcAft>
                <a:spcPts val="0"/>
              </a:spcAft>
              <a:buClr>
                <a:schemeClr val="dk1"/>
              </a:buClr>
              <a:buSzPts val="2800"/>
              <a:buFont typeface="Calibri"/>
              <a:buNone/>
            </a:pPr>
            <a:r>
              <a:t/>
            </a:r>
            <a:endParaRPr sz="2800"/>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88" name="Google Shape;488;p58"/>
          <p:cNvSpPr txBox="1"/>
          <p:nvPr>
            <p:ph type="title"/>
          </p:nvPr>
        </p:nvSpPr>
        <p:spPr>
          <a:xfrm>
            <a:off x="457200" y="274638"/>
            <a:ext cx="8229600" cy="4873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Resolution </a:t>
            </a:r>
            <a:endParaRPr/>
          </a:p>
        </p:txBody>
      </p:sp>
      <p:sp>
        <p:nvSpPr>
          <p:cNvPr id="489" name="Google Shape;489;p58"/>
          <p:cNvSpPr txBox="1"/>
          <p:nvPr>
            <p:ph idx="1" type="body"/>
          </p:nvPr>
        </p:nvSpPr>
        <p:spPr>
          <a:xfrm>
            <a:off x="152400" y="990600"/>
            <a:ext cx="8686800" cy="5562600"/>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400"/>
              <a:buChar char="•"/>
            </a:pPr>
            <a:r>
              <a:rPr lang="en-US" sz="2400"/>
              <a:t>Resolution allows a complete inference mechanism (search-based) using only one rule of inference</a:t>
            </a:r>
            <a:endParaRPr/>
          </a:p>
          <a:p>
            <a:pPr indent="-342900" lvl="0" marL="342900" rtl="0" algn="l">
              <a:lnSpc>
                <a:spcPct val="90000"/>
              </a:lnSpc>
              <a:spcBef>
                <a:spcPts val="1680"/>
              </a:spcBef>
              <a:spcAft>
                <a:spcPts val="0"/>
              </a:spcAft>
              <a:buClr>
                <a:schemeClr val="dk1"/>
              </a:buClr>
              <a:buSzPts val="2400"/>
              <a:buChar char="•"/>
            </a:pPr>
            <a:r>
              <a:rPr lang="en-US" sz="2400"/>
              <a:t>Resolution rule:</a:t>
            </a:r>
            <a:endParaRPr/>
          </a:p>
          <a:p>
            <a:pPr indent="-285750" lvl="1" marL="742950" rtl="0" algn="l">
              <a:lnSpc>
                <a:spcPct val="90000"/>
              </a:lnSpc>
              <a:spcBef>
                <a:spcPts val="1600"/>
              </a:spcBef>
              <a:spcAft>
                <a:spcPts val="0"/>
              </a:spcAft>
              <a:buClr>
                <a:schemeClr val="dk1"/>
              </a:buClr>
              <a:buSzPts val="2000"/>
              <a:buFont typeface="Calibri"/>
              <a:buNone/>
            </a:pPr>
            <a:r>
              <a:rPr lang="en-US" sz="2000"/>
              <a:t>	Complementary literals P</a:t>
            </a:r>
            <a:r>
              <a:rPr baseline="-25000" lang="en-US" sz="2000"/>
              <a:t>1 </a:t>
            </a:r>
            <a:r>
              <a:rPr lang="en-US" sz="2000"/>
              <a:t>and ¬P</a:t>
            </a:r>
            <a:r>
              <a:rPr baseline="-25000" lang="en-US" sz="2000"/>
              <a:t>1  </a:t>
            </a:r>
            <a:r>
              <a:rPr lang="en-US" sz="2000"/>
              <a:t>“cancel out”</a:t>
            </a:r>
            <a:endParaRPr/>
          </a:p>
          <a:p>
            <a:pPr indent="-342900" lvl="0" marL="342900" rtl="0" algn="l">
              <a:lnSpc>
                <a:spcPct val="90000"/>
              </a:lnSpc>
              <a:spcBef>
                <a:spcPts val="1680"/>
              </a:spcBef>
              <a:spcAft>
                <a:spcPts val="0"/>
              </a:spcAft>
              <a:buClr>
                <a:srgbClr val="538CD5"/>
              </a:buClr>
              <a:buSzPts val="2400"/>
              <a:buChar char="•"/>
            </a:pPr>
            <a:r>
              <a:rPr b="1" lang="en-US" sz="2400">
                <a:solidFill>
                  <a:srgbClr val="538CD5"/>
                </a:solidFill>
              </a:rPr>
              <a:t>To prove a proposition F by resolution, </a:t>
            </a:r>
            <a:endParaRPr/>
          </a:p>
          <a:p>
            <a:pPr indent="-285750" lvl="1" marL="742950" rtl="0" algn="l">
              <a:lnSpc>
                <a:spcPct val="90000"/>
              </a:lnSpc>
              <a:spcBef>
                <a:spcPts val="1600"/>
              </a:spcBef>
              <a:spcAft>
                <a:spcPts val="0"/>
              </a:spcAft>
              <a:buClr>
                <a:srgbClr val="538CD5"/>
              </a:buClr>
              <a:buSzPts val="2000"/>
              <a:buChar char="–"/>
            </a:pPr>
            <a:r>
              <a:rPr b="1" lang="en-US" sz="2000">
                <a:solidFill>
                  <a:srgbClr val="538CD5"/>
                </a:solidFill>
              </a:rPr>
              <a:t>Start with ¬F</a:t>
            </a:r>
            <a:endParaRPr/>
          </a:p>
          <a:p>
            <a:pPr indent="-285750" lvl="1" marL="742950" rtl="0" algn="l">
              <a:lnSpc>
                <a:spcPct val="90000"/>
              </a:lnSpc>
              <a:spcBef>
                <a:spcPts val="1600"/>
              </a:spcBef>
              <a:spcAft>
                <a:spcPts val="0"/>
              </a:spcAft>
              <a:buClr>
                <a:srgbClr val="538CD5"/>
              </a:buClr>
              <a:buSzPts val="2000"/>
              <a:buChar char="–"/>
            </a:pPr>
            <a:r>
              <a:rPr b="1" lang="en-US" sz="2000">
                <a:solidFill>
                  <a:srgbClr val="538CD5"/>
                </a:solidFill>
              </a:rPr>
              <a:t>Resolve with a rule from the knowledge base (that contains F)</a:t>
            </a:r>
            <a:endParaRPr/>
          </a:p>
          <a:p>
            <a:pPr indent="-285750" lvl="1" marL="742950" rtl="0" algn="l">
              <a:lnSpc>
                <a:spcPct val="90000"/>
              </a:lnSpc>
              <a:spcBef>
                <a:spcPts val="1600"/>
              </a:spcBef>
              <a:spcAft>
                <a:spcPts val="0"/>
              </a:spcAft>
              <a:buClr>
                <a:srgbClr val="538CD5"/>
              </a:buClr>
              <a:buSzPts val="2000"/>
              <a:buChar char="–"/>
            </a:pPr>
            <a:r>
              <a:rPr b="1" lang="en-US" sz="2000">
                <a:solidFill>
                  <a:srgbClr val="538CD5"/>
                </a:solidFill>
              </a:rPr>
              <a:t>Repeat until all propositions have been eliminated</a:t>
            </a:r>
            <a:endParaRPr/>
          </a:p>
          <a:p>
            <a:pPr indent="-285750" lvl="1" marL="742950" rtl="0" algn="l">
              <a:lnSpc>
                <a:spcPct val="90000"/>
              </a:lnSpc>
              <a:spcBef>
                <a:spcPts val="1600"/>
              </a:spcBef>
              <a:spcAft>
                <a:spcPts val="0"/>
              </a:spcAft>
              <a:buClr>
                <a:srgbClr val="538CD5"/>
              </a:buClr>
              <a:buSzPts val="2000"/>
              <a:buChar char="–"/>
            </a:pPr>
            <a:r>
              <a:rPr b="1" lang="en-US" sz="2000">
                <a:solidFill>
                  <a:srgbClr val="538CD5"/>
                </a:solidFill>
              </a:rPr>
              <a:t>If  this can be done, a contradiction has been derived and the original proposition F must be true.</a:t>
            </a:r>
            <a:endParaRPr/>
          </a:p>
          <a:p>
            <a:pPr indent="-190500" lvl="0" marL="342900" rtl="0" algn="l">
              <a:lnSpc>
                <a:spcPct val="90000"/>
              </a:lnSpc>
              <a:spcBef>
                <a:spcPts val="1680"/>
              </a:spcBef>
              <a:spcAft>
                <a:spcPts val="0"/>
              </a:spcAft>
              <a:buClr>
                <a:schemeClr val="dk1"/>
              </a:buClr>
              <a:buSzPts val="2400"/>
              <a:buNone/>
            </a:pPr>
            <a:r>
              <a:t/>
            </a:r>
            <a:endParaRPr sz="240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pic>
        <p:nvPicPr>
          <p:cNvPr id="494" name="Google Shape;494;p59"/>
          <p:cNvPicPr preferRelativeResize="0"/>
          <p:nvPr>
            <p:ph idx="1" type="body"/>
          </p:nvPr>
        </p:nvPicPr>
        <p:blipFill rotWithShape="1">
          <a:blip r:embed="rId3">
            <a:alphaModFix/>
          </a:blip>
          <a:srcRect b="0" l="0" r="0" t="0"/>
          <a:stretch/>
        </p:blipFill>
        <p:spPr>
          <a:xfrm>
            <a:off x="1219200" y="0"/>
            <a:ext cx="7239000" cy="672689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6"/>
          <p:cNvSpPr txBox="1"/>
          <p:nvPr>
            <p:ph type="title"/>
          </p:nvPr>
        </p:nvSpPr>
        <p:spPr>
          <a:xfrm>
            <a:off x="914400" y="274638"/>
            <a:ext cx="7772400" cy="4111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FF0000"/>
              </a:buClr>
              <a:buSzPct val="100000"/>
              <a:buFont typeface="Calibri"/>
              <a:buNone/>
            </a:pPr>
            <a:r>
              <a:rPr lang="en-US">
                <a:solidFill>
                  <a:srgbClr val="FF0000"/>
                </a:solidFill>
              </a:rPr>
              <a:t>A simple knowledge-based agent</a:t>
            </a:r>
            <a:endParaRPr/>
          </a:p>
        </p:txBody>
      </p:sp>
      <p:sp>
        <p:nvSpPr>
          <p:cNvPr id="125" name="Google Shape;125;p6"/>
          <p:cNvSpPr txBox="1"/>
          <p:nvPr>
            <p:ph idx="1" type="body"/>
          </p:nvPr>
        </p:nvSpPr>
        <p:spPr>
          <a:xfrm>
            <a:off x="457200" y="3810000"/>
            <a:ext cx="8229600" cy="2819400"/>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80000"/>
              </a:lnSpc>
              <a:spcBef>
                <a:spcPts val="0"/>
              </a:spcBef>
              <a:spcAft>
                <a:spcPts val="0"/>
              </a:spcAft>
              <a:buClr>
                <a:schemeClr val="dk1"/>
              </a:buClr>
              <a:buSzPts val="2400"/>
              <a:buChar char="•"/>
            </a:pPr>
            <a:r>
              <a:rPr lang="en-US" sz="2400"/>
              <a:t>The agent must be able to:</a:t>
            </a:r>
            <a:endParaRPr/>
          </a:p>
          <a:p>
            <a:pPr indent="-342900" lvl="0" marL="342900" rtl="0" algn="l">
              <a:lnSpc>
                <a:spcPct val="150000"/>
              </a:lnSpc>
              <a:spcBef>
                <a:spcPts val="400"/>
              </a:spcBef>
              <a:spcAft>
                <a:spcPts val="0"/>
              </a:spcAft>
              <a:buClr>
                <a:schemeClr val="dk1"/>
              </a:buClr>
              <a:buSzPts val="2000"/>
              <a:buNone/>
            </a:pPr>
            <a:r>
              <a:rPr lang="en-US" sz="2000"/>
              <a:t>Represent states, actions, etc.</a:t>
            </a:r>
            <a:endParaRPr/>
          </a:p>
          <a:p>
            <a:pPr indent="-285750" lvl="1" marL="742950" rtl="0" algn="l">
              <a:lnSpc>
                <a:spcPct val="150000"/>
              </a:lnSpc>
              <a:spcBef>
                <a:spcPts val="400"/>
              </a:spcBef>
              <a:spcAft>
                <a:spcPts val="0"/>
              </a:spcAft>
              <a:buClr>
                <a:schemeClr val="dk1"/>
              </a:buClr>
              <a:buSzPts val="2000"/>
              <a:buChar char="–"/>
            </a:pPr>
            <a:r>
              <a:rPr lang="en-US" sz="2000"/>
              <a:t>Incorporate new percepts</a:t>
            </a:r>
            <a:br>
              <a:rPr lang="en-US" sz="2000"/>
            </a:br>
            <a:r>
              <a:rPr lang="en-US" sz="2000"/>
              <a:t>Update internal representations of the world</a:t>
            </a:r>
            <a:br>
              <a:rPr lang="en-US" sz="2000"/>
            </a:br>
            <a:r>
              <a:rPr lang="en-US" sz="2000"/>
              <a:t> draw a logical conclusion for hidden properties of the world</a:t>
            </a:r>
            <a:br>
              <a:rPr lang="en-US" sz="2000"/>
            </a:br>
            <a:r>
              <a:rPr lang="en-US" sz="2000"/>
              <a:t> draw a logical conclusion for appropriate actions</a:t>
            </a:r>
            <a:endParaRPr/>
          </a:p>
        </p:txBody>
      </p:sp>
      <p:pic>
        <p:nvPicPr>
          <p:cNvPr id="126" name="Google Shape;126;p6"/>
          <p:cNvPicPr preferRelativeResize="0"/>
          <p:nvPr/>
        </p:nvPicPr>
        <p:blipFill rotWithShape="1">
          <a:blip r:embed="rId3">
            <a:alphaModFix/>
          </a:blip>
          <a:srcRect b="36459" l="31250" r="0" t="30208"/>
          <a:stretch/>
        </p:blipFill>
        <p:spPr>
          <a:xfrm>
            <a:off x="762000" y="762000"/>
            <a:ext cx="7620000" cy="28956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6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3200"/>
              <a:buFont typeface="Calibri"/>
              <a:buNone/>
            </a:pPr>
            <a:r>
              <a:rPr lang="en-US" sz="3200">
                <a:latin typeface="Calibri"/>
                <a:ea typeface="Calibri"/>
                <a:cs typeface="Calibri"/>
                <a:sym typeface="Calibri"/>
              </a:rPr>
              <a:t>Rules</a:t>
            </a:r>
            <a:endParaRPr/>
          </a:p>
        </p:txBody>
      </p:sp>
      <p:sp>
        <p:nvSpPr>
          <p:cNvPr id="500" name="Google Shape;500;p60"/>
          <p:cNvSpPr txBox="1"/>
          <p:nvPr>
            <p:ph idx="1" type="body"/>
          </p:nvPr>
        </p:nvSpPr>
        <p:spPr>
          <a:xfrm>
            <a:off x="457200" y="1600201"/>
            <a:ext cx="8229600" cy="6858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Eliminate implications and equivalences</a:t>
            </a:r>
            <a:endParaRPr/>
          </a:p>
          <a:p>
            <a:pPr indent="-139700" lvl="0" marL="342900" rtl="0" algn="l">
              <a:lnSpc>
                <a:spcPct val="100000"/>
              </a:lnSpc>
              <a:spcBef>
                <a:spcPts val="640"/>
              </a:spcBef>
              <a:spcAft>
                <a:spcPts val="0"/>
              </a:spcAft>
              <a:buClr>
                <a:schemeClr val="dk1"/>
              </a:buClr>
              <a:buSzPts val="3200"/>
              <a:buNone/>
            </a:pPr>
            <a:r>
              <a:t/>
            </a:r>
            <a:endParaRPr/>
          </a:p>
        </p:txBody>
      </p:sp>
      <p:pic>
        <p:nvPicPr>
          <p:cNvPr id="501" name="Google Shape;501;p60"/>
          <p:cNvPicPr preferRelativeResize="0"/>
          <p:nvPr/>
        </p:nvPicPr>
        <p:blipFill rotWithShape="1">
          <a:blip r:embed="rId3">
            <a:alphaModFix/>
          </a:blip>
          <a:srcRect b="0" l="0" r="0" t="0"/>
          <a:stretch/>
        </p:blipFill>
        <p:spPr>
          <a:xfrm>
            <a:off x="533400" y="2209800"/>
            <a:ext cx="8305800" cy="794951"/>
          </a:xfrm>
          <a:prstGeom prst="rect">
            <a:avLst/>
          </a:prstGeom>
          <a:noFill/>
          <a:ln>
            <a:noFill/>
          </a:ln>
        </p:spPr>
      </p:pic>
      <p:sp>
        <p:nvSpPr>
          <p:cNvPr id="502" name="Google Shape;502;p60"/>
          <p:cNvSpPr/>
          <p:nvPr/>
        </p:nvSpPr>
        <p:spPr>
          <a:xfrm>
            <a:off x="609600" y="3244334"/>
            <a:ext cx="792479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this will eliminate all occurrences of 🡪, </a:t>
            </a:r>
            <a:endParaRPr b="0" i="0" sz="3200" u="none" cap="none" strike="noStrike">
              <a:solidFill>
                <a:schemeClr val="dk1"/>
              </a:solidFill>
              <a:latin typeface="Calibri"/>
              <a:ea typeface="Calibri"/>
              <a:cs typeface="Calibri"/>
              <a:sym typeface="Calibri"/>
            </a:endParaRPr>
          </a:p>
        </p:txBody>
      </p:sp>
      <p:pic>
        <p:nvPicPr>
          <p:cNvPr id="503" name="Google Shape;503;p60"/>
          <p:cNvPicPr preferRelativeResize="0"/>
          <p:nvPr/>
        </p:nvPicPr>
        <p:blipFill rotWithShape="1">
          <a:blip r:embed="rId4">
            <a:alphaModFix/>
          </a:blip>
          <a:srcRect b="0" l="0" r="0" t="0"/>
          <a:stretch/>
        </p:blipFill>
        <p:spPr>
          <a:xfrm>
            <a:off x="7315199" y="3352799"/>
            <a:ext cx="685801" cy="49329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61"/>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b="1" lang="en-US"/>
              <a:t>Resolution In Proposational LOgic. </a:t>
            </a:r>
            <a:br>
              <a:rPr b="1" lang="en-US"/>
            </a:br>
            <a:endParaRPr/>
          </a:p>
        </p:txBody>
      </p:sp>
      <p:pic>
        <p:nvPicPr>
          <p:cNvPr id="509" name="Google Shape;509;p61"/>
          <p:cNvPicPr preferRelativeResize="0"/>
          <p:nvPr>
            <p:ph idx="1" type="body"/>
          </p:nvPr>
        </p:nvPicPr>
        <p:blipFill rotWithShape="1">
          <a:blip r:embed="rId3">
            <a:alphaModFix/>
          </a:blip>
          <a:srcRect b="0" l="0" r="0" t="0"/>
          <a:stretch/>
        </p:blipFill>
        <p:spPr>
          <a:xfrm>
            <a:off x="97189" y="854168"/>
            <a:ext cx="8056211" cy="5089432"/>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id="514" name="Google Shape;514;p62"/>
          <p:cNvPicPr preferRelativeResize="0"/>
          <p:nvPr>
            <p:ph idx="1" type="body"/>
          </p:nvPr>
        </p:nvPicPr>
        <p:blipFill rotWithShape="1">
          <a:blip r:embed="rId3">
            <a:alphaModFix/>
          </a:blip>
          <a:srcRect b="0" l="0" r="0" t="0"/>
          <a:stretch/>
        </p:blipFill>
        <p:spPr>
          <a:xfrm>
            <a:off x="1219200" y="436520"/>
            <a:ext cx="4981575" cy="504035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pic>
        <p:nvPicPr>
          <p:cNvPr id="519" name="Google Shape;519;p63"/>
          <p:cNvPicPr preferRelativeResize="0"/>
          <p:nvPr>
            <p:ph idx="1" type="body"/>
          </p:nvPr>
        </p:nvPicPr>
        <p:blipFill rotWithShape="1">
          <a:blip r:embed="rId3">
            <a:alphaModFix/>
          </a:blip>
          <a:srcRect b="0" l="0" r="0" t="0"/>
          <a:stretch/>
        </p:blipFill>
        <p:spPr>
          <a:xfrm>
            <a:off x="1452217" y="1371600"/>
            <a:ext cx="4796183" cy="38481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525" name="Google Shape;525;p64"/>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sz="4000">
                <a:solidFill>
                  <a:srgbClr val="C00000"/>
                </a:solidFill>
              </a:rPr>
              <a:t>Propositional Resolution Example</a:t>
            </a:r>
            <a:endParaRPr/>
          </a:p>
        </p:txBody>
      </p:sp>
      <p:sp>
        <p:nvSpPr>
          <p:cNvPr id="526" name="Google Shape;526;p6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80000"/>
              </a:lnSpc>
              <a:spcBef>
                <a:spcPts val="0"/>
              </a:spcBef>
              <a:spcAft>
                <a:spcPts val="0"/>
              </a:spcAft>
              <a:buClr>
                <a:schemeClr val="dk1"/>
              </a:buClr>
              <a:buSzPts val="2400"/>
              <a:buChar char="•"/>
            </a:pPr>
            <a:r>
              <a:rPr lang="en-US" sz="2400"/>
              <a:t>Rules</a:t>
            </a:r>
            <a:endParaRPr/>
          </a:p>
          <a:p>
            <a:pPr indent="-285750" lvl="1" marL="742950" rtl="0" algn="l">
              <a:lnSpc>
                <a:spcPct val="80000"/>
              </a:lnSpc>
              <a:spcBef>
                <a:spcPts val="400"/>
              </a:spcBef>
              <a:spcAft>
                <a:spcPts val="0"/>
              </a:spcAft>
              <a:buClr>
                <a:schemeClr val="dk1"/>
              </a:buClr>
              <a:buSzPts val="2000"/>
              <a:buChar char="–"/>
            </a:pPr>
            <a:r>
              <a:rPr lang="en-US" sz="2000"/>
              <a:t>Cold and precipitation -&gt; snow</a:t>
            </a:r>
            <a:endParaRPr/>
          </a:p>
          <a:p>
            <a:pPr indent="-228600" lvl="2" marL="1143000" rtl="0" algn="l">
              <a:lnSpc>
                <a:spcPct val="80000"/>
              </a:lnSpc>
              <a:spcBef>
                <a:spcPts val="400"/>
              </a:spcBef>
              <a:spcAft>
                <a:spcPts val="0"/>
              </a:spcAft>
              <a:buClr>
                <a:schemeClr val="dk1"/>
              </a:buClr>
              <a:buSzPts val="2000"/>
              <a:buFont typeface="Calibri"/>
              <a:buNone/>
            </a:pPr>
            <a:r>
              <a:rPr lang="en-US" sz="2000"/>
              <a:t>¬cold ∨ ¬precipitation ∨ snow</a:t>
            </a:r>
            <a:endParaRPr sz="1800"/>
          </a:p>
          <a:p>
            <a:pPr indent="-285750" lvl="1" marL="742950" rtl="0" algn="l">
              <a:lnSpc>
                <a:spcPct val="80000"/>
              </a:lnSpc>
              <a:spcBef>
                <a:spcPts val="400"/>
              </a:spcBef>
              <a:spcAft>
                <a:spcPts val="0"/>
              </a:spcAft>
              <a:buClr>
                <a:schemeClr val="dk1"/>
              </a:buClr>
              <a:buSzPts val="2000"/>
              <a:buChar char="–"/>
            </a:pPr>
            <a:r>
              <a:rPr lang="en-US" sz="2000"/>
              <a:t>January -&gt; cold</a:t>
            </a:r>
            <a:endParaRPr/>
          </a:p>
          <a:p>
            <a:pPr indent="-228600" lvl="2" marL="1143000" rtl="0" algn="l">
              <a:lnSpc>
                <a:spcPct val="80000"/>
              </a:lnSpc>
              <a:spcBef>
                <a:spcPts val="400"/>
              </a:spcBef>
              <a:spcAft>
                <a:spcPts val="0"/>
              </a:spcAft>
              <a:buClr>
                <a:schemeClr val="dk1"/>
              </a:buClr>
              <a:buSzPts val="2000"/>
              <a:buFont typeface="Calibri"/>
              <a:buNone/>
            </a:pPr>
            <a:r>
              <a:rPr lang="en-US" sz="2000"/>
              <a:t>¬January ∨ cold</a:t>
            </a:r>
            <a:endParaRPr sz="1800"/>
          </a:p>
          <a:p>
            <a:pPr indent="-285750" lvl="1" marL="742950" rtl="0" algn="l">
              <a:lnSpc>
                <a:spcPct val="80000"/>
              </a:lnSpc>
              <a:spcBef>
                <a:spcPts val="400"/>
              </a:spcBef>
              <a:spcAft>
                <a:spcPts val="0"/>
              </a:spcAft>
              <a:buClr>
                <a:schemeClr val="dk1"/>
              </a:buClr>
              <a:buSzPts val="2000"/>
              <a:buChar char="–"/>
            </a:pPr>
            <a:r>
              <a:rPr lang="en-US" sz="2000"/>
              <a:t>Clouds -&gt; precipitation</a:t>
            </a:r>
            <a:endParaRPr/>
          </a:p>
          <a:p>
            <a:pPr indent="-228600" lvl="2" marL="1143000" rtl="0" algn="l">
              <a:lnSpc>
                <a:spcPct val="80000"/>
              </a:lnSpc>
              <a:spcBef>
                <a:spcPts val="400"/>
              </a:spcBef>
              <a:spcAft>
                <a:spcPts val="0"/>
              </a:spcAft>
              <a:buClr>
                <a:schemeClr val="dk1"/>
              </a:buClr>
              <a:buSzPts val="2000"/>
              <a:buFont typeface="Calibri"/>
              <a:buNone/>
            </a:pPr>
            <a:r>
              <a:rPr lang="en-US" sz="2000"/>
              <a:t>¬clouds ∨ precipitation</a:t>
            </a:r>
            <a:endParaRPr sz="1800"/>
          </a:p>
          <a:p>
            <a:pPr indent="-190500" lvl="0" marL="342900" rtl="0" algn="l">
              <a:lnSpc>
                <a:spcPct val="80000"/>
              </a:lnSpc>
              <a:spcBef>
                <a:spcPts val="480"/>
              </a:spcBef>
              <a:spcAft>
                <a:spcPts val="0"/>
              </a:spcAft>
              <a:buClr>
                <a:schemeClr val="dk1"/>
              </a:buClr>
              <a:buSzPts val="2400"/>
              <a:buNone/>
            </a:pPr>
            <a:r>
              <a:t/>
            </a:r>
            <a:endParaRPr sz="2400"/>
          </a:p>
          <a:p>
            <a:pPr indent="-342900" lvl="0" marL="342900" rtl="0" algn="l">
              <a:lnSpc>
                <a:spcPct val="80000"/>
              </a:lnSpc>
              <a:spcBef>
                <a:spcPts val="480"/>
              </a:spcBef>
              <a:spcAft>
                <a:spcPts val="0"/>
              </a:spcAft>
              <a:buClr>
                <a:schemeClr val="dk1"/>
              </a:buClr>
              <a:buSzPts val="2400"/>
              <a:buChar char="•"/>
            </a:pPr>
            <a:r>
              <a:rPr lang="en-US" sz="2400"/>
              <a:t>Facts</a:t>
            </a:r>
            <a:endParaRPr/>
          </a:p>
          <a:p>
            <a:pPr indent="-285750" lvl="1" marL="742950" rtl="0" algn="l">
              <a:lnSpc>
                <a:spcPct val="80000"/>
              </a:lnSpc>
              <a:spcBef>
                <a:spcPts val="400"/>
              </a:spcBef>
              <a:spcAft>
                <a:spcPts val="0"/>
              </a:spcAft>
              <a:buClr>
                <a:schemeClr val="dk1"/>
              </a:buClr>
              <a:buSzPts val="2000"/>
              <a:buChar char="–"/>
            </a:pPr>
            <a:r>
              <a:rPr lang="en-US" sz="2000"/>
              <a:t>January, clouds</a:t>
            </a:r>
            <a:endParaRPr/>
          </a:p>
          <a:p>
            <a:pPr indent="-190500" lvl="0" marL="342900" rtl="0" algn="l">
              <a:lnSpc>
                <a:spcPct val="80000"/>
              </a:lnSpc>
              <a:spcBef>
                <a:spcPts val="480"/>
              </a:spcBef>
              <a:spcAft>
                <a:spcPts val="0"/>
              </a:spcAft>
              <a:buClr>
                <a:schemeClr val="dk1"/>
              </a:buClr>
              <a:buSzPts val="2400"/>
              <a:buNone/>
            </a:pPr>
            <a:r>
              <a:t/>
            </a:r>
            <a:endParaRPr sz="2400"/>
          </a:p>
          <a:p>
            <a:pPr indent="-342900" lvl="0" marL="342900" rtl="0" algn="l">
              <a:lnSpc>
                <a:spcPct val="80000"/>
              </a:lnSpc>
              <a:spcBef>
                <a:spcPts val="480"/>
              </a:spcBef>
              <a:spcAft>
                <a:spcPts val="0"/>
              </a:spcAft>
              <a:buClr>
                <a:schemeClr val="dk1"/>
              </a:buClr>
              <a:buSzPts val="2400"/>
              <a:buChar char="•"/>
            </a:pPr>
            <a:r>
              <a:rPr lang="en-US" sz="2400"/>
              <a:t>Prove</a:t>
            </a:r>
            <a:endParaRPr/>
          </a:p>
          <a:p>
            <a:pPr indent="-285750" lvl="1" marL="742950" rtl="0" algn="l">
              <a:lnSpc>
                <a:spcPct val="80000"/>
              </a:lnSpc>
              <a:spcBef>
                <a:spcPts val="400"/>
              </a:spcBef>
              <a:spcAft>
                <a:spcPts val="0"/>
              </a:spcAft>
              <a:buClr>
                <a:schemeClr val="dk1"/>
              </a:buClr>
              <a:buSzPts val="2000"/>
              <a:buChar char="–"/>
            </a:pPr>
            <a:r>
              <a:rPr lang="en-US" sz="2000"/>
              <a:t>snow</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6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532" name="Google Shape;532;p6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000"/>
              <a:buFont typeface="Calibri"/>
              <a:buNone/>
            </a:pPr>
            <a:r>
              <a:rPr lang="en-US" sz="4000"/>
              <a:t>Propositional Resolution Example</a:t>
            </a:r>
            <a:endParaRPr/>
          </a:p>
        </p:txBody>
      </p:sp>
      <p:sp>
        <p:nvSpPr>
          <p:cNvPr id="533" name="Google Shape;533;p65"/>
          <p:cNvSpPr txBox="1"/>
          <p:nvPr/>
        </p:nvSpPr>
        <p:spPr>
          <a:xfrm>
            <a:off x="533400" y="1676400"/>
            <a:ext cx="12192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¬snow</a:t>
            </a:r>
            <a:endParaRPr b="0" i="0" sz="2400" u="none" cap="none" strike="noStrike">
              <a:solidFill>
                <a:schemeClr val="dk1"/>
              </a:solidFill>
              <a:latin typeface="Helvetica Neue"/>
              <a:ea typeface="Helvetica Neue"/>
              <a:cs typeface="Helvetica Neue"/>
              <a:sym typeface="Helvetica Neue"/>
            </a:endParaRPr>
          </a:p>
        </p:txBody>
      </p:sp>
      <p:sp>
        <p:nvSpPr>
          <p:cNvPr id="534" name="Google Shape;534;p65"/>
          <p:cNvSpPr/>
          <p:nvPr/>
        </p:nvSpPr>
        <p:spPr>
          <a:xfrm>
            <a:off x="1905000" y="1676400"/>
            <a:ext cx="416401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¬cold ∨ ¬precipitation ∨ snow</a:t>
            </a:r>
            <a:endParaRPr b="0" i="0" sz="1400" u="none" cap="none" strike="noStrike">
              <a:solidFill>
                <a:srgbClr val="000000"/>
              </a:solidFill>
              <a:latin typeface="Arial"/>
              <a:ea typeface="Arial"/>
              <a:cs typeface="Arial"/>
              <a:sym typeface="Arial"/>
            </a:endParaRPr>
          </a:p>
        </p:txBody>
      </p:sp>
      <p:cxnSp>
        <p:nvCxnSpPr>
          <p:cNvPr id="535" name="Google Shape;535;p65"/>
          <p:cNvCxnSpPr/>
          <p:nvPr/>
        </p:nvCxnSpPr>
        <p:spPr>
          <a:xfrm>
            <a:off x="990600" y="2133600"/>
            <a:ext cx="762000" cy="304800"/>
          </a:xfrm>
          <a:prstGeom prst="straightConnector1">
            <a:avLst/>
          </a:prstGeom>
          <a:noFill/>
          <a:ln cap="flat" cmpd="sng" w="9525">
            <a:solidFill>
              <a:schemeClr val="dk1"/>
            </a:solidFill>
            <a:prstDash val="solid"/>
            <a:round/>
            <a:headEnd len="sm" w="sm" type="none"/>
            <a:tailEnd len="sm" w="sm" type="none"/>
          </a:ln>
        </p:spPr>
      </p:cxnSp>
      <p:cxnSp>
        <p:nvCxnSpPr>
          <p:cNvPr id="536" name="Google Shape;536;p65"/>
          <p:cNvCxnSpPr/>
          <p:nvPr/>
        </p:nvCxnSpPr>
        <p:spPr>
          <a:xfrm flipH="1">
            <a:off x="1752600" y="2057400"/>
            <a:ext cx="685800" cy="381000"/>
          </a:xfrm>
          <a:prstGeom prst="straightConnector1">
            <a:avLst/>
          </a:prstGeom>
          <a:noFill/>
          <a:ln cap="flat" cmpd="sng" w="9525">
            <a:solidFill>
              <a:schemeClr val="dk1"/>
            </a:solidFill>
            <a:prstDash val="solid"/>
            <a:round/>
            <a:headEnd len="sm" w="sm" type="none"/>
            <a:tailEnd len="sm" w="sm" type="none"/>
          </a:ln>
        </p:spPr>
      </p:cxnSp>
      <p:sp>
        <p:nvSpPr>
          <p:cNvPr id="537" name="Google Shape;537;p65"/>
          <p:cNvSpPr/>
          <p:nvPr/>
        </p:nvSpPr>
        <p:spPr>
          <a:xfrm>
            <a:off x="304800" y="2438400"/>
            <a:ext cx="30988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¬cold ∨ ¬precipitation</a:t>
            </a:r>
            <a:endParaRPr b="0" i="0" sz="2400" u="none" cap="none" strike="noStrike">
              <a:solidFill>
                <a:schemeClr val="dk1"/>
              </a:solidFill>
              <a:latin typeface="Helvetica Neue"/>
              <a:ea typeface="Helvetica Neue"/>
              <a:cs typeface="Helvetica Neue"/>
              <a:sym typeface="Helvetica Neue"/>
            </a:endParaRPr>
          </a:p>
        </p:txBody>
      </p:sp>
      <p:sp>
        <p:nvSpPr>
          <p:cNvPr id="538" name="Google Shape;538;p65"/>
          <p:cNvSpPr/>
          <p:nvPr/>
        </p:nvSpPr>
        <p:spPr>
          <a:xfrm>
            <a:off x="3657600" y="2286000"/>
            <a:ext cx="236061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¬January ∨ cold</a:t>
            </a:r>
            <a:endParaRPr b="0" i="0" sz="1400" u="none" cap="none" strike="noStrike">
              <a:solidFill>
                <a:srgbClr val="000000"/>
              </a:solidFill>
              <a:latin typeface="Arial"/>
              <a:ea typeface="Arial"/>
              <a:cs typeface="Arial"/>
              <a:sym typeface="Arial"/>
            </a:endParaRPr>
          </a:p>
        </p:txBody>
      </p:sp>
      <p:cxnSp>
        <p:nvCxnSpPr>
          <p:cNvPr id="539" name="Google Shape;539;p65"/>
          <p:cNvCxnSpPr/>
          <p:nvPr/>
        </p:nvCxnSpPr>
        <p:spPr>
          <a:xfrm>
            <a:off x="1371600" y="2819400"/>
            <a:ext cx="685800" cy="457200"/>
          </a:xfrm>
          <a:prstGeom prst="straightConnector1">
            <a:avLst/>
          </a:prstGeom>
          <a:noFill/>
          <a:ln cap="flat" cmpd="sng" w="9525">
            <a:solidFill>
              <a:schemeClr val="dk1"/>
            </a:solidFill>
            <a:prstDash val="solid"/>
            <a:round/>
            <a:headEnd len="sm" w="sm" type="none"/>
            <a:tailEnd len="sm" w="sm" type="none"/>
          </a:ln>
        </p:spPr>
      </p:cxnSp>
      <p:cxnSp>
        <p:nvCxnSpPr>
          <p:cNvPr id="540" name="Google Shape;540;p65"/>
          <p:cNvCxnSpPr/>
          <p:nvPr/>
        </p:nvCxnSpPr>
        <p:spPr>
          <a:xfrm flipH="1">
            <a:off x="2057400" y="2667000"/>
            <a:ext cx="2743200" cy="609600"/>
          </a:xfrm>
          <a:prstGeom prst="straightConnector1">
            <a:avLst/>
          </a:prstGeom>
          <a:noFill/>
          <a:ln cap="flat" cmpd="sng" w="9525">
            <a:solidFill>
              <a:schemeClr val="dk1"/>
            </a:solidFill>
            <a:prstDash val="solid"/>
            <a:round/>
            <a:headEnd len="sm" w="sm" type="none"/>
            <a:tailEnd len="sm" w="sm" type="none"/>
          </a:ln>
        </p:spPr>
      </p:cxnSp>
      <p:sp>
        <p:nvSpPr>
          <p:cNvPr id="541" name="Google Shape;541;p65"/>
          <p:cNvSpPr/>
          <p:nvPr/>
        </p:nvSpPr>
        <p:spPr>
          <a:xfrm>
            <a:off x="533400" y="3352800"/>
            <a:ext cx="362426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¬January ∨ ¬precipitation</a:t>
            </a:r>
            <a:endParaRPr b="0" i="0" sz="1400" u="none" cap="none" strike="noStrike">
              <a:solidFill>
                <a:srgbClr val="000000"/>
              </a:solidFill>
              <a:latin typeface="Arial"/>
              <a:ea typeface="Arial"/>
              <a:cs typeface="Arial"/>
              <a:sym typeface="Arial"/>
            </a:endParaRPr>
          </a:p>
        </p:txBody>
      </p:sp>
      <p:sp>
        <p:nvSpPr>
          <p:cNvPr id="542" name="Google Shape;542;p65"/>
          <p:cNvSpPr/>
          <p:nvPr/>
        </p:nvSpPr>
        <p:spPr>
          <a:xfrm>
            <a:off x="4724400" y="3276600"/>
            <a:ext cx="324326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¬clouds ∨ precipitation</a:t>
            </a:r>
            <a:endParaRPr b="0" i="0" sz="1400" u="none" cap="none" strike="noStrike">
              <a:solidFill>
                <a:srgbClr val="000000"/>
              </a:solidFill>
              <a:latin typeface="Arial"/>
              <a:ea typeface="Arial"/>
              <a:cs typeface="Arial"/>
              <a:sym typeface="Arial"/>
            </a:endParaRPr>
          </a:p>
        </p:txBody>
      </p:sp>
      <p:cxnSp>
        <p:nvCxnSpPr>
          <p:cNvPr id="543" name="Google Shape;543;p65"/>
          <p:cNvCxnSpPr/>
          <p:nvPr/>
        </p:nvCxnSpPr>
        <p:spPr>
          <a:xfrm>
            <a:off x="2362200" y="3733800"/>
            <a:ext cx="2209800" cy="457200"/>
          </a:xfrm>
          <a:prstGeom prst="straightConnector1">
            <a:avLst/>
          </a:prstGeom>
          <a:noFill/>
          <a:ln cap="flat" cmpd="sng" w="9525">
            <a:solidFill>
              <a:schemeClr val="dk1"/>
            </a:solidFill>
            <a:prstDash val="solid"/>
            <a:round/>
            <a:headEnd len="sm" w="sm" type="none"/>
            <a:tailEnd len="sm" w="sm" type="none"/>
          </a:ln>
        </p:spPr>
      </p:cxnSp>
      <p:cxnSp>
        <p:nvCxnSpPr>
          <p:cNvPr id="544" name="Google Shape;544;p65"/>
          <p:cNvCxnSpPr/>
          <p:nvPr/>
        </p:nvCxnSpPr>
        <p:spPr>
          <a:xfrm flipH="1">
            <a:off x="4495800" y="3657600"/>
            <a:ext cx="1219200" cy="533400"/>
          </a:xfrm>
          <a:prstGeom prst="straightConnector1">
            <a:avLst/>
          </a:prstGeom>
          <a:noFill/>
          <a:ln cap="flat" cmpd="sng" w="9525">
            <a:solidFill>
              <a:schemeClr val="dk1"/>
            </a:solidFill>
            <a:prstDash val="solid"/>
            <a:round/>
            <a:headEnd len="sm" w="sm" type="none"/>
            <a:tailEnd len="sm" w="sm" type="none"/>
          </a:ln>
        </p:spPr>
      </p:cxnSp>
      <p:sp>
        <p:nvSpPr>
          <p:cNvPr id="545" name="Google Shape;545;p65"/>
          <p:cNvSpPr/>
          <p:nvPr/>
        </p:nvSpPr>
        <p:spPr>
          <a:xfrm>
            <a:off x="3124200" y="4267200"/>
            <a:ext cx="286067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¬January ∨ ¬clouds</a:t>
            </a:r>
            <a:endParaRPr b="0" i="0" sz="1400" u="none" cap="none" strike="noStrike">
              <a:solidFill>
                <a:srgbClr val="000000"/>
              </a:solidFill>
              <a:latin typeface="Arial"/>
              <a:ea typeface="Arial"/>
              <a:cs typeface="Arial"/>
              <a:sym typeface="Arial"/>
            </a:endParaRPr>
          </a:p>
        </p:txBody>
      </p:sp>
      <p:sp>
        <p:nvSpPr>
          <p:cNvPr id="546" name="Google Shape;546;p65"/>
          <p:cNvSpPr/>
          <p:nvPr/>
        </p:nvSpPr>
        <p:spPr>
          <a:xfrm>
            <a:off x="1600200" y="4267200"/>
            <a:ext cx="12700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January</a:t>
            </a:r>
            <a:endParaRPr b="0" i="0" sz="1400" u="none" cap="none" strike="noStrike">
              <a:solidFill>
                <a:srgbClr val="000000"/>
              </a:solidFill>
              <a:latin typeface="Arial"/>
              <a:ea typeface="Arial"/>
              <a:cs typeface="Arial"/>
              <a:sym typeface="Arial"/>
            </a:endParaRPr>
          </a:p>
        </p:txBody>
      </p:sp>
      <p:cxnSp>
        <p:nvCxnSpPr>
          <p:cNvPr id="547" name="Google Shape;547;p65"/>
          <p:cNvCxnSpPr/>
          <p:nvPr/>
        </p:nvCxnSpPr>
        <p:spPr>
          <a:xfrm>
            <a:off x="2133600" y="4648200"/>
            <a:ext cx="1828800" cy="304800"/>
          </a:xfrm>
          <a:prstGeom prst="straightConnector1">
            <a:avLst/>
          </a:prstGeom>
          <a:noFill/>
          <a:ln cap="flat" cmpd="sng" w="9525">
            <a:solidFill>
              <a:schemeClr val="dk1"/>
            </a:solidFill>
            <a:prstDash val="solid"/>
            <a:round/>
            <a:headEnd len="sm" w="sm" type="none"/>
            <a:tailEnd len="sm" w="sm" type="none"/>
          </a:ln>
        </p:spPr>
      </p:cxnSp>
      <p:cxnSp>
        <p:nvCxnSpPr>
          <p:cNvPr id="548" name="Google Shape;548;p65"/>
          <p:cNvCxnSpPr/>
          <p:nvPr/>
        </p:nvCxnSpPr>
        <p:spPr>
          <a:xfrm flipH="1">
            <a:off x="4038600" y="4572000"/>
            <a:ext cx="838200" cy="381000"/>
          </a:xfrm>
          <a:prstGeom prst="straightConnector1">
            <a:avLst/>
          </a:prstGeom>
          <a:noFill/>
          <a:ln cap="flat" cmpd="sng" w="9525">
            <a:solidFill>
              <a:schemeClr val="dk1"/>
            </a:solidFill>
            <a:prstDash val="solid"/>
            <a:round/>
            <a:headEnd len="sm" w="sm" type="none"/>
            <a:tailEnd len="sm" w="sm" type="none"/>
          </a:ln>
        </p:spPr>
      </p:cxnSp>
      <p:sp>
        <p:nvSpPr>
          <p:cNvPr id="549" name="Google Shape;549;p65"/>
          <p:cNvSpPr/>
          <p:nvPr/>
        </p:nvSpPr>
        <p:spPr>
          <a:xfrm>
            <a:off x="3276600" y="5029200"/>
            <a:ext cx="1244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¬clouds</a:t>
            </a:r>
            <a:endParaRPr b="0" i="0" sz="1400" u="none" cap="none" strike="noStrike">
              <a:solidFill>
                <a:srgbClr val="000000"/>
              </a:solidFill>
              <a:latin typeface="Arial"/>
              <a:ea typeface="Arial"/>
              <a:cs typeface="Arial"/>
              <a:sym typeface="Arial"/>
            </a:endParaRPr>
          </a:p>
        </p:txBody>
      </p:sp>
      <p:sp>
        <p:nvSpPr>
          <p:cNvPr id="550" name="Google Shape;550;p65"/>
          <p:cNvSpPr/>
          <p:nvPr/>
        </p:nvSpPr>
        <p:spPr>
          <a:xfrm>
            <a:off x="5410200" y="5029200"/>
            <a:ext cx="10668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Helvetica Neue"/>
                <a:ea typeface="Helvetica Neue"/>
                <a:cs typeface="Helvetica Neue"/>
                <a:sym typeface="Helvetica Neue"/>
              </a:rPr>
              <a:t>clouds</a:t>
            </a:r>
            <a:endParaRPr b="0" i="0" sz="1400" u="none" cap="none" strike="noStrike">
              <a:solidFill>
                <a:srgbClr val="000000"/>
              </a:solidFill>
              <a:latin typeface="Arial"/>
              <a:ea typeface="Arial"/>
              <a:cs typeface="Arial"/>
              <a:sym typeface="Arial"/>
            </a:endParaRPr>
          </a:p>
        </p:txBody>
      </p:sp>
      <p:cxnSp>
        <p:nvCxnSpPr>
          <p:cNvPr id="551" name="Google Shape;551;p65"/>
          <p:cNvCxnSpPr/>
          <p:nvPr/>
        </p:nvCxnSpPr>
        <p:spPr>
          <a:xfrm>
            <a:off x="4038600" y="5486400"/>
            <a:ext cx="1219200" cy="533400"/>
          </a:xfrm>
          <a:prstGeom prst="straightConnector1">
            <a:avLst/>
          </a:prstGeom>
          <a:noFill/>
          <a:ln cap="flat" cmpd="sng" w="9525">
            <a:solidFill>
              <a:schemeClr val="dk1"/>
            </a:solidFill>
            <a:prstDash val="solid"/>
            <a:round/>
            <a:headEnd len="sm" w="sm" type="none"/>
            <a:tailEnd len="sm" w="sm" type="none"/>
          </a:ln>
        </p:spPr>
      </p:cxnSp>
      <p:cxnSp>
        <p:nvCxnSpPr>
          <p:cNvPr id="552" name="Google Shape;552;p65"/>
          <p:cNvCxnSpPr/>
          <p:nvPr/>
        </p:nvCxnSpPr>
        <p:spPr>
          <a:xfrm flipH="1">
            <a:off x="5257800" y="5562600"/>
            <a:ext cx="533400" cy="457200"/>
          </a:xfrm>
          <a:prstGeom prst="straightConnector1">
            <a:avLst/>
          </a:prstGeom>
          <a:noFill/>
          <a:ln cap="flat" cmpd="sng" w="9525">
            <a:solidFill>
              <a:schemeClr val="dk1"/>
            </a:solidFill>
            <a:prstDash val="solid"/>
            <a:round/>
            <a:headEnd len="sm" w="sm" type="none"/>
            <a:tailEnd len="sm" w="sm" type="none"/>
          </a:ln>
        </p:spPr>
      </p:cxnSp>
      <p:sp>
        <p:nvSpPr>
          <p:cNvPr id="553" name="Google Shape;553;p65"/>
          <p:cNvSpPr/>
          <p:nvPr/>
        </p:nvSpPr>
        <p:spPr>
          <a:xfrm>
            <a:off x="5181600" y="6172200"/>
            <a:ext cx="152400" cy="1524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6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559" name="Google Shape;559;p66"/>
          <p:cNvSpPr txBox="1"/>
          <p:nvPr>
            <p:ph type="title"/>
          </p:nvPr>
        </p:nvSpPr>
        <p:spPr>
          <a:xfrm>
            <a:off x="457200" y="274638"/>
            <a:ext cx="8229600" cy="6397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a:solidFill>
                  <a:srgbClr val="C00000"/>
                </a:solidFill>
              </a:rPr>
              <a:t>Resolution Theorem Proving (FOL(Predicate Logic))</a:t>
            </a:r>
            <a:endParaRPr>
              <a:solidFill>
                <a:srgbClr val="C00000"/>
              </a:solidFill>
            </a:endParaRPr>
          </a:p>
        </p:txBody>
      </p:sp>
      <p:sp>
        <p:nvSpPr>
          <p:cNvPr id="560" name="Google Shape;560;p66"/>
          <p:cNvSpPr txBox="1"/>
          <p:nvPr>
            <p:ph idx="1" type="body"/>
          </p:nvPr>
        </p:nvSpPr>
        <p:spPr>
          <a:xfrm>
            <a:off x="457200" y="1371600"/>
            <a:ext cx="8229600" cy="47545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Convert everything to CNF</a:t>
            </a:r>
            <a:endParaRPr/>
          </a:p>
          <a:p>
            <a:pPr indent="-342900" lvl="0" marL="342900" rtl="0" algn="l">
              <a:lnSpc>
                <a:spcPct val="100000"/>
              </a:lnSpc>
              <a:spcBef>
                <a:spcPts val="640"/>
              </a:spcBef>
              <a:spcAft>
                <a:spcPts val="0"/>
              </a:spcAft>
              <a:buClr>
                <a:schemeClr val="dk1"/>
              </a:buClr>
              <a:buSzPts val="3200"/>
              <a:buChar char="•"/>
            </a:pPr>
            <a:r>
              <a:rPr lang="en-US"/>
              <a:t>Resolve, with unification (</a:t>
            </a:r>
            <a:r>
              <a:rPr lang="en-US" sz="2400"/>
              <a:t>Negate goal and add bindings)</a:t>
            </a:r>
            <a:endParaRPr sz="2400"/>
          </a:p>
          <a:p>
            <a:pPr indent="-285750" lvl="1" marL="742950" rtl="0" algn="l">
              <a:lnSpc>
                <a:spcPct val="100000"/>
              </a:lnSpc>
              <a:spcBef>
                <a:spcPts val="560"/>
              </a:spcBef>
              <a:spcAft>
                <a:spcPts val="0"/>
              </a:spcAft>
              <a:buClr>
                <a:schemeClr val="dk1"/>
              </a:buClr>
              <a:buSzPts val="2800"/>
              <a:buChar char="–"/>
            </a:pPr>
            <a:r>
              <a:rPr lang="en-US"/>
              <a:t>Save bindings as you go!</a:t>
            </a:r>
            <a:endParaRPr/>
          </a:p>
          <a:p>
            <a:pPr indent="-342900" lvl="0" marL="342900" rtl="0" algn="l">
              <a:lnSpc>
                <a:spcPct val="100000"/>
              </a:lnSpc>
              <a:spcBef>
                <a:spcPts val="640"/>
              </a:spcBef>
              <a:spcAft>
                <a:spcPts val="0"/>
              </a:spcAft>
              <a:buClr>
                <a:schemeClr val="dk1"/>
              </a:buClr>
              <a:buSzPts val="3200"/>
              <a:buChar char="•"/>
            </a:pPr>
            <a:r>
              <a:rPr lang="en-US"/>
              <a:t>If resolution is successful, proof succeeds</a:t>
            </a:r>
            <a:endParaRPr/>
          </a:p>
          <a:p>
            <a:pPr indent="-342900" lvl="0" marL="342900" rtl="0" algn="l">
              <a:lnSpc>
                <a:spcPct val="100000"/>
              </a:lnSpc>
              <a:spcBef>
                <a:spcPts val="640"/>
              </a:spcBef>
              <a:spcAft>
                <a:spcPts val="0"/>
              </a:spcAft>
              <a:buClr>
                <a:schemeClr val="dk1"/>
              </a:buClr>
              <a:buSzPts val="3200"/>
              <a:buChar char="•"/>
            </a:pPr>
            <a:r>
              <a:rPr lang="en-US"/>
              <a:t>If there is a variable in the item to prove, return variable’s value from unification bindings</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6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566" name="Google Shape;566;p67"/>
          <p:cNvSpPr txBox="1"/>
          <p:nvPr>
            <p:ph type="title"/>
          </p:nvPr>
        </p:nvSpPr>
        <p:spPr>
          <a:xfrm>
            <a:off x="457200" y="274638"/>
            <a:ext cx="8229600" cy="4873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Converting to CNF(Rules)</a:t>
            </a:r>
            <a:endParaRPr/>
          </a:p>
        </p:txBody>
      </p:sp>
      <p:sp>
        <p:nvSpPr>
          <p:cNvPr id="567" name="Google Shape;567;p67"/>
          <p:cNvSpPr txBox="1"/>
          <p:nvPr>
            <p:ph idx="1" type="body"/>
          </p:nvPr>
        </p:nvSpPr>
        <p:spPr>
          <a:xfrm>
            <a:off x="457200" y="990600"/>
            <a:ext cx="8229600" cy="5486400"/>
          </a:xfrm>
          <a:prstGeom prst="rect">
            <a:avLst/>
          </a:prstGeom>
          <a:noFill/>
          <a:ln>
            <a:noFill/>
          </a:ln>
        </p:spPr>
        <p:txBody>
          <a:bodyPr anchorCtr="0" anchor="t" bIns="45700" lIns="91425" spcFirstLastPara="1" rIns="91425" wrap="square" tIns="45700">
            <a:normAutofit/>
          </a:bodyPr>
          <a:lstStyle/>
          <a:p>
            <a:pPr indent="-533400" lvl="0" marL="533400" rtl="0" algn="l">
              <a:lnSpc>
                <a:spcPct val="90000"/>
              </a:lnSpc>
              <a:spcBef>
                <a:spcPts val="0"/>
              </a:spcBef>
              <a:spcAft>
                <a:spcPts val="0"/>
              </a:spcAft>
              <a:buClr>
                <a:schemeClr val="dk1"/>
              </a:buClr>
              <a:buSzPts val="2800"/>
              <a:buFont typeface="Times"/>
              <a:buAutoNum type="arabicPeriod"/>
            </a:pPr>
            <a:r>
              <a:rPr lang="en-US" sz="2800"/>
              <a:t>Replace implication (A </a:t>
            </a:r>
            <a:r>
              <a:rPr b="1" lang="en-US" sz="2800"/>
              <a:t>⇒ </a:t>
            </a:r>
            <a:r>
              <a:rPr lang="en-US" sz="2800"/>
              <a:t>B) by  ¬A</a:t>
            </a:r>
            <a:r>
              <a:rPr baseline="-25000" lang="en-US" sz="2800"/>
              <a:t> </a:t>
            </a:r>
            <a:r>
              <a:rPr b="1" lang="en-US" sz="2800"/>
              <a:t>∨ </a:t>
            </a:r>
            <a:r>
              <a:rPr lang="en-US" sz="2800"/>
              <a:t>B</a:t>
            </a:r>
            <a:r>
              <a:rPr baseline="-25000" lang="en-US" sz="2800"/>
              <a:t> </a:t>
            </a:r>
            <a:endParaRPr/>
          </a:p>
          <a:p>
            <a:pPr indent="-533400" lvl="0" marL="533400" rtl="0" algn="l">
              <a:lnSpc>
                <a:spcPct val="90000"/>
              </a:lnSpc>
              <a:spcBef>
                <a:spcPts val="560"/>
              </a:spcBef>
              <a:spcAft>
                <a:spcPts val="0"/>
              </a:spcAft>
              <a:buClr>
                <a:schemeClr val="dk1"/>
              </a:buClr>
              <a:buSzPts val="2800"/>
              <a:buFont typeface="Times"/>
              <a:buAutoNum type="arabicPeriod"/>
            </a:pPr>
            <a:r>
              <a:rPr lang="en-US" sz="2800"/>
              <a:t>Move ¬ “inwards” </a:t>
            </a:r>
            <a:endParaRPr/>
          </a:p>
          <a:p>
            <a:pPr indent="-457200" lvl="1" marL="914400" rtl="0" algn="l">
              <a:lnSpc>
                <a:spcPct val="90000"/>
              </a:lnSpc>
              <a:spcBef>
                <a:spcPts val="480"/>
              </a:spcBef>
              <a:spcAft>
                <a:spcPts val="0"/>
              </a:spcAft>
              <a:buClr>
                <a:schemeClr val="dk1"/>
              </a:buClr>
              <a:buSzPts val="2400"/>
              <a:buFont typeface="Times"/>
              <a:buChar char="•"/>
            </a:pPr>
            <a:r>
              <a:rPr lang="en-US" sz="2400"/>
              <a:t>¬∀x P(x) is equivalent to ∃x ¬P(x)  &amp; vice versa</a:t>
            </a:r>
            <a:endParaRPr/>
          </a:p>
          <a:p>
            <a:pPr indent="-533400" lvl="0" marL="533400" rtl="0" algn="l">
              <a:lnSpc>
                <a:spcPct val="90000"/>
              </a:lnSpc>
              <a:spcBef>
                <a:spcPts val="560"/>
              </a:spcBef>
              <a:spcAft>
                <a:spcPts val="0"/>
              </a:spcAft>
              <a:buClr>
                <a:schemeClr val="dk1"/>
              </a:buClr>
              <a:buSzPts val="2800"/>
              <a:buFont typeface="Times"/>
              <a:buAutoNum type="arabicPeriod"/>
            </a:pPr>
            <a:r>
              <a:rPr lang="en-US" sz="2800"/>
              <a:t>Standardize variables </a:t>
            </a:r>
            <a:endParaRPr/>
          </a:p>
          <a:p>
            <a:pPr indent="-457200" lvl="1" marL="914400" rtl="0" algn="l">
              <a:lnSpc>
                <a:spcPct val="90000"/>
              </a:lnSpc>
              <a:spcBef>
                <a:spcPts val="480"/>
              </a:spcBef>
              <a:spcAft>
                <a:spcPts val="0"/>
              </a:spcAft>
              <a:buClr>
                <a:schemeClr val="dk1"/>
              </a:buClr>
              <a:buSzPts val="2400"/>
              <a:buFont typeface="Times"/>
              <a:buChar char="•"/>
            </a:pPr>
            <a:r>
              <a:rPr lang="en-US" sz="2400"/>
              <a:t>∀x P(x) ∨ ∀x Q(x) becomes ∀x P(x) ∨ ∀y Q(y) </a:t>
            </a:r>
            <a:endParaRPr/>
          </a:p>
          <a:p>
            <a:pPr indent="-533400" lvl="0" marL="533400" rtl="0" algn="l">
              <a:lnSpc>
                <a:spcPct val="90000"/>
              </a:lnSpc>
              <a:spcBef>
                <a:spcPts val="560"/>
              </a:spcBef>
              <a:spcAft>
                <a:spcPts val="0"/>
              </a:spcAft>
              <a:buClr>
                <a:schemeClr val="dk1"/>
              </a:buClr>
              <a:buSzPts val="2800"/>
              <a:buFont typeface="Times"/>
              <a:buAutoNum type="arabicPeriod"/>
            </a:pPr>
            <a:r>
              <a:rPr lang="en-US" sz="2800"/>
              <a:t>Skolemize</a:t>
            </a:r>
            <a:endParaRPr sz="2800"/>
          </a:p>
          <a:p>
            <a:pPr indent="-457200" lvl="1" marL="914400" rtl="0" algn="l">
              <a:lnSpc>
                <a:spcPct val="90000"/>
              </a:lnSpc>
              <a:spcBef>
                <a:spcPts val="480"/>
              </a:spcBef>
              <a:spcAft>
                <a:spcPts val="0"/>
              </a:spcAft>
              <a:buClr>
                <a:schemeClr val="dk1"/>
              </a:buClr>
              <a:buSzPts val="2400"/>
              <a:buFont typeface="Times"/>
              <a:buChar char="•"/>
            </a:pPr>
            <a:r>
              <a:rPr lang="en-US" sz="2400"/>
              <a:t>∃x P(x) becomes P(A)</a:t>
            </a:r>
            <a:endParaRPr/>
          </a:p>
          <a:p>
            <a:pPr indent="-533400" lvl="0" marL="533400" rtl="0" algn="l">
              <a:lnSpc>
                <a:spcPct val="90000"/>
              </a:lnSpc>
              <a:spcBef>
                <a:spcPts val="560"/>
              </a:spcBef>
              <a:spcAft>
                <a:spcPts val="0"/>
              </a:spcAft>
              <a:buClr>
                <a:schemeClr val="dk1"/>
              </a:buClr>
              <a:buSzPts val="2800"/>
              <a:buFont typeface="Times"/>
              <a:buAutoNum type="arabicPeriod"/>
            </a:pPr>
            <a:r>
              <a:rPr lang="en-US" sz="2800"/>
              <a:t>Drop universal quantifiers</a:t>
            </a:r>
            <a:endParaRPr/>
          </a:p>
          <a:p>
            <a:pPr indent="-457200" lvl="1" marL="914400" rtl="0" algn="l">
              <a:lnSpc>
                <a:spcPct val="90000"/>
              </a:lnSpc>
              <a:spcBef>
                <a:spcPts val="480"/>
              </a:spcBef>
              <a:spcAft>
                <a:spcPts val="0"/>
              </a:spcAft>
              <a:buClr>
                <a:schemeClr val="dk1"/>
              </a:buClr>
              <a:buSzPts val="2400"/>
              <a:buFont typeface="Times"/>
              <a:buChar char="•"/>
            </a:pPr>
            <a:r>
              <a:rPr lang="en-US" sz="2400"/>
              <a:t>Since all quantifiers are now ∀, we don’t need them</a:t>
            </a:r>
            <a:endParaRPr/>
          </a:p>
          <a:p>
            <a:pPr indent="-533400" lvl="0" marL="533400" rtl="0" algn="l">
              <a:lnSpc>
                <a:spcPct val="90000"/>
              </a:lnSpc>
              <a:spcBef>
                <a:spcPts val="560"/>
              </a:spcBef>
              <a:spcAft>
                <a:spcPts val="0"/>
              </a:spcAft>
              <a:buClr>
                <a:schemeClr val="dk1"/>
              </a:buClr>
              <a:buSzPts val="2800"/>
              <a:buFont typeface="Times"/>
              <a:buAutoNum type="arabicPeriod"/>
            </a:pPr>
            <a:r>
              <a:rPr lang="en-US" sz="2800"/>
              <a:t>Distributive Law</a:t>
            </a:r>
            <a:endParaRPr/>
          </a:p>
          <a:p>
            <a:pPr indent="-533400" lvl="0" marL="533400" rtl="0" algn="l">
              <a:lnSpc>
                <a:spcPct val="90000"/>
              </a:lnSpc>
              <a:spcBef>
                <a:spcPts val="560"/>
              </a:spcBef>
              <a:spcAft>
                <a:spcPts val="0"/>
              </a:spcAft>
              <a:buClr>
                <a:schemeClr val="dk1"/>
              </a:buClr>
              <a:buSzPts val="2800"/>
              <a:buNone/>
            </a:pPr>
            <a:r>
              <a:rPr lang="en-US" sz="2800"/>
              <a:t>       a(b + c) = ab + ac</a:t>
            </a:r>
            <a:endParaRPr/>
          </a:p>
          <a:p>
            <a:pPr indent="-533400" lvl="0" marL="533400" rtl="0" algn="l">
              <a:lnSpc>
                <a:spcPct val="90000"/>
              </a:lnSpc>
              <a:spcBef>
                <a:spcPts val="560"/>
              </a:spcBef>
              <a:spcAft>
                <a:spcPts val="0"/>
              </a:spcAft>
              <a:buClr>
                <a:schemeClr val="dk1"/>
              </a:buClr>
              <a:buSzPts val="2800"/>
              <a:buNone/>
            </a:pPr>
            <a:r>
              <a:t/>
            </a:r>
            <a:endParaRPr sz="2800"/>
          </a:p>
          <a:p>
            <a:pPr indent="-355600" lvl="0" marL="533400" rtl="0" algn="l">
              <a:lnSpc>
                <a:spcPct val="90000"/>
              </a:lnSpc>
              <a:spcBef>
                <a:spcPts val="560"/>
              </a:spcBef>
              <a:spcAft>
                <a:spcPts val="0"/>
              </a:spcAft>
              <a:buClr>
                <a:schemeClr val="dk1"/>
              </a:buClr>
              <a:buSzPts val="2800"/>
              <a:buNone/>
            </a:pPr>
            <a:r>
              <a:t/>
            </a:r>
            <a:endParaRPr sz="2800"/>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68"/>
          <p:cNvSpPr txBox="1"/>
          <p:nvPr>
            <p:ph idx="1" type="body"/>
          </p:nvPr>
        </p:nvSpPr>
        <p:spPr>
          <a:xfrm>
            <a:off x="457200" y="76200"/>
            <a:ext cx="8229600" cy="6049963"/>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ctr">
              <a:lnSpc>
                <a:spcPct val="100000"/>
              </a:lnSpc>
              <a:spcBef>
                <a:spcPts val="0"/>
              </a:spcBef>
              <a:spcAft>
                <a:spcPts val="0"/>
              </a:spcAft>
              <a:buClr>
                <a:srgbClr val="C00000"/>
              </a:buClr>
              <a:buSzPct val="100000"/>
              <a:buNone/>
            </a:pPr>
            <a:r>
              <a:rPr b="1" lang="en-US">
                <a:solidFill>
                  <a:srgbClr val="C00000"/>
                </a:solidFill>
              </a:rPr>
              <a:t>RESOLUTION IN PREDICATE LOGIC</a:t>
            </a:r>
            <a:endParaRPr>
              <a:solidFill>
                <a:srgbClr val="C00000"/>
              </a:solidFill>
            </a:endParaRPr>
          </a:p>
          <a:p>
            <a:pPr indent="-342900" lvl="0" marL="342900" rtl="0" algn="l">
              <a:lnSpc>
                <a:spcPct val="170000"/>
              </a:lnSpc>
              <a:spcBef>
                <a:spcPts val="490"/>
              </a:spcBef>
              <a:spcAft>
                <a:spcPts val="0"/>
              </a:spcAft>
              <a:buClr>
                <a:schemeClr val="dk1"/>
              </a:buClr>
              <a:buSzPct val="100000"/>
              <a:buChar char="•"/>
            </a:pPr>
            <a:r>
              <a:rPr lang="en-US" sz="3500">
                <a:latin typeface="Times New Roman"/>
                <a:ea typeface="Times New Roman"/>
                <a:cs typeface="Times New Roman"/>
                <a:sym typeface="Times New Roman"/>
              </a:rPr>
              <a:t>Two literals are contradictory if one can be unified with the negation of the other. </a:t>
            </a:r>
            <a:endParaRPr/>
          </a:p>
          <a:p>
            <a:pPr indent="-342900" lvl="0" marL="342900" rtl="0" algn="l">
              <a:lnSpc>
                <a:spcPct val="170000"/>
              </a:lnSpc>
              <a:spcBef>
                <a:spcPts val="490"/>
              </a:spcBef>
              <a:spcAft>
                <a:spcPts val="0"/>
              </a:spcAft>
              <a:buClr>
                <a:schemeClr val="dk1"/>
              </a:buClr>
              <a:buSzPct val="100000"/>
              <a:buChar char="•"/>
            </a:pPr>
            <a:r>
              <a:rPr lang="en-US" sz="3500">
                <a:latin typeface="Times New Roman"/>
                <a:ea typeface="Times New Roman"/>
                <a:cs typeface="Times New Roman"/>
                <a:sym typeface="Times New Roman"/>
              </a:rPr>
              <a:t>For example man(x) and man (Himalayas) are contradictory since man(x) and man(Himalayas ) can be unified. </a:t>
            </a:r>
            <a:endParaRPr/>
          </a:p>
          <a:p>
            <a:pPr indent="-342900" lvl="0" marL="342900" rtl="0" algn="l">
              <a:lnSpc>
                <a:spcPct val="170000"/>
              </a:lnSpc>
              <a:spcBef>
                <a:spcPts val="490"/>
              </a:spcBef>
              <a:spcAft>
                <a:spcPts val="0"/>
              </a:spcAft>
              <a:buClr>
                <a:schemeClr val="dk1"/>
              </a:buClr>
              <a:buSzPct val="100000"/>
              <a:buChar char="•"/>
            </a:pPr>
            <a:r>
              <a:rPr lang="en-US" sz="3500">
                <a:latin typeface="Times New Roman"/>
                <a:ea typeface="Times New Roman"/>
                <a:cs typeface="Times New Roman"/>
                <a:sym typeface="Times New Roman"/>
              </a:rPr>
              <a:t>In predicate logic unification algorithm is used to locate pairs of literals that cancel out. </a:t>
            </a:r>
            <a:endParaRPr/>
          </a:p>
          <a:p>
            <a:pPr indent="-342900" lvl="0" marL="342900" rtl="0" algn="l">
              <a:lnSpc>
                <a:spcPct val="170000"/>
              </a:lnSpc>
              <a:spcBef>
                <a:spcPts val="490"/>
              </a:spcBef>
              <a:spcAft>
                <a:spcPts val="0"/>
              </a:spcAft>
              <a:buClr>
                <a:schemeClr val="dk1"/>
              </a:buClr>
              <a:buSzPct val="100000"/>
              <a:buChar char="•"/>
            </a:pPr>
            <a:r>
              <a:rPr lang="en-US" sz="3500">
                <a:latin typeface="Times New Roman"/>
                <a:ea typeface="Times New Roman"/>
                <a:cs typeface="Times New Roman"/>
                <a:sym typeface="Times New Roman"/>
              </a:rPr>
              <a:t>It is important that if two instances of the same variable occur, then they must be given identical substitutions. </a:t>
            </a:r>
            <a:endParaRPr/>
          </a:p>
          <a:p>
            <a:pPr indent="-196215" lvl="0" marL="342900" rtl="0" algn="l">
              <a:lnSpc>
                <a:spcPct val="100000"/>
              </a:lnSpc>
              <a:spcBef>
                <a:spcPts val="462"/>
              </a:spcBef>
              <a:spcAft>
                <a:spcPts val="0"/>
              </a:spcAft>
              <a:buClr>
                <a:schemeClr val="dk1"/>
              </a:buClr>
              <a:buSzPct val="100000"/>
              <a:buNone/>
            </a:pPr>
            <a:r>
              <a:t/>
            </a:r>
            <a:endParaRPr sz="3300">
              <a:latin typeface="Times New Roman"/>
              <a:ea typeface="Times New Roman"/>
              <a:cs typeface="Times New Roman"/>
              <a:sym typeface="Times New Roman"/>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69"/>
          <p:cNvSpPr txBox="1"/>
          <p:nvPr>
            <p:ph idx="1" type="body"/>
          </p:nvPr>
        </p:nvSpPr>
        <p:spPr>
          <a:xfrm>
            <a:off x="152400" y="0"/>
            <a:ext cx="8991600" cy="6858000"/>
          </a:xfrm>
          <a:prstGeom prst="rect">
            <a:avLst/>
          </a:prstGeom>
          <a:noFill/>
          <a:ln>
            <a:noFill/>
          </a:ln>
        </p:spPr>
        <p:txBody>
          <a:bodyPr anchorCtr="0" anchor="t" bIns="45700" lIns="91425" spcFirstLastPara="1" rIns="91425" wrap="square" tIns="45700">
            <a:normAutofit fontScale="40000" lnSpcReduction="20000"/>
          </a:bodyPr>
          <a:lstStyle/>
          <a:p>
            <a:pPr indent="-342900" lvl="0" marL="342900" rtl="0" algn="ctr">
              <a:lnSpc>
                <a:spcPct val="170000"/>
              </a:lnSpc>
              <a:spcBef>
                <a:spcPts val="0"/>
              </a:spcBef>
              <a:spcAft>
                <a:spcPts val="0"/>
              </a:spcAft>
              <a:buClr>
                <a:srgbClr val="C00000"/>
              </a:buClr>
              <a:buSzPct val="100000"/>
              <a:buNone/>
            </a:pPr>
            <a:r>
              <a:rPr b="1" lang="en-US" sz="4200">
                <a:solidFill>
                  <a:srgbClr val="C00000"/>
                </a:solidFill>
                <a:latin typeface="Times New Roman"/>
                <a:ea typeface="Times New Roman"/>
                <a:cs typeface="Times New Roman"/>
                <a:sym typeface="Times New Roman"/>
              </a:rPr>
              <a:t>The resolution algorithm for predicate logic as follows</a:t>
            </a:r>
            <a:endParaRPr/>
          </a:p>
          <a:p>
            <a:pPr indent="-342900" lvl="0" marL="342900" rtl="0" algn="l">
              <a:lnSpc>
                <a:spcPct val="170000"/>
              </a:lnSpc>
              <a:spcBef>
                <a:spcPts val="360"/>
              </a:spcBef>
              <a:spcAft>
                <a:spcPts val="0"/>
              </a:spcAft>
              <a:buClr>
                <a:schemeClr val="dk1"/>
              </a:buClr>
              <a:buSzPct val="100000"/>
              <a:buChar char="•"/>
            </a:pPr>
            <a:r>
              <a:rPr lang="en-US" sz="4500">
                <a:latin typeface="Times New Roman"/>
                <a:ea typeface="Times New Roman"/>
                <a:cs typeface="Times New Roman"/>
                <a:sym typeface="Times New Roman"/>
              </a:rPr>
              <a:t>Let f be a set of given statements and S is a statement to be proved.</a:t>
            </a:r>
            <a:endParaRPr/>
          </a:p>
          <a:p>
            <a:pPr indent="-342900" lvl="0" marL="342900" rtl="0" algn="l">
              <a:lnSpc>
                <a:spcPct val="170000"/>
              </a:lnSpc>
              <a:spcBef>
                <a:spcPts val="360"/>
              </a:spcBef>
              <a:spcAft>
                <a:spcPts val="0"/>
              </a:spcAft>
              <a:buClr>
                <a:schemeClr val="dk1"/>
              </a:buClr>
              <a:buSzPct val="100000"/>
              <a:buNone/>
            </a:pPr>
            <a:r>
              <a:rPr lang="en-US" sz="4500">
                <a:latin typeface="Times New Roman"/>
                <a:ea typeface="Times New Roman"/>
                <a:cs typeface="Times New Roman"/>
                <a:sym typeface="Times New Roman"/>
              </a:rPr>
              <a:t>1. Covert all the statements of  F to clause form.</a:t>
            </a:r>
            <a:endParaRPr/>
          </a:p>
          <a:p>
            <a:pPr indent="-342900" lvl="0" marL="342900" rtl="0" algn="l">
              <a:lnSpc>
                <a:spcPct val="170000"/>
              </a:lnSpc>
              <a:spcBef>
                <a:spcPts val="360"/>
              </a:spcBef>
              <a:spcAft>
                <a:spcPts val="0"/>
              </a:spcAft>
              <a:buClr>
                <a:schemeClr val="dk1"/>
              </a:buClr>
              <a:buSzPct val="100000"/>
              <a:buNone/>
            </a:pPr>
            <a:r>
              <a:rPr lang="en-US" sz="4500">
                <a:latin typeface="Times New Roman"/>
                <a:ea typeface="Times New Roman"/>
                <a:cs typeface="Times New Roman"/>
                <a:sym typeface="Times New Roman"/>
              </a:rPr>
              <a:t>2. Negate S and convert the result to clause form. Add it to the set of clauses obtained in 1.</a:t>
            </a:r>
            <a:endParaRPr/>
          </a:p>
          <a:p>
            <a:pPr indent="-342900" lvl="0" marL="342900" rtl="0" algn="l">
              <a:lnSpc>
                <a:spcPct val="170000"/>
              </a:lnSpc>
              <a:spcBef>
                <a:spcPts val="360"/>
              </a:spcBef>
              <a:spcAft>
                <a:spcPts val="0"/>
              </a:spcAft>
              <a:buClr>
                <a:schemeClr val="dk1"/>
              </a:buClr>
              <a:buSzPct val="100000"/>
              <a:buNone/>
            </a:pPr>
            <a:r>
              <a:rPr lang="en-US" sz="4500">
                <a:latin typeface="Times New Roman"/>
                <a:ea typeface="Times New Roman"/>
                <a:cs typeface="Times New Roman"/>
                <a:sym typeface="Times New Roman"/>
              </a:rPr>
              <a:t>3. Repeat until either a contradiction is found or no progress can be made or a predetermined amount of effort has been expended.</a:t>
            </a:r>
            <a:endParaRPr/>
          </a:p>
          <a:p>
            <a:pPr indent="-342900" lvl="0" marL="342900" rtl="0" algn="l">
              <a:lnSpc>
                <a:spcPct val="170000"/>
              </a:lnSpc>
              <a:spcBef>
                <a:spcPts val="360"/>
              </a:spcBef>
              <a:spcAft>
                <a:spcPts val="0"/>
              </a:spcAft>
              <a:buClr>
                <a:schemeClr val="dk1"/>
              </a:buClr>
              <a:buSzPct val="100000"/>
              <a:buNone/>
            </a:pPr>
            <a:r>
              <a:rPr lang="en-US" sz="4500">
                <a:latin typeface="Times New Roman"/>
                <a:ea typeface="Times New Roman"/>
                <a:cs typeface="Times New Roman"/>
                <a:sym typeface="Times New Roman"/>
              </a:rPr>
              <a:t>	a) </a:t>
            </a:r>
            <a:r>
              <a:rPr lang="en-US" sz="4500">
                <a:solidFill>
                  <a:srgbClr val="538CD5"/>
                </a:solidFill>
                <a:latin typeface="Times New Roman"/>
                <a:ea typeface="Times New Roman"/>
                <a:cs typeface="Times New Roman"/>
                <a:sym typeface="Times New Roman"/>
              </a:rPr>
              <a:t>Select two clauses. Call them parent clauses.</a:t>
            </a:r>
            <a:endParaRPr/>
          </a:p>
          <a:p>
            <a:pPr indent="-342900" lvl="0" marL="342900" rtl="0" algn="l">
              <a:lnSpc>
                <a:spcPct val="170000"/>
              </a:lnSpc>
              <a:spcBef>
                <a:spcPts val="360"/>
              </a:spcBef>
              <a:spcAft>
                <a:spcPts val="0"/>
              </a:spcAft>
              <a:buClr>
                <a:srgbClr val="538CD5"/>
              </a:buClr>
              <a:buSzPct val="100000"/>
              <a:buNone/>
            </a:pPr>
            <a:r>
              <a:rPr lang="en-US" sz="4500">
                <a:solidFill>
                  <a:srgbClr val="538CD5"/>
                </a:solidFill>
                <a:latin typeface="Times New Roman"/>
                <a:ea typeface="Times New Roman"/>
                <a:cs typeface="Times New Roman"/>
                <a:sym typeface="Times New Roman"/>
              </a:rPr>
              <a:t>	b) Resolve them together. </a:t>
            </a:r>
            <a:endParaRPr/>
          </a:p>
          <a:p>
            <a:pPr indent="-342900" lvl="0" marL="342900" rtl="0" algn="l">
              <a:lnSpc>
                <a:spcPct val="170000"/>
              </a:lnSpc>
              <a:spcBef>
                <a:spcPts val="360"/>
              </a:spcBef>
              <a:spcAft>
                <a:spcPts val="0"/>
              </a:spcAft>
              <a:buClr>
                <a:schemeClr val="dk1"/>
              </a:buClr>
              <a:buSzPct val="100000"/>
              <a:buNone/>
            </a:pPr>
            <a:r>
              <a:rPr lang="en-US" sz="4500">
                <a:latin typeface="Times New Roman"/>
                <a:ea typeface="Times New Roman"/>
                <a:cs typeface="Times New Roman"/>
                <a:sym typeface="Times New Roman"/>
              </a:rPr>
              <a:t>	The resolvent will be the disjunction of all of these literals of both clauses. If there is a pair of literals T1 and T2 such that one parent clause contains Ti and the other contains T2 and if T1 and T2 are unifiable, then neither t1 nor T2 should appear in the resolvent. Here Ti and T2 are called complimentary literals.</a:t>
            </a:r>
            <a:endParaRPr/>
          </a:p>
          <a:p>
            <a:pPr indent="-342900" lvl="0" marL="342900" rtl="0" algn="l">
              <a:lnSpc>
                <a:spcPct val="170000"/>
              </a:lnSpc>
              <a:spcBef>
                <a:spcPts val="360"/>
              </a:spcBef>
              <a:spcAft>
                <a:spcPts val="0"/>
              </a:spcAft>
              <a:buClr>
                <a:schemeClr val="dk1"/>
              </a:buClr>
              <a:buSzPct val="100000"/>
              <a:buNone/>
            </a:pPr>
            <a:r>
              <a:rPr lang="en-US" sz="4500">
                <a:latin typeface="Times New Roman"/>
                <a:ea typeface="Times New Roman"/>
                <a:cs typeface="Times New Roman"/>
                <a:sym typeface="Times New Roman"/>
              </a:rPr>
              <a:t>	C</a:t>
            </a:r>
            <a:r>
              <a:rPr lang="en-US" sz="4500">
                <a:solidFill>
                  <a:srgbClr val="538CD5"/>
                </a:solidFill>
                <a:latin typeface="Times New Roman"/>
                <a:ea typeface="Times New Roman"/>
                <a:cs typeface="Times New Roman"/>
                <a:sym typeface="Times New Roman"/>
              </a:rPr>
              <a:t>) If the resolvent is the empty clause , then a contradiction has been found. If  it is not, then add it to the set of clauses available to the procedure.</a:t>
            </a:r>
            <a:endParaRPr sz="4500">
              <a:solidFill>
                <a:srgbClr val="538CD5"/>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0" name="Shape 130"/>
        <p:cNvGrpSpPr/>
        <p:nvPr/>
      </p:nvGrpSpPr>
      <p:grpSpPr>
        <a:xfrm>
          <a:off x="0" y="0"/>
          <a:ext cx="0" cy="0"/>
          <a:chOff x="0" y="0"/>
          <a:chExt cx="0" cy="0"/>
        </a:xfrm>
      </p:grpSpPr>
      <p:sp>
        <p:nvSpPr>
          <p:cNvPr id="131" name="Google Shape;13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Knowledge Representation (KR)</a:t>
            </a:r>
            <a:endParaRPr/>
          </a:p>
        </p:txBody>
      </p:sp>
      <p:sp>
        <p:nvSpPr>
          <p:cNvPr id="132" name="Google Shape;132;p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Given the world</a:t>
            </a:r>
            <a:endParaRPr/>
          </a:p>
          <a:p>
            <a:pPr indent="-342900" lvl="0" marL="342900" rtl="0" algn="l">
              <a:lnSpc>
                <a:spcPct val="100000"/>
              </a:lnSpc>
              <a:spcBef>
                <a:spcPts val="640"/>
              </a:spcBef>
              <a:spcAft>
                <a:spcPts val="0"/>
              </a:spcAft>
              <a:buClr>
                <a:schemeClr val="dk1"/>
              </a:buClr>
              <a:buSzPts val="3200"/>
              <a:buFont typeface="Calibri"/>
              <a:buChar char="•"/>
            </a:pPr>
            <a:r>
              <a:rPr lang="en-US"/>
              <a:t> Express the general facts or beliefs using a language</a:t>
            </a:r>
            <a:endParaRPr/>
          </a:p>
          <a:p>
            <a:pPr indent="-342900" lvl="0" marL="342900" rtl="0" algn="l">
              <a:lnSpc>
                <a:spcPct val="100000"/>
              </a:lnSpc>
              <a:spcBef>
                <a:spcPts val="640"/>
              </a:spcBef>
              <a:spcAft>
                <a:spcPts val="0"/>
              </a:spcAft>
              <a:buClr>
                <a:schemeClr val="dk1"/>
              </a:buClr>
              <a:buSzPts val="3200"/>
              <a:buFont typeface="Calibri"/>
              <a:buChar char="•"/>
            </a:pPr>
            <a:r>
              <a:rPr lang="en-US"/>
              <a:t> Determine what else we should (not) believe</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70"/>
          <p:cNvSpPr txBox="1"/>
          <p:nvPr>
            <p:ph idx="1" type="body"/>
          </p:nvPr>
        </p:nvSpPr>
        <p:spPr>
          <a:xfrm>
            <a:off x="457200" y="381000"/>
            <a:ext cx="8229600" cy="57451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200"/>
              <a:buNone/>
            </a:pPr>
            <a:r>
              <a:rPr lang="en-US" sz="2200">
                <a:latin typeface="Times New Roman"/>
                <a:ea typeface="Times New Roman"/>
                <a:cs typeface="Times New Roman"/>
                <a:sym typeface="Times New Roman"/>
              </a:rPr>
              <a:t>Example: Using resolution to produce proof is illustrated in the following statements.</a:t>
            </a:r>
            <a:endParaRPr/>
          </a:p>
          <a:p>
            <a:pPr indent="-342900" lvl="0" marL="342900" rtl="0" algn="l">
              <a:lnSpc>
                <a:spcPct val="100000"/>
              </a:lnSpc>
              <a:spcBef>
                <a:spcPts val="440"/>
              </a:spcBef>
              <a:spcAft>
                <a:spcPts val="0"/>
              </a:spcAft>
              <a:buClr>
                <a:schemeClr val="dk1"/>
              </a:buClr>
              <a:buSzPts val="2200"/>
              <a:buNone/>
            </a:pPr>
            <a:r>
              <a:t/>
            </a:r>
            <a:endParaRPr sz="2200">
              <a:latin typeface="Times New Roman"/>
              <a:ea typeface="Times New Roman"/>
              <a:cs typeface="Times New Roman"/>
              <a:sym typeface="Times New Roman"/>
            </a:endParaRPr>
          </a:p>
          <a:p>
            <a:pPr indent="-342900" lvl="0" marL="342900" rtl="0" algn="l">
              <a:lnSpc>
                <a:spcPct val="100000"/>
              </a:lnSpc>
              <a:spcBef>
                <a:spcPts val="440"/>
              </a:spcBef>
              <a:spcAft>
                <a:spcPts val="0"/>
              </a:spcAft>
              <a:buClr>
                <a:schemeClr val="dk1"/>
              </a:buClr>
              <a:buSzPts val="2200"/>
              <a:buNone/>
            </a:pPr>
            <a:r>
              <a:rPr lang="en-US" sz="2200">
                <a:latin typeface="Times New Roman"/>
                <a:ea typeface="Times New Roman"/>
                <a:cs typeface="Times New Roman"/>
                <a:sym typeface="Times New Roman"/>
              </a:rPr>
              <a:t>1. Marcus was a man.</a:t>
            </a:r>
            <a:endParaRPr/>
          </a:p>
          <a:p>
            <a:pPr indent="-342900" lvl="0" marL="342900" rtl="0" algn="l">
              <a:lnSpc>
                <a:spcPct val="100000"/>
              </a:lnSpc>
              <a:spcBef>
                <a:spcPts val="440"/>
              </a:spcBef>
              <a:spcAft>
                <a:spcPts val="0"/>
              </a:spcAft>
              <a:buClr>
                <a:schemeClr val="dk1"/>
              </a:buClr>
              <a:buSzPts val="2200"/>
              <a:buNone/>
            </a:pPr>
            <a:r>
              <a:rPr lang="en-US" sz="2200">
                <a:latin typeface="Times New Roman"/>
                <a:ea typeface="Times New Roman"/>
                <a:cs typeface="Times New Roman"/>
                <a:sym typeface="Times New Roman"/>
              </a:rPr>
              <a:t>2. Marcus was a Pompeian</a:t>
            </a:r>
            <a:endParaRPr/>
          </a:p>
          <a:p>
            <a:pPr indent="-342900" lvl="0" marL="342900" rtl="0" algn="l">
              <a:lnSpc>
                <a:spcPct val="100000"/>
              </a:lnSpc>
              <a:spcBef>
                <a:spcPts val="440"/>
              </a:spcBef>
              <a:spcAft>
                <a:spcPts val="0"/>
              </a:spcAft>
              <a:buClr>
                <a:schemeClr val="dk1"/>
              </a:buClr>
              <a:buSzPts val="2200"/>
              <a:buNone/>
            </a:pPr>
            <a:r>
              <a:rPr lang="en-US" sz="2200">
                <a:latin typeface="Times New Roman"/>
                <a:ea typeface="Times New Roman"/>
                <a:cs typeface="Times New Roman"/>
                <a:sym typeface="Times New Roman"/>
              </a:rPr>
              <a:t>3. All pompeians were Romans</a:t>
            </a:r>
            <a:endParaRPr/>
          </a:p>
          <a:p>
            <a:pPr indent="-342900" lvl="0" marL="342900" rtl="0" algn="l">
              <a:lnSpc>
                <a:spcPct val="100000"/>
              </a:lnSpc>
              <a:spcBef>
                <a:spcPts val="440"/>
              </a:spcBef>
              <a:spcAft>
                <a:spcPts val="0"/>
              </a:spcAft>
              <a:buClr>
                <a:schemeClr val="dk1"/>
              </a:buClr>
              <a:buSzPts val="2200"/>
              <a:buNone/>
            </a:pPr>
            <a:r>
              <a:rPr lang="en-US" sz="2200">
                <a:latin typeface="Times New Roman"/>
                <a:ea typeface="Times New Roman"/>
                <a:cs typeface="Times New Roman"/>
                <a:sym typeface="Times New Roman"/>
              </a:rPr>
              <a:t>4. Caesar was a ruler</a:t>
            </a:r>
            <a:endParaRPr/>
          </a:p>
          <a:p>
            <a:pPr indent="-342900" lvl="0" marL="342900" rtl="0" algn="l">
              <a:lnSpc>
                <a:spcPct val="100000"/>
              </a:lnSpc>
              <a:spcBef>
                <a:spcPts val="440"/>
              </a:spcBef>
              <a:spcAft>
                <a:spcPts val="0"/>
              </a:spcAft>
              <a:buClr>
                <a:schemeClr val="dk1"/>
              </a:buClr>
              <a:buSzPts val="2200"/>
              <a:buNone/>
            </a:pPr>
            <a:r>
              <a:rPr lang="en-US" sz="2200">
                <a:latin typeface="Times New Roman"/>
                <a:ea typeface="Times New Roman"/>
                <a:cs typeface="Times New Roman"/>
                <a:sym typeface="Times New Roman"/>
              </a:rPr>
              <a:t>5. All Romans were either loyal to Caesar or hated him.</a:t>
            </a:r>
            <a:endParaRPr/>
          </a:p>
          <a:p>
            <a:pPr indent="-342900" lvl="0" marL="342900" rtl="0" algn="l">
              <a:lnSpc>
                <a:spcPct val="100000"/>
              </a:lnSpc>
              <a:spcBef>
                <a:spcPts val="440"/>
              </a:spcBef>
              <a:spcAft>
                <a:spcPts val="0"/>
              </a:spcAft>
              <a:buClr>
                <a:schemeClr val="dk1"/>
              </a:buClr>
              <a:buSzPts val="2200"/>
              <a:buNone/>
            </a:pPr>
            <a:r>
              <a:rPr lang="en-US" sz="2200">
                <a:latin typeface="Times New Roman"/>
                <a:ea typeface="Times New Roman"/>
                <a:cs typeface="Times New Roman"/>
                <a:sym typeface="Times New Roman"/>
              </a:rPr>
              <a:t>6. Everyone is loyal to someone.</a:t>
            </a:r>
            <a:endParaRPr/>
          </a:p>
          <a:p>
            <a:pPr indent="-342900" lvl="0" marL="342900" rtl="0" algn="l">
              <a:lnSpc>
                <a:spcPct val="100000"/>
              </a:lnSpc>
              <a:spcBef>
                <a:spcPts val="440"/>
              </a:spcBef>
              <a:spcAft>
                <a:spcPts val="0"/>
              </a:spcAft>
              <a:buClr>
                <a:schemeClr val="dk1"/>
              </a:buClr>
              <a:buSzPts val="2200"/>
              <a:buNone/>
            </a:pPr>
            <a:r>
              <a:rPr lang="en-US" sz="2200">
                <a:latin typeface="Times New Roman"/>
                <a:ea typeface="Times New Roman"/>
                <a:cs typeface="Times New Roman"/>
                <a:sym typeface="Times New Roman"/>
              </a:rPr>
              <a:t>7. People only try to assassinate rulers they are not loyal to.</a:t>
            </a:r>
            <a:endParaRPr/>
          </a:p>
          <a:p>
            <a:pPr indent="-342900" lvl="0" marL="342900" rtl="0" algn="l">
              <a:lnSpc>
                <a:spcPct val="100000"/>
              </a:lnSpc>
              <a:spcBef>
                <a:spcPts val="440"/>
              </a:spcBef>
              <a:spcAft>
                <a:spcPts val="0"/>
              </a:spcAft>
              <a:buClr>
                <a:schemeClr val="dk1"/>
              </a:buClr>
              <a:buSzPts val="2200"/>
              <a:buNone/>
            </a:pPr>
            <a:r>
              <a:rPr lang="en-US" sz="2200">
                <a:latin typeface="Times New Roman"/>
                <a:ea typeface="Times New Roman"/>
                <a:cs typeface="Times New Roman"/>
                <a:sym typeface="Times New Roman"/>
              </a:rPr>
              <a:t>8. Marcus tried to assassinate Caesar.</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7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Questions (Goals) </a:t>
            </a:r>
            <a:br>
              <a:rPr lang="en-US"/>
            </a:br>
            <a:endParaRPr/>
          </a:p>
        </p:txBody>
      </p:sp>
      <p:sp>
        <p:nvSpPr>
          <p:cNvPr id="588" name="Google Shape;588;p7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100000"/>
              </a:lnSpc>
              <a:spcBef>
                <a:spcPts val="0"/>
              </a:spcBef>
              <a:spcAft>
                <a:spcPts val="0"/>
              </a:spcAft>
              <a:buClr>
                <a:schemeClr val="dk1"/>
              </a:buClr>
              <a:buSzPts val="3200"/>
              <a:buChar char="•"/>
            </a:pPr>
            <a:r>
              <a:rPr lang="en-US"/>
              <a:t>Was Marcus a Roman?</a:t>
            </a:r>
            <a:endParaRPr/>
          </a:p>
          <a:p>
            <a:pPr indent="-342900" lvl="0" marL="342900" rtl="0" algn="l">
              <a:lnSpc>
                <a:spcPct val="100000"/>
              </a:lnSpc>
              <a:spcBef>
                <a:spcPts val="640"/>
              </a:spcBef>
              <a:spcAft>
                <a:spcPts val="0"/>
              </a:spcAft>
              <a:buClr>
                <a:schemeClr val="dk1"/>
              </a:buClr>
              <a:buSzPts val="3200"/>
              <a:buChar char="•"/>
            </a:pPr>
            <a:r>
              <a:rPr lang="en-US"/>
              <a:t> Was Marcus loyal to Caesar? </a:t>
            </a:r>
            <a:endParaRPr/>
          </a:p>
          <a:p>
            <a:pPr indent="-342900" lvl="0" marL="342900" rtl="0" algn="l">
              <a:lnSpc>
                <a:spcPct val="100000"/>
              </a:lnSpc>
              <a:spcBef>
                <a:spcPts val="640"/>
              </a:spcBef>
              <a:spcAft>
                <a:spcPts val="0"/>
              </a:spcAft>
              <a:buClr>
                <a:schemeClr val="dk1"/>
              </a:buClr>
              <a:buSzPts val="3200"/>
              <a:buChar char="•"/>
            </a:pPr>
            <a:r>
              <a:rPr lang="en-US"/>
              <a:t>Who was Marcus loyal to? </a:t>
            </a:r>
            <a:endParaRPr/>
          </a:p>
          <a:p>
            <a:pPr indent="-342900" lvl="0" marL="342900" rtl="0" algn="l">
              <a:lnSpc>
                <a:spcPct val="100000"/>
              </a:lnSpc>
              <a:spcBef>
                <a:spcPts val="640"/>
              </a:spcBef>
              <a:spcAft>
                <a:spcPts val="0"/>
              </a:spcAft>
              <a:buClr>
                <a:schemeClr val="dk1"/>
              </a:buClr>
              <a:buSzPts val="3200"/>
              <a:buChar char="•"/>
            </a:pPr>
            <a:r>
              <a:rPr lang="en-US"/>
              <a:t>Was Marcus a ruler?</a:t>
            </a:r>
            <a:endParaRPr/>
          </a:p>
          <a:p>
            <a:pPr indent="-139700" lvl="0" marL="342900" rtl="0" algn="l">
              <a:lnSpc>
                <a:spcPct val="100000"/>
              </a:lnSpc>
              <a:spcBef>
                <a:spcPts val="640"/>
              </a:spcBef>
              <a:spcAft>
                <a:spcPts val="0"/>
              </a:spcAft>
              <a:buClr>
                <a:schemeClr val="dk1"/>
              </a:buClr>
              <a:buSzPts val="3200"/>
              <a:buNone/>
            </a:pPr>
            <a:r>
              <a:t/>
            </a:r>
            <a:endParaRPr/>
          </a:p>
          <a:p>
            <a:pPr indent="-139700" lvl="0" marL="342900" rtl="0" algn="l">
              <a:lnSpc>
                <a:spcPct val="100000"/>
              </a:lnSpc>
              <a:spcBef>
                <a:spcPts val="640"/>
              </a:spcBef>
              <a:spcAft>
                <a:spcPts val="0"/>
              </a:spcAft>
              <a:buClr>
                <a:schemeClr val="dk1"/>
              </a:buClr>
              <a:buSzPts val="3200"/>
              <a:buNone/>
            </a:pPr>
            <a:r>
              <a:t/>
            </a:r>
            <a:endParaRPr/>
          </a:p>
          <a:p>
            <a:pPr indent="-139700" lvl="0" marL="342900" rtl="0" algn="l">
              <a:lnSpc>
                <a:spcPct val="100000"/>
              </a:lnSpc>
              <a:spcBef>
                <a:spcPts val="640"/>
              </a:spcBef>
              <a:spcAft>
                <a:spcPts val="0"/>
              </a:spcAft>
              <a:buClr>
                <a:schemeClr val="dk1"/>
              </a:buClr>
              <a:buSzPts val="3200"/>
              <a:buNone/>
            </a:pPr>
            <a:r>
              <a:t/>
            </a:r>
            <a:endParaRPr/>
          </a:p>
          <a:p>
            <a:pPr indent="-342900" lvl="0" marL="342900" rtl="0" algn="l">
              <a:lnSpc>
                <a:spcPct val="100000"/>
              </a:lnSpc>
              <a:spcBef>
                <a:spcPts val="640"/>
              </a:spcBef>
              <a:spcAft>
                <a:spcPts val="0"/>
              </a:spcAft>
              <a:buClr>
                <a:schemeClr val="dk1"/>
              </a:buClr>
              <a:buSzPts val="3200"/>
              <a:buChar char="•"/>
            </a:pPr>
            <a:r>
              <a:rPr lang="en-US" u="sng">
                <a:solidFill>
                  <a:schemeClr val="hlink"/>
                </a:solidFill>
                <a:hlinkClick r:id="rId3"/>
              </a:rPr>
              <a:t>Open PDF</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7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t/>
            </a:r>
            <a:endParaRPr/>
          </a:p>
        </p:txBody>
      </p:sp>
      <p:sp>
        <p:nvSpPr>
          <p:cNvPr id="594" name="Google Shape;594;p7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400"/>
              <a:buChar char="•"/>
            </a:pPr>
            <a:r>
              <a:rPr lang="en-US" sz="2400"/>
              <a:t>Step-1:Examples for Conversion from Natural Language Sentences to Predicate Logic</a:t>
            </a:r>
            <a:endParaRPr/>
          </a:p>
          <a:p>
            <a:pPr indent="-342900" lvl="0" marL="342900" rtl="0" algn="l">
              <a:lnSpc>
                <a:spcPct val="100000"/>
              </a:lnSpc>
              <a:spcBef>
                <a:spcPts val="480"/>
              </a:spcBef>
              <a:spcAft>
                <a:spcPts val="0"/>
              </a:spcAft>
              <a:buClr>
                <a:schemeClr val="dk1"/>
              </a:buClr>
              <a:buSzPts val="2400"/>
              <a:buChar char="•"/>
            </a:pPr>
            <a:r>
              <a:rPr lang="en-US" sz="2400"/>
              <a:t>Step 2: Convert to Clausal Form</a:t>
            </a:r>
            <a:endParaRPr/>
          </a:p>
          <a:p>
            <a:pPr indent="-342900" lvl="0" marL="34290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Step 3: Negate query and start</a:t>
            </a:r>
            <a:endParaRPr/>
          </a:p>
          <a:p>
            <a:pPr indent="-342900" lvl="1" marL="342900" rtl="0" algn="l">
              <a:lnSpc>
                <a:spcPct val="100000"/>
              </a:lnSpc>
              <a:spcBef>
                <a:spcPts val="480"/>
              </a:spcBef>
              <a:spcAft>
                <a:spcPts val="0"/>
              </a:spcAft>
              <a:buClr>
                <a:schemeClr val="dk1"/>
              </a:buClr>
              <a:buSzPts val="2400"/>
              <a:buFont typeface="Arial"/>
              <a:buChar char="•"/>
            </a:pPr>
            <a:r>
              <a:rPr lang="en-US" sz="2400"/>
              <a:t>Step 4:Resolve with a rule from the knowledge base (that contains F)</a:t>
            </a:r>
            <a:endParaRPr/>
          </a:p>
          <a:p>
            <a:pPr indent="-342900" lvl="0" marL="342900" rtl="0" algn="l">
              <a:lnSpc>
                <a:spcPct val="100000"/>
              </a:lnSpc>
              <a:spcBef>
                <a:spcPts val="480"/>
              </a:spcBef>
              <a:spcAft>
                <a:spcPts val="0"/>
              </a:spcAft>
              <a:buClr>
                <a:schemeClr val="dk1"/>
              </a:buClr>
              <a:buSzPts val="2400"/>
              <a:buChar char="•"/>
            </a:pPr>
            <a:r>
              <a:rPr lang="en-US" sz="2400">
                <a:latin typeface="Times New Roman"/>
                <a:ea typeface="Times New Roman"/>
                <a:cs typeface="Times New Roman"/>
                <a:sym typeface="Times New Roman"/>
              </a:rPr>
              <a:t>Step 5: Repeat until either a contradiction is found or no progress can be made</a:t>
            </a:r>
            <a:endParaRPr sz="2400"/>
          </a:p>
          <a:p>
            <a:pPr indent="-139700" lvl="0" marL="342900" rtl="0" algn="l">
              <a:lnSpc>
                <a:spcPct val="100000"/>
              </a:lnSpc>
              <a:spcBef>
                <a:spcPts val="640"/>
              </a:spcBef>
              <a:spcAft>
                <a:spcPts val="0"/>
              </a:spcAft>
              <a:buClr>
                <a:schemeClr val="dk1"/>
              </a:buClr>
              <a:buSzPts val="3200"/>
              <a:buNone/>
            </a:pPr>
            <a:r>
              <a:t/>
            </a:r>
            <a:endParaRPr b="1">
              <a:solidFill>
                <a:srgbClr val="FF0000"/>
              </a:solidFill>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7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0000"/>
              </a:buClr>
              <a:buSzPts val="3200"/>
              <a:buFont typeface="Calibri"/>
              <a:buNone/>
            </a:pPr>
            <a:r>
              <a:rPr b="1" lang="en-US" sz="3200">
                <a:solidFill>
                  <a:srgbClr val="FF0000"/>
                </a:solidFill>
              </a:rPr>
              <a:t>Step-1:Examples for Conversion from Natural Language Sentences to Predicate Logic</a:t>
            </a:r>
            <a:endParaRPr/>
          </a:p>
        </p:txBody>
      </p:sp>
      <p:sp>
        <p:nvSpPr>
          <p:cNvPr id="600" name="Google Shape;600;p7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100000"/>
              </a:lnSpc>
              <a:spcBef>
                <a:spcPts val="0"/>
              </a:spcBef>
              <a:spcAft>
                <a:spcPts val="0"/>
              </a:spcAft>
              <a:buClr>
                <a:schemeClr val="dk1"/>
              </a:buClr>
              <a:buSzPts val="3200"/>
              <a:buChar char="•"/>
            </a:pPr>
            <a:r>
              <a:rPr lang="en-US"/>
              <a:t>1. Marcus was a man</a:t>
            </a:r>
            <a:endParaRPr/>
          </a:p>
          <a:p>
            <a:pPr indent="0" lvl="0" marL="0" rtl="0" algn="l">
              <a:lnSpc>
                <a:spcPct val="100000"/>
              </a:lnSpc>
              <a:spcBef>
                <a:spcPts val="640"/>
              </a:spcBef>
              <a:spcAft>
                <a:spcPts val="0"/>
              </a:spcAft>
              <a:buClr>
                <a:schemeClr val="dk1"/>
              </a:buClr>
              <a:buSzPts val="3200"/>
              <a:buNone/>
            </a:pPr>
            <a:r>
              <a:rPr lang="en-US"/>
              <a:t>	</a:t>
            </a:r>
            <a:r>
              <a:rPr lang="en-US">
                <a:solidFill>
                  <a:srgbClr val="00B050"/>
                </a:solidFill>
              </a:rPr>
              <a:t>Man(Marcus)</a:t>
            </a:r>
            <a:endParaRPr/>
          </a:p>
          <a:p>
            <a:pPr indent="-342900" lvl="0" marL="342900" rtl="0" algn="l">
              <a:lnSpc>
                <a:spcPct val="100000"/>
              </a:lnSpc>
              <a:spcBef>
                <a:spcPts val="640"/>
              </a:spcBef>
              <a:spcAft>
                <a:spcPts val="0"/>
              </a:spcAft>
              <a:buClr>
                <a:schemeClr val="dk1"/>
              </a:buClr>
              <a:buSzPts val="3200"/>
              <a:buChar char="•"/>
            </a:pPr>
            <a:r>
              <a:rPr lang="en-US"/>
              <a:t>2. Marcus was a Pompeian</a:t>
            </a:r>
            <a:endParaRPr/>
          </a:p>
          <a:p>
            <a:pPr indent="0" lvl="0" marL="0" rtl="0" algn="l">
              <a:lnSpc>
                <a:spcPct val="100000"/>
              </a:lnSpc>
              <a:spcBef>
                <a:spcPts val="640"/>
              </a:spcBef>
              <a:spcAft>
                <a:spcPts val="0"/>
              </a:spcAft>
              <a:buClr>
                <a:schemeClr val="dk1"/>
              </a:buClr>
              <a:buSzPts val="3200"/>
              <a:buNone/>
            </a:pPr>
            <a:r>
              <a:rPr lang="en-US"/>
              <a:t>	</a:t>
            </a:r>
            <a:r>
              <a:rPr lang="en-US">
                <a:solidFill>
                  <a:srgbClr val="00B050"/>
                </a:solidFill>
              </a:rPr>
              <a:t>Pompeian(Marcus)</a:t>
            </a:r>
            <a:endParaRPr/>
          </a:p>
          <a:p>
            <a:pPr indent="-342900" lvl="0" marL="342900" rtl="0" algn="l">
              <a:lnSpc>
                <a:spcPct val="100000"/>
              </a:lnSpc>
              <a:spcBef>
                <a:spcPts val="640"/>
              </a:spcBef>
              <a:spcAft>
                <a:spcPts val="0"/>
              </a:spcAft>
              <a:buClr>
                <a:schemeClr val="dk1"/>
              </a:buClr>
              <a:buSzPts val="3200"/>
              <a:buChar char="•"/>
            </a:pPr>
            <a:r>
              <a:rPr lang="en-US"/>
              <a:t>3. All Pompeians were Romans</a:t>
            </a:r>
            <a:endParaRPr/>
          </a:p>
          <a:p>
            <a:pPr indent="0" lvl="0" marL="0" rtl="0" algn="l">
              <a:lnSpc>
                <a:spcPct val="100000"/>
              </a:lnSpc>
              <a:spcBef>
                <a:spcPts val="640"/>
              </a:spcBef>
              <a:spcAft>
                <a:spcPts val="0"/>
              </a:spcAft>
              <a:buClr>
                <a:schemeClr val="dk1"/>
              </a:buClr>
              <a:buSzPts val="3200"/>
              <a:buNone/>
            </a:pPr>
            <a:r>
              <a:rPr lang="en-US"/>
              <a:t>	</a:t>
            </a:r>
            <a:r>
              <a:rPr lang="en-US">
                <a:solidFill>
                  <a:srgbClr val="00B050"/>
                </a:solidFill>
              </a:rPr>
              <a:t>∀x [Pompeian(x) 🡪 Roman(x)]</a:t>
            </a:r>
            <a:endParaRPr/>
          </a:p>
          <a:p>
            <a:pPr indent="-342900" lvl="0" marL="342900" rtl="0" algn="l">
              <a:lnSpc>
                <a:spcPct val="100000"/>
              </a:lnSpc>
              <a:spcBef>
                <a:spcPts val="640"/>
              </a:spcBef>
              <a:spcAft>
                <a:spcPts val="0"/>
              </a:spcAft>
              <a:buClr>
                <a:schemeClr val="dk1"/>
              </a:buClr>
              <a:buSzPts val="3200"/>
              <a:buChar char="•"/>
            </a:pPr>
            <a:r>
              <a:rPr lang="en-US"/>
              <a:t>4. Caesar was a ruler</a:t>
            </a:r>
            <a:endParaRPr/>
          </a:p>
          <a:p>
            <a:pPr indent="0" lvl="0" marL="0" rtl="0" algn="l">
              <a:lnSpc>
                <a:spcPct val="100000"/>
              </a:lnSpc>
              <a:spcBef>
                <a:spcPts val="640"/>
              </a:spcBef>
              <a:spcAft>
                <a:spcPts val="0"/>
              </a:spcAft>
              <a:buClr>
                <a:schemeClr val="dk1"/>
              </a:buClr>
              <a:buSzPts val="3200"/>
              <a:buNone/>
            </a:pPr>
            <a:r>
              <a:rPr lang="en-US"/>
              <a:t>	</a:t>
            </a:r>
            <a:r>
              <a:rPr lang="en-US">
                <a:solidFill>
                  <a:srgbClr val="00B050"/>
                </a:solidFill>
              </a:rPr>
              <a:t>Ruler(Caesar)</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74"/>
          <p:cNvSpPr txBox="1"/>
          <p:nvPr>
            <p:ph idx="1" type="body"/>
          </p:nvPr>
        </p:nvSpPr>
        <p:spPr>
          <a:xfrm>
            <a:off x="457200" y="304800"/>
            <a:ext cx="8458200" cy="582136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3200"/>
              <a:buNone/>
            </a:pPr>
            <a:r>
              <a:rPr lang="en-US"/>
              <a:t>5. </a:t>
            </a:r>
            <a:r>
              <a:rPr lang="en-US" sz="2400"/>
              <a:t>All Romans were either loyal to Caesar or hated him</a:t>
            </a:r>
            <a:endParaRPr/>
          </a:p>
          <a:p>
            <a:pPr indent="0" lvl="0" marL="0" rtl="0" algn="l">
              <a:lnSpc>
                <a:spcPct val="100000"/>
              </a:lnSpc>
              <a:spcBef>
                <a:spcPts val="640"/>
              </a:spcBef>
              <a:spcAft>
                <a:spcPts val="0"/>
              </a:spcAft>
              <a:buClr>
                <a:schemeClr val="dk1"/>
              </a:buClr>
              <a:buSzPts val="3200"/>
              <a:buNone/>
            </a:pPr>
            <a:r>
              <a:rPr lang="en-US"/>
              <a:t>	</a:t>
            </a:r>
            <a:r>
              <a:rPr lang="en-US" sz="2400">
                <a:solidFill>
                  <a:srgbClr val="00B050"/>
                </a:solidFill>
              </a:rPr>
              <a:t>∀x [Roman(x) 🡪(LoyalTo(x, Caesar) ∨ Hate(x, Caesar))]</a:t>
            </a:r>
            <a:endParaRPr/>
          </a:p>
          <a:p>
            <a:pPr indent="0" lvl="0" marL="0" rtl="0" algn="l">
              <a:lnSpc>
                <a:spcPct val="100000"/>
              </a:lnSpc>
              <a:spcBef>
                <a:spcPts val="480"/>
              </a:spcBef>
              <a:spcAft>
                <a:spcPts val="0"/>
              </a:spcAft>
              <a:buClr>
                <a:schemeClr val="dk1"/>
              </a:buClr>
              <a:buSzPts val="2400"/>
              <a:buNone/>
            </a:pPr>
            <a:r>
              <a:rPr lang="en-US" sz="2400"/>
              <a:t>6. Everyone is loyal to someone</a:t>
            </a:r>
            <a:endParaRPr/>
          </a:p>
          <a:p>
            <a:pPr indent="0" lvl="0" marL="0" rtl="0" algn="l">
              <a:lnSpc>
                <a:spcPct val="100000"/>
              </a:lnSpc>
              <a:spcBef>
                <a:spcPts val="480"/>
              </a:spcBef>
              <a:spcAft>
                <a:spcPts val="0"/>
              </a:spcAft>
              <a:buClr>
                <a:schemeClr val="dk1"/>
              </a:buClr>
              <a:buSzPts val="2400"/>
              <a:buNone/>
            </a:pPr>
            <a:r>
              <a:rPr lang="en-US" sz="2400"/>
              <a:t>	</a:t>
            </a:r>
            <a:r>
              <a:rPr lang="en-US" sz="2400">
                <a:solidFill>
                  <a:srgbClr val="00B050"/>
                </a:solidFill>
              </a:rPr>
              <a:t>∀x ∃y LoyalTo(x,y)</a:t>
            </a:r>
            <a:endParaRPr/>
          </a:p>
          <a:p>
            <a:pPr indent="0" lvl="0" marL="0" rtl="0" algn="l">
              <a:lnSpc>
                <a:spcPct val="100000"/>
              </a:lnSpc>
              <a:spcBef>
                <a:spcPts val="480"/>
              </a:spcBef>
              <a:spcAft>
                <a:spcPts val="0"/>
              </a:spcAft>
              <a:buClr>
                <a:schemeClr val="dk1"/>
              </a:buClr>
              <a:buSzPts val="2400"/>
              <a:buNone/>
            </a:pPr>
            <a:r>
              <a:rPr lang="en-US" sz="2400"/>
              <a:t>7. People only try to assassinate rulers they aren't loyal to</a:t>
            </a:r>
            <a:endParaRPr/>
          </a:p>
          <a:p>
            <a:pPr indent="0" lvl="0" marL="0" rtl="0" algn="l">
              <a:lnSpc>
                <a:spcPct val="100000"/>
              </a:lnSpc>
              <a:spcBef>
                <a:spcPts val="480"/>
              </a:spcBef>
              <a:spcAft>
                <a:spcPts val="0"/>
              </a:spcAft>
              <a:buClr>
                <a:schemeClr val="dk1"/>
              </a:buClr>
              <a:buSzPts val="2400"/>
              <a:buNone/>
            </a:pPr>
            <a:r>
              <a:rPr lang="en-US" sz="2400"/>
              <a:t>	</a:t>
            </a:r>
            <a:r>
              <a:rPr lang="en-US" sz="2400">
                <a:solidFill>
                  <a:srgbClr val="00B050"/>
                </a:solidFill>
              </a:rPr>
              <a:t>∀x∀y[(Person(x) ∧ Ruler(y) ∧ TryAssassinate(x,y))🡪   </a:t>
            </a:r>
            <a:endParaRPr/>
          </a:p>
          <a:p>
            <a:pPr indent="0" lvl="0" marL="0" rtl="0" algn="l">
              <a:lnSpc>
                <a:spcPct val="100000"/>
              </a:lnSpc>
              <a:spcBef>
                <a:spcPts val="480"/>
              </a:spcBef>
              <a:spcAft>
                <a:spcPts val="0"/>
              </a:spcAft>
              <a:buClr>
                <a:srgbClr val="00B050"/>
              </a:buClr>
              <a:buSzPts val="2400"/>
              <a:buNone/>
            </a:pPr>
            <a:r>
              <a:rPr lang="en-US" sz="2400">
                <a:solidFill>
                  <a:srgbClr val="00B050"/>
                </a:solidFill>
              </a:rPr>
              <a:t>             ¬LoyalTo(x,y)]</a:t>
            </a:r>
            <a:endParaRPr/>
          </a:p>
          <a:p>
            <a:pPr indent="0" lvl="0" marL="0" rtl="0" algn="l">
              <a:lnSpc>
                <a:spcPct val="100000"/>
              </a:lnSpc>
              <a:spcBef>
                <a:spcPts val="480"/>
              </a:spcBef>
              <a:spcAft>
                <a:spcPts val="0"/>
              </a:spcAft>
              <a:buClr>
                <a:schemeClr val="dk1"/>
              </a:buClr>
              <a:buSzPts val="2400"/>
              <a:buNone/>
            </a:pPr>
            <a:r>
              <a:rPr lang="en-US" sz="2400"/>
              <a:t>8. Marcus tried to assassinate Caesar</a:t>
            </a:r>
            <a:endParaRPr/>
          </a:p>
          <a:p>
            <a:pPr indent="0" lvl="0" marL="0" rtl="0" algn="l">
              <a:lnSpc>
                <a:spcPct val="100000"/>
              </a:lnSpc>
              <a:spcBef>
                <a:spcPts val="480"/>
              </a:spcBef>
              <a:spcAft>
                <a:spcPts val="0"/>
              </a:spcAft>
              <a:buClr>
                <a:schemeClr val="dk1"/>
              </a:buClr>
              <a:buSzPts val="2400"/>
              <a:buNone/>
            </a:pPr>
            <a:r>
              <a:rPr lang="en-US" sz="2400"/>
              <a:t>  </a:t>
            </a:r>
            <a:r>
              <a:rPr lang="en-US" sz="2400">
                <a:solidFill>
                  <a:srgbClr val="00B050"/>
                </a:solidFill>
              </a:rPr>
              <a:t>TryAssassinate(Marcus, Caesar)</a:t>
            </a:r>
            <a:endParaRPr/>
          </a:p>
          <a:p>
            <a:pPr indent="0" lvl="0" marL="0" rtl="0" algn="l">
              <a:lnSpc>
                <a:spcPct val="100000"/>
              </a:lnSpc>
              <a:spcBef>
                <a:spcPts val="480"/>
              </a:spcBef>
              <a:spcAft>
                <a:spcPts val="0"/>
              </a:spcAft>
              <a:buClr>
                <a:schemeClr val="dk1"/>
              </a:buClr>
              <a:buSzPts val="2400"/>
              <a:buNone/>
            </a:pPr>
            <a:r>
              <a:t/>
            </a:r>
            <a:endParaRPr sz="2400"/>
          </a:p>
          <a:p>
            <a:pPr indent="0" lvl="0" marL="0" rtl="0" algn="l">
              <a:lnSpc>
                <a:spcPct val="100000"/>
              </a:lnSpc>
              <a:spcBef>
                <a:spcPts val="480"/>
              </a:spcBef>
              <a:spcAft>
                <a:spcPts val="0"/>
              </a:spcAft>
              <a:buClr>
                <a:schemeClr val="dk1"/>
              </a:buClr>
              <a:buSzPts val="2400"/>
              <a:buNone/>
            </a:pPr>
            <a:r>
              <a:t/>
            </a:r>
            <a:endParaRPr sz="2400"/>
          </a:p>
          <a:p>
            <a:pPr indent="-342900" lvl="0" marL="342900" rtl="0" algn="l">
              <a:lnSpc>
                <a:spcPct val="100000"/>
              </a:lnSpc>
              <a:spcBef>
                <a:spcPts val="480"/>
              </a:spcBef>
              <a:spcAft>
                <a:spcPts val="0"/>
              </a:spcAft>
              <a:buClr>
                <a:srgbClr val="FF0000"/>
              </a:buClr>
              <a:buSzPts val="2400"/>
              <a:buChar char="•"/>
            </a:pPr>
            <a:r>
              <a:rPr lang="en-US" sz="2400">
                <a:solidFill>
                  <a:srgbClr val="FF0000"/>
                </a:solidFill>
              </a:rPr>
              <a:t>Can you prove: ¬LoyalTo(x,Caesar)</a:t>
            </a:r>
            <a:endParaRPr/>
          </a:p>
          <a:p>
            <a:pPr indent="0" lvl="0" marL="0" rtl="0" algn="l">
              <a:lnSpc>
                <a:spcPct val="100000"/>
              </a:lnSpc>
              <a:spcBef>
                <a:spcPts val="480"/>
              </a:spcBef>
              <a:spcAft>
                <a:spcPts val="0"/>
              </a:spcAft>
              <a:buClr>
                <a:schemeClr val="dk1"/>
              </a:buClr>
              <a:buSzPts val="2400"/>
              <a:buNone/>
            </a:pPr>
            <a:r>
              <a:t/>
            </a:r>
            <a:endParaRPr sz="2400">
              <a:solidFill>
                <a:srgbClr val="00B050"/>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7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Step 2: Convert to Clausal Form</a:t>
            </a:r>
            <a:endParaRPr/>
          </a:p>
        </p:txBody>
      </p:sp>
      <p:pic>
        <p:nvPicPr>
          <p:cNvPr id="611" name="Google Shape;611;p75"/>
          <p:cNvPicPr preferRelativeResize="0"/>
          <p:nvPr/>
        </p:nvPicPr>
        <p:blipFill rotWithShape="1">
          <a:blip r:embed="rId3">
            <a:alphaModFix/>
          </a:blip>
          <a:srcRect b="0" l="0" r="0" t="0"/>
          <a:stretch/>
        </p:blipFill>
        <p:spPr>
          <a:xfrm>
            <a:off x="198899" y="1291766"/>
            <a:ext cx="8746201" cy="4274467"/>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7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Convert to Clausal Form</a:t>
            </a:r>
            <a:endParaRPr/>
          </a:p>
        </p:txBody>
      </p:sp>
      <p:pic>
        <p:nvPicPr>
          <p:cNvPr id="617" name="Google Shape;617;p76"/>
          <p:cNvPicPr preferRelativeResize="0"/>
          <p:nvPr/>
        </p:nvPicPr>
        <p:blipFill rotWithShape="1">
          <a:blip r:embed="rId3">
            <a:alphaModFix/>
          </a:blip>
          <a:srcRect b="0" l="0" r="0" t="0"/>
          <a:stretch/>
        </p:blipFill>
        <p:spPr>
          <a:xfrm>
            <a:off x="69899" y="1670066"/>
            <a:ext cx="9004201" cy="351786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7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Query</a:t>
            </a:r>
            <a:endParaRPr/>
          </a:p>
        </p:txBody>
      </p:sp>
      <p:pic>
        <p:nvPicPr>
          <p:cNvPr id="623" name="Google Shape;623;p77"/>
          <p:cNvPicPr preferRelativeResize="0"/>
          <p:nvPr/>
        </p:nvPicPr>
        <p:blipFill rotWithShape="1">
          <a:blip r:embed="rId3">
            <a:alphaModFix/>
          </a:blip>
          <a:srcRect b="0" l="0" r="0" t="0"/>
          <a:stretch/>
        </p:blipFill>
        <p:spPr>
          <a:xfrm>
            <a:off x="304800" y="1314399"/>
            <a:ext cx="8305800" cy="4229201"/>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pic>
        <p:nvPicPr>
          <p:cNvPr id="628" name="Google Shape;628;p78"/>
          <p:cNvPicPr preferRelativeResize="0"/>
          <p:nvPr>
            <p:ph idx="1" type="body"/>
          </p:nvPr>
        </p:nvPicPr>
        <p:blipFill rotWithShape="1">
          <a:blip r:embed="rId3">
            <a:alphaModFix/>
          </a:blip>
          <a:srcRect b="0" l="0" r="0" t="0"/>
          <a:stretch/>
        </p:blipFill>
        <p:spPr>
          <a:xfrm>
            <a:off x="457200" y="381001"/>
            <a:ext cx="8229600" cy="5646868"/>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pic>
        <p:nvPicPr>
          <p:cNvPr id="633" name="Google Shape;633;p79"/>
          <p:cNvPicPr preferRelativeResize="0"/>
          <p:nvPr>
            <p:ph idx="1" type="body"/>
          </p:nvPr>
        </p:nvPicPr>
        <p:blipFill rotWithShape="1">
          <a:blip r:embed="rId3">
            <a:alphaModFix/>
          </a:blip>
          <a:srcRect b="0" l="0" r="0" t="0"/>
          <a:stretch/>
        </p:blipFill>
        <p:spPr>
          <a:xfrm>
            <a:off x="685800" y="228600"/>
            <a:ext cx="7696200" cy="6477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Example 1</a:t>
            </a:r>
            <a:endParaRPr/>
          </a:p>
        </p:txBody>
      </p:sp>
      <p:sp>
        <p:nvSpPr>
          <p:cNvPr id="138" name="Google Shape;138;p8"/>
          <p:cNvSpPr txBox="1"/>
          <p:nvPr>
            <p:ph idx="1" type="body"/>
          </p:nvPr>
        </p:nvSpPr>
        <p:spPr>
          <a:xfrm>
            <a:off x="457200" y="3200400"/>
            <a:ext cx="8382000" cy="3200400"/>
          </a:xfrm>
          <a:prstGeom prst="rect">
            <a:avLst/>
          </a:prstGeom>
          <a:noFill/>
          <a:ln>
            <a:noFill/>
          </a:ln>
        </p:spPr>
        <p:txBody>
          <a:bodyPr anchorCtr="0" anchor="t" bIns="45700" lIns="91425" spcFirstLastPara="1" rIns="91425" wrap="square" tIns="45700">
            <a:normAutofit fontScale="92500" lnSpcReduction="10000"/>
          </a:bodyPr>
          <a:lstStyle/>
          <a:p>
            <a:pPr indent="-342931" lvl="0" marL="342900" rtl="0" algn="l">
              <a:lnSpc>
                <a:spcPct val="100000"/>
              </a:lnSpc>
              <a:spcBef>
                <a:spcPts val="0"/>
              </a:spcBef>
              <a:spcAft>
                <a:spcPts val="0"/>
              </a:spcAft>
              <a:buClr>
                <a:schemeClr val="dk1"/>
              </a:buClr>
              <a:buSzPct val="100000"/>
              <a:buChar char="•"/>
            </a:pPr>
            <a:r>
              <a:rPr lang="en-US" sz="3500"/>
              <a:t>Given:</a:t>
            </a:r>
            <a:endParaRPr/>
          </a:p>
          <a:p>
            <a:pPr indent="-285750" lvl="1" marL="742950" rtl="0" algn="l">
              <a:lnSpc>
                <a:spcPct val="100000"/>
              </a:lnSpc>
              <a:spcBef>
                <a:spcPts val="555"/>
              </a:spcBef>
              <a:spcAft>
                <a:spcPts val="0"/>
              </a:spcAft>
              <a:buClr>
                <a:schemeClr val="dk1"/>
              </a:buClr>
              <a:buSzPct val="100000"/>
              <a:buChar char="–"/>
            </a:pPr>
            <a:r>
              <a:rPr lang="en-US" sz="3000"/>
              <a:t>“The red block is above the blue block”</a:t>
            </a:r>
            <a:endParaRPr/>
          </a:p>
          <a:p>
            <a:pPr indent="-285750" lvl="1" marL="742950" rtl="0" algn="l">
              <a:lnSpc>
                <a:spcPct val="100000"/>
              </a:lnSpc>
              <a:spcBef>
                <a:spcPts val="555"/>
              </a:spcBef>
              <a:spcAft>
                <a:spcPts val="0"/>
              </a:spcAft>
              <a:buClr>
                <a:schemeClr val="dk1"/>
              </a:buClr>
              <a:buSzPct val="100000"/>
              <a:buChar char="–"/>
            </a:pPr>
            <a:r>
              <a:rPr lang="en-US" sz="3000"/>
              <a:t>“The green block is above the red block”</a:t>
            </a:r>
            <a:endParaRPr/>
          </a:p>
          <a:p>
            <a:pPr indent="-342931" lvl="0" marL="342900" rtl="0" algn="l">
              <a:lnSpc>
                <a:spcPct val="100000"/>
              </a:lnSpc>
              <a:spcBef>
                <a:spcPts val="647"/>
              </a:spcBef>
              <a:spcAft>
                <a:spcPts val="0"/>
              </a:spcAft>
              <a:buClr>
                <a:schemeClr val="dk1"/>
              </a:buClr>
              <a:buSzPct val="100000"/>
              <a:buChar char="•"/>
            </a:pPr>
            <a:r>
              <a:rPr lang="en-US" sz="3500"/>
              <a:t> Infer:</a:t>
            </a:r>
            <a:endParaRPr/>
          </a:p>
          <a:p>
            <a:pPr indent="-285750" lvl="1" marL="742950" rtl="0" algn="l">
              <a:lnSpc>
                <a:spcPct val="100000"/>
              </a:lnSpc>
              <a:spcBef>
                <a:spcPts val="555"/>
              </a:spcBef>
              <a:spcAft>
                <a:spcPts val="0"/>
              </a:spcAft>
              <a:buClr>
                <a:schemeClr val="dk1"/>
              </a:buClr>
              <a:buSzPct val="100000"/>
              <a:buChar char="–"/>
            </a:pPr>
            <a:r>
              <a:rPr lang="en-US" sz="3000"/>
              <a:t>“The green block is above the blue block”</a:t>
            </a:r>
            <a:endParaRPr/>
          </a:p>
          <a:p>
            <a:pPr indent="-285750" lvl="1" marL="742950" rtl="0" algn="l">
              <a:lnSpc>
                <a:spcPct val="100000"/>
              </a:lnSpc>
              <a:spcBef>
                <a:spcPts val="555"/>
              </a:spcBef>
              <a:spcAft>
                <a:spcPts val="0"/>
              </a:spcAft>
              <a:buClr>
                <a:schemeClr val="dk1"/>
              </a:buClr>
              <a:buSzPct val="100000"/>
              <a:buChar char="–"/>
            </a:pPr>
            <a:r>
              <a:rPr lang="en-US" sz="3000"/>
              <a:t>“The blocks form a tower”</a:t>
            </a:r>
            <a:endParaRPr/>
          </a:p>
          <a:p>
            <a:pPr indent="-154940" lvl="0" marL="342900" rtl="0" algn="l">
              <a:lnSpc>
                <a:spcPct val="100000"/>
              </a:lnSpc>
              <a:spcBef>
                <a:spcPts val="592"/>
              </a:spcBef>
              <a:spcAft>
                <a:spcPts val="0"/>
              </a:spcAft>
              <a:buClr>
                <a:schemeClr val="dk1"/>
              </a:buClr>
              <a:buSzPct val="100000"/>
              <a:buNone/>
            </a:pPr>
            <a:r>
              <a:t/>
            </a:r>
            <a:endParaRPr/>
          </a:p>
          <a:p>
            <a:pPr indent="-154940" lvl="0" marL="342900" rtl="0" algn="l">
              <a:lnSpc>
                <a:spcPct val="100000"/>
              </a:lnSpc>
              <a:spcBef>
                <a:spcPts val="592"/>
              </a:spcBef>
              <a:spcAft>
                <a:spcPts val="0"/>
              </a:spcAft>
              <a:buClr>
                <a:schemeClr val="dk1"/>
              </a:buClr>
              <a:buSzPct val="100000"/>
              <a:buNone/>
            </a:pPr>
            <a:r>
              <a:t/>
            </a:r>
            <a:endParaRPr/>
          </a:p>
        </p:txBody>
      </p:sp>
      <p:sp>
        <p:nvSpPr>
          <p:cNvPr id="139" name="Google Shape;139;p8"/>
          <p:cNvSpPr/>
          <p:nvPr/>
        </p:nvSpPr>
        <p:spPr>
          <a:xfrm>
            <a:off x="3733800" y="2209800"/>
            <a:ext cx="838200" cy="762000"/>
          </a:xfrm>
          <a:prstGeom prst="rect">
            <a:avLst/>
          </a:prstGeom>
          <a:solidFill>
            <a:srgbClr val="0000FF"/>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 name="Google Shape;140;p8"/>
          <p:cNvSpPr/>
          <p:nvPr/>
        </p:nvSpPr>
        <p:spPr>
          <a:xfrm>
            <a:off x="3962400" y="1600200"/>
            <a:ext cx="914400" cy="914400"/>
          </a:xfrm>
          <a:prstGeom prst="rect">
            <a:avLst/>
          </a:prstGeom>
          <a:noFill/>
          <a:ln>
            <a:noFill/>
          </a:ln>
        </p:spPr>
        <p:txBody>
          <a:bodyPr anchorCtr="0" anchor="ctr" bIns="44450" lIns="90475" spcFirstLastPara="1" rIns="90475" wrap="square" tIns="4445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8"/>
          <p:cNvSpPr/>
          <p:nvPr/>
        </p:nvSpPr>
        <p:spPr>
          <a:xfrm>
            <a:off x="3962400" y="1676400"/>
            <a:ext cx="381000" cy="533400"/>
          </a:xfrm>
          <a:prstGeom prst="rect">
            <a:avLst/>
          </a:prstGeom>
          <a:solidFill>
            <a:srgbClr val="FF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 name="Google Shape;142;p8"/>
          <p:cNvSpPr/>
          <p:nvPr/>
        </p:nvSpPr>
        <p:spPr>
          <a:xfrm>
            <a:off x="4038600" y="1447800"/>
            <a:ext cx="228600" cy="228600"/>
          </a:xfrm>
          <a:prstGeom prst="rect">
            <a:avLst/>
          </a:prstGeom>
          <a:solidFill>
            <a:srgbClr val="99CC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 name="Google Shape;143;p8"/>
          <p:cNvSpPr/>
          <p:nvPr/>
        </p:nvSpPr>
        <p:spPr>
          <a:xfrm>
            <a:off x="4038600" y="4267200"/>
            <a:ext cx="457200" cy="838200"/>
          </a:xfrm>
          <a:prstGeom prst="downArrow">
            <a:avLst>
              <a:gd fmla="val 50000" name="adj1"/>
              <a:gd fmla="val 45833" name="adj2"/>
            </a:avLst>
          </a:prstGeom>
          <a:noFill/>
          <a:ln>
            <a:noFill/>
          </a:ln>
        </p:spPr>
        <p:txBody>
          <a:bodyPr anchorCtr="0" anchor="ctr" bIns="44450" lIns="90475" spcFirstLastPara="1" rIns="90475" wrap="square" tIns="4445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44" name="Google Shape;144;p8"/>
          <p:cNvCxnSpPr/>
          <p:nvPr/>
        </p:nvCxnSpPr>
        <p:spPr>
          <a:xfrm>
            <a:off x="4114800" y="4267200"/>
            <a:ext cx="76200" cy="914400"/>
          </a:xfrm>
          <a:prstGeom prst="straightConnector1">
            <a:avLst/>
          </a:prstGeom>
          <a:noFill/>
          <a:ln>
            <a:noFill/>
          </a:ln>
        </p:spPr>
      </p:cxn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pic>
        <p:nvPicPr>
          <p:cNvPr id="638" name="Google Shape;638;p80"/>
          <p:cNvPicPr preferRelativeResize="0"/>
          <p:nvPr>
            <p:ph idx="1" type="body"/>
          </p:nvPr>
        </p:nvPicPr>
        <p:blipFill rotWithShape="1">
          <a:blip r:embed="rId3">
            <a:alphaModFix/>
          </a:blip>
          <a:srcRect b="0" l="0" r="0" t="0"/>
          <a:stretch/>
        </p:blipFill>
        <p:spPr>
          <a:xfrm>
            <a:off x="228600" y="381000"/>
            <a:ext cx="8686800" cy="60198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8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644" name="Google Shape;644;p8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Another Resolution Example</a:t>
            </a:r>
            <a:endParaRPr/>
          </a:p>
        </p:txBody>
      </p:sp>
      <p:pic>
        <p:nvPicPr>
          <p:cNvPr id="645" name="Google Shape;645;p81"/>
          <p:cNvPicPr preferRelativeResize="0"/>
          <p:nvPr/>
        </p:nvPicPr>
        <p:blipFill rotWithShape="1">
          <a:blip r:embed="rId3">
            <a:alphaModFix/>
          </a:blip>
          <a:srcRect b="0" l="0" r="0" t="0"/>
          <a:stretch/>
        </p:blipFill>
        <p:spPr>
          <a:xfrm>
            <a:off x="609600" y="1447800"/>
            <a:ext cx="7920038" cy="476250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9" name="Shape 649"/>
        <p:cNvGrpSpPr/>
        <p:nvPr/>
      </p:nvGrpSpPr>
      <p:grpSpPr>
        <a:xfrm>
          <a:off x="0" y="0"/>
          <a:ext cx="0" cy="0"/>
          <a:chOff x="0" y="0"/>
          <a:chExt cx="0" cy="0"/>
        </a:xfrm>
      </p:grpSpPr>
      <p:sp>
        <p:nvSpPr>
          <p:cNvPr id="650" name="Google Shape;650;p82"/>
          <p:cNvSpPr txBox="1"/>
          <p:nvPr>
            <p:ph type="title"/>
          </p:nvPr>
        </p:nvSpPr>
        <p:spPr>
          <a:xfrm>
            <a:off x="457200" y="274638"/>
            <a:ext cx="8229600" cy="2587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00000"/>
              </a:buClr>
              <a:buSzPts val="2000"/>
              <a:buFont typeface="Calibri"/>
              <a:buNone/>
            </a:pPr>
            <a:r>
              <a:rPr b="1" lang="en-US" sz="2000">
                <a:solidFill>
                  <a:srgbClr val="C00000"/>
                </a:solidFill>
              </a:rPr>
              <a:t>UNIFICATION ALGORITHM</a:t>
            </a:r>
            <a:br>
              <a:rPr lang="en-US" sz="2000">
                <a:solidFill>
                  <a:srgbClr val="C00000"/>
                </a:solidFill>
              </a:rPr>
            </a:br>
            <a:endParaRPr sz="2000">
              <a:solidFill>
                <a:srgbClr val="C00000"/>
              </a:solidFill>
            </a:endParaRPr>
          </a:p>
        </p:txBody>
      </p:sp>
      <p:sp>
        <p:nvSpPr>
          <p:cNvPr id="651" name="Google Shape;651;p82"/>
          <p:cNvSpPr txBox="1"/>
          <p:nvPr>
            <p:ph idx="1" type="body"/>
          </p:nvPr>
        </p:nvSpPr>
        <p:spPr>
          <a:xfrm>
            <a:off x="228600" y="381000"/>
            <a:ext cx="8763000" cy="64770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1800"/>
              <a:buChar char="•"/>
            </a:pPr>
            <a:r>
              <a:rPr lang="en-US" sz="1800"/>
              <a:t>In propsoitional logic it is easy to determine that two literals can not both be true at the same time. Simply look for L and ~L . In predicate logic, this matching process is more complicated, since bindings of variables must be considered. </a:t>
            </a:r>
            <a:endParaRPr/>
          </a:p>
          <a:p>
            <a:pPr indent="-342900" lvl="0" marL="342900" rtl="0" algn="l">
              <a:lnSpc>
                <a:spcPct val="100000"/>
              </a:lnSpc>
              <a:spcBef>
                <a:spcPts val="360"/>
              </a:spcBef>
              <a:spcAft>
                <a:spcPts val="0"/>
              </a:spcAft>
              <a:buClr>
                <a:schemeClr val="dk1"/>
              </a:buClr>
              <a:buSzPts val="1800"/>
              <a:buChar char="•"/>
            </a:pPr>
            <a:r>
              <a:rPr lang="en-US" sz="1800"/>
              <a:t>For example man (john) and man(john) is a contradiction while man (john) and man(Himalayas) is not. </a:t>
            </a:r>
            <a:endParaRPr/>
          </a:p>
          <a:p>
            <a:pPr indent="-342900" lvl="0" marL="342900" rtl="0" algn="l">
              <a:lnSpc>
                <a:spcPct val="100000"/>
              </a:lnSpc>
              <a:spcBef>
                <a:spcPts val="360"/>
              </a:spcBef>
              <a:spcAft>
                <a:spcPts val="0"/>
              </a:spcAft>
              <a:buClr>
                <a:schemeClr val="dk1"/>
              </a:buClr>
              <a:buSzPts val="1800"/>
              <a:buChar char="•"/>
            </a:pPr>
            <a:r>
              <a:rPr lang="en-US" sz="1800"/>
              <a:t>Thus in order to determine contradictions we need a matching procedure that compares two literals and discovers whether there exist a set of substitutions that makes them identical .</a:t>
            </a:r>
            <a:endParaRPr/>
          </a:p>
          <a:p>
            <a:pPr indent="-342900" lvl="0" marL="342900" rtl="0" algn="l">
              <a:lnSpc>
                <a:spcPct val="100000"/>
              </a:lnSpc>
              <a:spcBef>
                <a:spcPts val="360"/>
              </a:spcBef>
              <a:spcAft>
                <a:spcPts val="0"/>
              </a:spcAft>
              <a:buClr>
                <a:schemeClr val="dk1"/>
              </a:buClr>
              <a:buSzPts val="1800"/>
              <a:buChar char="•"/>
            </a:pPr>
            <a:r>
              <a:rPr lang="en-US" sz="1800"/>
              <a:t> There is a recursive procedure that does this matching . It is called Unification algorithm.</a:t>
            </a:r>
            <a:endParaRPr/>
          </a:p>
          <a:p>
            <a:pPr indent="-342900" lvl="0" marL="342900" rtl="0" algn="l">
              <a:lnSpc>
                <a:spcPct val="100000"/>
              </a:lnSpc>
              <a:spcBef>
                <a:spcPts val="360"/>
              </a:spcBef>
              <a:spcAft>
                <a:spcPts val="0"/>
              </a:spcAft>
              <a:buClr>
                <a:schemeClr val="dk1"/>
              </a:buClr>
              <a:buSzPts val="1800"/>
              <a:buChar char="•"/>
            </a:pPr>
            <a:r>
              <a:rPr lang="en-US" sz="1800"/>
              <a:t> In Unification algorithm each literal is represented as a list, where first element is the name of a predicate and the remaining elements are arguments. </a:t>
            </a:r>
            <a:endParaRPr/>
          </a:p>
          <a:p>
            <a:pPr indent="-342900" lvl="0" marL="342900" rtl="0" algn="l">
              <a:lnSpc>
                <a:spcPct val="100000"/>
              </a:lnSpc>
              <a:spcBef>
                <a:spcPts val="360"/>
              </a:spcBef>
              <a:spcAft>
                <a:spcPts val="0"/>
              </a:spcAft>
              <a:buClr>
                <a:schemeClr val="dk1"/>
              </a:buClr>
              <a:buSzPts val="1800"/>
              <a:buChar char="•"/>
            </a:pPr>
            <a:r>
              <a:rPr lang="en-US" sz="1800"/>
              <a:t>The argument may be a single element (atom) or may be another list.</a:t>
            </a:r>
            <a:endParaRPr/>
          </a:p>
          <a:p>
            <a:pPr indent="-342900" lvl="0" marL="342900" rtl="0" algn="l">
              <a:lnSpc>
                <a:spcPct val="100000"/>
              </a:lnSpc>
              <a:spcBef>
                <a:spcPts val="360"/>
              </a:spcBef>
              <a:spcAft>
                <a:spcPts val="0"/>
              </a:spcAft>
              <a:buClr>
                <a:schemeClr val="dk1"/>
              </a:buClr>
              <a:buSzPts val="1800"/>
              <a:buChar char="•"/>
            </a:pPr>
            <a:r>
              <a:rPr lang="en-US" sz="1800"/>
              <a:t> For example we can have literals as </a:t>
            </a:r>
            <a:endParaRPr/>
          </a:p>
          <a:p>
            <a:pPr indent="-342900" lvl="0" marL="342900" rtl="0" algn="l">
              <a:lnSpc>
                <a:spcPct val="100000"/>
              </a:lnSpc>
              <a:spcBef>
                <a:spcPts val="360"/>
              </a:spcBef>
              <a:spcAft>
                <a:spcPts val="0"/>
              </a:spcAft>
              <a:buClr>
                <a:schemeClr val="dk1"/>
              </a:buClr>
              <a:buSzPts val="1800"/>
              <a:buChar char="•"/>
            </a:pPr>
            <a:r>
              <a:rPr lang="en-US" sz="1800"/>
              <a:t>( tryassassinate Marcus Caesar)</a:t>
            </a:r>
            <a:endParaRPr/>
          </a:p>
          <a:p>
            <a:pPr indent="-342900" lvl="0" marL="342900" rtl="0" algn="l">
              <a:lnSpc>
                <a:spcPct val="100000"/>
              </a:lnSpc>
              <a:spcBef>
                <a:spcPts val="360"/>
              </a:spcBef>
              <a:spcAft>
                <a:spcPts val="0"/>
              </a:spcAft>
              <a:buClr>
                <a:schemeClr val="dk1"/>
              </a:buClr>
              <a:buSzPts val="1800"/>
              <a:buChar char="•"/>
            </a:pPr>
            <a:r>
              <a:rPr lang="en-US" sz="1800"/>
              <a:t>( tryassassinate Marcus (ruler of Rome))</a:t>
            </a:r>
            <a:endParaRPr/>
          </a:p>
          <a:p>
            <a:pPr indent="-342900" lvl="0" marL="342900" rtl="0" algn="l">
              <a:lnSpc>
                <a:spcPct val="100000"/>
              </a:lnSpc>
              <a:spcBef>
                <a:spcPts val="360"/>
              </a:spcBef>
              <a:spcAft>
                <a:spcPts val="0"/>
              </a:spcAft>
              <a:buClr>
                <a:schemeClr val="dk1"/>
              </a:buClr>
              <a:buSzPts val="1800"/>
              <a:buChar char="•"/>
            </a:pPr>
            <a:r>
              <a:rPr lang="en-US" sz="1800"/>
              <a:t>To unify two literals , first check if their first elements re same. If so proceed. Otherwise they can not be unified. For example the literals</a:t>
            </a:r>
            <a:endParaRPr/>
          </a:p>
          <a:p>
            <a:pPr indent="-342900" lvl="0" marL="342900" rtl="0" algn="l">
              <a:lnSpc>
                <a:spcPct val="100000"/>
              </a:lnSpc>
              <a:spcBef>
                <a:spcPts val="360"/>
              </a:spcBef>
              <a:spcAft>
                <a:spcPts val="0"/>
              </a:spcAft>
              <a:buClr>
                <a:schemeClr val="dk1"/>
              </a:buClr>
              <a:buSzPts val="1800"/>
              <a:buChar char="•"/>
            </a:pPr>
            <a:r>
              <a:rPr lang="en-US" sz="1800"/>
              <a:t>( try assassinate Marcus Caesar) </a:t>
            </a:r>
            <a:br>
              <a:rPr lang="en-US" sz="1800"/>
            </a:br>
            <a:r>
              <a:rPr lang="en-US" sz="1800"/>
              <a:t>( hate Marcus Caesar)</a:t>
            </a:r>
            <a:endParaRPr/>
          </a:p>
          <a:p>
            <a:pPr indent="-342900" lvl="0" marL="342900" rtl="0" algn="l">
              <a:lnSpc>
                <a:spcPct val="100000"/>
              </a:lnSpc>
              <a:spcBef>
                <a:spcPts val="360"/>
              </a:spcBef>
              <a:spcAft>
                <a:spcPts val="0"/>
              </a:spcAft>
              <a:buClr>
                <a:schemeClr val="dk1"/>
              </a:buClr>
              <a:buSzPts val="1800"/>
              <a:buChar char="•"/>
            </a:pPr>
            <a:r>
              <a:rPr lang="en-US" sz="1800"/>
              <a:t>Can not be Unfied.</a:t>
            </a:r>
            <a:endParaRPr/>
          </a:p>
          <a:p>
            <a:pPr indent="-228600" lvl="0" marL="342900" rtl="0" algn="l">
              <a:lnSpc>
                <a:spcPct val="100000"/>
              </a:lnSpc>
              <a:spcBef>
                <a:spcPts val="360"/>
              </a:spcBef>
              <a:spcAft>
                <a:spcPts val="0"/>
              </a:spcAft>
              <a:buClr>
                <a:schemeClr val="dk1"/>
              </a:buClr>
              <a:buSzPts val="1800"/>
              <a:buNone/>
            </a:pPr>
            <a:r>
              <a:t/>
            </a:r>
            <a:endParaRPr sz="1800"/>
          </a:p>
          <a:p>
            <a:pPr indent="-228600" lvl="0" marL="342900" rtl="0" algn="l">
              <a:lnSpc>
                <a:spcPct val="100000"/>
              </a:lnSpc>
              <a:spcBef>
                <a:spcPts val="360"/>
              </a:spcBef>
              <a:spcAft>
                <a:spcPts val="0"/>
              </a:spcAft>
              <a:buClr>
                <a:schemeClr val="dk1"/>
              </a:buClr>
              <a:buSzPts val="1800"/>
              <a:buNone/>
            </a:pPr>
            <a:r>
              <a:t/>
            </a:r>
            <a:endParaRPr sz="1800"/>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55" name="Shape 655"/>
        <p:cNvGrpSpPr/>
        <p:nvPr/>
      </p:nvGrpSpPr>
      <p:grpSpPr>
        <a:xfrm>
          <a:off x="0" y="0"/>
          <a:ext cx="0" cy="0"/>
          <a:chOff x="0" y="0"/>
          <a:chExt cx="0" cy="0"/>
        </a:xfrm>
      </p:grpSpPr>
      <p:sp>
        <p:nvSpPr>
          <p:cNvPr id="656" name="Google Shape;656;p83"/>
          <p:cNvSpPr txBox="1"/>
          <p:nvPr>
            <p:ph idx="1" type="body"/>
          </p:nvPr>
        </p:nvSpPr>
        <p:spPr>
          <a:xfrm>
            <a:off x="457200" y="228600"/>
            <a:ext cx="8229600" cy="5897563"/>
          </a:xfrm>
          <a:prstGeom prst="rect">
            <a:avLst/>
          </a:prstGeom>
          <a:noFill/>
          <a:ln>
            <a:noFill/>
          </a:ln>
        </p:spPr>
        <p:txBody>
          <a:bodyPr anchorCtr="0" anchor="t" bIns="45700" lIns="91425" spcFirstLastPara="1" rIns="91425" wrap="square" tIns="45700">
            <a:normAutofit fontScale="62500" lnSpcReduction="20000"/>
          </a:bodyPr>
          <a:lstStyle/>
          <a:p>
            <a:pPr indent="-215900" lvl="0" marL="342900" rtl="0" algn="l">
              <a:lnSpc>
                <a:spcPct val="100000"/>
              </a:lnSpc>
              <a:spcBef>
                <a:spcPts val="0"/>
              </a:spcBef>
              <a:spcAft>
                <a:spcPts val="0"/>
              </a:spcAft>
              <a:buClr>
                <a:schemeClr val="dk1"/>
              </a:buClr>
              <a:buSzPct val="100000"/>
              <a:buNone/>
            </a:pPr>
            <a:r>
              <a:t/>
            </a:r>
            <a:endParaRPr/>
          </a:p>
          <a:p>
            <a:pPr indent="-342900" lvl="0" marL="342900" rtl="0" algn="l">
              <a:lnSpc>
                <a:spcPct val="100000"/>
              </a:lnSpc>
              <a:spcBef>
                <a:spcPts val="400"/>
              </a:spcBef>
              <a:spcAft>
                <a:spcPts val="0"/>
              </a:spcAft>
              <a:buClr>
                <a:schemeClr val="dk1"/>
              </a:buClr>
              <a:buSzPct val="100000"/>
              <a:buChar char="•"/>
            </a:pPr>
            <a:r>
              <a:rPr lang="en-US">
                <a:latin typeface="Times New Roman"/>
                <a:ea typeface="Times New Roman"/>
                <a:cs typeface="Times New Roman"/>
                <a:sym typeface="Times New Roman"/>
              </a:rPr>
              <a:t> The unification algorithm recursively matches pairs of elements, one pair at a time. The matching rules are :</a:t>
            </a:r>
            <a:endParaRPr/>
          </a:p>
          <a:p>
            <a:pPr indent="-342900" lvl="0" marL="342900" rtl="0" algn="l">
              <a:lnSpc>
                <a:spcPct val="100000"/>
              </a:lnSpc>
              <a:spcBef>
                <a:spcPts val="400"/>
              </a:spcBef>
              <a:spcAft>
                <a:spcPts val="0"/>
              </a:spcAft>
              <a:buClr>
                <a:schemeClr val="dk1"/>
              </a:buClr>
              <a:buSzPct val="100000"/>
              <a:buChar char="•"/>
            </a:pPr>
            <a:r>
              <a:rPr lang="en-US">
                <a:latin typeface="Times New Roman"/>
                <a:ea typeface="Times New Roman"/>
                <a:cs typeface="Times New Roman"/>
                <a:sym typeface="Times New Roman"/>
              </a:rPr>
              <a:t>i) Different constants , functions or predicates can not match, whereas identical ones can.</a:t>
            </a:r>
            <a:endParaRPr/>
          </a:p>
          <a:p>
            <a:pPr indent="-215900" lvl="0" marL="342900" rtl="0" algn="l">
              <a:lnSpc>
                <a:spcPct val="100000"/>
              </a:lnSpc>
              <a:spcBef>
                <a:spcPts val="400"/>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ct val="100000"/>
              <a:buChar char="•"/>
            </a:pPr>
            <a:r>
              <a:rPr lang="en-US">
                <a:latin typeface="Times New Roman"/>
                <a:ea typeface="Times New Roman"/>
                <a:cs typeface="Times New Roman"/>
                <a:sym typeface="Times New Roman"/>
              </a:rPr>
              <a:t>ii) A variable can match another variable , any constant or a function or predicate expression, subject to the condition that the function or [predicate expression must not contain any instance of the variable being matched (otherwise it will lead to infinite recursion). </a:t>
            </a:r>
            <a:endParaRPr/>
          </a:p>
          <a:p>
            <a:pPr indent="-215900" lvl="0" marL="342900" rtl="0" algn="l">
              <a:lnSpc>
                <a:spcPct val="100000"/>
              </a:lnSpc>
              <a:spcBef>
                <a:spcPts val="400"/>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ct val="100000"/>
              <a:buChar char="•"/>
            </a:pPr>
            <a:r>
              <a:rPr lang="en-US">
                <a:latin typeface="Times New Roman"/>
                <a:ea typeface="Times New Roman"/>
                <a:cs typeface="Times New Roman"/>
                <a:sym typeface="Times New Roman"/>
              </a:rPr>
              <a:t>iii) The substitution must be consistent. Substituting y for x now and then z for x later is inconsistent. (a substitution y for x written as y/x)</a:t>
            </a:r>
            <a:endParaRPr/>
          </a:p>
          <a:p>
            <a:pPr indent="-215900" lvl="0" marL="342900" rtl="0" algn="l">
              <a:lnSpc>
                <a:spcPct val="100000"/>
              </a:lnSpc>
              <a:spcBef>
                <a:spcPts val="400"/>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ct val="100000"/>
              <a:buChar char="•"/>
            </a:pPr>
            <a:r>
              <a:rPr lang="en-US">
                <a:latin typeface="Times New Roman"/>
                <a:ea typeface="Times New Roman"/>
                <a:cs typeface="Times New Roman"/>
                <a:sym typeface="Times New Roman"/>
              </a:rPr>
              <a:t>The Unification algorithm is listed below as a procedure UNIFY (L1, L2). It returns a list representing the composition of the substitutions that were performed during the match. An empty list NIL indicates that a match was found without any substitutions. If the list contains a single value F, it indicates that the unification procedure failed.</a:t>
            </a:r>
            <a:endParaRPr/>
          </a:p>
          <a:p>
            <a:pPr indent="-215900" lvl="0" marL="342900" rtl="0" algn="l">
              <a:lnSpc>
                <a:spcPct val="100000"/>
              </a:lnSpc>
              <a:spcBef>
                <a:spcPts val="400"/>
              </a:spcBef>
              <a:spcAft>
                <a:spcPts val="0"/>
              </a:spcAft>
              <a:buClr>
                <a:schemeClr val="dk1"/>
              </a:buClr>
              <a:buSzPct val="100000"/>
              <a:buNone/>
            </a:pPr>
            <a:r>
              <a:t/>
            </a:r>
            <a:endParaRPr>
              <a:latin typeface="Times New Roman"/>
              <a:ea typeface="Times New Roman"/>
              <a:cs typeface="Times New Roman"/>
              <a:sym typeface="Times New Roman"/>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60" name="Shape 660"/>
        <p:cNvGrpSpPr/>
        <p:nvPr/>
      </p:nvGrpSpPr>
      <p:grpSpPr>
        <a:xfrm>
          <a:off x="0" y="0"/>
          <a:ext cx="0" cy="0"/>
          <a:chOff x="0" y="0"/>
          <a:chExt cx="0" cy="0"/>
        </a:xfrm>
      </p:grpSpPr>
      <p:sp>
        <p:nvSpPr>
          <p:cNvPr id="661" name="Google Shape;661;p84"/>
          <p:cNvSpPr txBox="1"/>
          <p:nvPr>
            <p:ph type="title"/>
          </p:nvPr>
        </p:nvSpPr>
        <p:spPr>
          <a:xfrm>
            <a:off x="457200" y="0"/>
            <a:ext cx="8229600" cy="1825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C00000"/>
              </a:buClr>
              <a:buSzPct val="100000"/>
              <a:buFont typeface="Calibri"/>
              <a:buNone/>
            </a:pPr>
            <a:r>
              <a:rPr lang="en-US" sz="2000">
                <a:solidFill>
                  <a:srgbClr val="C00000"/>
                </a:solidFill>
              </a:rPr>
              <a:t>Algorithm</a:t>
            </a:r>
            <a:endParaRPr sz="2000">
              <a:solidFill>
                <a:srgbClr val="C00000"/>
              </a:solidFill>
            </a:endParaRPr>
          </a:p>
        </p:txBody>
      </p:sp>
      <p:sp>
        <p:nvSpPr>
          <p:cNvPr id="662" name="Google Shape;662;p84"/>
          <p:cNvSpPr txBox="1"/>
          <p:nvPr>
            <p:ph idx="1" type="body"/>
          </p:nvPr>
        </p:nvSpPr>
        <p:spPr>
          <a:xfrm>
            <a:off x="457200" y="838200"/>
            <a:ext cx="8229600" cy="5287963"/>
          </a:xfrm>
          <a:prstGeom prst="rect">
            <a:avLst/>
          </a:prstGeom>
          <a:noFill/>
          <a:ln>
            <a:noFill/>
          </a:ln>
        </p:spPr>
        <p:txBody>
          <a:bodyPr anchorCtr="0" anchor="t" bIns="45700" lIns="91425" spcFirstLastPara="1" rIns="91425" wrap="square" tIns="45700">
            <a:normAutofit fontScale="55000" lnSpcReduction="20000"/>
          </a:bodyPr>
          <a:lstStyle/>
          <a:p>
            <a:pPr indent="-342900" lvl="0" marL="342900" rtl="0" algn="l">
              <a:lnSpc>
                <a:spcPct val="100000"/>
              </a:lnSpc>
              <a:spcBef>
                <a:spcPts val="0"/>
              </a:spcBef>
              <a:spcAft>
                <a:spcPts val="0"/>
              </a:spcAft>
              <a:buClr>
                <a:schemeClr val="dk1"/>
              </a:buClr>
              <a:buSzPct val="100000"/>
              <a:buNone/>
            </a:pPr>
            <a:r>
              <a:rPr b="1" lang="en-US"/>
              <a:t>UNIFY (L1, L2)</a:t>
            </a:r>
            <a:endParaRPr/>
          </a:p>
          <a:p>
            <a:pPr indent="-342900" lvl="0" marL="342900" rtl="0" algn="l">
              <a:lnSpc>
                <a:spcPct val="100000"/>
              </a:lnSpc>
              <a:spcBef>
                <a:spcPts val="352"/>
              </a:spcBef>
              <a:spcAft>
                <a:spcPts val="0"/>
              </a:spcAft>
              <a:buClr>
                <a:schemeClr val="dk1"/>
              </a:buClr>
              <a:buSzPct val="100000"/>
              <a:buNone/>
            </a:pPr>
            <a:r>
              <a:rPr b="1" lang="en-US"/>
              <a:t>1. if L1 or L2 is an atom part of same thing do</a:t>
            </a:r>
            <a:endParaRPr/>
          </a:p>
          <a:p>
            <a:pPr indent="-342900" lvl="0" marL="342900" rtl="0" algn="l">
              <a:lnSpc>
                <a:spcPct val="100000"/>
              </a:lnSpc>
              <a:spcBef>
                <a:spcPts val="352"/>
              </a:spcBef>
              <a:spcAft>
                <a:spcPts val="0"/>
              </a:spcAft>
              <a:buClr>
                <a:schemeClr val="dk1"/>
              </a:buClr>
              <a:buSzPct val="100000"/>
              <a:buNone/>
            </a:pPr>
            <a:r>
              <a:rPr b="1" lang="en-US"/>
              <a:t>	(a) if L1 or L2 are identical then return NIL</a:t>
            </a:r>
            <a:endParaRPr/>
          </a:p>
          <a:p>
            <a:pPr indent="-342900" lvl="0" marL="342900" rtl="0" algn="l">
              <a:lnSpc>
                <a:spcPct val="100000"/>
              </a:lnSpc>
              <a:spcBef>
                <a:spcPts val="352"/>
              </a:spcBef>
              <a:spcAft>
                <a:spcPts val="0"/>
              </a:spcAft>
              <a:buClr>
                <a:schemeClr val="dk1"/>
              </a:buClr>
              <a:buSzPct val="100000"/>
              <a:buNone/>
            </a:pPr>
            <a:r>
              <a:rPr b="1" lang="en-US"/>
              <a:t>	(b) else if L1 is a variable then do </a:t>
            </a:r>
            <a:endParaRPr/>
          </a:p>
          <a:p>
            <a:pPr indent="-285750" lvl="1" marL="742950" rtl="0" algn="l">
              <a:lnSpc>
                <a:spcPct val="100000"/>
              </a:lnSpc>
              <a:spcBef>
                <a:spcPts val="308"/>
              </a:spcBef>
              <a:spcAft>
                <a:spcPts val="0"/>
              </a:spcAft>
              <a:buClr>
                <a:schemeClr val="dk1"/>
              </a:buClr>
              <a:buSzPct val="100000"/>
              <a:buChar char="–"/>
            </a:pPr>
            <a:r>
              <a:rPr b="1" lang="en-US"/>
              <a:t>(i) if L1 occurs in L2 then return F else return (L2/L1)</a:t>
            </a:r>
            <a:endParaRPr/>
          </a:p>
          <a:p>
            <a:pPr indent="-285750" lvl="1" marL="742950" rtl="0" algn="l">
              <a:lnSpc>
                <a:spcPct val="100000"/>
              </a:lnSpc>
              <a:spcBef>
                <a:spcPts val="308"/>
              </a:spcBef>
              <a:spcAft>
                <a:spcPts val="0"/>
              </a:spcAft>
              <a:buClr>
                <a:schemeClr val="dk1"/>
              </a:buClr>
              <a:buSzPct val="100000"/>
              <a:buChar char="–"/>
            </a:pPr>
            <a:r>
              <a:rPr b="1" lang="en-US"/>
              <a:t>else if L2 is a variable then do </a:t>
            </a:r>
            <a:endParaRPr/>
          </a:p>
          <a:p>
            <a:pPr indent="-285750" lvl="1" marL="742950" rtl="0" algn="l">
              <a:lnSpc>
                <a:spcPct val="100000"/>
              </a:lnSpc>
              <a:spcBef>
                <a:spcPts val="308"/>
              </a:spcBef>
              <a:spcAft>
                <a:spcPts val="0"/>
              </a:spcAft>
              <a:buClr>
                <a:schemeClr val="dk1"/>
              </a:buClr>
              <a:buSzPct val="100000"/>
              <a:buChar char="–"/>
            </a:pPr>
            <a:r>
              <a:rPr b="1" lang="en-US"/>
              <a:t>(i) if L2 occurs in L1 then return F else return (L1/L2)</a:t>
            </a:r>
            <a:endParaRPr/>
          </a:p>
          <a:p>
            <a:pPr indent="-285750" lvl="1" marL="742950" rtl="0" algn="l">
              <a:lnSpc>
                <a:spcPct val="100000"/>
              </a:lnSpc>
              <a:spcBef>
                <a:spcPts val="308"/>
              </a:spcBef>
              <a:spcAft>
                <a:spcPts val="0"/>
              </a:spcAft>
              <a:buClr>
                <a:schemeClr val="dk1"/>
              </a:buClr>
              <a:buSzPct val="100000"/>
              <a:buChar char="–"/>
            </a:pPr>
            <a:r>
              <a:rPr b="1" lang="en-US"/>
              <a:t>else return F.</a:t>
            </a:r>
            <a:endParaRPr/>
          </a:p>
          <a:p>
            <a:pPr indent="-342900" lvl="0" marL="342900" rtl="0" algn="l">
              <a:lnSpc>
                <a:spcPct val="100000"/>
              </a:lnSpc>
              <a:spcBef>
                <a:spcPts val="352"/>
              </a:spcBef>
              <a:spcAft>
                <a:spcPts val="0"/>
              </a:spcAft>
              <a:buClr>
                <a:schemeClr val="dk1"/>
              </a:buClr>
              <a:buSzPct val="100000"/>
              <a:buNone/>
            </a:pPr>
            <a:r>
              <a:rPr b="1" lang="en-US"/>
              <a:t>2. If length (L1) is not equal to length (L2) then return F.</a:t>
            </a:r>
            <a:endParaRPr/>
          </a:p>
          <a:p>
            <a:pPr indent="-342900" lvl="0" marL="342900" rtl="0" algn="l">
              <a:lnSpc>
                <a:spcPct val="100000"/>
              </a:lnSpc>
              <a:spcBef>
                <a:spcPts val="352"/>
              </a:spcBef>
              <a:spcAft>
                <a:spcPts val="0"/>
              </a:spcAft>
              <a:buClr>
                <a:schemeClr val="dk1"/>
              </a:buClr>
              <a:buSzPct val="100000"/>
              <a:buNone/>
            </a:pPr>
            <a:r>
              <a:rPr b="1" lang="en-US"/>
              <a:t>3. Set SUBST to NIL</a:t>
            </a:r>
            <a:endParaRPr/>
          </a:p>
          <a:p>
            <a:pPr indent="-342900" lvl="0" marL="342900" rtl="0" algn="l">
              <a:lnSpc>
                <a:spcPct val="100000"/>
              </a:lnSpc>
              <a:spcBef>
                <a:spcPts val="352"/>
              </a:spcBef>
              <a:spcAft>
                <a:spcPts val="0"/>
              </a:spcAft>
              <a:buClr>
                <a:schemeClr val="dk1"/>
              </a:buClr>
              <a:buSzPct val="100000"/>
              <a:buNone/>
            </a:pPr>
            <a:r>
              <a:rPr b="1" lang="en-US"/>
              <a:t>	( at the end of this procedure , SUBST will contain all the substitutions used to unify L1 and L2).</a:t>
            </a:r>
            <a:endParaRPr/>
          </a:p>
          <a:p>
            <a:pPr indent="-342900" lvl="0" marL="342900" rtl="0" algn="l">
              <a:lnSpc>
                <a:spcPct val="100000"/>
              </a:lnSpc>
              <a:spcBef>
                <a:spcPts val="352"/>
              </a:spcBef>
              <a:spcAft>
                <a:spcPts val="0"/>
              </a:spcAft>
              <a:buClr>
                <a:schemeClr val="dk1"/>
              </a:buClr>
              <a:buSzPct val="100000"/>
              <a:buNone/>
            </a:pPr>
            <a:r>
              <a:rPr b="1" lang="en-US"/>
              <a:t>4. For I = 1 to number of elements in L1 do </a:t>
            </a:r>
            <a:endParaRPr/>
          </a:p>
          <a:p>
            <a:pPr indent="-342900" lvl="0" marL="342900" rtl="0" algn="l">
              <a:lnSpc>
                <a:spcPct val="100000"/>
              </a:lnSpc>
              <a:spcBef>
                <a:spcPts val="352"/>
              </a:spcBef>
              <a:spcAft>
                <a:spcPts val="0"/>
              </a:spcAft>
              <a:buClr>
                <a:schemeClr val="dk1"/>
              </a:buClr>
              <a:buSzPct val="100000"/>
              <a:buNone/>
            </a:pPr>
            <a:r>
              <a:rPr b="1" lang="en-US"/>
              <a:t>	i) call UNIFY with the i th element of L1 and I’th element of L2, putting the result in S</a:t>
            </a:r>
            <a:endParaRPr/>
          </a:p>
          <a:p>
            <a:pPr indent="-342900" lvl="0" marL="342900" rtl="0" algn="l">
              <a:lnSpc>
                <a:spcPct val="100000"/>
              </a:lnSpc>
              <a:spcBef>
                <a:spcPts val="352"/>
              </a:spcBef>
              <a:spcAft>
                <a:spcPts val="0"/>
              </a:spcAft>
              <a:buClr>
                <a:schemeClr val="dk1"/>
              </a:buClr>
              <a:buSzPct val="100000"/>
              <a:buNone/>
            </a:pPr>
            <a:r>
              <a:rPr b="1" lang="en-US"/>
              <a:t>	ii) if S = F then return F </a:t>
            </a:r>
            <a:endParaRPr/>
          </a:p>
          <a:p>
            <a:pPr indent="-342900" lvl="0" marL="342900" rtl="0" algn="l">
              <a:lnSpc>
                <a:spcPct val="100000"/>
              </a:lnSpc>
              <a:spcBef>
                <a:spcPts val="352"/>
              </a:spcBef>
              <a:spcAft>
                <a:spcPts val="0"/>
              </a:spcAft>
              <a:buClr>
                <a:schemeClr val="dk1"/>
              </a:buClr>
              <a:buSzPct val="100000"/>
              <a:buNone/>
            </a:pPr>
            <a:r>
              <a:rPr b="1" lang="en-US"/>
              <a:t>	iii) if S is not equal to NIL then do</a:t>
            </a:r>
            <a:endParaRPr/>
          </a:p>
          <a:p>
            <a:pPr indent="-342900" lvl="0" marL="342900" rtl="0" algn="l">
              <a:lnSpc>
                <a:spcPct val="100000"/>
              </a:lnSpc>
              <a:spcBef>
                <a:spcPts val="352"/>
              </a:spcBef>
              <a:spcAft>
                <a:spcPts val="0"/>
              </a:spcAft>
              <a:buClr>
                <a:schemeClr val="dk1"/>
              </a:buClr>
              <a:buSzPct val="100000"/>
              <a:buNone/>
            </a:pPr>
            <a:r>
              <a:t/>
            </a:r>
            <a:endParaRPr/>
          </a:p>
          <a:p>
            <a:pPr indent="-342900" lvl="0" marL="342900" rtl="0" algn="l">
              <a:lnSpc>
                <a:spcPct val="100000"/>
              </a:lnSpc>
              <a:spcBef>
                <a:spcPts val="352"/>
              </a:spcBef>
              <a:spcAft>
                <a:spcPts val="0"/>
              </a:spcAft>
              <a:buClr>
                <a:schemeClr val="dk1"/>
              </a:buClr>
              <a:buSzPct val="100000"/>
              <a:buNone/>
            </a:pPr>
            <a:r>
              <a:rPr b="1" lang="en-US"/>
              <a:t>	(A) apply S to the remainder of both L1 and L2</a:t>
            </a:r>
            <a:endParaRPr/>
          </a:p>
          <a:p>
            <a:pPr indent="-342900" lvl="0" marL="342900" rtl="0" algn="l">
              <a:lnSpc>
                <a:spcPct val="100000"/>
              </a:lnSpc>
              <a:spcBef>
                <a:spcPts val="352"/>
              </a:spcBef>
              <a:spcAft>
                <a:spcPts val="0"/>
              </a:spcAft>
              <a:buClr>
                <a:schemeClr val="dk1"/>
              </a:buClr>
              <a:buSzPct val="100000"/>
              <a:buNone/>
            </a:pPr>
            <a:r>
              <a:rPr b="1" lang="en-US"/>
              <a:t>	(B) SUBST := APPEND (S, SUBST) return SUBST.</a:t>
            </a:r>
            <a:endParaRPr/>
          </a:p>
          <a:p>
            <a:pPr indent="-231140" lvl="0" marL="342900" rtl="0" algn="l">
              <a:lnSpc>
                <a:spcPct val="100000"/>
              </a:lnSpc>
              <a:spcBef>
                <a:spcPts val="352"/>
              </a:spcBef>
              <a:spcAft>
                <a:spcPts val="0"/>
              </a:spcAft>
              <a:buClr>
                <a:schemeClr val="dk1"/>
              </a:buClr>
              <a:buSzPct val="100000"/>
              <a:buNone/>
            </a:pPr>
            <a:r>
              <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8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What is Unification?</a:t>
            </a:r>
            <a:br>
              <a:rPr lang="en-US"/>
            </a:br>
            <a:endParaRPr/>
          </a:p>
        </p:txBody>
      </p:sp>
      <p:sp>
        <p:nvSpPr>
          <p:cNvPr id="668" name="Google Shape;668;p85"/>
          <p:cNvSpPr txBox="1"/>
          <p:nvPr>
            <p:ph idx="1" type="body"/>
          </p:nvPr>
        </p:nvSpPr>
        <p:spPr>
          <a:xfrm>
            <a:off x="457200" y="914400"/>
            <a:ext cx="8229600" cy="521176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3200"/>
              <a:buNone/>
            </a:pPr>
            <a:r>
              <a:t/>
            </a:r>
            <a:endParaRPr/>
          </a:p>
          <a:p>
            <a:pPr indent="-342900" lvl="0" marL="342900" rtl="0" algn="l">
              <a:lnSpc>
                <a:spcPct val="100000"/>
              </a:lnSpc>
              <a:spcBef>
                <a:spcPts val="640"/>
              </a:spcBef>
              <a:spcAft>
                <a:spcPts val="0"/>
              </a:spcAft>
              <a:buClr>
                <a:schemeClr val="dk1"/>
              </a:buClr>
              <a:buSzPts val="3200"/>
              <a:buChar char="•"/>
            </a:pPr>
            <a:r>
              <a:rPr lang="en-US"/>
              <a:t>Unification is a process of making two different logical atomic expressions identical by finding a substitution. Unification depends on the substitution process.</a:t>
            </a:r>
            <a:endParaRPr/>
          </a:p>
          <a:p>
            <a:pPr indent="-342900" lvl="0" marL="342900" rtl="0" algn="l">
              <a:lnSpc>
                <a:spcPct val="100000"/>
              </a:lnSpc>
              <a:spcBef>
                <a:spcPts val="640"/>
              </a:spcBef>
              <a:spcAft>
                <a:spcPts val="0"/>
              </a:spcAft>
              <a:buClr>
                <a:schemeClr val="dk1"/>
              </a:buClr>
              <a:buSzPts val="3200"/>
              <a:buChar char="•"/>
            </a:pPr>
            <a:r>
              <a:rPr lang="en-US"/>
              <a:t>It takes two literals as input and makes them identical using substitution.</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8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Unifier</a:t>
            </a:r>
            <a:endParaRPr/>
          </a:p>
        </p:txBody>
      </p:sp>
      <p:sp>
        <p:nvSpPr>
          <p:cNvPr id="674" name="Google Shape;674;p86"/>
          <p:cNvSpPr txBox="1"/>
          <p:nvPr>
            <p:ph idx="1" type="body"/>
          </p:nvPr>
        </p:nvSpPr>
        <p:spPr>
          <a:xfrm>
            <a:off x="457200" y="1219200"/>
            <a:ext cx="8229600" cy="4906963"/>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lnSpc>
                <a:spcPct val="100000"/>
              </a:lnSpc>
              <a:spcBef>
                <a:spcPts val="0"/>
              </a:spcBef>
              <a:spcAft>
                <a:spcPts val="0"/>
              </a:spcAft>
              <a:buClr>
                <a:schemeClr val="dk1"/>
              </a:buClr>
              <a:buSzPct val="100000"/>
              <a:buChar char="•"/>
            </a:pPr>
            <a:r>
              <a:rPr lang="en-US"/>
              <a:t>Let S</a:t>
            </a:r>
            <a:r>
              <a:rPr baseline="-25000" lang="en-US"/>
              <a:t>1</a:t>
            </a:r>
            <a:r>
              <a:rPr lang="en-US"/>
              <a:t> and S</a:t>
            </a:r>
            <a:r>
              <a:rPr baseline="-25000" lang="en-US"/>
              <a:t>2</a:t>
            </a:r>
            <a:r>
              <a:rPr lang="en-US"/>
              <a:t> be two atomic sentences and </a:t>
            </a:r>
            <a:r>
              <a:rPr b="1" lang="en-US"/>
              <a:t>P </a:t>
            </a:r>
            <a:r>
              <a:rPr lang="en-US"/>
              <a:t>be a unifier such that, </a:t>
            </a:r>
            <a:r>
              <a:rPr b="1" lang="en-US"/>
              <a:t>Ψ</a:t>
            </a:r>
            <a:r>
              <a:rPr b="1" baseline="-25000" lang="en-US"/>
              <a:t>1</a:t>
            </a:r>
            <a:r>
              <a:rPr b="1" lang="en-US"/>
              <a:t> P = Ψ</a:t>
            </a:r>
            <a:r>
              <a:rPr b="1" baseline="-25000" lang="en-US"/>
              <a:t>2</a:t>
            </a:r>
            <a:r>
              <a:rPr b="1" lang="en-US"/>
              <a:t> P</a:t>
            </a:r>
            <a:r>
              <a:rPr lang="en-US"/>
              <a:t>, then it can be expressed as </a:t>
            </a:r>
            <a:r>
              <a:rPr b="1" lang="en-US"/>
              <a:t>UNIFY(S</a:t>
            </a:r>
            <a:r>
              <a:rPr b="1" baseline="-25000" lang="en-US"/>
              <a:t>1</a:t>
            </a:r>
            <a:r>
              <a:rPr b="1" lang="en-US"/>
              <a:t>, S</a:t>
            </a:r>
            <a:r>
              <a:rPr b="1" baseline="-25000" lang="en-US"/>
              <a:t>2</a:t>
            </a:r>
            <a:r>
              <a:rPr b="1" lang="en-US"/>
              <a:t>)</a:t>
            </a:r>
            <a:r>
              <a:rPr lang="en-US"/>
              <a:t>.</a:t>
            </a:r>
            <a:endParaRPr/>
          </a:p>
          <a:p>
            <a:pPr indent="0" lvl="0" marL="0" rtl="0" algn="l">
              <a:lnSpc>
                <a:spcPct val="100000"/>
              </a:lnSpc>
              <a:spcBef>
                <a:spcPts val="544"/>
              </a:spcBef>
              <a:spcAft>
                <a:spcPts val="0"/>
              </a:spcAft>
              <a:buClr>
                <a:schemeClr val="dk1"/>
              </a:buClr>
              <a:buSzPct val="100000"/>
              <a:buNone/>
            </a:pPr>
            <a:r>
              <a:t/>
            </a:r>
            <a:endParaRPr/>
          </a:p>
          <a:p>
            <a:pPr indent="-342900" lvl="0" marL="342900" rtl="0" algn="l">
              <a:lnSpc>
                <a:spcPct val="100000"/>
              </a:lnSpc>
              <a:spcBef>
                <a:spcPts val="544"/>
              </a:spcBef>
              <a:spcAft>
                <a:spcPts val="0"/>
              </a:spcAft>
              <a:buClr>
                <a:schemeClr val="dk1"/>
              </a:buClr>
              <a:buSzPct val="100000"/>
              <a:buChar char="•"/>
            </a:pPr>
            <a:r>
              <a:rPr b="1" lang="en-US"/>
              <a:t>Example: Find the MGU for Unify{King(x), King(John)}</a:t>
            </a:r>
            <a:endParaRPr/>
          </a:p>
          <a:p>
            <a:pPr indent="-342900" lvl="0" marL="342900" rtl="0" algn="l">
              <a:lnSpc>
                <a:spcPct val="100000"/>
              </a:lnSpc>
              <a:spcBef>
                <a:spcPts val="544"/>
              </a:spcBef>
              <a:spcAft>
                <a:spcPts val="0"/>
              </a:spcAft>
              <a:buClr>
                <a:schemeClr val="dk1"/>
              </a:buClr>
              <a:buSzPct val="100000"/>
              <a:buChar char="•"/>
            </a:pPr>
            <a:r>
              <a:rPr lang="en-US"/>
              <a:t>Let </a:t>
            </a:r>
            <a:r>
              <a:rPr b="1" lang="en-US"/>
              <a:t>S</a:t>
            </a:r>
            <a:r>
              <a:rPr b="1" baseline="-25000" lang="en-US"/>
              <a:t>1</a:t>
            </a:r>
            <a:r>
              <a:rPr b="1" lang="en-US"/>
              <a:t> </a:t>
            </a:r>
            <a:r>
              <a:rPr lang="en-US"/>
              <a:t>= King(x), </a:t>
            </a:r>
            <a:r>
              <a:rPr b="1" lang="en-US"/>
              <a:t>S</a:t>
            </a:r>
            <a:r>
              <a:rPr b="1" baseline="-25000" lang="en-US"/>
              <a:t>2</a:t>
            </a:r>
            <a:r>
              <a:rPr b="1" lang="en-US"/>
              <a:t> </a:t>
            </a:r>
            <a:r>
              <a:rPr lang="en-US"/>
              <a:t>= King(John),</a:t>
            </a:r>
            <a:endParaRPr/>
          </a:p>
          <a:p>
            <a:pPr indent="-170180" lvl="0" marL="342900" rtl="0" algn="l">
              <a:lnSpc>
                <a:spcPct val="100000"/>
              </a:lnSpc>
              <a:spcBef>
                <a:spcPts val="544"/>
              </a:spcBef>
              <a:spcAft>
                <a:spcPts val="0"/>
              </a:spcAft>
              <a:buClr>
                <a:schemeClr val="dk1"/>
              </a:buClr>
              <a:buSzPct val="100000"/>
              <a:buNone/>
            </a:pPr>
            <a:r>
              <a:t/>
            </a:r>
            <a:endParaRPr/>
          </a:p>
          <a:p>
            <a:pPr indent="-342900" lvl="0" marL="342900" rtl="0" algn="l">
              <a:lnSpc>
                <a:spcPct val="100000"/>
              </a:lnSpc>
              <a:spcBef>
                <a:spcPts val="544"/>
              </a:spcBef>
              <a:spcAft>
                <a:spcPts val="0"/>
              </a:spcAft>
              <a:buClr>
                <a:schemeClr val="dk1"/>
              </a:buClr>
              <a:buSzPct val="100000"/>
              <a:buChar char="•"/>
            </a:pPr>
            <a:r>
              <a:rPr b="1" lang="en-US"/>
              <a:t>Substitution 1 = {John/x}</a:t>
            </a:r>
            <a:r>
              <a:rPr lang="en-US"/>
              <a:t> is a unifier for these atoms and applying this substitution, and both expressions will be identical.</a:t>
            </a:r>
            <a:endParaRPr/>
          </a:p>
          <a:p>
            <a:pPr indent="-342900" lvl="0" marL="342900" rtl="0" algn="l">
              <a:lnSpc>
                <a:spcPct val="100000"/>
              </a:lnSpc>
              <a:spcBef>
                <a:spcPts val="544"/>
              </a:spcBef>
              <a:spcAft>
                <a:spcPts val="0"/>
              </a:spcAft>
              <a:buClr>
                <a:schemeClr val="dk1"/>
              </a:buClr>
              <a:buSzPct val="100000"/>
              <a:buChar char="•"/>
            </a:pPr>
            <a:r>
              <a:rPr b="1" lang="en-US"/>
              <a:t>MGU (</a:t>
            </a:r>
            <a:r>
              <a:rPr lang="en-US"/>
              <a:t>Most General Unifier)</a:t>
            </a:r>
            <a:endParaRPr/>
          </a:p>
          <a:p>
            <a:pPr indent="-170180" lvl="0" marL="342900" rtl="0" algn="l">
              <a:lnSpc>
                <a:spcPct val="100000"/>
              </a:lnSpc>
              <a:spcBef>
                <a:spcPts val="544"/>
              </a:spcBef>
              <a:spcAft>
                <a:spcPts val="0"/>
              </a:spcAft>
              <a:buClr>
                <a:schemeClr val="dk1"/>
              </a:buClr>
              <a:buSzPct val="100000"/>
              <a:buNone/>
            </a:pPr>
            <a:r>
              <a:t/>
            </a:r>
            <a:endParaRPr/>
          </a:p>
          <a:p>
            <a:pPr indent="-170180" lvl="0" marL="342900" rtl="0" algn="l">
              <a:lnSpc>
                <a:spcPct val="100000"/>
              </a:lnSpc>
              <a:spcBef>
                <a:spcPts val="544"/>
              </a:spcBef>
              <a:spcAft>
                <a:spcPts val="0"/>
              </a:spcAft>
              <a:buClr>
                <a:schemeClr val="dk1"/>
              </a:buClr>
              <a:buSzPct val="100000"/>
              <a:buNone/>
            </a:pPr>
            <a:r>
              <a:t/>
            </a:r>
            <a:endParaRPr/>
          </a:p>
          <a:p>
            <a:pPr indent="-170180" lvl="0" marL="342900" rtl="0" algn="l">
              <a:lnSpc>
                <a:spcPct val="100000"/>
              </a:lnSpc>
              <a:spcBef>
                <a:spcPts val="544"/>
              </a:spcBef>
              <a:spcAft>
                <a:spcPts val="0"/>
              </a:spcAft>
              <a:buClr>
                <a:schemeClr val="dk1"/>
              </a:buClr>
              <a:buSzPct val="100000"/>
              <a:buNone/>
            </a:pPr>
            <a:r>
              <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8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UNIFY algorithm</a:t>
            </a:r>
            <a:endParaRPr/>
          </a:p>
        </p:txBody>
      </p:sp>
      <p:sp>
        <p:nvSpPr>
          <p:cNvPr id="680" name="Google Shape;680;p8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lnSpc>
                <a:spcPct val="100000"/>
              </a:lnSpc>
              <a:spcBef>
                <a:spcPts val="0"/>
              </a:spcBef>
              <a:spcAft>
                <a:spcPts val="0"/>
              </a:spcAft>
              <a:buClr>
                <a:schemeClr val="dk1"/>
              </a:buClr>
              <a:buSzPct val="100000"/>
              <a:buChar char="•"/>
            </a:pPr>
            <a:r>
              <a:rPr lang="en-US"/>
              <a:t>The UNIFY algorithm is used for unification, which takes two atomic sentences and returns a unifier for those sentences (If any exist).</a:t>
            </a:r>
            <a:endParaRPr/>
          </a:p>
          <a:p>
            <a:pPr indent="-200660" lvl="0" marL="342900" rtl="0" algn="l">
              <a:lnSpc>
                <a:spcPct val="100000"/>
              </a:lnSpc>
              <a:spcBef>
                <a:spcPts val="448"/>
              </a:spcBef>
              <a:spcAft>
                <a:spcPts val="0"/>
              </a:spcAft>
              <a:buClr>
                <a:schemeClr val="dk1"/>
              </a:buClr>
              <a:buSzPct val="100000"/>
              <a:buNone/>
            </a:pPr>
            <a:r>
              <a:t/>
            </a:r>
            <a:endParaRPr/>
          </a:p>
          <a:p>
            <a:pPr indent="-342900" lvl="0" marL="342900" rtl="0" algn="l">
              <a:lnSpc>
                <a:spcPct val="100000"/>
              </a:lnSpc>
              <a:spcBef>
                <a:spcPts val="448"/>
              </a:spcBef>
              <a:spcAft>
                <a:spcPts val="0"/>
              </a:spcAft>
              <a:buClr>
                <a:schemeClr val="dk1"/>
              </a:buClr>
              <a:buSzPct val="100000"/>
              <a:buChar char="•"/>
            </a:pPr>
            <a:r>
              <a:rPr lang="en-US"/>
              <a:t>Unification is a key component of all first-order inference algorithms.</a:t>
            </a:r>
            <a:endParaRPr/>
          </a:p>
          <a:p>
            <a:pPr indent="-200660" lvl="0" marL="342900" rtl="0" algn="l">
              <a:lnSpc>
                <a:spcPct val="100000"/>
              </a:lnSpc>
              <a:spcBef>
                <a:spcPts val="448"/>
              </a:spcBef>
              <a:spcAft>
                <a:spcPts val="0"/>
              </a:spcAft>
              <a:buClr>
                <a:schemeClr val="dk1"/>
              </a:buClr>
              <a:buSzPct val="100000"/>
              <a:buNone/>
            </a:pPr>
            <a:r>
              <a:t/>
            </a:r>
            <a:endParaRPr/>
          </a:p>
          <a:p>
            <a:pPr indent="-342900" lvl="0" marL="342900" rtl="0" algn="l">
              <a:lnSpc>
                <a:spcPct val="100000"/>
              </a:lnSpc>
              <a:spcBef>
                <a:spcPts val="448"/>
              </a:spcBef>
              <a:spcAft>
                <a:spcPts val="0"/>
              </a:spcAft>
              <a:buClr>
                <a:schemeClr val="dk1"/>
              </a:buClr>
              <a:buSzPct val="100000"/>
              <a:buChar char="•"/>
            </a:pPr>
            <a:r>
              <a:rPr lang="en-US"/>
              <a:t>It returns fail if the expressions do not match with each other.</a:t>
            </a:r>
            <a:endParaRPr/>
          </a:p>
          <a:p>
            <a:pPr indent="-200660" lvl="0" marL="342900" rtl="0" algn="l">
              <a:lnSpc>
                <a:spcPct val="100000"/>
              </a:lnSpc>
              <a:spcBef>
                <a:spcPts val="448"/>
              </a:spcBef>
              <a:spcAft>
                <a:spcPts val="0"/>
              </a:spcAft>
              <a:buClr>
                <a:schemeClr val="dk1"/>
              </a:buClr>
              <a:buSzPct val="100000"/>
              <a:buNone/>
            </a:pPr>
            <a:r>
              <a:t/>
            </a:r>
            <a:endParaRPr/>
          </a:p>
          <a:p>
            <a:pPr indent="-342900" lvl="0" marL="342900" rtl="0" algn="l">
              <a:lnSpc>
                <a:spcPct val="100000"/>
              </a:lnSpc>
              <a:spcBef>
                <a:spcPts val="448"/>
              </a:spcBef>
              <a:spcAft>
                <a:spcPts val="0"/>
              </a:spcAft>
              <a:buClr>
                <a:schemeClr val="dk1"/>
              </a:buClr>
              <a:buSzPct val="100000"/>
              <a:buChar char="•"/>
            </a:pPr>
            <a:r>
              <a:rPr lang="en-US"/>
              <a:t>The substitution variables are called Most General Unifier or MGU.</a:t>
            </a:r>
            <a:endParaRPr/>
          </a:p>
          <a:p>
            <a:pPr indent="0" lvl="0" marL="0" rtl="0" algn="l">
              <a:lnSpc>
                <a:spcPct val="100000"/>
              </a:lnSpc>
              <a:spcBef>
                <a:spcPts val="448"/>
              </a:spcBef>
              <a:spcAft>
                <a:spcPts val="0"/>
              </a:spcAft>
              <a:buClr>
                <a:schemeClr val="dk1"/>
              </a:buClr>
              <a:buSzPct val="100000"/>
              <a:buNone/>
            </a:pPr>
            <a:r>
              <a:t/>
            </a:r>
            <a:endParaRPr/>
          </a:p>
          <a:p>
            <a:pPr indent="-342900" lvl="0" marL="342900" rtl="0" algn="l">
              <a:lnSpc>
                <a:spcPct val="100000"/>
              </a:lnSpc>
              <a:spcBef>
                <a:spcPts val="448"/>
              </a:spcBef>
              <a:spcAft>
                <a:spcPts val="0"/>
              </a:spcAft>
              <a:buClr>
                <a:schemeClr val="dk1"/>
              </a:buClr>
              <a:buSzPct val="100000"/>
              <a:buChar char="•"/>
            </a:pPr>
            <a:r>
              <a:rPr b="1" lang="en-US"/>
              <a:t>E.g.</a:t>
            </a:r>
            <a:r>
              <a:rPr lang="en-US"/>
              <a:t> Let's say there are two different expressions, </a:t>
            </a:r>
            <a:endParaRPr/>
          </a:p>
          <a:p>
            <a:pPr indent="-342900" lvl="0" marL="342900" rtl="0" algn="l">
              <a:lnSpc>
                <a:spcPct val="100000"/>
              </a:lnSpc>
              <a:spcBef>
                <a:spcPts val="448"/>
              </a:spcBef>
              <a:spcAft>
                <a:spcPts val="0"/>
              </a:spcAft>
              <a:buClr>
                <a:schemeClr val="dk1"/>
              </a:buClr>
              <a:buSzPct val="100000"/>
              <a:buChar char="•"/>
            </a:pPr>
            <a:r>
              <a:rPr b="1" lang="en-US"/>
              <a:t>P(x, y), and P(a, f(z))</a:t>
            </a:r>
            <a:r>
              <a:rPr lang="en-US"/>
              <a:t>.</a:t>
            </a:r>
            <a:endParaRPr/>
          </a:p>
          <a:p>
            <a:pPr indent="-200660" lvl="0" marL="342900" rtl="0" algn="l">
              <a:lnSpc>
                <a:spcPct val="100000"/>
              </a:lnSpc>
              <a:spcBef>
                <a:spcPts val="448"/>
              </a:spcBef>
              <a:spcAft>
                <a:spcPts val="0"/>
              </a:spcAft>
              <a:buClr>
                <a:schemeClr val="dk1"/>
              </a:buClr>
              <a:buSzPct val="100000"/>
              <a:buNone/>
            </a:pPr>
            <a:r>
              <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88"/>
          <p:cNvSpPr txBox="1"/>
          <p:nvPr>
            <p:ph type="title"/>
          </p:nvPr>
        </p:nvSpPr>
        <p:spPr>
          <a:xfrm>
            <a:off x="457200" y="152400"/>
            <a:ext cx="8229600" cy="5635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Example 2</a:t>
            </a:r>
            <a:endParaRPr/>
          </a:p>
        </p:txBody>
      </p:sp>
      <p:sp>
        <p:nvSpPr>
          <p:cNvPr id="687" name="Google Shape;687;p88"/>
          <p:cNvSpPr txBox="1"/>
          <p:nvPr>
            <p:ph idx="1" type="body"/>
          </p:nvPr>
        </p:nvSpPr>
        <p:spPr>
          <a:xfrm>
            <a:off x="457200" y="990600"/>
            <a:ext cx="8229600" cy="51355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000"/>
              <a:buChar char="•"/>
            </a:pPr>
            <a:r>
              <a:rPr b="1" lang="en-US" sz="2000"/>
              <a:t>E.g.</a:t>
            </a:r>
            <a:r>
              <a:rPr lang="en-US" sz="2000"/>
              <a:t> Let's say there are two different expressions, </a:t>
            </a:r>
            <a:endParaRPr/>
          </a:p>
          <a:p>
            <a:pPr indent="0" lvl="0" marL="0" rtl="0" algn="l">
              <a:lnSpc>
                <a:spcPct val="100000"/>
              </a:lnSpc>
              <a:spcBef>
                <a:spcPts val="400"/>
              </a:spcBef>
              <a:spcAft>
                <a:spcPts val="0"/>
              </a:spcAft>
              <a:buClr>
                <a:srgbClr val="FF0000"/>
              </a:buClr>
              <a:buSzPts val="2000"/>
              <a:buNone/>
            </a:pPr>
            <a:r>
              <a:rPr b="1" lang="en-US" sz="2000">
                <a:solidFill>
                  <a:srgbClr val="FF0000"/>
                </a:solidFill>
              </a:rPr>
              <a:t>	P(x, y), and P(a, f(z))</a:t>
            </a:r>
            <a:r>
              <a:rPr lang="en-US" sz="2000">
                <a:solidFill>
                  <a:srgbClr val="FF0000"/>
                </a:solidFill>
              </a:rPr>
              <a:t>.</a:t>
            </a:r>
            <a:endParaRPr/>
          </a:p>
          <a:p>
            <a:pPr indent="-342900" lvl="0" marL="342900" rtl="0" algn="l">
              <a:lnSpc>
                <a:spcPct val="100000"/>
              </a:lnSpc>
              <a:spcBef>
                <a:spcPts val="400"/>
              </a:spcBef>
              <a:spcAft>
                <a:spcPts val="0"/>
              </a:spcAft>
              <a:buClr>
                <a:schemeClr val="dk1"/>
              </a:buClr>
              <a:buSzPts val="2000"/>
              <a:buChar char="•"/>
            </a:pPr>
            <a:r>
              <a:rPr lang="en-US" sz="2000"/>
              <a:t>In this example, we need to make both above statements </a:t>
            </a:r>
            <a:r>
              <a:rPr lang="en-US" sz="2000">
                <a:solidFill>
                  <a:srgbClr val="FF0000"/>
                </a:solidFill>
              </a:rPr>
              <a:t>identical </a:t>
            </a:r>
            <a:r>
              <a:rPr lang="en-US" sz="2000"/>
              <a:t>to each other. For this, we will perform the </a:t>
            </a:r>
            <a:r>
              <a:rPr lang="en-US" sz="2000">
                <a:solidFill>
                  <a:srgbClr val="FF0000"/>
                </a:solidFill>
              </a:rPr>
              <a:t>substitution.</a:t>
            </a:r>
            <a:endParaRPr/>
          </a:p>
          <a:p>
            <a:pPr indent="0" lvl="0" marL="0" rtl="0" algn="l">
              <a:lnSpc>
                <a:spcPct val="100000"/>
              </a:lnSpc>
              <a:spcBef>
                <a:spcPts val="400"/>
              </a:spcBef>
              <a:spcAft>
                <a:spcPts val="0"/>
              </a:spcAft>
              <a:buClr>
                <a:schemeClr val="dk1"/>
              </a:buClr>
              <a:buSzPts val="2000"/>
              <a:buNone/>
            </a:pPr>
            <a:r>
              <a:rPr lang="en-US" sz="2000"/>
              <a:t>             P(x, y)......... (i)</a:t>
            </a:r>
            <a:br>
              <a:rPr lang="en-US" sz="2000"/>
            </a:br>
            <a:r>
              <a:rPr lang="en-US" sz="2000"/>
              <a:t>            P(a, f(z))......... (ii)</a:t>
            </a:r>
            <a:endParaRPr/>
          </a:p>
          <a:p>
            <a:pPr indent="-342900" lvl="0" marL="342900" rtl="0" algn="l">
              <a:lnSpc>
                <a:spcPct val="100000"/>
              </a:lnSpc>
              <a:spcBef>
                <a:spcPts val="400"/>
              </a:spcBef>
              <a:spcAft>
                <a:spcPts val="0"/>
              </a:spcAft>
              <a:buClr>
                <a:schemeClr val="dk1"/>
              </a:buClr>
              <a:buSzPts val="2000"/>
              <a:buChar char="•"/>
            </a:pPr>
            <a:r>
              <a:rPr lang="en-US" sz="2000"/>
              <a:t>Substitute x with a, and y with f(z) in the first expression, and it will be represented as: </a:t>
            </a:r>
            <a:endParaRPr sz="2000"/>
          </a:p>
          <a:p>
            <a:pPr indent="0" lvl="0" marL="0" rtl="0" algn="l">
              <a:lnSpc>
                <a:spcPct val="100000"/>
              </a:lnSpc>
              <a:spcBef>
                <a:spcPts val="480"/>
              </a:spcBef>
              <a:spcAft>
                <a:spcPts val="0"/>
              </a:spcAft>
              <a:buClr>
                <a:srgbClr val="FF0000"/>
              </a:buClr>
              <a:buSzPts val="2400"/>
              <a:buNone/>
            </a:pPr>
            <a:r>
              <a:rPr b="1" lang="en-US" sz="2400">
                <a:solidFill>
                  <a:srgbClr val="FF0000"/>
                </a:solidFill>
              </a:rPr>
              <a:t>	(a/x )and ( f(z)/y )</a:t>
            </a:r>
            <a:endParaRPr b="1" sz="2400">
              <a:solidFill>
                <a:srgbClr val="FF0000"/>
              </a:solidFill>
            </a:endParaRPr>
          </a:p>
          <a:p>
            <a:pPr indent="-342900" lvl="0" marL="342900" rtl="0" algn="l">
              <a:lnSpc>
                <a:spcPct val="100000"/>
              </a:lnSpc>
              <a:spcBef>
                <a:spcPts val="400"/>
              </a:spcBef>
              <a:spcAft>
                <a:spcPts val="0"/>
              </a:spcAft>
              <a:buClr>
                <a:schemeClr val="dk1"/>
              </a:buClr>
              <a:buSzPts val="2000"/>
              <a:buChar char="•"/>
            </a:pPr>
            <a:r>
              <a:rPr lang="en-US" sz="2000"/>
              <a:t>With both the substitutions, the first expression will be identical to the second expression and the </a:t>
            </a:r>
            <a:endParaRPr sz="2000"/>
          </a:p>
          <a:p>
            <a:pPr indent="-342900" lvl="0" marL="342900" rtl="0" algn="l">
              <a:lnSpc>
                <a:spcPct val="100000"/>
              </a:lnSpc>
              <a:spcBef>
                <a:spcPts val="400"/>
              </a:spcBef>
              <a:spcAft>
                <a:spcPts val="0"/>
              </a:spcAft>
              <a:buClr>
                <a:srgbClr val="FF0000"/>
              </a:buClr>
              <a:buSzPts val="2000"/>
              <a:buChar char="•"/>
            </a:pPr>
            <a:r>
              <a:rPr lang="en-US" sz="2000">
                <a:solidFill>
                  <a:srgbClr val="FF0000"/>
                </a:solidFill>
              </a:rPr>
              <a:t>substitution set will be: </a:t>
            </a:r>
            <a:r>
              <a:rPr b="1" lang="en-US" sz="2000">
                <a:solidFill>
                  <a:srgbClr val="FF0000"/>
                </a:solidFill>
              </a:rPr>
              <a:t>[a/x, f(z)/y]</a:t>
            </a:r>
            <a:r>
              <a:rPr lang="en-US" sz="2000">
                <a:solidFill>
                  <a:srgbClr val="FF0000"/>
                </a:solidFill>
              </a:rPr>
              <a:t>.</a:t>
            </a:r>
            <a:endParaRPr/>
          </a:p>
          <a:p>
            <a:pPr indent="-342900" lvl="0" marL="342900" rtl="0" algn="l">
              <a:lnSpc>
                <a:spcPct val="100000"/>
              </a:lnSpc>
              <a:spcBef>
                <a:spcPts val="400"/>
              </a:spcBef>
              <a:spcAft>
                <a:spcPts val="0"/>
              </a:spcAft>
              <a:buClr>
                <a:schemeClr val="dk1"/>
              </a:buClr>
              <a:buSzPts val="2000"/>
              <a:buChar char="•"/>
            </a:pPr>
            <a:r>
              <a:rPr lang="en-US" sz="2000"/>
              <a:t> P(a, f(z))......... (i)</a:t>
            </a:r>
            <a:br>
              <a:rPr lang="en-US" sz="2000"/>
            </a:br>
            <a:r>
              <a:rPr lang="en-US" sz="2000"/>
              <a:t> P(a, f(z))......... (ii)</a:t>
            </a:r>
            <a:endParaRPr/>
          </a:p>
          <a:p>
            <a:pPr indent="-215900" lvl="0" marL="342900" rtl="0" algn="l">
              <a:lnSpc>
                <a:spcPct val="100000"/>
              </a:lnSpc>
              <a:spcBef>
                <a:spcPts val="400"/>
              </a:spcBef>
              <a:spcAft>
                <a:spcPts val="0"/>
              </a:spcAft>
              <a:buClr>
                <a:schemeClr val="dk1"/>
              </a:buClr>
              <a:buSzPts val="2000"/>
              <a:buNone/>
            </a:pPr>
            <a:r>
              <a:t/>
            </a:r>
            <a:endParaRPr sz="2000">
              <a:solidFill>
                <a:srgbClr val="FF0000"/>
              </a:solidFill>
            </a:endParaRPr>
          </a:p>
          <a:p>
            <a:pPr indent="-215900" lvl="0" marL="342900" rtl="0" algn="l">
              <a:lnSpc>
                <a:spcPct val="100000"/>
              </a:lnSpc>
              <a:spcBef>
                <a:spcPts val="400"/>
              </a:spcBef>
              <a:spcAft>
                <a:spcPts val="0"/>
              </a:spcAft>
              <a:buClr>
                <a:schemeClr val="dk1"/>
              </a:buClr>
              <a:buSzPts val="2000"/>
              <a:buNone/>
            </a:pPr>
            <a:r>
              <a:t/>
            </a:r>
            <a:endParaRPr sz="2000"/>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89"/>
          <p:cNvSpPr txBox="1"/>
          <p:nvPr>
            <p:ph type="title"/>
          </p:nvPr>
        </p:nvSpPr>
        <p:spPr>
          <a:xfrm>
            <a:off x="457200" y="274638"/>
            <a:ext cx="8229600" cy="6397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Conditions for Unification:</a:t>
            </a:r>
            <a:br>
              <a:rPr lang="en-US"/>
            </a:br>
            <a:endParaRPr/>
          </a:p>
        </p:txBody>
      </p:sp>
      <p:sp>
        <p:nvSpPr>
          <p:cNvPr id="693" name="Google Shape;693;p89"/>
          <p:cNvSpPr txBox="1"/>
          <p:nvPr>
            <p:ph idx="1" type="body"/>
          </p:nvPr>
        </p:nvSpPr>
        <p:spPr>
          <a:xfrm>
            <a:off x="457200" y="914400"/>
            <a:ext cx="8229600" cy="52117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lnSpc>
                <a:spcPct val="100000"/>
              </a:lnSpc>
              <a:spcBef>
                <a:spcPts val="0"/>
              </a:spcBef>
              <a:spcAft>
                <a:spcPts val="0"/>
              </a:spcAft>
              <a:buClr>
                <a:schemeClr val="dk1"/>
              </a:buClr>
              <a:buSzPct val="100000"/>
              <a:buChar char="•"/>
            </a:pPr>
            <a:r>
              <a:rPr b="1" lang="en-US" sz="2800"/>
              <a:t>Following are some basic conditions for unification:</a:t>
            </a:r>
            <a:endParaRPr/>
          </a:p>
          <a:p>
            <a:pPr indent="-178435" lvl="0" marL="342900" rtl="0" algn="l">
              <a:lnSpc>
                <a:spcPct val="100000"/>
              </a:lnSpc>
              <a:spcBef>
                <a:spcPts val="518"/>
              </a:spcBef>
              <a:spcAft>
                <a:spcPts val="0"/>
              </a:spcAft>
              <a:buClr>
                <a:schemeClr val="dk1"/>
              </a:buClr>
              <a:buSzPct val="100000"/>
              <a:buNone/>
            </a:pPr>
            <a:r>
              <a:t/>
            </a:r>
            <a:endParaRPr sz="2800"/>
          </a:p>
          <a:p>
            <a:pPr indent="-514350" lvl="0" marL="514350" rtl="0" algn="l">
              <a:lnSpc>
                <a:spcPct val="100000"/>
              </a:lnSpc>
              <a:spcBef>
                <a:spcPts val="518"/>
              </a:spcBef>
              <a:spcAft>
                <a:spcPts val="0"/>
              </a:spcAft>
              <a:buClr>
                <a:schemeClr val="dk1"/>
              </a:buClr>
              <a:buSzPct val="100000"/>
              <a:buFont typeface="Calibri"/>
              <a:buAutoNum type="arabicPeriod"/>
            </a:pPr>
            <a:r>
              <a:rPr lang="en-US" sz="2800"/>
              <a:t>Predicate symbol must be same, atoms or expression with different predicate symbol can never be unified. </a:t>
            </a:r>
            <a:r>
              <a:rPr lang="en-US" sz="2800">
                <a:solidFill>
                  <a:srgbClr val="00B050"/>
                </a:solidFill>
              </a:rPr>
              <a:t>(P(x, y) P is Predicate symbol )</a:t>
            </a:r>
            <a:endParaRPr sz="2800">
              <a:solidFill>
                <a:srgbClr val="00B050"/>
              </a:solidFill>
            </a:endParaRPr>
          </a:p>
          <a:p>
            <a:pPr indent="-514350" lvl="0" marL="514350" rtl="0" algn="l">
              <a:lnSpc>
                <a:spcPct val="100000"/>
              </a:lnSpc>
              <a:spcBef>
                <a:spcPts val="518"/>
              </a:spcBef>
              <a:spcAft>
                <a:spcPts val="0"/>
              </a:spcAft>
              <a:buClr>
                <a:schemeClr val="dk1"/>
              </a:buClr>
              <a:buSzPct val="100000"/>
              <a:buFont typeface="Calibri"/>
              <a:buAutoNum type="arabicPeriod"/>
            </a:pPr>
            <a:r>
              <a:rPr lang="en-US" sz="2800"/>
              <a:t>Number of Arguments in both expressions must be identical. </a:t>
            </a:r>
            <a:r>
              <a:rPr lang="en-US" sz="2800">
                <a:solidFill>
                  <a:srgbClr val="00B050"/>
                </a:solidFill>
              </a:rPr>
              <a:t>(P(x, y) , P(x, y, z) can not be unified)</a:t>
            </a:r>
            <a:endParaRPr sz="2800"/>
          </a:p>
          <a:p>
            <a:pPr indent="-514350" lvl="0" marL="514350" rtl="0" algn="l">
              <a:lnSpc>
                <a:spcPct val="100000"/>
              </a:lnSpc>
              <a:spcBef>
                <a:spcPts val="518"/>
              </a:spcBef>
              <a:spcAft>
                <a:spcPts val="0"/>
              </a:spcAft>
              <a:buClr>
                <a:schemeClr val="dk1"/>
              </a:buClr>
              <a:buSzPct val="100000"/>
              <a:buFont typeface="Calibri"/>
              <a:buAutoNum type="arabicPeriod"/>
            </a:pPr>
            <a:r>
              <a:rPr lang="en-US" sz="2800"/>
              <a:t>Unification will fail if there are two similar variables present in the same expression.</a:t>
            </a:r>
            <a:endParaRPr/>
          </a:p>
          <a:p>
            <a:pPr indent="0" lvl="0" marL="0" rtl="0" algn="l">
              <a:lnSpc>
                <a:spcPct val="100000"/>
              </a:lnSpc>
              <a:spcBef>
                <a:spcPts val="518"/>
              </a:spcBef>
              <a:spcAft>
                <a:spcPts val="0"/>
              </a:spcAft>
              <a:buClr>
                <a:srgbClr val="00B050"/>
              </a:buClr>
              <a:buSzPct val="100000"/>
              <a:buNone/>
            </a:pPr>
            <a:r>
              <a:rPr lang="en-US" sz="2800">
                <a:solidFill>
                  <a:srgbClr val="00B050"/>
                </a:solidFill>
              </a:rPr>
              <a:t>             P(x, y)......... (i)</a:t>
            </a:r>
            <a:br>
              <a:rPr lang="en-US" sz="2800">
                <a:solidFill>
                  <a:srgbClr val="00B050"/>
                </a:solidFill>
              </a:rPr>
            </a:br>
            <a:r>
              <a:rPr lang="en-US" sz="2800">
                <a:solidFill>
                  <a:srgbClr val="00B050"/>
                </a:solidFill>
              </a:rPr>
              <a:t>             P(a, x)......... (ii)</a:t>
            </a:r>
            <a:endParaRPr/>
          </a:p>
          <a:p>
            <a:pPr indent="0" lvl="0" marL="0" rtl="0" algn="l">
              <a:lnSpc>
                <a:spcPct val="100000"/>
              </a:lnSpc>
              <a:spcBef>
                <a:spcPts val="518"/>
              </a:spcBef>
              <a:spcAft>
                <a:spcPts val="0"/>
              </a:spcAft>
              <a:buClr>
                <a:srgbClr val="00B050"/>
              </a:buClr>
              <a:buSzPct val="100000"/>
              <a:buNone/>
            </a:pPr>
            <a:r>
              <a:rPr lang="en-US" sz="2800">
                <a:solidFill>
                  <a:srgbClr val="00B050"/>
                </a:solidFill>
              </a:rPr>
              <a:t>(Sentence I and ii could not Unify, (infinity))</a:t>
            </a:r>
            <a:endParaRPr sz="2800">
              <a:solidFill>
                <a:srgbClr val="00B050"/>
              </a:solidFill>
            </a:endParaRPr>
          </a:p>
          <a:p>
            <a:pPr indent="0" lvl="0" marL="0" rtl="0" algn="l">
              <a:lnSpc>
                <a:spcPct val="100000"/>
              </a:lnSpc>
              <a:spcBef>
                <a:spcPts val="518"/>
              </a:spcBef>
              <a:spcAft>
                <a:spcPts val="0"/>
              </a:spcAft>
              <a:buClr>
                <a:schemeClr val="dk1"/>
              </a:buClr>
              <a:buSzPct val="100000"/>
              <a:buNone/>
            </a:pPr>
            <a:r>
              <a:t/>
            </a:r>
            <a:endParaRPr sz="2800"/>
          </a:p>
          <a:p>
            <a:pPr indent="-154940" lvl="0" marL="342900" rtl="0" algn="l">
              <a:lnSpc>
                <a:spcPct val="100000"/>
              </a:lnSpc>
              <a:spcBef>
                <a:spcPts val="592"/>
              </a:spcBef>
              <a:spcAft>
                <a:spcPts val="0"/>
              </a:spcAft>
              <a:buClr>
                <a:schemeClr val="dk1"/>
              </a:buClr>
              <a:buSzPct val="1000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Example 2</a:t>
            </a:r>
            <a:endParaRPr/>
          </a:p>
        </p:txBody>
      </p:sp>
      <p:sp>
        <p:nvSpPr>
          <p:cNvPr id="150" name="Google Shape;150;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Given:</a:t>
            </a:r>
            <a:endParaRPr/>
          </a:p>
          <a:p>
            <a:pPr indent="-342900" lvl="0" marL="342900" rtl="0" algn="l">
              <a:lnSpc>
                <a:spcPct val="100000"/>
              </a:lnSpc>
              <a:spcBef>
                <a:spcPts val="640"/>
              </a:spcBef>
              <a:spcAft>
                <a:spcPts val="0"/>
              </a:spcAft>
              <a:buClr>
                <a:schemeClr val="dk1"/>
              </a:buClr>
              <a:buSzPts val="3200"/>
              <a:buChar char="•"/>
            </a:pPr>
            <a:r>
              <a:rPr lang="en-US"/>
              <a:t>If it is sunny today, then the sun shines on the screen. If the sun shines on the screen, the blinds are brought down. The blinds are not down.</a:t>
            </a:r>
            <a:endParaRPr/>
          </a:p>
          <a:p>
            <a:pPr indent="-342900" lvl="0" marL="342900" rtl="0" algn="l">
              <a:lnSpc>
                <a:spcPct val="100000"/>
              </a:lnSpc>
              <a:spcBef>
                <a:spcPts val="640"/>
              </a:spcBef>
              <a:spcAft>
                <a:spcPts val="0"/>
              </a:spcAft>
              <a:buClr>
                <a:schemeClr val="dk1"/>
              </a:buClr>
              <a:buSzPts val="3200"/>
              <a:buChar char="•"/>
            </a:pPr>
            <a:r>
              <a:rPr lang="en-US"/>
              <a:t>Find out:</a:t>
            </a:r>
            <a:endParaRPr/>
          </a:p>
          <a:p>
            <a:pPr indent="-342900" lvl="0" marL="342900" rtl="0" algn="l">
              <a:lnSpc>
                <a:spcPct val="100000"/>
              </a:lnSpc>
              <a:spcBef>
                <a:spcPts val="640"/>
              </a:spcBef>
              <a:spcAft>
                <a:spcPts val="0"/>
              </a:spcAft>
              <a:buClr>
                <a:schemeClr val="dk1"/>
              </a:buClr>
              <a:buSzPts val="3200"/>
              <a:buChar char="•"/>
            </a:pPr>
            <a:r>
              <a:rPr lang="en-US"/>
              <a:t>Is it sunny today?</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90"/>
          <p:cNvSpPr txBox="1"/>
          <p:nvPr>
            <p:ph type="title"/>
          </p:nvPr>
        </p:nvSpPr>
        <p:spPr>
          <a:xfrm>
            <a:off x="457200" y="33867"/>
            <a:ext cx="82296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200"/>
              <a:buFont typeface="Calibri"/>
              <a:buNone/>
            </a:pPr>
            <a:r>
              <a:rPr lang="en-US" sz="3200"/>
              <a:t>Algorithm</a:t>
            </a:r>
            <a:endParaRPr sz="3200"/>
          </a:p>
        </p:txBody>
      </p:sp>
      <p:sp>
        <p:nvSpPr>
          <p:cNvPr id="699" name="Google Shape;699;p90"/>
          <p:cNvSpPr txBox="1"/>
          <p:nvPr>
            <p:ph idx="1" type="body"/>
          </p:nvPr>
        </p:nvSpPr>
        <p:spPr>
          <a:xfrm>
            <a:off x="457200" y="521230"/>
            <a:ext cx="8229600" cy="633677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600"/>
              <a:buNone/>
            </a:pPr>
            <a:r>
              <a:rPr b="1" lang="en-US" sz="1600"/>
              <a:t>Step. 1: If S1 or S2 is a variable or constant, then:</a:t>
            </a:r>
            <a:endParaRPr/>
          </a:p>
          <a:p>
            <a:pPr indent="-342900" lvl="0" marL="342900" rtl="0" algn="l">
              <a:lnSpc>
                <a:spcPct val="100000"/>
              </a:lnSpc>
              <a:spcBef>
                <a:spcPts val="320"/>
              </a:spcBef>
              <a:spcAft>
                <a:spcPts val="0"/>
              </a:spcAft>
              <a:buClr>
                <a:schemeClr val="dk1"/>
              </a:buClr>
              <a:buSzPts val="1600"/>
              <a:buChar char="•"/>
            </a:pPr>
            <a:r>
              <a:rPr lang="en-US" sz="1600"/>
              <a:t>	a) If S1 or S2 are identical, then return NIL. </a:t>
            </a:r>
            <a:endParaRPr/>
          </a:p>
          <a:p>
            <a:pPr indent="-342900" lvl="0" marL="342900" rtl="0" algn="l">
              <a:lnSpc>
                <a:spcPct val="100000"/>
              </a:lnSpc>
              <a:spcBef>
                <a:spcPts val="320"/>
              </a:spcBef>
              <a:spcAft>
                <a:spcPts val="0"/>
              </a:spcAft>
              <a:buClr>
                <a:schemeClr val="dk1"/>
              </a:buClr>
              <a:buSzPts val="1600"/>
              <a:buChar char="•"/>
            </a:pPr>
            <a:r>
              <a:rPr lang="en-US" sz="1600"/>
              <a:t>	b) Else if S1 is a variable, </a:t>
            </a:r>
            <a:endParaRPr/>
          </a:p>
          <a:p>
            <a:pPr indent="-342900" lvl="0" marL="342900" rtl="0" algn="l">
              <a:lnSpc>
                <a:spcPct val="100000"/>
              </a:lnSpc>
              <a:spcBef>
                <a:spcPts val="320"/>
              </a:spcBef>
              <a:spcAft>
                <a:spcPts val="0"/>
              </a:spcAft>
              <a:buClr>
                <a:schemeClr val="dk1"/>
              </a:buClr>
              <a:buSzPts val="1600"/>
              <a:buChar char="•"/>
            </a:pPr>
            <a:r>
              <a:rPr lang="en-US" sz="1600"/>
              <a:t>		a. then if S1 occurs in S2, then return FAILURE</a:t>
            </a:r>
            <a:endParaRPr/>
          </a:p>
          <a:p>
            <a:pPr indent="-342900" lvl="0" marL="342900" rtl="0" algn="l">
              <a:lnSpc>
                <a:spcPct val="100000"/>
              </a:lnSpc>
              <a:spcBef>
                <a:spcPts val="320"/>
              </a:spcBef>
              <a:spcAft>
                <a:spcPts val="0"/>
              </a:spcAft>
              <a:buClr>
                <a:schemeClr val="dk1"/>
              </a:buClr>
              <a:buSzPts val="1600"/>
              <a:buChar char="•"/>
            </a:pPr>
            <a:r>
              <a:rPr lang="en-US" sz="1600"/>
              <a:t>		b. Else return { (S2/ S1)}.</a:t>
            </a:r>
            <a:endParaRPr/>
          </a:p>
          <a:p>
            <a:pPr indent="-342900" lvl="0" marL="342900" rtl="0" algn="l">
              <a:lnSpc>
                <a:spcPct val="100000"/>
              </a:lnSpc>
              <a:spcBef>
                <a:spcPts val="320"/>
              </a:spcBef>
              <a:spcAft>
                <a:spcPts val="0"/>
              </a:spcAft>
              <a:buClr>
                <a:schemeClr val="dk1"/>
              </a:buClr>
              <a:buSzPts val="1600"/>
              <a:buChar char="•"/>
            </a:pPr>
            <a:r>
              <a:rPr lang="en-US" sz="1600"/>
              <a:t>	c) Else if S2 is a variable, </a:t>
            </a:r>
            <a:endParaRPr/>
          </a:p>
          <a:p>
            <a:pPr indent="-342900" lvl="0" marL="342900" rtl="0" algn="l">
              <a:lnSpc>
                <a:spcPct val="100000"/>
              </a:lnSpc>
              <a:spcBef>
                <a:spcPts val="320"/>
              </a:spcBef>
              <a:spcAft>
                <a:spcPts val="0"/>
              </a:spcAft>
              <a:buClr>
                <a:schemeClr val="dk1"/>
              </a:buClr>
              <a:buSzPts val="1600"/>
              <a:buChar char="•"/>
            </a:pPr>
            <a:r>
              <a:rPr lang="en-US" sz="1600"/>
              <a:t>		a. If S2 occurs in S1 then return FAILURE,</a:t>
            </a:r>
            <a:endParaRPr/>
          </a:p>
          <a:p>
            <a:pPr indent="-342900" lvl="0" marL="342900" rtl="0" algn="l">
              <a:lnSpc>
                <a:spcPct val="100000"/>
              </a:lnSpc>
              <a:spcBef>
                <a:spcPts val="320"/>
              </a:spcBef>
              <a:spcAft>
                <a:spcPts val="0"/>
              </a:spcAft>
              <a:buClr>
                <a:schemeClr val="dk1"/>
              </a:buClr>
              <a:buSzPts val="1600"/>
              <a:buChar char="•"/>
            </a:pPr>
            <a:r>
              <a:rPr lang="en-US" sz="1600"/>
              <a:t>		b. Else return {(S1/ S2)}. </a:t>
            </a:r>
            <a:endParaRPr/>
          </a:p>
          <a:p>
            <a:pPr indent="-342900" lvl="0" marL="342900" rtl="0" algn="l">
              <a:lnSpc>
                <a:spcPct val="100000"/>
              </a:lnSpc>
              <a:spcBef>
                <a:spcPts val="320"/>
              </a:spcBef>
              <a:spcAft>
                <a:spcPts val="0"/>
              </a:spcAft>
              <a:buClr>
                <a:schemeClr val="dk1"/>
              </a:buClr>
              <a:buSzPts val="1600"/>
              <a:buChar char="•"/>
            </a:pPr>
            <a:r>
              <a:rPr lang="en-US" sz="1600"/>
              <a:t>	d) Else return FAILURE. </a:t>
            </a:r>
            <a:endParaRPr sz="1600"/>
          </a:p>
          <a:p>
            <a:pPr indent="-241300" lvl="0" marL="342900" rtl="0" algn="l">
              <a:lnSpc>
                <a:spcPct val="100000"/>
              </a:lnSpc>
              <a:spcBef>
                <a:spcPts val="320"/>
              </a:spcBef>
              <a:spcAft>
                <a:spcPts val="0"/>
              </a:spcAft>
              <a:buClr>
                <a:schemeClr val="dk1"/>
              </a:buClr>
              <a:buSzPts val="1600"/>
              <a:buNone/>
            </a:pPr>
            <a:r>
              <a:t/>
            </a:r>
            <a:endParaRPr sz="1600"/>
          </a:p>
          <a:p>
            <a:pPr indent="-342900" lvl="0" marL="342900" rtl="0" algn="l">
              <a:lnSpc>
                <a:spcPct val="100000"/>
              </a:lnSpc>
              <a:spcBef>
                <a:spcPts val="320"/>
              </a:spcBef>
              <a:spcAft>
                <a:spcPts val="0"/>
              </a:spcAft>
              <a:buClr>
                <a:schemeClr val="dk1"/>
              </a:buClr>
              <a:buSzPts val="1600"/>
              <a:buChar char="•"/>
            </a:pPr>
            <a:r>
              <a:rPr b="1" lang="en-US" sz="1600"/>
              <a:t>Step.2: If the initial Predicate symbol in </a:t>
            </a:r>
            <a:r>
              <a:rPr lang="en-US" sz="1600"/>
              <a:t>S</a:t>
            </a:r>
            <a:r>
              <a:rPr b="1" lang="en-US" sz="1600"/>
              <a:t>1 and </a:t>
            </a:r>
            <a:r>
              <a:rPr lang="en-US" sz="1600"/>
              <a:t>S</a:t>
            </a:r>
            <a:r>
              <a:rPr b="1" lang="en-US" sz="1600"/>
              <a:t>2 are not same, then return FAILURE.</a:t>
            </a:r>
            <a:endParaRPr/>
          </a:p>
          <a:p>
            <a:pPr indent="-342900" lvl="0" marL="342900" rtl="0" algn="l">
              <a:lnSpc>
                <a:spcPct val="100000"/>
              </a:lnSpc>
              <a:spcBef>
                <a:spcPts val="320"/>
              </a:spcBef>
              <a:spcAft>
                <a:spcPts val="0"/>
              </a:spcAft>
              <a:buClr>
                <a:schemeClr val="dk1"/>
              </a:buClr>
              <a:buSzPts val="1600"/>
              <a:buChar char="•"/>
            </a:pPr>
            <a:r>
              <a:rPr b="1" lang="en-US" sz="1600"/>
              <a:t>Step. 3: IF S1 and S2 have a different number of arguments, then return FAILURE.</a:t>
            </a:r>
            <a:endParaRPr/>
          </a:p>
          <a:p>
            <a:pPr indent="-342900" lvl="0" marL="342900" rtl="0" algn="l">
              <a:lnSpc>
                <a:spcPct val="100000"/>
              </a:lnSpc>
              <a:spcBef>
                <a:spcPts val="320"/>
              </a:spcBef>
              <a:spcAft>
                <a:spcPts val="0"/>
              </a:spcAft>
              <a:buClr>
                <a:schemeClr val="dk1"/>
              </a:buClr>
              <a:buSzPts val="1600"/>
              <a:buChar char="•"/>
            </a:pPr>
            <a:r>
              <a:rPr b="1" lang="en-US" sz="1600"/>
              <a:t>Step. 4: Set Substitution set(SUBST) to NIL. </a:t>
            </a:r>
            <a:endParaRPr/>
          </a:p>
          <a:p>
            <a:pPr indent="-342900" lvl="0" marL="342900" rtl="0" algn="l">
              <a:lnSpc>
                <a:spcPct val="100000"/>
              </a:lnSpc>
              <a:spcBef>
                <a:spcPts val="320"/>
              </a:spcBef>
              <a:spcAft>
                <a:spcPts val="0"/>
              </a:spcAft>
              <a:buClr>
                <a:schemeClr val="dk1"/>
              </a:buClr>
              <a:buSzPts val="1600"/>
              <a:buChar char="•"/>
            </a:pPr>
            <a:r>
              <a:rPr b="1" lang="en-US" sz="1600"/>
              <a:t>Step. 5: For i=1 to the number of elements in S1. </a:t>
            </a:r>
            <a:endParaRPr/>
          </a:p>
          <a:p>
            <a:pPr indent="-342900" lvl="0" marL="342900" rtl="0" algn="l">
              <a:lnSpc>
                <a:spcPct val="100000"/>
              </a:lnSpc>
              <a:spcBef>
                <a:spcPts val="320"/>
              </a:spcBef>
              <a:spcAft>
                <a:spcPts val="0"/>
              </a:spcAft>
              <a:buClr>
                <a:schemeClr val="dk1"/>
              </a:buClr>
              <a:buSzPts val="1600"/>
              <a:buChar char="•"/>
            </a:pPr>
            <a:r>
              <a:rPr lang="en-US" sz="1600"/>
              <a:t>	a) Call Unify function with the ith element of </a:t>
            </a:r>
            <a:r>
              <a:rPr b="1" lang="en-US" sz="1600"/>
              <a:t>S</a:t>
            </a:r>
            <a:r>
              <a:rPr lang="en-US" sz="1600"/>
              <a:t>1 and ith element of </a:t>
            </a:r>
            <a:r>
              <a:rPr b="1" lang="en-US" sz="1600"/>
              <a:t>S</a:t>
            </a:r>
            <a:r>
              <a:rPr lang="en-US" sz="1600"/>
              <a:t>2, and put the result into Sub.</a:t>
            </a:r>
            <a:endParaRPr sz="1600"/>
          </a:p>
          <a:p>
            <a:pPr indent="-342900" lvl="0" marL="342900" rtl="0" algn="l">
              <a:lnSpc>
                <a:spcPct val="100000"/>
              </a:lnSpc>
              <a:spcBef>
                <a:spcPts val="320"/>
              </a:spcBef>
              <a:spcAft>
                <a:spcPts val="0"/>
              </a:spcAft>
              <a:buClr>
                <a:schemeClr val="dk1"/>
              </a:buClr>
              <a:buSzPts val="1600"/>
              <a:buChar char="•"/>
            </a:pPr>
            <a:r>
              <a:rPr lang="en-US" sz="1600"/>
              <a:t>	b) If Sub = failure then returns Failure</a:t>
            </a:r>
            <a:endParaRPr/>
          </a:p>
          <a:p>
            <a:pPr indent="-342900" lvl="0" marL="342900" rtl="0" algn="l">
              <a:lnSpc>
                <a:spcPct val="100000"/>
              </a:lnSpc>
              <a:spcBef>
                <a:spcPts val="320"/>
              </a:spcBef>
              <a:spcAft>
                <a:spcPts val="0"/>
              </a:spcAft>
              <a:buClr>
                <a:schemeClr val="dk1"/>
              </a:buClr>
              <a:buSzPts val="1600"/>
              <a:buChar char="•"/>
            </a:pPr>
            <a:r>
              <a:rPr lang="en-US" sz="1600"/>
              <a:t>	c) If Sub ≠ NIL then do,</a:t>
            </a:r>
            <a:endParaRPr/>
          </a:p>
          <a:p>
            <a:pPr indent="-342900" lvl="0" marL="342900" rtl="0" algn="l">
              <a:lnSpc>
                <a:spcPct val="100000"/>
              </a:lnSpc>
              <a:spcBef>
                <a:spcPts val="320"/>
              </a:spcBef>
              <a:spcAft>
                <a:spcPts val="0"/>
              </a:spcAft>
              <a:buClr>
                <a:schemeClr val="dk1"/>
              </a:buClr>
              <a:buSzPts val="1600"/>
              <a:buChar char="•"/>
            </a:pPr>
            <a:r>
              <a:rPr lang="en-US" sz="1600"/>
              <a:t>		a. Apply Sub to the remainder of both L1 and L2.</a:t>
            </a:r>
            <a:endParaRPr/>
          </a:p>
          <a:p>
            <a:pPr indent="-342900" lvl="0" marL="342900" rtl="0" algn="l">
              <a:lnSpc>
                <a:spcPct val="100000"/>
              </a:lnSpc>
              <a:spcBef>
                <a:spcPts val="320"/>
              </a:spcBef>
              <a:spcAft>
                <a:spcPts val="0"/>
              </a:spcAft>
              <a:buClr>
                <a:schemeClr val="dk1"/>
              </a:buClr>
              <a:buSzPts val="1600"/>
              <a:buChar char="•"/>
            </a:pPr>
            <a:r>
              <a:rPr lang="en-US" sz="1600"/>
              <a:t>		b. SUBST= APPEND(Sub, SUBST). </a:t>
            </a:r>
            <a:endParaRPr/>
          </a:p>
          <a:p>
            <a:pPr indent="-342900" lvl="0" marL="342900" rtl="0" algn="l">
              <a:lnSpc>
                <a:spcPct val="100000"/>
              </a:lnSpc>
              <a:spcBef>
                <a:spcPts val="320"/>
              </a:spcBef>
              <a:spcAft>
                <a:spcPts val="0"/>
              </a:spcAft>
              <a:buClr>
                <a:schemeClr val="dk1"/>
              </a:buClr>
              <a:buSzPts val="1600"/>
              <a:buChar char="•"/>
            </a:pPr>
            <a:r>
              <a:rPr lang="en-US" sz="1600"/>
              <a:t>Step.6: Return SUBST. </a:t>
            </a:r>
            <a:endParaRPr sz="1600"/>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9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Implementation of the Algorithm</a:t>
            </a:r>
            <a:br>
              <a:rPr lang="en-US"/>
            </a:br>
            <a:endParaRPr/>
          </a:p>
        </p:txBody>
      </p:sp>
      <p:sp>
        <p:nvSpPr>
          <p:cNvPr id="705" name="Google Shape;705;p9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b="1" lang="en-US" sz="2400"/>
              <a:t>Step.1:</a:t>
            </a:r>
            <a:r>
              <a:rPr lang="en-US" sz="2400"/>
              <a:t> Initialize the substitution set to be empty.</a:t>
            </a:r>
            <a:endParaRPr/>
          </a:p>
          <a:p>
            <a:pPr indent="0" lvl="0" marL="0" rtl="0" algn="l">
              <a:lnSpc>
                <a:spcPct val="100000"/>
              </a:lnSpc>
              <a:spcBef>
                <a:spcPts val="480"/>
              </a:spcBef>
              <a:spcAft>
                <a:spcPts val="0"/>
              </a:spcAft>
              <a:buClr>
                <a:schemeClr val="dk1"/>
              </a:buClr>
              <a:buSzPts val="2400"/>
              <a:buNone/>
            </a:pPr>
            <a:r>
              <a:rPr b="1" lang="en-US" sz="2400"/>
              <a:t>Step.2:</a:t>
            </a:r>
            <a:r>
              <a:rPr lang="en-US" sz="2400"/>
              <a:t> Recursively unify atomic sentences:</a:t>
            </a:r>
            <a:endParaRPr/>
          </a:p>
          <a:p>
            <a:pPr indent="-342900" lvl="0" marL="342900" rtl="0" algn="l">
              <a:lnSpc>
                <a:spcPct val="100000"/>
              </a:lnSpc>
              <a:spcBef>
                <a:spcPts val="480"/>
              </a:spcBef>
              <a:spcAft>
                <a:spcPts val="0"/>
              </a:spcAft>
              <a:buClr>
                <a:schemeClr val="dk1"/>
              </a:buClr>
              <a:buSzPts val="2400"/>
              <a:buChar char="•"/>
            </a:pPr>
            <a:r>
              <a:rPr lang="en-US" sz="2400"/>
              <a:t>Check for Identical expression match.</a:t>
            </a:r>
            <a:endParaRPr/>
          </a:p>
          <a:p>
            <a:pPr indent="-342900" lvl="0" marL="342900" rtl="0" algn="l">
              <a:lnSpc>
                <a:spcPct val="100000"/>
              </a:lnSpc>
              <a:spcBef>
                <a:spcPts val="480"/>
              </a:spcBef>
              <a:spcAft>
                <a:spcPts val="0"/>
              </a:spcAft>
              <a:buClr>
                <a:schemeClr val="dk1"/>
              </a:buClr>
              <a:buSzPts val="2400"/>
              <a:buChar char="•"/>
            </a:pPr>
            <a:r>
              <a:rPr lang="en-US" sz="2400"/>
              <a:t>If one expression is a variable v</a:t>
            </a:r>
            <a:r>
              <a:rPr baseline="-25000" lang="en-US" sz="2400"/>
              <a:t>i</a:t>
            </a:r>
            <a:r>
              <a:rPr lang="en-US" sz="2400"/>
              <a:t>, and the other is a term t</a:t>
            </a:r>
            <a:r>
              <a:rPr baseline="-25000" lang="en-US" sz="2400"/>
              <a:t>i</a:t>
            </a:r>
            <a:r>
              <a:rPr lang="en-US" sz="2400"/>
              <a:t> which does not contain variable v</a:t>
            </a:r>
            <a:r>
              <a:rPr baseline="-25000" lang="en-US" sz="2400"/>
              <a:t>i</a:t>
            </a:r>
            <a:r>
              <a:rPr lang="en-US" sz="2400"/>
              <a:t>, then:</a:t>
            </a:r>
            <a:endParaRPr/>
          </a:p>
          <a:p>
            <a:pPr indent="-285750" lvl="1" marL="742950" rtl="0" algn="l">
              <a:lnSpc>
                <a:spcPct val="100000"/>
              </a:lnSpc>
              <a:spcBef>
                <a:spcPts val="400"/>
              </a:spcBef>
              <a:spcAft>
                <a:spcPts val="0"/>
              </a:spcAft>
              <a:buClr>
                <a:schemeClr val="dk1"/>
              </a:buClr>
              <a:buSzPts val="2000"/>
              <a:buChar char="–"/>
            </a:pPr>
            <a:r>
              <a:rPr lang="en-US" sz="2000"/>
              <a:t>Substitute t</a:t>
            </a:r>
            <a:r>
              <a:rPr baseline="-25000" lang="en-US" sz="2000"/>
              <a:t>i</a:t>
            </a:r>
            <a:r>
              <a:rPr lang="en-US" sz="2000"/>
              <a:t> / v</a:t>
            </a:r>
            <a:r>
              <a:rPr baseline="-25000" lang="en-US" sz="2000"/>
              <a:t>i</a:t>
            </a:r>
            <a:r>
              <a:rPr lang="en-US" sz="2000"/>
              <a:t> in the existing substitutions</a:t>
            </a:r>
            <a:endParaRPr/>
          </a:p>
          <a:p>
            <a:pPr indent="-285750" lvl="1" marL="742950" rtl="0" algn="l">
              <a:lnSpc>
                <a:spcPct val="100000"/>
              </a:lnSpc>
              <a:spcBef>
                <a:spcPts val="400"/>
              </a:spcBef>
              <a:spcAft>
                <a:spcPts val="0"/>
              </a:spcAft>
              <a:buClr>
                <a:schemeClr val="dk1"/>
              </a:buClr>
              <a:buSzPts val="2000"/>
              <a:buChar char="–"/>
            </a:pPr>
            <a:r>
              <a:rPr lang="en-US" sz="2000"/>
              <a:t>Add t</a:t>
            </a:r>
            <a:r>
              <a:rPr baseline="-25000" lang="en-US" sz="2000"/>
              <a:t>i</a:t>
            </a:r>
            <a:r>
              <a:rPr lang="en-US" sz="2000"/>
              <a:t> /v</a:t>
            </a:r>
            <a:r>
              <a:rPr baseline="-25000" lang="en-US" sz="2000"/>
              <a:t>i</a:t>
            </a:r>
            <a:r>
              <a:rPr lang="en-US" sz="2000"/>
              <a:t> to the substitution setlist.</a:t>
            </a:r>
            <a:endParaRPr/>
          </a:p>
          <a:p>
            <a:pPr indent="-285750" lvl="1" marL="742950" rtl="0" algn="l">
              <a:lnSpc>
                <a:spcPct val="100000"/>
              </a:lnSpc>
              <a:spcBef>
                <a:spcPts val="400"/>
              </a:spcBef>
              <a:spcAft>
                <a:spcPts val="0"/>
              </a:spcAft>
              <a:buClr>
                <a:schemeClr val="dk1"/>
              </a:buClr>
              <a:buSzPts val="2000"/>
              <a:buChar char="–"/>
            </a:pPr>
            <a:r>
              <a:rPr lang="en-US" sz="2000"/>
              <a:t>If both the expressions are functions, then function name must be similar, and the number of arguments must be the same in both the expression.</a:t>
            </a:r>
            <a:endParaRPr/>
          </a:p>
          <a:p>
            <a:pPr indent="-190500" lvl="0" marL="342900" rtl="0" algn="l">
              <a:lnSpc>
                <a:spcPct val="100000"/>
              </a:lnSpc>
              <a:spcBef>
                <a:spcPts val="480"/>
              </a:spcBef>
              <a:spcAft>
                <a:spcPts val="0"/>
              </a:spcAft>
              <a:buClr>
                <a:schemeClr val="dk1"/>
              </a:buClr>
              <a:buSzPts val="2400"/>
              <a:buNone/>
            </a:pPr>
            <a:r>
              <a:t/>
            </a:r>
            <a:endParaRPr sz="2400"/>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92"/>
          <p:cNvSpPr txBox="1"/>
          <p:nvPr>
            <p:ph type="title"/>
          </p:nvPr>
        </p:nvSpPr>
        <p:spPr>
          <a:xfrm>
            <a:off x="457200" y="274638"/>
            <a:ext cx="8229600" cy="3349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Example: 1</a:t>
            </a:r>
            <a:endParaRPr/>
          </a:p>
        </p:txBody>
      </p:sp>
      <p:sp>
        <p:nvSpPr>
          <p:cNvPr id="711" name="Google Shape;711;p92"/>
          <p:cNvSpPr txBox="1"/>
          <p:nvPr>
            <p:ph idx="1" type="body"/>
          </p:nvPr>
        </p:nvSpPr>
        <p:spPr>
          <a:xfrm>
            <a:off x="457200" y="685800"/>
            <a:ext cx="8229600" cy="54403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400"/>
              <a:buChar char="•"/>
            </a:pPr>
            <a:r>
              <a:rPr b="1" lang="en-US" sz="2400"/>
              <a:t>For each pair of the following atomic sentences find the most general unifier (If exist).</a:t>
            </a:r>
            <a:endParaRPr/>
          </a:p>
          <a:p>
            <a:pPr indent="-190500" lvl="0" marL="342900" rtl="0" algn="l">
              <a:lnSpc>
                <a:spcPct val="100000"/>
              </a:lnSpc>
              <a:spcBef>
                <a:spcPts val="480"/>
              </a:spcBef>
              <a:spcAft>
                <a:spcPts val="0"/>
              </a:spcAft>
              <a:buClr>
                <a:schemeClr val="dk1"/>
              </a:buClr>
              <a:buSzPts val="2400"/>
              <a:buNone/>
            </a:pPr>
            <a:r>
              <a:t/>
            </a:r>
            <a:endParaRPr sz="2400"/>
          </a:p>
          <a:p>
            <a:pPr indent="0" lvl="0" marL="0" rtl="0" algn="l">
              <a:lnSpc>
                <a:spcPct val="100000"/>
              </a:lnSpc>
              <a:spcBef>
                <a:spcPts val="480"/>
              </a:spcBef>
              <a:spcAft>
                <a:spcPts val="0"/>
              </a:spcAft>
              <a:buClr>
                <a:schemeClr val="dk1"/>
              </a:buClr>
              <a:buSzPts val="2400"/>
              <a:buNone/>
            </a:pPr>
            <a:r>
              <a:rPr b="1" lang="en-US" sz="2400"/>
              <a:t>1. Find the MGU of {p(f(a), g(Y)) and p(X, X)}</a:t>
            </a:r>
            <a:endParaRPr sz="2400"/>
          </a:p>
          <a:p>
            <a:pPr indent="-342900" lvl="0" marL="342900" rtl="0" algn="l">
              <a:lnSpc>
                <a:spcPct val="100000"/>
              </a:lnSpc>
              <a:spcBef>
                <a:spcPts val="480"/>
              </a:spcBef>
              <a:spcAft>
                <a:spcPts val="0"/>
              </a:spcAft>
              <a:buClr>
                <a:schemeClr val="dk1"/>
              </a:buClr>
              <a:buSzPts val="2400"/>
              <a:buChar char="•"/>
            </a:pPr>
            <a:r>
              <a:rPr lang="en-US" sz="2400"/>
              <a:t>            Sol: S</a:t>
            </a:r>
            <a:r>
              <a:rPr baseline="-25000" lang="en-US" sz="2400"/>
              <a:t>0</a:t>
            </a:r>
            <a:r>
              <a:rPr lang="en-US" sz="2400"/>
              <a:t> =&gt; Here, L</a:t>
            </a:r>
            <a:r>
              <a:rPr baseline="-25000" lang="en-US" sz="2400"/>
              <a:t>1</a:t>
            </a:r>
            <a:r>
              <a:rPr lang="en-US" sz="2400"/>
              <a:t> = p(f(a), g(Y)), </a:t>
            </a:r>
            <a:endParaRPr sz="2400"/>
          </a:p>
          <a:p>
            <a:pPr indent="-342900" lvl="0" marL="342900" rtl="0" algn="l">
              <a:lnSpc>
                <a:spcPct val="100000"/>
              </a:lnSpc>
              <a:spcBef>
                <a:spcPts val="480"/>
              </a:spcBef>
              <a:spcAft>
                <a:spcPts val="0"/>
              </a:spcAft>
              <a:buClr>
                <a:schemeClr val="dk1"/>
              </a:buClr>
              <a:buSzPts val="2400"/>
              <a:buChar char="•"/>
            </a:pPr>
            <a:r>
              <a:rPr lang="en-US" sz="2400"/>
              <a:t>                                         L</a:t>
            </a:r>
            <a:r>
              <a:rPr baseline="-25000" lang="en-US" sz="2400"/>
              <a:t>2</a:t>
            </a:r>
            <a:r>
              <a:rPr lang="en-US" sz="2400"/>
              <a:t> = p(X, X)</a:t>
            </a:r>
            <a:endParaRPr/>
          </a:p>
          <a:p>
            <a:pPr indent="-342900" lvl="0" marL="342900" rtl="0" algn="l">
              <a:lnSpc>
                <a:spcPct val="100000"/>
              </a:lnSpc>
              <a:spcBef>
                <a:spcPts val="480"/>
              </a:spcBef>
              <a:spcAft>
                <a:spcPts val="0"/>
              </a:spcAft>
              <a:buClr>
                <a:schemeClr val="dk1"/>
              </a:buClr>
              <a:buSzPts val="2400"/>
              <a:buChar char="•"/>
            </a:pPr>
            <a:br>
              <a:rPr lang="en-US" sz="2400"/>
            </a:br>
            <a:r>
              <a:rPr lang="en-US" sz="2400"/>
              <a:t>                  SUBST θ= {f(a) / X}</a:t>
            </a:r>
            <a:br>
              <a:rPr lang="en-US" sz="2400"/>
            </a:br>
            <a:r>
              <a:rPr lang="en-US" sz="2400"/>
              <a:t>                  S1 =&gt; L</a:t>
            </a:r>
            <a:r>
              <a:rPr baseline="-25000" lang="en-US" sz="2400"/>
              <a:t>1</a:t>
            </a:r>
            <a:r>
              <a:rPr lang="en-US" sz="2400"/>
              <a:t> = p(f(a), g(Y)), and L</a:t>
            </a:r>
            <a:r>
              <a:rPr baseline="-25000" lang="en-US" sz="2400"/>
              <a:t>2</a:t>
            </a:r>
            <a:r>
              <a:rPr lang="en-US" sz="2400"/>
              <a:t> = p(f(a), f(a))</a:t>
            </a:r>
            <a:endParaRPr/>
          </a:p>
          <a:p>
            <a:pPr indent="-342900" lvl="0" marL="342900" rtl="0" algn="l">
              <a:lnSpc>
                <a:spcPct val="100000"/>
              </a:lnSpc>
              <a:spcBef>
                <a:spcPts val="480"/>
              </a:spcBef>
              <a:spcAft>
                <a:spcPts val="0"/>
              </a:spcAft>
              <a:buClr>
                <a:schemeClr val="dk1"/>
              </a:buClr>
              <a:buSzPts val="2400"/>
              <a:buChar char="•"/>
            </a:pPr>
            <a:br>
              <a:rPr lang="en-US" sz="2400"/>
            </a:br>
            <a:r>
              <a:rPr lang="en-US" sz="2400"/>
              <a:t>                  SUBST 1= {f(a) / g(y)}, </a:t>
            </a:r>
            <a:r>
              <a:rPr b="1" lang="en-US" sz="2400"/>
              <a:t>Unification failed</a:t>
            </a:r>
            <a:r>
              <a:rPr lang="en-US" sz="2400"/>
              <a:t>.</a:t>
            </a:r>
            <a:endParaRPr/>
          </a:p>
          <a:p>
            <a:pPr indent="-190500" lvl="0" marL="342900" rtl="0" algn="l">
              <a:lnSpc>
                <a:spcPct val="100000"/>
              </a:lnSpc>
              <a:spcBef>
                <a:spcPts val="480"/>
              </a:spcBef>
              <a:spcAft>
                <a:spcPts val="0"/>
              </a:spcAft>
              <a:buClr>
                <a:schemeClr val="dk1"/>
              </a:buClr>
              <a:buSzPts val="2400"/>
              <a:buNone/>
            </a:pPr>
            <a:r>
              <a:t/>
            </a:r>
            <a:endParaRPr sz="2400"/>
          </a:p>
          <a:p>
            <a:pPr indent="-342900" lvl="0" marL="342900" rtl="0" algn="l">
              <a:lnSpc>
                <a:spcPct val="100000"/>
              </a:lnSpc>
              <a:spcBef>
                <a:spcPts val="480"/>
              </a:spcBef>
              <a:spcAft>
                <a:spcPts val="0"/>
              </a:spcAft>
              <a:buClr>
                <a:schemeClr val="dk1"/>
              </a:buClr>
              <a:buSzPts val="2400"/>
              <a:buChar char="•"/>
            </a:pPr>
            <a:r>
              <a:rPr lang="en-US" sz="2400"/>
              <a:t>Unification is not possible for these expressions.</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id="716" name="Google Shape;716;p93"/>
          <p:cNvSpPr txBox="1"/>
          <p:nvPr>
            <p:ph idx="1" type="body"/>
          </p:nvPr>
        </p:nvSpPr>
        <p:spPr>
          <a:xfrm>
            <a:off x="457200" y="152400"/>
            <a:ext cx="8229600" cy="6477000"/>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lnSpc>
                <a:spcPct val="100000"/>
              </a:lnSpc>
              <a:spcBef>
                <a:spcPts val="0"/>
              </a:spcBef>
              <a:spcAft>
                <a:spcPts val="0"/>
              </a:spcAft>
              <a:buClr>
                <a:schemeClr val="dk1"/>
              </a:buClr>
              <a:buSzPct val="100000"/>
              <a:buChar char="•"/>
            </a:pPr>
            <a:r>
              <a:rPr b="1" lang="en-US" sz="2400"/>
              <a:t>Example 2. Find the MGU of {p(b, X, f(g(Z))) and p(Z, f(Y), f(Y))}</a:t>
            </a:r>
            <a:endParaRPr/>
          </a:p>
          <a:p>
            <a:pPr indent="-201930" lvl="0" marL="342900" rtl="0" algn="l">
              <a:lnSpc>
                <a:spcPct val="100000"/>
              </a:lnSpc>
              <a:spcBef>
                <a:spcPts val="444"/>
              </a:spcBef>
              <a:spcAft>
                <a:spcPts val="0"/>
              </a:spcAft>
              <a:buClr>
                <a:schemeClr val="dk1"/>
              </a:buClr>
              <a:buSzPct val="100000"/>
              <a:buNone/>
            </a:pPr>
            <a:r>
              <a:t/>
            </a:r>
            <a:endParaRPr sz="2400"/>
          </a:p>
          <a:p>
            <a:pPr indent="-342900" lvl="0" marL="342900" rtl="0" algn="l">
              <a:lnSpc>
                <a:spcPct val="100000"/>
              </a:lnSpc>
              <a:spcBef>
                <a:spcPts val="444"/>
              </a:spcBef>
              <a:spcAft>
                <a:spcPts val="0"/>
              </a:spcAft>
              <a:buClr>
                <a:schemeClr val="dk1"/>
              </a:buClr>
              <a:buSzPct val="100000"/>
              <a:buChar char="•"/>
            </a:pPr>
            <a:r>
              <a:rPr lang="en-US" sz="2400"/>
              <a:t>Here, L</a:t>
            </a:r>
            <a:r>
              <a:rPr baseline="-25000" lang="en-US" sz="2400"/>
              <a:t>1</a:t>
            </a:r>
            <a:r>
              <a:rPr lang="en-US" sz="2400"/>
              <a:t> = p(b, X, f(g(Z))) , and L</a:t>
            </a:r>
            <a:r>
              <a:rPr baseline="-25000" lang="en-US" sz="2400"/>
              <a:t>2</a:t>
            </a:r>
            <a:r>
              <a:rPr lang="en-US" sz="2400"/>
              <a:t> = p(Z, f(Y), f(Y))</a:t>
            </a:r>
            <a:endParaRPr/>
          </a:p>
          <a:p>
            <a:pPr indent="-342900" lvl="0" marL="342900" rtl="0" algn="l">
              <a:lnSpc>
                <a:spcPct val="100000"/>
              </a:lnSpc>
              <a:spcBef>
                <a:spcPts val="444"/>
              </a:spcBef>
              <a:spcAft>
                <a:spcPts val="0"/>
              </a:spcAft>
              <a:buClr>
                <a:schemeClr val="dk1"/>
              </a:buClr>
              <a:buSzPct val="100000"/>
              <a:buChar char="•"/>
            </a:pPr>
            <a:br>
              <a:rPr lang="en-US" sz="2400"/>
            </a:br>
            <a:r>
              <a:rPr lang="en-US" sz="2400"/>
              <a:t>S</a:t>
            </a:r>
            <a:r>
              <a:rPr baseline="-25000" lang="en-US" sz="2400"/>
              <a:t>0</a:t>
            </a:r>
            <a:r>
              <a:rPr lang="en-US" sz="2400"/>
              <a:t> =&gt; { p(b, X, f(g(Z))); p(Z, f(Y), f(Y))}</a:t>
            </a:r>
            <a:br>
              <a:rPr lang="en-US" sz="2400"/>
            </a:br>
            <a:endParaRPr sz="2400"/>
          </a:p>
          <a:p>
            <a:pPr indent="0" lvl="0" marL="0" rtl="0" algn="l">
              <a:lnSpc>
                <a:spcPct val="100000"/>
              </a:lnSpc>
              <a:spcBef>
                <a:spcPts val="444"/>
              </a:spcBef>
              <a:spcAft>
                <a:spcPts val="0"/>
              </a:spcAft>
              <a:buClr>
                <a:schemeClr val="dk1"/>
              </a:buClr>
              <a:buSzPct val="100000"/>
              <a:buNone/>
            </a:pPr>
            <a:r>
              <a:rPr lang="en-US" sz="2400"/>
              <a:t>1. SUBST θ={b/Z}</a:t>
            </a:r>
            <a:endParaRPr/>
          </a:p>
          <a:p>
            <a:pPr indent="0" lvl="0" marL="0" rtl="0" algn="l">
              <a:lnSpc>
                <a:spcPct val="100000"/>
              </a:lnSpc>
              <a:spcBef>
                <a:spcPts val="444"/>
              </a:spcBef>
              <a:spcAft>
                <a:spcPts val="0"/>
              </a:spcAft>
              <a:buClr>
                <a:schemeClr val="dk1"/>
              </a:buClr>
              <a:buSzPct val="100000"/>
              <a:buNone/>
            </a:pPr>
            <a:r>
              <a:rPr lang="en-US" sz="2400"/>
              <a:t>      S</a:t>
            </a:r>
            <a:r>
              <a:rPr baseline="-25000" lang="en-US" sz="2400"/>
              <a:t>1</a:t>
            </a:r>
            <a:r>
              <a:rPr lang="en-US" sz="2400"/>
              <a:t> =&gt; { p(b, X, f(g(</a:t>
            </a:r>
            <a:r>
              <a:rPr lang="en-US" sz="2400">
                <a:solidFill>
                  <a:srgbClr val="00B050"/>
                </a:solidFill>
              </a:rPr>
              <a:t>b</a:t>
            </a:r>
            <a:r>
              <a:rPr lang="en-US" sz="2400"/>
              <a:t>))); p(</a:t>
            </a:r>
            <a:r>
              <a:rPr lang="en-US" sz="2400">
                <a:solidFill>
                  <a:srgbClr val="00B050"/>
                </a:solidFill>
              </a:rPr>
              <a:t>b</a:t>
            </a:r>
            <a:r>
              <a:rPr lang="en-US" sz="2400"/>
              <a:t>, f(Y), f(Y))}</a:t>
            </a:r>
            <a:br>
              <a:rPr lang="en-US" sz="2400"/>
            </a:br>
            <a:endParaRPr sz="2400"/>
          </a:p>
          <a:p>
            <a:pPr indent="0" lvl="0" marL="0" rtl="0" algn="l">
              <a:lnSpc>
                <a:spcPct val="100000"/>
              </a:lnSpc>
              <a:spcBef>
                <a:spcPts val="444"/>
              </a:spcBef>
              <a:spcAft>
                <a:spcPts val="0"/>
              </a:spcAft>
              <a:buClr>
                <a:schemeClr val="dk1"/>
              </a:buClr>
              <a:buSzPct val="100000"/>
              <a:buNone/>
            </a:pPr>
            <a:r>
              <a:rPr lang="en-US" sz="2400"/>
              <a:t>2. SUBST θ={f(Y) /X}</a:t>
            </a:r>
            <a:endParaRPr/>
          </a:p>
          <a:p>
            <a:pPr indent="0" lvl="0" marL="0" rtl="0" algn="l">
              <a:lnSpc>
                <a:spcPct val="100000"/>
              </a:lnSpc>
              <a:spcBef>
                <a:spcPts val="444"/>
              </a:spcBef>
              <a:spcAft>
                <a:spcPts val="0"/>
              </a:spcAft>
              <a:buClr>
                <a:schemeClr val="dk1"/>
              </a:buClr>
              <a:buSzPct val="100000"/>
              <a:buNone/>
            </a:pPr>
            <a:r>
              <a:rPr lang="en-US" sz="2400"/>
              <a:t>         S</a:t>
            </a:r>
            <a:r>
              <a:rPr baseline="-25000" lang="en-US" sz="2400"/>
              <a:t>2</a:t>
            </a:r>
            <a:r>
              <a:rPr lang="en-US" sz="2400"/>
              <a:t> =&gt; { p(b, f(Y), f(g(b)));       p(b, f(Y), f(Y))}</a:t>
            </a:r>
            <a:endParaRPr/>
          </a:p>
          <a:p>
            <a:pPr indent="0" lvl="0" marL="0" rtl="0" algn="l">
              <a:lnSpc>
                <a:spcPct val="100000"/>
              </a:lnSpc>
              <a:spcBef>
                <a:spcPts val="444"/>
              </a:spcBef>
              <a:spcAft>
                <a:spcPts val="0"/>
              </a:spcAft>
              <a:buClr>
                <a:schemeClr val="dk1"/>
              </a:buClr>
              <a:buSzPct val="100000"/>
              <a:buNone/>
            </a:pPr>
            <a:br>
              <a:rPr lang="en-US" sz="2400"/>
            </a:br>
            <a:r>
              <a:rPr lang="en-US" sz="2400"/>
              <a:t>3. SUBST θ= {g(b) /Y}</a:t>
            </a:r>
            <a:endParaRPr/>
          </a:p>
          <a:p>
            <a:pPr indent="-342900" lvl="0" marL="342900" rtl="0" algn="l">
              <a:lnSpc>
                <a:spcPct val="100000"/>
              </a:lnSpc>
              <a:spcBef>
                <a:spcPts val="444"/>
              </a:spcBef>
              <a:spcAft>
                <a:spcPts val="0"/>
              </a:spcAft>
              <a:buClr>
                <a:schemeClr val="dk1"/>
              </a:buClr>
              <a:buSzPct val="100000"/>
              <a:buChar char="•"/>
            </a:pPr>
            <a:r>
              <a:rPr lang="en-US" sz="2400"/>
              <a:t>S</a:t>
            </a:r>
            <a:r>
              <a:rPr baseline="-25000" lang="en-US" sz="2400"/>
              <a:t>2</a:t>
            </a:r>
            <a:r>
              <a:rPr lang="en-US" sz="2400"/>
              <a:t> =&gt; { p(b, f(</a:t>
            </a:r>
            <a:r>
              <a:rPr b="1" lang="en-US" sz="2400">
                <a:solidFill>
                  <a:srgbClr val="00B050"/>
                </a:solidFill>
              </a:rPr>
              <a:t>g(b</a:t>
            </a:r>
            <a:r>
              <a:rPr lang="en-US" sz="2400"/>
              <a:t>)), f(g(b)); p(b, f(</a:t>
            </a:r>
            <a:r>
              <a:rPr lang="en-US" sz="2400">
                <a:solidFill>
                  <a:srgbClr val="00B050"/>
                </a:solidFill>
              </a:rPr>
              <a:t>g(b</a:t>
            </a:r>
            <a:r>
              <a:rPr lang="en-US" sz="2400"/>
              <a:t>)), f(</a:t>
            </a:r>
            <a:r>
              <a:rPr lang="en-US" sz="2400">
                <a:solidFill>
                  <a:srgbClr val="00B050"/>
                </a:solidFill>
              </a:rPr>
              <a:t>g(b</a:t>
            </a:r>
            <a:r>
              <a:rPr lang="en-US" sz="2400"/>
              <a:t>))} </a:t>
            </a:r>
            <a:endParaRPr sz="2400"/>
          </a:p>
          <a:p>
            <a:pPr indent="-201930" lvl="0" marL="342900" rtl="0" algn="l">
              <a:lnSpc>
                <a:spcPct val="100000"/>
              </a:lnSpc>
              <a:spcBef>
                <a:spcPts val="444"/>
              </a:spcBef>
              <a:spcAft>
                <a:spcPts val="0"/>
              </a:spcAft>
              <a:buClr>
                <a:schemeClr val="dk1"/>
              </a:buClr>
              <a:buSzPct val="100000"/>
              <a:buNone/>
            </a:pPr>
            <a:r>
              <a:t/>
            </a:r>
            <a:endParaRPr b="1" sz="2400"/>
          </a:p>
          <a:p>
            <a:pPr indent="-342900" lvl="0" marL="342900" rtl="0" algn="l">
              <a:lnSpc>
                <a:spcPct val="100000"/>
              </a:lnSpc>
              <a:spcBef>
                <a:spcPts val="444"/>
              </a:spcBef>
              <a:spcAft>
                <a:spcPts val="0"/>
              </a:spcAft>
              <a:buClr>
                <a:schemeClr val="dk1"/>
              </a:buClr>
              <a:buSzPct val="100000"/>
              <a:buChar char="•"/>
            </a:pPr>
            <a:r>
              <a:rPr b="1" lang="en-US" sz="2400"/>
              <a:t>Unified Successfully.</a:t>
            </a:r>
            <a:br>
              <a:rPr b="1" lang="en-US" sz="2400"/>
            </a:br>
            <a:r>
              <a:rPr b="1" lang="en-US" sz="2400"/>
              <a:t>Unifier = { b/Z, f(Y) /X , g(b) /Y}</a:t>
            </a:r>
            <a:r>
              <a:rPr lang="en-US" sz="2400"/>
              <a:t>.</a:t>
            </a:r>
            <a:endParaRPr/>
          </a:p>
          <a:p>
            <a:pPr indent="-154940" lvl="0" marL="342900" rtl="0" algn="l">
              <a:lnSpc>
                <a:spcPct val="100000"/>
              </a:lnSpc>
              <a:spcBef>
                <a:spcPts val="592"/>
              </a:spcBef>
              <a:spcAft>
                <a:spcPts val="0"/>
              </a:spcAft>
              <a:buClr>
                <a:schemeClr val="dk1"/>
              </a:buClr>
              <a:buSzPct val="100000"/>
              <a:buNone/>
            </a:pPr>
            <a:r>
              <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94"/>
          <p:cNvSpPr txBox="1"/>
          <p:nvPr>
            <p:ph idx="1" type="body"/>
          </p:nvPr>
        </p:nvSpPr>
        <p:spPr>
          <a:xfrm>
            <a:off x="457200" y="152400"/>
            <a:ext cx="8229600" cy="59737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b="1" lang="en-US"/>
              <a:t>3. Find the MGU of {p (X, X), and p (Z, f(Z))}</a:t>
            </a:r>
            <a:endParaRPr/>
          </a:p>
          <a:p>
            <a:pPr indent="-342900" lvl="0" marL="342900" rtl="0" algn="l">
              <a:lnSpc>
                <a:spcPct val="100000"/>
              </a:lnSpc>
              <a:spcBef>
                <a:spcPts val="640"/>
              </a:spcBef>
              <a:spcAft>
                <a:spcPts val="0"/>
              </a:spcAft>
              <a:buClr>
                <a:schemeClr val="dk1"/>
              </a:buClr>
              <a:buSzPts val="3200"/>
              <a:buChar char="•"/>
            </a:pPr>
            <a:r>
              <a:rPr lang="en-US"/>
              <a:t>Here, Ψ</a:t>
            </a:r>
            <a:r>
              <a:rPr baseline="-25000" lang="en-US"/>
              <a:t>1</a:t>
            </a:r>
            <a:r>
              <a:rPr lang="en-US"/>
              <a:t> = {p (X, X), and Ψ</a:t>
            </a:r>
            <a:r>
              <a:rPr baseline="-25000" lang="en-US"/>
              <a:t>2</a:t>
            </a:r>
            <a:r>
              <a:rPr lang="en-US"/>
              <a:t> = p (Z, f(Z))</a:t>
            </a:r>
            <a:br>
              <a:rPr lang="en-US"/>
            </a:br>
            <a:r>
              <a:rPr lang="en-US"/>
              <a:t>S</a:t>
            </a:r>
            <a:r>
              <a:rPr baseline="-25000" lang="en-US"/>
              <a:t>0</a:t>
            </a:r>
            <a:r>
              <a:rPr lang="en-US"/>
              <a:t> =&gt; {p (X, X), p (Z, f(Z))}</a:t>
            </a:r>
            <a:br>
              <a:rPr lang="en-US"/>
            </a:br>
            <a:r>
              <a:rPr lang="en-US"/>
              <a:t>SUBST θ= {X/Z}</a:t>
            </a:r>
            <a:br>
              <a:rPr lang="en-US"/>
            </a:br>
            <a:r>
              <a:rPr lang="en-US"/>
              <a:t>              S1 =&gt; {p (Z, Z), p (Z, f(Z))}</a:t>
            </a:r>
            <a:br>
              <a:rPr lang="en-US"/>
            </a:br>
            <a:r>
              <a:rPr lang="en-US"/>
              <a:t>SUBST θ= {f(Z) / Z}, </a:t>
            </a:r>
            <a:r>
              <a:rPr b="1" lang="en-US"/>
              <a:t>Unification Failed</a:t>
            </a:r>
            <a:r>
              <a:rPr lang="en-US"/>
              <a:t>.</a:t>
            </a:r>
            <a:endParaRPr/>
          </a:p>
          <a:p>
            <a:pPr indent="-342900" lvl="0" marL="342900" rtl="0" algn="l">
              <a:lnSpc>
                <a:spcPct val="100000"/>
              </a:lnSpc>
              <a:spcBef>
                <a:spcPts val="640"/>
              </a:spcBef>
              <a:spcAft>
                <a:spcPts val="0"/>
              </a:spcAft>
              <a:buClr>
                <a:schemeClr val="dk1"/>
              </a:buClr>
              <a:buSzPts val="3200"/>
              <a:buChar char="•"/>
            </a:pPr>
            <a:r>
              <a:rPr b="1" lang="en-US"/>
              <a:t>Hence, unification is not possible for these expressions.</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95"/>
          <p:cNvSpPr txBox="1"/>
          <p:nvPr>
            <p:ph idx="1" type="body"/>
          </p:nvPr>
        </p:nvSpPr>
        <p:spPr>
          <a:xfrm>
            <a:off x="457200" y="457200"/>
            <a:ext cx="8229600" cy="5668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b="1" lang="en-US"/>
              <a:t>4. Find the MGU of UNIFY(prime (11), prime(y))</a:t>
            </a:r>
            <a:endParaRPr/>
          </a:p>
          <a:p>
            <a:pPr indent="-342900" lvl="0" marL="342900" rtl="0" algn="l">
              <a:lnSpc>
                <a:spcPct val="100000"/>
              </a:lnSpc>
              <a:spcBef>
                <a:spcPts val="640"/>
              </a:spcBef>
              <a:spcAft>
                <a:spcPts val="0"/>
              </a:spcAft>
              <a:buClr>
                <a:schemeClr val="dk1"/>
              </a:buClr>
              <a:buSzPts val="3200"/>
              <a:buChar char="•"/>
            </a:pPr>
            <a:r>
              <a:rPr lang="en-US"/>
              <a:t>Here, Ψ</a:t>
            </a:r>
            <a:r>
              <a:rPr baseline="-25000" lang="en-US"/>
              <a:t>1</a:t>
            </a:r>
            <a:r>
              <a:rPr lang="en-US"/>
              <a:t> = {prime(11) , and Ψ</a:t>
            </a:r>
            <a:r>
              <a:rPr baseline="-25000" lang="en-US"/>
              <a:t>2</a:t>
            </a:r>
            <a:r>
              <a:rPr lang="en-US"/>
              <a:t> = prime(y)}</a:t>
            </a:r>
            <a:br>
              <a:rPr lang="en-US"/>
            </a:br>
            <a:r>
              <a:rPr lang="en-US"/>
              <a:t>S</a:t>
            </a:r>
            <a:r>
              <a:rPr baseline="-25000" lang="en-US"/>
              <a:t>0</a:t>
            </a:r>
            <a:r>
              <a:rPr lang="en-US"/>
              <a:t> =&gt; {prime(11) , prime(y)}</a:t>
            </a:r>
            <a:br>
              <a:rPr lang="en-US"/>
            </a:br>
            <a:r>
              <a:rPr lang="en-US"/>
              <a:t>SUBST θ= {11/y}</a:t>
            </a:r>
            <a:endParaRPr/>
          </a:p>
          <a:p>
            <a:pPr indent="-342900" lvl="0" marL="342900" rtl="0" algn="l">
              <a:lnSpc>
                <a:spcPct val="100000"/>
              </a:lnSpc>
              <a:spcBef>
                <a:spcPts val="640"/>
              </a:spcBef>
              <a:spcAft>
                <a:spcPts val="0"/>
              </a:spcAft>
              <a:buClr>
                <a:schemeClr val="dk1"/>
              </a:buClr>
              <a:buSzPts val="3200"/>
              <a:buChar char="•"/>
            </a:pPr>
            <a:r>
              <a:rPr lang="en-US"/>
              <a:t>S</a:t>
            </a:r>
            <a:r>
              <a:rPr baseline="-25000" lang="en-US"/>
              <a:t>1</a:t>
            </a:r>
            <a:r>
              <a:rPr lang="en-US"/>
              <a:t> =&gt; {prime(11) , prime(11)} , </a:t>
            </a:r>
            <a:r>
              <a:rPr b="1" lang="en-US"/>
              <a:t>Successfully unified.</a:t>
            </a:r>
            <a:br>
              <a:rPr lang="en-US"/>
            </a:br>
            <a:r>
              <a:rPr lang="en-US"/>
              <a:t>              </a:t>
            </a:r>
            <a:r>
              <a:rPr b="1" lang="en-US"/>
              <a:t>Unifier: {11/y}.</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9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t>Knowledge Representations</a:t>
            </a:r>
            <a:endParaRPr/>
          </a:p>
        </p:txBody>
      </p:sp>
      <p:sp>
        <p:nvSpPr>
          <p:cNvPr id="732" name="Google Shape;732;p9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Logical Representations</a:t>
            </a:r>
            <a:endParaRPr/>
          </a:p>
          <a:p>
            <a:pPr indent="-342900" lvl="0" marL="342900" rtl="0" algn="l">
              <a:lnSpc>
                <a:spcPct val="100000"/>
              </a:lnSpc>
              <a:spcBef>
                <a:spcPts val="640"/>
              </a:spcBef>
              <a:spcAft>
                <a:spcPts val="0"/>
              </a:spcAft>
              <a:buClr>
                <a:schemeClr val="dk1"/>
              </a:buClr>
              <a:buSzPts val="3200"/>
              <a:buChar char="•"/>
            </a:pPr>
            <a:r>
              <a:rPr lang="en-US"/>
              <a:t>Semantic Network</a:t>
            </a:r>
            <a:endParaRPr/>
          </a:p>
          <a:p>
            <a:pPr indent="-342900" lvl="0" marL="342900" rtl="0" algn="l">
              <a:lnSpc>
                <a:spcPct val="100000"/>
              </a:lnSpc>
              <a:spcBef>
                <a:spcPts val="640"/>
              </a:spcBef>
              <a:spcAft>
                <a:spcPts val="0"/>
              </a:spcAft>
              <a:buClr>
                <a:schemeClr val="dk1"/>
              </a:buClr>
              <a:buSzPts val="3200"/>
              <a:buChar char="•"/>
            </a:pPr>
            <a:r>
              <a:rPr lang="en-US"/>
              <a:t>Frames</a:t>
            </a:r>
            <a:endParaRPr/>
          </a:p>
          <a:p>
            <a:pPr indent="-342900" lvl="0" marL="342900" rtl="0" algn="l">
              <a:lnSpc>
                <a:spcPct val="100000"/>
              </a:lnSpc>
              <a:spcBef>
                <a:spcPts val="640"/>
              </a:spcBef>
              <a:spcAft>
                <a:spcPts val="0"/>
              </a:spcAft>
              <a:buClr>
                <a:schemeClr val="dk1"/>
              </a:buClr>
              <a:buSzPts val="3200"/>
              <a:buChar char="•"/>
            </a:pPr>
            <a:r>
              <a:rPr lang="en-US"/>
              <a:t>Conceptual Dependency</a:t>
            </a:r>
            <a:endParaRPr/>
          </a:p>
          <a:p>
            <a:pPr indent="-342900" lvl="0" marL="342900" rtl="0" algn="l">
              <a:lnSpc>
                <a:spcPct val="100000"/>
              </a:lnSpc>
              <a:spcBef>
                <a:spcPts val="640"/>
              </a:spcBef>
              <a:spcAft>
                <a:spcPts val="0"/>
              </a:spcAft>
              <a:buClr>
                <a:schemeClr val="dk1"/>
              </a:buClr>
              <a:buSzPts val="3200"/>
              <a:buChar char="•"/>
            </a:pPr>
            <a:r>
              <a:rPr lang="en-US"/>
              <a:t>Scripts</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p9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Techniques of knowledge representation</a:t>
            </a:r>
            <a:br>
              <a:rPr lang="en-US"/>
            </a:br>
            <a:endParaRPr/>
          </a:p>
        </p:txBody>
      </p:sp>
      <p:sp>
        <p:nvSpPr>
          <p:cNvPr id="738" name="Google Shape;738;p9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3200"/>
              <a:buNone/>
            </a:pPr>
            <a:r>
              <a:rPr lang="en-US"/>
              <a:t>There are mainly four ways of knowledge representation which are given as follows:</a:t>
            </a:r>
            <a:endParaRPr/>
          </a:p>
          <a:p>
            <a:pPr indent="-342900" lvl="0" marL="342900" rtl="0" algn="l">
              <a:lnSpc>
                <a:spcPct val="100000"/>
              </a:lnSpc>
              <a:spcBef>
                <a:spcPts val="640"/>
              </a:spcBef>
              <a:spcAft>
                <a:spcPts val="0"/>
              </a:spcAft>
              <a:buClr>
                <a:schemeClr val="dk1"/>
              </a:buClr>
              <a:buSzPts val="3200"/>
              <a:buChar char="•"/>
            </a:pPr>
            <a:r>
              <a:rPr lang="en-US"/>
              <a:t>Logical Representation</a:t>
            </a:r>
            <a:endParaRPr/>
          </a:p>
          <a:p>
            <a:pPr indent="-342900" lvl="0" marL="342900" rtl="0" algn="l">
              <a:lnSpc>
                <a:spcPct val="100000"/>
              </a:lnSpc>
              <a:spcBef>
                <a:spcPts val="640"/>
              </a:spcBef>
              <a:spcAft>
                <a:spcPts val="0"/>
              </a:spcAft>
              <a:buClr>
                <a:schemeClr val="dk1"/>
              </a:buClr>
              <a:buSzPts val="3200"/>
              <a:buChar char="•"/>
            </a:pPr>
            <a:r>
              <a:rPr lang="en-US"/>
              <a:t>Semantic Network Representation</a:t>
            </a:r>
            <a:endParaRPr/>
          </a:p>
          <a:p>
            <a:pPr indent="-342900" lvl="0" marL="342900" rtl="0" algn="l">
              <a:lnSpc>
                <a:spcPct val="100000"/>
              </a:lnSpc>
              <a:spcBef>
                <a:spcPts val="640"/>
              </a:spcBef>
              <a:spcAft>
                <a:spcPts val="0"/>
              </a:spcAft>
              <a:buClr>
                <a:schemeClr val="dk1"/>
              </a:buClr>
              <a:buSzPts val="3200"/>
              <a:buChar char="•"/>
            </a:pPr>
            <a:r>
              <a:rPr lang="en-US"/>
              <a:t>Frame Representation</a:t>
            </a:r>
            <a:endParaRPr/>
          </a:p>
          <a:p>
            <a:pPr indent="-342900" lvl="0" marL="342900" rtl="0" algn="l">
              <a:lnSpc>
                <a:spcPct val="100000"/>
              </a:lnSpc>
              <a:spcBef>
                <a:spcPts val="640"/>
              </a:spcBef>
              <a:spcAft>
                <a:spcPts val="0"/>
              </a:spcAft>
              <a:buClr>
                <a:schemeClr val="dk1"/>
              </a:buClr>
              <a:buSzPts val="3200"/>
              <a:buChar char="•"/>
            </a:pPr>
            <a:r>
              <a:rPr lang="en-US"/>
              <a:t>Production Rules</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9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t>Techniques of knowledge representation</a:t>
            </a:r>
            <a:br>
              <a:rPr lang="en-US"/>
            </a:br>
            <a:endParaRPr/>
          </a:p>
        </p:txBody>
      </p:sp>
      <p:pic>
        <p:nvPicPr>
          <p:cNvPr id="744" name="Google Shape;744;p98"/>
          <p:cNvPicPr preferRelativeResize="0"/>
          <p:nvPr>
            <p:ph idx="1" type="body"/>
          </p:nvPr>
        </p:nvPicPr>
        <p:blipFill rotWithShape="1">
          <a:blip r:embed="rId3">
            <a:alphaModFix/>
          </a:blip>
          <a:srcRect b="0" l="0" r="0" t="0"/>
          <a:stretch/>
        </p:blipFill>
        <p:spPr>
          <a:xfrm>
            <a:off x="2052637" y="2196306"/>
            <a:ext cx="5038725" cy="333375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99"/>
          <p:cNvSpPr txBox="1"/>
          <p:nvPr>
            <p:ph idx="1" type="body"/>
          </p:nvPr>
        </p:nvSpPr>
        <p:spPr>
          <a:xfrm>
            <a:off x="457200" y="152400"/>
            <a:ext cx="8229600" cy="6553200"/>
          </a:xfrm>
          <a:prstGeom prst="rect">
            <a:avLst/>
          </a:prstGeom>
          <a:noFill/>
          <a:ln>
            <a:noFill/>
          </a:ln>
        </p:spPr>
        <p:txBody>
          <a:bodyPr anchorCtr="0" anchor="t" bIns="45700" lIns="91425" spcFirstLastPara="1" rIns="91425" wrap="square" tIns="45700">
            <a:normAutofit fontScale="62500" lnSpcReduction="20000"/>
          </a:bodyPr>
          <a:lstStyle/>
          <a:p>
            <a:pPr indent="-342900" lvl="0" marL="342900" rtl="0" algn="l">
              <a:lnSpc>
                <a:spcPct val="100000"/>
              </a:lnSpc>
              <a:spcBef>
                <a:spcPts val="0"/>
              </a:spcBef>
              <a:spcAft>
                <a:spcPts val="0"/>
              </a:spcAft>
              <a:buClr>
                <a:srgbClr val="FF0000"/>
              </a:buClr>
              <a:buSzPct val="100000"/>
              <a:buChar char="•"/>
            </a:pPr>
            <a:r>
              <a:rPr b="1" lang="en-US">
                <a:solidFill>
                  <a:srgbClr val="FF0000"/>
                </a:solidFill>
              </a:rPr>
              <a:t>1. Logical Representation</a:t>
            </a:r>
            <a:endParaRPr/>
          </a:p>
          <a:p>
            <a:pPr indent="-342900" lvl="0" marL="342900" rtl="0" algn="l">
              <a:lnSpc>
                <a:spcPct val="100000"/>
              </a:lnSpc>
              <a:spcBef>
                <a:spcPts val="400"/>
              </a:spcBef>
              <a:spcAft>
                <a:spcPts val="0"/>
              </a:spcAft>
              <a:buClr>
                <a:schemeClr val="dk1"/>
              </a:buClr>
              <a:buSzPct val="100000"/>
              <a:buChar char="•"/>
            </a:pPr>
            <a:r>
              <a:rPr lang="en-US"/>
              <a:t>Logical representation is a language with some concrete rules which deals with propositions and has no ambiguity in representation. Logical representation means drawing a conclusion based on various conditions. </a:t>
            </a:r>
            <a:endParaRPr/>
          </a:p>
          <a:p>
            <a:pPr indent="-342900" lvl="0" marL="342900" rtl="0" algn="l">
              <a:lnSpc>
                <a:spcPct val="100000"/>
              </a:lnSpc>
              <a:spcBef>
                <a:spcPts val="400"/>
              </a:spcBef>
              <a:spcAft>
                <a:spcPts val="0"/>
              </a:spcAft>
              <a:buClr>
                <a:schemeClr val="dk1"/>
              </a:buClr>
              <a:buSzPct val="100000"/>
              <a:buChar char="•"/>
            </a:pPr>
            <a:r>
              <a:rPr lang="en-US"/>
              <a:t>It consists of precisely defined syntax and semantics which supports the sound inference. </a:t>
            </a:r>
            <a:endParaRPr/>
          </a:p>
          <a:p>
            <a:pPr indent="-342900" lvl="0" marL="342900" rtl="0" algn="l">
              <a:lnSpc>
                <a:spcPct val="100000"/>
              </a:lnSpc>
              <a:spcBef>
                <a:spcPts val="400"/>
              </a:spcBef>
              <a:spcAft>
                <a:spcPts val="0"/>
              </a:spcAft>
              <a:buClr>
                <a:schemeClr val="dk1"/>
              </a:buClr>
              <a:buSzPct val="100000"/>
              <a:buChar char="•"/>
            </a:pPr>
            <a:r>
              <a:rPr lang="en-US"/>
              <a:t>Each sentence can be translated into logics using syntax and semantics.</a:t>
            </a:r>
            <a:endParaRPr/>
          </a:p>
          <a:p>
            <a:pPr indent="0" lvl="0" marL="0" rtl="0" algn="l">
              <a:lnSpc>
                <a:spcPct val="100000"/>
              </a:lnSpc>
              <a:spcBef>
                <a:spcPts val="400"/>
              </a:spcBef>
              <a:spcAft>
                <a:spcPts val="0"/>
              </a:spcAft>
              <a:buClr>
                <a:schemeClr val="dk1"/>
              </a:buClr>
              <a:buSzPct val="100000"/>
              <a:buNone/>
            </a:pPr>
            <a:r>
              <a:t/>
            </a:r>
            <a:endParaRPr/>
          </a:p>
          <a:p>
            <a:pPr indent="0" lvl="0" marL="0" rtl="0" algn="l">
              <a:lnSpc>
                <a:spcPct val="100000"/>
              </a:lnSpc>
              <a:spcBef>
                <a:spcPts val="400"/>
              </a:spcBef>
              <a:spcAft>
                <a:spcPts val="0"/>
              </a:spcAft>
              <a:buClr>
                <a:schemeClr val="dk1"/>
              </a:buClr>
              <a:buSzPct val="100000"/>
              <a:buNone/>
            </a:pPr>
            <a:r>
              <a:rPr lang="en-US"/>
              <a:t>Syntax:</a:t>
            </a:r>
            <a:endParaRPr/>
          </a:p>
          <a:p>
            <a:pPr indent="-342900" lvl="0" marL="342900" rtl="0" algn="l">
              <a:lnSpc>
                <a:spcPct val="100000"/>
              </a:lnSpc>
              <a:spcBef>
                <a:spcPts val="400"/>
              </a:spcBef>
              <a:spcAft>
                <a:spcPts val="0"/>
              </a:spcAft>
              <a:buClr>
                <a:schemeClr val="dk1"/>
              </a:buClr>
              <a:buSzPct val="100000"/>
              <a:buChar char="•"/>
            </a:pPr>
            <a:r>
              <a:rPr lang="en-US"/>
              <a:t>Syntaxes are the rules which decide how we can construct legal sentences in the logic.</a:t>
            </a:r>
            <a:endParaRPr/>
          </a:p>
          <a:p>
            <a:pPr indent="-342900" lvl="0" marL="342900" rtl="0" algn="l">
              <a:lnSpc>
                <a:spcPct val="100000"/>
              </a:lnSpc>
              <a:spcBef>
                <a:spcPts val="400"/>
              </a:spcBef>
              <a:spcAft>
                <a:spcPts val="0"/>
              </a:spcAft>
              <a:buClr>
                <a:schemeClr val="dk1"/>
              </a:buClr>
              <a:buSzPct val="100000"/>
              <a:buChar char="•"/>
            </a:pPr>
            <a:r>
              <a:rPr lang="en-US"/>
              <a:t>It determines which symbol we can use in knowledge representation.</a:t>
            </a:r>
            <a:endParaRPr/>
          </a:p>
          <a:p>
            <a:pPr indent="-342900" lvl="0" marL="342900" rtl="0" algn="l">
              <a:lnSpc>
                <a:spcPct val="100000"/>
              </a:lnSpc>
              <a:spcBef>
                <a:spcPts val="400"/>
              </a:spcBef>
              <a:spcAft>
                <a:spcPts val="0"/>
              </a:spcAft>
              <a:buClr>
                <a:schemeClr val="dk1"/>
              </a:buClr>
              <a:buSzPct val="100000"/>
              <a:buChar char="•"/>
            </a:pPr>
            <a:r>
              <a:rPr lang="en-US"/>
              <a:t>How to write those symbols.</a:t>
            </a:r>
            <a:endParaRPr/>
          </a:p>
          <a:p>
            <a:pPr indent="0" lvl="0" marL="0" rtl="0" algn="l">
              <a:lnSpc>
                <a:spcPct val="100000"/>
              </a:lnSpc>
              <a:spcBef>
                <a:spcPts val="400"/>
              </a:spcBef>
              <a:spcAft>
                <a:spcPts val="0"/>
              </a:spcAft>
              <a:buClr>
                <a:schemeClr val="dk1"/>
              </a:buClr>
              <a:buSzPct val="100000"/>
              <a:buNone/>
            </a:pPr>
            <a:r>
              <a:t/>
            </a:r>
            <a:endParaRPr/>
          </a:p>
          <a:p>
            <a:pPr indent="0" lvl="0" marL="0" rtl="0" algn="l">
              <a:lnSpc>
                <a:spcPct val="100000"/>
              </a:lnSpc>
              <a:spcBef>
                <a:spcPts val="400"/>
              </a:spcBef>
              <a:spcAft>
                <a:spcPts val="0"/>
              </a:spcAft>
              <a:buClr>
                <a:schemeClr val="dk1"/>
              </a:buClr>
              <a:buSzPct val="100000"/>
              <a:buNone/>
            </a:pPr>
            <a:r>
              <a:rPr lang="en-US"/>
              <a:t>Semantics:</a:t>
            </a:r>
            <a:endParaRPr/>
          </a:p>
          <a:p>
            <a:pPr indent="-342900" lvl="0" marL="342900" rtl="0" algn="l">
              <a:lnSpc>
                <a:spcPct val="100000"/>
              </a:lnSpc>
              <a:spcBef>
                <a:spcPts val="400"/>
              </a:spcBef>
              <a:spcAft>
                <a:spcPts val="0"/>
              </a:spcAft>
              <a:buClr>
                <a:schemeClr val="dk1"/>
              </a:buClr>
              <a:buSzPct val="100000"/>
              <a:buChar char="•"/>
            </a:pPr>
            <a:r>
              <a:rPr lang="en-US"/>
              <a:t>Semantics are the rules by which we can interpret the sentence in the logic.</a:t>
            </a:r>
            <a:endParaRPr/>
          </a:p>
          <a:p>
            <a:pPr indent="-342900" lvl="0" marL="342900" rtl="0" algn="l">
              <a:lnSpc>
                <a:spcPct val="100000"/>
              </a:lnSpc>
              <a:spcBef>
                <a:spcPts val="400"/>
              </a:spcBef>
              <a:spcAft>
                <a:spcPts val="0"/>
              </a:spcAft>
              <a:buClr>
                <a:schemeClr val="dk1"/>
              </a:buClr>
              <a:buSzPct val="100000"/>
              <a:buChar char="•"/>
            </a:pPr>
            <a:r>
              <a:rPr lang="en-US"/>
              <a:t>Semantic also involves assigning a meaning to each sentence.</a:t>
            </a:r>
            <a:endParaRPr/>
          </a:p>
          <a:p>
            <a:pPr indent="-342900" lvl="0" marL="342900" rtl="0" algn="l">
              <a:lnSpc>
                <a:spcPct val="100000"/>
              </a:lnSpc>
              <a:spcBef>
                <a:spcPts val="400"/>
              </a:spcBef>
              <a:spcAft>
                <a:spcPts val="0"/>
              </a:spcAft>
              <a:buClr>
                <a:schemeClr val="dk1"/>
              </a:buClr>
              <a:buSzPct val="100000"/>
              <a:buChar char="•"/>
            </a:pPr>
            <a:r>
              <a:rPr lang="en-US"/>
              <a:t>Logical representation can be categorized into mainly two logics:</a:t>
            </a:r>
            <a:endParaRPr/>
          </a:p>
          <a:p>
            <a:pPr indent="-215900" lvl="0" marL="342900" rtl="0" algn="l">
              <a:lnSpc>
                <a:spcPct val="100000"/>
              </a:lnSpc>
              <a:spcBef>
                <a:spcPts val="400"/>
              </a:spcBef>
              <a:spcAft>
                <a:spcPts val="0"/>
              </a:spcAft>
              <a:buClr>
                <a:schemeClr val="dk1"/>
              </a:buClr>
              <a:buSzPct val="100000"/>
              <a:buNone/>
            </a:pPr>
            <a:r>
              <a:t/>
            </a:r>
            <a:endParaRPr/>
          </a:p>
          <a:p>
            <a:pPr indent="-342900" lvl="0" marL="342900" rtl="0" algn="l">
              <a:lnSpc>
                <a:spcPct val="100000"/>
              </a:lnSpc>
              <a:spcBef>
                <a:spcPts val="400"/>
              </a:spcBef>
              <a:spcAft>
                <a:spcPts val="0"/>
              </a:spcAft>
              <a:buClr>
                <a:schemeClr val="dk1"/>
              </a:buClr>
              <a:buSzPct val="100000"/>
              <a:buChar char="•"/>
            </a:pPr>
            <a:r>
              <a:rPr lang="en-US"/>
              <a:t>Propositional Logics</a:t>
            </a:r>
            <a:endParaRPr/>
          </a:p>
          <a:p>
            <a:pPr indent="-342900" lvl="0" marL="342900" rtl="0" algn="l">
              <a:lnSpc>
                <a:spcPct val="100000"/>
              </a:lnSpc>
              <a:spcBef>
                <a:spcPts val="400"/>
              </a:spcBef>
              <a:spcAft>
                <a:spcPts val="0"/>
              </a:spcAft>
              <a:buClr>
                <a:schemeClr val="dk1"/>
              </a:buClr>
              <a:buSzPct val="100000"/>
              <a:buChar char="•"/>
            </a:pPr>
            <a:r>
              <a:rPr lang="en-US"/>
              <a:t>Predicate logics</a:t>
            </a:r>
            <a:endParaRPr/>
          </a:p>
          <a:p>
            <a:pPr indent="-215900" lvl="0" marL="342900" rtl="0" algn="l">
              <a:lnSpc>
                <a:spcPct val="100000"/>
              </a:lnSpc>
              <a:spcBef>
                <a:spcPts val="400"/>
              </a:spcBef>
              <a:spcAft>
                <a:spcPts val="0"/>
              </a:spcAft>
              <a:buClr>
                <a:schemeClr val="dk1"/>
              </a:buClr>
              <a:buSzPct val="100000"/>
              <a:buNone/>
            </a:pPr>
            <a:r>
              <a:t/>
            </a:r>
            <a:endParaRPr/>
          </a:p>
          <a:p>
            <a:pPr indent="-215900" lvl="0" marL="342900" rtl="0" algn="l">
              <a:lnSpc>
                <a:spcPct val="100000"/>
              </a:lnSpc>
              <a:spcBef>
                <a:spcPts val="400"/>
              </a:spcBef>
              <a:spcAft>
                <a:spcPts val="0"/>
              </a:spcAft>
              <a:buClr>
                <a:schemeClr val="dk1"/>
              </a:buClr>
              <a:buSzPct val="1000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2016-08-08T07:01:16Z</dcterms:created>
  <dc:creator>vandana.jagtap</dc:creator>
</cp:coreProperties>
</file>