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6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67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66.xml"/>
  <Override ContentType="application/vnd.openxmlformats-officedocument.presentationml.slide+xml" PartName="/ppt/slides/slide79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39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63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80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88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</p:sldIdLst>
  <p:sldSz cy="6858000" cx="12192000"/>
  <p:notesSz cx="12192000" cy="6858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94" roundtripDataSignature="AMtx7mjXKPOa7GxjKUMnaFSoHptDPs+t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42" Type="http://schemas.openxmlformats.org/officeDocument/2006/relationships/slide" Target="slides/slide37.xml"/><Relationship Id="rId86" Type="http://schemas.openxmlformats.org/officeDocument/2006/relationships/slide" Target="slides/slide81.xml"/><Relationship Id="rId41" Type="http://schemas.openxmlformats.org/officeDocument/2006/relationships/slide" Target="slides/slide36.xml"/><Relationship Id="rId85" Type="http://schemas.openxmlformats.org/officeDocument/2006/relationships/slide" Target="slides/slide80.xml"/><Relationship Id="rId44" Type="http://schemas.openxmlformats.org/officeDocument/2006/relationships/slide" Target="slides/slide39.xml"/><Relationship Id="rId88" Type="http://schemas.openxmlformats.org/officeDocument/2006/relationships/slide" Target="slides/slide83.xml"/><Relationship Id="rId43" Type="http://schemas.openxmlformats.org/officeDocument/2006/relationships/slide" Target="slides/slide38.xml"/><Relationship Id="rId87" Type="http://schemas.openxmlformats.org/officeDocument/2006/relationships/slide" Target="slides/slide82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31" Type="http://schemas.openxmlformats.org/officeDocument/2006/relationships/slide" Target="slides/slide26.xml"/><Relationship Id="rId75" Type="http://schemas.openxmlformats.org/officeDocument/2006/relationships/slide" Target="slides/slide70.xml"/><Relationship Id="rId30" Type="http://schemas.openxmlformats.org/officeDocument/2006/relationships/slide" Target="slides/slide25.xml"/><Relationship Id="rId74" Type="http://schemas.openxmlformats.org/officeDocument/2006/relationships/slide" Target="slides/slide69.xml"/><Relationship Id="rId33" Type="http://schemas.openxmlformats.org/officeDocument/2006/relationships/slide" Target="slides/slide28.xml"/><Relationship Id="rId77" Type="http://schemas.openxmlformats.org/officeDocument/2006/relationships/slide" Target="slides/slide72.xml"/><Relationship Id="rId32" Type="http://schemas.openxmlformats.org/officeDocument/2006/relationships/slide" Target="slides/slide27.xml"/><Relationship Id="rId76" Type="http://schemas.openxmlformats.org/officeDocument/2006/relationships/slide" Target="slides/slide71.xml"/><Relationship Id="rId35" Type="http://schemas.openxmlformats.org/officeDocument/2006/relationships/slide" Target="slides/slide30.xml"/><Relationship Id="rId79" Type="http://schemas.openxmlformats.org/officeDocument/2006/relationships/slide" Target="slides/slide74.xml"/><Relationship Id="rId34" Type="http://schemas.openxmlformats.org/officeDocument/2006/relationships/slide" Target="slides/slide29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slide" Target="slides/slide63.xml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slide" Target="slides/slide6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94" Type="http://customschemas.google.com/relationships/presentationmetadata" Target="metadata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032400" y="514350"/>
            <a:ext cx="8128400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" name="Google Shape;41;p1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9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8" name="Google Shape;138;p98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9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48" name="Google Shape;148;p99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10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58" name="Google Shape;158;p100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8" name="Google Shape;168;p101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0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78" name="Google Shape;178;p102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0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88" name="Google Shape;188;p103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0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98" name="Google Shape;198;p104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0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8" name="Google Shape;208;p105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0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19" name="Google Shape;219;p106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0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30" name="Google Shape;230;p107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5" name="Google Shape;55;p2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0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41" name="Google Shape;241;p108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10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51" name="Google Shape;251;p109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11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61" name="Google Shape;261;p110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1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71" name="Google Shape;271;p111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11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81" name="Google Shape;281;p112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1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91" name="Google Shape;291;p113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11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1" name="Google Shape;301;p114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1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11" name="Google Shape;311;p115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11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21" name="Google Shape;321;p116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1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31" name="Google Shape;331;p117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7" name="Google Shape;67;p3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11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41" name="Google Shape;341;p118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1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51" name="Google Shape;351;p119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2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1" name="Google Shape;361;p120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2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71" name="Google Shape;371;p121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2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81" name="Google Shape;381;p122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2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92" name="Google Shape;392;p123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12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03" name="Google Shape;403;p124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2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14" name="Google Shape;414;p125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2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25" name="Google Shape;425;p126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2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36" name="Google Shape;436;p127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9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7" name="Google Shape;77;p93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12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47" name="Google Shape;447;p128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12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57" name="Google Shape;457;p129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5" name="Shape 4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Google Shape;466;p13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7" name="Google Shape;467;p130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13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7" name="Google Shape;477;p131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4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7" name="Google Shape;487;p42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4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97" name="Google Shape;497;p43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06" name="Google Shape;506;p44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18" name="Google Shape;518;p45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27" name="Google Shape;527;p46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36" name="Google Shape;536;p47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7" name="Google Shape;87;p41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4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48" name="Google Shape;548;p48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4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60" name="Google Shape;560;p49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7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p5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69" name="Google Shape;569;p50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6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5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78" name="Google Shape;578;p51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5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87" name="Google Shape;587;p52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5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596" name="Google Shape;596;p53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p5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05" name="Google Shape;605;p54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2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5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14" name="Google Shape;614;p55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5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23" name="Google Shape;623;p56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5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32" name="Google Shape;632;p57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9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7" name="Google Shape;97;p94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5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41" name="Google Shape;641;p58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5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50" name="Google Shape;650;p59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p6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678" name="Google Shape;678;p60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p6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06" name="Google Shape;706;p61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3" name="Shape 7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" name="Google Shape;714;p6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15" name="Google Shape;715;p62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p6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24" name="Google Shape;724;p63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6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54" name="Google Shape;754;p64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6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63" name="Google Shape;763;p65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0" name="Shape 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1" name="Google Shape;771;p6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72" name="Google Shape;772;p66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9" name="Shape 7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0" name="Google Shape;780;p6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81" name="Google Shape;781;p67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9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8" name="Google Shape;108;p95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8" name="Shape 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" name="Google Shape;789;p6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90" name="Google Shape;790;p68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p6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799" name="Google Shape;799;p69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6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7" name="Google Shape;807;p7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08" name="Google Shape;808;p70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5" name="Shape 8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6" name="Google Shape;816;p7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17" name="Google Shape;817;p71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7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6" name="Google Shape;826;p72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4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7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56" name="Google Shape;856;p73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7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7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89" name="Google Shape;889;p74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7" name="Shape 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8" name="Google Shape;898;p7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99" name="Google Shape;899;p75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7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08" name="Google Shape;908;p76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5" name="Shape 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6" name="Google Shape;916;p7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17" name="Google Shape;917;p77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9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8" name="Google Shape;118;p96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78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45" name="Google Shape;945;p78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79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54" name="Google Shape;954;p79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1" name="Shape 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" name="Google Shape;962;p80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3" name="Google Shape;963;p80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81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72" name="Google Shape;972;p81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p82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81" name="Google Shape;981;p82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7" name="Shape 10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Google Shape;1008;p83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09" name="Google Shape;1009;p83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6" name="Shape 10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7" name="Google Shape;1017;p84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18" name="Google Shape;1018;p84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6" name="Shape 10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Google Shape;1027;p85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28" name="Google Shape;1028;p85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5" name="Shape 1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Google Shape;1036;p86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37" name="Google Shape;1037;p86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7:notes"/>
          <p:cNvSpPr txBox="1"/>
          <p:nvPr>
            <p:ph idx="1" type="body"/>
          </p:nvPr>
        </p:nvSpPr>
        <p:spPr>
          <a:xfrm>
            <a:off x="1219200" y="3257550"/>
            <a:ext cx="97536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8" name="Google Shape;128;p97:notes"/>
          <p:cNvSpPr/>
          <p:nvPr>
            <p:ph idx="2" type="sldImg"/>
          </p:nvPr>
        </p:nvSpPr>
        <p:spPr>
          <a:xfrm>
            <a:off x="3810000" y="514350"/>
            <a:ext cx="4573588" cy="257175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showMasterSp="0" type="obj">
  <p:cSld name="OBJECT">
    <p:bg>
      <p:bgPr>
        <a:solidFill>
          <a:schemeClr val="lt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88"/>
          <p:cNvSpPr/>
          <p:nvPr/>
        </p:nvSpPr>
        <p:spPr>
          <a:xfrm>
            <a:off x="3047" y="6400799"/>
            <a:ext cx="12189460" cy="457200"/>
          </a:xfrm>
          <a:custGeom>
            <a:rect b="b" l="l" r="r" t="t"/>
            <a:pathLst>
              <a:path extrusionOk="0" h="457200" w="12189460">
                <a:moveTo>
                  <a:pt x="12188952" y="0"/>
                </a:moveTo>
                <a:lnTo>
                  <a:pt x="0" y="0"/>
                </a:lnTo>
                <a:lnTo>
                  <a:pt x="0" y="457199"/>
                </a:lnTo>
                <a:lnTo>
                  <a:pt x="12188952" y="457199"/>
                </a:lnTo>
                <a:lnTo>
                  <a:pt x="12188952" y="0"/>
                </a:lnTo>
                <a:close/>
              </a:path>
            </a:pathLst>
          </a:custGeom>
          <a:solidFill>
            <a:srgbClr val="619DD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88"/>
          <p:cNvSpPr/>
          <p:nvPr/>
        </p:nvSpPr>
        <p:spPr>
          <a:xfrm>
            <a:off x="0" y="6333744"/>
            <a:ext cx="12189460" cy="64135"/>
          </a:xfrm>
          <a:custGeom>
            <a:rect b="b" l="l" r="r" t="t"/>
            <a:pathLst>
              <a:path extrusionOk="0" h="64135" w="12189460">
                <a:moveTo>
                  <a:pt x="12188952" y="0"/>
                </a:moveTo>
                <a:lnTo>
                  <a:pt x="0" y="0"/>
                </a:lnTo>
                <a:lnTo>
                  <a:pt x="0" y="64007"/>
                </a:lnTo>
                <a:lnTo>
                  <a:pt x="12188952" y="64007"/>
                </a:lnTo>
                <a:lnTo>
                  <a:pt x="12188952" y="0"/>
                </a:lnTo>
                <a:close/>
              </a:path>
            </a:pathLst>
          </a:custGeom>
          <a:solidFill>
            <a:srgbClr val="4966AC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88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88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88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958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9"/>
          <p:cNvSpPr txBox="1"/>
          <p:nvPr>
            <p:ph type="title"/>
          </p:nvPr>
        </p:nvSpPr>
        <p:spPr>
          <a:xfrm>
            <a:off x="993139" y="636778"/>
            <a:ext cx="4784090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89"/>
          <p:cNvSpPr txBox="1"/>
          <p:nvPr>
            <p:ph idx="1" type="body"/>
          </p:nvPr>
        </p:nvSpPr>
        <p:spPr>
          <a:xfrm>
            <a:off x="1084580" y="1692376"/>
            <a:ext cx="9404985" cy="19291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89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89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89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958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91"/>
          <p:cNvSpPr txBox="1"/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91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91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91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91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958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92"/>
          <p:cNvSpPr txBox="1"/>
          <p:nvPr>
            <p:ph type="title"/>
          </p:nvPr>
        </p:nvSpPr>
        <p:spPr>
          <a:xfrm>
            <a:off x="993139" y="636778"/>
            <a:ext cx="4784090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800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92"/>
          <p:cNvSpPr txBox="1"/>
          <p:nvPr>
            <p:ph idx="1" type="body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92"/>
          <p:cNvSpPr txBox="1"/>
          <p:nvPr>
            <p:ph idx="2" type="body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92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92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92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95885" marR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958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87"/>
          <p:cNvSpPr/>
          <p:nvPr/>
        </p:nvSpPr>
        <p:spPr>
          <a:xfrm>
            <a:off x="0" y="6400799"/>
            <a:ext cx="12192000" cy="457200"/>
          </a:xfrm>
          <a:custGeom>
            <a:rect b="b" l="l" r="r" t="t"/>
            <a:pathLst>
              <a:path extrusionOk="0" h="457200" w="12192000">
                <a:moveTo>
                  <a:pt x="12192000" y="0"/>
                </a:moveTo>
                <a:lnTo>
                  <a:pt x="0" y="0"/>
                </a:lnTo>
                <a:lnTo>
                  <a:pt x="0" y="457199"/>
                </a:lnTo>
                <a:lnTo>
                  <a:pt x="12192000" y="4571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619DD1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7;p87"/>
          <p:cNvSpPr/>
          <p:nvPr/>
        </p:nvSpPr>
        <p:spPr>
          <a:xfrm>
            <a:off x="0" y="6333744"/>
            <a:ext cx="12192000" cy="67310"/>
          </a:xfrm>
          <a:custGeom>
            <a:rect b="b" l="l" r="r" t="t"/>
            <a:pathLst>
              <a:path extrusionOk="0" h="67310" w="12192000">
                <a:moveTo>
                  <a:pt x="12192000" y="0"/>
                </a:moveTo>
                <a:lnTo>
                  <a:pt x="0" y="0"/>
                </a:lnTo>
                <a:lnTo>
                  <a:pt x="0" y="67055"/>
                </a:lnTo>
                <a:lnTo>
                  <a:pt x="12192000" y="67055"/>
                </a:lnTo>
                <a:lnTo>
                  <a:pt x="12192000" y="0"/>
                </a:lnTo>
                <a:close/>
              </a:path>
            </a:pathLst>
          </a:custGeom>
          <a:solidFill>
            <a:srgbClr val="4966AC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;p87"/>
          <p:cNvSpPr/>
          <p:nvPr/>
        </p:nvSpPr>
        <p:spPr>
          <a:xfrm>
            <a:off x="1193291" y="1737360"/>
            <a:ext cx="9966960" cy="0"/>
          </a:xfrm>
          <a:custGeom>
            <a:rect b="b" l="l" r="r" t="t"/>
            <a:pathLst>
              <a:path extrusionOk="0" h="120000" w="9966960">
                <a:moveTo>
                  <a:pt x="0" y="0"/>
                </a:moveTo>
                <a:lnTo>
                  <a:pt x="9966960" y="0"/>
                </a:lnTo>
              </a:path>
            </a:pathLst>
          </a:custGeom>
          <a:noFill/>
          <a:ln cap="flat" cmpd="sng" w="9525">
            <a:solidFill>
              <a:srgbClr val="7E7E7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Google Shape;9;p87"/>
          <p:cNvSpPr txBox="1"/>
          <p:nvPr>
            <p:ph type="title"/>
          </p:nvPr>
        </p:nvSpPr>
        <p:spPr>
          <a:xfrm>
            <a:off x="993139" y="636778"/>
            <a:ext cx="4784090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87"/>
          <p:cNvSpPr txBox="1"/>
          <p:nvPr>
            <p:ph idx="1" type="body"/>
          </p:nvPr>
        </p:nvSpPr>
        <p:spPr>
          <a:xfrm>
            <a:off x="1084580" y="1692376"/>
            <a:ext cx="9404985" cy="19291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87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87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87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95885" marR="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95885" marR="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95885" marR="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95885" marR="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95885" marR="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95885" marR="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95885" marR="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95885" marR="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95885" marR="0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95885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4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.jpg"/><Relationship Id="rId4" Type="http://schemas.openxmlformats.org/officeDocument/2006/relationships/image" Target="../media/image9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4.jpg"/><Relationship Id="rId4" Type="http://schemas.openxmlformats.org/officeDocument/2006/relationships/image" Target="../media/image8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jpg"/><Relationship Id="rId4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4.jpg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4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4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4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.jp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4.jpg"/><Relationship Id="rId4" Type="http://schemas.openxmlformats.org/officeDocument/2006/relationships/image" Target="../media/image15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.jpg"/><Relationship Id="rId4" Type="http://schemas.openxmlformats.org/officeDocument/2006/relationships/image" Target="../media/image17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4.jpg"/><Relationship Id="rId4" Type="http://schemas.openxmlformats.org/officeDocument/2006/relationships/image" Target="../media/image14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4.jpg"/><Relationship Id="rId4" Type="http://schemas.openxmlformats.org/officeDocument/2006/relationships/image" Target="../media/image13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.jpg"/><Relationship Id="rId4" Type="http://schemas.openxmlformats.org/officeDocument/2006/relationships/image" Target="../media/image1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.jpg"/><Relationship Id="rId4" Type="http://schemas.openxmlformats.org/officeDocument/2006/relationships/image" Target="../media/image1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g"/><Relationship Id="rId4" Type="http://schemas.openxmlformats.org/officeDocument/2006/relationships/image" Target="../media/image2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5.pn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18.png"/><Relationship Id="rId4" Type="http://schemas.openxmlformats.org/officeDocument/2006/relationships/image" Target="../media/image12.pn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2.xml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3.xml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4.xml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5.xml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6.xml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7.xml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8.xml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0.xml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1.xml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2.xml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3.xml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4.xml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6.xml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7.xml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9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0.xml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1.xml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2.xml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4.xml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5.xml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6.xml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7.xml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19.jpg"/><Relationship Id="rId4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"/>
          <p:cNvSpPr/>
          <p:nvPr/>
        </p:nvSpPr>
        <p:spPr>
          <a:xfrm>
            <a:off x="1207008" y="4343400"/>
            <a:ext cx="9875520" cy="0"/>
          </a:xfrm>
          <a:custGeom>
            <a:rect b="b" l="l" r="r" t="t"/>
            <a:pathLst>
              <a:path extrusionOk="0" h="120000" w="9875520">
                <a:moveTo>
                  <a:pt x="0" y="0"/>
                </a:moveTo>
                <a:lnTo>
                  <a:pt x="9875520" y="0"/>
                </a:lnTo>
              </a:path>
            </a:pathLst>
          </a:custGeom>
          <a:noFill/>
          <a:ln cap="flat" cmpd="sng" w="9525">
            <a:solidFill>
              <a:srgbClr val="7E7E7E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1"/>
          <p:cNvSpPr txBox="1"/>
          <p:nvPr/>
        </p:nvSpPr>
        <p:spPr>
          <a:xfrm>
            <a:off x="1717294" y="4792726"/>
            <a:ext cx="8569325" cy="330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rgbClr val="23285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SCHOOL OF COMPUTER ENGINEERING AND TECHNOLOGY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45" name="Google Shape;45;p1"/>
          <p:cNvGrpSpPr/>
          <p:nvPr/>
        </p:nvGrpSpPr>
        <p:grpSpPr>
          <a:xfrm>
            <a:off x="710091" y="272401"/>
            <a:ext cx="10689521" cy="2568856"/>
            <a:chOff x="710091" y="272401"/>
            <a:chExt cx="10689521" cy="2568856"/>
          </a:xfrm>
        </p:grpSpPr>
        <p:pic>
          <p:nvPicPr>
            <p:cNvPr id="46" name="Google Shape;46;p1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710091" y="272401"/>
              <a:ext cx="10689521" cy="256885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Google Shape;47;p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868679" y="431292"/>
              <a:ext cx="10192512" cy="207111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" name="Google Shape;48;p1"/>
          <p:cNvSpPr txBox="1"/>
          <p:nvPr/>
        </p:nvSpPr>
        <p:spPr>
          <a:xfrm>
            <a:off x="2997454" y="3182239"/>
            <a:ext cx="141033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CS 332</a:t>
            </a:r>
            <a:endParaRPr b="0" i="0" sz="3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" name="Google Shape;49;p1"/>
          <p:cNvSpPr txBox="1"/>
          <p:nvPr/>
        </p:nvSpPr>
        <p:spPr>
          <a:xfrm>
            <a:off x="4826634" y="3182239"/>
            <a:ext cx="4176395" cy="5740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Artificial Intelligence</a:t>
            </a:r>
            <a:endParaRPr b="0" i="0" sz="3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0" name="Google Shape;50;p1"/>
          <p:cNvSpPr txBox="1"/>
          <p:nvPr/>
        </p:nvSpPr>
        <p:spPr>
          <a:xfrm>
            <a:off x="1176324" y="6557873"/>
            <a:ext cx="125539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1" name="Google Shape;51;p1"/>
          <p:cNvSpPr txBox="1"/>
          <p:nvPr/>
        </p:nvSpPr>
        <p:spPr>
          <a:xfrm>
            <a:off x="5328284" y="6557873"/>
            <a:ext cx="153987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2" name="Google Shape;52;p1"/>
          <p:cNvSpPr txBox="1"/>
          <p:nvPr/>
        </p:nvSpPr>
        <p:spPr>
          <a:xfrm>
            <a:off x="11043031" y="6546291"/>
            <a:ext cx="92710" cy="18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98"/>
          <p:cNvSpPr txBox="1"/>
          <p:nvPr>
            <p:ph type="title"/>
          </p:nvPr>
        </p:nvSpPr>
        <p:spPr>
          <a:xfrm>
            <a:off x="1231655" y="743734"/>
            <a:ext cx="7781779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Components of Expert System</a:t>
            </a:r>
            <a:endParaRPr/>
          </a:p>
        </p:txBody>
      </p:sp>
      <p:sp>
        <p:nvSpPr>
          <p:cNvPr id="141" name="Google Shape;141;p98"/>
          <p:cNvSpPr txBox="1"/>
          <p:nvPr/>
        </p:nvSpPr>
        <p:spPr>
          <a:xfrm>
            <a:off x="1016417" y="1836634"/>
            <a:ext cx="10401387" cy="29238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400">
            <a:spAutoFit/>
          </a:bodyPr>
          <a:lstStyle/>
          <a:p>
            <a:pPr indent="0" lvl="0" marL="127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Inference engine uses the below modes to derive the solutions</a:t>
            </a:r>
            <a:endParaRPr/>
          </a:p>
          <a:p>
            <a:pPr indent="-342900" lvl="0" marL="355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Forward Chaining: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starts from the known facts and rules and applies the inference rules to add their conclusion to the known facts. </a:t>
            </a:r>
            <a:endParaRPr/>
          </a:p>
          <a:p>
            <a:pPr indent="-342900" lvl="0" marL="355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Backward Chaining: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a backward reasoning method that starts from the goal and works backward to prove the known facts. </a:t>
            </a:r>
            <a:endParaRPr/>
          </a:p>
        </p:txBody>
      </p:sp>
      <p:pic>
        <p:nvPicPr>
          <p:cNvPr id="142" name="Google Shape;142;p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98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5885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</a:rPr>
              <a:t>‹#›</a:t>
            </a:fld>
            <a:endParaRPr sz="1200"/>
          </a:p>
        </p:txBody>
      </p:sp>
      <p:sp>
        <p:nvSpPr>
          <p:cNvPr id="144" name="Google Shape;144;p98"/>
          <p:cNvSpPr txBox="1"/>
          <p:nvPr/>
        </p:nvSpPr>
        <p:spPr>
          <a:xfrm>
            <a:off x="840739" y="6560894"/>
            <a:ext cx="154940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5" name="Google Shape;145;p98"/>
          <p:cNvSpPr txBox="1"/>
          <p:nvPr/>
        </p:nvSpPr>
        <p:spPr>
          <a:xfrm>
            <a:off x="5122545" y="6560894"/>
            <a:ext cx="194945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9"/>
          <p:cNvSpPr txBox="1"/>
          <p:nvPr>
            <p:ph type="title"/>
          </p:nvPr>
        </p:nvSpPr>
        <p:spPr>
          <a:xfrm>
            <a:off x="1615438" y="701180"/>
            <a:ext cx="7781779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Components of Expert System</a:t>
            </a:r>
            <a:endParaRPr/>
          </a:p>
        </p:txBody>
      </p:sp>
      <p:sp>
        <p:nvSpPr>
          <p:cNvPr id="151" name="Google Shape;151;p99"/>
          <p:cNvSpPr txBox="1"/>
          <p:nvPr/>
        </p:nvSpPr>
        <p:spPr>
          <a:xfrm>
            <a:off x="1030987" y="1667823"/>
            <a:ext cx="10645198" cy="513986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400">
            <a:spAutoFit/>
          </a:bodyPr>
          <a:lstStyle/>
          <a:p>
            <a:pPr indent="0" lvl="0" marL="127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Knowledge Base</a:t>
            </a:r>
            <a:endParaRPr/>
          </a:p>
          <a:p>
            <a:pPr indent="-342900" lvl="0" marL="355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Database that contains information and rules of a particular domain or subject. </a:t>
            </a:r>
            <a:endParaRPr/>
          </a:p>
          <a:p>
            <a:pPr indent="-342900" lvl="0" marL="355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Storage that stores knowledge acquired from the different experts of the particular domain</a:t>
            </a:r>
            <a:endParaRPr/>
          </a:p>
          <a:p>
            <a:pPr indent="-342900" lvl="0" marL="355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more the knowledge base, the more precise will be the Expert System</a:t>
            </a:r>
            <a:endParaRPr/>
          </a:p>
          <a:p>
            <a:pPr indent="-342900" lvl="0" marL="355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Knowledge base as collections of objects and their attributes</a:t>
            </a:r>
            <a:endParaRPr/>
          </a:p>
          <a:p>
            <a:pPr indent="0" lvl="0" marL="127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E.g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Such as a Lion is an object and its attributes are it is a mammal, it is not a</a:t>
            </a:r>
            <a:endParaRPr/>
          </a:p>
          <a:p>
            <a:pPr indent="0" lvl="0" marL="127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domestic animal, etc. </a:t>
            </a:r>
            <a:endParaRPr/>
          </a:p>
          <a:p>
            <a:pPr indent="0" lvl="0" marL="127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52" name="Google Shape;152;p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99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5885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</a:rPr>
              <a:t>‹#›</a:t>
            </a:fld>
            <a:endParaRPr sz="1200"/>
          </a:p>
        </p:txBody>
      </p:sp>
      <p:sp>
        <p:nvSpPr>
          <p:cNvPr id="154" name="Google Shape;154;p99"/>
          <p:cNvSpPr txBox="1"/>
          <p:nvPr/>
        </p:nvSpPr>
        <p:spPr>
          <a:xfrm>
            <a:off x="840739" y="6560894"/>
            <a:ext cx="154940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5" name="Google Shape;155;p99"/>
          <p:cNvSpPr txBox="1"/>
          <p:nvPr/>
        </p:nvSpPr>
        <p:spPr>
          <a:xfrm>
            <a:off x="5122545" y="6560894"/>
            <a:ext cx="194945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0"/>
          <p:cNvSpPr txBox="1"/>
          <p:nvPr>
            <p:ph type="title"/>
          </p:nvPr>
        </p:nvSpPr>
        <p:spPr>
          <a:xfrm>
            <a:off x="1615438" y="701180"/>
            <a:ext cx="7781779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Components of Expert System</a:t>
            </a:r>
            <a:endParaRPr/>
          </a:p>
        </p:txBody>
      </p:sp>
      <p:sp>
        <p:nvSpPr>
          <p:cNvPr id="161" name="Google Shape;161;p100"/>
          <p:cNvSpPr txBox="1"/>
          <p:nvPr/>
        </p:nvSpPr>
        <p:spPr>
          <a:xfrm>
            <a:off x="1030987" y="1667823"/>
            <a:ext cx="10645198" cy="29238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400">
            <a:spAutoFit/>
          </a:bodyPr>
          <a:lstStyle/>
          <a:p>
            <a:pPr indent="0" lvl="0" marL="127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Components of Knowledge Base: </a:t>
            </a:r>
            <a:endParaRPr/>
          </a:p>
          <a:p>
            <a:pPr indent="-342900" lvl="0" marL="355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Factual Knowledge: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knowledge which is based on facts and accepted by knowledge engineers comes under factual knowledge.</a:t>
            </a:r>
            <a:endParaRPr/>
          </a:p>
          <a:p>
            <a:pPr indent="-342900" lvl="0" marL="355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Heuristic Knowledge: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knowledge is based on practice, the ability to guess, evaluation, and experiences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62" name="Google Shape;162;p1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00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5885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</a:rPr>
              <a:t>‹#›</a:t>
            </a:fld>
            <a:endParaRPr sz="1200"/>
          </a:p>
        </p:txBody>
      </p:sp>
      <p:sp>
        <p:nvSpPr>
          <p:cNvPr id="164" name="Google Shape;164;p100"/>
          <p:cNvSpPr txBox="1"/>
          <p:nvPr/>
        </p:nvSpPr>
        <p:spPr>
          <a:xfrm>
            <a:off x="840739" y="6560894"/>
            <a:ext cx="154940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5" name="Google Shape;165;p100"/>
          <p:cNvSpPr txBox="1"/>
          <p:nvPr/>
        </p:nvSpPr>
        <p:spPr>
          <a:xfrm>
            <a:off x="5122545" y="6560894"/>
            <a:ext cx="194945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1"/>
          <p:cNvSpPr txBox="1"/>
          <p:nvPr>
            <p:ph type="title"/>
          </p:nvPr>
        </p:nvSpPr>
        <p:spPr>
          <a:xfrm>
            <a:off x="1373270" y="802749"/>
            <a:ext cx="8333437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Role of Expert system in AI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71" name="Google Shape;171;p101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172" name="Google Shape;172;p101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173" name="Google Shape;173;p101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sp>
        <p:nvSpPr>
          <p:cNvPr id="174" name="Google Shape;174;p101"/>
          <p:cNvSpPr txBox="1"/>
          <p:nvPr/>
        </p:nvSpPr>
        <p:spPr>
          <a:xfrm>
            <a:off x="925361" y="1667378"/>
            <a:ext cx="10341277" cy="496802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 expert system is a computer system that emulates the decision-making ability of a human expert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Expert systems are designed to solve complex problems by reasoning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What is the role of AI in information system?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AI aims at building intelligent systems that are capable of learning, reasoning, adapting, and performing tasks similar to humans. 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the information technology systems are concerned with capturing, storing, analyzing, and evaluating data to communicate the best output as a piece of information.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75" name="Google Shape;175;p1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02"/>
          <p:cNvSpPr txBox="1"/>
          <p:nvPr>
            <p:ph type="title"/>
          </p:nvPr>
        </p:nvSpPr>
        <p:spPr>
          <a:xfrm>
            <a:off x="1373270" y="802749"/>
            <a:ext cx="8333437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Role of Expert system in AI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81" name="Google Shape;181;p102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182" name="Google Shape;182;p102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183" name="Google Shape;183;p102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sp>
        <p:nvSpPr>
          <p:cNvPr id="184" name="Google Shape;184;p102"/>
          <p:cNvSpPr txBox="1"/>
          <p:nvPr/>
        </p:nvSpPr>
        <p:spPr>
          <a:xfrm>
            <a:off x="925360" y="1948511"/>
            <a:ext cx="11266640" cy="22134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 Artificial intelligence system has the following components for displaying intelligent behavior:</a:t>
            </a:r>
            <a:endParaRPr b="0" i="0" sz="22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Perception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Learning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Knowledge Representation and Reasoning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Planning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Noto Sans Symbols"/>
              <a:buChar char="▪"/>
            </a:pPr>
            <a:r>
              <a:rPr b="0" i="0" lang="en-US" sz="22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Execution</a:t>
            </a:r>
            <a:endParaRPr/>
          </a:p>
        </p:txBody>
      </p:sp>
      <p:pic>
        <p:nvPicPr>
          <p:cNvPr id="185" name="Google Shape;185;p10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3"/>
          <p:cNvSpPr txBox="1"/>
          <p:nvPr>
            <p:ph type="title"/>
          </p:nvPr>
        </p:nvSpPr>
        <p:spPr>
          <a:xfrm>
            <a:off x="1373270" y="802749"/>
            <a:ext cx="8333437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Role of Expert system in AI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91" name="Google Shape;191;p103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192" name="Google Shape;192;p103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193" name="Google Shape;193;p103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194" name="Google Shape;194;p10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10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118947" y="2010886"/>
            <a:ext cx="7391400" cy="409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04"/>
          <p:cNvSpPr txBox="1"/>
          <p:nvPr>
            <p:ph type="title"/>
          </p:nvPr>
        </p:nvSpPr>
        <p:spPr>
          <a:xfrm>
            <a:off x="1365395" y="658136"/>
            <a:ext cx="7925778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Role of Expert system in AI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01" name="Google Shape;201;p104"/>
          <p:cNvSpPr txBox="1"/>
          <p:nvPr>
            <p:ph idx="1" type="body"/>
          </p:nvPr>
        </p:nvSpPr>
        <p:spPr>
          <a:xfrm>
            <a:off x="1035647" y="2034616"/>
            <a:ext cx="9404985" cy="375487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❑"/>
            </a:pPr>
            <a:r>
              <a:rPr b="1"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Perception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Retrieves information from its Environment. It can be visual, audio or another form of sensory input</a:t>
            </a:r>
            <a:endParaRPr/>
          </a:p>
          <a:p>
            <a:pPr indent="-457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❑"/>
            </a:pPr>
            <a:r>
              <a:rPr b="1"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Learning 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responsible for learning from data captured by Perception comportment</a:t>
            </a:r>
            <a:endParaRPr/>
          </a:p>
          <a:p>
            <a:pPr indent="-457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❑"/>
            </a:pPr>
            <a:r>
              <a:rPr b="1"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knowledge representation and Reasoning 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involved in showing the intelligence in machine-like humans</a:t>
            </a:r>
            <a:endParaRPr/>
          </a:p>
          <a:p>
            <a:pPr indent="-457200" lvl="0" marL="45720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❑"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</a:t>
            </a:r>
            <a:r>
              <a:rPr b="1"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planning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and </a:t>
            </a:r>
            <a:r>
              <a:rPr b="1"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execution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depend on analysis of Knowledge representation and reasoning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2" name="Google Shape;202;p104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203" name="Google Shape;203;p104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204" name="Google Shape;204;p104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205" name="Google Shape;205;p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05"/>
          <p:cNvSpPr txBox="1"/>
          <p:nvPr>
            <p:ph type="title"/>
          </p:nvPr>
        </p:nvSpPr>
        <p:spPr>
          <a:xfrm>
            <a:off x="1387034" y="613313"/>
            <a:ext cx="7208326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Role of Expert system in AI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11" name="Google Shape;211;p105"/>
          <p:cNvSpPr txBox="1"/>
          <p:nvPr>
            <p:ph idx="1" type="body"/>
          </p:nvPr>
        </p:nvSpPr>
        <p:spPr>
          <a:xfrm>
            <a:off x="877788" y="1938950"/>
            <a:ext cx="7208326" cy="40626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Approaches to knowledge representation</a:t>
            </a:r>
            <a:endParaRPr/>
          </a:p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200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Simple relational knowledge </a:t>
            </a: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</a:t>
            </a:r>
            <a:endParaRPr/>
          </a:p>
          <a:p>
            <a:pPr indent="-3429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the simplest way of storing facts which uses the relational method, and each fact about a set of the object is set out systematically in columns.</a:t>
            </a:r>
            <a:endParaRPr/>
          </a:p>
          <a:p>
            <a:pPr indent="-3429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approach is famous in database systems where the relationship between different entities is represented</a:t>
            </a:r>
            <a:endParaRPr/>
          </a:p>
          <a:p>
            <a:pPr indent="-3429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approach has little opportunity for inference</a:t>
            </a:r>
            <a:endParaRPr/>
          </a:p>
        </p:txBody>
      </p:sp>
      <p:sp>
        <p:nvSpPr>
          <p:cNvPr id="212" name="Google Shape;212;p105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213" name="Google Shape;213;p105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214" name="Google Shape;214;p105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215" name="Google Shape;215;p10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10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95360" y="2395336"/>
            <a:ext cx="3125235" cy="28237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6"/>
          <p:cNvSpPr txBox="1"/>
          <p:nvPr>
            <p:ph type="title"/>
          </p:nvPr>
        </p:nvSpPr>
        <p:spPr>
          <a:xfrm>
            <a:off x="1387034" y="613313"/>
            <a:ext cx="7208326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Role of Expert system in AI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22" name="Google Shape;222;p106"/>
          <p:cNvSpPr txBox="1"/>
          <p:nvPr>
            <p:ph idx="1" type="body"/>
          </p:nvPr>
        </p:nvSpPr>
        <p:spPr>
          <a:xfrm>
            <a:off x="976263" y="1986310"/>
            <a:ext cx="7070458" cy="423192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Inheritable knowledge:</a:t>
            </a:r>
            <a:endParaRPr/>
          </a:p>
          <a:p>
            <a:pPr indent="-285750" lvl="0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 data must be stored into a hierarchy of classes</a:t>
            </a:r>
            <a:endParaRPr/>
          </a:p>
          <a:p>
            <a:pPr indent="-285750" lvl="0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Elements inherit values from other members of a class.</a:t>
            </a:r>
            <a:endParaRPr/>
          </a:p>
          <a:p>
            <a:pPr indent="-285750" lvl="0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approach contains inheritable knowledge which shows a relation between instance and class, and it is called instance relation.</a:t>
            </a:r>
            <a:endParaRPr/>
          </a:p>
          <a:p>
            <a:pPr indent="-285750" lvl="0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Every individual frame can represent the collection of attributes and its value.</a:t>
            </a:r>
            <a:endParaRPr/>
          </a:p>
          <a:p>
            <a:pPr indent="-285750" lvl="0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this approach, objects and values are represented in Boxed nodes.</a:t>
            </a:r>
            <a:endParaRPr/>
          </a:p>
          <a:p>
            <a:pPr indent="-285750" lvl="0" marL="5143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We use Arrows which point from objects to their values</a:t>
            </a:r>
            <a:r>
              <a:rPr lang="en-US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3" name="Google Shape;223;p106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224" name="Google Shape;224;p106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225" name="Google Shape;225;p106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226" name="Google Shape;226;p1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0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46721" y="2281414"/>
            <a:ext cx="4009291" cy="3295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07"/>
          <p:cNvSpPr txBox="1"/>
          <p:nvPr>
            <p:ph type="title"/>
          </p:nvPr>
        </p:nvSpPr>
        <p:spPr>
          <a:xfrm>
            <a:off x="1387034" y="613313"/>
            <a:ext cx="7208326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Role of Expert system in AI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33" name="Google Shape;233;p107"/>
          <p:cNvSpPr txBox="1"/>
          <p:nvPr>
            <p:ph idx="1" type="body"/>
          </p:nvPr>
        </p:nvSpPr>
        <p:spPr>
          <a:xfrm>
            <a:off x="1074737" y="2000377"/>
            <a:ext cx="9875456" cy="33855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Inferential knowledge</a:t>
            </a:r>
            <a:endParaRPr/>
          </a:p>
          <a:p>
            <a:pPr indent="-3429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Inferential knowledge approach represents knowledge in the form of formal logics.</a:t>
            </a:r>
            <a:endParaRPr/>
          </a:p>
          <a:p>
            <a:pPr indent="-3429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approach can be used to derive more facts.</a:t>
            </a:r>
            <a:endParaRPr/>
          </a:p>
          <a:p>
            <a:pPr indent="-3429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guaranteed correctness.</a:t>
            </a:r>
            <a:endParaRPr/>
          </a:p>
          <a:p>
            <a:pPr indent="-342900" lvl="0" marL="57150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b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Example: </a:t>
            </a: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Let's suppose there are two statements:</a:t>
            </a:r>
            <a:endParaRPr/>
          </a:p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Marcus is a man</a:t>
            </a:r>
            <a:endParaRPr/>
          </a:p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All men are mortal</a:t>
            </a:r>
            <a:endParaRPr/>
          </a:p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Then it can represent as;                      </a:t>
            </a:r>
            <a:endParaRPr/>
          </a:p>
        </p:txBody>
      </p:sp>
      <p:sp>
        <p:nvSpPr>
          <p:cNvPr id="234" name="Google Shape;234;p107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235" name="Google Shape;235;p107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236" name="Google Shape;236;p107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237" name="Google Shape;237;p10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0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9536" y="4886959"/>
            <a:ext cx="5751648" cy="9979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2"/>
          <p:cNvSpPr txBox="1"/>
          <p:nvPr>
            <p:ph type="title"/>
          </p:nvPr>
        </p:nvSpPr>
        <p:spPr>
          <a:xfrm>
            <a:off x="3490985" y="658136"/>
            <a:ext cx="5550397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 sz="2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CS 332 Artificial Intelligence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2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5885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</a:rPr>
              <a:t>‹#›</a:t>
            </a:fld>
            <a:endParaRPr sz="1200"/>
          </a:p>
        </p:txBody>
      </p:sp>
      <p:sp>
        <p:nvSpPr>
          <p:cNvPr id="60" name="Google Shape;60;p2"/>
          <p:cNvSpPr txBox="1"/>
          <p:nvPr/>
        </p:nvSpPr>
        <p:spPr>
          <a:xfrm>
            <a:off x="840739" y="6560894"/>
            <a:ext cx="154940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1" name="Google Shape;61;p2"/>
          <p:cNvSpPr txBox="1"/>
          <p:nvPr/>
        </p:nvSpPr>
        <p:spPr>
          <a:xfrm>
            <a:off x="5122545" y="6560894"/>
            <a:ext cx="194945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2" name="Google Shape;62;p2"/>
          <p:cNvSpPr txBox="1"/>
          <p:nvPr/>
        </p:nvSpPr>
        <p:spPr>
          <a:xfrm>
            <a:off x="1084580" y="1782572"/>
            <a:ext cx="2469514" cy="97719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Teaching Scheme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72390" marR="0" rtl="0" algn="l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Theory: 3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Hrs / Week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04139" marR="0" rtl="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Course Objectives: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2"/>
          <p:cNvSpPr txBox="1"/>
          <p:nvPr/>
        </p:nvSpPr>
        <p:spPr>
          <a:xfrm>
            <a:off x="6571868" y="1782571"/>
            <a:ext cx="2469515" cy="90537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Credits: 3 + 1 = 4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1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Practical: </a:t>
            </a:r>
            <a:r>
              <a:rPr b="0" i="0" lang="en-US" sz="20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 Hrs / Week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4" name="Google Shape;64;p2"/>
          <p:cNvSpPr txBox="1"/>
          <p:nvPr/>
        </p:nvSpPr>
        <p:spPr>
          <a:xfrm>
            <a:off x="1084580" y="2969801"/>
            <a:ext cx="10915162" cy="35196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2550">
            <a:spAutoFit/>
          </a:bodyPr>
          <a:lstStyle/>
          <a:p>
            <a:pPr indent="-343535" lvl="0" marL="355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Times New Roman"/>
              <a:buAutoNum type="arabicParenR"/>
            </a:pPr>
            <a:r>
              <a:rPr b="0" i="0" lang="en-US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understand the concept of Artificial Intelligence (AI)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3535" lvl="0" marL="355600" marR="0" rtl="0" algn="l">
              <a:lnSpc>
                <a:spcPct val="100000"/>
              </a:lnSpc>
              <a:spcBef>
                <a:spcPts val="118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Times New Roman"/>
              <a:buAutoNum type="arabicParenR"/>
            </a:pPr>
            <a:r>
              <a:rPr b="0" i="0" lang="en-US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learn various peculiar search strategies for AI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3535" lvl="0" marL="355600" marR="0" rtl="0" algn="l">
              <a:lnSpc>
                <a:spcPct val="100000"/>
              </a:lnSpc>
              <a:spcBef>
                <a:spcPts val="11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Times New Roman"/>
              <a:buAutoNum type="arabicParenR"/>
            </a:pPr>
            <a:r>
              <a:rPr b="0" i="0" lang="en-US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develop a mind to solve real world problems unconventionally with optimality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04139" marR="0" rtl="0" algn="l">
              <a:lnSpc>
                <a:spcPct val="100000"/>
              </a:lnSpc>
              <a:spcBef>
                <a:spcPts val="149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-US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Course Outcomes:</a:t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t/>
            </a:r>
            <a:endParaRPr b="0" i="0" sz="17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457833" lvl="0" marL="469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Times New Roman"/>
              <a:buAutoNum type="arabicParenR"/>
            </a:pPr>
            <a:r>
              <a:rPr b="0" i="0" lang="en-US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Identify and apply suitable Intelligent agents for various AI applications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833" lvl="0" marL="469900" marR="0" rtl="0" algn="l">
              <a:lnSpc>
                <a:spcPct val="100000"/>
              </a:lnSpc>
              <a:spcBef>
                <a:spcPts val="118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Times New Roman"/>
              <a:buAutoNum type="arabicParenR"/>
            </a:pPr>
            <a:r>
              <a:rPr b="0" i="0" lang="en-US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Design smart system using different informed search / uninformed search or heuristic approaches.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833" lvl="0" marL="469900" marR="5080" rtl="0" algn="l">
              <a:lnSpc>
                <a:spcPct val="107722"/>
              </a:lnSpc>
              <a:spcBef>
                <a:spcPts val="143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Times New Roman"/>
              <a:buAutoNum type="arabicParenR"/>
            </a:pPr>
            <a:r>
              <a:rPr b="0" i="0" lang="en-US" sz="18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Identify knowledge associated and represent it by ontological engineering to plan a strategy to solve  given problem.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08"/>
          <p:cNvSpPr txBox="1"/>
          <p:nvPr>
            <p:ph type="title"/>
          </p:nvPr>
        </p:nvSpPr>
        <p:spPr>
          <a:xfrm>
            <a:off x="1387034" y="613313"/>
            <a:ext cx="7208326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Role of Expert system in AI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244" name="Google Shape;244;p108"/>
          <p:cNvSpPr txBox="1"/>
          <p:nvPr>
            <p:ph idx="1" type="body"/>
          </p:nvPr>
        </p:nvSpPr>
        <p:spPr>
          <a:xfrm>
            <a:off x="1074737" y="1843482"/>
            <a:ext cx="9875456" cy="44012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i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</a:t>
            </a:r>
            <a:r>
              <a:rPr b="0" i="0" lang="en-US" sz="1800" u="none" strike="noStrike">
                <a:latin typeface="Arial"/>
                <a:ea typeface="Arial"/>
                <a:cs typeface="Arial"/>
                <a:sym typeface="Arial"/>
              </a:rPr>
              <a:t> </a:t>
            </a:r>
            <a:r>
              <a:rPr b="1" i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Procedural knowledge:</a:t>
            </a:r>
            <a:endParaRPr/>
          </a:p>
          <a:p>
            <a:pPr indent="-342900" lvl="0" marL="5715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Procedural knowledge approach uses small programs and codes which describes how to do specific things, and how to proceed.</a:t>
            </a:r>
            <a:endParaRPr/>
          </a:p>
          <a:p>
            <a:pPr indent="-342900" lvl="0" marL="5715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this approach, one important rule is used which is If-Then rule.</a:t>
            </a:r>
            <a:endParaRPr/>
          </a:p>
          <a:p>
            <a:pPr indent="-342900" lvl="0" marL="5715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this knowledge, we can use various coding languages such as LISP language and Prolog language.</a:t>
            </a:r>
            <a:endParaRPr/>
          </a:p>
          <a:p>
            <a:pPr indent="-342900" lvl="0" marL="5715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We can easily represent heuristic or domain-specific knowledge using this approach.</a:t>
            </a:r>
            <a:endParaRPr/>
          </a:p>
          <a:p>
            <a:pPr indent="-342900" lvl="0" marL="5715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But it is not necessary that we can represent all cases in this approach.                      </a:t>
            </a:r>
            <a:endParaRPr/>
          </a:p>
        </p:txBody>
      </p:sp>
      <p:sp>
        <p:nvSpPr>
          <p:cNvPr id="245" name="Google Shape;245;p108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246" name="Google Shape;246;p108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247" name="Google Shape;247;p108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248" name="Google Shape;248;p10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09"/>
          <p:cNvSpPr txBox="1"/>
          <p:nvPr>
            <p:ph type="title"/>
          </p:nvPr>
        </p:nvSpPr>
        <p:spPr>
          <a:xfrm>
            <a:off x="1365394" y="658136"/>
            <a:ext cx="8960291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chemeClr val="dk1"/>
                </a:solidFill>
              </a:rPr>
              <a:t>Characteristics of Expert System</a:t>
            </a:r>
            <a:endParaRPr/>
          </a:p>
        </p:txBody>
      </p:sp>
      <p:sp>
        <p:nvSpPr>
          <p:cNvPr id="254" name="Google Shape;254;p109"/>
          <p:cNvSpPr txBox="1"/>
          <p:nvPr>
            <p:ph idx="1" type="body"/>
          </p:nvPr>
        </p:nvSpPr>
        <p:spPr>
          <a:xfrm>
            <a:off x="1056444" y="2034616"/>
            <a:ext cx="10436861" cy="40626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4572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b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 level Performance</a:t>
            </a:r>
            <a:endParaRPr/>
          </a:p>
          <a:p>
            <a:pPr indent="-34290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✔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Capable of responding at a level of competency</a:t>
            </a:r>
            <a:endParaRPr/>
          </a:p>
          <a:p>
            <a:pPr indent="-34290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✔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quality of the advice given by the system should be in a high-level integrity</a:t>
            </a:r>
            <a:endParaRPr/>
          </a:p>
          <a:p>
            <a:pPr indent="-4572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b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Domain Specificity</a:t>
            </a:r>
            <a:endParaRPr/>
          </a:p>
          <a:p>
            <a:pPr indent="-34290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✔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Expert systems are typically very domain specific</a:t>
            </a:r>
            <a:endParaRPr/>
          </a:p>
          <a:p>
            <a:pPr indent="-34290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✔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developer of such a system must limit his or her scope of the system to just what is needed to solve the target problem</a:t>
            </a:r>
            <a:endParaRPr/>
          </a:p>
          <a:p>
            <a:pPr indent="-4572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b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Reliability - </a:t>
            </a: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expert system must be as reliable as a human expert</a:t>
            </a:r>
            <a:endParaRPr/>
          </a:p>
          <a:p>
            <a:pPr indent="-457200" lvl="0" marL="6858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b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Understandable </a:t>
            </a:r>
            <a:endParaRPr/>
          </a:p>
          <a:p>
            <a:pPr indent="-34290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✔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system should be understandable i.e. be able to explain the steps of reasoning</a:t>
            </a:r>
            <a:endParaRPr/>
          </a:p>
          <a:p>
            <a:pPr indent="0" lvl="0" marL="2286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   while executing.</a:t>
            </a:r>
            <a:endParaRPr/>
          </a:p>
          <a:p>
            <a:pPr indent="-34290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✔"/>
            </a:pP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Expert system should have an explanation capability</a:t>
            </a:r>
            <a:endParaRPr/>
          </a:p>
        </p:txBody>
      </p:sp>
      <p:sp>
        <p:nvSpPr>
          <p:cNvPr id="255" name="Google Shape;255;p109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256" name="Google Shape;256;p109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257" name="Google Shape;257;p109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258" name="Google Shape;258;p10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110"/>
          <p:cNvSpPr txBox="1"/>
          <p:nvPr>
            <p:ph type="title"/>
          </p:nvPr>
        </p:nvSpPr>
        <p:spPr>
          <a:xfrm>
            <a:off x="1365394" y="658136"/>
            <a:ext cx="8960291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chemeClr val="dk1"/>
                </a:solidFill>
              </a:rPr>
              <a:t>Characteristics of Expert System</a:t>
            </a:r>
            <a:endParaRPr/>
          </a:p>
        </p:txBody>
      </p:sp>
      <p:sp>
        <p:nvSpPr>
          <p:cNvPr id="264" name="Google Shape;264;p110"/>
          <p:cNvSpPr txBox="1"/>
          <p:nvPr>
            <p:ph idx="1" type="body"/>
          </p:nvPr>
        </p:nvSpPr>
        <p:spPr>
          <a:xfrm>
            <a:off x="1056444" y="2034616"/>
            <a:ext cx="10732282" cy="37240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4290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b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Adequate Response time - I</a:t>
            </a: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 is able to perform within a small amount of time comparable to or better than the time taken by a human expert to reach at a decision point</a:t>
            </a:r>
            <a:endParaRPr/>
          </a:p>
          <a:p>
            <a:pPr indent="-34290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b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 symbolic representations - </a:t>
            </a: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 use symbolic representations for knowledge (rules, networks or frames) and perform their inference through symbolic computations</a:t>
            </a:r>
            <a:endParaRPr/>
          </a:p>
          <a:p>
            <a:pPr indent="-34290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b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Linked with Metaknowledge </a:t>
            </a: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– Expert systems often reason with metaknowledge i.e. they reason with knowledge about themselves and their own knowledge limits and capabilities.</a:t>
            </a:r>
            <a:endParaRPr/>
          </a:p>
          <a:p>
            <a:pPr indent="-34290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b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Expertise knowledge – </a:t>
            </a: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 must be skillful in applying its knowledge to produce solutions both efficiently and effectively by using the intelligence human expert</a:t>
            </a:r>
            <a:endParaRPr/>
          </a:p>
          <a:p>
            <a:pPr indent="-342900" lvl="0" marL="571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Noto Sans Symbols"/>
              <a:buChar char="▪"/>
            </a:pPr>
            <a:r>
              <a:rPr b="1"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Justified Reasoning </a:t>
            </a:r>
            <a:r>
              <a:rPr lang="en-US" sz="2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This allows the users to ask the expert system to justify the solution or advice provided by it.</a:t>
            </a:r>
            <a:endParaRPr/>
          </a:p>
        </p:txBody>
      </p:sp>
      <p:sp>
        <p:nvSpPr>
          <p:cNvPr id="265" name="Google Shape;265;p110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266" name="Google Shape;266;p110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267" name="Google Shape;267;p110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268" name="Google Shape;268;p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1"/>
          <p:cNvSpPr txBox="1"/>
          <p:nvPr>
            <p:ph type="title"/>
          </p:nvPr>
        </p:nvSpPr>
        <p:spPr>
          <a:xfrm>
            <a:off x="1373270" y="802749"/>
            <a:ext cx="8333437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</a:rPr>
              <a:t>Capabilities of Expert Systems</a:t>
            </a:r>
            <a:endParaRPr/>
          </a:p>
        </p:txBody>
      </p:sp>
      <p:sp>
        <p:nvSpPr>
          <p:cNvPr id="274" name="Google Shape;274;p111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275" name="Google Shape;275;p111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276" name="Google Shape;276;p111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sp>
        <p:nvSpPr>
          <p:cNvPr id="277" name="Google Shape;277;p111"/>
          <p:cNvSpPr txBox="1"/>
          <p:nvPr/>
        </p:nvSpPr>
        <p:spPr>
          <a:xfrm>
            <a:off x="925361" y="1962799"/>
            <a:ext cx="10989974" cy="5547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expert systems are capable of  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 Symbols"/>
              <a:buChar char="▪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Advising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- It is capable of advising the human being for the query of any domain from the particular ES.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 Symbols"/>
              <a:buChar char="▪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Provide decision making capabilities 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It provides the capability of decision making in any domain, such as for making any financial decision, decisions in medical science, etc.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 Symbols"/>
              <a:buChar char="▪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Demonstrate a device 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It is capable of demonstrating any new products such as its features, specifications, how to use that product, etc</a:t>
            </a:r>
            <a:endParaRPr b="0" i="0" sz="23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 Symbols"/>
              <a:buChar char="▪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Problem Solving 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It has problem-solving capabilities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78" name="Google Shape;278;p1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12"/>
          <p:cNvSpPr txBox="1"/>
          <p:nvPr>
            <p:ph type="title"/>
          </p:nvPr>
        </p:nvSpPr>
        <p:spPr>
          <a:xfrm>
            <a:off x="1373270" y="802749"/>
            <a:ext cx="8333437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</a:rPr>
              <a:t>Capabilities of Expert Systems</a:t>
            </a:r>
            <a:endParaRPr/>
          </a:p>
        </p:txBody>
      </p:sp>
      <p:sp>
        <p:nvSpPr>
          <p:cNvPr id="284" name="Google Shape;284;p112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285" name="Google Shape;285;p112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286" name="Google Shape;286;p112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sp>
        <p:nvSpPr>
          <p:cNvPr id="287" name="Google Shape;287;p112"/>
          <p:cNvSpPr txBox="1"/>
          <p:nvPr/>
        </p:nvSpPr>
        <p:spPr>
          <a:xfrm>
            <a:off x="925361" y="1808055"/>
            <a:ext cx="10341277" cy="6240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 Symbols"/>
              <a:buChar char="▪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Interpreting the input - 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capable of interpreting the input given by the user.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 Symbols"/>
              <a:buChar char="▪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Predicting results - 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can be used for the prediction of a result.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 Symbols"/>
              <a:buChar char="▪"/>
            </a:pPr>
            <a:r>
              <a:rPr b="1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Diagnosing - </a:t>
            </a: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 ES designed for the medical field is capable of diagnosing a disease without using multiple components as it already contains various inbuilt medical tools.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 Symbols"/>
              <a:buChar char="▪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error rate of successful systems is low, sometimes much lower than the human error rate for the same task.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 Symbols"/>
              <a:buChar char="▪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ESs make consistent recommendations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9685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Noto Sans Symbols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88" name="Google Shape;288;p1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13"/>
          <p:cNvSpPr txBox="1"/>
          <p:nvPr>
            <p:ph type="title"/>
          </p:nvPr>
        </p:nvSpPr>
        <p:spPr>
          <a:xfrm>
            <a:off x="1373270" y="802749"/>
            <a:ext cx="8333437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</a:rPr>
              <a:t>Capabilities of Expert Systems</a:t>
            </a:r>
            <a:endParaRPr/>
          </a:p>
        </p:txBody>
      </p:sp>
      <p:sp>
        <p:nvSpPr>
          <p:cNvPr id="294" name="Google Shape;294;p113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295" name="Google Shape;295;p113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296" name="Google Shape;296;p113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sp>
        <p:nvSpPr>
          <p:cNvPr id="297" name="Google Shape;297;p113"/>
          <p:cNvSpPr txBox="1"/>
          <p:nvPr/>
        </p:nvSpPr>
        <p:spPr>
          <a:xfrm>
            <a:off x="1176324" y="1991776"/>
            <a:ext cx="10341277" cy="42780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ESs are a convenient vehicle for bringing to the point of application difficult-to-use sources of knowledge.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ESs can capture the scarce expertise of a uniquely qualified expert.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ESs can become a vehicle for building up organizational knowledge, as opposed to the knowledge of individuals in the organization.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use as training vehicles, ESs result in a faster learning curve for novices.</a:t>
            </a:r>
            <a:endParaRPr/>
          </a:p>
          <a:p>
            <a:pPr indent="-342900" lvl="0" marL="3429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Char char="•"/>
            </a:pPr>
            <a:r>
              <a:rPr b="0" i="0" lang="en-US" sz="23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company can operate an ES in environments hazardous for humans.</a:t>
            </a:r>
            <a:endParaRPr/>
          </a:p>
          <a:p>
            <a:pPr indent="0" lvl="0" marL="127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98" name="Google Shape;298;p1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14"/>
          <p:cNvSpPr txBox="1"/>
          <p:nvPr>
            <p:ph type="title"/>
          </p:nvPr>
        </p:nvSpPr>
        <p:spPr>
          <a:xfrm>
            <a:off x="1373270" y="802749"/>
            <a:ext cx="8333437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</a:rPr>
              <a:t>Knowledge Acquisition</a:t>
            </a:r>
            <a:endParaRPr/>
          </a:p>
        </p:txBody>
      </p:sp>
      <p:sp>
        <p:nvSpPr>
          <p:cNvPr id="304" name="Google Shape;304;p114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305" name="Google Shape;305;p114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306" name="Google Shape;306;p114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sp>
        <p:nvSpPr>
          <p:cNvPr id="307" name="Google Shape;307;p114"/>
          <p:cNvSpPr txBox="1"/>
          <p:nvPr/>
        </p:nvSpPr>
        <p:spPr>
          <a:xfrm>
            <a:off x="925361" y="1808055"/>
            <a:ext cx="10341277" cy="184922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Knowledge Acquisition is the bottle neck of building Intelligent System.</a:t>
            </a:r>
            <a:endParaRPr/>
          </a:p>
          <a:p>
            <a:pPr indent="-342900" lvl="0" marL="3556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the process of acquiring the knowledge from human or other sources (E.g Books, Manuals) to solve the problem.</a:t>
            </a:r>
            <a:endParaRPr/>
          </a:p>
        </p:txBody>
      </p:sp>
      <p:pic>
        <p:nvPicPr>
          <p:cNvPr id="308" name="Google Shape;308;p1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115"/>
          <p:cNvSpPr txBox="1"/>
          <p:nvPr>
            <p:ph type="title"/>
          </p:nvPr>
        </p:nvSpPr>
        <p:spPr>
          <a:xfrm>
            <a:off x="1373270" y="802749"/>
            <a:ext cx="8333437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</a:rPr>
              <a:t>Knowledge Sources</a:t>
            </a:r>
            <a:endParaRPr/>
          </a:p>
        </p:txBody>
      </p:sp>
      <p:sp>
        <p:nvSpPr>
          <p:cNvPr id="314" name="Google Shape;314;p115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315" name="Google Shape;315;p115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316" name="Google Shape;316;p115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sp>
        <p:nvSpPr>
          <p:cNvPr id="317" name="Google Shape;317;p115"/>
          <p:cNvSpPr txBox="1"/>
          <p:nvPr/>
        </p:nvSpPr>
        <p:spPr>
          <a:xfrm>
            <a:off x="925361" y="1808055"/>
            <a:ext cx="10341277" cy="36753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3556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Textbooks</a:t>
            </a:r>
            <a:endParaRPr/>
          </a:p>
          <a:p>
            <a:pPr indent="-342900" lvl="0" marL="3556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Reports</a:t>
            </a:r>
            <a:endParaRPr/>
          </a:p>
          <a:p>
            <a:pPr indent="-342900" lvl="0" marL="3556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Database (Data mining)</a:t>
            </a:r>
            <a:endParaRPr/>
          </a:p>
          <a:p>
            <a:pPr indent="-342900" lvl="0" marL="3556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Case Studies</a:t>
            </a:r>
            <a:endParaRPr/>
          </a:p>
          <a:p>
            <a:pPr indent="-342900" lvl="0" marL="3556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Empirical Data </a:t>
            </a:r>
            <a:endParaRPr/>
          </a:p>
          <a:p>
            <a:pPr indent="-342900" lvl="0" marL="3556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Person Expertise</a:t>
            </a:r>
            <a:endParaRPr/>
          </a:p>
        </p:txBody>
      </p:sp>
      <p:pic>
        <p:nvPicPr>
          <p:cNvPr id="318" name="Google Shape;318;p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116"/>
          <p:cNvSpPr txBox="1"/>
          <p:nvPr>
            <p:ph type="title"/>
          </p:nvPr>
        </p:nvSpPr>
        <p:spPr>
          <a:xfrm>
            <a:off x="1485508" y="658136"/>
            <a:ext cx="4784090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</a:rPr>
              <a:t>Selection of Expert</a:t>
            </a:r>
            <a:endParaRPr/>
          </a:p>
        </p:txBody>
      </p:sp>
      <p:sp>
        <p:nvSpPr>
          <p:cNvPr id="324" name="Google Shape;324;p116"/>
          <p:cNvSpPr txBox="1"/>
          <p:nvPr>
            <p:ph idx="1" type="body"/>
          </p:nvPr>
        </p:nvSpPr>
        <p:spPr>
          <a:xfrm>
            <a:off x="1176324" y="1980597"/>
            <a:ext cx="9404985" cy="34932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Ask the organization to provide you with the names of candidate domain experts, that is, those individuals who are believed to have significant expertise within the domain in question.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96"/>
              <a:buFont typeface="Noto Sans Symbols"/>
              <a:buChar char="▪"/>
            </a:pPr>
            <a:r>
              <a:rPr lang="en-US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 a domain expert whose </a:t>
            </a:r>
            <a:r>
              <a:rPr b="1" lang="en-US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performance is generally acknowledged </a:t>
            </a:r>
            <a:r>
              <a:rPr lang="en-US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be above and beyond that of most others performing the same task.</a:t>
            </a:r>
            <a:endParaRPr/>
          </a:p>
          <a:p>
            <a:pPr indent="-342900" lvl="0" marL="3429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396"/>
              <a:buFont typeface="Noto Sans Symbols"/>
              <a:buChar char="▪"/>
            </a:pPr>
            <a:r>
              <a:rPr lang="en-US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 an expert with a </a:t>
            </a:r>
            <a:r>
              <a:rPr b="1" lang="en-US" sz="23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successful track record over a period of time.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5" name="Google Shape;325;p116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326" name="Google Shape;326;p116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327" name="Google Shape;327;p116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328" name="Google Shape;328;p1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117"/>
          <p:cNvSpPr txBox="1"/>
          <p:nvPr>
            <p:ph type="title"/>
          </p:nvPr>
        </p:nvSpPr>
        <p:spPr>
          <a:xfrm>
            <a:off x="1485508" y="658136"/>
            <a:ext cx="4784090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</a:rPr>
              <a:t>Selection of Expert</a:t>
            </a:r>
            <a:endParaRPr/>
          </a:p>
        </p:txBody>
      </p:sp>
      <p:sp>
        <p:nvSpPr>
          <p:cNvPr id="334" name="Google Shape;334;p117"/>
          <p:cNvSpPr txBox="1"/>
          <p:nvPr>
            <p:ph idx="1" type="body"/>
          </p:nvPr>
        </p:nvSpPr>
        <p:spPr>
          <a:xfrm>
            <a:off x="1176324" y="1980597"/>
            <a:ext cx="9404985" cy="39472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64490" lvl="0" marL="376555" marR="53339" rtl="0" algn="just">
              <a:lnSpc>
                <a:spcPct val="100200"/>
              </a:lnSpc>
              <a:spcBef>
                <a:spcPts val="90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 an expert who is both willing and able to </a:t>
            </a:r>
            <a:r>
              <a:rPr b="1"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communicate personal knowledge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and who is relatively articulate in doing so.</a:t>
            </a:r>
            <a:endParaRPr/>
          </a:p>
          <a:p>
            <a:pPr indent="-364490" lvl="0" marL="376555" marR="151765" rtl="0" algn="just">
              <a:lnSpc>
                <a:spcPct val="100200"/>
              </a:lnSpc>
              <a:spcBef>
                <a:spcPts val="665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 an expert who is both willing and able to </a:t>
            </a:r>
            <a:r>
              <a:rPr b="1"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devote the time necessary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to support the development effort.</a:t>
            </a:r>
            <a:endParaRPr/>
          </a:p>
          <a:p>
            <a:pPr indent="-364490" lvl="0" marL="376555" marR="5080" rtl="0" algn="just">
              <a:lnSpc>
                <a:spcPct val="100099"/>
              </a:lnSpc>
              <a:spcBef>
                <a:spcPts val="665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no expert can be identified, or made available, consider the </a:t>
            </a:r>
            <a:r>
              <a:rPr b="1" lang="en-US" sz="28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development of the rule base through alternative means </a:t>
            </a:r>
            <a:r>
              <a:rPr lang="en-US" sz="2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(as will be discussed in the sections to follow)</a:t>
            </a:r>
            <a:endParaRPr/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5" name="Google Shape;335;p117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336" name="Google Shape;336;p117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337" name="Google Shape;337;p117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338" name="Google Shape;338;p1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"/>
          <p:cNvSpPr txBox="1"/>
          <p:nvPr>
            <p:ph type="title"/>
          </p:nvPr>
        </p:nvSpPr>
        <p:spPr>
          <a:xfrm>
            <a:off x="1310259" y="751585"/>
            <a:ext cx="3812286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</a:rPr>
              <a:t>Syllabus</a:t>
            </a:r>
            <a:endParaRPr/>
          </a:p>
        </p:txBody>
      </p:sp>
      <p:sp>
        <p:nvSpPr>
          <p:cNvPr id="70" name="Google Shape;70;p3"/>
          <p:cNvSpPr txBox="1"/>
          <p:nvPr/>
        </p:nvSpPr>
        <p:spPr>
          <a:xfrm>
            <a:off x="1176323" y="2061718"/>
            <a:ext cx="10401387" cy="32932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4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Expert System</a:t>
            </a:r>
            <a:endParaRPr/>
          </a:p>
          <a:p>
            <a:pPr indent="0" lvl="0" marL="12700" marR="19748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Architecture of Expert system, Role of Expert system,</a:t>
            </a:r>
            <a:endParaRPr/>
          </a:p>
          <a:p>
            <a:pPr indent="0" lvl="0" marL="12700" marR="19748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Capabilities of Expert Systems, Inference engine, Knowledge acquisition,</a:t>
            </a:r>
            <a:endParaRPr/>
          </a:p>
          <a:p>
            <a:pPr indent="0" lvl="0" marL="12700" marR="19748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Expert Systems Limitations, Expert systems shells, </a:t>
            </a:r>
            <a:endParaRPr/>
          </a:p>
          <a:p>
            <a:pPr indent="0" lvl="0" marL="12700" marR="19748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Applications of Expert systems,</a:t>
            </a:r>
            <a:endParaRPr/>
          </a:p>
          <a:p>
            <a:pPr indent="0" lvl="0" marL="12700" marR="197485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Case study of Expert systems- MYCIN</a:t>
            </a:r>
            <a:endParaRPr/>
          </a:p>
        </p:txBody>
      </p:sp>
      <p:pic>
        <p:nvPicPr>
          <p:cNvPr id="71" name="Google Shape;71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3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5885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</a:rPr>
              <a:t>‹#›</a:t>
            </a:fld>
            <a:endParaRPr sz="1200"/>
          </a:p>
        </p:txBody>
      </p:sp>
      <p:sp>
        <p:nvSpPr>
          <p:cNvPr id="73" name="Google Shape;73;p3"/>
          <p:cNvSpPr txBox="1"/>
          <p:nvPr/>
        </p:nvSpPr>
        <p:spPr>
          <a:xfrm>
            <a:off x="840739" y="6560894"/>
            <a:ext cx="154940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" name="Google Shape;74;p3"/>
          <p:cNvSpPr txBox="1"/>
          <p:nvPr/>
        </p:nvSpPr>
        <p:spPr>
          <a:xfrm>
            <a:off x="5122545" y="6560894"/>
            <a:ext cx="194945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p118"/>
          <p:cNvSpPr txBox="1"/>
          <p:nvPr>
            <p:ph type="title"/>
          </p:nvPr>
        </p:nvSpPr>
        <p:spPr>
          <a:xfrm>
            <a:off x="1485508" y="658136"/>
            <a:ext cx="6659686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Interviewing the Expert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44" name="Google Shape;344;p118"/>
          <p:cNvSpPr txBox="1"/>
          <p:nvPr>
            <p:ph idx="1" type="body"/>
          </p:nvPr>
        </p:nvSpPr>
        <p:spPr>
          <a:xfrm>
            <a:off x="1176324" y="1980597"/>
            <a:ext cx="9404985" cy="33162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189865" rtl="0" algn="l">
              <a:lnSpc>
                <a:spcPct val="100400"/>
              </a:lnSpc>
              <a:spcBef>
                <a:spcPts val="80"/>
              </a:spcBef>
              <a:spcAft>
                <a:spcPts val="0"/>
              </a:spcAft>
              <a:buSzPts val="1400"/>
              <a:buNone/>
            </a:pPr>
            <a:r>
              <a:rPr b="1" lang="en-US" sz="2800" u="sng"/>
              <a:t>1. </a:t>
            </a:r>
            <a:r>
              <a:rPr b="1" lang="en-US" sz="2800" u="sng">
                <a:latin typeface="Times New Roman"/>
                <a:ea typeface="Times New Roman"/>
                <a:cs typeface="Times New Roman"/>
                <a:sym typeface="Times New Roman"/>
              </a:rPr>
              <a:t>There are 4 reasons why Knowledge  can’t be satisfied</a:t>
            </a:r>
            <a:r>
              <a:rPr b="1" lang="en-US" sz="280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lang="en-US" sz="2800" u="sng">
                <a:latin typeface="Times New Roman"/>
                <a:ea typeface="Times New Roman"/>
                <a:cs typeface="Times New Roman"/>
                <a:sym typeface="Times New Roman"/>
              </a:rPr>
              <a:t>to describe the domain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5125" lvl="1" marL="681355" rtl="0" algn="l">
              <a:lnSpc>
                <a:spcPct val="100000"/>
              </a:lnSpc>
              <a:spcBef>
                <a:spcPts val="1070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For some problems there may not be an expert,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4490" lvl="1" marL="681355" marR="113029" rtl="0" algn="l">
              <a:lnSpc>
                <a:spcPct val="100000"/>
              </a:lnSpc>
              <a:spcBef>
                <a:spcPts val="685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Some experts are unable to describe what they do,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4490" lvl="1" marL="681355" marR="60960" rtl="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Some experts may not reveal their tricks of the trade, and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5125" lvl="1" marL="681355" rtl="0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Some experts may actually have poor expertise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5" name="Google Shape;345;p118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346" name="Google Shape;346;p118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347" name="Google Shape;347;p118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348" name="Google Shape;348;p1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119"/>
          <p:cNvSpPr txBox="1"/>
          <p:nvPr>
            <p:ph type="title"/>
          </p:nvPr>
        </p:nvSpPr>
        <p:spPr>
          <a:xfrm>
            <a:off x="1485508" y="658136"/>
            <a:ext cx="6659686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Interviewing the Expert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54" name="Google Shape;354;p119"/>
          <p:cNvSpPr txBox="1"/>
          <p:nvPr>
            <p:ph idx="1" type="body"/>
          </p:nvPr>
        </p:nvSpPr>
        <p:spPr>
          <a:xfrm>
            <a:off x="1176324" y="1980597"/>
            <a:ext cx="9404985" cy="3026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065" rtl="0" algn="l">
              <a:lnSpc>
                <a:spcPct val="100000"/>
              </a:lnSpc>
              <a:spcBef>
                <a:spcPts val="1155"/>
              </a:spcBef>
              <a:spcAft>
                <a:spcPts val="0"/>
              </a:spcAft>
              <a:buSzPts val="1400"/>
              <a:buNone/>
            </a:pPr>
            <a:r>
              <a:rPr b="1" lang="en-US" sz="2800" u="sng">
                <a:latin typeface="Times New Roman"/>
                <a:ea typeface="Times New Roman"/>
                <a:cs typeface="Times New Roman"/>
                <a:sym typeface="Times New Roman"/>
              </a:rPr>
              <a:t>2. Initial meeting has some purposes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5125" lvl="1" marL="757555" rtl="0" algn="l">
              <a:lnSpc>
                <a:spcPct val="100000"/>
              </a:lnSpc>
              <a:spcBef>
                <a:spcPts val="1055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Relax individual (expert)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5125" lvl="1" marL="757555" rtl="0" algn="l">
              <a:lnSpc>
                <a:spcPct val="100000"/>
              </a:lnSpc>
              <a:spcBef>
                <a:spcPts val="685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Explain Problem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5125" lvl="1" marL="757555" rtl="0" algn="l">
              <a:lnSpc>
                <a:spcPct val="100000"/>
              </a:lnSpc>
              <a:spcBef>
                <a:spcPts val="670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Schedule follow-on meeting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4490" lvl="1" marL="757555" marR="5080" rtl="0" algn="l">
              <a:lnSpc>
                <a:spcPct val="100000"/>
              </a:lnSpc>
              <a:spcBef>
                <a:spcPts val="685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Evaluate the true extent of expertise of our systems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5" name="Google Shape;355;p119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356" name="Google Shape;356;p119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357" name="Google Shape;357;p119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358" name="Google Shape;358;p1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20"/>
          <p:cNvSpPr txBox="1"/>
          <p:nvPr>
            <p:ph type="title"/>
          </p:nvPr>
        </p:nvSpPr>
        <p:spPr>
          <a:xfrm>
            <a:off x="1485508" y="658136"/>
            <a:ext cx="6659686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Interviewing the Expert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64" name="Google Shape;364;p120"/>
          <p:cNvSpPr txBox="1"/>
          <p:nvPr>
            <p:ph idx="1" type="body"/>
          </p:nvPr>
        </p:nvSpPr>
        <p:spPr>
          <a:xfrm>
            <a:off x="1176324" y="1831177"/>
            <a:ext cx="9404985" cy="412677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065" rtl="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400"/>
              <a:buNone/>
            </a:pPr>
            <a:r>
              <a:rPr b="1" lang="en-US" sz="2800" u="sng"/>
              <a:t>3</a:t>
            </a:r>
            <a:r>
              <a:rPr b="1" lang="en-US" sz="2800" u="sng">
                <a:latin typeface="Times New Roman"/>
                <a:ea typeface="Times New Roman"/>
                <a:cs typeface="Times New Roman"/>
                <a:sym typeface="Times New Roman"/>
              </a:rPr>
              <a:t>. Documentation - </a:t>
            </a: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Documentation of the results of the meeting as soon as possible, it should contains such facts: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5125" lvl="1" marL="833755" rtl="0" algn="l">
              <a:lnSpc>
                <a:spcPct val="100000"/>
              </a:lnSpc>
              <a:spcBef>
                <a:spcPts val="470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Date, time and location of the meeting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4490" lvl="1" marL="833755" marR="5080" rtl="0" algn="l">
              <a:lnSpc>
                <a:spcPct val="100000"/>
              </a:lnSpc>
              <a:spcBef>
                <a:spcPts val="685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Name of Expert (i.e., if more than one expert is being used)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4490" lvl="1" marL="833755" marR="451484" rtl="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List and description of the rules identified during the meeting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4490" lvl="1" marL="833755" marR="143510" rtl="0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Listing of any new objects, attributes and/or values encountered - and their properties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5" name="Google Shape;365;p120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366" name="Google Shape;366;p120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367" name="Google Shape;367;p120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368" name="Google Shape;368;p1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p121"/>
          <p:cNvSpPr txBox="1"/>
          <p:nvPr>
            <p:ph type="title"/>
          </p:nvPr>
        </p:nvSpPr>
        <p:spPr>
          <a:xfrm>
            <a:off x="1485508" y="658136"/>
            <a:ext cx="6659686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Interviewing the Expert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374" name="Google Shape;374;p121"/>
          <p:cNvSpPr txBox="1"/>
          <p:nvPr>
            <p:ph idx="1" type="body"/>
          </p:nvPr>
        </p:nvSpPr>
        <p:spPr>
          <a:xfrm>
            <a:off x="1176324" y="1980597"/>
            <a:ext cx="9404985" cy="286745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64490" lvl="0" marL="376555" marR="5080" rtl="0" algn="l">
              <a:lnSpc>
                <a:spcPct val="100400"/>
              </a:lnSpc>
              <a:spcBef>
                <a:spcPts val="80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Identification of any new outside sources and references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4490" lvl="0" marL="376555" marR="45085" rtl="0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Listing of any new terminology encountered, and associated definitions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4490" lvl="0" marL="376555" marR="1167130" rtl="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Listing and discussion of any gaps or discrepancies encountered</a:t>
            </a:r>
            <a:endParaRPr sz="28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64490" lvl="0" marL="376555" marR="597535" rtl="0" algn="l">
              <a:lnSpc>
                <a:spcPct val="100400"/>
              </a:lnSpc>
              <a:spcBef>
                <a:spcPts val="660"/>
              </a:spcBef>
              <a:spcAft>
                <a:spcPts val="0"/>
              </a:spcAft>
              <a:buClr>
                <a:srgbClr val="3232CC"/>
              </a:buClr>
              <a:buSzPts val="1700"/>
              <a:buFont typeface="Arial"/>
              <a:buChar char="■"/>
            </a:pPr>
            <a:r>
              <a:rPr lang="en-US" sz="2800">
                <a:latin typeface="Times New Roman"/>
                <a:ea typeface="Times New Roman"/>
                <a:cs typeface="Times New Roman"/>
                <a:sym typeface="Times New Roman"/>
              </a:rPr>
              <a:t>Reminders (e.g., of points that need to be clarified)</a:t>
            </a:r>
            <a:endParaRPr/>
          </a:p>
        </p:txBody>
      </p:sp>
      <p:sp>
        <p:nvSpPr>
          <p:cNvPr id="375" name="Google Shape;375;p121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376" name="Google Shape;376;p121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377" name="Google Shape;377;p121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378" name="Google Shape;378;p1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122"/>
          <p:cNvSpPr txBox="1"/>
          <p:nvPr>
            <p:ph type="title"/>
          </p:nvPr>
        </p:nvSpPr>
        <p:spPr>
          <a:xfrm>
            <a:off x="1485508" y="658136"/>
            <a:ext cx="10050000" cy="4744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000"/>
              <a:t>Techniques used for extracting Knowledge from a domain expert</a:t>
            </a:r>
            <a:endParaRPr sz="3000">
              <a:solidFill>
                <a:srgbClr val="000000"/>
              </a:solidFill>
            </a:endParaRPr>
          </a:p>
        </p:txBody>
      </p:sp>
      <p:sp>
        <p:nvSpPr>
          <p:cNvPr id="384" name="Google Shape;384;p122"/>
          <p:cNvSpPr txBox="1"/>
          <p:nvPr>
            <p:ph idx="1" type="body"/>
          </p:nvPr>
        </p:nvSpPr>
        <p:spPr>
          <a:xfrm>
            <a:off x="1176324" y="1980597"/>
            <a:ext cx="9984689" cy="35522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" lvl="0" marL="12700" rtl="0" algn="l">
              <a:lnSpc>
                <a:spcPct val="100000"/>
              </a:lnSpc>
              <a:spcBef>
                <a:spcPts val="459"/>
              </a:spcBef>
              <a:spcAft>
                <a:spcPts val="0"/>
              </a:spcAft>
              <a:buSzPts val="1400"/>
              <a:buNone/>
            </a:pPr>
            <a:r>
              <a:rPr b="1" lang="en-US" sz="2800"/>
              <a:t>1</a:t>
            </a:r>
            <a:r>
              <a:rPr b="1" lang="en-US" sz="2400"/>
              <a:t>. On-site observation</a:t>
            </a:r>
            <a:endParaRPr/>
          </a:p>
          <a:p>
            <a:pPr indent="-228599" lvl="0" marL="474344" marR="508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US" sz="2400"/>
              <a:t> K.E watches the domain expert (D.E.) solving real problems on the job</a:t>
            </a:r>
            <a:endParaRPr/>
          </a:p>
          <a:p>
            <a:pPr indent="-228599" lvl="0" marL="474344" marR="508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228599" lvl="0" marL="474344" marR="508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228599" lvl="0" marL="474344" marR="508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228599" lvl="0" marL="474344" marR="508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  <a:p>
            <a:pPr indent="-228599" lvl="0" marL="474344" marR="508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US" sz="2400">
                <a:solidFill>
                  <a:srgbClr val="FF0000"/>
                </a:solidFill>
              </a:rPr>
              <a:t>Note: </a:t>
            </a:r>
            <a:r>
              <a:rPr lang="en-US" sz="2400"/>
              <a:t>difficulties are that the K.E. extracts the rules of solving the problems</a:t>
            </a:r>
            <a:endParaRPr/>
          </a:p>
          <a:p>
            <a:pPr indent="-228599" lvl="0" marL="474344" marR="508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en-US" sz="2400"/>
              <a:t>          without expansion from D.E.</a:t>
            </a:r>
            <a:endParaRPr/>
          </a:p>
          <a:p>
            <a:pPr indent="-228599" lvl="0" marL="474344" marR="508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5" name="Google Shape;385;p122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386" name="Google Shape;386;p122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387" name="Google Shape;387;p122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388" name="Google Shape;388;p1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89" name="Google Shape;389;p1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56074" y="3067050"/>
            <a:ext cx="4197301" cy="9422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23"/>
          <p:cNvSpPr txBox="1"/>
          <p:nvPr>
            <p:ph type="title"/>
          </p:nvPr>
        </p:nvSpPr>
        <p:spPr>
          <a:xfrm>
            <a:off x="1485508" y="658136"/>
            <a:ext cx="10050000" cy="4744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000"/>
              <a:t>Techniques used for extracting Knowledge from a domain expert</a:t>
            </a:r>
            <a:endParaRPr sz="3000">
              <a:solidFill>
                <a:srgbClr val="000000"/>
              </a:solidFill>
            </a:endParaRPr>
          </a:p>
        </p:txBody>
      </p:sp>
      <p:sp>
        <p:nvSpPr>
          <p:cNvPr id="395" name="Google Shape;395;p123"/>
          <p:cNvSpPr txBox="1"/>
          <p:nvPr>
            <p:ph idx="1" type="body"/>
          </p:nvPr>
        </p:nvSpPr>
        <p:spPr>
          <a:xfrm>
            <a:off x="1176324" y="1980597"/>
            <a:ext cx="9984689" cy="11977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" lvl="0" marL="12700" rtl="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400"/>
              <a:buNone/>
            </a:pPr>
            <a:r>
              <a:rPr b="1" lang="en-US" sz="2400"/>
              <a:t>2. Problem discussion</a:t>
            </a:r>
            <a:endParaRPr/>
          </a:p>
          <a:p>
            <a:pPr indent="-228600" lvl="0" marL="321945" marR="5080" rtl="0" algn="l">
              <a:lnSpc>
                <a:spcPct val="100200"/>
              </a:lnSpc>
              <a:spcBef>
                <a:spcPts val="234"/>
              </a:spcBef>
              <a:spcAft>
                <a:spcPts val="0"/>
              </a:spcAft>
              <a:buSzPts val="1400"/>
              <a:buNone/>
            </a:pPr>
            <a:r>
              <a:rPr lang="en-US" sz="2400"/>
              <a:t>K.E. explores the kinds of data, K. and procedures needed to solve the problem</a:t>
            </a:r>
            <a:endParaRPr/>
          </a:p>
          <a:p>
            <a:pPr indent="-228600" lvl="0" marL="321945" marR="5080" rtl="0" algn="l">
              <a:lnSpc>
                <a:spcPct val="100200"/>
              </a:lnSpc>
              <a:spcBef>
                <a:spcPts val="234"/>
              </a:spcBef>
              <a:spcAft>
                <a:spcPts val="0"/>
              </a:spcAft>
              <a:buSzPts val="1400"/>
              <a:buNone/>
            </a:pPr>
            <a:r>
              <a:rPr lang="en-US" sz="2400"/>
              <a:t>through the discussion</a:t>
            </a:r>
            <a:endParaRPr/>
          </a:p>
        </p:txBody>
      </p:sp>
      <p:sp>
        <p:nvSpPr>
          <p:cNvPr id="396" name="Google Shape;396;p123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397" name="Google Shape;397;p123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398" name="Google Shape;398;p123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399" name="Google Shape;399;p1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00" name="Google Shape;400;p1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31719" y="3679640"/>
            <a:ext cx="5701106" cy="9908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4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124"/>
          <p:cNvSpPr txBox="1"/>
          <p:nvPr>
            <p:ph type="title"/>
          </p:nvPr>
        </p:nvSpPr>
        <p:spPr>
          <a:xfrm>
            <a:off x="1485508" y="658136"/>
            <a:ext cx="10050000" cy="4744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000"/>
              <a:t>Techniques used for extracting Knowledge from a domain expert</a:t>
            </a:r>
            <a:endParaRPr sz="3000">
              <a:solidFill>
                <a:srgbClr val="000000"/>
              </a:solidFill>
            </a:endParaRPr>
          </a:p>
        </p:txBody>
      </p:sp>
      <p:sp>
        <p:nvSpPr>
          <p:cNvPr id="406" name="Google Shape;406;p124"/>
          <p:cNvSpPr txBox="1"/>
          <p:nvPr>
            <p:ph idx="1" type="body"/>
          </p:nvPr>
        </p:nvSpPr>
        <p:spPr>
          <a:xfrm>
            <a:off x="1176325" y="1980597"/>
            <a:ext cx="10176304" cy="39523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" lvl="0" marL="1270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1400"/>
              <a:buNone/>
            </a:pPr>
            <a:r>
              <a:rPr b="1" lang="en-US" sz="2400" u="sng">
                <a:latin typeface="Times New Roman"/>
                <a:ea typeface="Times New Roman"/>
                <a:cs typeface="Times New Roman"/>
                <a:sym typeface="Times New Roman"/>
              </a:rPr>
              <a:t>3. Problem description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lang="en-US" sz="2400"/>
              <a:t>H</a:t>
            </a: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ave the expert describes a prototypical problem for each category of answer in</a:t>
            </a:r>
            <a:r>
              <a:rPr lang="en-US" sz="2400"/>
              <a:t> </a:t>
            </a: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the domain</a:t>
            </a:r>
            <a:endParaRPr/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400"/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400"/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400" u="sng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400" u="sng">
              <a:solidFill>
                <a:srgbClr val="FF0000"/>
              </a:solidFill>
            </a:endParaRPr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rPr b="1" lang="en-US" sz="2400" u="sng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Note</a:t>
            </a:r>
            <a:r>
              <a:rPr lang="en-US" sz="2400" u="sng">
                <a:latin typeface="Times New Roman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difficulties are that the D.E. describes a prototype (not real problem).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400"/>
          </a:p>
        </p:txBody>
      </p:sp>
      <p:sp>
        <p:nvSpPr>
          <p:cNvPr id="407" name="Google Shape;407;p124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408" name="Google Shape;408;p124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409" name="Google Shape;409;p124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410" name="Google Shape;410;p1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11" name="Google Shape;411;p1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529379" y="3628218"/>
            <a:ext cx="3867150" cy="923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25"/>
          <p:cNvSpPr txBox="1"/>
          <p:nvPr>
            <p:ph type="title"/>
          </p:nvPr>
        </p:nvSpPr>
        <p:spPr>
          <a:xfrm>
            <a:off x="1485508" y="658136"/>
            <a:ext cx="10050000" cy="4744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000"/>
              <a:t>Techniques used for extracting Knowledge from a domain expert</a:t>
            </a:r>
            <a:endParaRPr sz="3000">
              <a:solidFill>
                <a:srgbClr val="000000"/>
              </a:solidFill>
            </a:endParaRPr>
          </a:p>
        </p:txBody>
      </p:sp>
      <p:sp>
        <p:nvSpPr>
          <p:cNvPr id="417" name="Google Shape;417;p125"/>
          <p:cNvSpPr txBox="1"/>
          <p:nvPr>
            <p:ph idx="1" type="body"/>
          </p:nvPr>
        </p:nvSpPr>
        <p:spPr>
          <a:xfrm>
            <a:off x="1176324" y="1991740"/>
            <a:ext cx="10176304" cy="3557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" lvl="0" marL="12700" rtl="0" algn="just">
              <a:lnSpc>
                <a:spcPct val="100000"/>
              </a:lnSpc>
              <a:spcBef>
                <a:spcPts val="940"/>
              </a:spcBef>
              <a:spcAft>
                <a:spcPts val="0"/>
              </a:spcAft>
              <a:buSzPts val="1400"/>
              <a:buNone/>
            </a:pPr>
            <a:r>
              <a:rPr b="1" lang="en-US" sz="2400" u="sng"/>
              <a:t>4. </a:t>
            </a:r>
            <a:r>
              <a:rPr b="1" lang="en-US" sz="2400" u="sng">
                <a:latin typeface="Times New Roman"/>
                <a:ea typeface="Times New Roman"/>
                <a:cs typeface="Times New Roman"/>
                <a:sym typeface="Times New Roman"/>
              </a:rPr>
              <a:t> Problem analysis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321945" marR="5080" rtl="0" algn="just">
              <a:lnSpc>
                <a:spcPct val="100200"/>
              </a:lnSpc>
              <a:spcBef>
                <a:spcPts val="835"/>
              </a:spcBef>
              <a:spcAft>
                <a:spcPts val="0"/>
              </a:spcAft>
              <a:buSzPts val="1400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K.E. presents the expert with a series of realistic problems then the D.E solves the</a:t>
            </a:r>
            <a:r>
              <a:rPr lang="en-US" sz="2400"/>
              <a:t> </a:t>
            </a: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problems with reasoning steps (analyze the results).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400"/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400"/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400" u="sng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400" u="sng">
              <a:solidFill>
                <a:srgbClr val="FF0000"/>
              </a:solidFill>
            </a:endParaRPr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400"/>
          </a:p>
        </p:txBody>
      </p:sp>
      <p:sp>
        <p:nvSpPr>
          <p:cNvPr id="418" name="Google Shape;418;p125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419" name="Google Shape;419;p125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420" name="Google Shape;420;p125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421" name="Google Shape;421;p1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1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249146" y="3770432"/>
            <a:ext cx="7262877" cy="12798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126"/>
          <p:cNvSpPr txBox="1"/>
          <p:nvPr>
            <p:ph type="title"/>
          </p:nvPr>
        </p:nvSpPr>
        <p:spPr>
          <a:xfrm>
            <a:off x="1485508" y="658136"/>
            <a:ext cx="10050000" cy="4744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000"/>
              <a:t>Techniques used for extracting Knowledge from a domain expert</a:t>
            </a:r>
            <a:endParaRPr sz="3000">
              <a:solidFill>
                <a:srgbClr val="000000"/>
              </a:solidFill>
            </a:endParaRPr>
          </a:p>
        </p:txBody>
      </p:sp>
      <p:sp>
        <p:nvSpPr>
          <p:cNvPr id="428" name="Google Shape;428;p126"/>
          <p:cNvSpPr txBox="1"/>
          <p:nvPr>
            <p:ph idx="1" type="body"/>
          </p:nvPr>
        </p:nvSpPr>
        <p:spPr>
          <a:xfrm>
            <a:off x="1176324" y="1991740"/>
            <a:ext cx="10176304" cy="355738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" lvl="0" marL="12700" rtl="0" algn="l">
              <a:lnSpc>
                <a:spcPct val="100000"/>
              </a:lnSpc>
              <a:spcBef>
                <a:spcPts val="940"/>
              </a:spcBef>
              <a:spcAft>
                <a:spcPts val="0"/>
              </a:spcAft>
              <a:buSzPts val="1400"/>
              <a:buNone/>
            </a:pPr>
            <a:r>
              <a:rPr b="1" lang="en-US" sz="2400" u="sng"/>
              <a:t>5. </a:t>
            </a:r>
            <a:r>
              <a:rPr b="1" lang="en-US" sz="2400" u="sng">
                <a:latin typeface="Times New Roman"/>
                <a:ea typeface="Times New Roman"/>
                <a:cs typeface="Times New Roman"/>
                <a:sym typeface="Times New Roman"/>
              </a:rPr>
              <a:t> System refinement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321945" marR="5080" rtl="0" algn="l">
              <a:lnSpc>
                <a:spcPct val="100200"/>
              </a:lnSpc>
              <a:spcBef>
                <a:spcPts val="835"/>
              </a:spcBef>
              <a:spcAft>
                <a:spcPts val="0"/>
              </a:spcAft>
              <a:buSzPts val="1400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Have the D.E. gives the K.E. a series of problems to solve using the rules acquired from the interviews.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400"/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400"/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400" u="sng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400" u="sng">
              <a:solidFill>
                <a:srgbClr val="FF0000"/>
              </a:solidFill>
            </a:endParaRPr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400"/>
          </a:p>
        </p:txBody>
      </p:sp>
      <p:sp>
        <p:nvSpPr>
          <p:cNvPr id="429" name="Google Shape;429;p126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430" name="Google Shape;430;p126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431" name="Google Shape;431;p126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432" name="Google Shape;432;p1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1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31719" y="3770432"/>
            <a:ext cx="6811409" cy="1336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27"/>
          <p:cNvSpPr txBox="1"/>
          <p:nvPr>
            <p:ph type="title"/>
          </p:nvPr>
        </p:nvSpPr>
        <p:spPr>
          <a:xfrm>
            <a:off x="1485508" y="658136"/>
            <a:ext cx="10050000" cy="47448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000"/>
              <a:t>Techniques used for extracting Knowledge from a domain expert</a:t>
            </a:r>
            <a:endParaRPr sz="3000">
              <a:solidFill>
                <a:srgbClr val="000000"/>
              </a:solidFill>
            </a:endParaRPr>
          </a:p>
        </p:txBody>
      </p:sp>
      <p:sp>
        <p:nvSpPr>
          <p:cNvPr id="439" name="Google Shape;439;p127"/>
          <p:cNvSpPr txBox="1"/>
          <p:nvPr>
            <p:ph idx="1" type="body"/>
          </p:nvPr>
        </p:nvSpPr>
        <p:spPr>
          <a:xfrm>
            <a:off x="1176324" y="1991740"/>
            <a:ext cx="10176304" cy="29572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2700" lvl="0" marL="12700" rtl="0" algn="l">
              <a:lnSpc>
                <a:spcPct val="100000"/>
              </a:lnSpc>
              <a:spcBef>
                <a:spcPts val="340"/>
              </a:spcBef>
              <a:spcAft>
                <a:spcPts val="0"/>
              </a:spcAft>
              <a:buSzPts val="1400"/>
              <a:buNone/>
            </a:pPr>
            <a:r>
              <a:rPr b="1" lang="en-US" sz="2400" u="sng">
                <a:latin typeface="Times New Roman"/>
                <a:ea typeface="Times New Roman"/>
                <a:cs typeface="Times New Roman"/>
                <a:sym typeface="Times New Roman"/>
              </a:rPr>
              <a:t>6. System examination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321945" marR="5080" rtl="0" algn="l">
              <a:lnSpc>
                <a:spcPct val="100400"/>
              </a:lnSpc>
              <a:spcBef>
                <a:spcPts val="225"/>
              </a:spcBef>
              <a:spcAft>
                <a:spcPts val="0"/>
              </a:spcAft>
              <a:buSzPts val="1400"/>
              <a:buNone/>
            </a:pPr>
            <a:r>
              <a:rPr lang="en-US" sz="2400">
                <a:latin typeface="Times New Roman"/>
                <a:ea typeface="Times New Roman"/>
                <a:cs typeface="Times New Roman"/>
                <a:sym typeface="Times New Roman"/>
              </a:rPr>
              <a:t>Have the D.E. examine and critique the prototype system’s rules and control structure.</a:t>
            </a:r>
            <a:endParaRPr sz="24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400"/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400" u="sng">
              <a:solidFill>
                <a:srgbClr val="FF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 sz="2400" u="sng">
              <a:solidFill>
                <a:srgbClr val="FF0000"/>
              </a:solidFill>
            </a:endParaRPr>
          </a:p>
          <a:p>
            <a:pPr indent="-228600" lvl="0" marL="321945" marR="508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2400"/>
          </a:p>
        </p:txBody>
      </p:sp>
      <p:sp>
        <p:nvSpPr>
          <p:cNvPr id="440" name="Google Shape;440;p127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441" name="Google Shape;441;p127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442" name="Google Shape;442;p127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443" name="Google Shape;443;p1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444" name="Google Shape;444;p1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80777" y="3573046"/>
            <a:ext cx="7253430" cy="12521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93"/>
          <p:cNvSpPr txBox="1"/>
          <p:nvPr>
            <p:ph type="title"/>
          </p:nvPr>
        </p:nvSpPr>
        <p:spPr>
          <a:xfrm>
            <a:off x="1615439" y="701180"/>
            <a:ext cx="5257204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</a:rPr>
              <a:t>Expert System </a:t>
            </a:r>
            <a:endParaRPr/>
          </a:p>
        </p:txBody>
      </p:sp>
      <p:sp>
        <p:nvSpPr>
          <p:cNvPr id="80" name="Google Shape;80;p93"/>
          <p:cNvSpPr txBox="1"/>
          <p:nvPr/>
        </p:nvSpPr>
        <p:spPr>
          <a:xfrm>
            <a:off x="1030987" y="1667823"/>
            <a:ext cx="10401300" cy="38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400">
            <a:spAutoFit/>
          </a:bodyPr>
          <a:lstStyle/>
          <a:p>
            <a:pPr indent="-457200" lvl="0" marL="469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a </a:t>
            </a: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computer program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that is designed to solve </a:t>
            </a: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complex problems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to </a:t>
            </a: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provide decision-making ability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like a human expert.</a:t>
            </a:r>
            <a:endParaRPr/>
          </a:p>
          <a:p>
            <a:pPr indent="-457200" lvl="0" marL="469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performs this by extracting knowledge from its knowledge base using the </a:t>
            </a: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reasoning</a:t>
            </a: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inference rules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according to the user queries. </a:t>
            </a:r>
            <a:endParaRPr/>
          </a:p>
          <a:p>
            <a:pPr indent="-457200" lvl="0" marL="469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performance of an expert system is based on the expert's knowledge stored in its </a:t>
            </a: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knowledge base. </a:t>
            </a:r>
            <a:endParaRPr/>
          </a:p>
          <a:p>
            <a:pPr indent="-457200" lvl="0" marL="469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more knowledge stored in the KB, the more that system improves its performance. </a:t>
            </a:r>
            <a:endParaRPr/>
          </a:p>
          <a:p>
            <a:pPr indent="-457200" lvl="0" marL="4699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One of the common examples of an ES is a suggestion of spelling errors while typing in the Google search box. tr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81" name="Google Shape;81;p9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93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5885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</a:rPr>
              <a:t>‹#›</a:t>
            </a:fld>
            <a:endParaRPr sz="1200"/>
          </a:p>
        </p:txBody>
      </p:sp>
      <p:sp>
        <p:nvSpPr>
          <p:cNvPr id="83" name="Google Shape;83;p93"/>
          <p:cNvSpPr txBox="1"/>
          <p:nvPr/>
        </p:nvSpPr>
        <p:spPr>
          <a:xfrm>
            <a:off x="840739" y="6560894"/>
            <a:ext cx="154940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4" name="Google Shape;84;p93"/>
          <p:cNvSpPr txBox="1"/>
          <p:nvPr/>
        </p:nvSpPr>
        <p:spPr>
          <a:xfrm>
            <a:off x="5122545" y="6560894"/>
            <a:ext cx="194945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8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128"/>
          <p:cNvSpPr txBox="1"/>
          <p:nvPr>
            <p:ph type="title"/>
          </p:nvPr>
        </p:nvSpPr>
        <p:spPr>
          <a:xfrm>
            <a:off x="1373270" y="802749"/>
            <a:ext cx="8333437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Advantages of Expert System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450" name="Google Shape;450;p128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451" name="Google Shape;451;p128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452" name="Google Shape;452;p128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sp>
        <p:nvSpPr>
          <p:cNvPr id="453" name="Google Shape;453;p128"/>
          <p:cNvSpPr txBox="1"/>
          <p:nvPr/>
        </p:nvSpPr>
        <p:spPr>
          <a:xfrm>
            <a:off x="925361" y="1864325"/>
            <a:ext cx="10341277" cy="357790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These systems are highly reproducible.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can be used for risky places where the human presence is not safe.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Error possibilities are less if the KB contains correct knowledge.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performance of these systems remains steady as it is not affected by emotions, tension, or fatigue.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They provide a very high speed to respond to a particular query</a:t>
            </a:r>
            <a:endParaRPr/>
          </a:p>
          <a:p>
            <a:pPr indent="0" lvl="0" marL="127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54" name="Google Shape;454;p12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129"/>
          <p:cNvSpPr txBox="1"/>
          <p:nvPr>
            <p:ph type="title"/>
          </p:nvPr>
        </p:nvSpPr>
        <p:spPr>
          <a:xfrm>
            <a:off x="1373270" y="802749"/>
            <a:ext cx="8333437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latin typeface="Times New Roman"/>
                <a:ea typeface="Times New Roman"/>
                <a:cs typeface="Times New Roman"/>
                <a:sym typeface="Times New Roman"/>
              </a:rPr>
              <a:t>Limitations of Expert System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60" name="Google Shape;460;p129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461" name="Google Shape;461;p129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462" name="Google Shape;462;p129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sp>
        <p:nvSpPr>
          <p:cNvPr id="463" name="Google Shape;463;p129"/>
          <p:cNvSpPr txBox="1"/>
          <p:nvPr/>
        </p:nvSpPr>
        <p:spPr>
          <a:xfrm>
            <a:off x="925361" y="1864325"/>
            <a:ext cx="10341277" cy="38908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response of the expert system may get wrong if the knowledge base contains the wrong information.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Like a human being, it cannot produce a creative output for different scenarios.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Its maintenance and development costs are very high.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Knowledge acquisition for designing is much difficult.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 each domain, we require a specific ES, which is one of the big limitations. 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cannot learn from itself and hence requires manual updates. </a:t>
            </a:r>
            <a:endParaRPr b="0" i="0" sz="2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64" name="Google Shape;464;p12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130"/>
          <p:cNvSpPr txBox="1"/>
          <p:nvPr>
            <p:ph type="title"/>
          </p:nvPr>
        </p:nvSpPr>
        <p:spPr>
          <a:xfrm>
            <a:off x="1373270" y="802749"/>
            <a:ext cx="8333437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Applications of Expert System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70" name="Google Shape;470;p130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471" name="Google Shape;471;p130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472" name="Google Shape;472;p130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sp>
        <p:nvSpPr>
          <p:cNvPr id="473" name="Google Shape;473;p130"/>
          <p:cNvSpPr txBox="1"/>
          <p:nvPr/>
        </p:nvSpPr>
        <p:spPr>
          <a:xfrm>
            <a:off x="925361" y="1864325"/>
            <a:ext cx="10891501" cy="34599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designing and manufacturing domain 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Designing and manufacturing physical devices such as camera lenses and automobiles.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the knowledge domain 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Publishing the relevant knowledge to the users. The two popular ES used for this domain is an advisor and a tax advisor.</a:t>
            </a:r>
            <a:endParaRPr/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the finance domain 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Detect any type of possible fraud, suspicious activity, and advise bankers that if they should provide loans for business or not.</a:t>
            </a:r>
            <a:endParaRPr/>
          </a:p>
        </p:txBody>
      </p:sp>
      <p:pic>
        <p:nvPicPr>
          <p:cNvPr id="474" name="Google Shape;474;p13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131"/>
          <p:cNvSpPr txBox="1"/>
          <p:nvPr>
            <p:ph type="title"/>
          </p:nvPr>
        </p:nvSpPr>
        <p:spPr>
          <a:xfrm>
            <a:off x="1373270" y="802749"/>
            <a:ext cx="8333437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Applications of Expert System </a:t>
            </a:r>
            <a:endParaRPr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80" name="Google Shape;480;p131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481" name="Google Shape;481;p131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482" name="Google Shape;482;p131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sp>
        <p:nvSpPr>
          <p:cNvPr id="483" name="Google Shape;483;p131"/>
          <p:cNvSpPr txBox="1"/>
          <p:nvPr/>
        </p:nvSpPr>
        <p:spPr>
          <a:xfrm>
            <a:off x="784684" y="1914483"/>
            <a:ext cx="11004042" cy="30290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 the diagnosis and troubleshooting of devices 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In medical diagnosis, the ES system is used, and it was the first area where these systems were used.</a:t>
            </a:r>
            <a:endParaRPr/>
          </a:p>
          <a:p>
            <a:pPr indent="-457200" lvl="0" marL="4572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Planning and Scheduling  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 Planning and scheduling some particular tasks for achieving the goal of that task.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endParaRPr b="0" i="0" sz="28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84" name="Google Shape;484;p1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42"/>
          <p:cNvSpPr txBox="1"/>
          <p:nvPr>
            <p:ph type="title"/>
          </p:nvPr>
        </p:nvSpPr>
        <p:spPr>
          <a:xfrm>
            <a:off x="993139" y="567169"/>
            <a:ext cx="6814430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>
                <a:solidFill>
                  <a:srgbClr val="000000"/>
                </a:solidFill>
              </a:rPr>
              <a:t>MYCIN: 1972-1980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490" name="Google Shape;490;p42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491" name="Google Shape;491;p42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492" name="Google Shape;492;p42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45</a:t>
            </a:r>
            <a:endParaRPr/>
          </a:p>
        </p:txBody>
      </p:sp>
      <p:sp>
        <p:nvSpPr>
          <p:cNvPr id="493" name="Google Shape;493;p42"/>
          <p:cNvSpPr txBox="1"/>
          <p:nvPr/>
        </p:nvSpPr>
        <p:spPr>
          <a:xfrm>
            <a:off x="993139" y="1804365"/>
            <a:ext cx="9457055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50-500 rules, acquired from expert by interviewing. Blood disease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94" name="Google Shape;494;p42"/>
          <p:cNvSpPr txBox="1"/>
          <p:nvPr/>
        </p:nvSpPr>
        <p:spPr>
          <a:xfrm>
            <a:off x="934086" y="2233027"/>
            <a:ext cx="10264775" cy="34813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950">
            <a:spAutoFit/>
          </a:bodyPr>
          <a:lstStyle/>
          <a:p>
            <a:pPr indent="0" lvl="0" marL="12700" marR="823912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diagnosis.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8239125" rtl="0" algn="l">
              <a:lnSpc>
                <a:spcPct val="100000"/>
              </a:lnSpc>
              <a:spcBef>
                <a:spcPts val="107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Example rule:</a:t>
            </a:r>
            <a:endParaRPr b="1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175260" lvl="0" marL="12700" marR="220345" rtl="0" algn="l">
              <a:lnSpc>
                <a:spcPct val="108214"/>
              </a:lnSpc>
              <a:spcBef>
                <a:spcPts val="144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stain of organism is gramneg and morphology is rod and aerobicity  is aerobic then strongly suggestive (.8) that organism is  enterocabateriacease.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5080" rtl="0" algn="l">
              <a:lnSpc>
                <a:spcPct val="107857"/>
              </a:lnSpc>
              <a:spcBef>
                <a:spcPts val="138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Rules matched well knowledge in domain: medical papers often present  a few rules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03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Rule = nugget of independent knowledge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43"/>
          <p:cNvSpPr txBox="1"/>
          <p:nvPr>
            <p:ph type="title"/>
          </p:nvPr>
        </p:nvSpPr>
        <p:spPr>
          <a:xfrm>
            <a:off x="1176324" y="659052"/>
            <a:ext cx="5867400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</a:rPr>
              <a:t>Facts are not facts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500" name="Google Shape;500;p43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501" name="Google Shape;501;p43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502" name="Google Shape;502;p43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46</a:t>
            </a:r>
            <a:endParaRPr/>
          </a:p>
        </p:txBody>
      </p:sp>
      <p:sp>
        <p:nvSpPr>
          <p:cNvPr id="503" name="Google Shape;503;p43"/>
          <p:cNvSpPr txBox="1"/>
          <p:nvPr/>
        </p:nvSpPr>
        <p:spPr>
          <a:xfrm>
            <a:off x="1176324" y="1813126"/>
            <a:ext cx="5295265" cy="325952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3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Morphology is rod requires microscopic evaluation.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 a bean shape a rod?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Is an “S” shape a rod?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648970" rtl="0" algn="l">
              <a:lnSpc>
                <a:spcPct val="148000"/>
              </a:lnSpc>
              <a:spcBef>
                <a:spcPts val="209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Morphology is rod is assigned a confidence.  All “facts” assigned confidences, from 0 to 1.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8" name="Google Shape;508;p44"/>
          <p:cNvGrpSpPr/>
          <p:nvPr/>
        </p:nvGrpSpPr>
        <p:grpSpPr>
          <a:xfrm>
            <a:off x="0" y="6333744"/>
            <a:ext cx="12192000" cy="524255"/>
            <a:chOff x="0" y="6333744"/>
            <a:chExt cx="12192000" cy="524255"/>
          </a:xfrm>
        </p:grpSpPr>
        <p:sp>
          <p:nvSpPr>
            <p:cNvPr id="509" name="Google Shape;509;p44"/>
            <p:cNvSpPr/>
            <p:nvPr/>
          </p:nvSpPr>
          <p:spPr>
            <a:xfrm>
              <a:off x="0" y="6400799"/>
              <a:ext cx="12192000" cy="457200"/>
            </a:xfrm>
            <a:custGeom>
              <a:rect b="b" l="l" r="r" t="t"/>
              <a:pathLst>
                <a:path extrusionOk="0" h="457200" w="12192000">
                  <a:moveTo>
                    <a:pt x="12192000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92000" y="45719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619DD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p44"/>
            <p:cNvSpPr/>
            <p:nvPr/>
          </p:nvSpPr>
          <p:spPr>
            <a:xfrm>
              <a:off x="0" y="6333744"/>
              <a:ext cx="12192000" cy="67310"/>
            </a:xfrm>
            <a:custGeom>
              <a:rect b="b" l="l" r="r" t="t"/>
              <a:pathLst>
                <a:path extrusionOk="0" h="67310" w="12192000">
                  <a:moveTo>
                    <a:pt x="12192000" y="0"/>
                  </a:moveTo>
                  <a:lnTo>
                    <a:pt x="0" y="0"/>
                  </a:lnTo>
                  <a:lnTo>
                    <a:pt x="0" y="67055"/>
                  </a:lnTo>
                  <a:lnTo>
                    <a:pt x="12192000" y="670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966A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1" name="Google Shape;511;p44"/>
          <p:cNvSpPr txBox="1"/>
          <p:nvPr>
            <p:ph type="title"/>
          </p:nvPr>
        </p:nvSpPr>
        <p:spPr>
          <a:xfrm>
            <a:off x="993139" y="280850"/>
            <a:ext cx="6476806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MYCIN: Shortliffe</a:t>
            </a:r>
            <a:endParaRPr/>
          </a:p>
        </p:txBody>
      </p:sp>
      <p:sp>
        <p:nvSpPr>
          <p:cNvPr id="512" name="Google Shape;512;p44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513" name="Google Shape;513;p44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514" name="Google Shape;514;p44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47</a:t>
            </a:r>
            <a:endParaRPr/>
          </a:p>
        </p:txBody>
      </p:sp>
      <p:sp>
        <p:nvSpPr>
          <p:cNvPr id="515" name="Google Shape;515;p44"/>
          <p:cNvSpPr txBox="1"/>
          <p:nvPr/>
        </p:nvSpPr>
        <p:spPr>
          <a:xfrm>
            <a:off x="993139" y="1197610"/>
            <a:ext cx="10198100" cy="441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0" rtl="0" algn="l">
              <a:lnSpc>
                <a:spcPct val="11178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Begins with a few facts about patient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46050" lvl="0" marL="231140" marR="0" rtl="0" algn="l">
              <a:lnSpc>
                <a:spcPct val="110416"/>
              </a:lnSpc>
              <a:spcBef>
                <a:spcPts val="0"/>
              </a:spcBef>
              <a:spcAft>
                <a:spcPts val="0"/>
              </a:spcAft>
              <a:buClr>
                <a:srgbClr val="4966AC"/>
              </a:buClr>
              <a:buSzPts val="2300"/>
              <a:buFont typeface="Calibri"/>
              <a:buChar char="◦"/>
            </a:pPr>
            <a:r>
              <a:rPr b="0" i="0" lang="en-US" sz="2400" u="none" cap="none" strike="sng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 Required by physicians but irrelevant	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Backward chains from each possible goal (disease).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5080" rtl="0" algn="l">
              <a:lnSpc>
                <a:spcPct val="70000"/>
              </a:lnSpc>
              <a:spcBef>
                <a:spcPts val="139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Preconditions either match facts or set up new subgoals.	Subgoals may  involve tests.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4113529" rtl="0" algn="l">
              <a:lnSpc>
                <a:spcPct val="111600"/>
              </a:lnSpc>
              <a:spcBef>
                <a:spcPts val="5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Finds all “proofs” and weighs them.  Explains decisions and combines evidence  Worked better than average physician.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6897369" rtl="0" algn="l">
              <a:lnSpc>
                <a:spcPct val="134285"/>
              </a:lnSpc>
              <a:spcBef>
                <a:spcPts val="95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Never used in practice.  Methodology used.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5"/>
          <p:cNvSpPr txBox="1"/>
          <p:nvPr>
            <p:ph type="title"/>
          </p:nvPr>
        </p:nvSpPr>
        <p:spPr>
          <a:xfrm>
            <a:off x="993138" y="534669"/>
            <a:ext cx="8066455" cy="7508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</a:rPr>
              <a:t>Examples and non-examples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521" name="Google Shape;521;p45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522" name="Google Shape;522;p45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523" name="Google Shape;523;p45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48</a:t>
            </a:r>
            <a:endParaRPr/>
          </a:p>
        </p:txBody>
      </p:sp>
      <p:sp>
        <p:nvSpPr>
          <p:cNvPr id="524" name="Google Shape;524;p45"/>
          <p:cNvSpPr txBox="1"/>
          <p:nvPr/>
        </p:nvSpPr>
        <p:spPr>
          <a:xfrm>
            <a:off x="1176324" y="1985666"/>
            <a:ext cx="8361571" cy="3532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3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Soybean diagnosis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Expert codified knowledge in form of rules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System almost as good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hundreds of rules, system seems reasonable.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Autoclade placement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Expert but no codification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Chess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Experts but no codification in terms of rules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46"/>
          <p:cNvSpPr txBox="1"/>
          <p:nvPr>
            <p:ph type="title"/>
          </p:nvPr>
        </p:nvSpPr>
        <p:spPr>
          <a:xfrm>
            <a:off x="993139" y="789178"/>
            <a:ext cx="8474418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Forward Chaining Interpreter</a:t>
            </a:r>
            <a:endParaRPr/>
          </a:p>
        </p:txBody>
      </p:sp>
      <p:sp>
        <p:nvSpPr>
          <p:cNvPr id="530" name="Google Shape;530;p46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531" name="Google Shape;531;p46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532" name="Google Shape;532;p46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49</a:t>
            </a:r>
            <a:endParaRPr/>
          </a:p>
        </p:txBody>
      </p:sp>
      <p:sp>
        <p:nvSpPr>
          <p:cNvPr id="533" name="Google Shape;533;p46"/>
          <p:cNvSpPr txBox="1"/>
          <p:nvPr/>
        </p:nvSpPr>
        <p:spPr>
          <a:xfrm>
            <a:off x="1176324" y="1813126"/>
            <a:ext cx="7992109" cy="32361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3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Repeat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Apply all the rules to the current facts.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rule firing may add new facts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4932680" rtl="0" algn="l">
              <a:lnSpc>
                <a:spcPct val="148000"/>
              </a:lnSpc>
              <a:spcBef>
                <a:spcPts val="209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Until no new facts are added.  Comprehensible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Trace of rule applications that lead to conclusion is explanation. Answers why.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37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8" name="Google Shape;538;p47"/>
          <p:cNvGrpSpPr/>
          <p:nvPr/>
        </p:nvGrpSpPr>
        <p:grpSpPr>
          <a:xfrm>
            <a:off x="0" y="6333744"/>
            <a:ext cx="12192000" cy="524255"/>
            <a:chOff x="0" y="6333744"/>
            <a:chExt cx="12192000" cy="524255"/>
          </a:xfrm>
        </p:grpSpPr>
        <p:sp>
          <p:nvSpPr>
            <p:cNvPr id="539" name="Google Shape;539;p47"/>
            <p:cNvSpPr/>
            <p:nvPr/>
          </p:nvSpPr>
          <p:spPr>
            <a:xfrm>
              <a:off x="0" y="6400799"/>
              <a:ext cx="12192000" cy="457200"/>
            </a:xfrm>
            <a:custGeom>
              <a:rect b="b" l="l" r="r" t="t"/>
              <a:pathLst>
                <a:path extrusionOk="0" h="457200" w="12192000">
                  <a:moveTo>
                    <a:pt x="12192000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92000" y="45719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619DD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0" name="Google Shape;540;p47"/>
            <p:cNvSpPr/>
            <p:nvPr/>
          </p:nvSpPr>
          <p:spPr>
            <a:xfrm>
              <a:off x="0" y="6333744"/>
              <a:ext cx="12192000" cy="67310"/>
            </a:xfrm>
            <a:custGeom>
              <a:rect b="b" l="l" r="r" t="t"/>
              <a:pathLst>
                <a:path extrusionOk="0" h="67310" w="12192000">
                  <a:moveTo>
                    <a:pt x="12192000" y="0"/>
                  </a:moveTo>
                  <a:lnTo>
                    <a:pt x="0" y="0"/>
                  </a:lnTo>
                  <a:lnTo>
                    <a:pt x="0" y="67055"/>
                  </a:lnTo>
                  <a:lnTo>
                    <a:pt x="12192000" y="670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966A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1" name="Google Shape;541;p47"/>
          <p:cNvSpPr txBox="1"/>
          <p:nvPr>
            <p:ph type="title"/>
          </p:nvPr>
        </p:nvSpPr>
        <p:spPr>
          <a:xfrm>
            <a:off x="993139" y="636778"/>
            <a:ext cx="8896449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Forward Chaining Example</a:t>
            </a:r>
            <a:endParaRPr/>
          </a:p>
        </p:txBody>
      </p:sp>
      <p:sp>
        <p:nvSpPr>
          <p:cNvPr id="542" name="Google Shape;542;p47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543" name="Google Shape;543;p47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544" name="Google Shape;544;p47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50</a:t>
            </a:r>
            <a:endParaRPr/>
          </a:p>
        </p:txBody>
      </p:sp>
      <p:sp>
        <p:nvSpPr>
          <p:cNvPr id="545" name="Google Shape;545;p47"/>
          <p:cNvSpPr txBox="1"/>
          <p:nvPr/>
        </p:nvSpPr>
        <p:spPr>
          <a:xfrm>
            <a:off x="993139" y="1502410"/>
            <a:ext cx="10180320" cy="40100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</a:t>
            </a:r>
            <a:r>
              <a:rPr b="0" i="0" lang="en-US" sz="2800" u="none" cap="none" strike="sng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acts:	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F1: Ungee gives milk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F2: Ungee eats meat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59714" lvl="0" marL="381635" marR="0" rtl="0" algn="l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F3: Ungee has hoofs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255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Rules: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R1: If X gives milk, then it is a mammal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R2: If X is a mammal and eats meat, then carnivore.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R3: If X is a carnivore and has hoofs, then ungulate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26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Easy to see:	Ungee is ungulate.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41"/>
          <p:cNvSpPr txBox="1"/>
          <p:nvPr>
            <p:ph type="title"/>
          </p:nvPr>
        </p:nvSpPr>
        <p:spPr>
          <a:xfrm>
            <a:off x="1373271" y="802749"/>
            <a:ext cx="4919676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>
                <a:solidFill>
                  <a:srgbClr val="000000"/>
                </a:solidFill>
              </a:rPr>
              <a:t>Architecture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90" name="Google Shape;90;p41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91" name="Google Shape;91;p41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92" name="Google Shape;92;p41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93" name="Google Shape;93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59521" y="2160269"/>
            <a:ext cx="7888919" cy="31713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0" name="Google Shape;550;p48"/>
          <p:cNvGrpSpPr/>
          <p:nvPr/>
        </p:nvGrpSpPr>
        <p:grpSpPr>
          <a:xfrm>
            <a:off x="0" y="6333744"/>
            <a:ext cx="12192000" cy="524255"/>
            <a:chOff x="0" y="6333744"/>
            <a:chExt cx="12192000" cy="524255"/>
          </a:xfrm>
        </p:grpSpPr>
        <p:sp>
          <p:nvSpPr>
            <p:cNvPr id="551" name="Google Shape;551;p48"/>
            <p:cNvSpPr/>
            <p:nvPr/>
          </p:nvSpPr>
          <p:spPr>
            <a:xfrm>
              <a:off x="0" y="6400799"/>
              <a:ext cx="12192000" cy="457200"/>
            </a:xfrm>
            <a:custGeom>
              <a:rect b="b" l="l" r="r" t="t"/>
              <a:pathLst>
                <a:path extrusionOk="0" h="457200" w="12192000">
                  <a:moveTo>
                    <a:pt x="12192000" y="0"/>
                  </a:moveTo>
                  <a:lnTo>
                    <a:pt x="0" y="0"/>
                  </a:lnTo>
                  <a:lnTo>
                    <a:pt x="0" y="457199"/>
                  </a:lnTo>
                  <a:lnTo>
                    <a:pt x="12192000" y="457199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619DD1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2" name="Google Shape;552;p48"/>
            <p:cNvSpPr/>
            <p:nvPr/>
          </p:nvSpPr>
          <p:spPr>
            <a:xfrm>
              <a:off x="0" y="6333744"/>
              <a:ext cx="12192000" cy="67310"/>
            </a:xfrm>
            <a:custGeom>
              <a:rect b="b" l="l" r="r" t="t"/>
              <a:pathLst>
                <a:path extrusionOk="0" h="67310" w="12192000">
                  <a:moveTo>
                    <a:pt x="12192000" y="0"/>
                  </a:moveTo>
                  <a:lnTo>
                    <a:pt x="0" y="0"/>
                  </a:lnTo>
                  <a:lnTo>
                    <a:pt x="0" y="67055"/>
                  </a:lnTo>
                  <a:lnTo>
                    <a:pt x="12192000" y="67055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4966AC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3" name="Google Shape;553;p48"/>
          <p:cNvSpPr txBox="1"/>
          <p:nvPr>
            <p:ph type="title"/>
          </p:nvPr>
        </p:nvSpPr>
        <p:spPr>
          <a:xfrm>
            <a:off x="993138" y="636778"/>
            <a:ext cx="8038319" cy="75691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Backward Chaining</a:t>
            </a:r>
            <a:endParaRPr/>
          </a:p>
        </p:txBody>
      </p:sp>
      <p:sp>
        <p:nvSpPr>
          <p:cNvPr id="554" name="Google Shape;554;p48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555" name="Google Shape;555;p48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556" name="Google Shape;556;p48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51</a:t>
            </a:r>
            <a:endParaRPr/>
          </a:p>
        </p:txBody>
      </p:sp>
      <p:sp>
        <p:nvSpPr>
          <p:cNvPr id="557" name="Google Shape;557;p48"/>
          <p:cNvSpPr txBox="1"/>
          <p:nvPr/>
        </p:nvSpPr>
        <p:spPr>
          <a:xfrm>
            <a:off x="980693" y="1562962"/>
            <a:ext cx="10180320" cy="346503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00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</a:t>
            </a:r>
            <a:r>
              <a:rPr b="0" i="0" lang="en-US" sz="2400" u="sng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 with Goal G1: is Ungee an ungulate?	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6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G1 matches conclusion of R3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5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Sets up premises as subgoals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G2: Ungee is carnivore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G3: Ungee has hoofs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G3 matches fact F3 so true.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G2 matches conclusion of R2. etc.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49"/>
          <p:cNvSpPr txBox="1"/>
          <p:nvPr>
            <p:ph type="title"/>
          </p:nvPr>
        </p:nvSpPr>
        <p:spPr>
          <a:xfrm>
            <a:off x="1112804" y="630917"/>
            <a:ext cx="7193953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The good and the bad</a:t>
            </a:r>
            <a:endParaRPr/>
          </a:p>
        </p:txBody>
      </p:sp>
      <p:sp>
        <p:nvSpPr>
          <p:cNvPr id="563" name="Google Shape;563;p49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564" name="Google Shape;564;p49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565" name="Google Shape;565;p49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52</a:t>
            </a:r>
            <a:endParaRPr/>
          </a:p>
        </p:txBody>
      </p:sp>
      <p:sp>
        <p:nvSpPr>
          <p:cNvPr id="566" name="Google Shape;566;p49"/>
          <p:cNvSpPr txBox="1"/>
          <p:nvPr/>
        </p:nvSpPr>
        <p:spPr>
          <a:xfrm>
            <a:off x="1176324" y="1692376"/>
            <a:ext cx="7066915" cy="2737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1886585" rtl="0" algn="l">
              <a:lnSpc>
                <a:spcPct val="148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Forward chaining allows you to conclude anything  Forward chaining is expensive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Backward chaining requires known goals.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5080" rtl="0" algn="l">
              <a:lnSpc>
                <a:spcPct val="148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Premises of backward chaining directs which facts (tests) are needed.  Rule trace provides explanation.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p50"/>
          <p:cNvSpPr txBox="1"/>
          <p:nvPr>
            <p:ph type="title"/>
          </p:nvPr>
        </p:nvSpPr>
        <p:spPr>
          <a:xfrm>
            <a:off x="1176324" y="659052"/>
            <a:ext cx="8066150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Simple Confidence Calculus</a:t>
            </a:r>
            <a:endParaRPr/>
          </a:p>
        </p:txBody>
      </p:sp>
      <p:sp>
        <p:nvSpPr>
          <p:cNvPr id="572" name="Google Shape;572;p50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573" name="Google Shape;573;p50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574" name="Google Shape;574;p50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53</a:t>
            </a:r>
            <a:endParaRPr/>
          </a:p>
        </p:txBody>
      </p:sp>
      <p:sp>
        <p:nvSpPr>
          <p:cNvPr id="575" name="Google Shape;575;p50"/>
          <p:cNvSpPr txBox="1"/>
          <p:nvPr/>
        </p:nvSpPr>
        <p:spPr>
          <a:xfrm>
            <a:off x="1176324" y="1692376"/>
            <a:ext cx="8207375" cy="217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00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will yield an intuitive degree of belief in system conclusion.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5080" rtl="0" algn="l">
              <a:lnSpc>
                <a:spcPct val="148100"/>
              </a:lnSpc>
              <a:spcBef>
                <a:spcPts val="1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each fact, assign a confidence or degree of belief. A number between 0 and 1.  To each rule, assign a rule confidence: also a number between 0 a</a:t>
            </a: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nd 1.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p51"/>
          <p:cNvSpPr txBox="1"/>
          <p:nvPr>
            <p:ph type="title"/>
          </p:nvPr>
        </p:nvSpPr>
        <p:spPr>
          <a:xfrm>
            <a:off x="993139" y="868756"/>
            <a:ext cx="7025446" cy="574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600"/>
              <a:t>Simple Confidence Calculus</a:t>
            </a:r>
            <a:endParaRPr sz="3600"/>
          </a:p>
        </p:txBody>
      </p:sp>
      <p:sp>
        <p:nvSpPr>
          <p:cNvPr id="581" name="Google Shape;581;p51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582" name="Google Shape;582;p51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583" name="Google Shape;583;p51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54</a:t>
            </a:r>
            <a:endParaRPr/>
          </a:p>
        </p:txBody>
      </p:sp>
      <p:sp>
        <p:nvSpPr>
          <p:cNvPr id="584" name="Google Shape;584;p51"/>
          <p:cNvSpPr txBox="1"/>
          <p:nvPr/>
        </p:nvSpPr>
        <p:spPr>
          <a:xfrm>
            <a:off x="1063548" y="1979167"/>
            <a:ext cx="10447655" cy="34080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Confidence of premise of a rule =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Minimum confidence of each condition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Intuition:	strength of argument is weakest link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Confidence in conclusion of a rule =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(confidence in rule premise)*(confidence in rule)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0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Confidence in conclusion from several rules: r1,r2,..rm with confidences c1,c2,..cm =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25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c1 @ c2 @... cm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Where	x @ y is	1- (1-x)*(1-y).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52"/>
          <p:cNvSpPr txBox="1"/>
          <p:nvPr>
            <p:ph type="title"/>
          </p:nvPr>
        </p:nvSpPr>
        <p:spPr>
          <a:xfrm>
            <a:off x="993138" y="636778"/>
            <a:ext cx="7883575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And now with confidences</a:t>
            </a:r>
            <a:endParaRPr/>
          </a:p>
        </p:txBody>
      </p:sp>
      <p:sp>
        <p:nvSpPr>
          <p:cNvPr id="590" name="Google Shape;590;p52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591" name="Google Shape;591;p52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592" name="Google Shape;592;p52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55</a:t>
            </a:r>
            <a:endParaRPr/>
          </a:p>
        </p:txBody>
      </p:sp>
      <p:sp>
        <p:nvSpPr>
          <p:cNvPr id="593" name="Google Shape;593;p52"/>
          <p:cNvSpPr txBox="1"/>
          <p:nvPr/>
        </p:nvSpPr>
        <p:spPr>
          <a:xfrm>
            <a:off x="993139" y="1904238"/>
            <a:ext cx="6986270" cy="33058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Facts: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F1: Ungee gives milk: .9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F2: Ungee eats meat: .8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59714" lvl="0" marL="381635" marR="0" rtl="0" algn="l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F3: Ungee has hoofs: .7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2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Rules: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110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R1: If X gives milk, then it is a mammal: .6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310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R2: If X is a mammal and eats meat, then carnivore: .5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4" lvl="0" marL="305435" marR="0" rtl="0" algn="l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>
                <a:srgbClr val="4966AC"/>
              </a:buClr>
              <a:buSzPts val="24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R3: If X has hoofs, then X is carnivore: .4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53"/>
          <p:cNvSpPr txBox="1"/>
          <p:nvPr>
            <p:ph type="title"/>
          </p:nvPr>
        </p:nvSpPr>
        <p:spPr>
          <a:xfrm>
            <a:off x="993138" y="855090"/>
            <a:ext cx="6504941" cy="566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3600"/>
              <a:t>Simple Confidence Calculus</a:t>
            </a:r>
            <a:endParaRPr sz="3600"/>
          </a:p>
        </p:txBody>
      </p:sp>
      <p:sp>
        <p:nvSpPr>
          <p:cNvPr id="599" name="Google Shape;599;p53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600" name="Google Shape;600;p53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601" name="Google Shape;601;p53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56</a:t>
            </a:r>
            <a:endParaRPr/>
          </a:p>
        </p:txBody>
      </p:sp>
      <p:sp>
        <p:nvSpPr>
          <p:cNvPr id="602" name="Google Shape;602;p53"/>
          <p:cNvSpPr txBox="1"/>
          <p:nvPr/>
        </p:nvSpPr>
        <p:spPr>
          <a:xfrm>
            <a:off x="866647" y="1745996"/>
            <a:ext cx="8246745" cy="35756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3726179" rtl="0" algn="l">
              <a:lnSpc>
                <a:spcPct val="1387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R1 with F1:	Ungee is mammal. (F4)  Confidence F4: C(F4) = .9*.6 = .54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1878964" rtl="0" algn="l">
              <a:lnSpc>
                <a:spcPct val="166666"/>
              </a:lnSpc>
              <a:spcBef>
                <a:spcPts val="30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R2 using F2 and F4 yields: Ungee is carnivore (F5).  C(F5) from R2 = min(.54, .8)*.5 = .27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4063365" rtl="0" algn="l">
              <a:lnSpc>
                <a:spcPct val="16625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R3 using F3 conclude F5 from R3  C(F5) from R3 = .7*.4 = .28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79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C(F5) from R3 and R2 = .27 @ .28 =	1 –(1-.28)*(1-.27) = .48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54"/>
          <p:cNvSpPr txBox="1"/>
          <p:nvPr>
            <p:ph type="title"/>
          </p:nvPr>
        </p:nvSpPr>
        <p:spPr>
          <a:xfrm>
            <a:off x="1176324" y="926338"/>
            <a:ext cx="4919676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en-US"/>
              <a:t>MYCIN</a:t>
            </a:r>
            <a:endParaRPr b="1"/>
          </a:p>
        </p:txBody>
      </p:sp>
      <p:sp>
        <p:nvSpPr>
          <p:cNvPr id="608" name="Google Shape;608;p54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609" name="Google Shape;609;p54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610" name="Google Shape;610;p54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57</a:t>
            </a:r>
            <a:endParaRPr/>
          </a:p>
        </p:txBody>
      </p:sp>
      <p:sp>
        <p:nvSpPr>
          <p:cNvPr id="611" name="Google Shape;611;p54"/>
          <p:cNvSpPr txBox="1"/>
          <p:nvPr/>
        </p:nvSpPr>
        <p:spPr>
          <a:xfrm>
            <a:off x="1176324" y="1692376"/>
            <a:ext cx="4058285" cy="30619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1778635" rtl="0" algn="l">
              <a:lnSpc>
                <a:spcPct val="1483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History and Overview  MYCIN Architecture  Consultation System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Knowledge Representation &amp; Reasoning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1629410" rtl="0" algn="l">
              <a:lnSpc>
                <a:spcPct val="148300"/>
              </a:lnSpc>
              <a:spcBef>
                <a:spcPts val="19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Explanation System  Knowledge Acquisition  Results, Conclusions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5" name="Shape 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" name="Google Shape;616;p55"/>
          <p:cNvSpPr txBox="1"/>
          <p:nvPr>
            <p:ph type="title"/>
          </p:nvPr>
        </p:nvSpPr>
        <p:spPr>
          <a:xfrm>
            <a:off x="1176324" y="926338"/>
            <a:ext cx="3986519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History</a:t>
            </a:r>
            <a:endParaRPr/>
          </a:p>
        </p:txBody>
      </p:sp>
      <p:sp>
        <p:nvSpPr>
          <p:cNvPr id="617" name="Google Shape;617;p55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618" name="Google Shape;618;p55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619" name="Google Shape;619;p55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58</a:t>
            </a:r>
            <a:endParaRPr/>
          </a:p>
        </p:txBody>
      </p:sp>
      <p:sp>
        <p:nvSpPr>
          <p:cNvPr id="620" name="Google Shape;620;p55"/>
          <p:cNvSpPr txBox="1"/>
          <p:nvPr/>
        </p:nvSpPr>
        <p:spPr>
          <a:xfrm>
            <a:off x="1176324" y="1692376"/>
            <a:ext cx="4350385" cy="29749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267970" rtl="0" algn="l">
              <a:lnSpc>
                <a:spcPct val="148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Thesis Project by Shortliffe @ Stanford  Davis, Buchanan, van Melle, and others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Stanford Heuristic Programming Project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Infectious Disease Group, Stanford Medical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Project Spans a Decade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Research started in 1972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Original implementation completed 1976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Research continues into the 80’s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4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56"/>
          <p:cNvSpPr txBox="1"/>
          <p:nvPr>
            <p:ph type="title"/>
          </p:nvPr>
        </p:nvSpPr>
        <p:spPr>
          <a:xfrm>
            <a:off x="1176324" y="926338"/>
            <a:ext cx="6195147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Tasks and Domain</a:t>
            </a:r>
            <a:endParaRPr/>
          </a:p>
        </p:txBody>
      </p:sp>
      <p:sp>
        <p:nvSpPr>
          <p:cNvPr id="626" name="Google Shape;626;p56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627" name="Google Shape;627;p56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628" name="Google Shape;628;p56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59</a:t>
            </a:r>
            <a:endParaRPr/>
          </a:p>
        </p:txBody>
      </p:sp>
      <p:sp>
        <p:nvSpPr>
          <p:cNvPr id="629" name="Google Shape;629;p56"/>
          <p:cNvSpPr txBox="1"/>
          <p:nvPr/>
        </p:nvSpPr>
        <p:spPr>
          <a:xfrm>
            <a:off x="1176324" y="1692376"/>
            <a:ext cx="8942070" cy="1552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00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Disease DIAGNOSIS and Therapy SELECTION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65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Advice for non-expert physicians with time considerations and </a:t>
            </a:r>
            <a:r>
              <a:rPr b="0" i="0" lang="en-US" sz="2000" u="sng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</a:t>
            </a: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complete evidence on: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Bacterial infections of the blood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Expanded to meningitis and other ailments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57"/>
          <p:cNvSpPr txBox="1"/>
          <p:nvPr>
            <p:ph type="title"/>
          </p:nvPr>
        </p:nvSpPr>
        <p:spPr>
          <a:xfrm>
            <a:off x="1176324" y="926338"/>
            <a:ext cx="4577362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System Goals</a:t>
            </a:r>
            <a:endParaRPr/>
          </a:p>
        </p:txBody>
      </p:sp>
      <p:sp>
        <p:nvSpPr>
          <p:cNvPr id="635" name="Google Shape;635;p57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636" name="Google Shape;636;p57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637" name="Google Shape;637;p57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60</a:t>
            </a:r>
            <a:endParaRPr/>
          </a:p>
        </p:txBody>
      </p:sp>
      <p:sp>
        <p:nvSpPr>
          <p:cNvPr id="638" name="Google Shape;638;p57"/>
          <p:cNvSpPr txBox="1"/>
          <p:nvPr/>
        </p:nvSpPr>
        <p:spPr>
          <a:xfrm>
            <a:off x="1176324" y="1813126"/>
            <a:ext cx="6461125" cy="2400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3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Utility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Be useful, to attract assistance of experts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Demonstrate competence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Fulfill domain need (i.e. penicillin)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Flexibility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Domain is complex, variety of knowledge types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Medical knowledge rapidly evolves, must be easy to maintain K.B.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94"/>
          <p:cNvSpPr txBox="1"/>
          <p:nvPr>
            <p:ph type="title"/>
          </p:nvPr>
        </p:nvSpPr>
        <p:spPr>
          <a:xfrm>
            <a:off x="1373270" y="802749"/>
            <a:ext cx="7672255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Components of Expert System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100" name="Google Shape;100;p94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101" name="Google Shape;101;p94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102" name="Google Shape;102;p94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44</a:t>
            </a:r>
            <a:endParaRPr/>
          </a:p>
        </p:txBody>
      </p:sp>
      <p:pic>
        <p:nvPicPr>
          <p:cNvPr id="103" name="Google Shape;103;p9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94"/>
          <p:cNvSpPr txBox="1"/>
          <p:nvPr/>
        </p:nvSpPr>
        <p:spPr>
          <a:xfrm>
            <a:off x="1227236" y="2200237"/>
            <a:ext cx="8718621" cy="18158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 expert system mainly consists of three components:</a:t>
            </a: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User Interface 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Inference Engine </a:t>
            </a:r>
            <a:endParaRPr/>
          </a:p>
          <a:p>
            <a:pPr indent="-4572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Noto Sans Symbols"/>
              <a:buChar char="▪"/>
            </a:pPr>
            <a:r>
              <a:rPr b="0" i="0" lang="en-US" sz="28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Knowledge Base</a:t>
            </a:r>
            <a:endParaRPr/>
          </a:p>
        </p:txBody>
      </p:sp>
      <p:pic>
        <p:nvPicPr>
          <p:cNvPr id="105" name="Google Shape;105;p9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811150" y="2807193"/>
            <a:ext cx="6997099" cy="3248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p58"/>
          <p:cNvSpPr txBox="1"/>
          <p:nvPr>
            <p:ph type="title"/>
          </p:nvPr>
        </p:nvSpPr>
        <p:spPr>
          <a:xfrm>
            <a:off x="1176324" y="926338"/>
            <a:ext cx="8150556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System Goals (continued)</a:t>
            </a:r>
            <a:endParaRPr/>
          </a:p>
        </p:txBody>
      </p:sp>
      <p:sp>
        <p:nvSpPr>
          <p:cNvPr id="644" name="Google Shape;644;p58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645" name="Google Shape;645;p58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646" name="Google Shape;646;p58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61</a:t>
            </a:r>
            <a:endParaRPr/>
          </a:p>
        </p:txBody>
      </p:sp>
      <p:sp>
        <p:nvSpPr>
          <p:cNvPr id="647" name="Google Shape;647;p58"/>
          <p:cNvSpPr txBox="1"/>
          <p:nvPr/>
        </p:nvSpPr>
        <p:spPr>
          <a:xfrm>
            <a:off x="1176324" y="1813126"/>
            <a:ext cx="6000115" cy="17545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3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Interactive Dialogue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Provide coherent explanations (symbolic reasoning paradigm)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Allow for real-time K.B. updates by experts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Fast and Easy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Meet time constraints of the medical field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59"/>
          <p:cNvSpPr txBox="1"/>
          <p:nvPr>
            <p:ph type="title"/>
          </p:nvPr>
        </p:nvSpPr>
        <p:spPr>
          <a:xfrm>
            <a:off x="1176324" y="926338"/>
            <a:ext cx="7634590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MYCIN Architecture</a:t>
            </a:r>
            <a:endParaRPr/>
          </a:p>
        </p:txBody>
      </p:sp>
      <p:sp>
        <p:nvSpPr>
          <p:cNvPr id="653" name="Google Shape;653;p59"/>
          <p:cNvSpPr txBox="1"/>
          <p:nvPr/>
        </p:nvSpPr>
        <p:spPr>
          <a:xfrm>
            <a:off x="4759603" y="2059280"/>
            <a:ext cx="2361565" cy="88519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63175">
            <a:spAutoFit/>
          </a:bodyPr>
          <a:lstStyle/>
          <a:p>
            <a:pPr indent="-377190" lvl="0" marL="655320" marR="271145" rtl="0" algn="l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Consultation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4" name="Google Shape;654;p59"/>
          <p:cNvSpPr txBox="1"/>
          <p:nvPr/>
        </p:nvSpPr>
        <p:spPr>
          <a:xfrm>
            <a:off x="7279553" y="3307121"/>
            <a:ext cx="494030" cy="290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59"/>
          <p:cNvSpPr txBox="1"/>
          <p:nvPr/>
        </p:nvSpPr>
        <p:spPr>
          <a:xfrm>
            <a:off x="4759603" y="3275564"/>
            <a:ext cx="2361565" cy="6635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2700">
            <a:spAutoFit/>
          </a:bodyPr>
          <a:lstStyle/>
          <a:p>
            <a:pPr indent="-311785" lvl="0" marL="655320" marR="336550" rtl="0" algn="l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Explanation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59"/>
          <p:cNvSpPr/>
          <p:nvPr/>
        </p:nvSpPr>
        <p:spPr>
          <a:xfrm>
            <a:off x="4759603" y="4491818"/>
            <a:ext cx="2361565" cy="1106170"/>
          </a:xfrm>
          <a:custGeom>
            <a:rect b="b" l="l" r="r" t="t"/>
            <a:pathLst>
              <a:path extrusionOk="0" h="1106170" w="2361565">
                <a:moveTo>
                  <a:pt x="0" y="1105712"/>
                </a:moveTo>
                <a:lnTo>
                  <a:pt x="2361430" y="1105712"/>
                </a:lnTo>
                <a:lnTo>
                  <a:pt x="2361430" y="0"/>
                </a:lnTo>
                <a:lnTo>
                  <a:pt x="0" y="0"/>
                </a:lnTo>
                <a:lnTo>
                  <a:pt x="0" y="1105712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7" name="Google Shape;657;p59"/>
          <p:cNvSpPr txBox="1"/>
          <p:nvPr/>
        </p:nvSpPr>
        <p:spPr>
          <a:xfrm>
            <a:off x="4759603" y="4491818"/>
            <a:ext cx="2361565" cy="110617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41600">
            <a:spAutoFit/>
          </a:bodyPr>
          <a:lstStyle/>
          <a:p>
            <a:pPr indent="0" lvl="0" marL="376555" marR="369570" rtl="0" algn="ctr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Knowledge  Acquisition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59"/>
          <p:cNvSpPr txBox="1"/>
          <p:nvPr/>
        </p:nvSpPr>
        <p:spPr>
          <a:xfrm>
            <a:off x="4759603" y="3938991"/>
            <a:ext cx="2361565" cy="33210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700">
            <a:spAutoFit/>
          </a:bodyPr>
          <a:lstStyle/>
          <a:p>
            <a:pPr indent="0" lvl="0" marL="52959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Q-A System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9" name="Google Shape;659;p59"/>
          <p:cNvSpPr/>
          <p:nvPr/>
        </p:nvSpPr>
        <p:spPr>
          <a:xfrm>
            <a:off x="1069816" y="2777993"/>
            <a:ext cx="2509520" cy="1658620"/>
          </a:xfrm>
          <a:custGeom>
            <a:rect b="b" l="l" r="r" t="t"/>
            <a:pathLst>
              <a:path extrusionOk="0" h="1658620" w="2509520">
                <a:moveTo>
                  <a:pt x="0" y="234927"/>
                </a:moveTo>
                <a:lnTo>
                  <a:pt x="0" y="1423640"/>
                </a:lnTo>
                <a:lnTo>
                  <a:pt x="20211" y="1465863"/>
                </a:lnTo>
                <a:lnTo>
                  <a:pt x="55050" y="1492675"/>
                </a:lnTo>
                <a:lnTo>
                  <a:pt x="105756" y="1518187"/>
                </a:lnTo>
                <a:lnTo>
                  <a:pt x="171277" y="1542203"/>
                </a:lnTo>
                <a:lnTo>
                  <a:pt x="209267" y="1553589"/>
                </a:lnTo>
                <a:lnTo>
                  <a:pt x="250566" y="1564527"/>
                </a:lnTo>
                <a:lnTo>
                  <a:pt x="295045" y="1574992"/>
                </a:lnTo>
                <a:lnTo>
                  <a:pt x="342572" y="1584961"/>
                </a:lnTo>
                <a:lnTo>
                  <a:pt x="393016" y="1594408"/>
                </a:lnTo>
                <a:lnTo>
                  <a:pt x="446245" y="1603309"/>
                </a:lnTo>
                <a:lnTo>
                  <a:pt x="502129" y="1611639"/>
                </a:lnTo>
                <a:lnTo>
                  <a:pt x="560536" y="1619374"/>
                </a:lnTo>
                <a:lnTo>
                  <a:pt x="621334" y="1626489"/>
                </a:lnTo>
                <a:lnTo>
                  <a:pt x="684393" y="1632959"/>
                </a:lnTo>
                <a:lnTo>
                  <a:pt x="749582" y="1638760"/>
                </a:lnTo>
                <a:lnTo>
                  <a:pt x="816769" y="1643868"/>
                </a:lnTo>
                <a:lnTo>
                  <a:pt x="885823" y="1648257"/>
                </a:lnTo>
                <a:lnTo>
                  <a:pt x="956612" y="1651903"/>
                </a:lnTo>
                <a:lnTo>
                  <a:pt x="1029007" y="1654782"/>
                </a:lnTo>
                <a:lnTo>
                  <a:pt x="1102874" y="1656869"/>
                </a:lnTo>
                <a:lnTo>
                  <a:pt x="1178083" y="1658139"/>
                </a:lnTo>
                <a:lnTo>
                  <a:pt x="1254504" y="1658568"/>
                </a:lnTo>
                <a:lnTo>
                  <a:pt x="1330928" y="1658139"/>
                </a:lnTo>
                <a:lnTo>
                  <a:pt x="1406142" y="1656869"/>
                </a:lnTo>
                <a:lnTo>
                  <a:pt x="1480013" y="1654782"/>
                </a:lnTo>
                <a:lnTo>
                  <a:pt x="1552411" y="1651903"/>
                </a:lnTo>
                <a:lnTo>
                  <a:pt x="1623204" y="1648257"/>
                </a:lnTo>
                <a:lnTo>
                  <a:pt x="1692262" y="1643868"/>
                </a:lnTo>
                <a:lnTo>
                  <a:pt x="1759452" y="1638760"/>
                </a:lnTo>
                <a:lnTo>
                  <a:pt x="1824644" y="1632959"/>
                </a:lnTo>
                <a:lnTo>
                  <a:pt x="1887707" y="1626489"/>
                </a:lnTo>
                <a:lnTo>
                  <a:pt x="1948509" y="1619374"/>
                </a:lnTo>
                <a:lnTo>
                  <a:pt x="2006918" y="1611639"/>
                </a:lnTo>
                <a:lnTo>
                  <a:pt x="2062805" y="1603309"/>
                </a:lnTo>
                <a:lnTo>
                  <a:pt x="2116037" y="1594408"/>
                </a:lnTo>
                <a:lnTo>
                  <a:pt x="2166483" y="1584961"/>
                </a:lnTo>
                <a:lnTo>
                  <a:pt x="2214012" y="1574992"/>
                </a:lnTo>
                <a:lnTo>
                  <a:pt x="2258493" y="1564527"/>
                </a:lnTo>
                <a:lnTo>
                  <a:pt x="2299795" y="1553589"/>
                </a:lnTo>
                <a:lnTo>
                  <a:pt x="2337786" y="1542203"/>
                </a:lnTo>
                <a:lnTo>
                  <a:pt x="2403311" y="1518187"/>
                </a:lnTo>
                <a:lnTo>
                  <a:pt x="2454018" y="1492675"/>
                </a:lnTo>
                <a:lnTo>
                  <a:pt x="2488859" y="1465863"/>
                </a:lnTo>
                <a:lnTo>
                  <a:pt x="2509072" y="1423640"/>
                </a:lnTo>
                <a:lnTo>
                  <a:pt x="2509072" y="234927"/>
                </a:lnTo>
                <a:lnTo>
                  <a:pt x="2506782" y="220618"/>
                </a:lnTo>
                <a:lnTo>
                  <a:pt x="2473488" y="179148"/>
                </a:lnTo>
                <a:lnTo>
                  <a:pt x="2430582" y="152962"/>
                </a:lnTo>
                <a:lnTo>
                  <a:pt x="2372335" y="128173"/>
                </a:lnTo>
                <a:lnTo>
                  <a:pt x="2299795" y="104979"/>
                </a:lnTo>
                <a:lnTo>
                  <a:pt x="2258493" y="94041"/>
                </a:lnTo>
                <a:lnTo>
                  <a:pt x="2214012" y="83575"/>
                </a:lnTo>
                <a:lnTo>
                  <a:pt x="2166483" y="73607"/>
                </a:lnTo>
                <a:lnTo>
                  <a:pt x="2116037" y="64160"/>
                </a:lnTo>
                <a:lnTo>
                  <a:pt x="2062805" y="55259"/>
                </a:lnTo>
                <a:lnTo>
                  <a:pt x="2006918" y="46928"/>
                </a:lnTo>
                <a:lnTo>
                  <a:pt x="1948509" y="39194"/>
                </a:lnTo>
                <a:lnTo>
                  <a:pt x="1887707" y="32079"/>
                </a:lnTo>
                <a:lnTo>
                  <a:pt x="1824644" y="25608"/>
                </a:lnTo>
                <a:lnTo>
                  <a:pt x="1759452" y="19807"/>
                </a:lnTo>
                <a:lnTo>
                  <a:pt x="1692262" y="14700"/>
                </a:lnTo>
                <a:lnTo>
                  <a:pt x="1623204" y="10310"/>
                </a:lnTo>
                <a:lnTo>
                  <a:pt x="1552411" y="6664"/>
                </a:lnTo>
                <a:lnTo>
                  <a:pt x="1480013" y="3785"/>
                </a:lnTo>
                <a:lnTo>
                  <a:pt x="1406142" y="1698"/>
                </a:lnTo>
                <a:lnTo>
                  <a:pt x="1330928" y="428"/>
                </a:lnTo>
                <a:lnTo>
                  <a:pt x="1254504" y="0"/>
                </a:lnTo>
                <a:lnTo>
                  <a:pt x="1178083" y="428"/>
                </a:lnTo>
                <a:lnTo>
                  <a:pt x="1102874" y="1698"/>
                </a:lnTo>
                <a:lnTo>
                  <a:pt x="1029007" y="3785"/>
                </a:lnTo>
                <a:lnTo>
                  <a:pt x="956612" y="6664"/>
                </a:lnTo>
                <a:lnTo>
                  <a:pt x="885823" y="10310"/>
                </a:lnTo>
                <a:lnTo>
                  <a:pt x="816769" y="14700"/>
                </a:lnTo>
                <a:lnTo>
                  <a:pt x="749582" y="19807"/>
                </a:lnTo>
                <a:lnTo>
                  <a:pt x="684393" y="25608"/>
                </a:lnTo>
                <a:lnTo>
                  <a:pt x="621334" y="32079"/>
                </a:lnTo>
                <a:lnTo>
                  <a:pt x="560535" y="39194"/>
                </a:lnTo>
                <a:lnTo>
                  <a:pt x="502129" y="46928"/>
                </a:lnTo>
                <a:lnTo>
                  <a:pt x="446245" y="55259"/>
                </a:lnTo>
                <a:lnTo>
                  <a:pt x="393016" y="64160"/>
                </a:lnTo>
                <a:lnTo>
                  <a:pt x="342572" y="73607"/>
                </a:lnTo>
                <a:lnTo>
                  <a:pt x="295045" y="83575"/>
                </a:lnTo>
                <a:lnTo>
                  <a:pt x="250566" y="94041"/>
                </a:lnTo>
                <a:lnTo>
                  <a:pt x="209267" y="104979"/>
                </a:lnTo>
                <a:lnTo>
                  <a:pt x="171277" y="116364"/>
                </a:lnTo>
                <a:lnTo>
                  <a:pt x="105755" y="140381"/>
                </a:lnTo>
                <a:lnTo>
                  <a:pt x="55050" y="165893"/>
                </a:lnTo>
                <a:lnTo>
                  <a:pt x="20211" y="192704"/>
                </a:lnTo>
                <a:lnTo>
                  <a:pt x="2289" y="220618"/>
                </a:lnTo>
                <a:lnTo>
                  <a:pt x="0" y="234927"/>
                </a:lnTo>
              </a:path>
              <a:path extrusionOk="0" h="1658620" w="2509520">
                <a:moveTo>
                  <a:pt x="0" y="234927"/>
                </a:moveTo>
                <a:lnTo>
                  <a:pt x="20211" y="277150"/>
                </a:lnTo>
                <a:lnTo>
                  <a:pt x="55050" y="303961"/>
                </a:lnTo>
                <a:lnTo>
                  <a:pt x="105755" y="329474"/>
                </a:lnTo>
                <a:lnTo>
                  <a:pt x="171277" y="353490"/>
                </a:lnTo>
                <a:lnTo>
                  <a:pt x="209267" y="364876"/>
                </a:lnTo>
                <a:lnTo>
                  <a:pt x="250566" y="375813"/>
                </a:lnTo>
                <a:lnTo>
                  <a:pt x="295045" y="386279"/>
                </a:lnTo>
                <a:lnTo>
                  <a:pt x="342572" y="396248"/>
                </a:lnTo>
                <a:lnTo>
                  <a:pt x="393016" y="405695"/>
                </a:lnTo>
                <a:lnTo>
                  <a:pt x="446245" y="414595"/>
                </a:lnTo>
                <a:lnTo>
                  <a:pt x="502129" y="422926"/>
                </a:lnTo>
                <a:lnTo>
                  <a:pt x="560535" y="430660"/>
                </a:lnTo>
                <a:lnTo>
                  <a:pt x="621334" y="437775"/>
                </a:lnTo>
                <a:lnTo>
                  <a:pt x="684393" y="444246"/>
                </a:lnTo>
                <a:lnTo>
                  <a:pt x="749582" y="450047"/>
                </a:lnTo>
                <a:lnTo>
                  <a:pt x="816769" y="455154"/>
                </a:lnTo>
                <a:lnTo>
                  <a:pt x="885823" y="459544"/>
                </a:lnTo>
                <a:lnTo>
                  <a:pt x="956612" y="463190"/>
                </a:lnTo>
                <a:lnTo>
                  <a:pt x="1029007" y="466069"/>
                </a:lnTo>
                <a:lnTo>
                  <a:pt x="1102874" y="468156"/>
                </a:lnTo>
                <a:lnTo>
                  <a:pt x="1178083" y="469426"/>
                </a:lnTo>
                <a:lnTo>
                  <a:pt x="1254504" y="469855"/>
                </a:lnTo>
                <a:lnTo>
                  <a:pt x="1330928" y="469426"/>
                </a:lnTo>
                <a:lnTo>
                  <a:pt x="1406142" y="468156"/>
                </a:lnTo>
                <a:lnTo>
                  <a:pt x="1480013" y="466069"/>
                </a:lnTo>
                <a:lnTo>
                  <a:pt x="1552411" y="463190"/>
                </a:lnTo>
                <a:lnTo>
                  <a:pt x="1623204" y="459544"/>
                </a:lnTo>
                <a:lnTo>
                  <a:pt x="1692262" y="455154"/>
                </a:lnTo>
                <a:lnTo>
                  <a:pt x="1759452" y="450047"/>
                </a:lnTo>
                <a:lnTo>
                  <a:pt x="1824644" y="444246"/>
                </a:lnTo>
                <a:lnTo>
                  <a:pt x="1887707" y="437775"/>
                </a:lnTo>
                <a:lnTo>
                  <a:pt x="1948509" y="430660"/>
                </a:lnTo>
                <a:lnTo>
                  <a:pt x="2006918" y="422926"/>
                </a:lnTo>
                <a:lnTo>
                  <a:pt x="2062805" y="414595"/>
                </a:lnTo>
                <a:lnTo>
                  <a:pt x="2116037" y="405695"/>
                </a:lnTo>
                <a:lnTo>
                  <a:pt x="2166483" y="396248"/>
                </a:lnTo>
                <a:lnTo>
                  <a:pt x="2214012" y="386279"/>
                </a:lnTo>
                <a:lnTo>
                  <a:pt x="2258493" y="375813"/>
                </a:lnTo>
                <a:lnTo>
                  <a:pt x="2299795" y="364876"/>
                </a:lnTo>
                <a:lnTo>
                  <a:pt x="2337786" y="353490"/>
                </a:lnTo>
                <a:lnTo>
                  <a:pt x="2403311" y="329474"/>
                </a:lnTo>
                <a:lnTo>
                  <a:pt x="2454018" y="303961"/>
                </a:lnTo>
                <a:lnTo>
                  <a:pt x="2488859" y="277150"/>
                </a:lnTo>
                <a:lnTo>
                  <a:pt x="2509072" y="234927"/>
                </a:lnTo>
              </a:path>
            </a:pathLst>
          </a:custGeom>
          <a:noFill/>
          <a:ln cap="flat" cmpd="sng" w="103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59"/>
          <p:cNvSpPr txBox="1"/>
          <p:nvPr/>
        </p:nvSpPr>
        <p:spPr>
          <a:xfrm>
            <a:off x="3737407" y="3281973"/>
            <a:ext cx="599440" cy="232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1" name="Google Shape;661;p59"/>
          <p:cNvSpPr txBox="1"/>
          <p:nvPr/>
        </p:nvSpPr>
        <p:spPr>
          <a:xfrm>
            <a:off x="1552425" y="3281973"/>
            <a:ext cx="1544320" cy="851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8255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Dynamic DB </a:t>
            </a: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Patient Data  Context Tree  Dynamic Data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59"/>
          <p:cNvSpPr/>
          <p:nvPr/>
        </p:nvSpPr>
        <p:spPr>
          <a:xfrm>
            <a:off x="8006570" y="2612136"/>
            <a:ext cx="3099435" cy="1990725"/>
          </a:xfrm>
          <a:custGeom>
            <a:rect b="b" l="l" r="r" t="t"/>
            <a:pathLst>
              <a:path extrusionOk="0" h="1990725" w="3099434">
                <a:moveTo>
                  <a:pt x="0" y="290213"/>
                </a:moveTo>
                <a:lnTo>
                  <a:pt x="0" y="1700068"/>
                </a:lnTo>
                <a:lnTo>
                  <a:pt x="15839" y="1741700"/>
                </a:lnTo>
                <a:lnTo>
                  <a:pt x="43321" y="1768468"/>
                </a:lnTo>
                <a:lnTo>
                  <a:pt x="83583" y="1794305"/>
                </a:lnTo>
                <a:lnTo>
                  <a:pt x="135977" y="1819088"/>
                </a:lnTo>
                <a:lnTo>
                  <a:pt x="199853" y="1842696"/>
                </a:lnTo>
                <a:lnTo>
                  <a:pt x="274562" y="1865007"/>
                </a:lnTo>
                <a:lnTo>
                  <a:pt x="315776" y="1875638"/>
                </a:lnTo>
                <a:lnTo>
                  <a:pt x="359454" y="1885898"/>
                </a:lnTo>
                <a:lnTo>
                  <a:pt x="405516" y="1895774"/>
                </a:lnTo>
                <a:lnTo>
                  <a:pt x="453881" y="1905249"/>
                </a:lnTo>
                <a:lnTo>
                  <a:pt x="504466" y="1914308"/>
                </a:lnTo>
                <a:lnTo>
                  <a:pt x="557192" y="1922937"/>
                </a:lnTo>
                <a:lnTo>
                  <a:pt x="611976" y="1931119"/>
                </a:lnTo>
                <a:lnTo>
                  <a:pt x="668738" y="1938840"/>
                </a:lnTo>
                <a:lnTo>
                  <a:pt x="727397" y="1946084"/>
                </a:lnTo>
                <a:lnTo>
                  <a:pt x="787871" y="1952836"/>
                </a:lnTo>
                <a:lnTo>
                  <a:pt x="850079" y="1959080"/>
                </a:lnTo>
                <a:lnTo>
                  <a:pt x="913940" y="1964803"/>
                </a:lnTo>
                <a:lnTo>
                  <a:pt x="979374" y="1969988"/>
                </a:lnTo>
                <a:lnTo>
                  <a:pt x="1046298" y="1974620"/>
                </a:lnTo>
                <a:lnTo>
                  <a:pt x="1114631" y="1978683"/>
                </a:lnTo>
                <a:lnTo>
                  <a:pt x="1184293" y="1982164"/>
                </a:lnTo>
                <a:lnTo>
                  <a:pt x="1255202" y="1985045"/>
                </a:lnTo>
                <a:lnTo>
                  <a:pt x="1327278" y="1987313"/>
                </a:lnTo>
                <a:lnTo>
                  <a:pt x="1400438" y="1988952"/>
                </a:lnTo>
                <a:lnTo>
                  <a:pt x="1474602" y="1989947"/>
                </a:lnTo>
                <a:lnTo>
                  <a:pt x="1549688" y="1990281"/>
                </a:lnTo>
                <a:lnTo>
                  <a:pt x="1624775" y="1989947"/>
                </a:lnTo>
                <a:lnTo>
                  <a:pt x="1698939" y="1988952"/>
                </a:lnTo>
                <a:lnTo>
                  <a:pt x="1772099" y="1987313"/>
                </a:lnTo>
                <a:lnTo>
                  <a:pt x="1844174" y="1985045"/>
                </a:lnTo>
                <a:lnTo>
                  <a:pt x="1915083" y="1982164"/>
                </a:lnTo>
                <a:lnTo>
                  <a:pt x="1984745" y="1978683"/>
                </a:lnTo>
                <a:lnTo>
                  <a:pt x="2053079" y="1974620"/>
                </a:lnTo>
                <a:lnTo>
                  <a:pt x="2120003" y="1969988"/>
                </a:lnTo>
                <a:lnTo>
                  <a:pt x="2185436" y="1964803"/>
                </a:lnTo>
                <a:lnTo>
                  <a:pt x="2249297" y="1959080"/>
                </a:lnTo>
                <a:lnTo>
                  <a:pt x="2311506" y="1952836"/>
                </a:lnTo>
                <a:lnTo>
                  <a:pt x="2371980" y="1946084"/>
                </a:lnTo>
                <a:lnTo>
                  <a:pt x="2430638" y="1938840"/>
                </a:lnTo>
                <a:lnTo>
                  <a:pt x="2487401" y="1931119"/>
                </a:lnTo>
                <a:lnTo>
                  <a:pt x="2542185" y="1922937"/>
                </a:lnTo>
                <a:lnTo>
                  <a:pt x="2594911" y="1914308"/>
                </a:lnTo>
                <a:lnTo>
                  <a:pt x="2645496" y="1905249"/>
                </a:lnTo>
                <a:lnTo>
                  <a:pt x="2693860" y="1895774"/>
                </a:lnTo>
                <a:lnTo>
                  <a:pt x="2739922" y="1885898"/>
                </a:lnTo>
                <a:lnTo>
                  <a:pt x="2783601" y="1875638"/>
                </a:lnTo>
                <a:lnTo>
                  <a:pt x="2824814" y="1865007"/>
                </a:lnTo>
                <a:lnTo>
                  <a:pt x="2863482" y="1854021"/>
                </a:lnTo>
                <a:lnTo>
                  <a:pt x="2932856" y="1831046"/>
                </a:lnTo>
                <a:lnTo>
                  <a:pt x="2991072" y="1806836"/>
                </a:lnTo>
                <a:lnTo>
                  <a:pt x="3037481" y="1781510"/>
                </a:lnTo>
                <a:lnTo>
                  <a:pt x="3071435" y="1755193"/>
                </a:lnTo>
                <a:lnTo>
                  <a:pt x="3097590" y="1714123"/>
                </a:lnTo>
                <a:lnTo>
                  <a:pt x="3099377" y="1700068"/>
                </a:lnTo>
                <a:lnTo>
                  <a:pt x="3099377" y="290213"/>
                </a:lnTo>
                <a:lnTo>
                  <a:pt x="3097590" y="276146"/>
                </a:lnTo>
                <a:lnTo>
                  <a:pt x="3071435" y="235048"/>
                </a:lnTo>
                <a:lnTo>
                  <a:pt x="3037481" y="208718"/>
                </a:lnTo>
                <a:lnTo>
                  <a:pt x="2991072" y="183386"/>
                </a:lnTo>
                <a:lnTo>
                  <a:pt x="2932856" y="159171"/>
                </a:lnTo>
                <a:lnTo>
                  <a:pt x="2863482" y="136196"/>
                </a:lnTo>
                <a:lnTo>
                  <a:pt x="2824814" y="125211"/>
                </a:lnTo>
                <a:lnTo>
                  <a:pt x="2783601" y="114581"/>
                </a:lnTo>
                <a:lnTo>
                  <a:pt x="2739922" y="104323"/>
                </a:lnTo>
                <a:lnTo>
                  <a:pt x="2693860" y="94450"/>
                </a:lnTo>
                <a:lnTo>
                  <a:pt x="2645496" y="84978"/>
                </a:lnTo>
                <a:lnTo>
                  <a:pt x="2594910" y="75922"/>
                </a:lnTo>
                <a:lnTo>
                  <a:pt x="2542185" y="67297"/>
                </a:lnTo>
                <a:lnTo>
                  <a:pt x="2487401" y="59119"/>
                </a:lnTo>
                <a:lnTo>
                  <a:pt x="2430638" y="51402"/>
                </a:lnTo>
                <a:lnTo>
                  <a:pt x="2371980" y="44162"/>
                </a:lnTo>
                <a:lnTo>
                  <a:pt x="2311506" y="37415"/>
                </a:lnTo>
                <a:lnTo>
                  <a:pt x="2249297" y="31174"/>
                </a:lnTo>
                <a:lnTo>
                  <a:pt x="2185436" y="25456"/>
                </a:lnTo>
                <a:lnTo>
                  <a:pt x="2120003" y="20275"/>
                </a:lnTo>
                <a:lnTo>
                  <a:pt x="2053079" y="15647"/>
                </a:lnTo>
                <a:lnTo>
                  <a:pt x="1984745" y="11586"/>
                </a:lnTo>
                <a:lnTo>
                  <a:pt x="1915083" y="8109"/>
                </a:lnTo>
                <a:lnTo>
                  <a:pt x="1844174" y="5230"/>
                </a:lnTo>
                <a:lnTo>
                  <a:pt x="1772099" y="2965"/>
                </a:lnTo>
                <a:lnTo>
                  <a:pt x="1698939" y="1327"/>
                </a:lnTo>
                <a:lnTo>
                  <a:pt x="1624775" y="334"/>
                </a:lnTo>
                <a:lnTo>
                  <a:pt x="1549688" y="0"/>
                </a:lnTo>
                <a:lnTo>
                  <a:pt x="1474602" y="334"/>
                </a:lnTo>
                <a:lnTo>
                  <a:pt x="1400438" y="1327"/>
                </a:lnTo>
                <a:lnTo>
                  <a:pt x="1327278" y="2965"/>
                </a:lnTo>
                <a:lnTo>
                  <a:pt x="1255202" y="5230"/>
                </a:lnTo>
                <a:lnTo>
                  <a:pt x="1184293" y="8109"/>
                </a:lnTo>
                <a:lnTo>
                  <a:pt x="1114631" y="11586"/>
                </a:lnTo>
                <a:lnTo>
                  <a:pt x="1046298" y="15647"/>
                </a:lnTo>
                <a:lnTo>
                  <a:pt x="979374" y="20275"/>
                </a:lnTo>
                <a:lnTo>
                  <a:pt x="913940" y="25456"/>
                </a:lnTo>
                <a:lnTo>
                  <a:pt x="850079" y="31174"/>
                </a:lnTo>
                <a:lnTo>
                  <a:pt x="787871" y="37415"/>
                </a:lnTo>
                <a:lnTo>
                  <a:pt x="727397" y="44162"/>
                </a:lnTo>
                <a:lnTo>
                  <a:pt x="668738" y="51402"/>
                </a:lnTo>
                <a:lnTo>
                  <a:pt x="611976" y="59119"/>
                </a:lnTo>
                <a:lnTo>
                  <a:pt x="557192" y="67297"/>
                </a:lnTo>
                <a:lnTo>
                  <a:pt x="504466" y="75922"/>
                </a:lnTo>
                <a:lnTo>
                  <a:pt x="453880" y="84978"/>
                </a:lnTo>
                <a:lnTo>
                  <a:pt x="405516" y="94450"/>
                </a:lnTo>
                <a:lnTo>
                  <a:pt x="359454" y="104323"/>
                </a:lnTo>
                <a:lnTo>
                  <a:pt x="315776" y="114581"/>
                </a:lnTo>
                <a:lnTo>
                  <a:pt x="274562" y="125211"/>
                </a:lnTo>
                <a:lnTo>
                  <a:pt x="235894" y="136196"/>
                </a:lnTo>
                <a:lnTo>
                  <a:pt x="166521" y="159171"/>
                </a:lnTo>
                <a:lnTo>
                  <a:pt x="108305" y="183386"/>
                </a:lnTo>
                <a:lnTo>
                  <a:pt x="61895" y="208718"/>
                </a:lnTo>
                <a:lnTo>
                  <a:pt x="27942" y="235048"/>
                </a:lnTo>
                <a:lnTo>
                  <a:pt x="1786" y="276146"/>
                </a:lnTo>
                <a:lnTo>
                  <a:pt x="0" y="290213"/>
                </a:lnTo>
              </a:path>
              <a:path extrusionOk="0" h="1990725" w="3099434">
                <a:moveTo>
                  <a:pt x="0" y="290213"/>
                </a:moveTo>
                <a:lnTo>
                  <a:pt x="15839" y="331876"/>
                </a:lnTo>
                <a:lnTo>
                  <a:pt x="43321" y="358659"/>
                </a:lnTo>
                <a:lnTo>
                  <a:pt x="83583" y="384506"/>
                </a:lnTo>
                <a:lnTo>
                  <a:pt x="135977" y="409295"/>
                </a:lnTo>
                <a:lnTo>
                  <a:pt x="199853" y="432905"/>
                </a:lnTo>
                <a:lnTo>
                  <a:pt x="274562" y="455215"/>
                </a:lnTo>
                <a:lnTo>
                  <a:pt x="315776" y="465844"/>
                </a:lnTo>
                <a:lnTo>
                  <a:pt x="359454" y="476103"/>
                </a:lnTo>
                <a:lnTo>
                  <a:pt x="405516" y="485976"/>
                </a:lnTo>
                <a:lnTo>
                  <a:pt x="453880" y="495448"/>
                </a:lnTo>
                <a:lnTo>
                  <a:pt x="504466" y="504504"/>
                </a:lnTo>
                <a:lnTo>
                  <a:pt x="557192" y="513128"/>
                </a:lnTo>
                <a:lnTo>
                  <a:pt x="611976" y="521307"/>
                </a:lnTo>
                <a:lnTo>
                  <a:pt x="668738" y="529023"/>
                </a:lnTo>
                <a:lnTo>
                  <a:pt x="727397" y="536263"/>
                </a:lnTo>
                <a:lnTo>
                  <a:pt x="787871" y="543011"/>
                </a:lnTo>
                <a:lnTo>
                  <a:pt x="850079" y="549251"/>
                </a:lnTo>
                <a:lnTo>
                  <a:pt x="913940" y="554970"/>
                </a:lnTo>
                <a:lnTo>
                  <a:pt x="979374" y="560151"/>
                </a:lnTo>
                <a:lnTo>
                  <a:pt x="1046298" y="564779"/>
                </a:lnTo>
                <a:lnTo>
                  <a:pt x="1114631" y="568839"/>
                </a:lnTo>
                <a:lnTo>
                  <a:pt x="1184293" y="572316"/>
                </a:lnTo>
                <a:lnTo>
                  <a:pt x="1255202" y="575195"/>
                </a:lnTo>
                <a:lnTo>
                  <a:pt x="1327278" y="577461"/>
                </a:lnTo>
                <a:lnTo>
                  <a:pt x="1400438" y="579098"/>
                </a:lnTo>
                <a:lnTo>
                  <a:pt x="1474602" y="580091"/>
                </a:lnTo>
                <a:lnTo>
                  <a:pt x="1549688" y="580426"/>
                </a:lnTo>
                <a:lnTo>
                  <a:pt x="1624775" y="580091"/>
                </a:lnTo>
                <a:lnTo>
                  <a:pt x="1698939" y="579098"/>
                </a:lnTo>
                <a:lnTo>
                  <a:pt x="1772099" y="577461"/>
                </a:lnTo>
                <a:lnTo>
                  <a:pt x="1844174" y="575195"/>
                </a:lnTo>
                <a:lnTo>
                  <a:pt x="1915083" y="572316"/>
                </a:lnTo>
                <a:lnTo>
                  <a:pt x="1984745" y="568839"/>
                </a:lnTo>
                <a:lnTo>
                  <a:pt x="2053079" y="564779"/>
                </a:lnTo>
                <a:lnTo>
                  <a:pt x="2120003" y="560151"/>
                </a:lnTo>
                <a:lnTo>
                  <a:pt x="2185436" y="554970"/>
                </a:lnTo>
                <a:lnTo>
                  <a:pt x="2249297" y="549251"/>
                </a:lnTo>
                <a:lnTo>
                  <a:pt x="2311506" y="543011"/>
                </a:lnTo>
                <a:lnTo>
                  <a:pt x="2371980" y="536263"/>
                </a:lnTo>
                <a:lnTo>
                  <a:pt x="2430638" y="529023"/>
                </a:lnTo>
                <a:lnTo>
                  <a:pt x="2487401" y="521307"/>
                </a:lnTo>
                <a:lnTo>
                  <a:pt x="2542185" y="513128"/>
                </a:lnTo>
                <a:lnTo>
                  <a:pt x="2594910" y="504504"/>
                </a:lnTo>
                <a:lnTo>
                  <a:pt x="2645496" y="495448"/>
                </a:lnTo>
                <a:lnTo>
                  <a:pt x="2693860" y="485976"/>
                </a:lnTo>
                <a:lnTo>
                  <a:pt x="2739922" y="476103"/>
                </a:lnTo>
                <a:lnTo>
                  <a:pt x="2783601" y="465844"/>
                </a:lnTo>
                <a:lnTo>
                  <a:pt x="2824814" y="455215"/>
                </a:lnTo>
                <a:lnTo>
                  <a:pt x="2863482" y="444230"/>
                </a:lnTo>
                <a:lnTo>
                  <a:pt x="2932856" y="421255"/>
                </a:lnTo>
                <a:lnTo>
                  <a:pt x="2991072" y="397040"/>
                </a:lnTo>
                <a:lnTo>
                  <a:pt x="3037481" y="371707"/>
                </a:lnTo>
                <a:lnTo>
                  <a:pt x="3071435" y="345377"/>
                </a:lnTo>
                <a:lnTo>
                  <a:pt x="3097590" y="304279"/>
                </a:lnTo>
                <a:lnTo>
                  <a:pt x="3099377" y="290213"/>
                </a:lnTo>
              </a:path>
            </a:pathLst>
          </a:custGeom>
          <a:noFill/>
          <a:ln cap="flat" cmpd="sng" w="103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3" name="Google Shape;663;p59"/>
          <p:cNvSpPr txBox="1"/>
          <p:nvPr/>
        </p:nvSpPr>
        <p:spPr>
          <a:xfrm>
            <a:off x="8216804" y="3206518"/>
            <a:ext cx="2679065" cy="10579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828675" marR="82105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Static DB </a:t>
            </a: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Rules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635" lvl="0" marL="12700" marR="5080" rtl="0" algn="ctr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Parameter Properties  Context Type Properties  Tables, Lists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64" name="Google Shape;664;p59"/>
          <p:cNvGrpSpPr/>
          <p:nvPr/>
        </p:nvGrpSpPr>
        <p:grpSpPr>
          <a:xfrm>
            <a:off x="3216500" y="1613554"/>
            <a:ext cx="2780833" cy="445970"/>
            <a:chOff x="3216500" y="1613554"/>
            <a:chExt cx="2780833" cy="445970"/>
          </a:xfrm>
        </p:grpSpPr>
        <p:pic>
          <p:nvPicPr>
            <p:cNvPr id="665" name="Google Shape;665;p5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270151" y="1616995"/>
              <a:ext cx="107496" cy="8038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6" name="Google Shape;666;p59"/>
            <p:cNvSpPr/>
            <p:nvPr/>
          </p:nvSpPr>
          <p:spPr>
            <a:xfrm>
              <a:off x="3216500" y="1697384"/>
              <a:ext cx="107950" cy="361950"/>
            </a:xfrm>
            <a:custGeom>
              <a:rect b="b" l="l" r="r" t="t"/>
              <a:pathLst>
                <a:path extrusionOk="0" h="361950" w="107950">
                  <a:moveTo>
                    <a:pt x="107496" y="0"/>
                  </a:moveTo>
                  <a:lnTo>
                    <a:pt x="107496" y="200972"/>
                  </a:lnTo>
                  <a:lnTo>
                    <a:pt x="0" y="361895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67" name="Google Shape;667;p5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266710" y="1613554"/>
              <a:ext cx="114378" cy="8727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68" name="Google Shape;668;p59"/>
            <p:cNvSpPr/>
            <p:nvPr/>
          </p:nvSpPr>
          <p:spPr>
            <a:xfrm>
              <a:off x="3431298" y="1737579"/>
              <a:ext cx="2566035" cy="321945"/>
            </a:xfrm>
            <a:custGeom>
              <a:rect b="b" l="l" r="r" t="t"/>
              <a:pathLst>
                <a:path extrusionOk="0" h="321944" w="2566035">
                  <a:moveTo>
                    <a:pt x="2509019" y="193427"/>
                  </a:moveTo>
                  <a:lnTo>
                    <a:pt x="2509019" y="0"/>
                  </a:lnTo>
                  <a:lnTo>
                    <a:pt x="0" y="0"/>
                  </a:lnTo>
                </a:path>
                <a:path extrusionOk="0" h="321944" w="2566035">
                  <a:moveTo>
                    <a:pt x="2451882" y="193427"/>
                  </a:moveTo>
                  <a:lnTo>
                    <a:pt x="2509019" y="321701"/>
                  </a:lnTo>
                  <a:lnTo>
                    <a:pt x="2565963" y="193427"/>
                  </a:lnTo>
                  <a:lnTo>
                    <a:pt x="2451882" y="193427"/>
                  </a:lnTo>
                </a:path>
              </a:pathLst>
            </a:custGeom>
            <a:noFill/>
            <a:ln cap="flat" cmpd="sng" w="9525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9" name="Google Shape;669;p59"/>
          <p:cNvSpPr txBox="1"/>
          <p:nvPr/>
        </p:nvSpPr>
        <p:spPr>
          <a:xfrm>
            <a:off x="2775248" y="2078459"/>
            <a:ext cx="1097915" cy="232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Physician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0" name="Google Shape;670;p59"/>
          <p:cNvSpPr txBox="1"/>
          <p:nvPr/>
        </p:nvSpPr>
        <p:spPr>
          <a:xfrm>
            <a:off x="8189688" y="5837915"/>
            <a:ext cx="740410" cy="2324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Expert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71" name="Google Shape;671;p59"/>
          <p:cNvSpPr/>
          <p:nvPr/>
        </p:nvSpPr>
        <p:spPr>
          <a:xfrm>
            <a:off x="5883181" y="2943850"/>
            <a:ext cx="114300" cy="332105"/>
          </a:xfrm>
          <a:custGeom>
            <a:rect b="b" l="l" r="r" t="t"/>
            <a:pathLst>
              <a:path extrusionOk="0" h="332104" w="114300">
                <a:moveTo>
                  <a:pt x="57137" y="0"/>
                </a:moveTo>
                <a:lnTo>
                  <a:pt x="57137" y="203439"/>
                </a:lnTo>
              </a:path>
              <a:path extrusionOk="0" h="332104" w="114300">
                <a:moveTo>
                  <a:pt x="0" y="203439"/>
                </a:moveTo>
                <a:lnTo>
                  <a:pt x="57137" y="331713"/>
                </a:lnTo>
                <a:lnTo>
                  <a:pt x="114081" y="203439"/>
                </a:lnTo>
                <a:lnTo>
                  <a:pt x="0" y="203439"/>
                </a:lnTo>
              </a:path>
            </a:pathLst>
          </a:cu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2" name="Google Shape;672;p59"/>
          <p:cNvSpPr/>
          <p:nvPr/>
        </p:nvSpPr>
        <p:spPr>
          <a:xfrm>
            <a:off x="2267260" y="2458759"/>
            <a:ext cx="7346315" cy="3360420"/>
          </a:xfrm>
          <a:custGeom>
            <a:rect b="b" l="l" r="r" t="t"/>
            <a:pathLst>
              <a:path extrusionOk="0" h="3360420" w="7346315">
                <a:moveTo>
                  <a:pt x="3673058" y="3267031"/>
                </a:moveTo>
                <a:lnTo>
                  <a:pt x="3673058" y="3359914"/>
                </a:lnTo>
                <a:lnTo>
                  <a:pt x="5296542" y="3359914"/>
                </a:lnTo>
                <a:lnTo>
                  <a:pt x="5296542" y="3029448"/>
                </a:lnTo>
                <a:lnTo>
                  <a:pt x="6182078" y="3029448"/>
                </a:lnTo>
              </a:path>
              <a:path extrusionOk="0" h="3360420" w="7346315">
                <a:moveTo>
                  <a:pt x="3730002" y="3267031"/>
                </a:moveTo>
                <a:lnTo>
                  <a:pt x="3673058" y="3138771"/>
                </a:lnTo>
                <a:lnTo>
                  <a:pt x="3615921" y="3267031"/>
                </a:lnTo>
                <a:lnTo>
                  <a:pt x="3730002" y="3267031"/>
                </a:lnTo>
              </a:path>
              <a:path extrusionOk="0" h="3360420" w="7346315">
                <a:moveTo>
                  <a:pt x="4853773" y="2585915"/>
                </a:moveTo>
                <a:lnTo>
                  <a:pt x="7288999" y="2585915"/>
                </a:lnTo>
                <a:lnTo>
                  <a:pt x="7288999" y="2271890"/>
                </a:lnTo>
              </a:path>
              <a:path extrusionOk="0" h="3360420" w="7346315">
                <a:moveTo>
                  <a:pt x="7345943" y="2271890"/>
                </a:moveTo>
                <a:lnTo>
                  <a:pt x="7288999" y="2143659"/>
                </a:lnTo>
                <a:lnTo>
                  <a:pt x="7231861" y="2271890"/>
                </a:lnTo>
                <a:lnTo>
                  <a:pt x="7345943" y="2271890"/>
                </a:lnTo>
              </a:path>
              <a:path extrusionOk="0" h="3360420" w="7346315">
                <a:moveTo>
                  <a:pt x="57060" y="1977802"/>
                </a:moveTo>
                <a:lnTo>
                  <a:pt x="57060" y="2585915"/>
                </a:lnTo>
                <a:lnTo>
                  <a:pt x="2321124" y="2585915"/>
                </a:lnTo>
              </a:path>
              <a:path extrusionOk="0" h="3360420" w="7346315">
                <a:moveTo>
                  <a:pt x="2321124" y="2628663"/>
                </a:moveTo>
                <a:lnTo>
                  <a:pt x="2492343" y="2585915"/>
                </a:lnTo>
                <a:lnTo>
                  <a:pt x="2321124" y="2543152"/>
                </a:lnTo>
                <a:lnTo>
                  <a:pt x="2321124" y="2628663"/>
                </a:lnTo>
              </a:path>
              <a:path extrusionOk="0" h="3360420" w="7346315">
                <a:moveTo>
                  <a:pt x="2321124" y="42806"/>
                </a:moveTo>
                <a:lnTo>
                  <a:pt x="57060" y="42806"/>
                </a:lnTo>
                <a:lnTo>
                  <a:pt x="57060" y="190960"/>
                </a:lnTo>
              </a:path>
              <a:path extrusionOk="0" h="3360420" w="7346315">
                <a:moveTo>
                  <a:pt x="2321124" y="85467"/>
                </a:moveTo>
                <a:lnTo>
                  <a:pt x="2492343" y="42806"/>
                </a:lnTo>
                <a:lnTo>
                  <a:pt x="2321124" y="0"/>
                </a:lnTo>
                <a:lnTo>
                  <a:pt x="2321124" y="85467"/>
                </a:lnTo>
              </a:path>
              <a:path extrusionOk="0" h="3360420" w="7346315">
                <a:moveTo>
                  <a:pt x="0" y="190960"/>
                </a:moveTo>
                <a:lnTo>
                  <a:pt x="57060" y="319234"/>
                </a:lnTo>
                <a:lnTo>
                  <a:pt x="114139" y="190960"/>
                </a:lnTo>
                <a:lnTo>
                  <a:pt x="0" y="190960"/>
                </a:lnTo>
              </a:path>
              <a:path extrusionOk="0" h="3360420" w="7346315">
                <a:moveTo>
                  <a:pt x="5024993" y="42806"/>
                </a:moveTo>
                <a:lnTo>
                  <a:pt x="7288999" y="42806"/>
                </a:lnTo>
                <a:lnTo>
                  <a:pt x="7288999" y="153377"/>
                </a:lnTo>
              </a:path>
              <a:path extrusionOk="0" h="3360420" w="7346315">
                <a:moveTo>
                  <a:pt x="5024993" y="0"/>
                </a:moveTo>
                <a:lnTo>
                  <a:pt x="4853773" y="42806"/>
                </a:lnTo>
                <a:lnTo>
                  <a:pt x="5024993" y="85467"/>
                </a:lnTo>
                <a:lnTo>
                  <a:pt x="5024993" y="0"/>
                </a:lnTo>
              </a:path>
              <a:path extrusionOk="0" h="3360420" w="7346315">
                <a:moveTo>
                  <a:pt x="1482847" y="1105712"/>
                </a:moveTo>
                <a:lnTo>
                  <a:pt x="1311628" y="1148518"/>
                </a:lnTo>
                <a:lnTo>
                  <a:pt x="1482847" y="1191179"/>
                </a:lnTo>
                <a:lnTo>
                  <a:pt x="1482847" y="1105712"/>
                </a:lnTo>
              </a:path>
              <a:path extrusionOk="0" h="3360420" w="7346315">
                <a:moveTo>
                  <a:pt x="2321124" y="1191179"/>
                </a:moveTo>
                <a:lnTo>
                  <a:pt x="2492343" y="1148518"/>
                </a:lnTo>
                <a:lnTo>
                  <a:pt x="2321124" y="1105712"/>
                </a:lnTo>
                <a:lnTo>
                  <a:pt x="2321124" y="1191179"/>
                </a:lnTo>
              </a:path>
              <a:path extrusionOk="0" h="3360420" w="7346315">
                <a:moveTo>
                  <a:pt x="5024993" y="1105712"/>
                </a:moveTo>
                <a:lnTo>
                  <a:pt x="4853773" y="1148518"/>
                </a:lnTo>
                <a:lnTo>
                  <a:pt x="5024993" y="1191179"/>
                </a:lnTo>
                <a:lnTo>
                  <a:pt x="5024993" y="1105712"/>
                </a:lnTo>
              </a:path>
            </a:pathLst>
          </a:cu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3" name="Google Shape;673;p59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674" name="Google Shape;674;p59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675" name="Google Shape;675;p59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62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60"/>
          <p:cNvSpPr txBox="1"/>
          <p:nvPr/>
        </p:nvSpPr>
        <p:spPr>
          <a:xfrm>
            <a:off x="11552046" y="6387490"/>
            <a:ext cx="160020" cy="18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63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1" name="Google Shape;681;p60"/>
          <p:cNvSpPr txBox="1"/>
          <p:nvPr>
            <p:ph type="title"/>
          </p:nvPr>
        </p:nvSpPr>
        <p:spPr>
          <a:xfrm>
            <a:off x="481076" y="560578"/>
            <a:ext cx="6215146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Consultation System</a:t>
            </a:r>
            <a:endParaRPr/>
          </a:p>
        </p:txBody>
      </p:sp>
      <p:sp>
        <p:nvSpPr>
          <p:cNvPr id="682" name="Google Shape;682;p60"/>
          <p:cNvSpPr txBox="1"/>
          <p:nvPr/>
        </p:nvSpPr>
        <p:spPr>
          <a:xfrm>
            <a:off x="6277102" y="1578305"/>
            <a:ext cx="4705985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Performs Diagnosis and Therapy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3" name="Google Shape;683;p60"/>
          <p:cNvSpPr txBox="1"/>
          <p:nvPr/>
        </p:nvSpPr>
        <p:spPr>
          <a:xfrm>
            <a:off x="6277102" y="1826793"/>
            <a:ext cx="4975225" cy="3041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9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Selection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5080" rtl="0" algn="l">
              <a:lnSpc>
                <a:spcPct val="107857"/>
              </a:lnSpc>
              <a:spcBef>
                <a:spcPts val="1455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Control Structure reads Static DB  (rules) and read/writes to Dynamic  DB (patient, context)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511175" rtl="0" algn="l">
              <a:lnSpc>
                <a:spcPct val="157857"/>
              </a:lnSpc>
              <a:spcBef>
                <a:spcPts val="95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Linked to Explanations  Terminal interface to Physician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84" name="Google Shape;684;p60"/>
          <p:cNvSpPr txBox="1"/>
          <p:nvPr/>
        </p:nvSpPr>
        <p:spPr>
          <a:xfrm>
            <a:off x="2553064" y="2058942"/>
            <a:ext cx="1453868" cy="703398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63175">
            <a:spAutoFit/>
          </a:bodyPr>
          <a:lstStyle/>
          <a:p>
            <a:pPr indent="-218440" lvl="0" marL="379095" marR="153670" rtl="0" algn="l">
              <a:lnSpc>
                <a:spcPct val="116111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Consultation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5" name="Google Shape;685;p60"/>
          <p:cNvSpPr txBox="1"/>
          <p:nvPr/>
        </p:nvSpPr>
        <p:spPr>
          <a:xfrm>
            <a:off x="1955800" y="3305937"/>
            <a:ext cx="368300" cy="290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6" name="Google Shape;686;p60"/>
          <p:cNvSpPr txBox="1"/>
          <p:nvPr/>
        </p:nvSpPr>
        <p:spPr>
          <a:xfrm>
            <a:off x="4006932" y="3305937"/>
            <a:ext cx="296545" cy="290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60"/>
          <p:cNvSpPr txBox="1"/>
          <p:nvPr/>
        </p:nvSpPr>
        <p:spPr>
          <a:xfrm>
            <a:off x="2553064" y="3274409"/>
            <a:ext cx="1367790" cy="591829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2700">
            <a:spAutoFit/>
          </a:bodyPr>
          <a:lstStyle/>
          <a:p>
            <a:pPr indent="-180975" lvl="0" marL="379095" marR="191135" rtl="0" algn="l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Explanation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60"/>
          <p:cNvSpPr/>
          <p:nvPr/>
        </p:nvSpPr>
        <p:spPr>
          <a:xfrm>
            <a:off x="2553064" y="4489848"/>
            <a:ext cx="1367790" cy="1105535"/>
          </a:xfrm>
          <a:custGeom>
            <a:rect b="b" l="l" r="r" t="t"/>
            <a:pathLst>
              <a:path extrusionOk="0" h="1105535" w="1367789">
                <a:moveTo>
                  <a:pt x="0" y="1104970"/>
                </a:moveTo>
                <a:lnTo>
                  <a:pt x="1367421" y="1104970"/>
                </a:lnTo>
                <a:lnTo>
                  <a:pt x="1367421" y="0"/>
                </a:lnTo>
                <a:lnTo>
                  <a:pt x="0" y="0"/>
                </a:lnTo>
                <a:lnTo>
                  <a:pt x="0" y="110497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9" name="Google Shape;689;p60"/>
          <p:cNvSpPr txBox="1"/>
          <p:nvPr/>
        </p:nvSpPr>
        <p:spPr>
          <a:xfrm>
            <a:off x="2553064" y="3937392"/>
            <a:ext cx="1367700" cy="3321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700">
            <a:spAutoFit/>
          </a:bodyPr>
          <a:lstStyle/>
          <a:p>
            <a:pPr indent="0" lvl="0" marL="3067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Q-A System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0" name="Google Shape;690;p60"/>
          <p:cNvSpPr/>
          <p:nvPr/>
        </p:nvSpPr>
        <p:spPr>
          <a:xfrm>
            <a:off x="416437" y="2777173"/>
            <a:ext cx="1453515" cy="1657985"/>
          </a:xfrm>
          <a:custGeom>
            <a:rect b="b" l="l" r="r" t="t"/>
            <a:pathLst>
              <a:path extrusionOk="0" h="1657985" w="1453514">
                <a:moveTo>
                  <a:pt x="0" y="234769"/>
                </a:moveTo>
                <a:lnTo>
                  <a:pt x="0" y="1422685"/>
                </a:lnTo>
                <a:lnTo>
                  <a:pt x="13098" y="1467291"/>
                </a:lnTo>
                <a:lnTo>
                  <a:pt x="50772" y="1509074"/>
                </a:lnTo>
                <a:lnTo>
                  <a:pt x="110583" y="1547247"/>
                </a:lnTo>
                <a:lnTo>
                  <a:pt x="148030" y="1564733"/>
                </a:lnTo>
                <a:lnTo>
                  <a:pt x="190098" y="1581021"/>
                </a:lnTo>
                <a:lnTo>
                  <a:pt x="236483" y="1596012"/>
                </a:lnTo>
                <a:lnTo>
                  <a:pt x="286881" y="1609609"/>
                </a:lnTo>
                <a:lnTo>
                  <a:pt x="340986" y="1621712"/>
                </a:lnTo>
                <a:lnTo>
                  <a:pt x="398495" y="1632223"/>
                </a:lnTo>
                <a:lnTo>
                  <a:pt x="459103" y="1641044"/>
                </a:lnTo>
                <a:lnTo>
                  <a:pt x="522506" y="1648076"/>
                </a:lnTo>
                <a:lnTo>
                  <a:pt x="588400" y="1653221"/>
                </a:lnTo>
                <a:lnTo>
                  <a:pt x="656479" y="1656380"/>
                </a:lnTo>
                <a:lnTo>
                  <a:pt x="726439" y="1657455"/>
                </a:lnTo>
                <a:lnTo>
                  <a:pt x="796403" y="1656380"/>
                </a:lnTo>
                <a:lnTo>
                  <a:pt x="864486" y="1653221"/>
                </a:lnTo>
                <a:lnTo>
                  <a:pt x="930383" y="1648076"/>
                </a:lnTo>
                <a:lnTo>
                  <a:pt x="993789" y="1641044"/>
                </a:lnTo>
                <a:lnTo>
                  <a:pt x="1054400" y="1632223"/>
                </a:lnTo>
                <a:lnTo>
                  <a:pt x="1111912" y="1621712"/>
                </a:lnTo>
                <a:lnTo>
                  <a:pt x="1166021" y="1609609"/>
                </a:lnTo>
                <a:lnTo>
                  <a:pt x="1216420" y="1596012"/>
                </a:lnTo>
                <a:lnTo>
                  <a:pt x="1262808" y="1581021"/>
                </a:lnTo>
                <a:lnTo>
                  <a:pt x="1304878" y="1564733"/>
                </a:lnTo>
                <a:lnTo>
                  <a:pt x="1342326" y="1547247"/>
                </a:lnTo>
                <a:lnTo>
                  <a:pt x="1402141" y="1509074"/>
                </a:lnTo>
                <a:lnTo>
                  <a:pt x="1439816" y="1467291"/>
                </a:lnTo>
                <a:lnTo>
                  <a:pt x="1452915" y="1422685"/>
                </a:lnTo>
                <a:lnTo>
                  <a:pt x="1452915" y="234769"/>
                </a:lnTo>
                <a:lnTo>
                  <a:pt x="1449590" y="212163"/>
                </a:lnTo>
                <a:lnTo>
                  <a:pt x="1423898" y="168870"/>
                </a:lnTo>
                <a:lnTo>
                  <a:pt x="1374849" y="128794"/>
                </a:lnTo>
                <a:lnTo>
                  <a:pt x="1304878" y="92722"/>
                </a:lnTo>
                <a:lnTo>
                  <a:pt x="1262808" y="76434"/>
                </a:lnTo>
                <a:lnTo>
                  <a:pt x="1216420" y="61443"/>
                </a:lnTo>
                <a:lnTo>
                  <a:pt x="1166021" y="47846"/>
                </a:lnTo>
                <a:lnTo>
                  <a:pt x="1111912" y="35743"/>
                </a:lnTo>
                <a:lnTo>
                  <a:pt x="1054400" y="25231"/>
                </a:lnTo>
                <a:lnTo>
                  <a:pt x="993789" y="16411"/>
                </a:lnTo>
                <a:lnTo>
                  <a:pt x="930383" y="9378"/>
                </a:lnTo>
                <a:lnTo>
                  <a:pt x="864486" y="4234"/>
                </a:lnTo>
                <a:lnTo>
                  <a:pt x="796403" y="1074"/>
                </a:lnTo>
                <a:lnTo>
                  <a:pt x="726439" y="0"/>
                </a:lnTo>
                <a:lnTo>
                  <a:pt x="656479" y="1074"/>
                </a:lnTo>
                <a:lnTo>
                  <a:pt x="588399" y="4234"/>
                </a:lnTo>
                <a:lnTo>
                  <a:pt x="522506" y="9378"/>
                </a:lnTo>
                <a:lnTo>
                  <a:pt x="459103" y="16411"/>
                </a:lnTo>
                <a:lnTo>
                  <a:pt x="398495" y="25231"/>
                </a:lnTo>
                <a:lnTo>
                  <a:pt x="340986" y="35743"/>
                </a:lnTo>
                <a:lnTo>
                  <a:pt x="286881" y="47846"/>
                </a:lnTo>
                <a:lnTo>
                  <a:pt x="236483" y="61443"/>
                </a:lnTo>
                <a:lnTo>
                  <a:pt x="190098" y="76434"/>
                </a:lnTo>
                <a:lnTo>
                  <a:pt x="148030" y="92722"/>
                </a:lnTo>
                <a:lnTo>
                  <a:pt x="110583" y="110208"/>
                </a:lnTo>
                <a:lnTo>
                  <a:pt x="50772" y="148381"/>
                </a:lnTo>
                <a:lnTo>
                  <a:pt x="13098" y="190164"/>
                </a:lnTo>
                <a:lnTo>
                  <a:pt x="3325" y="212163"/>
                </a:lnTo>
                <a:lnTo>
                  <a:pt x="0" y="234769"/>
                </a:lnTo>
              </a:path>
              <a:path extrusionOk="0" h="1657985" w="1453514">
                <a:moveTo>
                  <a:pt x="0" y="234769"/>
                </a:moveTo>
                <a:lnTo>
                  <a:pt x="13098" y="279375"/>
                </a:lnTo>
                <a:lnTo>
                  <a:pt x="50772" y="321158"/>
                </a:lnTo>
                <a:lnTo>
                  <a:pt x="110583" y="359331"/>
                </a:lnTo>
                <a:lnTo>
                  <a:pt x="148030" y="376817"/>
                </a:lnTo>
                <a:lnTo>
                  <a:pt x="190098" y="393105"/>
                </a:lnTo>
                <a:lnTo>
                  <a:pt x="236483" y="408096"/>
                </a:lnTo>
                <a:lnTo>
                  <a:pt x="286881" y="421693"/>
                </a:lnTo>
                <a:lnTo>
                  <a:pt x="340986" y="433796"/>
                </a:lnTo>
                <a:lnTo>
                  <a:pt x="398495" y="444307"/>
                </a:lnTo>
                <a:lnTo>
                  <a:pt x="459103" y="453128"/>
                </a:lnTo>
                <a:lnTo>
                  <a:pt x="522506" y="460161"/>
                </a:lnTo>
                <a:lnTo>
                  <a:pt x="588399" y="465305"/>
                </a:lnTo>
                <a:lnTo>
                  <a:pt x="656479" y="468465"/>
                </a:lnTo>
                <a:lnTo>
                  <a:pt x="726439" y="469539"/>
                </a:lnTo>
                <a:lnTo>
                  <a:pt x="796403" y="468465"/>
                </a:lnTo>
                <a:lnTo>
                  <a:pt x="864486" y="465305"/>
                </a:lnTo>
                <a:lnTo>
                  <a:pt x="930383" y="460161"/>
                </a:lnTo>
                <a:lnTo>
                  <a:pt x="993789" y="453128"/>
                </a:lnTo>
                <a:lnTo>
                  <a:pt x="1054400" y="444307"/>
                </a:lnTo>
                <a:lnTo>
                  <a:pt x="1111912" y="433796"/>
                </a:lnTo>
                <a:lnTo>
                  <a:pt x="1166021" y="421693"/>
                </a:lnTo>
                <a:lnTo>
                  <a:pt x="1216420" y="408096"/>
                </a:lnTo>
                <a:lnTo>
                  <a:pt x="1262808" y="393105"/>
                </a:lnTo>
                <a:lnTo>
                  <a:pt x="1304878" y="376817"/>
                </a:lnTo>
                <a:lnTo>
                  <a:pt x="1342326" y="359331"/>
                </a:lnTo>
                <a:lnTo>
                  <a:pt x="1402141" y="321158"/>
                </a:lnTo>
                <a:lnTo>
                  <a:pt x="1439816" y="279375"/>
                </a:lnTo>
                <a:lnTo>
                  <a:pt x="1452915" y="234769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60"/>
          <p:cNvSpPr txBox="1"/>
          <p:nvPr/>
        </p:nvSpPr>
        <p:spPr>
          <a:xfrm>
            <a:off x="738624" y="3590256"/>
            <a:ext cx="80899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Dynamic DB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2" name="Google Shape;692;p60"/>
          <p:cNvSpPr/>
          <p:nvPr/>
        </p:nvSpPr>
        <p:spPr>
          <a:xfrm>
            <a:off x="4433268" y="2804724"/>
            <a:ext cx="1538605" cy="1602740"/>
          </a:xfrm>
          <a:custGeom>
            <a:rect b="b" l="l" r="r" t="t"/>
            <a:pathLst>
              <a:path extrusionOk="0" h="1602739" w="1538604">
                <a:moveTo>
                  <a:pt x="0" y="248690"/>
                </a:moveTo>
                <a:lnTo>
                  <a:pt x="0" y="1353661"/>
                </a:lnTo>
                <a:lnTo>
                  <a:pt x="12390" y="1398352"/>
                </a:lnTo>
                <a:lnTo>
                  <a:pt x="48115" y="1440409"/>
                </a:lnTo>
                <a:lnTo>
                  <a:pt x="105004" y="1479132"/>
                </a:lnTo>
                <a:lnTo>
                  <a:pt x="140705" y="1497023"/>
                </a:lnTo>
                <a:lnTo>
                  <a:pt x="180884" y="1513819"/>
                </a:lnTo>
                <a:lnTo>
                  <a:pt x="225267" y="1529430"/>
                </a:lnTo>
                <a:lnTo>
                  <a:pt x="273585" y="1543770"/>
                </a:lnTo>
                <a:lnTo>
                  <a:pt x="325565" y="1556751"/>
                </a:lnTo>
                <a:lnTo>
                  <a:pt x="380936" y="1568285"/>
                </a:lnTo>
                <a:lnTo>
                  <a:pt x="439426" y="1578285"/>
                </a:lnTo>
                <a:lnTo>
                  <a:pt x="500765" y="1586664"/>
                </a:lnTo>
                <a:lnTo>
                  <a:pt x="564680" y="1593332"/>
                </a:lnTo>
                <a:lnTo>
                  <a:pt x="630901" y="1598204"/>
                </a:lnTo>
                <a:lnTo>
                  <a:pt x="699156" y="1601192"/>
                </a:lnTo>
                <a:lnTo>
                  <a:pt x="769174" y="1602207"/>
                </a:lnTo>
                <a:lnTo>
                  <a:pt x="839175" y="1601192"/>
                </a:lnTo>
                <a:lnTo>
                  <a:pt x="907418" y="1598204"/>
                </a:lnTo>
                <a:lnTo>
                  <a:pt x="973629" y="1593332"/>
                </a:lnTo>
                <a:lnTo>
                  <a:pt x="1037538" y="1586664"/>
                </a:lnTo>
                <a:lnTo>
                  <a:pt x="1098874" y="1578285"/>
                </a:lnTo>
                <a:lnTo>
                  <a:pt x="1157363" y="1568285"/>
                </a:lnTo>
                <a:lnTo>
                  <a:pt x="1212735" y="1556751"/>
                </a:lnTo>
                <a:lnTo>
                  <a:pt x="1264717" y="1543770"/>
                </a:lnTo>
                <a:lnTo>
                  <a:pt x="1313039" y="1529430"/>
                </a:lnTo>
                <a:lnTo>
                  <a:pt x="1357428" y="1513819"/>
                </a:lnTo>
                <a:lnTo>
                  <a:pt x="1397612" y="1497023"/>
                </a:lnTo>
                <a:lnTo>
                  <a:pt x="1433320" y="1479132"/>
                </a:lnTo>
                <a:lnTo>
                  <a:pt x="1490220" y="1440409"/>
                </a:lnTo>
                <a:lnTo>
                  <a:pt x="1525954" y="1398352"/>
                </a:lnTo>
                <a:lnTo>
                  <a:pt x="1538349" y="1353661"/>
                </a:lnTo>
                <a:lnTo>
                  <a:pt x="1538349" y="248690"/>
                </a:lnTo>
                <a:lnTo>
                  <a:pt x="1535205" y="226058"/>
                </a:lnTo>
                <a:lnTo>
                  <a:pt x="1510869" y="182587"/>
                </a:lnTo>
                <a:lnTo>
                  <a:pt x="1464280" y="142093"/>
                </a:lnTo>
                <a:lnTo>
                  <a:pt x="1397612" y="105279"/>
                </a:lnTo>
                <a:lnTo>
                  <a:pt x="1357428" y="88472"/>
                </a:lnTo>
                <a:lnTo>
                  <a:pt x="1313039" y="72849"/>
                </a:lnTo>
                <a:lnTo>
                  <a:pt x="1264717" y="58497"/>
                </a:lnTo>
                <a:lnTo>
                  <a:pt x="1212735" y="45504"/>
                </a:lnTo>
                <a:lnTo>
                  <a:pt x="1157363" y="33959"/>
                </a:lnTo>
                <a:lnTo>
                  <a:pt x="1098874" y="23948"/>
                </a:lnTo>
                <a:lnTo>
                  <a:pt x="1037538" y="15561"/>
                </a:lnTo>
                <a:lnTo>
                  <a:pt x="973629" y="8885"/>
                </a:lnTo>
                <a:lnTo>
                  <a:pt x="907418" y="4007"/>
                </a:lnTo>
                <a:lnTo>
                  <a:pt x="839175" y="1016"/>
                </a:lnTo>
                <a:lnTo>
                  <a:pt x="769174" y="0"/>
                </a:lnTo>
                <a:lnTo>
                  <a:pt x="699156" y="1016"/>
                </a:lnTo>
                <a:lnTo>
                  <a:pt x="630901" y="4007"/>
                </a:lnTo>
                <a:lnTo>
                  <a:pt x="564680" y="8885"/>
                </a:lnTo>
                <a:lnTo>
                  <a:pt x="500765" y="15561"/>
                </a:lnTo>
                <a:lnTo>
                  <a:pt x="439426" y="23948"/>
                </a:lnTo>
                <a:lnTo>
                  <a:pt x="380936" y="33959"/>
                </a:lnTo>
                <a:lnTo>
                  <a:pt x="325565" y="45504"/>
                </a:lnTo>
                <a:lnTo>
                  <a:pt x="273585" y="58497"/>
                </a:lnTo>
                <a:lnTo>
                  <a:pt x="225267" y="72849"/>
                </a:lnTo>
                <a:lnTo>
                  <a:pt x="180884" y="88472"/>
                </a:lnTo>
                <a:lnTo>
                  <a:pt x="140705" y="105279"/>
                </a:lnTo>
                <a:lnTo>
                  <a:pt x="105004" y="123182"/>
                </a:lnTo>
                <a:lnTo>
                  <a:pt x="48115" y="161924"/>
                </a:lnTo>
                <a:lnTo>
                  <a:pt x="12390" y="203994"/>
                </a:lnTo>
                <a:lnTo>
                  <a:pt x="3142" y="226058"/>
                </a:lnTo>
                <a:lnTo>
                  <a:pt x="0" y="248690"/>
                </a:lnTo>
              </a:path>
              <a:path extrusionOk="0" h="1602739" w="1538604">
                <a:moveTo>
                  <a:pt x="0" y="248690"/>
                </a:moveTo>
                <a:lnTo>
                  <a:pt x="12390" y="293381"/>
                </a:lnTo>
                <a:lnTo>
                  <a:pt x="48115" y="335439"/>
                </a:lnTo>
                <a:lnTo>
                  <a:pt x="105004" y="374161"/>
                </a:lnTo>
                <a:lnTo>
                  <a:pt x="140705" y="392053"/>
                </a:lnTo>
                <a:lnTo>
                  <a:pt x="180884" y="408848"/>
                </a:lnTo>
                <a:lnTo>
                  <a:pt x="225267" y="424460"/>
                </a:lnTo>
                <a:lnTo>
                  <a:pt x="273585" y="438800"/>
                </a:lnTo>
                <a:lnTo>
                  <a:pt x="325565" y="451781"/>
                </a:lnTo>
                <a:lnTo>
                  <a:pt x="380936" y="463315"/>
                </a:lnTo>
                <a:lnTo>
                  <a:pt x="439426" y="473315"/>
                </a:lnTo>
                <a:lnTo>
                  <a:pt x="500765" y="481693"/>
                </a:lnTo>
                <a:lnTo>
                  <a:pt x="564680" y="488362"/>
                </a:lnTo>
                <a:lnTo>
                  <a:pt x="630901" y="493234"/>
                </a:lnTo>
                <a:lnTo>
                  <a:pt x="699156" y="496221"/>
                </a:lnTo>
                <a:lnTo>
                  <a:pt x="769174" y="497236"/>
                </a:lnTo>
                <a:lnTo>
                  <a:pt x="839175" y="496221"/>
                </a:lnTo>
                <a:lnTo>
                  <a:pt x="907418" y="493234"/>
                </a:lnTo>
                <a:lnTo>
                  <a:pt x="973629" y="488362"/>
                </a:lnTo>
                <a:lnTo>
                  <a:pt x="1037538" y="481693"/>
                </a:lnTo>
                <a:lnTo>
                  <a:pt x="1098874" y="473315"/>
                </a:lnTo>
                <a:lnTo>
                  <a:pt x="1157363" y="463315"/>
                </a:lnTo>
                <a:lnTo>
                  <a:pt x="1212735" y="451781"/>
                </a:lnTo>
                <a:lnTo>
                  <a:pt x="1264717" y="438800"/>
                </a:lnTo>
                <a:lnTo>
                  <a:pt x="1313039" y="424460"/>
                </a:lnTo>
                <a:lnTo>
                  <a:pt x="1357428" y="408848"/>
                </a:lnTo>
                <a:lnTo>
                  <a:pt x="1397612" y="392053"/>
                </a:lnTo>
                <a:lnTo>
                  <a:pt x="1433320" y="374161"/>
                </a:lnTo>
                <a:lnTo>
                  <a:pt x="1490220" y="335439"/>
                </a:lnTo>
                <a:lnTo>
                  <a:pt x="1525954" y="293381"/>
                </a:lnTo>
                <a:lnTo>
                  <a:pt x="1538349" y="24869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3" name="Google Shape;693;p60"/>
          <p:cNvSpPr txBox="1"/>
          <p:nvPr/>
        </p:nvSpPr>
        <p:spPr>
          <a:xfrm>
            <a:off x="4894209" y="3597216"/>
            <a:ext cx="616585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Static DB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4" name="Google Shape;694;p60"/>
          <p:cNvGrpSpPr/>
          <p:nvPr/>
        </p:nvGrpSpPr>
        <p:grpSpPr>
          <a:xfrm>
            <a:off x="1659507" y="1697289"/>
            <a:ext cx="1610282" cy="362112"/>
            <a:chOff x="1659507" y="1697289"/>
            <a:chExt cx="1610282" cy="362112"/>
          </a:xfrm>
        </p:grpSpPr>
        <p:sp>
          <p:nvSpPr>
            <p:cNvPr id="695" name="Google Shape;695;p60"/>
            <p:cNvSpPr/>
            <p:nvPr/>
          </p:nvSpPr>
          <p:spPr>
            <a:xfrm>
              <a:off x="1659507" y="1697289"/>
              <a:ext cx="62865" cy="361950"/>
            </a:xfrm>
            <a:custGeom>
              <a:rect b="b" l="l" r="r" t="t"/>
              <a:pathLst>
                <a:path extrusionOk="0" h="361950" w="62864">
                  <a:moveTo>
                    <a:pt x="62247" y="0"/>
                  </a:moveTo>
                  <a:lnTo>
                    <a:pt x="62247" y="200837"/>
                  </a:lnTo>
                  <a:lnTo>
                    <a:pt x="0" y="361653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6" name="Google Shape;696;p60"/>
            <p:cNvSpPr/>
            <p:nvPr/>
          </p:nvSpPr>
          <p:spPr>
            <a:xfrm>
              <a:off x="1783889" y="1737456"/>
              <a:ext cx="1485900" cy="321945"/>
            </a:xfrm>
            <a:custGeom>
              <a:rect b="b" l="l" r="r" t="t"/>
              <a:pathLst>
                <a:path extrusionOk="0" h="321944" w="1485900">
                  <a:moveTo>
                    <a:pt x="1452885" y="193297"/>
                  </a:moveTo>
                  <a:lnTo>
                    <a:pt x="1452885" y="0"/>
                  </a:lnTo>
                  <a:lnTo>
                    <a:pt x="0" y="0"/>
                  </a:lnTo>
                </a:path>
                <a:path extrusionOk="0" h="321944" w="1485900">
                  <a:moveTo>
                    <a:pt x="1419799" y="193297"/>
                  </a:moveTo>
                  <a:lnTo>
                    <a:pt x="1452885" y="321485"/>
                  </a:lnTo>
                  <a:lnTo>
                    <a:pt x="1485859" y="193297"/>
                  </a:lnTo>
                  <a:lnTo>
                    <a:pt x="1419799" y="193297"/>
                  </a:lnTo>
                </a:path>
              </a:pathLst>
            </a:custGeom>
            <a:noFill/>
            <a:ln cap="flat" cmpd="sng" w="9525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7" name="Google Shape;697;p60"/>
          <p:cNvSpPr txBox="1"/>
          <p:nvPr/>
        </p:nvSpPr>
        <p:spPr>
          <a:xfrm>
            <a:off x="1398647" y="2078099"/>
            <a:ext cx="64643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Physician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8" name="Google Shape;698;p60"/>
          <p:cNvSpPr txBox="1"/>
          <p:nvPr/>
        </p:nvSpPr>
        <p:spPr>
          <a:xfrm>
            <a:off x="4533960" y="5835034"/>
            <a:ext cx="43942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Expert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9" name="Google Shape;699;p60"/>
          <p:cNvSpPr/>
          <p:nvPr/>
        </p:nvSpPr>
        <p:spPr>
          <a:xfrm>
            <a:off x="3203688" y="2942918"/>
            <a:ext cx="66675" cy="332105"/>
          </a:xfrm>
          <a:custGeom>
            <a:rect b="b" l="l" r="r" t="t"/>
            <a:pathLst>
              <a:path extrusionOk="0" h="332104" w="66675">
                <a:moveTo>
                  <a:pt x="33086" y="0"/>
                </a:moveTo>
                <a:lnTo>
                  <a:pt x="33086" y="203302"/>
                </a:lnTo>
              </a:path>
              <a:path extrusionOk="0" h="332104" w="66675">
                <a:moveTo>
                  <a:pt x="0" y="203302"/>
                </a:moveTo>
                <a:lnTo>
                  <a:pt x="33086" y="331491"/>
                </a:lnTo>
                <a:lnTo>
                  <a:pt x="66060" y="203302"/>
                </a:lnTo>
                <a:lnTo>
                  <a:pt x="0" y="203302"/>
                </a:lnTo>
              </a:path>
            </a:pathLst>
          </a:cu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0" name="Google Shape;700;p60"/>
          <p:cNvSpPr/>
          <p:nvPr/>
        </p:nvSpPr>
        <p:spPr>
          <a:xfrm>
            <a:off x="1109835" y="2458152"/>
            <a:ext cx="4125595" cy="3357879"/>
          </a:xfrm>
          <a:custGeom>
            <a:rect b="b" l="l" r="r" t="t"/>
            <a:pathLst>
              <a:path extrusionOk="0" h="3357879" w="4125595">
                <a:moveTo>
                  <a:pt x="2126939" y="3264839"/>
                </a:moveTo>
                <a:lnTo>
                  <a:pt x="2126939" y="3357660"/>
                </a:lnTo>
                <a:lnTo>
                  <a:pt x="3067042" y="3357660"/>
                </a:lnTo>
                <a:lnTo>
                  <a:pt x="3067042" y="3027416"/>
                </a:lnTo>
                <a:lnTo>
                  <a:pt x="3579825" y="3027416"/>
                </a:lnTo>
              </a:path>
              <a:path extrusionOk="0" h="3357879" w="4125595">
                <a:moveTo>
                  <a:pt x="2159913" y="3264839"/>
                </a:moveTo>
                <a:lnTo>
                  <a:pt x="2126939" y="3136666"/>
                </a:lnTo>
                <a:lnTo>
                  <a:pt x="2093853" y="3264839"/>
                </a:lnTo>
                <a:lnTo>
                  <a:pt x="2159913" y="3264839"/>
                </a:lnTo>
              </a:path>
              <a:path extrusionOk="0" h="3357879" w="4125595">
                <a:moveTo>
                  <a:pt x="2810650" y="2584180"/>
                </a:moveTo>
                <a:lnTo>
                  <a:pt x="4092608" y="2584181"/>
                </a:lnTo>
                <a:lnTo>
                  <a:pt x="4092608" y="2076967"/>
                </a:lnTo>
              </a:path>
              <a:path extrusionOk="0" h="3357879" w="4125595">
                <a:moveTo>
                  <a:pt x="4125582" y="2076967"/>
                </a:moveTo>
                <a:lnTo>
                  <a:pt x="4092608" y="1948779"/>
                </a:lnTo>
                <a:lnTo>
                  <a:pt x="4059521" y="2076967"/>
                </a:lnTo>
                <a:lnTo>
                  <a:pt x="4125582" y="2076967"/>
                </a:lnTo>
              </a:path>
              <a:path extrusionOk="0" h="3357879" w="4125595">
                <a:moveTo>
                  <a:pt x="33041" y="1976476"/>
                </a:moveTo>
                <a:lnTo>
                  <a:pt x="33041" y="2584180"/>
                </a:lnTo>
                <a:lnTo>
                  <a:pt x="1344081" y="2584180"/>
                </a:lnTo>
              </a:path>
              <a:path extrusionOk="0" h="3357879" w="4125595">
                <a:moveTo>
                  <a:pt x="1344081" y="2626900"/>
                </a:moveTo>
                <a:lnTo>
                  <a:pt x="1443228" y="2584180"/>
                </a:lnTo>
                <a:lnTo>
                  <a:pt x="1344081" y="2541446"/>
                </a:lnTo>
                <a:lnTo>
                  <a:pt x="1344081" y="2626900"/>
                </a:lnTo>
              </a:path>
              <a:path extrusionOk="0" h="3357879" w="4125595">
                <a:moveTo>
                  <a:pt x="1344081" y="42777"/>
                </a:moveTo>
                <a:lnTo>
                  <a:pt x="33041" y="42777"/>
                </a:lnTo>
                <a:lnTo>
                  <a:pt x="33041" y="190832"/>
                </a:lnTo>
              </a:path>
              <a:path extrusionOk="0" h="3357879" w="4125595">
                <a:moveTo>
                  <a:pt x="1344081" y="85410"/>
                </a:moveTo>
                <a:lnTo>
                  <a:pt x="1443228" y="42777"/>
                </a:lnTo>
                <a:lnTo>
                  <a:pt x="1344081" y="0"/>
                </a:lnTo>
                <a:lnTo>
                  <a:pt x="1344081" y="85410"/>
                </a:lnTo>
              </a:path>
              <a:path extrusionOk="0" h="3357879" w="4125595">
                <a:moveTo>
                  <a:pt x="0" y="190832"/>
                </a:moveTo>
                <a:lnTo>
                  <a:pt x="33041" y="319020"/>
                </a:lnTo>
                <a:lnTo>
                  <a:pt x="66094" y="190832"/>
                </a:lnTo>
                <a:lnTo>
                  <a:pt x="0" y="190832"/>
                </a:lnTo>
              </a:path>
              <a:path extrusionOk="0" h="3357879" w="4125595">
                <a:moveTo>
                  <a:pt x="2909797" y="42777"/>
                </a:moveTo>
                <a:lnTo>
                  <a:pt x="4092608" y="42777"/>
                </a:lnTo>
                <a:lnTo>
                  <a:pt x="4092608" y="346572"/>
                </a:lnTo>
              </a:path>
              <a:path extrusionOk="0" h="3357879" w="4125595">
                <a:moveTo>
                  <a:pt x="2909797" y="0"/>
                </a:moveTo>
                <a:lnTo>
                  <a:pt x="2810650" y="42777"/>
                </a:lnTo>
                <a:lnTo>
                  <a:pt x="2909797" y="85410"/>
                </a:lnTo>
                <a:lnTo>
                  <a:pt x="2909797" y="0"/>
                </a:lnTo>
              </a:path>
              <a:path extrusionOk="0" h="3357879" w="4125595">
                <a:moveTo>
                  <a:pt x="858665" y="1104970"/>
                </a:moveTo>
                <a:lnTo>
                  <a:pt x="759517" y="1147748"/>
                </a:lnTo>
                <a:lnTo>
                  <a:pt x="858665" y="1190380"/>
                </a:lnTo>
                <a:lnTo>
                  <a:pt x="858665" y="1104970"/>
                </a:lnTo>
              </a:path>
              <a:path extrusionOk="0" h="3357879" w="4125595">
                <a:moveTo>
                  <a:pt x="1344081" y="1190380"/>
                </a:moveTo>
                <a:lnTo>
                  <a:pt x="1443228" y="1147748"/>
                </a:lnTo>
                <a:lnTo>
                  <a:pt x="1344081" y="1104970"/>
                </a:lnTo>
                <a:lnTo>
                  <a:pt x="1344081" y="1190380"/>
                </a:lnTo>
              </a:path>
              <a:path extrusionOk="0" h="3357879" w="4125595">
                <a:moveTo>
                  <a:pt x="2909797" y="1104970"/>
                </a:moveTo>
                <a:lnTo>
                  <a:pt x="2810650" y="1147748"/>
                </a:lnTo>
                <a:lnTo>
                  <a:pt x="2909797" y="1190381"/>
                </a:lnTo>
                <a:lnTo>
                  <a:pt x="2909797" y="1104970"/>
                </a:lnTo>
              </a:path>
            </a:pathLst>
          </a:cu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1" name="Google Shape;701;p60"/>
          <p:cNvSpPr txBox="1"/>
          <p:nvPr/>
        </p:nvSpPr>
        <p:spPr>
          <a:xfrm>
            <a:off x="481076" y="6398767"/>
            <a:ext cx="125539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02" name="Google Shape;702;p60"/>
          <p:cNvSpPr txBox="1"/>
          <p:nvPr/>
        </p:nvSpPr>
        <p:spPr>
          <a:xfrm>
            <a:off x="5326126" y="6398767"/>
            <a:ext cx="153987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03" name="Google Shape;703;p60"/>
          <p:cNvSpPr/>
          <p:nvPr/>
        </p:nvSpPr>
        <p:spPr>
          <a:xfrm>
            <a:off x="2554664" y="4545227"/>
            <a:ext cx="163582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36957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Knowledge  Acquisition  System</a:t>
            </a:r>
            <a:endParaRPr b="0" i="0" sz="1800" u="none" cap="none" strike="noStrike">
              <a:solidFill>
                <a:srgbClr val="40404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61"/>
          <p:cNvSpPr txBox="1"/>
          <p:nvPr>
            <p:ph type="title"/>
          </p:nvPr>
        </p:nvSpPr>
        <p:spPr>
          <a:xfrm>
            <a:off x="1176324" y="926338"/>
            <a:ext cx="7503442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Consultation System</a:t>
            </a:r>
            <a:endParaRPr/>
          </a:p>
        </p:txBody>
      </p:sp>
      <p:sp>
        <p:nvSpPr>
          <p:cNvPr id="709" name="Google Shape;709;p61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710" name="Google Shape;710;p61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711" name="Google Shape;711;p61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64</a:t>
            </a:r>
            <a:endParaRPr/>
          </a:p>
        </p:txBody>
      </p:sp>
      <p:sp>
        <p:nvSpPr>
          <p:cNvPr id="712" name="Google Shape;712;p61"/>
          <p:cNvSpPr txBox="1"/>
          <p:nvPr/>
        </p:nvSpPr>
        <p:spPr>
          <a:xfrm>
            <a:off x="1176324" y="1813126"/>
            <a:ext cx="5491480" cy="369714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3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User-Friendly Features: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Users can request rephrasing of questions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Synonym dictionary allows latitude of user responses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User typos are automatically fixed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Questions are asked when more data is needed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 data cannot be provided, system ignores relevant rules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p62"/>
          <p:cNvSpPr txBox="1"/>
          <p:nvPr>
            <p:ph type="title"/>
          </p:nvPr>
        </p:nvSpPr>
        <p:spPr>
          <a:xfrm>
            <a:off x="1176324" y="926338"/>
            <a:ext cx="9261904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Consultation “Control Structure”</a:t>
            </a:r>
            <a:endParaRPr/>
          </a:p>
        </p:txBody>
      </p:sp>
      <p:sp>
        <p:nvSpPr>
          <p:cNvPr id="718" name="Google Shape;718;p62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719" name="Google Shape;719;p62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720" name="Google Shape;720;p62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65</a:t>
            </a:r>
            <a:endParaRPr/>
          </a:p>
        </p:txBody>
      </p:sp>
      <p:sp>
        <p:nvSpPr>
          <p:cNvPr id="721" name="Google Shape;721;p62"/>
          <p:cNvSpPr txBox="1"/>
          <p:nvPr/>
        </p:nvSpPr>
        <p:spPr>
          <a:xfrm>
            <a:off x="1542033" y="1692376"/>
            <a:ext cx="6069330" cy="31395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64465" marR="5080" rtl="0" algn="l">
              <a:lnSpc>
                <a:spcPct val="148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Goal-directed Backward-chaining Depth-first Tree Search  High-level Algorithm: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546100" marR="0" rtl="0" algn="l">
              <a:lnSpc>
                <a:spcPct val="100000"/>
              </a:lnSpc>
              <a:spcBef>
                <a:spcPts val="1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Times New Roman"/>
              <a:buAutoNum type="arabicPeriod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Determine if Patient has significant infection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5461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Times New Roman"/>
              <a:buAutoNum type="arabicPeriod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Determine likely identity of significant organisms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5461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Times New Roman"/>
              <a:buAutoNum type="arabicPeriod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Decide which drugs are potentially useful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5461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Times New Roman"/>
              <a:buAutoNum type="arabicPeriod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Select best drug or coverage of drugs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63"/>
          <p:cNvSpPr txBox="1"/>
          <p:nvPr/>
        </p:nvSpPr>
        <p:spPr>
          <a:xfrm>
            <a:off x="11552046" y="6387490"/>
            <a:ext cx="160020" cy="18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66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27" name="Google Shape;727;p63"/>
          <p:cNvSpPr txBox="1"/>
          <p:nvPr>
            <p:ph type="title"/>
          </p:nvPr>
        </p:nvSpPr>
        <p:spPr>
          <a:xfrm>
            <a:off x="481076" y="560578"/>
            <a:ext cx="5796026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Static Database</a:t>
            </a:r>
            <a:endParaRPr/>
          </a:p>
        </p:txBody>
      </p:sp>
      <p:sp>
        <p:nvSpPr>
          <p:cNvPr id="728" name="Google Shape;728;p63"/>
          <p:cNvSpPr txBox="1"/>
          <p:nvPr/>
        </p:nvSpPr>
        <p:spPr>
          <a:xfrm>
            <a:off x="2553064" y="2058942"/>
            <a:ext cx="1367790" cy="88455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63175">
            <a:spAutoFit/>
          </a:bodyPr>
          <a:lstStyle/>
          <a:p>
            <a:pPr indent="-218440" lvl="0" marL="379095" marR="153670" rtl="0" algn="l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Consultation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9" name="Google Shape;729;p63"/>
          <p:cNvSpPr txBox="1"/>
          <p:nvPr/>
        </p:nvSpPr>
        <p:spPr>
          <a:xfrm>
            <a:off x="1955800" y="3305937"/>
            <a:ext cx="368300" cy="290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0" name="Google Shape;730;p63"/>
          <p:cNvSpPr txBox="1"/>
          <p:nvPr/>
        </p:nvSpPr>
        <p:spPr>
          <a:xfrm>
            <a:off x="4006932" y="3305937"/>
            <a:ext cx="296545" cy="290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1" name="Google Shape;731;p63"/>
          <p:cNvSpPr txBox="1"/>
          <p:nvPr/>
        </p:nvSpPr>
        <p:spPr>
          <a:xfrm>
            <a:off x="2553064" y="3274409"/>
            <a:ext cx="1367790" cy="6635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2700">
            <a:spAutoFit/>
          </a:bodyPr>
          <a:lstStyle/>
          <a:p>
            <a:pPr indent="-180975" lvl="0" marL="379095" marR="191135" rtl="0" algn="l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Explanation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63"/>
          <p:cNvSpPr/>
          <p:nvPr/>
        </p:nvSpPr>
        <p:spPr>
          <a:xfrm>
            <a:off x="2553064" y="4489848"/>
            <a:ext cx="1367790" cy="1105535"/>
          </a:xfrm>
          <a:custGeom>
            <a:rect b="b" l="l" r="r" t="t"/>
            <a:pathLst>
              <a:path extrusionOk="0" h="1105535" w="1367789">
                <a:moveTo>
                  <a:pt x="0" y="1104970"/>
                </a:moveTo>
                <a:lnTo>
                  <a:pt x="1367421" y="1104970"/>
                </a:lnTo>
                <a:lnTo>
                  <a:pt x="1367421" y="0"/>
                </a:lnTo>
                <a:lnTo>
                  <a:pt x="0" y="0"/>
                </a:lnTo>
                <a:lnTo>
                  <a:pt x="0" y="110497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3" name="Google Shape;733;p63"/>
          <p:cNvSpPr txBox="1"/>
          <p:nvPr/>
        </p:nvSpPr>
        <p:spPr>
          <a:xfrm>
            <a:off x="2553064" y="4489848"/>
            <a:ext cx="1367790" cy="110553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40950">
            <a:spAutoFit/>
          </a:bodyPr>
          <a:lstStyle/>
          <a:p>
            <a:pPr indent="0" lvl="0" marL="217804" marR="211454" rtl="0" algn="ctr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Knowledge  Acquisition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4" name="Google Shape;734;p63"/>
          <p:cNvSpPr txBox="1"/>
          <p:nvPr/>
        </p:nvSpPr>
        <p:spPr>
          <a:xfrm>
            <a:off x="2553064" y="3937392"/>
            <a:ext cx="1367790" cy="33210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700">
            <a:spAutoFit/>
          </a:bodyPr>
          <a:lstStyle/>
          <a:p>
            <a:pPr indent="0" lvl="0" marL="3067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Q-A System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5" name="Google Shape;735;p63"/>
          <p:cNvSpPr/>
          <p:nvPr/>
        </p:nvSpPr>
        <p:spPr>
          <a:xfrm>
            <a:off x="416437" y="2777173"/>
            <a:ext cx="1453515" cy="1657985"/>
          </a:xfrm>
          <a:custGeom>
            <a:rect b="b" l="l" r="r" t="t"/>
            <a:pathLst>
              <a:path extrusionOk="0" h="1657985" w="1453514">
                <a:moveTo>
                  <a:pt x="0" y="234769"/>
                </a:moveTo>
                <a:lnTo>
                  <a:pt x="0" y="1422685"/>
                </a:lnTo>
                <a:lnTo>
                  <a:pt x="13098" y="1467291"/>
                </a:lnTo>
                <a:lnTo>
                  <a:pt x="50772" y="1509074"/>
                </a:lnTo>
                <a:lnTo>
                  <a:pt x="110583" y="1547247"/>
                </a:lnTo>
                <a:lnTo>
                  <a:pt x="148030" y="1564733"/>
                </a:lnTo>
                <a:lnTo>
                  <a:pt x="190098" y="1581021"/>
                </a:lnTo>
                <a:lnTo>
                  <a:pt x="236483" y="1596012"/>
                </a:lnTo>
                <a:lnTo>
                  <a:pt x="286881" y="1609609"/>
                </a:lnTo>
                <a:lnTo>
                  <a:pt x="340986" y="1621712"/>
                </a:lnTo>
                <a:lnTo>
                  <a:pt x="398495" y="1632223"/>
                </a:lnTo>
                <a:lnTo>
                  <a:pt x="459103" y="1641044"/>
                </a:lnTo>
                <a:lnTo>
                  <a:pt x="522506" y="1648076"/>
                </a:lnTo>
                <a:lnTo>
                  <a:pt x="588400" y="1653221"/>
                </a:lnTo>
                <a:lnTo>
                  <a:pt x="656479" y="1656380"/>
                </a:lnTo>
                <a:lnTo>
                  <a:pt x="726439" y="1657455"/>
                </a:lnTo>
                <a:lnTo>
                  <a:pt x="796403" y="1656380"/>
                </a:lnTo>
                <a:lnTo>
                  <a:pt x="864486" y="1653221"/>
                </a:lnTo>
                <a:lnTo>
                  <a:pt x="930383" y="1648076"/>
                </a:lnTo>
                <a:lnTo>
                  <a:pt x="993789" y="1641044"/>
                </a:lnTo>
                <a:lnTo>
                  <a:pt x="1054400" y="1632223"/>
                </a:lnTo>
                <a:lnTo>
                  <a:pt x="1111912" y="1621712"/>
                </a:lnTo>
                <a:lnTo>
                  <a:pt x="1166021" y="1609609"/>
                </a:lnTo>
                <a:lnTo>
                  <a:pt x="1216420" y="1596012"/>
                </a:lnTo>
                <a:lnTo>
                  <a:pt x="1262808" y="1581021"/>
                </a:lnTo>
                <a:lnTo>
                  <a:pt x="1304878" y="1564733"/>
                </a:lnTo>
                <a:lnTo>
                  <a:pt x="1342326" y="1547247"/>
                </a:lnTo>
                <a:lnTo>
                  <a:pt x="1402141" y="1509074"/>
                </a:lnTo>
                <a:lnTo>
                  <a:pt x="1439816" y="1467291"/>
                </a:lnTo>
                <a:lnTo>
                  <a:pt x="1452915" y="1422685"/>
                </a:lnTo>
                <a:lnTo>
                  <a:pt x="1452915" y="234769"/>
                </a:lnTo>
                <a:lnTo>
                  <a:pt x="1449590" y="212163"/>
                </a:lnTo>
                <a:lnTo>
                  <a:pt x="1423898" y="168870"/>
                </a:lnTo>
                <a:lnTo>
                  <a:pt x="1374849" y="128794"/>
                </a:lnTo>
                <a:lnTo>
                  <a:pt x="1304878" y="92722"/>
                </a:lnTo>
                <a:lnTo>
                  <a:pt x="1262808" y="76434"/>
                </a:lnTo>
                <a:lnTo>
                  <a:pt x="1216420" y="61443"/>
                </a:lnTo>
                <a:lnTo>
                  <a:pt x="1166021" y="47846"/>
                </a:lnTo>
                <a:lnTo>
                  <a:pt x="1111912" y="35743"/>
                </a:lnTo>
                <a:lnTo>
                  <a:pt x="1054400" y="25231"/>
                </a:lnTo>
                <a:lnTo>
                  <a:pt x="993789" y="16411"/>
                </a:lnTo>
                <a:lnTo>
                  <a:pt x="930383" y="9378"/>
                </a:lnTo>
                <a:lnTo>
                  <a:pt x="864486" y="4234"/>
                </a:lnTo>
                <a:lnTo>
                  <a:pt x="796403" y="1074"/>
                </a:lnTo>
                <a:lnTo>
                  <a:pt x="726439" y="0"/>
                </a:lnTo>
                <a:lnTo>
                  <a:pt x="656479" y="1074"/>
                </a:lnTo>
                <a:lnTo>
                  <a:pt x="588399" y="4234"/>
                </a:lnTo>
                <a:lnTo>
                  <a:pt x="522506" y="9378"/>
                </a:lnTo>
                <a:lnTo>
                  <a:pt x="459103" y="16411"/>
                </a:lnTo>
                <a:lnTo>
                  <a:pt x="398495" y="25231"/>
                </a:lnTo>
                <a:lnTo>
                  <a:pt x="340986" y="35743"/>
                </a:lnTo>
                <a:lnTo>
                  <a:pt x="286881" y="47846"/>
                </a:lnTo>
                <a:lnTo>
                  <a:pt x="236483" y="61443"/>
                </a:lnTo>
                <a:lnTo>
                  <a:pt x="190098" y="76434"/>
                </a:lnTo>
                <a:lnTo>
                  <a:pt x="148030" y="92722"/>
                </a:lnTo>
                <a:lnTo>
                  <a:pt x="110583" y="110208"/>
                </a:lnTo>
                <a:lnTo>
                  <a:pt x="50772" y="148381"/>
                </a:lnTo>
                <a:lnTo>
                  <a:pt x="13098" y="190164"/>
                </a:lnTo>
                <a:lnTo>
                  <a:pt x="3325" y="212163"/>
                </a:lnTo>
                <a:lnTo>
                  <a:pt x="0" y="234769"/>
                </a:lnTo>
              </a:path>
              <a:path extrusionOk="0" h="1657985" w="1453514">
                <a:moveTo>
                  <a:pt x="0" y="234769"/>
                </a:moveTo>
                <a:lnTo>
                  <a:pt x="13098" y="279375"/>
                </a:lnTo>
                <a:lnTo>
                  <a:pt x="50772" y="321158"/>
                </a:lnTo>
                <a:lnTo>
                  <a:pt x="110583" y="359331"/>
                </a:lnTo>
                <a:lnTo>
                  <a:pt x="148030" y="376817"/>
                </a:lnTo>
                <a:lnTo>
                  <a:pt x="190098" y="393105"/>
                </a:lnTo>
                <a:lnTo>
                  <a:pt x="236483" y="408096"/>
                </a:lnTo>
                <a:lnTo>
                  <a:pt x="286881" y="421693"/>
                </a:lnTo>
                <a:lnTo>
                  <a:pt x="340986" y="433796"/>
                </a:lnTo>
                <a:lnTo>
                  <a:pt x="398495" y="444307"/>
                </a:lnTo>
                <a:lnTo>
                  <a:pt x="459103" y="453128"/>
                </a:lnTo>
                <a:lnTo>
                  <a:pt x="522506" y="460161"/>
                </a:lnTo>
                <a:lnTo>
                  <a:pt x="588399" y="465305"/>
                </a:lnTo>
                <a:lnTo>
                  <a:pt x="656479" y="468465"/>
                </a:lnTo>
                <a:lnTo>
                  <a:pt x="726439" y="469539"/>
                </a:lnTo>
                <a:lnTo>
                  <a:pt x="796403" y="468465"/>
                </a:lnTo>
                <a:lnTo>
                  <a:pt x="864486" y="465305"/>
                </a:lnTo>
                <a:lnTo>
                  <a:pt x="930383" y="460161"/>
                </a:lnTo>
                <a:lnTo>
                  <a:pt x="993789" y="453128"/>
                </a:lnTo>
                <a:lnTo>
                  <a:pt x="1054400" y="444307"/>
                </a:lnTo>
                <a:lnTo>
                  <a:pt x="1111912" y="433796"/>
                </a:lnTo>
                <a:lnTo>
                  <a:pt x="1166021" y="421693"/>
                </a:lnTo>
                <a:lnTo>
                  <a:pt x="1216420" y="408096"/>
                </a:lnTo>
                <a:lnTo>
                  <a:pt x="1262808" y="393105"/>
                </a:lnTo>
                <a:lnTo>
                  <a:pt x="1304878" y="376817"/>
                </a:lnTo>
                <a:lnTo>
                  <a:pt x="1342326" y="359331"/>
                </a:lnTo>
                <a:lnTo>
                  <a:pt x="1402141" y="321158"/>
                </a:lnTo>
                <a:lnTo>
                  <a:pt x="1439816" y="279375"/>
                </a:lnTo>
                <a:lnTo>
                  <a:pt x="1452915" y="234769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6" name="Google Shape;736;p63"/>
          <p:cNvSpPr txBox="1"/>
          <p:nvPr/>
        </p:nvSpPr>
        <p:spPr>
          <a:xfrm>
            <a:off x="738624" y="3590256"/>
            <a:ext cx="80899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Dynamic DB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7" name="Google Shape;737;p63"/>
          <p:cNvGrpSpPr/>
          <p:nvPr/>
        </p:nvGrpSpPr>
        <p:grpSpPr>
          <a:xfrm>
            <a:off x="4433269" y="2804724"/>
            <a:ext cx="1538605" cy="1602740"/>
            <a:chOff x="4433269" y="2804724"/>
            <a:chExt cx="1538605" cy="1602740"/>
          </a:xfrm>
        </p:grpSpPr>
        <p:sp>
          <p:nvSpPr>
            <p:cNvPr id="738" name="Google Shape;738;p63"/>
            <p:cNvSpPr/>
            <p:nvPr/>
          </p:nvSpPr>
          <p:spPr>
            <a:xfrm>
              <a:off x="4433269" y="2804724"/>
              <a:ext cx="1538605" cy="1602740"/>
            </a:xfrm>
            <a:custGeom>
              <a:rect b="b" l="l" r="r" t="t"/>
              <a:pathLst>
                <a:path extrusionOk="0" h="1602739" w="1538604">
                  <a:moveTo>
                    <a:pt x="769174" y="0"/>
                  </a:moveTo>
                  <a:lnTo>
                    <a:pt x="699156" y="1016"/>
                  </a:lnTo>
                  <a:lnTo>
                    <a:pt x="630901" y="4007"/>
                  </a:lnTo>
                  <a:lnTo>
                    <a:pt x="564680" y="8885"/>
                  </a:lnTo>
                  <a:lnTo>
                    <a:pt x="500765" y="15561"/>
                  </a:lnTo>
                  <a:lnTo>
                    <a:pt x="439426" y="23948"/>
                  </a:lnTo>
                  <a:lnTo>
                    <a:pt x="380935" y="33959"/>
                  </a:lnTo>
                  <a:lnTo>
                    <a:pt x="325565" y="45504"/>
                  </a:lnTo>
                  <a:lnTo>
                    <a:pt x="273585" y="58497"/>
                  </a:lnTo>
                  <a:lnTo>
                    <a:pt x="225267" y="72849"/>
                  </a:lnTo>
                  <a:lnTo>
                    <a:pt x="180884" y="88472"/>
                  </a:lnTo>
                  <a:lnTo>
                    <a:pt x="140705" y="105279"/>
                  </a:lnTo>
                  <a:lnTo>
                    <a:pt x="105004" y="123182"/>
                  </a:lnTo>
                  <a:lnTo>
                    <a:pt x="48115" y="161924"/>
                  </a:lnTo>
                  <a:lnTo>
                    <a:pt x="12390" y="203994"/>
                  </a:lnTo>
                  <a:lnTo>
                    <a:pt x="0" y="248690"/>
                  </a:lnTo>
                  <a:lnTo>
                    <a:pt x="0" y="1353661"/>
                  </a:lnTo>
                  <a:lnTo>
                    <a:pt x="12390" y="1398352"/>
                  </a:lnTo>
                  <a:lnTo>
                    <a:pt x="48115" y="1440409"/>
                  </a:lnTo>
                  <a:lnTo>
                    <a:pt x="105004" y="1479131"/>
                  </a:lnTo>
                  <a:lnTo>
                    <a:pt x="140705" y="1497023"/>
                  </a:lnTo>
                  <a:lnTo>
                    <a:pt x="180884" y="1513819"/>
                  </a:lnTo>
                  <a:lnTo>
                    <a:pt x="225267" y="1529430"/>
                  </a:lnTo>
                  <a:lnTo>
                    <a:pt x="273585" y="1543770"/>
                  </a:lnTo>
                  <a:lnTo>
                    <a:pt x="325565" y="1556751"/>
                  </a:lnTo>
                  <a:lnTo>
                    <a:pt x="380936" y="1568285"/>
                  </a:lnTo>
                  <a:lnTo>
                    <a:pt x="439426" y="1578285"/>
                  </a:lnTo>
                  <a:lnTo>
                    <a:pt x="500765" y="1586664"/>
                  </a:lnTo>
                  <a:lnTo>
                    <a:pt x="564680" y="1593332"/>
                  </a:lnTo>
                  <a:lnTo>
                    <a:pt x="630901" y="1598204"/>
                  </a:lnTo>
                  <a:lnTo>
                    <a:pt x="699156" y="1601192"/>
                  </a:lnTo>
                  <a:lnTo>
                    <a:pt x="769174" y="1602207"/>
                  </a:lnTo>
                  <a:lnTo>
                    <a:pt x="839175" y="1601192"/>
                  </a:lnTo>
                  <a:lnTo>
                    <a:pt x="907418" y="1598204"/>
                  </a:lnTo>
                  <a:lnTo>
                    <a:pt x="973629" y="1593332"/>
                  </a:lnTo>
                  <a:lnTo>
                    <a:pt x="1037538" y="1586664"/>
                  </a:lnTo>
                  <a:lnTo>
                    <a:pt x="1098874" y="1578285"/>
                  </a:lnTo>
                  <a:lnTo>
                    <a:pt x="1157363" y="1568285"/>
                  </a:lnTo>
                  <a:lnTo>
                    <a:pt x="1212735" y="1556751"/>
                  </a:lnTo>
                  <a:lnTo>
                    <a:pt x="1264717" y="1543770"/>
                  </a:lnTo>
                  <a:lnTo>
                    <a:pt x="1313039" y="1529430"/>
                  </a:lnTo>
                  <a:lnTo>
                    <a:pt x="1357428" y="1513819"/>
                  </a:lnTo>
                  <a:lnTo>
                    <a:pt x="1397612" y="1497023"/>
                  </a:lnTo>
                  <a:lnTo>
                    <a:pt x="1433320" y="1479132"/>
                  </a:lnTo>
                  <a:lnTo>
                    <a:pt x="1490220" y="1440409"/>
                  </a:lnTo>
                  <a:lnTo>
                    <a:pt x="1525954" y="1398352"/>
                  </a:lnTo>
                  <a:lnTo>
                    <a:pt x="1538349" y="1353661"/>
                  </a:lnTo>
                  <a:lnTo>
                    <a:pt x="1538349" y="248690"/>
                  </a:lnTo>
                  <a:lnTo>
                    <a:pt x="1525954" y="203994"/>
                  </a:lnTo>
                  <a:lnTo>
                    <a:pt x="1490220" y="161924"/>
                  </a:lnTo>
                  <a:lnTo>
                    <a:pt x="1433320" y="123182"/>
                  </a:lnTo>
                  <a:lnTo>
                    <a:pt x="1397612" y="105279"/>
                  </a:lnTo>
                  <a:lnTo>
                    <a:pt x="1357428" y="88472"/>
                  </a:lnTo>
                  <a:lnTo>
                    <a:pt x="1313039" y="72849"/>
                  </a:lnTo>
                  <a:lnTo>
                    <a:pt x="1264717" y="58497"/>
                  </a:lnTo>
                  <a:lnTo>
                    <a:pt x="1212735" y="45504"/>
                  </a:lnTo>
                  <a:lnTo>
                    <a:pt x="1157363" y="33959"/>
                  </a:lnTo>
                  <a:lnTo>
                    <a:pt x="1098874" y="23948"/>
                  </a:lnTo>
                  <a:lnTo>
                    <a:pt x="1037538" y="15561"/>
                  </a:lnTo>
                  <a:lnTo>
                    <a:pt x="973629" y="8885"/>
                  </a:lnTo>
                  <a:lnTo>
                    <a:pt x="907418" y="4007"/>
                  </a:lnTo>
                  <a:lnTo>
                    <a:pt x="839175" y="1016"/>
                  </a:lnTo>
                  <a:lnTo>
                    <a:pt x="769174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63"/>
            <p:cNvSpPr/>
            <p:nvPr/>
          </p:nvSpPr>
          <p:spPr>
            <a:xfrm>
              <a:off x="4433269" y="2804724"/>
              <a:ext cx="1538605" cy="1602740"/>
            </a:xfrm>
            <a:custGeom>
              <a:rect b="b" l="l" r="r" t="t"/>
              <a:pathLst>
                <a:path extrusionOk="0" h="1602739" w="1538604">
                  <a:moveTo>
                    <a:pt x="0" y="248690"/>
                  </a:moveTo>
                  <a:lnTo>
                    <a:pt x="0" y="1353661"/>
                  </a:lnTo>
                  <a:lnTo>
                    <a:pt x="12390" y="1398352"/>
                  </a:lnTo>
                  <a:lnTo>
                    <a:pt x="48115" y="1440409"/>
                  </a:lnTo>
                  <a:lnTo>
                    <a:pt x="105004" y="1479132"/>
                  </a:lnTo>
                  <a:lnTo>
                    <a:pt x="140705" y="1497023"/>
                  </a:lnTo>
                  <a:lnTo>
                    <a:pt x="180884" y="1513819"/>
                  </a:lnTo>
                  <a:lnTo>
                    <a:pt x="225267" y="1529430"/>
                  </a:lnTo>
                  <a:lnTo>
                    <a:pt x="273585" y="1543770"/>
                  </a:lnTo>
                  <a:lnTo>
                    <a:pt x="325565" y="1556751"/>
                  </a:lnTo>
                  <a:lnTo>
                    <a:pt x="380936" y="1568285"/>
                  </a:lnTo>
                  <a:lnTo>
                    <a:pt x="439426" y="1578285"/>
                  </a:lnTo>
                  <a:lnTo>
                    <a:pt x="500765" y="1586664"/>
                  </a:lnTo>
                  <a:lnTo>
                    <a:pt x="564680" y="1593332"/>
                  </a:lnTo>
                  <a:lnTo>
                    <a:pt x="630901" y="1598204"/>
                  </a:lnTo>
                  <a:lnTo>
                    <a:pt x="699156" y="1601192"/>
                  </a:lnTo>
                  <a:lnTo>
                    <a:pt x="769174" y="1602207"/>
                  </a:lnTo>
                  <a:lnTo>
                    <a:pt x="839175" y="1601192"/>
                  </a:lnTo>
                  <a:lnTo>
                    <a:pt x="907418" y="1598204"/>
                  </a:lnTo>
                  <a:lnTo>
                    <a:pt x="973629" y="1593332"/>
                  </a:lnTo>
                  <a:lnTo>
                    <a:pt x="1037538" y="1586664"/>
                  </a:lnTo>
                  <a:lnTo>
                    <a:pt x="1098874" y="1578285"/>
                  </a:lnTo>
                  <a:lnTo>
                    <a:pt x="1157363" y="1568285"/>
                  </a:lnTo>
                  <a:lnTo>
                    <a:pt x="1212735" y="1556751"/>
                  </a:lnTo>
                  <a:lnTo>
                    <a:pt x="1264717" y="1543770"/>
                  </a:lnTo>
                  <a:lnTo>
                    <a:pt x="1313039" y="1529430"/>
                  </a:lnTo>
                  <a:lnTo>
                    <a:pt x="1357428" y="1513819"/>
                  </a:lnTo>
                  <a:lnTo>
                    <a:pt x="1397612" y="1497023"/>
                  </a:lnTo>
                  <a:lnTo>
                    <a:pt x="1433320" y="1479132"/>
                  </a:lnTo>
                  <a:lnTo>
                    <a:pt x="1490220" y="1440409"/>
                  </a:lnTo>
                  <a:lnTo>
                    <a:pt x="1525954" y="1398352"/>
                  </a:lnTo>
                  <a:lnTo>
                    <a:pt x="1538349" y="1353661"/>
                  </a:lnTo>
                  <a:lnTo>
                    <a:pt x="1538349" y="248690"/>
                  </a:lnTo>
                  <a:lnTo>
                    <a:pt x="1535205" y="226058"/>
                  </a:lnTo>
                  <a:lnTo>
                    <a:pt x="1510869" y="182587"/>
                  </a:lnTo>
                  <a:lnTo>
                    <a:pt x="1464280" y="142093"/>
                  </a:lnTo>
                  <a:lnTo>
                    <a:pt x="1397612" y="105279"/>
                  </a:lnTo>
                  <a:lnTo>
                    <a:pt x="1357428" y="88472"/>
                  </a:lnTo>
                  <a:lnTo>
                    <a:pt x="1313039" y="72849"/>
                  </a:lnTo>
                  <a:lnTo>
                    <a:pt x="1264717" y="58497"/>
                  </a:lnTo>
                  <a:lnTo>
                    <a:pt x="1212735" y="45504"/>
                  </a:lnTo>
                  <a:lnTo>
                    <a:pt x="1157363" y="33959"/>
                  </a:lnTo>
                  <a:lnTo>
                    <a:pt x="1098874" y="23948"/>
                  </a:lnTo>
                  <a:lnTo>
                    <a:pt x="1037538" y="15561"/>
                  </a:lnTo>
                  <a:lnTo>
                    <a:pt x="973629" y="8885"/>
                  </a:lnTo>
                  <a:lnTo>
                    <a:pt x="907418" y="4007"/>
                  </a:lnTo>
                  <a:lnTo>
                    <a:pt x="839175" y="1016"/>
                  </a:lnTo>
                  <a:lnTo>
                    <a:pt x="769174" y="0"/>
                  </a:lnTo>
                  <a:lnTo>
                    <a:pt x="699156" y="1016"/>
                  </a:lnTo>
                  <a:lnTo>
                    <a:pt x="630901" y="4007"/>
                  </a:lnTo>
                  <a:lnTo>
                    <a:pt x="564680" y="8885"/>
                  </a:lnTo>
                  <a:lnTo>
                    <a:pt x="500765" y="15561"/>
                  </a:lnTo>
                  <a:lnTo>
                    <a:pt x="439426" y="23948"/>
                  </a:lnTo>
                  <a:lnTo>
                    <a:pt x="380936" y="33959"/>
                  </a:lnTo>
                  <a:lnTo>
                    <a:pt x="325565" y="45504"/>
                  </a:lnTo>
                  <a:lnTo>
                    <a:pt x="273585" y="58497"/>
                  </a:lnTo>
                  <a:lnTo>
                    <a:pt x="225267" y="72849"/>
                  </a:lnTo>
                  <a:lnTo>
                    <a:pt x="180884" y="88472"/>
                  </a:lnTo>
                  <a:lnTo>
                    <a:pt x="140705" y="105279"/>
                  </a:lnTo>
                  <a:lnTo>
                    <a:pt x="105004" y="123182"/>
                  </a:lnTo>
                  <a:lnTo>
                    <a:pt x="48115" y="161924"/>
                  </a:lnTo>
                  <a:lnTo>
                    <a:pt x="12390" y="203994"/>
                  </a:lnTo>
                  <a:lnTo>
                    <a:pt x="3142" y="226058"/>
                  </a:lnTo>
                  <a:lnTo>
                    <a:pt x="0" y="248690"/>
                  </a:lnTo>
                </a:path>
                <a:path extrusionOk="0" h="1602739" w="1538604">
                  <a:moveTo>
                    <a:pt x="0" y="248690"/>
                  </a:moveTo>
                  <a:lnTo>
                    <a:pt x="12390" y="293381"/>
                  </a:lnTo>
                  <a:lnTo>
                    <a:pt x="48115" y="335439"/>
                  </a:lnTo>
                  <a:lnTo>
                    <a:pt x="105004" y="374161"/>
                  </a:lnTo>
                  <a:lnTo>
                    <a:pt x="140705" y="392053"/>
                  </a:lnTo>
                  <a:lnTo>
                    <a:pt x="180884" y="408848"/>
                  </a:lnTo>
                  <a:lnTo>
                    <a:pt x="225267" y="424460"/>
                  </a:lnTo>
                  <a:lnTo>
                    <a:pt x="273585" y="438800"/>
                  </a:lnTo>
                  <a:lnTo>
                    <a:pt x="325565" y="451781"/>
                  </a:lnTo>
                  <a:lnTo>
                    <a:pt x="380936" y="463315"/>
                  </a:lnTo>
                  <a:lnTo>
                    <a:pt x="439426" y="473315"/>
                  </a:lnTo>
                  <a:lnTo>
                    <a:pt x="500765" y="481693"/>
                  </a:lnTo>
                  <a:lnTo>
                    <a:pt x="564680" y="488362"/>
                  </a:lnTo>
                  <a:lnTo>
                    <a:pt x="630901" y="493234"/>
                  </a:lnTo>
                  <a:lnTo>
                    <a:pt x="699156" y="496221"/>
                  </a:lnTo>
                  <a:lnTo>
                    <a:pt x="769174" y="497236"/>
                  </a:lnTo>
                  <a:lnTo>
                    <a:pt x="839175" y="496221"/>
                  </a:lnTo>
                  <a:lnTo>
                    <a:pt x="907418" y="493234"/>
                  </a:lnTo>
                  <a:lnTo>
                    <a:pt x="973629" y="488362"/>
                  </a:lnTo>
                  <a:lnTo>
                    <a:pt x="1037538" y="481693"/>
                  </a:lnTo>
                  <a:lnTo>
                    <a:pt x="1098874" y="473315"/>
                  </a:lnTo>
                  <a:lnTo>
                    <a:pt x="1157363" y="463315"/>
                  </a:lnTo>
                  <a:lnTo>
                    <a:pt x="1212735" y="451781"/>
                  </a:lnTo>
                  <a:lnTo>
                    <a:pt x="1264717" y="438800"/>
                  </a:lnTo>
                  <a:lnTo>
                    <a:pt x="1313039" y="424460"/>
                  </a:lnTo>
                  <a:lnTo>
                    <a:pt x="1357428" y="408848"/>
                  </a:lnTo>
                  <a:lnTo>
                    <a:pt x="1397612" y="392053"/>
                  </a:lnTo>
                  <a:lnTo>
                    <a:pt x="1433320" y="374161"/>
                  </a:lnTo>
                  <a:lnTo>
                    <a:pt x="1490220" y="335439"/>
                  </a:lnTo>
                  <a:lnTo>
                    <a:pt x="1525954" y="293381"/>
                  </a:lnTo>
                  <a:lnTo>
                    <a:pt x="1538349" y="248690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0" name="Google Shape;740;p63"/>
          <p:cNvSpPr txBox="1"/>
          <p:nvPr/>
        </p:nvSpPr>
        <p:spPr>
          <a:xfrm>
            <a:off x="4894209" y="3597216"/>
            <a:ext cx="616585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Static DB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41" name="Google Shape;741;p63"/>
          <p:cNvGrpSpPr/>
          <p:nvPr/>
        </p:nvGrpSpPr>
        <p:grpSpPr>
          <a:xfrm>
            <a:off x="1659507" y="1697289"/>
            <a:ext cx="1610282" cy="362112"/>
            <a:chOff x="1659507" y="1697289"/>
            <a:chExt cx="1610282" cy="362112"/>
          </a:xfrm>
        </p:grpSpPr>
        <p:sp>
          <p:nvSpPr>
            <p:cNvPr id="742" name="Google Shape;742;p63"/>
            <p:cNvSpPr/>
            <p:nvPr/>
          </p:nvSpPr>
          <p:spPr>
            <a:xfrm>
              <a:off x="1659507" y="1697289"/>
              <a:ext cx="62865" cy="361950"/>
            </a:xfrm>
            <a:custGeom>
              <a:rect b="b" l="l" r="r" t="t"/>
              <a:pathLst>
                <a:path extrusionOk="0" h="361950" w="62864">
                  <a:moveTo>
                    <a:pt x="62247" y="0"/>
                  </a:moveTo>
                  <a:lnTo>
                    <a:pt x="62247" y="200837"/>
                  </a:lnTo>
                  <a:lnTo>
                    <a:pt x="0" y="361653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63"/>
            <p:cNvSpPr/>
            <p:nvPr/>
          </p:nvSpPr>
          <p:spPr>
            <a:xfrm>
              <a:off x="1783889" y="1737456"/>
              <a:ext cx="1485900" cy="321945"/>
            </a:xfrm>
            <a:custGeom>
              <a:rect b="b" l="l" r="r" t="t"/>
              <a:pathLst>
                <a:path extrusionOk="0" h="321944" w="1485900">
                  <a:moveTo>
                    <a:pt x="1452885" y="193297"/>
                  </a:moveTo>
                  <a:lnTo>
                    <a:pt x="1452885" y="0"/>
                  </a:lnTo>
                  <a:lnTo>
                    <a:pt x="0" y="0"/>
                  </a:lnTo>
                </a:path>
                <a:path extrusionOk="0" h="321944" w="1485900">
                  <a:moveTo>
                    <a:pt x="1419799" y="193297"/>
                  </a:moveTo>
                  <a:lnTo>
                    <a:pt x="1452885" y="321485"/>
                  </a:lnTo>
                  <a:lnTo>
                    <a:pt x="1485859" y="193297"/>
                  </a:lnTo>
                  <a:lnTo>
                    <a:pt x="1419799" y="193297"/>
                  </a:lnTo>
                </a:path>
              </a:pathLst>
            </a:custGeom>
            <a:noFill/>
            <a:ln cap="flat" cmpd="sng" w="9525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4" name="Google Shape;744;p63"/>
          <p:cNvSpPr txBox="1"/>
          <p:nvPr/>
        </p:nvSpPr>
        <p:spPr>
          <a:xfrm>
            <a:off x="1398647" y="2078099"/>
            <a:ext cx="64643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Physician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5" name="Google Shape;745;p63"/>
          <p:cNvSpPr txBox="1"/>
          <p:nvPr/>
        </p:nvSpPr>
        <p:spPr>
          <a:xfrm>
            <a:off x="4533960" y="5835034"/>
            <a:ext cx="43942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Expert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6" name="Google Shape;746;p63"/>
          <p:cNvSpPr/>
          <p:nvPr/>
        </p:nvSpPr>
        <p:spPr>
          <a:xfrm>
            <a:off x="3203688" y="2942918"/>
            <a:ext cx="66675" cy="332105"/>
          </a:xfrm>
          <a:custGeom>
            <a:rect b="b" l="l" r="r" t="t"/>
            <a:pathLst>
              <a:path extrusionOk="0" h="332104" w="66675">
                <a:moveTo>
                  <a:pt x="33086" y="0"/>
                </a:moveTo>
                <a:lnTo>
                  <a:pt x="33086" y="203302"/>
                </a:lnTo>
              </a:path>
              <a:path extrusionOk="0" h="332104" w="66675">
                <a:moveTo>
                  <a:pt x="0" y="203302"/>
                </a:moveTo>
                <a:lnTo>
                  <a:pt x="33086" y="331491"/>
                </a:lnTo>
                <a:lnTo>
                  <a:pt x="66060" y="203302"/>
                </a:lnTo>
                <a:lnTo>
                  <a:pt x="0" y="203302"/>
                </a:lnTo>
              </a:path>
            </a:pathLst>
          </a:cu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7" name="Google Shape;747;p63"/>
          <p:cNvSpPr/>
          <p:nvPr/>
        </p:nvSpPr>
        <p:spPr>
          <a:xfrm>
            <a:off x="1109835" y="2458152"/>
            <a:ext cx="4125595" cy="3357879"/>
          </a:xfrm>
          <a:custGeom>
            <a:rect b="b" l="l" r="r" t="t"/>
            <a:pathLst>
              <a:path extrusionOk="0" h="3357879" w="4125595">
                <a:moveTo>
                  <a:pt x="2126939" y="3264839"/>
                </a:moveTo>
                <a:lnTo>
                  <a:pt x="2126939" y="3357660"/>
                </a:lnTo>
                <a:lnTo>
                  <a:pt x="3067042" y="3357660"/>
                </a:lnTo>
                <a:lnTo>
                  <a:pt x="3067042" y="3027416"/>
                </a:lnTo>
                <a:lnTo>
                  <a:pt x="3579825" y="3027416"/>
                </a:lnTo>
              </a:path>
              <a:path extrusionOk="0" h="3357879" w="4125595">
                <a:moveTo>
                  <a:pt x="2159913" y="3264839"/>
                </a:moveTo>
                <a:lnTo>
                  <a:pt x="2126939" y="3136666"/>
                </a:lnTo>
                <a:lnTo>
                  <a:pt x="2093853" y="3264839"/>
                </a:lnTo>
                <a:lnTo>
                  <a:pt x="2159913" y="3264839"/>
                </a:lnTo>
              </a:path>
              <a:path extrusionOk="0" h="3357879" w="4125595">
                <a:moveTo>
                  <a:pt x="2810650" y="2584180"/>
                </a:moveTo>
                <a:lnTo>
                  <a:pt x="4092608" y="2584181"/>
                </a:lnTo>
                <a:lnTo>
                  <a:pt x="4092608" y="2076967"/>
                </a:lnTo>
              </a:path>
              <a:path extrusionOk="0" h="3357879" w="4125595">
                <a:moveTo>
                  <a:pt x="4125582" y="2076967"/>
                </a:moveTo>
                <a:lnTo>
                  <a:pt x="4092608" y="1948779"/>
                </a:lnTo>
                <a:lnTo>
                  <a:pt x="4059521" y="2076967"/>
                </a:lnTo>
                <a:lnTo>
                  <a:pt x="4125582" y="2076967"/>
                </a:lnTo>
              </a:path>
              <a:path extrusionOk="0" h="3357879" w="4125595">
                <a:moveTo>
                  <a:pt x="33041" y="1976476"/>
                </a:moveTo>
                <a:lnTo>
                  <a:pt x="33041" y="2584180"/>
                </a:lnTo>
                <a:lnTo>
                  <a:pt x="1344081" y="2584180"/>
                </a:lnTo>
              </a:path>
              <a:path extrusionOk="0" h="3357879" w="4125595">
                <a:moveTo>
                  <a:pt x="1344081" y="2626900"/>
                </a:moveTo>
                <a:lnTo>
                  <a:pt x="1443228" y="2584180"/>
                </a:lnTo>
                <a:lnTo>
                  <a:pt x="1344081" y="2541446"/>
                </a:lnTo>
                <a:lnTo>
                  <a:pt x="1344081" y="2626900"/>
                </a:lnTo>
              </a:path>
              <a:path extrusionOk="0" h="3357879" w="4125595">
                <a:moveTo>
                  <a:pt x="1344081" y="42777"/>
                </a:moveTo>
                <a:lnTo>
                  <a:pt x="33041" y="42777"/>
                </a:lnTo>
                <a:lnTo>
                  <a:pt x="33041" y="190832"/>
                </a:lnTo>
              </a:path>
              <a:path extrusionOk="0" h="3357879" w="4125595">
                <a:moveTo>
                  <a:pt x="1344081" y="85410"/>
                </a:moveTo>
                <a:lnTo>
                  <a:pt x="1443228" y="42777"/>
                </a:lnTo>
                <a:lnTo>
                  <a:pt x="1344081" y="0"/>
                </a:lnTo>
                <a:lnTo>
                  <a:pt x="1344081" y="85410"/>
                </a:lnTo>
              </a:path>
              <a:path extrusionOk="0" h="3357879" w="4125595">
                <a:moveTo>
                  <a:pt x="0" y="190832"/>
                </a:moveTo>
                <a:lnTo>
                  <a:pt x="33041" y="319020"/>
                </a:lnTo>
                <a:lnTo>
                  <a:pt x="66094" y="190832"/>
                </a:lnTo>
                <a:lnTo>
                  <a:pt x="0" y="190832"/>
                </a:lnTo>
              </a:path>
              <a:path extrusionOk="0" h="3357879" w="4125595">
                <a:moveTo>
                  <a:pt x="2909797" y="42777"/>
                </a:moveTo>
                <a:lnTo>
                  <a:pt x="4092608" y="42777"/>
                </a:lnTo>
                <a:lnTo>
                  <a:pt x="4092608" y="346572"/>
                </a:lnTo>
              </a:path>
              <a:path extrusionOk="0" h="3357879" w="4125595">
                <a:moveTo>
                  <a:pt x="2909797" y="0"/>
                </a:moveTo>
                <a:lnTo>
                  <a:pt x="2810650" y="42777"/>
                </a:lnTo>
                <a:lnTo>
                  <a:pt x="2909797" y="85410"/>
                </a:lnTo>
                <a:lnTo>
                  <a:pt x="2909797" y="0"/>
                </a:lnTo>
              </a:path>
              <a:path extrusionOk="0" h="3357879" w="4125595">
                <a:moveTo>
                  <a:pt x="858665" y="1104970"/>
                </a:moveTo>
                <a:lnTo>
                  <a:pt x="759517" y="1147748"/>
                </a:lnTo>
                <a:lnTo>
                  <a:pt x="858665" y="1190380"/>
                </a:lnTo>
                <a:lnTo>
                  <a:pt x="858665" y="1104970"/>
                </a:lnTo>
              </a:path>
              <a:path extrusionOk="0" h="3357879" w="4125595">
                <a:moveTo>
                  <a:pt x="1344081" y="1190380"/>
                </a:moveTo>
                <a:lnTo>
                  <a:pt x="1443228" y="1147748"/>
                </a:lnTo>
                <a:lnTo>
                  <a:pt x="1344081" y="1104970"/>
                </a:lnTo>
                <a:lnTo>
                  <a:pt x="1344081" y="1190380"/>
                </a:lnTo>
              </a:path>
              <a:path extrusionOk="0" h="3357879" w="4125595">
                <a:moveTo>
                  <a:pt x="2909797" y="1104970"/>
                </a:moveTo>
                <a:lnTo>
                  <a:pt x="2810650" y="1147748"/>
                </a:lnTo>
                <a:lnTo>
                  <a:pt x="2909797" y="1190381"/>
                </a:lnTo>
                <a:lnTo>
                  <a:pt x="2909797" y="1104970"/>
                </a:lnTo>
              </a:path>
            </a:pathLst>
          </a:cu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8" name="Google Shape;748;p63"/>
          <p:cNvSpPr txBox="1"/>
          <p:nvPr/>
        </p:nvSpPr>
        <p:spPr>
          <a:xfrm>
            <a:off x="6432814" y="1832882"/>
            <a:ext cx="835025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Rules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49" name="Google Shape;749;p63"/>
          <p:cNvSpPr txBox="1"/>
          <p:nvPr/>
        </p:nvSpPr>
        <p:spPr>
          <a:xfrm>
            <a:off x="6432814" y="2309874"/>
            <a:ext cx="4794885" cy="32200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2572385" rtl="0" algn="l">
              <a:lnSpc>
                <a:spcPct val="131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Meta-Rules  Templates  Rule Properties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07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Context Properties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5080" rtl="0" algn="l">
              <a:lnSpc>
                <a:spcPct val="107857"/>
              </a:lnSpc>
              <a:spcBef>
                <a:spcPts val="1455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Fed from Knowledge Acquisition  System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0" name="Google Shape;750;p63"/>
          <p:cNvSpPr txBox="1"/>
          <p:nvPr/>
        </p:nvSpPr>
        <p:spPr>
          <a:xfrm>
            <a:off x="481076" y="6398767"/>
            <a:ext cx="125539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751" name="Google Shape;751;p63"/>
          <p:cNvSpPr txBox="1"/>
          <p:nvPr/>
        </p:nvSpPr>
        <p:spPr>
          <a:xfrm>
            <a:off x="5326126" y="6398767"/>
            <a:ext cx="153987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64"/>
          <p:cNvSpPr txBox="1"/>
          <p:nvPr>
            <p:ph type="title"/>
          </p:nvPr>
        </p:nvSpPr>
        <p:spPr>
          <a:xfrm>
            <a:off x="1176324" y="926338"/>
            <a:ext cx="6138876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Production Rules</a:t>
            </a:r>
            <a:endParaRPr/>
          </a:p>
        </p:txBody>
      </p:sp>
      <p:sp>
        <p:nvSpPr>
          <p:cNvPr id="757" name="Google Shape;757;p64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758" name="Google Shape;758;p64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759" name="Google Shape;759;p64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67</a:t>
            </a:r>
            <a:endParaRPr/>
          </a:p>
        </p:txBody>
      </p:sp>
      <p:sp>
        <p:nvSpPr>
          <p:cNvPr id="760" name="Google Shape;760;p64"/>
          <p:cNvSpPr txBox="1"/>
          <p:nvPr/>
        </p:nvSpPr>
        <p:spPr>
          <a:xfrm>
            <a:off x="1176324" y="1692376"/>
            <a:ext cx="9937115" cy="44194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910580" rtl="0" algn="l">
              <a:lnSpc>
                <a:spcPct val="148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Represent Domain-specific Knowledge  Over 450 rules in MYCIN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Premise-Action (If-Then) Form: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192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966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&lt;predicate function&gt;</a:t>
            </a:r>
            <a:r>
              <a:rPr b="0" i="0" lang="en-US" sz="2400" u="none" cap="none" strike="noStrike">
                <a:solidFill>
                  <a:srgbClr val="3DBAE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&lt;object&gt;&lt;attrib&gt;&lt;value&gt;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14000"/>
              </a:lnSpc>
              <a:spcBef>
                <a:spcPts val="159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rule is completely modular, all relevant context is contained in the rule with explicitly stated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premises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p65"/>
          <p:cNvSpPr txBox="1"/>
          <p:nvPr>
            <p:ph type="title"/>
          </p:nvPr>
        </p:nvSpPr>
        <p:spPr>
          <a:xfrm>
            <a:off x="1176324" y="926338"/>
            <a:ext cx="8825805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MYCIN P.R. Assumptions</a:t>
            </a:r>
            <a:endParaRPr/>
          </a:p>
        </p:txBody>
      </p:sp>
      <p:sp>
        <p:nvSpPr>
          <p:cNvPr id="766" name="Google Shape;766;p65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767" name="Google Shape;767;p65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768" name="Google Shape;768;p65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68</a:t>
            </a:r>
            <a:endParaRPr/>
          </a:p>
        </p:txBody>
      </p:sp>
      <p:sp>
        <p:nvSpPr>
          <p:cNvPr id="769" name="Google Shape;769;p65"/>
          <p:cNvSpPr txBox="1"/>
          <p:nvPr/>
        </p:nvSpPr>
        <p:spPr>
          <a:xfrm>
            <a:off x="1176324" y="1889323"/>
            <a:ext cx="9792335" cy="2315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00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Not every domain can be represented, requires formalization (EMYCIN)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Only small number of simultaneous factors (more than 6 was thought to be unwieldy)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5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IF-THEN formalism is suitable for Expert Knowledge Acquisition and Explanation sub-systems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66"/>
          <p:cNvSpPr txBox="1"/>
          <p:nvPr>
            <p:ph type="title"/>
          </p:nvPr>
        </p:nvSpPr>
        <p:spPr>
          <a:xfrm>
            <a:off x="1176324" y="926338"/>
            <a:ext cx="7756661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Judgmental Knowledge</a:t>
            </a:r>
            <a:endParaRPr/>
          </a:p>
        </p:txBody>
      </p:sp>
      <p:sp>
        <p:nvSpPr>
          <p:cNvPr id="775" name="Google Shape;775;p66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776" name="Google Shape;776;p66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777" name="Google Shape;777;p66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69</a:t>
            </a:r>
            <a:endParaRPr/>
          </a:p>
        </p:txBody>
      </p:sp>
      <p:sp>
        <p:nvSpPr>
          <p:cNvPr id="778" name="Google Shape;778;p66"/>
          <p:cNvSpPr txBox="1"/>
          <p:nvPr/>
        </p:nvSpPr>
        <p:spPr>
          <a:xfrm>
            <a:off x="1176324" y="1692376"/>
            <a:ext cx="5602605" cy="32421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827405" rtl="0" algn="l">
              <a:lnSpc>
                <a:spcPct val="148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Inexact Reasoning with Certainty Factors (CF)  CF are not Probability!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Truth of a Hypothesis is measured by a sum of the CFs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Premises and Rules added together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Positive sum is confirming evidence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Negative sum is disconfirming evidence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2" name="Shape 7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3" name="Google Shape;783;p67"/>
          <p:cNvSpPr txBox="1"/>
          <p:nvPr>
            <p:ph type="title"/>
          </p:nvPr>
        </p:nvSpPr>
        <p:spPr>
          <a:xfrm>
            <a:off x="1176323" y="926338"/>
            <a:ext cx="5365153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Sub-goals</a:t>
            </a:r>
            <a:endParaRPr/>
          </a:p>
        </p:txBody>
      </p:sp>
      <p:sp>
        <p:nvSpPr>
          <p:cNvPr id="784" name="Google Shape;784;p67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785" name="Google Shape;785;p67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786" name="Google Shape;786;p67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70</a:t>
            </a:r>
            <a:endParaRPr/>
          </a:p>
        </p:txBody>
      </p:sp>
      <p:sp>
        <p:nvSpPr>
          <p:cNvPr id="787" name="Google Shape;787;p67"/>
          <p:cNvSpPr txBox="1"/>
          <p:nvPr/>
        </p:nvSpPr>
        <p:spPr>
          <a:xfrm>
            <a:off x="1176324" y="1692376"/>
            <a:ext cx="9986645" cy="28403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00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At any given time MYCIN is establishing the value of some parameter by sub-goaling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14000"/>
              </a:lnSpc>
              <a:spcBef>
                <a:spcPts val="11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Unity Paths: a method to bypass sub-goals by following a path whose certainty is known (CF==1)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make a definite conclusion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5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Won’t search a sub-goal if it can be obtained from a user first (i.e. lab data)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95"/>
          <p:cNvSpPr txBox="1"/>
          <p:nvPr>
            <p:ph type="title"/>
          </p:nvPr>
        </p:nvSpPr>
        <p:spPr>
          <a:xfrm>
            <a:off x="1615438" y="701180"/>
            <a:ext cx="7781779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Components of Expert System</a:t>
            </a:r>
            <a:endParaRPr/>
          </a:p>
        </p:txBody>
      </p:sp>
      <p:sp>
        <p:nvSpPr>
          <p:cNvPr id="111" name="Google Shape;111;p95"/>
          <p:cNvSpPr txBox="1"/>
          <p:nvPr/>
        </p:nvSpPr>
        <p:spPr>
          <a:xfrm>
            <a:off x="1030987" y="1667823"/>
            <a:ext cx="10401387" cy="40318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400">
            <a:spAutoFit/>
          </a:bodyPr>
          <a:lstStyle/>
          <a:p>
            <a:pPr indent="-457200" lvl="0" marL="469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AutoNum type="arabicPeriod"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User Interface –</a:t>
            </a:r>
            <a:endParaRPr/>
          </a:p>
          <a:p>
            <a:pPr indent="-342900" lvl="0" marL="355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expert system interacts with the user via a user interface  </a:t>
            </a:r>
            <a:endParaRPr/>
          </a:p>
          <a:p>
            <a:pPr indent="-457200" lvl="0" marL="469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takes queries as an input in a readable format, and passes it to the inference engine. After getting the response from the inference engine, it displays the output to the user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457200" lvl="0" marL="4699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 interface that allows a non-expert to communicate with the expert system and find a solution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12" name="Google Shape;112;p9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95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5885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</a:rPr>
              <a:t>‹#›</a:t>
            </a:fld>
            <a:endParaRPr sz="1200"/>
          </a:p>
        </p:txBody>
      </p:sp>
      <p:sp>
        <p:nvSpPr>
          <p:cNvPr id="114" name="Google Shape;114;p95"/>
          <p:cNvSpPr txBox="1"/>
          <p:nvPr/>
        </p:nvSpPr>
        <p:spPr>
          <a:xfrm>
            <a:off x="840739" y="6560894"/>
            <a:ext cx="154940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5" name="Google Shape;115;p95"/>
          <p:cNvSpPr txBox="1"/>
          <p:nvPr/>
        </p:nvSpPr>
        <p:spPr>
          <a:xfrm>
            <a:off x="5122545" y="6560894"/>
            <a:ext cx="194945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1" name="Shape 7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2" name="Google Shape;792;p68"/>
          <p:cNvSpPr txBox="1"/>
          <p:nvPr>
            <p:ph type="title"/>
          </p:nvPr>
        </p:nvSpPr>
        <p:spPr>
          <a:xfrm>
            <a:off x="1176323" y="926338"/>
            <a:ext cx="6631245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Preview Mechanism</a:t>
            </a:r>
            <a:endParaRPr/>
          </a:p>
        </p:txBody>
      </p:sp>
      <p:sp>
        <p:nvSpPr>
          <p:cNvPr id="793" name="Google Shape;793;p68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794" name="Google Shape;794;p68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795" name="Google Shape;795;p68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71</a:t>
            </a:r>
            <a:endParaRPr/>
          </a:p>
        </p:txBody>
      </p:sp>
      <p:sp>
        <p:nvSpPr>
          <p:cNvPr id="796" name="Google Shape;796;p68"/>
          <p:cNvSpPr txBox="1"/>
          <p:nvPr/>
        </p:nvSpPr>
        <p:spPr>
          <a:xfrm>
            <a:off x="1176324" y="1692376"/>
            <a:ext cx="8827770" cy="21707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00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Interpreter reads rules before invoking them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5080" rtl="0" algn="l">
              <a:lnSpc>
                <a:spcPct val="148100"/>
              </a:lnSpc>
              <a:spcBef>
                <a:spcPts val="1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Avoids unnecessary deductive work if the sub-goal has already been tested/determined  Ensures self-referencing sub-goals do not enter recursive infinite loops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69"/>
          <p:cNvSpPr txBox="1"/>
          <p:nvPr>
            <p:ph type="title"/>
          </p:nvPr>
        </p:nvSpPr>
        <p:spPr>
          <a:xfrm>
            <a:off x="1176324" y="926338"/>
            <a:ext cx="4919676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Meta-Rules</a:t>
            </a:r>
            <a:endParaRPr/>
          </a:p>
        </p:txBody>
      </p:sp>
      <p:sp>
        <p:nvSpPr>
          <p:cNvPr id="802" name="Google Shape;802;p69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803" name="Google Shape;803;p69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804" name="Google Shape;804;p69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72</a:t>
            </a:r>
            <a:endParaRPr/>
          </a:p>
        </p:txBody>
      </p:sp>
      <p:sp>
        <p:nvSpPr>
          <p:cNvPr id="805" name="Google Shape;805;p69"/>
          <p:cNvSpPr txBox="1"/>
          <p:nvPr/>
        </p:nvSpPr>
        <p:spPr>
          <a:xfrm>
            <a:off x="1125536" y="1861189"/>
            <a:ext cx="8405495" cy="23672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00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Alternative to exhaustive invocation of all rules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Strategy rules to suggest an approach for a given sub-goal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Ordering rules to try first, effectively pruning the search tree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5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Creates a search-space with embedded information on which branch is best to take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9" name="Shape 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0" name="Google Shape;810;p70"/>
          <p:cNvSpPr txBox="1"/>
          <p:nvPr>
            <p:ph type="title"/>
          </p:nvPr>
        </p:nvSpPr>
        <p:spPr>
          <a:xfrm>
            <a:off x="1176324" y="926338"/>
            <a:ext cx="6757854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Meta-Rules (continued)</a:t>
            </a:r>
            <a:endParaRPr/>
          </a:p>
        </p:txBody>
      </p:sp>
      <p:sp>
        <p:nvSpPr>
          <p:cNvPr id="811" name="Google Shape;811;p70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812" name="Google Shape;812;p70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813" name="Google Shape;813;p70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73</a:t>
            </a:r>
            <a:endParaRPr/>
          </a:p>
        </p:txBody>
      </p:sp>
      <p:sp>
        <p:nvSpPr>
          <p:cNvPr id="814" name="Google Shape;814;p70"/>
          <p:cNvSpPr txBox="1"/>
          <p:nvPr/>
        </p:nvSpPr>
        <p:spPr>
          <a:xfrm>
            <a:off x="1176324" y="1813126"/>
            <a:ext cx="5796280" cy="290718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3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High-order Meta-Rules (i.e. Meta-Rules for Meta-Rules)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Powerful, but used limitedly in practice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Impact to the Explanation System: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(+) Encode Knowledge formerly in the Control Structure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(-) Sometimes create “murky” explanations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71"/>
          <p:cNvSpPr txBox="1"/>
          <p:nvPr>
            <p:ph type="title"/>
          </p:nvPr>
        </p:nvSpPr>
        <p:spPr>
          <a:xfrm>
            <a:off x="1176324" y="926338"/>
            <a:ext cx="4919676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Templates</a:t>
            </a:r>
            <a:endParaRPr/>
          </a:p>
        </p:txBody>
      </p:sp>
      <p:sp>
        <p:nvSpPr>
          <p:cNvPr id="820" name="Google Shape;820;p71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821" name="Google Shape;821;p71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822" name="Google Shape;822;p71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74</a:t>
            </a:r>
            <a:endParaRPr/>
          </a:p>
        </p:txBody>
      </p:sp>
      <p:sp>
        <p:nvSpPr>
          <p:cNvPr id="823" name="Google Shape;823;p71"/>
          <p:cNvSpPr txBox="1"/>
          <p:nvPr/>
        </p:nvSpPr>
        <p:spPr>
          <a:xfrm>
            <a:off x="1176324" y="1692376"/>
            <a:ext cx="8512810" cy="24710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00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Production Rules are all based on Template structures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14000"/>
              </a:lnSpc>
              <a:spcBef>
                <a:spcPts val="11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aids Knowledge-base expansion, because the system can “understand” its own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representations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5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Templates are updated by the system when a new rule is entered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72"/>
          <p:cNvSpPr txBox="1"/>
          <p:nvPr/>
        </p:nvSpPr>
        <p:spPr>
          <a:xfrm>
            <a:off x="11552046" y="6387490"/>
            <a:ext cx="160020" cy="18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75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29" name="Google Shape;829;p72"/>
          <p:cNvSpPr txBox="1"/>
          <p:nvPr>
            <p:ph type="title"/>
          </p:nvPr>
        </p:nvSpPr>
        <p:spPr>
          <a:xfrm>
            <a:off x="481076" y="560578"/>
            <a:ext cx="6862259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Dynamic Database</a:t>
            </a:r>
            <a:endParaRPr/>
          </a:p>
        </p:txBody>
      </p:sp>
      <p:sp>
        <p:nvSpPr>
          <p:cNvPr id="830" name="Google Shape;830;p72"/>
          <p:cNvSpPr txBox="1"/>
          <p:nvPr/>
        </p:nvSpPr>
        <p:spPr>
          <a:xfrm>
            <a:off x="2553064" y="2058942"/>
            <a:ext cx="1367790" cy="88455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63175">
            <a:spAutoFit/>
          </a:bodyPr>
          <a:lstStyle/>
          <a:p>
            <a:pPr indent="-218440" lvl="0" marL="379095" marR="153670" rtl="0" algn="l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Consultation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1" name="Google Shape;831;p72"/>
          <p:cNvSpPr txBox="1"/>
          <p:nvPr/>
        </p:nvSpPr>
        <p:spPr>
          <a:xfrm>
            <a:off x="1955800" y="3305937"/>
            <a:ext cx="368300" cy="290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2" name="Google Shape;832;p72"/>
          <p:cNvSpPr txBox="1"/>
          <p:nvPr/>
        </p:nvSpPr>
        <p:spPr>
          <a:xfrm>
            <a:off x="4006932" y="3305937"/>
            <a:ext cx="296545" cy="290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72"/>
          <p:cNvSpPr txBox="1"/>
          <p:nvPr/>
        </p:nvSpPr>
        <p:spPr>
          <a:xfrm>
            <a:off x="2553064" y="3274409"/>
            <a:ext cx="1367790" cy="6635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2700">
            <a:spAutoFit/>
          </a:bodyPr>
          <a:lstStyle/>
          <a:p>
            <a:pPr indent="-180975" lvl="0" marL="379095" marR="191135" rtl="0" algn="l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Explanation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72"/>
          <p:cNvSpPr/>
          <p:nvPr/>
        </p:nvSpPr>
        <p:spPr>
          <a:xfrm>
            <a:off x="2553064" y="4489848"/>
            <a:ext cx="1367790" cy="1105535"/>
          </a:xfrm>
          <a:custGeom>
            <a:rect b="b" l="l" r="r" t="t"/>
            <a:pathLst>
              <a:path extrusionOk="0" h="1105535" w="1367789">
                <a:moveTo>
                  <a:pt x="0" y="1104970"/>
                </a:moveTo>
                <a:lnTo>
                  <a:pt x="1367421" y="1104970"/>
                </a:lnTo>
                <a:lnTo>
                  <a:pt x="1367421" y="0"/>
                </a:lnTo>
                <a:lnTo>
                  <a:pt x="0" y="0"/>
                </a:lnTo>
                <a:lnTo>
                  <a:pt x="0" y="110497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5" name="Google Shape;835;p72"/>
          <p:cNvSpPr txBox="1"/>
          <p:nvPr/>
        </p:nvSpPr>
        <p:spPr>
          <a:xfrm>
            <a:off x="2553064" y="4489848"/>
            <a:ext cx="1367790" cy="110553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40950">
            <a:spAutoFit/>
          </a:bodyPr>
          <a:lstStyle/>
          <a:p>
            <a:pPr indent="0" lvl="0" marL="217804" marR="211454" rtl="0" algn="ctr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Knowledge  Acquisition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6" name="Google Shape;836;p72"/>
          <p:cNvSpPr txBox="1"/>
          <p:nvPr/>
        </p:nvSpPr>
        <p:spPr>
          <a:xfrm>
            <a:off x="2553064" y="3937392"/>
            <a:ext cx="1367790" cy="33210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700">
            <a:spAutoFit/>
          </a:bodyPr>
          <a:lstStyle/>
          <a:p>
            <a:pPr indent="0" lvl="0" marL="3067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Q-A System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37" name="Google Shape;837;p72"/>
          <p:cNvGrpSpPr/>
          <p:nvPr/>
        </p:nvGrpSpPr>
        <p:grpSpPr>
          <a:xfrm>
            <a:off x="416437" y="2777173"/>
            <a:ext cx="1453515" cy="1657985"/>
            <a:chOff x="416437" y="2777173"/>
            <a:chExt cx="1453515" cy="1657985"/>
          </a:xfrm>
        </p:grpSpPr>
        <p:sp>
          <p:nvSpPr>
            <p:cNvPr id="838" name="Google Shape;838;p72"/>
            <p:cNvSpPr/>
            <p:nvPr/>
          </p:nvSpPr>
          <p:spPr>
            <a:xfrm>
              <a:off x="416437" y="2777173"/>
              <a:ext cx="1453515" cy="1657985"/>
            </a:xfrm>
            <a:custGeom>
              <a:rect b="b" l="l" r="r" t="t"/>
              <a:pathLst>
                <a:path extrusionOk="0" h="1657985" w="1453514">
                  <a:moveTo>
                    <a:pt x="726439" y="0"/>
                  </a:moveTo>
                  <a:lnTo>
                    <a:pt x="656478" y="1074"/>
                  </a:lnTo>
                  <a:lnTo>
                    <a:pt x="588399" y="4234"/>
                  </a:lnTo>
                  <a:lnTo>
                    <a:pt x="522506" y="9378"/>
                  </a:lnTo>
                  <a:lnTo>
                    <a:pt x="459103" y="16411"/>
                  </a:lnTo>
                  <a:lnTo>
                    <a:pt x="398495" y="25231"/>
                  </a:lnTo>
                  <a:lnTo>
                    <a:pt x="340986" y="35743"/>
                  </a:lnTo>
                  <a:lnTo>
                    <a:pt x="286881" y="47846"/>
                  </a:lnTo>
                  <a:lnTo>
                    <a:pt x="236483" y="61443"/>
                  </a:lnTo>
                  <a:lnTo>
                    <a:pt x="190098" y="76434"/>
                  </a:lnTo>
                  <a:lnTo>
                    <a:pt x="148030" y="92722"/>
                  </a:lnTo>
                  <a:lnTo>
                    <a:pt x="110583" y="110208"/>
                  </a:lnTo>
                  <a:lnTo>
                    <a:pt x="50772" y="148381"/>
                  </a:lnTo>
                  <a:lnTo>
                    <a:pt x="13098" y="190164"/>
                  </a:lnTo>
                  <a:lnTo>
                    <a:pt x="0" y="234769"/>
                  </a:lnTo>
                  <a:lnTo>
                    <a:pt x="0" y="1422685"/>
                  </a:lnTo>
                  <a:lnTo>
                    <a:pt x="13098" y="1467291"/>
                  </a:lnTo>
                  <a:lnTo>
                    <a:pt x="50772" y="1509074"/>
                  </a:lnTo>
                  <a:lnTo>
                    <a:pt x="110583" y="1547247"/>
                  </a:lnTo>
                  <a:lnTo>
                    <a:pt x="148030" y="1564733"/>
                  </a:lnTo>
                  <a:lnTo>
                    <a:pt x="190098" y="1581021"/>
                  </a:lnTo>
                  <a:lnTo>
                    <a:pt x="236483" y="1596012"/>
                  </a:lnTo>
                  <a:lnTo>
                    <a:pt x="286881" y="1609609"/>
                  </a:lnTo>
                  <a:lnTo>
                    <a:pt x="340986" y="1621712"/>
                  </a:lnTo>
                  <a:lnTo>
                    <a:pt x="398495" y="1632223"/>
                  </a:lnTo>
                  <a:lnTo>
                    <a:pt x="459103" y="1641044"/>
                  </a:lnTo>
                  <a:lnTo>
                    <a:pt x="522506" y="1648076"/>
                  </a:lnTo>
                  <a:lnTo>
                    <a:pt x="588399" y="1653221"/>
                  </a:lnTo>
                  <a:lnTo>
                    <a:pt x="656479" y="1656380"/>
                  </a:lnTo>
                  <a:lnTo>
                    <a:pt x="726439" y="1657455"/>
                  </a:lnTo>
                  <a:lnTo>
                    <a:pt x="796403" y="1656380"/>
                  </a:lnTo>
                  <a:lnTo>
                    <a:pt x="864486" y="1653221"/>
                  </a:lnTo>
                  <a:lnTo>
                    <a:pt x="930383" y="1648076"/>
                  </a:lnTo>
                  <a:lnTo>
                    <a:pt x="993789" y="1641044"/>
                  </a:lnTo>
                  <a:lnTo>
                    <a:pt x="1054400" y="1632223"/>
                  </a:lnTo>
                  <a:lnTo>
                    <a:pt x="1111912" y="1621712"/>
                  </a:lnTo>
                  <a:lnTo>
                    <a:pt x="1166020" y="1609609"/>
                  </a:lnTo>
                  <a:lnTo>
                    <a:pt x="1216420" y="1596012"/>
                  </a:lnTo>
                  <a:lnTo>
                    <a:pt x="1262808" y="1581021"/>
                  </a:lnTo>
                  <a:lnTo>
                    <a:pt x="1304878" y="1564733"/>
                  </a:lnTo>
                  <a:lnTo>
                    <a:pt x="1342326" y="1547247"/>
                  </a:lnTo>
                  <a:lnTo>
                    <a:pt x="1402141" y="1509074"/>
                  </a:lnTo>
                  <a:lnTo>
                    <a:pt x="1439816" y="1467291"/>
                  </a:lnTo>
                  <a:lnTo>
                    <a:pt x="1452915" y="1422685"/>
                  </a:lnTo>
                  <a:lnTo>
                    <a:pt x="1452915" y="234769"/>
                  </a:lnTo>
                  <a:lnTo>
                    <a:pt x="1439816" y="190164"/>
                  </a:lnTo>
                  <a:lnTo>
                    <a:pt x="1402141" y="148381"/>
                  </a:lnTo>
                  <a:lnTo>
                    <a:pt x="1342326" y="110208"/>
                  </a:lnTo>
                  <a:lnTo>
                    <a:pt x="1304878" y="92722"/>
                  </a:lnTo>
                  <a:lnTo>
                    <a:pt x="1262808" y="76434"/>
                  </a:lnTo>
                  <a:lnTo>
                    <a:pt x="1216420" y="61443"/>
                  </a:lnTo>
                  <a:lnTo>
                    <a:pt x="1166020" y="47846"/>
                  </a:lnTo>
                  <a:lnTo>
                    <a:pt x="1111912" y="35743"/>
                  </a:lnTo>
                  <a:lnTo>
                    <a:pt x="1054400" y="25231"/>
                  </a:lnTo>
                  <a:lnTo>
                    <a:pt x="993789" y="16411"/>
                  </a:lnTo>
                  <a:lnTo>
                    <a:pt x="930383" y="9378"/>
                  </a:lnTo>
                  <a:lnTo>
                    <a:pt x="864486" y="4234"/>
                  </a:lnTo>
                  <a:lnTo>
                    <a:pt x="796403" y="1074"/>
                  </a:lnTo>
                  <a:lnTo>
                    <a:pt x="726439" y="0"/>
                  </a:ln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72"/>
            <p:cNvSpPr/>
            <p:nvPr/>
          </p:nvSpPr>
          <p:spPr>
            <a:xfrm>
              <a:off x="416437" y="2777173"/>
              <a:ext cx="1453515" cy="1657985"/>
            </a:xfrm>
            <a:custGeom>
              <a:rect b="b" l="l" r="r" t="t"/>
              <a:pathLst>
                <a:path extrusionOk="0" h="1657985" w="1453514">
                  <a:moveTo>
                    <a:pt x="0" y="234769"/>
                  </a:moveTo>
                  <a:lnTo>
                    <a:pt x="0" y="1422685"/>
                  </a:lnTo>
                  <a:lnTo>
                    <a:pt x="13098" y="1467291"/>
                  </a:lnTo>
                  <a:lnTo>
                    <a:pt x="50772" y="1509074"/>
                  </a:lnTo>
                  <a:lnTo>
                    <a:pt x="110583" y="1547247"/>
                  </a:lnTo>
                  <a:lnTo>
                    <a:pt x="148030" y="1564733"/>
                  </a:lnTo>
                  <a:lnTo>
                    <a:pt x="190098" y="1581021"/>
                  </a:lnTo>
                  <a:lnTo>
                    <a:pt x="236483" y="1596012"/>
                  </a:lnTo>
                  <a:lnTo>
                    <a:pt x="286881" y="1609609"/>
                  </a:lnTo>
                  <a:lnTo>
                    <a:pt x="340986" y="1621712"/>
                  </a:lnTo>
                  <a:lnTo>
                    <a:pt x="398495" y="1632223"/>
                  </a:lnTo>
                  <a:lnTo>
                    <a:pt x="459103" y="1641044"/>
                  </a:lnTo>
                  <a:lnTo>
                    <a:pt x="522506" y="1648076"/>
                  </a:lnTo>
                  <a:lnTo>
                    <a:pt x="588400" y="1653221"/>
                  </a:lnTo>
                  <a:lnTo>
                    <a:pt x="656479" y="1656380"/>
                  </a:lnTo>
                  <a:lnTo>
                    <a:pt x="726439" y="1657455"/>
                  </a:lnTo>
                  <a:lnTo>
                    <a:pt x="796403" y="1656380"/>
                  </a:lnTo>
                  <a:lnTo>
                    <a:pt x="864486" y="1653221"/>
                  </a:lnTo>
                  <a:lnTo>
                    <a:pt x="930383" y="1648076"/>
                  </a:lnTo>
                  <a:lnTo>
                    <a:pt x="993789" y="1641044"/>
                  </a:lnTo>
                  <a:lnTo>
                    <a:pt x="1054400" y="1632223"/>
                  </a:lnTo>
                  <a:lnTo>
                    <a:pt x="1111912" y="1621712"/>
                  </a:lnTo>
                  <a:lnTo>
                    <a:pt x="1166021" y="1609609"/>
                  </a:lnTo>
                  <a:lnTo>
                    <a:pt x="1216420" y="1596012"/>
                  </a:lnTo>
                  <a:lnTo>
                    <a:pt x="1262808" y="1581021"/>
                  </a:lnTo>
                  <a:lnTo>
                    <a:pt x="1304878" y="1564733"/>
                  </a:lnTo>
                  <a:lnTo>
                    <a:pt x="1342326" y="1547247"/>
                  </a:lnTo>
                  <a:lnTo>
                    <a:pt x="1402141" y="1509074"/>
                  </a:lnTo>
                  <a:lnTo>
                    <a:pt x="1439816" y="1467291"/>
                  </a:lnTo>
                  <a:lnTo>
                    <a:pt x="1452915" y="1422685"/>
                  </a:lnTo>
                  <a:lnTo>
                    <a:pt x="1452915" y="234769"/>
                  </a:lnTo>
                  <a:lnTo>
                    <a:pt x="1449590" y="212163"/>
                  </a:lnTo>
                  <a:lnTo>
                    <a:pt x="1423898" y="168870"/>
                  </a:lnTo>
                  <a:lnTo>
                    <a:pt x="1374849" y="128794"/>
                  </a:lnTo>
                  <a:lnTo>
                    <a:pt x="1304878" y="92722"/>
                  </a:lnTo>
                  <a:lnTo>
                    <a:pt x="1262808" y="76434"/>
                  </a:lnTo>
                  <a:lnTo>
                    <a:pt x="1216420" y="61443"/>
                  </a:lnTo>
                  <a:lnTo>
                    <a:pt x="1166021" y="47846"/>
                  </a:lnTo>
                  <a:lnTo>
                    <a:pt x="1111912" y="35743"/>
                  </a:lnTo>
                  <a:lnTo>
                    <a:pt x="1054400" y="25231"/>
                  </a:lnTo>
                  <a:lnTo>
                    <a:pt x="993789" y="16411"/>
                  </a:lnTo>
                  <a:lnTo>
                    <a:pt x="930383" y="9378"/>
                  </a:lnTo>
                  <a:lnTo>
                    <a:pt x="864486" y="4234"/>
                  </a:lnTo>
                  <a:lnTo>
                    <a:pt x="796403" y="1074"/>
                  </a:lnTo>
                  <a:lnTo>
                    <a:pt x="726439" y="0"/>
                  </a:lnTo>
                  <a:lnTo>
                    <a:pt x="656479" y="1074"/>
                  </a:lnTo>
                  <a:lnTo>
                    <a:pt x="588399" y="4234"/>
                  </a:lnTo>
                  <a:lnTo>
                    <a:pt x="522506" y="9378"/>
                  </a:lnTo>
                  <a:lnTo>
                    <a:pt x="459103" y="16411"/>
                  </a:lnTo>
                  <a:lnTo>
                    <a:pt x="398495" y="25231"/>
                  </a:lnTo>
                  <a:lnTo>
                    <a:pt x="340986" y="35743"/>
                  </a:lnTo>
                  <a:lnTo>
                    <a:pt x="286881" y="47846"/>
                  </a:lnTo>
                  <a:lnTo>
                    <a:pt x="236483" y="61443"/>
                  </a:lnTo>
                  <a:lnTo>
                    <a:pt x="190098" y="76434"/>
                  </a:lnTo>
                  <a:lnTo>
                    <a:pt x="148030" y="92722"/>
                  </a:lnTo>
                  <a:lnTo>
                    <a:pt x="110583" y="110208"/>
                  </a:lnTo>
                  <a:lnTo>
                    <a:pt x="50772" y="148381"/>
                  </a:lnTo>
                  <a:lnTo>
                    <a:pt x="13098" y="190164"/>
                  </a:lnTo>
                  <a:lnTo>
                    <a:pt x="3325" y="212163"/>
                  </a:lnTo>
                  <a:lnTo>
                    <a:pt x="0" y="234769"/>
                  </a:lnTo>
                </a:path>
                <a:path extrusionOk="0" h="1657985" w="1453514">
                  <a:moveTo>
                    <a:pt x="0" y="234769"/>
                  </a:moveTo>
                  <a:lnTo>
                    <a:pt x="13098" y="279375"/>
                  </a:lnTo>
                  <a:lnTo>
                    <a:pt x="50772" y="321158"/>
                  </a:lnTo>
                  <a:lnTo>
                    <a:pt x="110583" y="359331"/>
                  </a:lnTo>
                  <a:lnTo>
                    <a:pt x="148030" y="376817"/>
                  </a:lnTo>
                  <a:lnTo>
                    <a:pt x="190098" y="393105"/>
                  </a:lnTo>
                  <a:lnTo>
                    <a:pt x="236483" y="408096"/>
                  </a:lnTo>
                  <a:lnTo>
                    <a:pt x="286881" y="421693"/>
                  </a:lnTo>
                  <a:lnTo>
                    <a:pt x="340986" y="433796"/>
                  </a:lnTo>
                  <a:lnTo>
                    <a:pt x="398495" y="444307"/>
                  </a:lnTo>
                  <a:lnTo>
                    <a:pt x="459103" y="453128"/>
                  </a:lnTo>
                  <a:lnTo>
                    <a:pt x="522506" y="460161"/>
                  </a:lnTo>
                  <a:lnTo>
                    <a:pt x="588399" y="465305"/>
                  </a:lnTo>
                  <a:lnTo>
                    <a:pt x="656479" y="468465"/>
                  </a:lnTo>
                  <a:lnTo>
                    <a:pt x="726439" y="469539"/>
                  </a:lnTo>
                  <a:lnTo>
                    <a:pt x="796403" y="468465"/>
                  </a:lnTo>
                  <a:lnTo>
                    <a:pt x="864486" y="465305"/>
                  </a:lnTo>
                  <a:lnTo>
                    <a:pt x="930383" y="460161"/>
                  </a:lnTo>
                  <a:lnTo>
                    <a:pt x="993789" y="453128"/>
                  </a:lnTo>
                  <a:lnTo>
                    <a:pt x="1054400" y="444307"/>
                  </a:lnTo>
                  <a:lnTo>
                    <a:pt x="1111912" y="433796"/>
                  </a:lnTo>
                  <a:lnTo>
                    <a:pt x="1166021" y="421693"/>
                  </a:lnTo>
                  <a:lnTo>
                    <a:pt x="1216420" y="408096"/>
                  </a:lnTo>
                  <a:lnTo>
                    <a:pt x="1262808" y="393105"/>
                  </a:lnTo>
                  <a:lnTo>
                    <a:pt x="1304878" y="376817"/>
                  </a:lnTo>
                  <a:lnTo>
                    <a:pt x="1342326" y="359331"/>
                  </a:lnTo>
                  <a:lnTo>
                    <a:pt x="1402141" y="321158"/>
                  </a:lnTo>
                  <a:lnTo>
                    <a:pt x="1439816" y="279375"/>
                  </a:lnTo>
                  <a:lnTo>
                    <a:pt x="1452915" y="234769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0" name="Google Shape;840;p72"/>
          <p:cNvSpPr txBox="1"/>
          <p:nvPr/>
        </p:nvSpPr>
        <p:spPr>
          <a:xfrm>
            <a:off x="738624" y="3590256"/>
            <a:ext cx="80899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Dynamic DB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72"/>
          <p:cNvSpPr/>
          <p:nvPr/>
        </p:nvSpPr>
        <p:spPr>
          <a:xfrm>
            <a:off x="4433268" y="2804724"/>
            <a:ext cx="1538605" cy="1602740"/>
          </a:xfrm>
          <a:custGeom>
            <a:rect b="b" l="l" r="r" t="t"/>
            <a:pathLst>
              <a:path extrusionOk="0" h="1602739" w="1538604">
                <a:moveTo>
                  <a:pt x="0" y="248690"/>
                </a:moveTo>
                <a:lnTo>
                  <a:pt x="0" y="1353661"/>
                </a:lnTo>
                <a:lnTo>
                  <a:pt x="12390" y="1398352"/>
                </a:lnTo>
                <a:lnTo>
                  <a:pt x="48115" y="1440409"/>
                </a:lnTo>
                <a:lnTo>
                  <a:pt x="105004" y="1479132"/>
                </a:lnTo>
                <a:lnTo>
                  <a:pt x="140705" y="1497023"/>
                </a:lnTo>
                <a:lnTo>
                  <a:pt x="180884" y="1513819"/>
                </a:lnTo>
                <a:lnTo>
                  <a:pt x="225267" y="1529430"/>
                </a:lnTo>
                <a:lnTo>
                  <a:pt x="273585" y="1543770"/>
                </a:lnTo>
                <a:lnTo>
                  <a:pt x="325565" y="1556751"/>
                </a:lnTo>
                <a:lnTo>
                  <a:pt x="380936" y="1568285"/>
                </a:lnTo>
                <a:lnTo>
                  <a:pt x="439426" y="1578285"/>
                </a:lnTo>
                <a:lnTo>
                  <a:pt x="500765" y="1586664"/>
                </a:lnTo>
                <a:lnTo>
                  <a:pt x="564680" y="1593332"/>
                </a:lnTo>
                <a:lnTo>
                  <a:pt x="630901" y="1598204"/>
                </a:lnTo>
                <a:lnTo>
                  <a:pt x="699156" y="1601192"/>
                </a:lnTo>
                <a:lnTo>
                  <a:pt x="769174" y="1602207"/>
                </a:lnTo>
                <a:lnTo>
                  <a:pt x="839175" y="1601192"/>
                </a:lnTo>
                <a:lnTo>
                  <a:pt x="907418" y="1598204"/>
                </a:lnTo>
                <a:lnTo>
                  <a:pt x="973629" y="1593332"/>
                </a:lnTo>
                <a:lnTo>
                  <a:pt x="1037538" y="1586664"/>
                </a:lnTo>
                <a:lnTo>
                  <a:pt x="1098874" y="1578285"/>
                </a:lnTo>
                <a:lnTo>
                  <a:pt x="1157363" y="1568285"/>
                </a:lnTo>
                <a:lnTo>
                  <a:pt x="1212735" y="1556751"/>
                </a:lnTo>
                <a:lnTo>
                  <a:pt x="1264717" y="1543770"/>
                </a:lnTo>
                <a:lnTo>
                  <a:pt x="1313039" y="1529430"/>
                </a:lnTo>
                <a:lnTo>
                  <a:pt x="1357428" y="1513819"/>
                </a:lnTo>
                <a:lnTo>
                  <a:pt x="1397612" y="1497023"/>
                </a:lnTo>
                <a:lnTo>
                  <a:pt x="1433320" y="1479132"/>
                </a:lnTo>
                <a:lnTo>
                  <a:pt x="1490220" y="1440409"/>
                </a:lnTo>
                <a:lnTo>
                  <a:pt x="1525954" y="1398352"/>
                </a:lnTo>
                <a:lnTo>
                  <a:pt x="1538349" y="1353661"/>
                </a:lnTo>
                <a:lnTo>
                  <a:pt x="1538349" y="248690"/>
                </a:lnTo>
                <a:lnTo>
                  <a:pt x="1535205" y="226058"/>
                </a:lnTo>
                <a:lnTo>
                  <a:pt x="1510869" y="182587"/>
                </a:lnTo>
                <a:lnTo>
                  <a:pt x="1464280" y="142093"/>
                </a:lnTo>
                <a:lnTo>
                  <a:pt x="1397612" y="105279"/>
                </a:lnTo>
                <a:lnTo>
                  <a:pt x="1357428" y="88472"/>
                </a:lnTo>
                <a:lnTo>
                  <a:pt x="1313039" y="72849"/>
                </a:lnTo>
                <a:lnTo>
                  <a:pt x="1264717" y="58497"/>
                </a:lnTo>
                <a:lnTo>
                  <a:pt x="1212735" y="45504"/>
                </a:lnTo>
                <a:lnTo>
                  <a:pt x="1157363" y="33959"/>
                </a:lnTo>
                <a:lnTo>
                  <a:pt x="1098874" y="23948"/>
                </a:lnTo>
                <a:lnTo>
                  <a:pt x="1037538" y="15561"/>
                </a:lnTo>
                <a:lnTo>
                  <a:pt x="973629" y="8885"/>
                </a:lnTo>
                <a:lnTo>
                  <a:pt x="907418" y="4007"/>
                </a:lnTo>
                <a:lnTo>
                  <a:pt x="839175" y="1016"/>
                </a:lnTo>
                <a:lnTo>
                  <a:pt x="769174" y="0"/>
                </a:lnTo>
                <a:lnTo>
                  <a:pt x="699156" y="1016"/>
                </a:lnTo>
                <a:lnTo>
                  <a:pt x="630901" y="4007"/>
                </a:lnTo>
                <a:lnTo>
                  <a:pt x="564680" y="8885"/>
                </a:lnTo>
                <a:lnTo>
                  <a:pt x="500765" y="15561"/>
                </a:lnTo>
                <a:lnTo>
                  <a:pt x="439426" y="23948"/>
                </a:lnTo>
                <a:lnTo>
                  <a:pt x="380936" y="33959"/>
                </a:lnTo>
                <a:lnTo>
                  <a:pt x="325565" y="45504"/>
                </a:lnTo>
                <a:lnTo>
                  <a:pt x="273585" y="58497"/>
                </a:lnTo>
                <a:lnTo>
                  <a:pt x="225267" y="72849"/>
                </a:lnTo>
                <a:lnTo>
                  <a:pt x="180884" y="88472"/>
                </a:lnTo>
                <a:lnTo>
                  <a:pt x="140705" y="105279"/>
                </a:lnTo>
                <a:lnTo>
                  <a:pt x="105004" y="123182"/>
                </a:lnTo>
                <a:lnTo>
                  <a:pt x="48115" y="161924"/>
                </a:lnTo>
                <a:lnTo>
                  <a:pt x="12390" y="203994"/>
                </a:lnTo>
                <a:lnTo>
                  <a:pt x="3142" y="226058"/>
                </a:lnTo>
                <a:lnTo>
                  <a:pt x="0" y="248690"/>
                </a:lnTo>
              </a:path>
              <a:path extrusionOk="0" h="1602739" w="1538604">
                <a:moveTo>
                  <a:pt x="0" y="248690"/>
                </a:moveTo>
                <a:lnTo>
                  <a:pt x="12390" y="293381"/>
                </a:lnTo>
                <a:lnTo>
                  <a:pt x="48115" y="335439"/>
                </a:lnTo>
                <a:lnTo>
                  <a:pt x="105004" y="374161"/>
                </a:lnTo>
                <a:lnTo>
                  <a:pt x="140705" y="392053"/>
                </a:lnTo>
                <a:lnTo>
                  <a:pt x="180884" y="408848"/>
                </a:lnTo>
                <a:lnTo>
                  <a:pt x="225267" y="424460"/>
                </a:lnTo>
                <a:lnTo>
                  <a:pt x="273585" y="438800"/>
                </a:lnTo>
                <a:lnTo>
                  <a:pt x="325565" y="451781"/>
                </a:lnTo>
                <a:lnTo>
                  <a:pt x="380936" y="463315"/>
                </a:lnTo>
                <a:lnTo>
                  <a:pt x="439426" y="473315"/>
                </a:lnTo>
                <a:lnTo>
                  <a:pt x="500765" y="481693"/>
                </a:lnTo>
                <a:lnTo>
                  <a:pt x="564680" y="488362"/>
                </a:lnTo>
                <a:lnTo>
                  <a:pt x="630901" y="493234"/>
                </a:lnTo>
                <a:lnTo>
                  <a:pt x="699156" y="496221"/>
                </a:lnTo>
                <a:lnTo>
                  <a:pt x="769174" y="497236"/>
                </a:lnTo>
                <a:lnTo>
                  <a:pt x="839175" y="496221"/>
                </a:lnTo>
                <a:lnTo>
                  <a:pt x="907418" y="493234"/>
                </a:lnTo>
                <a:lnTo>
                  <a:pt x="973629" y="488362"/>
                </a:lnTo>
                <a:lnTo>
                  <a:pt x="1037538" y="481693"/>
                </a:lnTo>
                <a:lnTo>
                  <a:pt x="1098874" y="473315"/>
                </a:lnTo>
                <a:lnTo>
                  <a:pt x="1157363" y="463315"/>
                </a:lnTo>
                <a:lnTo>
                  <a:pt x="1212735" y="451781"/>
                </a:lnTo>
                <a:lnTo>
                  <a:pt x="1264717" y="438800"/>
                </a:lnTo>
                <a:lnTo>
                  <a:pt x="1313039" y="424460"/>
                </a:lnTo>
                <a:lnTo>
                  <a:pt x="1357428" y="408848"/>
                </a:lnTo>
                <a:lnTo>
                  <a:pt x="1397612" y="392053"/>
                </a:lnTo>
                <a:lnTo>
                  <a:pt x="1433320" y="374161"/>
                </a:lnTo>
                <a:lnTo>
                  <a:pt x="1490220" y="335439"/>
                </a:lnTo>
                <a:lnTo>
                  <a:pt x="1525954" y="293381"/>
                </a:lnTo>
                <a:lnTo>
                  <a:pt x="1538349" y="24869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2" name="Google Shape;842;p72"/>
          <p:cNvSpPr txBox="1"/>
          <p:nvPr/>
        </p:nvSpPr>
        <p:spPr>
          <a:xfrm>
            <a:off x="4894209" y="3597216"/>
            <a:ext cx="616585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Static DB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3" name="Google Shape;843;p72"/>
          <p:cNvGrpSpPr/>
          <p:nvPr/>
        </p:nvGrpSpPr>
        <p:grpSpPr>
          <a:xfrm>
            <a:off x="1659507" y="1697289"/>
            <a:ext cx="1610282" cy="362112"/>
            <a:chOff x="1659507" y="1697289"/>
            <a:chExt cx="1610282" cy="362112"/>
          </a:xfrm>
        </p:grpSpPr>
        <p:sp>
          <p:nvSpPr>
            <p:cNvPr id="844" name="Google Shape;844;p72"/>
            <p:cNvSpPr/>
            <p:nvPr/>
          </p:nvSpPr>
          <p:spPr>
            <a:xfrm>
              <a:off x="1659507" y="1697289"/>
              <a:ext cx="62865" cy="361950"/>
            </a:xfrm>
            <a:custGeom>
              <a:rect b="b" l="l" r="r" t="t"/>
              <a:pathLst>
                <a:path extrusionOk="0" h="361950" w="62864">
                  <a:moveTo>
                    <a:pt x="62247" y="0"/>
                  </a:moveTo>
                  <a:lnTo>
                    <a:pt x="62247" y="200837"/>
                  </a:lnTo>
                  <a:lnTo>
                    <a:pt x="0" y="361653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5" name="Google Shape;845;p72"/>
            <p:cNvSpPr/>
            <p:nvPr/>
          </p:nvSpPr>
          <p:spPr>
            <a:xfrm>
              <a:off x="1783889" y="1737456"/>
              <a:ext cx="1485900" cy="321945"/>
            </a:xfrm>
            <a:custGeom>
              <a:rect b="b" l="l" r="r" t="t"/>
              <a:pathLst>
                <a:path extrusionOk="0" h="321944" w="1485900">
                  <a:moveTo>
                    <a:pt x="1452885" y="193297"/>
                  </a:moveTo>
                  <a:lnTo>
                    <a:pt x="1452885" y="0"/>
                  </a:lnTo>
                  <a:lnTo>
                    <a:pt x="0" y="0"/>
                  </a:lnTo>
                </a:path>
                <a:path extrusionOk="0" h="321944" w="1485900">
                  <a:moveTo>
                    <a:pt x="1419799" y="193297"/>
                  </a:moveTo>
                  <a:lnTo>
                    <a:pt x="1452885" y="321485"/>
                  </a:lnTo>
                  <a:lnTo>
                    <a:pt x="1485859" y="193297"/>
                  </a:lnTo>
                  <a:lnTo>
                    <a:pt x="1419799" y="193297"/>
                  </a:lnTo>
                </a:path>
              </a:pathLst>
            </a:custGeom>
            <a:noFill/>
            <a:ln cap="flat" cmpd="sng" w="9525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6" name="Google Shape;846;p72"/>
          <p:cNvSpPr txBox="1"/>
          <p:nvPr/>
        </p:nvSpPr>
        <p:spPr>
          <a:xfrm>
            <a:off x="1398647" y="2078099"/>
            <a:ext cx="64643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Physician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7" name="Google Shape;847;p72"/>
          <p:cNvSpPr txBox="1"/>
          <p:nvPr/>
        </p:nvSpPr>
        <p:spPr>
          <a:xfrm>
            <a:off x="4533960" y="5835034"/>
            <a:ext cx="43942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Expert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8" name="Google Shape;848;p72"/>
          <p:cNvSpPr/>
          <p:nvPr/>
        </p:nvSpPr>
        <p:spPr>
          <a:xfrm>
            <a:off x="3203688" y="2942918"/>
            <a:ext cx="66675" cy="332105"/>
          </a:xfrm>
          <a:custGeom>
            <a:rect b="b" l="l" r="r" t="t"/>
            <a:pathLst>
              <a:path extrusionOk="0" h="332104" w="66675">
                <a:moveTo>
                  <a:pt x="33086" y="0"/>
                </a:moveTo>
                <a:lnTo>
                  <a:pt x="33086" y="203302"/>
                </a:lnTo>
              </a:path>
              <a:path extrusionOk="0" h="332104" w="66675">
                <a:moveTo>
                  <a:pt x="0" y="203302"/>
                </a:moveTo>
                <a:lnTo>
                  <a:pt x="33086" y="331491"/>
                </a:lnTo>
                <a:lnTo>
                  <a:pt x="66060" y="203302"/>
                </a:lnTo>
                <a:lnTo>
                  <a:pt x="0" y="203302"/>
                </a:lnTo>
              </a:path>
            </a:pathLst>
          </a:cu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9" name="Google Shape;849;p72"/>
          <p:cNvSpPr/>
          <p:nvPr/>
        </p:nvSpPr>
        <p:spPr>
          <a:xfrm>
            <a:off x="1109835" y="2458152"/>
            <a:ext cx="4125595" cy="3357879"/>
          </a:xfrm>
          <a:custGeom>
            <a:rect b="b" l="l" r="r" t="t"/>
            <a:pathLst>
              <a:path extrusionOk="0" h="3357879" w="4125595">
                <a:moveTo>
                  <a:pt x="2126939" y="3264839"/>
                </a:moveTo>
                <a:lnTo>
                  <a:pt x="2126939" y="3357660"/>
                </a:lnTo>
                <a:lnTo>
                  <a:pt x="3067042" y="3357660"/>
                </a:lnTo>
                <a:lnTo>
                  <a:pt x="3067042" y="3027416"/>
                </a:lnTo>
                <a:lnTo>
                  <a:pt x="3579825" y="3027416"/>
                </a:lnTo>
              </a:path>
              <a:path extrusionOk="0" h="3357879" w="4125595">
                <a:moveTo>
                  <a:pt x="2159913" y="3264839"/>
                </a:moveTo>
                <a:lnTo>
                  <a:pt x="2126939" y="3136666"/>
                </a:lnTo>
                <a:lnTo>
                  <a:pt x="2093853" y="3264839"/>
                </a:lnTo>
                <a:lnTo>
                  <a:pt x="2159913" y="3264839"/>
                </a:lnTo>
              </a:path>
              <a:path extrusionOk="0" h="3357879" w="4125595">
                <a:moveTo>
                  <a:pt x="2810650" y="2584180"/>
                </a:moveTo>
                <a:lnTo>
                  <a:pt x="4092608" y="2584181"/>
                </a:lnTo>
                <a:lnTo>
                  <a:pt x="4092608" y="2076967"/>
                </a:lnTo>
              </a:path>
              <a:path extrusionOk="0" h="3357879" w="4125595">
                <a:moveTo>
                  <a:pt x="4125582" y="2076967"/>
                </a:moveTo>
                <a:lnTo>
                  <a:pt x="4092608" y="1948779"/>
                </a:lnTo>
                <a:lnTo>
                  <a:pt x="4059521" y="2076967"/>
                </a:lnTo>
                <a:lnTo>
                  <a:pt x="4125582" y="2076967"/>
                </a:lnTo>
              </a:path>
              <a:path extrusionOk="0" h="3357879" w="4125595">
                <a:moveTo>
                  <a:pt x="33041" y="1976476"/>
                </a:moveTo>
                <a:lnTo>
                  <a:pt x="33041" y="2584180"/>
                </a:lnTo>
                <a:lnTo>
                  <a:pt x="1344081" y="2584180"/>
                </a:lnTo>
              </a:path>
              <a:path extrusionOk="0" h="3357879" w="4125595">
                <a:moveTo>
                  <a:pt x="1344081" y="2626900"/>
                </a:moveTo>
                <a:lnTo>
                  <a:pt x="1443228" y="2584180"/>
                </a:lnTo>
                <a:lnTo>
                  <a:pt x="1344081" y="2541446"/>
                </a:lnTo>
                <a:lnTo>
                  <a:pt x="1344081" y="2626900"/>
                </a:lnTo>
              </a:path>
              <a:path extrusionOk="0" h="3357879" w="4125595">
                <a:moveTo>
                  <a:pt x="1344081" y="42777"/>
                </a:moveTo>
                <a:lnTo>
                  <a:pt x="33041" y="42777"/>
                </a:lnTo>
                <a:lnTo>
                  <a:pt x="33041" y="190832"/>
                </a:lnTo>
              </a:path>
              <a:path extrusionOk="0" h="3357879" w="4125595">
                <a:moveTo>
                  <a:pt x="1344081" y="85410"/>
                </a:moveTo>
                <a:lnTo>
                  <a:pt x="1443228" y="42777"/>
                </a:lnTo>
                <a:lnTo>
                  <a:pt x="1344081" y="0"/>
                </a:lnTo>
                <a:lnTo>
                  <a:pt x="1344081" y="85410"/>
                </a:lnTo>
              </a:path>
              <a:path extrusionOk="0" h="3357879" w="4125595">
                <a:moveTo>
                  <a:pt x="0" y="190832"/>
                </a:moveTo>
                <a:lnTo>
                  <a:pt x="33041" y="319020"/>
                </a:lnTo>
                <a:lnTo>
                  <a:pt x="66094" y="190832"/>
                </a:lnTo>
                <a:lnTo>
                  <a:pt x="0" y="190832"/>
                </a:lnTo>
              </a:path>
              <a:path extrusionOk="0" h="3357879" w="4125595">
                <a:moveTo>
                  <a:pt x="2909797" y="42777"/>
                </a:moveTo>
                <a:lnTo>
                  <a:pt x="4092608" y="42777"/>
                </a:lnTo>
                <a:lnTo>
                  <a:pt x="4092608" y="346572"/>
                </a:lnTo>
              </a:path>
              <a:path extrusionOk="0" h="3357879" w="4125595">
                <a:moveTo>
                  <a:pt x="2909797" y="0"/>
                </a:moveTo>
                <a:lnTo>
                  <a:pt x="2810650" y="42777"/>
                </a:lnTo>
                <a:lnTo>
                  <a:pt x="2909797" y="85410"/>
                </a:lnTo>
                <a:lnTo>
                  <a:pt x="2909797" y="0"/>
                </a:lnTo>
              </a:path>
              <a:path extrusionOk="0" h="3357879" w="4125595">
                <a:moveTo>
                  <a:pt x="858665" y="1104970"/>
                </a:moveTo>
                <a:lnTo>
                  <a:pt x="759517" y="1147748"/>
                </a:lnTo>
                <a:lnTo>
                  <a:pt x="858665" y="1190380"/>
                </a:lnTo>
                <a:lnTo>
                  <a:pt x="858665" y="1104970"/>
                </a:lnTo>
              </a:path>
              <a:path extrusionOk="0" h="3357879" w="4125595">
                <a:moveTo>
                  <a:pt x="1344081" y="1190380"/>
                </a:moveTo>
                <a:lnTo>
                  <a:pt x="1443228" y="1147748"/>
                </a:lnTo>
                <a:lnTo>
                  <a:pt x="1344081" y="1104970"/>
                </a:lnTo>
                <a:lnTo>
                  <a:pt x="1344081" y="1190380"/>
                </a:lnTo>
              </a:path>
              <a:path extrusionOk="0" h="3357879" w="4125595">
                <a:moveTo>
                  <a:pt x="2909797" y="1104970"/>
                </a:moveTo>
                <a:lnTo>
                  <a:pt x="2810650" y="1147748"/>
                </a:lnTo>
                <a:lnTo>
                  <a:pt x="2909797" y="1190381"/>
                </a:lnTo>
                <a:lnTo>
                  <a:pt x="2909797" y="1104970"/>
                </a:lnTo>
              </a:path>
            </a:pathLst>
          </a:cu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0" name="Google Shape;850;p72"/>
          <p:cNvSpPr txBox="1"/>
          <p:nvPr/>
        </p:nvSpPr>
        <p:spPr>
          <a:xfrm>
            <a:off x="6234899" y="1949069"/>
            <a:ext cx="1769110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Patient Data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1" name="Google Shape;851;p72"/>
          <p:cNvSpPr txBox="1"/>
          <p:nvPr/>
        </p:nvSpPr>
        <p:spPr>
          <a:xfrm>
            <a:off x="6277102" y="2490965"/>
            <a:ext cx="4221480" cy="22739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1862454" rtl="0" algn="l">
              <a:lnSpc>
                <a:spcPct val="1318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Laboratory Data  Context Tree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5080" rtl="0" algn="l">
              <a:lnSpc>
                <a:spcPct val="158214"/>
              </a:lnSpc>
              <a:spcBef>
                <a:spcPts val="11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Built by Consultation System  Used by Explanation System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2" name="Google Shape;852;p72"/>
          <p:cNvSpPr txBox="1"/>
          <p:nvPr/>
        </p:nvSpPr>
        <p:spPr>
          <a:xfrm>
            <a:off x="481076" y="6398767"/>
            <a:ext cx="125539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53" name="Google Shape;853;p72"/>
          <p:cNvSpPr txBox="1"/>
          <p:nvPr/>
        </p:nvSpPr>
        <p:spPr>
          <a:xfrm>
            <a:off x="5326126" y="6398767"/>
            <a:ext cx="153987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7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8" name="Google Shape;858;p73"/>
          <p:cNvSpPr txBox="1"/>
          <p:nvPr>
            <p:ph type="title"/>
          </p:nvPr>
        </p:nvSpPr>
        <p:spPr>
          <a:xfrm>
            <a:off x="1176324" y="926338"/>
            <a:ext cx="3122295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Context Tree</a:t>
            </a:r>
            <a:endParaRPr/>
          </a:p>
        </p:txBody>
      </p:sp>
      <p:grpSp>
        <p:nvGrpSpPr>
          <p:cNvPr id="859" name="Google Shape;859;p73"/>
          <p:cNvGrpSpPr/>
          <p:nvPr/>
        </p:nvGrpSpPr>
        <p:grpSpPr>
          <a:xfrm>
            <a:off x="5751643" y="1316480"/>
            <a:ext cx="2444750" cy="765811"/>
            <a:chOff x="5751643" y="1316480"/>
            <a:chExt cx="2444750" cy="765811"/>
          </a:xfrm>
        </p:grpSpPr>
        <p:sp>
          <p:nvSpPr>
            <p:cNvPr id="860" name="Google Shape;860;p73"/>
            <p:cNvSpPr/>
            <p:nvPr/>
          </p:nvSpPr>
          <p:spPr>
            <a:xfrm>
              <a:off x="5751643" y="1316480"/>
              <a:ext cx="2444750" cy="765810"/>
            </a:xfrm>
            <a:custGeom>
              <a:rect b="b" l="l" r="r" t="t"/>
              <a:pathLst>
                <a:path extrusionOk="0" h="765810" w="2444750">
                  <a:moveTo>
                    <a:pt x="2222356" y="0"/>
                  </a:moveTo>
                  <a:lnTo>
                    <a:pt x="222235" y="0"/>
                  </a:lnTo>
                  <a:lnTo>
                    <a:pt x="163241" y="5480"/>
                  </a:lnTo>
                  <a:lnTo>
                    <a:pt x="110178" y="20941"/>
                  </a:lnTo>
                  <a:lnTo>
                    <a:pt x="65183" y="44908"/>
                  </a:lnTo>
                  <a:lnTo>
                    <a:pt x="30396" y="75907"/>
                  </a:lnTo>
                  <a:lnTo>
                    <a:pt x="7955" y="112465"/>
                  </a:lnTo>
                  <a:lnTo>
                    <a:pt x="0" y="153109"/>
                  </a:lnTo>
                  <a:lnTo>
                    <a:pt x="0" y="612438"/>
                  </a:lnTo>
                  <a:lnTo>
                    <a:pt x="7955" y="653152"/>
                  </a:lnTo>
                  <a:lnTo>
                    <a:pt x="30396" y="689730"/>
                  </a:lnTo>
                  <a:lnTo>
                    <a:pt x="65183" y="720715"/>
                  </a:lnTo>
                  <a:lnTo>
                    <a:pt x="110178" y="744651"/>
                  </a:lnTo>
                  <a:lnTo>
                    <a:pt x="163241" y="760081"/>
                  </a:lnTo>
                  <a:lnTo>
                    <a:pt x="222235" y="765548"/>
                  </a:lnTo>
                  <a:lnTo>
                    <a:pt x="2222356" y="765548"/>
                  </a:lnTo>
                  <a:lnTo>
                    <a:pt x="2281451" y="760081"/>
                  </a:lnTo>
                  <a:lnTo>
                    <a:pt x="2334543" y="744651"/>
                  </a:lnTo>
                  <a:lnTo>
                    <a:pt x="2379518" y="720715"/>
                  </a:lnTo>
                  <a:lnTo>
                    <a:pt x="2414260" y="689730"/>
                  </a:lnTo>
                  <a:lnTo>
                    <a:pt x="2436657" y="653152"/>
                  </a:lnTo>
                  <a:lnTo>
                    <a:pt x="2444592" y="612438"/>
                  </a:lnTo>
                  <a:lnTo>
                    <a:pt x="2444592" y="153109"/>
                  </a:lnTo>
                  <a:lnTo>
                    <a:pt x="2436657" y="112465"/>
                  </a:lnTo>
                  <a:lnTo>
                    <a:pt x="2414260" y="75907"/>
                  </a:lnTo>
                  <a:lnTo>
                    <a:pt x="2379518" y="44908"/>
                  </a:lnTo>
                  <a:lnTo>
                    <a:pt x="2334543" y="20941"/>
                  </a:lnTo>
                  <a:lnTo>
                    <a:pt x="2281451" y="5480"/>
                  </a:lnTo>
                  <a:lnTo>
                    <a:pt x="222235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1" name="Google Shape;861;p73"/>
            <p:cNvSpPr/>
            <p:nvPr/>
          </p:nvSpPr>
          <p:spPr>
            <a:xfrm>
              <a:off x="5751643" y="1316481"/>
              <a:ext cx="2444750" cy="765810"/>
            </a:xfrm>
            <a:custGeom>
              <a:rect b="b" l="l" r="r" t="t"/>
              <a:pathLst>
                <a:path extrusionOk="0" h="765810" w="2444750">
                  <a:moveTo>
                    <a:pt x="2222356" y="765548"/>
                  </a:moveTo>
                  <a:lnTo>
                    <a:pt x="2281451" y="760081"/>
                  </a:lnTo>
                  <a:lnTo>
                    <a:pt x="2334543" y="744651"/>
                  </a:lnTo>
                  <a:lnTo>
                    <a:pt x="2379518" y="720715"/>
                  </a:lnTo>
                  <a:lnTo>
                    <a:pt x="2414261" y="689730"/>
                  </a:lnTo>
                  <a:lnTo>
                    <a:pt x="2436657" y="653152"/>
                  </a:lnTo>
                  <a:lnTo>
                    <a:pt x="2444592" y="612438"/>
                  </a:lnTo>
                  <a:lnTo>
                    <a:pt x="2444592" y="153109"/>
                  </a:lnTo>
                  <a:lnTo>
                    <a:pt x="2436657" y="112465"/>
                  </a:lnTo>
                  <a:lnTo>
                    <a:pt x="2414261" y="75907"/>
                  </a:lnTo>
                  <a:lnTo>
                    <a:pt x="2379518" y="44908"/>
                  </a:lnTo>
                  <a:lnTo>
                    <a:pt x="2334543" y="20941"/>
                  </a:lnTo>
                  <a:lnTo>
                    <a:pt x="2281451" y="5480"/>
                  </a:lnTo>
                  <a:lnTo>
                    <a:pt x="2222356" y="0"/>
                  </a:lnTo>
                  <a:lnTo>
                    <a:pt x="222235" y="0"/>
                  </a:lnTo>
                  <a:lnTo>
                    <a:pt x="163241" y="5480"/>
                  </a:lnTo>
                  <a:lnTo>
                    <a:pt x="110178" y="20941"/>
                  </a:lnTo>
                  <a:lnTo>
                    <a:pt x="65183" y="44908"/>
                  </a:lnTo>
                  <a:lnTo>
                    <a:pt x="30396" y="75907"/>
                  </a:lnTo>
                  <a:lnTo>
                    <a:pt x="7955" y="112465"/>
                  </a:lnTo>
                  <a:lnTo>
                    <a:pt x="0" y="153109"/>
                  </a:lnTo>
                  <a:lnTo>
                    <a:pt x="0" y="612438"/>
                  </a:lnTo>
                  <a:lnTo>
                    <a:pt x="7955" y="653152"/>
                  </a:lnTo>
                  <a:lnTo>
                    <a:pt x="30396" y="689730"/>
                  </a:lnTo>
                  <a:lnTo>
                    <a:pt x="65183" y="720715"/>
                  </a:lnTo>
                  <a:lnTo>
                    <a:pt x="110178" y="744651"/>
                  </a:lnTo>
                  <a:lnTo>
                    <a:pt x="163241" y="760081"/>
                  </a:lnTo>
                  <a:lnTo>
                    <a:pt x="222235" y="765548"/>
                  </a:lnTo>
                  <a:lnTo>
                    <a:pt x="2222356" y="765548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2" name="Google Shape;862;p73"/>
          <p:cNvSpPr txBox="1"/>
          <p:nvPr/>
        </p:nvSpPr>
        <p:spPr>
          <a:xfrm>
            <a:off x="6231245" y="1377059"/>
            <a:ext cx="1485265" cy="597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39370" lvl="0" marL="51435" marR="5080" rtl="0" algn="l">
              <a:lnSpc>
                <a:spcPct val="1012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1" i="0" lang="en-US" sz="18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Patient-1  (person)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3" name="Google Shape;863;p73"/>
          <p:cNvSpPr/>
          <p:nvPr/>
        </p:nvSpPr>
        <p:spPr>
          <a:xfrm>
            <a:off x="2084871" y="2541358"/>
            <a:ext cx="2444750" cy="765810"/>
          </a:xfrm>
          <a:custGeom>
            <a:rect b="b" l="l" r="r" t="t"/>
            <a:pathLst>
              <a:path extrusionOk="0" h="765810" w="2444750">
                <a:moveTo>
                  <a:pt x="2222240" y="765548"/>
                </a:moveTo>
                <a:lnTo>
                  <a:pt x="2281335" y="760081"/>
                </a:lnTo>
                <a:lnTo>
                  <a:pt x="2334427" y="744651"/>
                </a:lnTo>
                <a:lnTo>
                  <a:pt x="2379401" y="720715"/>
                </a:lnTo>
                <a:lnTo>
                  <a:pt x="2414144" y="689730"/>
                </a:lnTo>
                <a:lnTo>
                  <a:pt x="2436540" y="653152"/>
                </a:lnTo>
                <a:lnTo>
                  <a:pt x="2444475" y="612438"/>
                </a:lnTo>
                <a:lnTo>
                  <a:pt x="2444475" y="153109"/>
                </a:lnTo>
                <a:lnTo>
                  <a:pt x="2436540" y="112465"/>
                </a:lnTo>
                <a:lnTo>
                  <a:pt x="2414144" y="75907"/>
                </a:lnTo>
                <a:lnTo>
                  <a:pt x="2379401" y="44908"/>
                </a:lnTo>
                <a:lnTo>
                  <a:pt x="2334427" y="20941"/>
                </a:lnTo>
                <a:lnTo>
                  <a:pt x="2281335" y="5480"/>
                </a:lnTo>
                <a:lnTo>
                  <a:pt x="2222240" y="0"/>
                </a:lnTo>
                <a:lnTo>
                  <a:pt x="222235" y="0"/>
                </a:lnTo>
                <a:lnTo>
                  <a:pt x="163160" y="5480"/>
                </a:lnTo>
                <a:lnTo>
                  <a:pt x="110074" y="20941"/>
                </a:lnTo>
                <a:lnTo>
                  <a:pt x="65095" y="44908"/>
                </a:lnTo>
                <a:lnTo>
                  <a:pt x="30344" y="75907"/>
                </a:lnTo>
                <a:lnTo>
                  <a:pt x="7939" y="112465"/>
                </a:lnTo>
                <a:lnTo>
                  <a:pt x="0" y="153109"/>
                </a:lnTo>
                <a:lnTo>
                  <a:pt x="0" y="612438"/>
                </a:lnTo>
                <a:lnTo>
                  <a:pt x="7939" y="653152"/>
                </a:lnTo>
                <a:lnTo>
                  <a:pt x="30344" y="689730"/>
                </a:lnTo>
                <a:lnTo>
                  <a:pt x="65095" y="720715"/>
                </a:lnTo>
                <a:lnTo>
                  <a:pt x="110074" y="744651"/>
                </a:lnTo>
                <a:lnTo>
                  <a:pt x="163160" y="760081"/>
                </a:lnTo>
                <a:lnTo>
                  <a:pt x="222235" y="765548"/>
                </a:lnTo>
                <a:lnTo>
                  <a:pt x="2222240" y="765548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73"/>
          <p:cNvSpPr txBox="1"/>
          <p:nvPr/>
        </p:nvSpPr>
        <p:spPr>
          <a:xfrm>
            <a:off x="2535804" y="2601936"/>
            <a:ext cx="1543050" cy="597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29209" lvl="0" marL="41275" marR="5080" rtl="0" algn="l">
              <a:lnSpc>
                <a:spcPct val="1012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1" i="0" lang="en-US" sz="18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Culture-1  (curculs)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73"/>
          <p:cNvSpPr/>
          <p:nvPr/>
        </p:nvSpPr>
        <p:spPr>
          <a:xfrm>
            <a:off x="5751643" y="2541358"/>
            <a:ext cx="2444750" cy="765810"/>
          </a:xfrm>
          <a:custGeom>
            <a:rect b="b" l="l" r="r" t="t"/>
            <a:pathLst>
              <a:path extrusionOk="0" h="765810" w="2444750">
                <a:moveTo>
                  <a:pt x="2222356" y="765548"/>
                </a:moveTo>
                <a:lnTo>
                  <a:pt x="2281451" y="760081"/>
                </a:lnTo>
                <a:lnTo>
                  <a:pt x="2334543" y="744651"/>
                </a:lnTo>
                <a:lnTo>
                  <a:pt x="2379518" y="720715"/>
                </a:lnTo>
                <a:lnTo>
                  <a:pt x="2414261" y="689730"/>
                </a:lnTo>
                <a:lnTo>
                  <a:pt x="2436657" y="653152"/>
                </a:lnTo>
                <a:lnTo>
                  <a:pt x="2444592" y="612438"/>
                </a:lnTo>
                <a:lnTo>
                  <a:pt x="2444592" y="153109"/>
                </a:lnTo>
                <a:lnTo>
                  <a:pt x="2436657" y="112465"/>
                </a:lnTo>
                <a:lnTo>
                  <a:pt x="2414261" y="75907"/>
                </a:lnTo>
                <a:lnTo>
                  <a:pt x="2379518" y="44908"/>
                </a:lnTo>
                <a:lnTo>
                  <a:pt x="2334543" y="20941"/>
                </a:lnTo>
                <a:lnTo>
                  <a:pt x="2281451" y="5480"/>
                </a:lnTo>
                <a:lnTo>
                  <a:pt x="2222356" y="0"/>
                </a:lnTo>
                <a:lnTo>
                  <a:pt x="222235" y="0"/>
                </a:lnTo>
                <a:lnTo>
                  <a:pt x="163241" y="5480"/>
                </a:lnTo>
                <a:lnTo>
                  <a:pt x="110178" y="20941"/>
                </a:lnTo>
                <a:lnTo>
                  <a:pt x="65183" y="44908"/>
                </a:lnTo>
                <a:lnTo>
                  <a:pt x="30396" y="75907"/>
                </a:lnTo>
                <a:lnTo>
                  <a:pt x="7955" y="112465"/>
                </a:lnTo>
                <a:lnTo>
                  <a:pt x="0" y="153109"/>
                </a:lnTo>
                <a:lnTo>
                  <a:pt x="0" y="612438"/>
                </a:lnTo>
                <a:lnTo>
                  <a:pt x="7955" y="653152"/>
                </a:lnTo>
                <a:lnTo>
                  <a:pt x="30396" y="689730"/>
                </a:lnTo>
                <a:lnTo>
                  <a:pt x="65183" y="720715"/>
                </a:lnTo>
                <a:lnTo>
                  <a:pt x="110178" y="744651"/>
                </a:lnTo>
                <a:lnTo>
                  <a:pt x="163241" y="760081"/>
                </a:lnTo>
                <a:lnTo>
                  <a:pt x="222235" y="765548"/>
                </a:lnTo>
                <a:lnTo>
                  <a:pt x="2222356" y="765548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73"/>
          <p:cNvSpPr txBox="1"/>
          <p:nvPr/>
        </p:nvSpPr>
        <p:spPr>
          <a:xfrm>
            <a:off x="6202663" y="2601936"/>
            <a:ext cx="1543050" cy="597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29209" lvl="0" marL="41275" marR="5080" rtl="0" algn="l">
              <a:lnSpc>
                <a:spcPct val="1012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1" i="0" lang="en-US" sz="18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Culture-2  (curculs)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7" name="Google Shape;867;p73"/>
          <p:cNvSpPr/>
          <p:nvPr/>
        </p:nvSpPr>
        <p:spPr>
          <a:xfrm>
            <a:off x="640342" y="3919345"/>
            <a:ext cx="2444750" cy="765810"/>
          </a:xfrm>
          <a:custGeom>
            <a:rect b="b" l="l" r="r" t="t"/>
            <a:pathLst>
              <a:path extrusionOk="0" h="765810" w="2444750">
                <a:moveTo>
                  <a:pt x="2222353" y="765628"/>
                </a:moveTo>
                <a:lnTo>
                  <a:pt x="2281428" y="760160"/>
                </a:lnTo>
                <a:lnTo>
                  <a:pt x="2334515" y="744727"/>
                </a:lnTo>
                <a:lnTo>
                  <a:pt x="2379493" y="720788"/>
                </a:lnTo>
                <a:lnTo>
                  <a:pt x="2414245" y="689801"/>
                </a:lnTo>
                <a:lnTo>
                  <a:pt x="2436650" y="653225"/>
                </a:lnTo>
                <a:lnTo>
                  <a:pt x="2444589" y="612519"/>
                </a:lnTo>
                <a:lnTo>
                  <a:pt x="2444589" y="153109"/>
                </a:lnTo>
                <a:lnTo>
                  <a:pt x="2436650" y="112465"/>
                </a:lnTo>
                <a:lnTo>
                  <a:pt x="2414245" y="75907"/>
                </a:lnTo>
                <a:lnTo>
                  <a:pt x="2379493" y="44908"/>
                </a:lnTo>
                <a:lnTo>
                  <a:pt x="2334515" y="20941"/>
                </a:lnTo>
                <a:lnTo>
                  <a:pt x="2281428" y="5480"/>
                </a:lnTo>
                <a:lnTo>
                  <a:pt x="2222353" y="0"/>
                </a:lnTo>
                <a:lnTo>
                  <a:pt x="222235" y="0"/>
                </a:lnTo>
                <a:lnTo>
                  <a:pt x="163156" y="5480"/>
                </a:lnTo>
                <a:lnTo>
                  <a:pt x="110069" y="20941"/>
                </a:lnTo>
                <a:lnTo>
                  <a:pt x="65091" y="44908"/>
                </a:lnTo>
                <a:lnTo>
                  <a:pt x="30341" y="75907"/>
                </a:lnTo>
                <a:lnTo>
                  <a:pt x="7938" y="112465"/>
                </a:lnTo>
                <a:lnTo>
                  <a:pt x="0" y="153109"/>
                </a:lnTo>
                <a:lnTo>
                  <a:pt x="0" y="612518"/>
                </a:lnTo>
                <a:lnTo>
                  <a:pt x="7938" y="653225"/>
                </a:lnTo>
                <a:lnTo>
                  <a:pt x="30341" y="689801"/>
                </a:lnTo>
                <a:lnTo>
                  <a:pt x="65091" y="720788"/>
                </a:lnTo>
                <a:lnTo>
                  <a:pt x="110069" y="744727"/>
                </a:lnTo>
                <a:lnTo>
                  <a:pt x="163156" y="760160"/>
                </a:lnTo>
                <a:lnTo>
                  <a:pt x="222235" y="765628"/>
                </a:lnTo>
                <a:lnTo>
                  <a:pt x="2222353" y="765628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73"/>
          <p:cNvSpPr txBox="1"/>
          <p:nvPr/>
        </p:nvSpPr>
        <p:spPr>
          <a:xfrm>
            <a:off x="889393" y="3979883"/>
            <a:ext cx="1946910" cy="597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201930" lvl="0" marL="213995" marR="5080" rtl="0" algn="l">
              <a:lnSpc>
                <a:spcPct val="101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1" i="0" lang="en-US" sz="18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Organism-1  (curorgs)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73"/>
          <p:cNvSpPr/>
          <p:nvPr/>
        </p:nvSpPr>
        <p:spPr>
          <a:xfrm>
            <a:off x="3529286" y="3919345"/>
            <a:ext cx="2444750" cy="765810"/>
          </a:xfrm>
          <a:custGeom>
            <a:rect b="b" l="l" r="r" t="t"/>
            <a:pathLst>
              <a:path extrusionOk="0" h="765810" w="2444750">
                <a:moveTo>
                  <a:pt x="2222356" y="765628"/>
                </a:moveTo>
                <a:lnTo>
                  <a:pt x="2281451" y="760160"/>
                </a:lnTo>
                <a:lnTo>
                  <a:pt x="2334543" y="744727"/>
                </a:lnTo>
                <a:lnTo>
                  <a:pt x="2379518" y="720788"/>
                </a:lnTo>
                <a:lnTo>
                  <a:pt x="2414261" y="689801"/>
                </a:lnTo>
                <a:lnTo>
                  <a:pt x="2436657" y="653225"/>
                </a:lnTo>
                <a:lnTo>
                  <a:pt x="2444592" y="612519"/>
                </a:lnTo>
                <a:lnTo>
                  <a:pt x="2444592" y="153109"/>
                </a:lnTo>
                <a:lnTo>
                  <a:pt x="2436657" y="112465"/>
                </a:lnTo>
                <a:lnTo>
                  <a:pt x="2414261" y="75907"/>
                </a:lnTo>
                <a:lnTo>
                  <a:pt x="2379518" y="44908"/>
                </a:lnTo>
                <a:lnTo>
                  <a:pt x="2334543" y="20941"/>
                </a:lnTo>
                <a:lnTo>
                  <a:pt x="2281451" y="5480"/>
                </a:lnTo>
                <a:lnTo>
                  <a:pt x="2222356" y="0"/>
                </a:lnTo>
                <a:lnTo>
                  <a:pt x="222235" y="0"/>
                </a:lnTo>
                <a:lnTo>
                  <a:pt x="163241" y="5480"/>
                </a:lnTo>
                <a:lnTo>
                  <a:pt x="110178" y="20941"/>
                </a:lnTo>
                <a:lnTo>
                  <a:pt x="65183" y="44908"/>
                </a:lnTo>
                <a:lnTo>
                  <a:pt x="30396" y="75907"/>
                </a:lnTo>
                <a:lnTo>
                  <a:pt x="7955" y="112465"/>
                </a:lnTo>
                <a:lnTo>
                  <a:pt x="0" y="153109"/>
                </a:lnTo>
                <a:lnTo>
                  <a:pt x="0" y="612518"/>
                </a:lnTo>
                <a:lnTo>
                  <a:pt x="7955" y="653225"/>
                </a:lnTo>
                <a:lnTo>
                  <a:pt x="30396" y="689801"/>
                </a:lnTo>
                <a:lnTo>
                  <a:pt x="65183" y="720788"/>
                </a:lnTo>
                <a:lnTo>
                  <a:pt x="110178" y="744727"/>
                </a:lnTo>
                <a:lnTo>
                  <a:pt x="163241" y="760160"/>
                </a:lnTo>
                <a:lnTo>
                  <a:pt x="222235" y="765628"/>
                </a:lnTo>
                <a:lnTo>
                  <a:pt x="2222356" y="765628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73"/>
          <p:cNvSpPr txBox="1"/>
          <p:nvPr/>
        </p:nvSpPr>
        <p:spPr>
          <a:xfrm>
            <a:off x="3778486" y="3979883"/>
            <a:ext cx="1946910" cy="597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201930" lvl="0" marL="213995" marR="5080" rtl="0" algn="l">
              <a:lnSpc>
                <a:spcPct val="101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1" i="0" lang="en-US" sz="18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Organism-2  (curorgs)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73"/>
          <p:cNvSpPr/>
          <p:nvPr/>
        </p:nvSpPr>
        <p:spPr>
          <a:xfrm>
            <a:off x="6418350" y="3919345"/>
            <a:ext cx="2444750" cy="765810"/>
          </a:xfrm>
          <a:custGeom>
            <a:rect b="b" l="l" r="r" t="t"/>
            <a:pathLst>
              <a:path extrusionOk="0" h="765810" w="2444750">
                <a:moveTo>
                  <a:pt x="2222356" y="765628"/>
                </a:moveTo>
                <a:lnTo>
                  <a:pt x="2281451" y="760160"/>
                </a:lnTo>
                <a:lnTo>
                  <a:pt x="2334543" y="744727"/>
                </a:lnTo>
                <a:lnTo>
                  <a:pt x="2379518" y="720788"/>
                </a:lnTo>
                <a:lnTo>
                  <a:pt x="2414261" y="689801"/>
                </a:lnTo>
                <a:lnTo>
                  <a:pt x="2436657" y="653225"/>
                </a:lnTo>
                <a:lnTo>
                  <a:pt x="2444592" y="612519"/>
                </a:lnTo>
                <a:lnTo>
                  <a:pt x="2444592" y="153109"/>
                </a:lnTo>
                <a:lnTo>
                  <a:pt x="2436657" y="112465"/>
                </a:lnTo>
                <a:lnTo>
                  <a:pt x="2414261" y="75907"/>
                </a:lnTo>
                <a:lnTo>
                  <a:pt x="2379518" y="44908"/>
                </a:lnTo>
                <a:lnTo>
                  <a:pt x="2334543" y="20941"/>
                </a:lnTo>
                <a:lnTo>
                  <a:pt x="2281451" y="5480"/>
                </a:lnTo>
                <a:lnTo>
                  <a:pt x="2222356" y="0"/>
                </a:lnTo>
                <a:lnTo>
                  <a:pt x="222235" y="0"/>
                </a:lnTo>
                <a:lnTo>
                  <a:pt x="163241" y="5480"/>
                </a:lnTo>
                <a:lnTo>
                  <a:pt x="110178" y="20941"/>
                </a:lnTo>
                <a:lnTo>
                  <a:pt x="65183" y="44908"/>
                </a:lnTo>
                <a:lnTo>
                  <a:pt x="30396" y="75907"/>
                </a:lnTo>
                <a:lnTo>
                  <a:pt x="7955" y="112465"/>
                </a:lnTo>
                <a:lnTo>
                  <a:pt x="0" y="153109"/>
                </a:lnTo>
                <a:lnTo>
                  <a:pt x="0" y="612518"/>
                </a:lnTo>
                <a:lnTo>
                  <a:pt x="7955" y="653225"/>
                </a:lnTo>
                <a:lnTo>
                  <a:pt x="30396" y="689801"/>
                </a:lnTo>
                <a:lnTo>
                  <a:pt x="65183" y="720788"/>
                </a:lnTo>
                <a:lnTo>
                  <a:pt x="110178" y="744727"/>
                </a:lnTo>
                <a:lnTo>
                  <a:pt x="163241" y="760160"/>
                </a:lnTo>
                <a:lnTo>
                  <a:pt x="222235" y="765628"/>
                </a:lnTo>
                <a:lnTo>
                  <a:pt x="2222356" y="765628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2" name="Google Shape;872;p73"/>
          <p:cNvSpPr txBox="1"/>
          <p:nvPr/>
        </p:nvSpPr>
        <p:spPr>
          <a:xfrm>
            <a:off x="6667550" y="3979883"/>
            <a:ext cx="1946910" cy="597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201930" lvl="0" marL="213995" marR="5080" rtl="0" algn="l">
              <a:lnSpc>
                <a:spcPct val="101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1" i="0" lang="en-US" sz="18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Organism-3  (curorgs)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73"/>
          <p:cNvSpPr/>
          <p:nvPr/>
        </p:nvSpPr>
        <p:spPr>
          <a:xfrm>
            <a:off x="751460" y="5297412"/>
            <a:ext cx="2222500" cy="765810"/>
          </a:xfrm>
          <a:custGeom>
            <a:rect b="b" l="l" r="r" t="t"/>
            <a:pathLst>
              <a:path extrusionOk="0" h="765810" w="2222500">
                <a:moveTo>
                  <a:pt x="2000118" y="765550"/>
                </a:moveTo>
                <a:lnTo>
                  <a:pt x="2059193" y="760081"/>
                </a:lnTo>
                <a:lnTo>
                  <a:pt x="2112279" y="744646"/>
                </a:lnTo>
                <a:lnTo>
                  <a:pt x="2157258" y="720705"/>
                </a:lnTo>
                <a:lnTo>
                  <a:pt x="2192009" y="689717"/>
                </a:lnTo>
                <a:lnTo>
                  <a:pt x="2214414" y="653143"/>
                </a:lnTo>
                <a:lnTo>
                  <a:pt x="2222353" y="612440"/>
                </a:lnTo>
                <a:lnTo>
                  <a:pt x="2222353" y="153109"/>
                </a:lnTo>
                <a:lnTo>
                  <a:pt x="2214414" y="112409"/>
                </a:lnTo>
                <a:lnTo>
                  <a:pt x="2192009" y="75835"/>
                </a:lnTo>
                <a:lnTo>
                  <a:pt x="2157258" y="44847"/>
                </a:lnTo>
                <a:lnTo>
                  <a:pt x="2112279" y="20905"/>
                </a:lnTo>
                <a:lnTo>
                  <a:pt x="2059193" y="5469"/>
                </a:lnTo>
                <a:lnTo>
                  <a:pt x="2000118" y="0"/>
                </a:lnTo>
                <a:lnTo>
                  <a:pt x="222232" y="0"/>
                </a:lnTo>
                <a:lnTo>
                  <a:pt x="163155" y="5469"/>
                </a:lnTo>
                <a:lnTo>
                  <a:pt x="110068" y="20905"/>
                </a:lnTo>
                <a:lnTo>
                  <a:pt x="65091" y="44847"/>
                </a:lnTo>
                <a:lnTo>
                  <a:pt x="30341" y="75835"/>
                </a:lnTo>
                <a:lnTo>
                  <a:pt x="7938" y="112409"/>
                </a:lnTo>
                <a:lnTo>
                  <a:pt x="0" y="153109"/>
                </a:lnTo>
                <a:lnTo>
                  <a:pt x="0" y="612442"/>
                </a:lnTo>
                <a:lnTo>
                  <a:pt x="7938" y="653144"/>
                </a:lnTo>
                <a:lnTo>
                  <a:pt x="30341" y="689718"/>
                </a:lnTo>
                <a:lnTo>
                  <a:pt x="65091" y="720705"/>
                </a:lnTo>
                <a:lnTo>
                  <a:pt x="110068" y="744646"/>
                </a:lnTo>
                <a:lnTo>
                  <a:pt x="163155" y="760081"/>
                </a:lnTo>
                <a:lnTo>
                  <a:pt x="222232" y="765550"/>
                </a:lnTo>
                <a:lnTo>
                  <a:pt x="2000118" y="76555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4" name="Google Shape;874;p73"/>
          <p:cNvSpPr txBox="1"/>
          <p:nvPr/>
        </p:nvSpPr>
        <p:spPr>
          <a:xfrm>
            <a:off x="1004857" y="5357870"/>
            <a:ext cx="1715770" cy="597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18415" lvl="0" marL="12700" marR="5080" rtl="0" algn="l">
              <a:lnSpc>
                <a:spcPct val="101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1" i="0" lang="en-US" sz="18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Therapy-1  (possther)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73"/>
          <p:cNvSpPr/>
          <p:nvPr/>
        </p:nvSpPr>
        <p:spPr>
          <a:xfrm>
            <a:off x="9085178" y="2541358"/>
            <a:ext cx="2444750" cy="765810"/>
          </a:xfrm>
          <a:custGeom>
            <a:rect b="b" l="l" r="r" t="t"/>
            <a:pathLst>
              <a:path extrusionOk="0" h="765810" w="2444750">
                <a:moveTo>
                  <a:pt x="2222356" y="765548"/>
                </a:moveTo>
                <a:lnTo>
                  <a:pt x="2281451" y="760081"/>
                </a:lnTo>
                <a:lnTo>
                  <a:pt x="2334543" y="744651"/>
                </a:lnTo>
                <a:lnTo>
                  <a:pt x="2379518" y="720715"/>
                </a:lnTo>
                <a:lnTo>
                  <a:pt x="2414261" y="689730"/>
                </a:lnTo>
                <a:lnTo>
                  <a:pt x="2436657" y="653152"/>
                </a:lnTo>
                <a:lnTo>
                  <a:pt x="2444592" y="612438"/>
                </a:lnTo>
                <a:lnTo>
                  <a:pt x="2444592" y="153109"/>
                </a:lnTo>
                <a:lnTo>
                  <a:pt x="2436657" y="112465"/>
                </a:lnTo>
                <a:lnTo>
                  <a:pt x="2414261" y="75907"/>
                </a:lnTo>
                <a:lnTo>
                  <a:pt x="2379518" y="44908"/>
                </a:lnTo>
                <a:lnTo>
                  <a:pt x="2334543" y="20941"/>
                </a:lnTo>
                <a:lnTo>
                  <a:pt x="2281451" y="5480"/>
                </a:lnTo>
                <a:lnTo>
                  <a:pt x="2222356" y="0"/>
                </a:lnTo>
                <a:lnTo>
                  <a:pt x="222235" y="0"/>
                </a:lnTo>
                <a:lnTo>
                  <a:pt x="163241" y="5480"/>
                </a:lnTo>
                <a:lnTo>
                  <a:pt x="110178" y="20941"/>
                </a:lnTo>
                <a:lnTo>
                  <a:pt x="65183" y="44908"/>
                </a:lnTo>
                <a:lnTo>
                  <a:pt x="30396" y="75907"/>
                </a:lnTo>
                <a:lnTo>
                  <a:pt x="7955" y="112465"/>
                </a:lnTo>
                <a:lnTo>
                  <a:pt x="0" y="153109"/>
                </a:lnTo>
                <a:lnTo>
                  <a:pt x="0" y="612438"/>
                </a:lnTo>
                <a:lnTo>
                  <a:pt x="7955" y="653152"/>
                </a:lnTo>
                <a:lnTo>
                  <a:pt x="30396" y="689730"/>
                </a:lnTo>
                <a:lnTo>
                  <a:pt x="65183" y="720715"/>
                </a:lnTo>
                <a:lnTo>
                  <a:pt x="110178" y="744651"/>
                </a:lnTo>
                <a:lnTo>
                  <a:pt x="163241" y="760081"/>
                </a:lnTo>
                <a:lnTo>
                  <a:pt x="222235" y="765548"/>
                </a:lnTo>
                <a:lnTo>
                  <a:pt x="2222356" y="765548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6" name="Google Shape;876;p73"/>
          <p:cNvSpPr txBox="1"/>
          <p:nvPr/>
        </p:nvSpPr>
        <p:spPr>
          <a:xfrm>
            <a:off x="9324754" y="2601936"/>
            <a:ext cx="1965960" cy="597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384810" lvl="0" marL="396875" marR="5080" rtl="0" algn="l">
              <a:lnSpc>
                <a:spcPct val="1012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1" i="0" lang="en-US" sz="18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Operation-1  (opers)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7" name="Google Shape;877;p73"/>
          <p:cNvSpPr/>
          <p:nvPr/>
        </p:nvSpPr>
        <p:spPr>
          <a:xfrm>
            <a:off x="5751643" y="5297412"/>
            <a:ext cx="1778000" cy="765810"/>
          </a:xfrm>
          <a:custGeom>
            <a:rect b="b" l="l" r="r" t="t"/>
            <a:pathLst>
              <a:path extrusionOk="0" h="765810" w="1778000">
                <a:moveTo>
                  <a:pt x="1555649" y="765550"/>
                </a:moveTo>
                <a:lnTo>
                  <a:pt x="1614744" y="760081"/>
                </a:lnTo>
                <a:lnTo>
                  <a:pt x="1667836" y="744646"/>
                </a:lnTo>
                <a:lnTo>
                  <a:pt x="1712811" y="720705"/>
                </a:lnTo>
                <a:lnTo>
                  <a:pt x="1747554" y="689717"/>
                </a:lnTo>
                <a:lnTo>
                  <a:pt x="1769950" y="653143"/>
                </a:lnTo>
                <a:lnTo>
                  <a:pt x="1777885" y="612440"/>
                </a:lnTo>
                <a:lnTo>
                  <a:pt x="1777885" y="153109"/>
                </a:lnTo>
                <a:lnTo>
                  <a:pt x="1769950" y="112409"/>
                </a:lnTo>
                <a:lnTo>
                  <a:pt x="1747554" y="75835"/>
                </a:lnTo>
                <a:lnTo>
                  <a:pt x="1712811" y="44847"/>
                </a:lnTo>
                <a:lnTo>
                  <a:pt x="1667836" y="20905"/>
                </a:lnTo>
                <a:lnTo>
                  <a:pt x="1614744" y="5469"/>
                </a:lnTo>
                <a:lnTo>
                  <a:pt x="1555649" y="0"/>
                </a:lnTo>
                <a:lnTo>
                  <a:pt x="222235" y="0"/>
                </a:lnTo>
                <a:lnTo>
                  <a:pt x="163241" y="5469"/>
                </a:lnTo>
                <a:lnTo>
                  <a:pt x="110178" y="20905"/>
                </a:lnTo>
                <a:lnTo>
                  <a:pt x="65183" y="44847"/>
                </a:lnTo>
                <a:lnTo>
                  <a:pt x="30396" y="75835"/>
                </a:lnTo>
                <a:lnTo>
                  <a:pt x="7955" y="112409"/>
                </a:lnTo>
                <a:lnTo>
                  <a:pt x="0" y="153109"/>
                </a:lnTo>
                <a:lnTo>
                  <a:pt x="0" y="612442"/>
                </a:lnTo>
                <a:lnTo>
                  <a:pt x="7955" y="653144"/>
                </a:lnTo>
                <a:lnTo>
                  <a:pt x="30396" y="689718"/>
                </a:lnTo>
                <a:lnTo>
                  <a:pt x="65183" y="720705"/>
                </a:lnTo>
                <a:lnTo>
                  <a:pt x="110178" y="744646"/>
                </a:lnTo>
                <a:lnTo>
                  <a:pt x="163241" y="760081"/>
                </a:lnTo>
                <a:lnTo>
                  <a:pt x="222235" y="765550"/>
                </a:lnTo>
                <a:lnTo>
                  <a:pt x="1555649" y="76555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73"/>
          <p:cNvSpPr txBox="1"/>
          <p:nvPr/>
        </p:nvSpPr>
        <p:spPr>
          <a:xfrm>
            <a:off x="5869310" y="5357870"/>
            <a:ext cx="1543050" cy="597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201295" lvl="0" marL="12700" marR="5080" rtl="0" algn="l">
              <a:lnSpc>
                <a:spcPct val="101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1" i="0" lang="en-US" sz="18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Drug-1  (curdrgs)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p73"/>
          <p:cNvSpPr/>
          <p:nvPr/>
        </p:nvSpPr>
        <p:spPr>
          <a:xfrm>
            <a:off x="7751764" y="5297412"/>
            <a:ext cx="1778000" cy="765810"/>
          </a:xfrm>
          <a:custGeom>
            <a:rect b="b" l="l" r="r" t="t"/>
            <a:pathLst>
              <a:path extrusionOk="0" h="765810" w="1778000">
                <a:moveTo>
                  <a:pt x="1555649" y="765550"/>
                </a:moveTo>
                <a:lnTo>
                  <a:pt x="1614744" y="760081"/>
                </a:lnTo>
                <a:lnTo>
                  <a:pt x="1667836" y="744646"/>
                </a:lnTo>
                <a:lnTo>
                  <a:pt x="1712811" y="720705"/>
                </a:lnTo>
                <a:lnTo>
                  <a:pt x="1747554" y="689717"/>
                </a:lnTo>
                <a:lnTo>
                  <a:pt x="1769950" y="653143"/>
                </a:lnTo>
                <a:lnTo>
                  <a:pt x="1777885" y="612440"/>
                </a:lnTo>
                <a:lnTo>
                  <a:pt x="1777885" y="153109"/>
                </a:lnTo>
                <a:lnTo>
                  <a:pt x="1769950" y="112409"/>
                </a:lnTo>
                <a:lnTo>
                  <a:pt x="1747554" y="75835"/>
                </a:lnTo>
                <a:lnTo>
                  <a:pt x="1712811" y="44847"/>
                </a:lnTo>
                <a:lnTo>
                  <a:pt x="1667836" y="20905"/>
                </a:lnTo>
                <a:lnTo>
                  <a:pt x="1614744" y="5469"/>
                </a:lnTo>
                <a:lnTo>
                  <a:pt x="1555649" y="0"/>
                </a:lnTo>
                <a:lnTo>
                  <a:pt x="222235" y="0"/>
                </a:lnTo>
                <a:lnTo>
                  <a:pt x="163241" y="5469"/>
                </a:lnTo>
                <a:lnTo>
                  <a:pt x="110178" y="20905"/>
                </a:lnTo>
                <a:lnTo>
                  <a:pt x="65183" y="44847"/>
                </a:lnTo>
                <a:lnTo>
                  <a:pt x="30396" y="75835"/>
                </a:lnTo>
                <a:lnTo>
                  <a:pt x="7955" y="112409"/>
                </a:lnTo>
                <a:lnTo>
                  <a:pt x="0" y="153109"/>
                </a:lnTo>
                <a:lnTo>
                  <a:pt x="0" y="612442"/>
                </a:lnTo>
                <a:lnTo>
                  <a:pt x="7955" y="653144"/>
                </a:lnTo>
                <a:lnTo>
                  <a:pt x="30396" y="689718"/>
                </a:lnTo>
                <a:lnTo>
                  <a:pt x="65183" y="720705"/>
                </a:lnTo>
                <a:lnTo>
                  <a:pt x="110178" y="744646"/>
                </a:lnTo>
                <a:lnTo>
                  <a:pt x="163241" y="760081"/>
                </a:lnTo>
                <a:lnTo>
                  <a:pt x="222235" y="765550"/>
                </a:lnTo>
                <a:lnTo>
                  <a:pt x="1555649" y="76555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0" name="Google Shape;880;p73"/>
          <p:cNvSpPr txBox="1"/>
          <p:nvPr/>
        </p:nvSpPr>
        <p:spPr>
          <a:xfrm>
            <a:off x="7869431" y="5357870"/>
            <a:ext cx="1543050" cy="597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201295" lvl="0" marL="12700" marR="5080" rtl="0" algn="l">
              <a:lnSpc>
                <a:spcPct val="101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1" i="0" lang="en-US" sz="18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Drug-2  (curdrgs)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1" name="Google Shape;881;p73"/>
          <p:cNvSpPr/>
          <p:nvPr/>
        </p:nvSpPr>
        <p:spPr>
          <a:xfrm>
            <a:off x="9418532" y="3919345"/>
            <a:ext cx="1778000" cy="765810"/>
          </a:xfrm>
          <a:custGeom>
            <a:rect b="b" l="l" r="r" t="t"/>
            <a:pathLst>
              <a:path extrusionOk="0" h="765810" w="1778000">
                <a:moveTo>
                  <a:pt x="1555649" y="765628"/>
                </a:moveTo>
                <a:lnTo>
                  <a:pt x="1614744" y="760160"/>
                </a:lnTo>
                <a:lnTo>
                  <a:pt x="1667836" y="744727"/>
                </a:lnTo>
                <a:lnTo>
                  <a:pt x="1712811" y="720788"/>
                </a:lnTo>
                <a:lnTo>
                  <a:pt x="1747554" y="689801"/>
                </a:lnTo>
                <a:lnTo>
                  <a:pt x="1769950" y="653225"/>
                </a:lnTo>
                <a:lnTo>
                  <a:pt x="1777885" y="612519"/>
                </a:lnTo>
                <a:lnTo>
                  <a:pt x="1777885" y="153109"/>
                </a:lnTo>
                <a:lnTo>
                  <a:pt x="1769950" y="112465"/>
                </a:lnTo>
                <a:lnTo>
                  <a:pt x="1747554" y="75907"/>
                </a:lnTo>
                <a:lnTo>
                  <a:pt x="1712811" y="44908"/>
                </a:lnTo>
                <a:lnTo>
                  <a:pt x="1667836" y="20941"/>
                </a:lnTo>
                <a:lnTo>
                  <a:pt x="1614744" y="5480"/>
                </a:lnTo>
                <a:lnTo>
                  <a:pt x="1555649" y="0"/>
                </a:lnTo>
                <a:lnTo>
                  <a:pt x="222235" y="0"/>
                </a:lnTo>
                <a:lnTo>
                  <a:pt x="163241" y="5480"/>
                </a:lnTo>
                <a:lnTo>
                  <a:pt x="110178" y="20941"/>
                </a:lnTo>
                <a:lnTo>
                  <a:pt x="65183" y="44908"/>
                </a:lnTo>
                <a:lnTo>
                  <a:pt x="30396" y="75907"/>
                </a:lnTo>
                <a:lnTo>
                  <a:pt x="7955" y="112465"/>
                </a:lnTo>
                <a:lnTo>
                  <a:pt x="0" y="153109"/>
                </a:lnTo>
                <a:lnTo>
                  <a:pt x="0" y="612518"/>
                </a:lnTo>
                <a:lnTo>
                  <a:pt x="7955" y="653225"/>
                </a:lnTo>
                <a:lnTo>
                  <a:pt x="30396" y="689801"/>
                </a:lnTo>
                <a:lnTo>
                  <a:pt x="65183" y="720788"/>
                </a:lnTo>
                <a:lnTo>
                  <a:pt x="110178" y="744727"/>
                </a:lnTo>
                <a:lnTo>
                  <a:pt x="163241" y="760160"/>
                </a:lnTo>
                <a:lnTo>
                  <a:pt x="222235" y="765628"/>
                </a:lnTo>
                <a:lnTo>
                  <a:pt x="1555649" y="765628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p73"/>
          <p:cNvSpPr txBox="1"/>
          <p:nvPr/>
        </p:nvSpPr>
        <p:spPr>
          <a:xfrm>
            <a:off x="9593945" y="3979883"/>
            <a:ext cx="1427480" cy="5975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143510" lvl="0" marL="12700" marR="5080" rtl="0" algn="l">
              <a:lnSpc>
                <a:spcPct val="1014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50"/>
              <a:buFont typeface="Arial"/>
              <a:buNone/>
            </a:pPr>
            <a:r>
              <a:rPr b="1" i="0" lang="en-US" sz="18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Drug-4  (opdrgs)</a:t>
            </a:r>
            <a:endParaRPr b="0" i="0" sz="18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73"/>
          <p:cNvSpPr/>
          <p:nvPr/>
        </p:nvSpPr>
        <p:spPr>
          <a:xfrm>
            <a:off x="1758925" y="1699255"/>
            <a:ext cx="8634730" cy="3598545"/>
          </a:xfrm>
          <a:custGeom>
            <a:rect b="b" l="l" r="r" t="t"/>
            <a:pathLst>
              <a:path extrusionOk="0" h="3598545" w="8634730">
                <a:moveTo>
                  <a:pt x="3992717" y="0"/>
                </a:moveTo>
                <a:lnTo>
                  <a:pt x="2103714" y="0"/>
                </a:lnTo>
                <a:lnTo>
                  <a:pt x="2046914" y="1976"/>
                </a:lnTo>
                <a:lnTo>
                  <a:pt x="1991757" y="7777"/>
                </a:lnTo>
                <a:lnTo>
                  <a:pt x="1938520" y="17210"/>
                </a:lnTo>
                <a:lnTo>
                  <a:pt x="1887484" y="30083"/>
                </a:lnTo>
                <a:lnTo>
                  <a:pt x="1838927" y="46202"/>
                </a:lnTo>
                <a:lnTo>
                  <a:pt x="1793129" y="65377"/>
                </a:lnTo>
                <a:lnTo>
                  <a:pt x="1750367" y="87413"/>
                </a:lnTo>
                <a:lnTo>
                  <a:pt x="1710923" y="112119"/>
                </a:lnTo>
                <a:lnTo>
                  <a:pt x="1675073" y="139302"/>
                </a:lnTo>
                <a:lnTo>
                  <a:pt x="1643098" y="168770"/>
                </a:lnTo>
                <a:lnTo>
                  <a:pt x="1615277" y="200330"/>
                </a:lnTo>
                <a:lnTo>
                  <a:pt x="1591888" y="233789"/>
                </a:lnTo>
                <a:lnTo>
                  <a:pt x="1573211" y="268956"/>
                </a:lnTo>
                <a:lnTo>
                  <a:pt x="1559525" y="305637"/>
                </a:lnTo>
                <a:lnTo>
                  <a:pt x="1551109" y="343641"/>
                </a:lnTo>
                <a:lnTo>
                  <a:pt x="1548241" y="382774"/>
                </a:lnTo>
                <a:lnTo>
                  <a:pt x="1548241" y="664479"/>
                </a:lnTo>
              </a:path>
              <a:path extrusionOk="0" h="3598545" w="8634730">
                <a:moveTo>
                  <a:pt x="1462322" y="664479"/>
                </a:moveTo>
                <a:lnTo>
                  <a:pt x="1548241" y="842103"/>
                </a:lnTo>
                <a:lnTo>
                  <a:pt x="1634190" y="664479"/>
                </a:lnTo>
                <a:lnTo>
                  <a:pt x="1462322" y="664479"/>
                </a:lnTo>
              </a:path>
              <a:path extrusionOk="0" h="3598545" w="8634730">
                <a:moveTo>
                  <a:pt x="5215013" y="382774"/>
                </a:moveTo>
                <a:lnTo>
                  <a:pt x="5215013" y="664479"/>
                </a:lnTo>
              </a:path>
              <a:path extrusionOk="0" h="3598545" w="8634730">
                <a:moveTo>
                  <a:pt x="5129269" y="664479"/>
                </a:moveTo>
                <a:lnTo>
                  <a:pt x="5215013" y="842103"/>
                </a:lnTo>
                <a:lnTo>
                  <a:pt x="5301049" y="664479"/>
                </a:lnTo>
                <a:lnTo>
                  <a:pt x="5129269" y="664479"/>
                </a:lnTo>
              </a:path>
              <a:path extrusionOk="0" h="3598545" w="8634730">
                <a:moveTo>
                  <a:pt x="6437309" y="0"/>
                </a:moveTo>
                <a:lnTo>
                  <a:pt x="7992959" y="0"/>
                </a:lnTo>
                <a:lnTo>
                  <a:pt x="8049808" y="1976"/>
                </a:lnTo>
                <a:lnTo>
                  <a:pt x="8105005" y="7777"/>
                </a:lnTo>
                <a:lnTo>
                  <a:pt x="8158272" y="17210"/>
                </a:lnTo>
                <a:lnTo>
                  <a:pt x="8209330" y="30083"/>
                </a:lnTo>
                <a:lnTo>
                  <a:pt x="8257902" y="46202"/>
                </a:lnTo>
                <a:lnTo>
                  <a:pt x="8303709" y="65377"/>
                </a:lnTo>
                <a:lnTo>
                  <a:pt x="8346474" y="87413"/>
                </a:lnTo>
                <a:lnTo>
                  <a:pt x="8385918" y="112119"/>
                </a:lnTo>
                <a:lnTo>
                  <a:pt x="8421763" y="139302"/>
                </a:lnTo>
                <a:lnTo>
                  <a:pt x="8453732" y="168770"/>
                </a:lnTo>
                <a:lnTo>
                  <a:pt x="8481545" y="200330"/>
                </a:lnTo>
                <a:lnTo>
                  <a:pt x="8504924" y="233789"/>
                </a:lnTo>
                <a:lnTo>
                  <a:pt x="8523593" y="268956"/>
                </a:lnTo>
                <a:lnTo>
                  <a:pt x="8537272" y="305637"/>
                </a:lnTo>
                <a:lnTo>
                  <a:pt x="8545683" y="343641"/>
                </a:lnTo>
                <a:lnTo>
                  <a:pt x="8548548" y="382774"/>
                </a:lnTo>
                <a:lnTo>
                  <a:pt x="8548548" y="664479"/>
                </a:lnTo>
              </a:path>
              <a:path extrusionOk="0" h="3598545" w="8634730">
                <a:moveTo>
                  <a:pt x="8462804" y="664479"/>
                </a:moveTo>
                <a:lnTo>
                  <a:pt x="8548548" y="842103"/>
                </a:lnTo>
                <a:lnTo>
                  <a:pt x="8634585" y="664479"/>
                </a:lnTo>
                <a:lnTo>
                  <a:pt x="8462804" y="664479"/>
                </a:lnTo>
              </a:path>
              <a:path extrusionOk="0" h="3598545" w="8634730">
                <a:moveTo>
                  <a:pt x="1548241" y="1607651"/>
                </a:moveTo>
                <a:lnTo>
                  <a:pt x="1548241" y="1722584"/>
                </a:lnTo>
                <a:lnTo>
                  <a:pt x="1516080" y="1790399"/>
                </a:lnTo>
                <a:lnTo>
                  <a:pt x="1479998" y="1815216"/>
                </a:lnTo>
                <a:lnTo>
                  <a:pt x="1434244" y="1831479"/>
                </a:lnTo>
                <a:lnTo>
                  <a:pt x="1381565" y="1837315"/>
                </a:lnTo>
                <a:lnTo>
                  <a:pt x="381504" y="1837315"/>
                </a:lnTo>
                <a:lnTo>
                  <a:pt x="325523" y="1841208"/>
                </a:lnTo>
                <a:lnTo>
                  <a:pt x="273380" y="1852373"/>
                </a:lnTo>
                <a:lnTo>
                  <a:pt x="226193" y="1870036"/>
                </a:lnTo>
                <a:lnTo>
                  <a:pt x="185079" y="1893425"/>
                </a:lnTo>
                <a:lnTo>
                  <a:pt x="151156" y="1921769"/>
                </a:lnTo>
                <a:lnTo>
                  <a:pt x="125542" y="1954295"/>
                </a:lnTo>
                <a:lnTo>
                  <a:pt x="109354" y="1990230"/>
                </a:lnTo>
                <a:lnTo>
                  <a:pt x="103709" y="2028803"/>
                </a:lnTo>
                <a:lnTo>
                  <a:pt x="103709" y="2220089"/>
                </a:lnTo>
              </a:path>
              <a:path extrusionOk="0" h="3598545" w="8634730">
                <a:moveTo>
                  <a:pt x="0" y="2005897"/>
                </a:moveTo>
                <a:lnTo>
                  <a:pt x="103709" y="2220089"/>
                </a:lnTo>
                <a:lnTo>
                  <a:pt x="207419" y="2005897"/>
                </a:lnTo>
                <a:lnTo>
                  <a:pt x="0" y="2005897"/>
                </a:lnTo>
              </a:path>
              <a:path extrusionOk="0" h="3598545" w="8634730">
                <a:moveTo>
                  <a:pt x="1548241" y="1607651"/>
                </a:moveTo>
                <a:lnTo>
                  <a:pt x="1548241" y="1722584"/>
                </a:lnTo>
                <a:lnTo>
                  <a:pt x="1580403" y="1790399"/>
                </a:lnTo>
                <a:lnTo>
                  <a:pt x="1616485" y="1815216"/>
                </a:lnTo>
                <a:lnTo>
                  <a:pt x="1662239" y="1831479"/>
                </a:lnTo>
                <a:lnTo>
                  <a:pt x="1714918" y="1837315"/>
                </a:lnTo>
                <a:lnTo>
                  <a:pt x="2715008" y="1837315"/>
                </a:lnTo>
                <a:lnTo>
                  <a:pt x="2770983" y="1841208"/>
                </a:lnTo>
                <a:lnTo>
                  <a:pt x="2823109" y="1852373"/>
                </a:lnTo>
                <a:lnTo>
                  <a:pt x="2870273" y="1870036"/>
                </a:lnTo>
                <a:lnTo>
                  <a:pt x="2911360" y="1893425"/>
                </a:lnTo>
                <a:lnTo>
                  <a:pt x="2945256" y="1921769"/>
                </a:lnTo>
                <a:lnTo>
                  <a:pt x="2970847" y="1954295"/>
                </a:lnTo>
                <a:lnTo>
                  <a:pt x="2987018" y="1990230"/>
                </a:lnTo>
                <a:lnTo>
                  <a:pt x="2992657" y="2028803"/>
                </a:lnTo>
                <a:lnTo>
                  <a:pt x="2992657" y="2042466"/>
                </a:lnTo>
              </a:path>
              <a:path extrusionOk="0" h="3598545" w="8634730">
                <a:moveTo>
                  <a:pt x="2906912" y="2042466"/>
                </a:moveTo>
                <a:lnTo>
                  <a:pt x="2992657" y="2220090"/>
                </a:lnTo>
                <a:lnTo>
                  <a:pt x="3078693" y="2042466"/>
                </a:lnTo>
                <a:lnTo>
                  <a:pt x="2906912" y="2042466"/>
                </a:lnTo>
              </a:path>
              <a:path extrusionOk="0" h="3598545" w="8634730">
                <a:moveTo>
                  <a:pt x="5215013" y="1607651"/>
                </a:moveTo>
                <a:lnTo>
                  <a:pt x="5215013" y="1722584"/>
                </a:lnTo>
                <a:lnTo>
                  <a:pt x="5247193" y="1790399"/>
                </a:lnTo>
                <a:lnTo>
                  <a:pt x="5283301" y="1815216"/>
                </a:lnTo>
                <a:lnTo>
                  <a:pt x="5329097" y="1831479"/>
                </a:lnTo>
                <a:lnTo>
                  <a:pt x="5381836" y="1837315"/>
                </a:lnTo>
                <a:lnTo>
                  <a:pt x="5604072" y="1837315"/>
                </a:lnTo>
                <a:lnTo>
                  <a:pt x="5660046" y="1841208"/>
                </a:lnTo>
                <a:lnTo>
                  <a:pt x="5712173" y="1852373"/>
                </a:lnTo>
                <a:lnTo>
                  <a:pt x="5759336" y="1870036"/>
                </a:lnTo>
                <a:lnTo>
                  <a:pt x="5800423" y="1893425"/>
                </a:lnTo>
                <a:lnTo>
                  <a:pt x="5834320" y="1921769"/>
                </a:lnTo>
                <a:lnTo>
                  <a:pt x="5859911" y="1954295"/>
                </a:lnTo>
                <a:lnTo>
                  <a:pt x="5876082" y="1990230"/>
                </a:lnTo>
                <a:lnTo>
                  <a:pt x="5881720" y="2028803"/>
                </a:lnTo>
                <a:lnTo>
                  <a:pt x="5881720" y="2042466"/>
                </a:lnTo>
              </a:path>
              <a:path extrusionOk="0" h="3598545" w="8634730">
                <a:moveTo>
                  <a:pt x="5795976" y="2042466"/>
                </a:moveTo>
                <a:lnTo>
                  <a:pt x="5881720" y="2220090"/>
                </a:lnTo>
                <a:lnTo>
                  <a:pt x="5967756" y="2042466"/>
                </a:lnTo>
                <a:lnTo>
                  <a:pt x="5795976" y="2042466"/>
                </a:lnTo>
              </a:path>
              <a:path extrusionOk="0" h="3598545" w="8634730">
                <a:moveTo>
                  <a:pt x="103709" y="2985718"/>
                </a:moveTo>
                <a:lnTo>
                  <a:pt x="103709" y="3420554"/>
                </a:lnTo>
              </a:path>
              <a:path extrusionOk="0" h="3598545" w="8634730">
                <a:moveTo>
                  <a:pt x="17790" y="3420554"/>
                </a:moveTo>
                <a:lnTo>
                  <a:pt x="103709" y="3598157"/>
                </a:lnTo>
                <a:lnTo>
                  <a:pt x="189629" y="3420554"/>
                </a:lnTo>
                <a:lnTo>
                  <a:pt x="17790" y="3420554"/>
                </a:lnTo>
              </a:path>
              <a:path extrusionOk="0" h="3598545" w="8634730">
                <a:moveTo>
                  <a:pt x="5881720" y="2985718"/>
                </a:moveTo>
                <a:lnTo>
                  <a:pt x="5881720" y="3100550"/>
                </a:lnTo>
                <a:lnTo>
                  <a:pt x="5849644" y="3168366"/>
                </a:lnTo>
                <a:lnTo>
                  <a:pt x="5813622" y="3193225"/>
                </a:lnTo>
                <a:lnTo>
                  <a:pt x="5767898" y="3209528"/>
                </a:lnTo>
                <a:lnTo>
                  <a:pt x="5715189" y="3215383"/>
                </a:lnTo>
                <a:lnTo>
                  <a:pt x="5159600" y="3215383"/>
                </a:lnTo>
                <a:lnTo>
                  <a:pt x="5103613" y="3219271"/>
                </a:lnTo>
                <a:lnTo>
                  <a:pt x="5051454" y="3230424"/>
                </a:lnTo>
                <a:lnTo>
                  <a:pt x="5004243" y="3248071"/>
                </a:lnTo>
                <a:lnTo>
                  <a:pt x="4963102" y="3271442"/>
                </a:lnTo>
                <a:lnTo>
                  <a:pt x="4929153" y="3299768"/>
                </a:lnTo>
                <a:lnTo>
                  <a:pt x="4903515" y="3332278"/>
                </a:lnTo>
                <a:lnTo>
                  <a:pt x="4887310" y="3368202"/>
                </a:lnTo>
                <a:lnTo>
                  <a:pt x="4881660" y="3406770"/>
                </a:lnTo>
                <a:lnTo>
                  <a:pt x="4881660" y="3420554"/>
                </a:lnTo>
              </a:path>
              <a:path extrusionOk="0" h="3598545" w="8634730">
                <a:moveTo>
                  <a:pt x="4795915" y="3420554"/>
                </a:moveTo>
                <a:lnTo>
                  <a:pt x="4881660" y="3598157"/>
                </a:lnTo>
                <a:lnTo>
                  <a:pt x="4967696" y="3420554"/>
                </a:lnTo>
                <a:lnTo>
                  <a:pt x="4795915" y="3420554"/>
                </a:lnTo>
              </a:path>
              <a:path extrusionOk="0" h="3598545" w="8634730">
                <a:moveTo>
                  <a:pt x="5881720" y="2985718"/>
                </a:moveTo>
                <a:lnTo>
                  <a:pt x="5881720" y="3100550"/>
                </a:lnTo>
                <a:lnTo>
                  <a:pt x="5913900" y="3168366"/>
                </a:lnTo>
                <a:lnTo>
                  <a:pt x="5950008" y="3193225"/>
                </a:lnTo>
                <a:lnTo>
                  <a:pt x="5995804" y="3209528"/>
                </a:lnTo>
                <a:lnTo>
                  <a:pt x="6048543" y="3215383"/>
                </a:lnTo>
                <a:lnTo>
                  <a:pt x="6604132" y="3215383"/>
                </a:lnTo>
                <a:lnTo>
                  <a:pt x="6660107" y="3219271"/>
                </a:lnTo>
                <a:lnTo>
                  <a:pt x="6712233" y="3230424"/>
                </a:lnTo>
                <a:lnTo>
                  <a:pt x="6759397" y="3248071"/>
                </a:lnTo>
                <a:lnTo>
                  <a:pt x="6800484" y="3271443"/>
                </a:lnTo>
                <a:lnTo>
                  <a:pt x="6834380" y="3299768"/>
                </a:lnTo>
                <a:lnTo>
                  <a:pt x="6859971" y="3332278"/>
                </a:lnTo>
                <a:lnTo>
                  <a:pt x="6876143" y="3368202"/>
                </a:lnTo>
                <a:lnTo>
                  <a:pt x="6881781" y="3406770"/>
                </a:lnTo>
                <a:lnTo>
                  <a:pt x="6881781" y="3420554"/>
                </a:lnTo>
              </a:path>
              <a:path extrusionOk="0" h="3598545" w="8634730">
                <a:moveTo>
                  <a:pt x="6796036" y="3420554"/>
                </a:moveTo>
                <a:lnTo>
                  <a:pt x="6881781" y="3598157"/>
                </a:lnTo>
                <a:lnTo>
                  <a:pt x="6967817" y="3420554"/>
                </a:lnTo>
                <a:lnTo>
                  <a:pt x="6796036" y="3420554"/>
                </a:lnTo>
              </a:path>
              <a:path extrusionOk="0" h="3598545" w="8634730">
                <a:moveTo>
                  <a:pt x="8548548" y="1607651"/>
                </a:moveTo>
                <a:lnTo>
                  <a:pt x="8548548" y="2042466"/>
                </a:lnTo>
              </a:path>
              <a:path extrusionOk="0" h="3598545" w="8634730">
                <a:moveTo>
                  <a:pt x="8462804" y="2042466"/>
                </a:moveTo>
                <a:lnTo>
                  <a:pt x="8548548" y="2220090"/>
                </a:lnTo>
                <a:lnTo>
                  <a:pt x="8634585" y="2042466"/>
                </a:lnTo>
                <a:lnTo>
                  <a:pt x="8462804" y="2042466"/>
                </a:lnTo>
              </a:path>
            </a:pathLst>
          </a:cu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p73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885" name="Google Shape;885;p73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886" name="Google Shape;886;p73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76</a:t>
            </a:r>
            <a:endParaRPr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74"/>
          <p:cNvSpPr txBox="1"/>
          <p:nvPr>
            <p:ph type="title"/>
          </p:nvPr>
        </p:nvSpPr>
        <p:spPr>
          <a:xfrm>
            <a:off x="1176324" y="926338"/>
            <a:ext cx="5393288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Therapy Selection</a:t>
            </a:r>
            <a:endParaRPr/>
          </a:p>
        </p:txBody>
      </p:sp>
      <p:sp>
        <p:nvSpPr>
          <p:cNvPr id="892" name="Google Shape;892;p74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893" name="Google Shape;893;p74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894" name="Google Shape;894;p74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77</a:t>
            </a:r>
            <a:endParaRPr/>
          </a:p>
        </p:txBody>
      </p:sp>
      <p:sp>
        <p:nvSpPr>
          <p:cNvPr id="895" name="Google Shape;895;p74"/>
          <p:cNvSpPr txBox="1"/>
          <p:nvPr/>
        </p:nvSpPr>
        <p:spPr>
          <a:xfrm>
            <a:off x="1542033" y="3142869"/>
            <a:ext cx="106680" cy="671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157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4966AC"/>
                </a:solidFill>
                <a:latin typeface="Calibri"/>
                <a:ea typeface="Calibri"/>
                <a:cs typeface="Calibri"/>
                <a:sym typeface="Calibri"/>
              </a:rPr>
              <a:t>◦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38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4966AC"/>
                </a:solidFill>
                <a:latin typeface="Calibri"/>
                <a:ea typeface="Calibri"/>
                <a:cs typeface="Calibri"/>
                <a:sym typeface="Calibri"/>
              </a:rPr>
              <a:t>◦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6" name="Google Shape;896;p74"/>
          <p:cNvSpPr txBox="1"/>
          <p:nvPr/>
        </p:nvSpPr>
        <p:spPr>
          <a:xfrm>
            <a:off x="1542033" y="1692376"/>
            <a:ext cx="8766810" cy="469564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64465" marR="5346065" rtl="0" algn="l">
              <a:lnSpc>
                <a:spcPct val="1485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Plan-Generate-and-Test Process  Therapy List Creation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533400" lvl="0" marL="546100" marR="0" rtl="0" algn="l">
              <a:lnSpc>
                <a:spcPct val="114166"/>
              </a:lnSpc>
              <a:spcBef>
                <a:spcPts val="1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Set of specific rules recommend treatments based on the </a:t>
            </a:r>
            <a:r>
              <a:rPr b="0" i="0" lang="en-US" sz="2400" u="sng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probability</a:t>
            </a: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(not CF) of organism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545465" marR="0" rtl="0" algn="l">
              <a:lnSpc>
                <a:spcPct val="114166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sensitivity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545465" marR="4758690" rtl="0" algn="l">
              <a:lnSpc>
                <a:spcPct val="1178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Probabilities based on laboratory data  One therapy rule for every organism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75"/>
          <p:cNvSpPr txBox="1"/>
          <p:nvPr>
            <p:ph type="title"/>
          </p:nvPr>
        </p:nvSpPr>
        <p:spPr>
          <a:xfrm>
            <a:off x="1176324" y="926338"/>
            <a:ext cx="5913793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Therapy Selection</a:t>
            </a:r>
            <a:endParaRPr/>
          </a:p>
        </p:txBody>
      </p:sp>
      <p:sp>
        <p:nvSpPr>
          <p:cNvPr id="902" name="Google Shape;902;p75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903" name="Google Shape;903;p75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904" name="Google Shape;904;p75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78</a:t>
            </a:r>
            <a:endParaRPr/>
          </a:p>
        </p:txBody>
      </p:sp>
      <p:sp>
        <p:nvSpPr>
          <p:cNvPr id="905" name="Google Shape;905;p75"/>
          <p:cNvSpPr txBox="1"/>
          <p:nvPr/>
        </p:nvSpPr>
        <p:spPr>
          <a:xfrm>
            <a:off x="1176324" y="1813126"/>
            <a:ext cx="9499600" cy="28380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3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Assigning Item Numbers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Only hypothesis with organisms deemed “significantly likely” (CF) are considered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2880" lvl="0" marL="304800" marR="5080" rtl="0" algn="l">
              <a:lnSpc>
                <a:spcPct val="108333"/>
              </a:lnSpc>
              <a:spcBef>
                <a:spcPts val="62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Then the most likely (CF) identity of the organisms themselves are determined and assigned an Item  Number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5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item is assigned a probability of likelihood and probability of sensitivity to drug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p76"/>
          <p:cNvSpPr txBox="1"/>
          <p:nvPr>
            <p:ph type="title"/>
          </p:nvPr>
        </p:nvSpPr>
        <p:spPr>
          <a:xfrm>
            <a:off x="1176324" y="926338"/>
            <a:ext cx="6378027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Therapy Selection</a:t>
            </a:r>
            <a:endParaRPr/>
          </a:p>
        </p:txBody>
      </p:sp>
      <p:sp>
        <p:nvSpPr>
          <p:cNvPr id="911" name="Google Shape;911;p76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912" name="Google Shape;912;p76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913" name="Google Shape;913;p76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79</a:t>
            </a:r>
            <a:endParaRPr/>
          </a:p>
        </p:txBody>
      </p:sp>
      <p:sp>
        <p:nvSpPr>
          <p:cNvPr id="914" name="Google Shape;914;p76"/>
          <p:cNvSpPr txBox="1"/>
          <p:nvPr/>
        </p:nvSpPr>
        <p:spPr>
          <a:xfrm>
            <a:off x="1176324" y="1813126"/>
            <a:ext cx="8424545" cy="332781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3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Final Selection based on: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Sensitivity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Contraindication Screening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Using the minimal number of drugs and maximizing the coverage of organisms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Experts can ask for alternate treatments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Therapy selection is repeated with previously recommended drugs removed from the list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8" name="Shape 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" name="Google Shape;919;p77"/>
          <p:cNvSpPr txBox="1"/>
          <p:nvPr/>
        </p:nvSpPr>
        <p:spPr>
          <a:xfrm>
            <a:off x="11552046" y="6387490"/>
            <a:ext cx="160020" cy="18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80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0" name="Google Shape;920;p77"/>
          <p:cNvSpPr txBox="1"/>
          <p:nvPr>
            <p:ph type="title"/>
          </p:nvPr>
        </p:nvSpPr>
        <p:spPr>
          <a:xfrm>
            <a:off x="481076" y="560578"/>
            <a:ext cx="7045139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Explanation System</a:t>
            </a:r>
            <a:endParaRPr/>
          </a:p>
        </p:txBody>
      </p:sp>
      <p:sp>
        <p:nvSpPr>
          <p:cNvPr id="921" name="Google Shape;921;p77"/>
          <p:cNvSpPr txBox="1"/>
          <p:nvPr/>
        </p:nvSpPr>
        <p:spPr>
          <a:xfrm>
            <a:off x="6236461" y="2049099"/>
            <a:ext cx="5315585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Provides reasoning why a conclusion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2" name="Google Shape;922;p77"/>
          <p:cNvSpPr txBox="1"/>
          <p:nvPr/>
        </p:nvSpPr>
        <p:spPr>
          <a:xfrm>
            <a:off x="6300351" y="2458152"/>
            <a:ext cx="5153025" cy="19608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60950">
            <a:spAutoFit/>
          </a:bodyPr>
          <a:lstStyle/>
          <a:p>
            <a:pPr indent="0" lvl="0" marL="12700" marR="5080" rtl="0" algn="l">
              <a:lnSpc>
                <a:spcPct val="10785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has been made, or why a question is  being asked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025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Q-A Module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07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Reasoning Status Checker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23" name="Google Shape;923;p77"/>
          <p:cNvSpPr txBox="1"/>
          <p:nvPr/>
        </p:nvSpPr>
        <p:spPr>
          <a:xfrm>
            <a:off x="2553064" y="2058942"/>
            <a:ext cx="1367790" cy="88455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63175">
            <a:spAutoFit/>
          </a:bodyPr>
          <a:lstStyle/>
          <a:p>
            <a:pPr indent="-218440" lvl="0" marL="379095" marR="153670" rtl="0" algn="l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Consultation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77"/>
          <p:cNvSpPr txBox="1"/>
          <p:nvPr/>
        </p:nvSpPr>
        <p:spPr>
          <a:xfrm>
            <a:off x="1955800" y="3305937"/>
            <a:ext cx="368300" cy="290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77"/>
          <p:cNvSpPr txBox="1"/>
          <p:nvPr/>
        </p:nvSpPr>
        <p:spPr>
          <a:xfrm>
            <a:off x="4006932" y="3305937"/>
            <a:ext cx="296545" cy="290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77"/>
          <p:cNvSpPr txBox="1"/>
          <p:nvPr/>
        </p:nvSpPr>
        <p:spPr>
          <a:xfrm>
            <a:off x="2553064" y="3274409"/>
            <a:ext cx="1367790" cy="663575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2700">
            <a:spAutoFit/>
          </a:bodyPr>
          <a:lstStyle/>
          <a:p>
            <a:pPr indent="-180975" lvl="0" marL="379095" marR="191135" rtl="0" algn="l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Explanation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77"/>
          <p:cNvSpPr/>
          <p:nvPr/>
        </p:nvSpPr>
        <p:spPr>
          <a:xfrm>
            <a:off x="2553064" y="4489848"/>
            <a:ext cx="1367790" cy="1105535"/>
          </a:xfrm>
          <a:custGeom>
            <a:rect b="b" l="l" r="r" t="t"/>
            <a:pathLst>
              <a:path extrusionOk="0" h="1105535" w="1367789">
                <a:moveTo>
                  <a:pt x="0" y="1104970"/>
                </a:moveTo>
                <a:lnTo>
                  <a:pt x="1367421" y="1104970"/>
                </a:lnTo>
                <a:lnTo>
                  <a:pt x="1367421" y="0"/>
                </a:lnTo>
                <a:lnTo>
                  <a:pt x="0" y="0"/>
                </a:lnTo>
                <a:lnTo>
                  <a:pt x="0" y="110497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8" name="Google Shape;928;p77"/>
          <p:cNvSpPr txBox="1"/>
          <p:nvPr/>
        </p:nvSpPr>
        <p:spPr>
          <a:xfrm>
            <a:off x="2553064" y="4489848"/>
            <a:ext cx="1367790" cy="110553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40950">
            <a:spAutoFit/>
          </a:bodyPr>
          <a:lstStyle/>
          <a:p>
            <a:pPr indent="0" lvl="0" marL="217804" marR="211454" rtl="0" algn="ctr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Knowledge  Acquisition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77"/>
          <p:cNvSpPr txBox="1"/>
          <p:nvPr/>
        </p:nvSpPr>
        <p:spPr>
          <a:xfrm>
            <a:off x="2553064" y="3937392"/>
            <a:ext cx="1367790" cy="332105"/>
          </a:xfrm>
          <a:prstGeom prst="rect">
            <a:avLst/>
          </a:prstGeom>
          <a:solidFill>
            <a:srgbClr val="FFFF00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700">
            <a:spAutoFit/>
          </a:bodyPr>
          <a:lstStyle/>
          <a:p>
            <a:pPr indent="0" lvl="0" marL="3067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Q-A System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77"/>
          <p:cNvSpPr/>
          <p:nvPr/>
        </p:nvSpPr>
        <p:spPr>
          <a:xfrm>
            <a:off x="416437" y="2777173"/>
            <a:ext cx="1453515" cy="1657985"/>
          </a:xfrm>
          <a:custGeom>
            <a:rect b="b" l="l" r="r" t="t"/>
            <a:pathLst>
              <a:path extrusionOk="0" h="1657985" w="1453514">
                <a:moveTo>
                  <a:pt x="0" y="234769"/>
                </a:moveTo>
                <a:lnTo>
                  <a:pt x="0" y="1422685"/>
                </a:lnTo>
                <a:lnTo>
                  <a:pt x="13098" y="1467291"/>
                </a:lnTo>
                <a:lnTo>
                  <a:pt x="50772" y="1509074"/>
                </a:lnTo>
                <a:lnTo>
                  <a:pt x="110583" y="1547247"/>
                </a:lnTo>
                <a:lnTo>
                  <a:pt x="148030" y="1564733"/>
                </a:lnTo>
                <a:lnTo>
                  <a:pt x="190098" y="1581021"/>
                </a:lnTo>
                <a:lnTo>
                  <a:pt x="236483" y="1596012"/>
                </a:lnTo>
                <a:lnTo>
                  <a:pt x="286881" y="1609609"/>
                </a:lnTo>
                <a:lnTo>
                  <a:pt x="340986" y="1621712"/>
                </a:lnTo>
                <a:lnTo>
                  <a:pt x="398495" y="1632223"/>
                </a:lnTo>
                <a:lnTo>
                  <a:pt x="459103" y="1641044"/>
                </a:lnTo>
                <a:lnTo>
                  <a:pt x="522506" y="1648076"/>
                </a:lnTo>
                <a:lnTo>
                  <a:pt x="588400" y="1653221"/>
                </a:lnTo>
                <a:lnTo>
                  <a:pt x="656479" y="1656380"/>
                </a:lnTo>
                <a:lnTo>
                  <a:pt x="726439" y="1657455"/>
                </a:lnTo>
                <a:lnTo>
                  <a:pt x="796403" y="1656380"/>
                </a:lnTo>
                <a:lnTo>
                  <a:pt x="864486" y="1653221"/>
                </a:lnTo>
                <a:lnTo>
                  <a:pt x="930383" y="1648076"/>
                </a:lnTo>
                <a:lnTo>
                  <a:pt x="993789" y="1641044"/>
                </a:lnTo>
                <a:lnTo>
                  <a:pt x="1054400" y="1632223"/>
                </a:lnTo>
                <a:lnTo>
                  <a:pt x="1111912" y="1621712"/>
                </a:lnTo>
                <a:lnTo>
                  <a:pt x="1166021" y="1609609"/>
                </a:lnTo>
                <a:lnTo>
                  <a:pt x="1216420" y="1596012"/>
                </a:lnTo>
                <a:lnTo>
                  <a:pt x="1262808" y="1581021"/>
                </a:lnTo>
                <a:lnTo>
                  <a:pt x="1304878" y="1564733"/>
                </a:lnTo>
                <a:lnTo>
                  <a:pt x="1342326" y="1547247"/>
                </a:lnTo>
                <a:lnTo>
                  <a:pt x="1402141" y="1509074"/>
                </a:lnTo>
                <a:lnTo>
                  <a:pt x="1439816" y="1467291"/>
                </a:lnTo>
                <a:lnTo>
                  <a:pt x="1452915" y="1422685"/>
                </a:lnTo>
                <a:lnTo>
                  <a:pt x="1452915" y="234769"/>
                </a:lnTo>
                <a:lnTo>
                  <a:pt x="1449590" y="212163"/>
                </a:lnTo>
                <a:lnTo>
                  <a:pt x="1423898" y="168870"/>
                </a:lnTo>
                <a:lnTo>
                  <a:pt x="1374849" y="128794"/>
                </a:lnTo>
                <a:lnTo>
                  <a:pt x="1304878" y="92722"/>
                </a:lnTo>
                <a:lnTo>
                  <a:pt x="1262808" y="76434"/>
                </a:lnTo>
                <a:lnTo>
                  <a:pt x="1216420" y="61443"/>
                </a:lnTo>
                <a:lnTo>
                  <a:pt x="1166021" y="47846"/>
                </a:lnTo>
                <a:lnTo>
                  <a:pt x="1111912" y="35743"/>
                </a:lnTo>
                <a:lnTo>
                  <a:pt x="1054400" y="25231"/>
                </a:lnTo>
                <a:lnTo>
                  <a:pt x="993789" y="16411"/>
                </a:lnTo>
                <a:lnTo>
                  <a:pt x="930383" y="9378"/>
                </a:lnTo>
                <a:lnTo>
                  <a:pt x="864486" y="4234"/>
                </a:lnTo>
                <a:lnTo>
                  <a:pt x="796403" y="1074"/>
                </a:lnTo>
                <a:lnTo>
                  <a:pt x="726439" y="0"/>
                </a:lnTo>
                <a:lnTo>
                  <a:pt x="656479" y="1074"/>
                </a:lnTo>
                <a:lnTo>
                  <a:pt x="588399" y="4234"/>
                </a:lnTo>
                <a:lnTo>
                  <a:pt x="522506" y="9378"/>
                </a:lnTo>
                <a:lnTo>
                  <a:pt x="459103" y="16411"/>
                </a:lnTo>
                <a:lnTo>
                  <a:pt x="398495" y="25231"/>
                </a:lnTo>
                <a:lnTo>
                  <a:pt x="340986" y="35743"/>
                </a:lnTo>
                <a:lnTo>
                  <a:pt x="286881" y="47846"/>
                </a:lnTo>
                <a:lnTo>
                  <a:pt x="236483" y="61443"/>
                </a:lnTo>
                <a:lnTo>
                  <a:pt x="190098" y="76434"/>
                </a:lnTo>
                <a:lnTo>
                  <a:pt x="148030" y="92722"/>
                </a:lnTo>
                <a:lnTo>
                  <a:pt x="110583" y="110208"/>
                </a:lnTo>
                <a:lnTo>
                  <a:pt x="50772" y="148381"/>
                </a:lnTo>
                <a:lnTo>
                  <a:pt x="13098" y="190164"/>
                </a:lnTo>
                <a:lnTo>
                  <a:pt x="3325" y="212163"/>
                </a:lnTo>
                <a:lnTo>
                  <a:pt x="0" y="234769"/>
                </a:lnTo>
              </a:path>
              <a:path extrusionOk="0" h="1657985" w="1453514">
                <a:moveTo>
                  <a:pt x="0" y="234769"/>
                </a:moveTo>
                <a:lnTo>
                  <a:pt x="13098" y="279375"/>
                </a:lnTo>
                <a:lnTo>
                  <a:pt x="50772" y="321158"/>
                </a:lnTo>
                <a:lnTo>
                  <a:pt x="110583" y="359331"/>
                </a:lnTo>
                <a:lnTo>
                  <a:pt x="148030" y="376817"/>
                </a:lnTo>
                <a:lnTo>
                  <a:pt x="190098" y="393105"/>
                </a:lnTo>
                <a:lnTo>
                  <a:pt x="236483" y="408096"/>
                </a:lnTo>
                <a:lnTo>
                  <a:pt x="286881" y="421693"/>
                </a:lnTo>
                <a:lnTo>
                  <a:pt x="340986" y="433796"/>
                </a:lnTo>
                <a:lnTo>
                  <a:pt x="398495" y="444307"/>
                </a:lnTo>
                <a:lnTo>
                  <a:pt x="459103" y="453128"/>
                </a:lnTo>
                <a:lnTo>
                  <a:pt x="522506" y="460161"/>
                </a:lnTo>
                <a:lnTo>
                  <a:pt x="588399" y="465305"/>
                </a:lnTo>
                <a:lnTo>
                  <a:pt x="656479" y="468465"/>
                </a:lnTo>
                <a:lnTo>
                  <a:pt x="726439" y="469539"/>
                </a:lnTo>
                <a:lnTo>
                  <a:pt x="796403" y="468465"/>
                </a:lnTo>
                <a:lnTo>
                  <a:pt x="864486" y="465305"/>
                </a:lnTo>
                <a:lnTo>
                  <a:pt x="930383" y="460161"/>
                </a:lnTo>
                <a:lnTo>
                  <a:pt x="993789" y="453128"/>
                </a:lnTo>
                <a:lnTo>
                  <a:pt x="1054400" y="444307"/>
                </a:lnTo>
                <a:lnTo>
                  <a:pt x="1111912" y="433796"/>
                </a:lnTo>
                <a:lnTo>
                  <a:pt x="1166021" y="421693"/>
                </a:lnTo>
                <a:lnTo>
                  <a:pt x="1216420" y="408096"/>
                </a:lnTo>
                <a:lnTo>
                  <a:pt x="1262808" y="393105"/>
                </a:lnTo>
                <a:lnTo>
                  <a:pt x="1304878" y="376817"/>
                </a:lnTo>
                <a:lnTo>
                  <a:pt x="1342326" y="359331"/>
                </a:lnTo>
                <a:lnTo>
                  <a:pt x="1402141" y="321158"/>
                </a:lnTo>
                <a:lnTo>
                  <a:pt x="1439816" y="279375"/>
                </a:lnTo>
                <a:lnTo>
                  <a:pt x="1452915" y="234769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1" name="Google Shape;931;p77"/>
          <p:cNvSpPr txBox="1"/>
          <p:nvPr/>
        </p:nvSpPr>
        <p:spPr>
          <a:xfrm>
            <a:off x="738624" y="3590256"/>
            <a:ext cx="80899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Dynamic DB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77"/>
          <p:cNvSpPr/>
          <p:nvPr/>
        </p:nvSpPr>
        <p:spPr>
          <a:xfrm>
            <a:off x="4433268" y="2804724"/>
            <a:ext cx="1538605" cy="1602740"/>
          </a:xfrm>
          <a:custGeom>
            <a:rect b="b" l="l" r="r" t="t"/>
            <a:pathLst>
              <a:path extrusionOk="0" h="1602739" w="1538604">
                <a:moveTo>
                  <a:pt x="0" y="248690"/>
                </a:moveTo>
                <a:lnTo>
                  <a:pt x="0" y="1353661"/>
                </a:lnTo>
                <a:lnTo>
                  <a:pt x="12390" y="1398352"/>
                </a:lnTo>
                <a:lnTo>
                  <a:pt x="48115" y="1440409"/>
                </a:lnTo>
                <a:lnTo>
                  <a:pt x="105004" y="1479132"/>
                </a:lnTo>
                <a:lnTo>
                  <a:pt x="140705" y="1497023"/>
                </a:lnTo>
                <a:lnTo>
                  <a:pt x="180884" y="1513819"/>
                </a:lnTo>
                <a:lnTo>
                  <a:pt x="225267" y="1529430"/>
                </a:lnTo>
                <a:lnTo>
                  <a:pt x="273585" y="1543770"/>
                </a:lnTo>
                <a:lnTo>
                  <a:pt x="325565" y="1556751"/>
                </a:lnTo>
                <a:lnTo>
                  <a:pt x="380936" y="1568285"/>
                </a:lnTo>
                <a:lnTo>
                  <a:pt x="439426" y="1578285"/>
                </a:lnTo>
                <a:lnTo>
                  <a:pt x="500765" y="1586664"/>
                </a:lnTo>
                <a:lnTo>
                  <a:pt x="564680" y="1593332"/>
                </a:lnTo>
                <a:lnTo>
                  <a:pt x="630901" y="1598204"/>
                </a:lnTo>
                <a:lnTo>
                  <a:pt x="699156" y="1601192"/>
                </a:lnTo>
                <a:lnTo>
                  <a:pt x="769174" y="1602207"/>
                </a:lnTo>
                <a:lnTo>
                  <a:pt x="839175" y="1601192"/>
                </a:lnTo>
                <a:lnTo>
                  <a:pt x="907418" y="1598204"/>
                </a:lnTo>
                <a:lnTo>
                  <a:pt x="973629" y="1593332"/>
                </a:lnTo>
                <a:lnTo>
                  <a:pt x="1037538" y="1586664"/>
                </a:lnTo>
                <a:lnTo>
                  <a:pt x="1098874" y="1578285"/>
                </a:lnTo>
                <a:lnTo>
                  <a:pt x="1157363" y="1568285"/>
                </a:lnTo>
                <a:lnTo>
                  <a:pt x="1212735" y="1556751"/>
                </a:lnTo>
                <a:lnTo>
                  <a:pt x="1264717" y="1543770"/>
                </a:lnTo>
                <a:lnTo>
                  <a:pt x="1313039" y="1529430"/>
                </a:lnTo>
                <a:lnTo>
                  <a:pt x="1357428" y="1513819"/>
                </a:lnTo>
                <a:lnTo>
                  <a:pt x="1397612" y="1497023"/>
                </a:lnTo>
                <a:lnTo>
                  <a:pt x="1433320" y="1479132"/>
                </a:lnTo>
                <a:lnTo>
                  <a:pt x="1490220" y="1440409"/>
                </a:lnTo>
                <a:lnTo>
                  <a:pt x="1525954" y="1398352"/>
                </a:lnTo>
                <a:lnTo>
                  <a:pt x="1538349" y="1353661"/>
                </a:lnTo>
                <a:lnTo>
                  <a:pt x="1538349" y="248690"/>
                </a:lnTo>
                <a:lnTo>
                  <a:pt x="1535205" y="226058"/>
                </a:lnTo>
                <a:lnTo>
                  <a:pt x="1510869" y="182587"/>
                </a:lnTo>
                <a:lnTo>
                  <a:pt x="1464280" y="142093"/>
                </a:lnTo>
                <a:lnTo>
                  <a:pt x="1397612" y="105279"/>
                </a:lnTo>
                <a:lnTo>
                  <a:pt x="1357428" y="88472"/>
                </a:lnTo>
                <a:lnTo>
                  <a:pt x="1313039" y="72849"/>
                </a:lnTo>
                <a:lnTo>
                  <a:pt x="1264717" y="58497"/>
                </a:lnTo>
                <a:lnTo>
                  <a:pt x="1212735" y="45504"/>
                </a:lnTo>
                <a:lnTo>
                  <a:pt x="1157363" y="33959"/>
                </a:lnTo>
                <a:lnTo>
                  <a:pt x="1098874" y="23948"/>
                </a:lnTo>
                <a:lnTo>
                  <a:pt x="1037538" y="15561"/>
                </a:lnTo>
                <a:lnTo>
                  <a:pt x="973629" y="8885"/>
                </a:lnTo>
                <a:lnTo>
                  <a:pt x="907418" y="4007"/>
                </a:lnTo>
                <a:lnTo>
                  <a:pt x="839175" y="1016"/>
                </a:lnTo>
                <a:lnTo>
                  <a:pt x="769174" y="0"/>
                </a:lnTo>
                <a:lnTo>
                  <a:pt x="699156" y="1016"/>
                </a:lnTo>
                <a:lnTo>
                  <a:pt x="630901" y="4007"/>
                </a:lnTo>
                <a:lnTo>
                  <a:pt x="564680" y="8885"/>
                </a:lnTo>
                <a:lnTo>
                  <a:pt x="500765" y="15561"/>
                </a:lnTo>
                <a:lnTo>
                  <a:pt x="439426" y="23948"/>
                </a:lnTo>
                <a:lnTo>
                  <a:pt x="380936" y="33959"/>
                </a:lnTo>
                <a:lnTo>
                  <a:pt x="325565" y="45504"/>
                </a:lnTo>
                <a:lnTo>
                  <a:pt x="273585" y="58497"/>
                </a:lnTo>
                <a:lnTo>
                  <a:pt x="225267" y="72849"/>
                </a:lnTo>
                <a:lnTo>
                  <a:pt x="180884" y="88472"/>
                </a:lnTo>
                <a:lnTo>
                  <a:pt x="140705" y="105279"/>
                </a:lnTo>
                <a:lnTo>
                  <a:pt x="105004" y="123182"/>
                </a:lnTo>
                <a:lnTo>
                  <a:pt x="48115" y="161924"/>
                </a:lnTo>
                <a:lnTo>
                  <a:pt x="12390" y="203994"/>
                </a:lnTo>
                <a:lnTo>
                  <a:pt x="3142" y="226058"/>
                </a:lnTo>
                <a:lnTo>
                  <a:pt x="0" y="248690"/>
                </a:lnTo>
              </a:path>
              <a:path extrusionOk="0" h="1602739" w="1538604">
                <a:moveTo>
                  <a:pt x="0" y="248690"/>
                </a:moveTo>
                <a:lnTo>
                  <a:pt x="12390" y="293381"/>
                </a:lnTo>
                <a:lnTo>
                  <a:pt x="48115" y="335439"/>
                </a:lnTo>
                <a:lnTo>
                  <a:pt x="105004" y="374161"/>
                </a:lnTo>
                <a:lnTo>
                  <a:pt x="140705" y="392053"/>
                </a:lnTo>
                <a:lnTo>
                  <a:pt x="180884" y="408848"/>
                </a:lnTo>
                <a:lnTo>
                  <a:pt x="225267" y="424460"/>
                </a:lnTo>
                <a:lnTo>
                  <a:pt x="273585" y="438800"/>
                </a:lnTo>
                <a:lnTo>
                  <a:pt x="325565" y="451781"/>
                </a:lnTo>
                <a:lnTo>
                  <a:pt x="380936" y="463315"/>
                </a:lnTo>
                <a:lnTo>
                  <a:pt x="439426" y="473315"/>
                </a:lnTo>
                <a:lnTo>
                  <a:pt x="500765" y="481693"/>
                </a:lnTo>
                <a:lnTo>
                  <a:pt x="564680" y="488362"/>
                </a:lnTo>
                <a:lnTo>
                  <a:pt x="630901" y="493234"/>
                </a:lnTo>
                <a:lnTo>
                  <a:pt x="699156" y="496221"/>
                </a:lnTo>
                <a:lnTo>
                  <a:pt x="769174" y="497236"/>
                </a:lnTo>
                <a:lnTo>
                  <a:pt x="839175" y="496221"/>
                </a:lnTo>
                <a:lnTo>
                  <a:pt x="907418" y="493234"/>
                </a:lnTo>
                <a:lnTo>
                  <a:pt x="973629" y="488362"/>
                </a:lnTo>
                <a:lnTo>
                  <a:pt x="1037538" y="481693"/>
                </a:lnTo>
                <a:lnTo>
                  <a:pt x="1098874" y="473315"/>
                </a:lnTo>
                <a:lnTo>
                  <a:pt x="1157363" y="463315"/>
                </a:lnTo>
                <a:lnTo>
                  <a:pt x="1212735" y="451781"/>
                </a:lnTo>
                <a:lnTo>
                  <a:pt x="1264717" y="438800"/>
                </a:lnTo>
                <a:lnTo>
                  <a:pt x="1313039" y="424460"/>
                </a:lnTo>
                <a:lnTo>
                  <a:pt x="1357428" y="408848"/>
                </a:lnTo>
                <a:lnTo>
                  <a:pt x="1397612" y="392053"/>
                </a:lnTo>
                <a:lnTo>
                  <a:pt x="1433320" y="374161"/>
                </a:lnTo>
                <a:lnTo>
                  <a:pt x="1490220" y="335439"/>
                </a:lnTo>
                <a:lnTo>
                  <a:pt x="1525954" y="293381"/>
                </a:lnTo>
                <a:lnTo>
                  <a:pt x="1538349" y="24869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77"/>
          <p:cNvSpPr txBox="1"/>
          <p:nvPr/>
        </p:nvSpPr>
        <p:spPr>
          <a:xfrm>
            <a:off x="4894209" y="3597216"/>
            <a:ext cx="616585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Static DB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34" name="Google Shape;934;p77"/>
          <p:cNvGrpSpPr/>
          <p:nvPr/>
        </p:nvGrpSpPr>
        <p:grpSpPr>
          <a:xfrm>
            <a:off x="1659507" y="1697289"/>
            <a:ext cx="1610282" cy="362112"/>
            <a:chOff x="1659507" y="1697289"/>
            <a:chExt cx="1610282" cy="362112"/>
          </a:xfrm>
        </p:grpSpPr>
        <p:sp>
          <p:nvSpPr>
            <p:cNvPr id="935" name="Google Shape;935;p77"/>
            <p:cNvSpPr/>
            <p:nvPr/>
          </p:nvSpPr>
          <p:spPr>
            <a:xfrm>
              <a:off x="1659507" y="1697289"/>
              <a:ext cx="62865" cy="361950"/>
            </a:xfrm>
            <a:custGeom>
              <a:rect b="b" l="l" r="r" t="t"/>
              <a:pathLst>
                <a:path extrusionOk="0" h="361950" w="62864">
                  <a:moveTo>
                    <a:pt x="62247" y="0"/>
                  </a:moveTo>
                  <a:lnTo>
                    <a:pt x="62247" y="200837"/>
                  </a:lnTo>
                  <a:lnTo>
                    <a:pt x="0" y="361653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6" name="Google Shape;936;p77"/>
            <p:cNvSpPr/>
            <p:nvPr/>
          </p:nvSpPr>
          <p:spPr>
            <a:xfrm>
              <a:off x="1783889" y="1737456"/>
              <a:ext cx="1485900" cy="321945"/>
            </a:xfrm>
            <a:custGeom>
              <a:rect b="b" l="l" r="r" t="t"/>
              <a:pathLst>
                <a:path extrusionOk="0" h="321944" w="1485900">
                  <a:moveTo>
                    <a:pt x="1452885" y="193297"/>
                  </a:moveTo>
                  <a:lnTo>
                    <a:pt x="1452885" y="0"/>
                  </a:lnTo>
                  <a:lnTo>
                    <a:pt x="0" y="0"/>
                  </a:lnTo>
                </a:path>
                <a:path extrusionOk="0" h="321944" w="1485900">
                  <a:moveTo>
                    <a:pt x="1419799" y="193297"/>
                  </a:moveTo>
                  <a:lnTo>
                    <a:pt x="1452885" y="321485"/>
                  </a:lnTo>
                  <a:lnTo>
                    <a:pt x="1485859" y="193297"/>
                  </a:lnTo>
                  <a:lnTo>
                    <a:pt x="1419799" y="193297"/>
                  </a:lnTo>
                </a:path>
              </a:pathLst>
            </a:custGeom>
            <a:noFill/>
            <a:ln cap="flat" cmpd="sng" w="9525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7" name="Google Shape;937;p77"/>
          <p:cNvSpPr txBox="1"/>
          <p:nvPr/>
        </p:nvSpPr>
        <p:spPr>
          <a:xfrm>
            <a:off x="1398647" y="2078099"/>
            <a:ext cx="64643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Physician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77"/>
          <p:cNvSpPr txBox="1"/>
          <p:nvPr/>
        </p:nvSpPr>
        <p:spPr>
          <a:xfrm>
            <a:off x="4533960" y="5835034"/>
            <a:ext cx="43942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Expert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9" name="Google Shape;939;p77"/>
          <p:cNvSpPr/>
          <p:nvPr/>
        </p:nvSpPr>
        <p:spPr>
          <a:xfrm>
            <a:off x="3203688" y="2942918"/>
            <a:ext cx="66675" cy="332105"/>
          </a:xfrm>
          <a:custGeom>
            <a:rect b="b" l="l" r="r" t="t"/>
            <a:pathLst>
              <a:path extrusionOk="0" h="332104" w="66675">
                <a:moveTo>
                  <a:pt x="33086" y="0"/>
                </a:moveTo>
                <a:lnTo>
                  <a:pt x="33086" y="203302"/>
                </a:lnTo>
              </a:path>
              <a:path extrusionOk="0" h="332104" w="66675">
                <a:moveTo>
                  <a:pt x="0" y="203302"/>
                </a:moveTo>
                <a:lnTo>
                  <a:pt x="33086" y="331491"/>
                </a:lnTo>
                <a:lnTo>
                  <a:pt x="66060" y="203302"/>
                </a:lnTo>
                <a:lnTo>
                  <a:pt x="0" y="203302"/>
                </a:lnTo>
              </a:path>
            </a:pathLst>
          </a:cu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77"/>
          <p:cNvSpPr/>
          <p:nvPr/>
        </p:nvSpPr>
        <p:spPr>
          <a:xfrm>
            <a:off x="1109835" y="2458152"/>
            <a:ext cx="4125595" cy="3357879"/>
          </a:xfrm>
          <a:custGeom>
            <a:rect b="b" l="l" r="r" t="t"/>
            <a:pathLst>
              <a:path extrusionOk="0" h="3357879" w="4125595">
                <a:moveTo>
                  <a:pt x="2126939" y="3264839"/>
                </a:moveTo>
                <a:lnTo>
                  <a:pt x="2126939" y="3357660"/>
                </a:lnTo>
                <a:lnTo>
                  <a:pt x="3067042" y="3357660"/>
                </a:lnTo>
                <a:lnTo>
                  <a:pt x="3067042" y="3027416"/>
                </a:lnTo>
                <a:lnTo>
                  <a:pt x="3579825" y="3027416"/>
                </a:lnTo>
              </a:path>
              <a:path extrusionOk="0" h="3357879" w="4125595">
                <a:moveTo>
                  <a:pt x="2159913" y="3264839"/>
                </a:moveTo>
                <a:lnTo>
                  <a:pt x="2126939" y="3136666"/>
                </a:lnTo>
                <a:lnTo>
                  <a:pt x="2093853" y="3264839"/>
                </a:lnTo>
                <a:lnTo>
                  <a:pt x="2159913" y="3264839"/>
                </a:lnTo>
              </a:path>
              <a:path extrusionOk="0" h="3357879" w="4125595">
                <a:moveTo>
                  <a:pt x="2810650" y="2584180"/>
                </a:moveTo>
                <a:lnTo>
                  <a:pt x="4092608" y="2584181"/>
                </a:lnTo>
                <a:lnTo>
                  <a:pt x="4092608" y="2076967"/>
                </a:lnTo>
              </a:path>
              <a:path extrusionOk="0" h="3357879" w="4125595">
                <a:moveTo>
                  <a:pt x="4125582" y="2076967"/>
                </a:moveTo>
                <a:lnTo>
                  <a:pt x="4092608" y="1948779"/>
                </a:lnTo>
                <a:lnTo>
                  <a:pt x="4059521" y="2076967"/>
                </a:lnTo>
                <a:lnTo>
                  <a:pt x="4125582" y="2076967"/>
                </a:lnTo>
              </a:path>
              <a:path extrusionOk="0" h="3357879" w="4125595">
                <a:moveTo>
                  <a:pt x="33041" y="1976476"/>
                </a:moveTo>
                <a:lnTo>
                  <a:pt x="33041" y="2584180"/>
                </a:lnTo>
                <a:lnTo>
                  <a:pt x="1344081" y="2584180"/>
                </a:lnTo>
              </a:path>
              <a:path extrusionOk="0" h="3357879" w="4125595">
                <a:moveTo>
                  <a:pt x="1344081" y="2626900"/>
                </a:moveTo>
                <a:lnTo>
                  <a:pt x="1443228" y="2584180"/>
                </a:lnTo>
                <a:lnTo>
                  <a:pt x="1344081" y="2541446"/>
                </a:lnTo>
                <a:lnTo>
                  <a:pt x="1344081" y="2626900"/>
                </a:lnTo>
              </a:path>
              <a:path extrusionOk="0" h="3357879" w="4125595">
                <a:moveTo>
                  <a:pt x="1344081" y="42777"/>
                </a:moveTo>
                <a:lnTo>
                  <a:pt x="33041" y="42777"/>
                </a:lnTo>
                <a:lnTo>
                  <a:pt x="33041" y="190832"/>
                </a:lnTo>
              </a:path>
              <a:path extrusionOk="0" h="3357879" w="4125595">
                <a:moveTo>
                  <a:pt x="1344081" y="85410"/>
                </a:moveTo>
                <a:lnTo>
                  <a:pt x="1443228" y="42777"/>
                </a:lnTo>
                <a:lnTo>
                  <a:pt x="1344081" y="0"/>
                </a:lnTo>
                <a:lnTo>
                  <a:pt x="1344081" y="85410"/>
                </a:lnTo>
              </a:path>
              <a:path extrusionOk="0" h="3357879" w="4125595">
                <a:moveTo>
                  <a:pt x="0" y="190832"/>
                </a:moveTo>
                <a:lnTo>
                  <a:pt x="33041" y="319020"/>
                </a:lnTo>
                <a:lnTo>
                  <a:pt x="66094" y="190832"/>
                </a:lnTo>
                <a:lnTo>
                  <a:pt x="0" y="190832"/>
                </a:lnTo>
              </a:path>
              <a:path extrusionOk="0" h="3357879" w="4125595">
                <a:moveTo>
                  <a:pt x="2909797" y="42777"/>
                </a:moveTo>
                <a:lnTo>
                  <a:pt x="4092608" y="42777"/>
                </a:lnTo>
                <a:lnTo>
                  <a:pt x="4092608" y="346572"/>
                </a:lnTo>
              </a:path>
              <a:path extrusionOk="0" h="3357879" w="4125595">
                <a:moveTo>
                  <a:pt x="2909797" y="0"/>
                </a:moveTo>
                <a:lnTo>
                  <a:pt x="2810650" y="42777"/>
                </a:lnTo>
                <a:lnTo>
                  <a:pt x="2909797" y="85410"/>
                </a:lnTo>
                <a:lnTo>
                  <a:pt x="2909797" y="0"/>
                </a:lnTo>
              </a:path>
              <a:path extrusionOk="0" h="3357879" w="4125595">
                <a:moveTo>
                  <a:pt x="858665" y="1104970"/>
                </a:moveTo>
                <a:lnTo>
                  <a:pt x="759517" y="1147748"/>
                </a:lnTo>
                <a:lnTo>
                  <a:pt x="858665" y="1190380"/>
                </a:lnTo>
                <a:lnTo>
                  <a:pt x="858665" y="1104970"/>
                </a:lnTo>
              </a:path>
              <a:path extrusionOk="0" h="3357879" w="4125595">
                <a:moveTo>
                  <a:pt x="1344081" y="1190380"/>
                </a:moveTo>
                <a:lnTo>
                  <a:pt x="1443228" y="1147748"/>
                </a:lnTo>
                <a:lnTo>
                  <a:pt x="1344081" y="1104970"/>
                </a:lnTo>
                <a:lnTo>
                  <a:pt x="1344081" y="1190380"/>
                </a:lnTo>
              </a:path>
              <a:path extrusionOk="0" h="3357879" w="4125595">
                <a:moveTo>
                  <a:pt x="2909797" y="1104970"/>
                </a:moveTo>
                <a:lnTo>
                  <a:pt x="2810650" y="1147748"/>
                </a:lnTo>
                <a:lnTo>
                  <a:pt x="2909797" y="1190381"/>
                </a:lnTo>
                <a:lnTo>
                  <a:pt x="2909797" y="1104970"/>
                </a:lnTo>
              </a:path>
            </a:pathLst>
          </a:cu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1" name="Google Shape;941;p77"/>
          <p:cNvSpPr txBox="1"/>
          <p:nvPr/>
        </p:nvSpPr>
        <p:spPr>
          <a:xfrm>
            <a:off x="481076" y="6398767"/>
            <a:ext cx="125539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42" name="Google Shape;942;p77"/>
          <p:cNvSpPr txBox="1"/>
          <p:nvPr/>
        </p:nvSpPr>
        <p:spPr>
          <a:xfrm>
            <a:off x="5326126" y="6398767"/>
            <a:ext cx="153987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96"/>
          <p:cNvSpPr txBox="1"/>
          <p:nvPr>
            <p:ph type="title"/>
          </p:nvPr>
        </p:nvSpPr>
        <p:spPr>
          <a:xfrm>
            <a:off x="1615438" y="701180"/>
            <a:ext cx="7781779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Components of Expert System</a:t>
            </a:r>
            <a:endParaRPr/>
          </a:p>
        </p:txBody>
      </p:sp>
      <p:sp>
        <p:nvSpPr>
          <p:cNvPr id="121" name="Google Shape;121;p96"/>
          <p:cNvSpPr txBox="1"/>
          <p:nvPr/>
        </p:nvSpPr>
        <p:spPr>
          <a:xfrm>
            <a:off x="895306" y="1667823"/>
            <a:ext cx="10401387" cy="40318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400">
            <a:spAutoFit/>
          </a:bodyPr>
          <a:lstStyle/>
          <a:p>
            <a:pPr indent="0" lvl="0" marL="127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Inference Engine (Rules of Engine)</a:t>
            </a:r>
            <a:endParaRPr/>
          </a:p>
          <a:p>
            <a:pPr indent="-342900" lvl="0" marL="355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Also known as the brain of the expert system</a:t>
            </a:r>
            <a:endParaRPr/>
          </a:p>
          <a:p>
            <a:pPr indent="-342900" lvl="0" marL="355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Main processing unit of the system</a:t>
            </a:r>
            <a:endParaRPr/>
          </a:p>
          <a:p>
            <a:pPr indent="-342900" lvl="0" marL="355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Applies inference rules to the knowledge base (KB) to derive a conclusion or deduce new information</a:t>
            </a:r>
            <a:endParaRPr/>
          </a:p>
          <a:p>
            <a:pPr indent="-342900" lvl="0" marL="3556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▪"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With the help of an inference engine, the system extracts the knowledge from the knowledge base. </a:t>
            </a:r>
            <a:endParaRPr/>
          </a:p>
        </p:txBody>
      </p:sp>
      <p:pic>
        <p:nvPicPr>
          <p:cNvPr id="122" name="Google Shape;122;p9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96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5885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</a:rPr>
              <a:t>‹#›</a:t>
            </a:fld>
            <a:endParaRPr sz="1200"/>
          </a:p>
        </p:txBody>
      </p:sp>
      <p:sp>
        <p:nvSpPr>
          <p:cNvPr id="124" name="Google Shape;124;p96"/>
          <p:cNvSpPr txBox="1"/>
          <p:nvPr/>
        </p:nvSpPr>
        <p:spPr>
          <a:xfrm>
            <a:off x="840739" y="6560894"/>
            <a:ext cx="154940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5" name="Google Shape;125;p96"/>
          <p:cNvSpPr txBox="1"/>
          <p:nvPr/>
        </p:nvSpPr>
        <p:spPr>
          <a:xfrm>
            <a:off x="5122545" y="6560894"/>
            <a:ext cx="194945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78"/>
          <p:cNvSpPr txBox="1"/>
          <p:nvPr>
            <p:ph type="title"/>
          </p:nvPr>
        </p:nvSpPr>
        <p:spPr>
          <a:xfrm>
            <a:off x="1176324" y="926338"/>
            <a:ext cx="7236156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Explanation System</a:t>
            </a:r>
            <a:endParaRPr/>
          </a:p>
        </p:txBody>
      </p:sp>
      <p:sp>
        <p:nvSpPr>
          <p:cNvPr id="948" name="Google Shape;948;p78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949" name="Google Shape;949;p78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950" name="Google Shape;950;p78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81</a:t>
            </a:r>
            <a:endParaRPr/>
          </a:p>
        </p:txBody>
      </p:sp>
      <p:sp>
        <p:nvSpPr>
          <p:cNvPr id="951" name="Google Shape;951;p78"/>
          <p:cNvSpPr txBox="1"/>
          <p:nvPr/>
        </p:nvSpPr>
        <p:spPr>
          <a:xfrm>
            <a:off x="1176324" y="1813126"/>
            <a:ext cx="9044305" cy="25378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3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Uses a trace of the Production Rules for a basis, and the Context Tree, to provide context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Ignores Definitional Rules (CF == 1)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Two Modules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Q-A Module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Reasoning Status Checker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5" name="Shape 9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6" name="Google Shape;956;p79"/>
          <p:cNvSpPr txBox="1"/>
          <p:nvPr>
            <p:ph type="title"/>
          </p:nvPr>
        </p:nvSpPr>
        <p:spPr>
          <a:xfrm>
            <a:off x="1176324" y="926338"/>
            <a:ext cx="5691835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Q-A Module</a:t>
            </a:r>
            <a:endParaRPr/>
          </a:p>
        </p:txBody>
      </p:sp>
      <p:sp>
        <p:nvSpPr>
          <p:cNvPr id="957" name="Google Shape;957;p79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958" name="Google Shape;958;p79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959" name="Google Shape;959;p79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82</a:t>
            </a:r>
            <a:endParaRPr/>
          </a:p>
        </p:txBody>
      </p:sp>
      <p:sp>
        <p:nvSpPr>
          <p:cNvPr id="960" name="Google Shape;960;p79"/>
          <p:cNvSpPr txBox="1"/>
          <p:nvPr/>
        </p:nvSpPr>
        <p:spPr>
          <a:xfrm>
            <a:off x="1084580" y="1689328"/>
            <a:ext cx="9940290" cy="41154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1750">
            <a:spAutoFit/>
          </a:bodyPr>
          <a:lstStyle/>
          <a:p>
            <a:pPr indent="0" lvl="0" marL="104139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Symbolic Production Rules are readable</a:t>
            </a:r>
            <a:endParaRPr b="0" i="0" sz="2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04139" marR="0" rtl="0" algn="l">
              <a:lnSpc>
                <a:spcPct val="100000"/>
              </a:lnSpc>
              <a:spcBef>
                <a:spcPts val="780"/>
              </a:spcBef>
              <a:spcAft>
                <a:spcPts val="0"/>
              </a:spcAft>
              <a:buClr>
                <a:srgbClr val="000000"/>
              </a:buClr>
              <a:buSzPts val="2600"/>
              <a:buFont typeface="Arial"/>
              <a:buNone/>
            </a:pPr>
            <a:r>
              <a:rPr b="0" i="0" lang="en-US" sz="26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Each </a:t>
            </a:r>
            <a:r>
              <a:rPr b="0" i="0" lang="en-US" sz="2600" u="none" cap="none" strike="noStrike">
                <a:solidFill>
                  <a:srgbClr val="4966AC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&lt;predicate function&gt; </a:t>
            </a:r>
            <a:r>
              <a:rPr b="0" i="0" lang="en-US" sz="26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has an associated translation pattern:</a:t>
            </a:r>
            <a:endParaRPr b="0" i="0" sz="26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927100" marR="2792730" rtl="0" algn="l">
              <a:lnSpc>
                <a:spcPct val="169947"/>
              </a:lnSpc>
              <a:spcBef>
                <a:spcPts val="229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4966AC"/>
                </a:solidFill>
                <a:latin typeface="Courier New"/>
                <a:ea typeface="Courier New"/>
                <a:cs typeface="Courier New"/>
                <a:sym typeface="Courier New"/>
              </a:rPr>
              <a:t>GRID </a:t>
            </a:r>
            <a:r>
              <a:rPr b="0" i="0" lang="en-US" sz="1900" u="none" cap="none" strike="noStrike">
                <a:solidFill>
                  <a:srgbClr val="232852"/>
                </a:solidFill>
                <a:latin typeface="Courier New"/>
                <a:ea typeface="Courier New"/>
                <a:cs typeface="Courier New"/>
                <a:sym typeface="Courier New"/>
              </a:rPr>
              <a:t>(THE (2) ASSOCIATED WITH (1) IS KNOWN)  </a:t>
            </a:r>
            <a:r>
              <a:rPr b="0" i="0" lang="en-US" sz="1900" u="none" cap="none" strike="noStrike">
                <a:solidFill>
                  <a:srgbClr val="4966AC"/>
                </a:solidFill>
                <a:latin typeface="Courier New"/>
                <a:ea typeface="Courier New"/>
                <a:cs typeface="Courier New"/>
                <a:sym typeface="Courier New"/>
              </a:rPr>
              <a:t>VAL </a:t>
            </a:r>
            <a:r>
              <a:rPr b="0" i="0" lang="en-US" sz="1900" u="none" cap="none" strike="noStrike">
                <a:solidFill>
                  <a:srgbClr val="232852"/>
                </a:solidFill>
                <a:latin typeface="Courier New"/>
                <a:ea typeface="Courier New"/>
                <a:cs typeface="Courier New"/>
                <a:sym typeface="Courier New"/>
              </a:rPr>
              <a:t>(((2 1)))</a:t>
            </a:r>
            <a:endParaRPr b="0" i="0" sz="19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27100" marR="3658234" rtl="0" algn="l">
              <a:lnSpc>
                <a:spcPct val="169473"/>
              </a:lnSpc>
              <a:spcBef>
                <a:spcPts val="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4966AC"/>
                </a:solidFill>
                <a:latin typeface="Courier New"/>
                <a:ea typeface="Courier New"/>
                <a:cs typeface="Courier New"/>
                <a:sym typeface="Courier New"/>
              </a:rPr>
              <a:t>PORTAL </a:t>
            </a:r>
            <a:r>
              <a:rPr b="0" i="0" lang="en-US" sz="1900" u="none" cap="none" strike="noStrike">
                <a:solidFill>
                  <a:srgbClr val="232852"/>
                </a:solidFill>
                <a:latin typeface="Courier New"/>
                <a:ea typeface="Courier New"/>
                <a:cs typeface="Courier New"/>
                <a:sym typeface="Courier New"/>
              </a:rPr>
              <a:t>(THE PORTAL OF ENTRY OF *)  </a:t>
            </a:r>
            <a:r>
              <a:rPr b="0" i="0" lang="en-US" sz="1900" u="none" cap="none" strike="noStrike">
                <a:solidFill>
                  <a:srgbClr val="4966AC"/>
                </a:solidFill>
                <a:latin typeface="Courier New"/>
                <a:ea typeface="Courier New"/>
                <a:cs typeface="Courier New"/>
                <a:sym typeface="Courier New"/>
              </a:rPr>
              <a:t>PATH-FLORA </a:t>
            </a:r>
            <a:r>
              <a:rPr b="0" i="0" lang="en-US" sz="1900" u="none" cap="none" strike="noStrike">
                <a:solidFill>
                  <a:srgbClr val="232852"/>
                </a:solidFill>
                <a:latin typeface="Courier New"/>
                <a:ea typeface="Courier New"/>
                <a:cs typeface="Courier New"/>
                <a:sym typeface="Courier New"/>
              </a:rPr>
              <a:t>(LIST OF LIKELY PATHOGENS)</a:t>
            </a:r>
            <a:endParaRPr b="0" i="0" sz="19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53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404040"/>
                </a:solidFill>
                <a:latin typeface="Courier New"/>
                <a:ea typeface="Courier New"/>
                <a:cs typeface="Courier New"/>
                <a:sym typeface="Courier New"/>
              </a:rPr>
              <a:t>i.e.	</a:t>
            </a:r>
            <a:r>
              <a:rPr b="0" i="0" lang="en-US" sz="1900" u="none" cap="none" strike="noStrike">
                <a:solidFill>
                  <a:srgbClr val="3DBAEF"/>
                </a:solidFill>
                <a:latin typeface="Courier New"/>
                <a:ea typeface="Courier New"/>
                <a:cs typeface="Courier New"/>
                <a:sym typeface="Courier New"/>
              </a:rPr>
              <a:t>(GRID (VAL CNTXT PORTAL) PATH-FLORA) </a:t>
            </a:r>
            <a:r>
              <a:rPr b="0" i="0" lang="en-US" sz="1900" u="none" cap="none" strike="noStrike">
                <a:solidFill>
                  <a:srgbClr val="404040"/>
                </a:solidFill>
                <a:latin typeface="Courier New"/>
                <a:ea typeface="Courier New"/>
                <a:cs typeface="Courier New"/>
                <a:sym typeface="Courier New"/>
              </a:rPr>
              <a:t>becomes:</a:t>
            </a:r>
            <a:endParaRPr b="0" i="0" sz="19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04139" marR="5080" rtl="0" algn="l">
              <a:lnSpc>
                <a:spcPct val="97894"/>
              </a:lnSpc>
              <a:spcBef>
                <a:spcPts val="134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232852"/>
                </a:solidFill>
                <a:latin typeface="Courier New"/>
                <a:ea typeface="Courier New"/>
                <a:cs typeface="Courier New"/>
                <a:sym typeface="Courier New"/>
              </a:rPr>
              <a:t>“The list of likely pathogens associated with the portal of entry of  the organism is known.”</a:t>
            </a:r>
            <a:endParaRPr b="0" i="0" sz="19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80"/>
          <p:cNvSpPr txBox="1"/>
          <p:nvPr>
            <p:ph type="title"/>
          </p:nvPr>
        </p:nvSpPr>
        <p:spPr>
          <a:xfrm>
            <a:off x="1176324" y="926338"/>
            <a:ext cx="8614790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Reasoning Status Checker</a:t>
            </a:r>
            <a:endParaRPr/>
          </a:p>
        </p:txBody>
      </p:sp>
      <p:sp>
        <p:nvSpPr>
          <p:cNvPr id="966" name="Google Shape;966;p80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967" name="Google Shape;967;p80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968" name="Google Shape;968;p80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83</a:t>
            </a:r>
            <a:endParaRPr/>
          </a:p>
        </p:txBody>
      </p:sp>
      <p:sp>
        <p:nvSpPr>
          <p:cNvPr id="969" name="Google Shape;969;p80"/>
          <p:cNvSpPr txBox="1"/>
          <p:nvPr/>
        </p:nvSpPr>
        <p:spPr>
          <a:xfrm>
            <a:off x="1176324" y="1813126"/>
            <a:ext cx="9150350" cy="145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393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Explanation is a tree traversal of the traced rules: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19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WHY – moves up the tree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4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1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HOW – moves down (possibly to untried areas)</a:t>
            </a:r>
            <a:endParaRPr b="0" i="0" sz="1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36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Question is rephrased, and the rule being applied is explained with the translation patterns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81"/>
          <p:cNvSpPr txBox="1"/>
          <p:nvPr>
            <p:ph type="title"/>
          </p:nvPr>
        </p:nvSpPr>
        <p:spPr>
          <a:xfrm>
            <a:off x="1176324" y="1052829"/>
            <a:ext cx="8600722" cy="635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4000"/>
              <a:t>Reasoning Status Checker (Example)</a:t>
            </a:r>
            <a:endParaRPr sz="4000"/>
          </a:p>
        </p:txBody>
      </p:sp>
      <p:sp>
        <p:nvSpPr>
          <p:cNvPr id="975" name="Google Shape;975;p81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976" name="Google Shape;976;p81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977" name="Google Shape;977;p81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84</a:t>
            </a:r>
            <a:endParaRPr/>
          </a:p>
        </p:txBody>
      </p:sp>
      <p:sp>
        <p:nvSpPr>
          <p:cNvPr id="978" name="Google Shape;978;p81"/>
          <p:cNvSpPr txBox="1"/>
          <p:nvPr/>
        </p:nvSpPr>
        <p:spPr>
          <a:xfrm>
            <a:off x="1084580" y="1694205"/>
            <a:ext cx="9896475" cy="4058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41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404040"/>
                </a:solidFill>
                <a:latin typeface="Courier New"/>
                <a:ea typeface="Courier New"/>
                <a:cs typeface="Courier New"/>
                <a:sym typeface="Courier New"/>
              </a:rPr>
              <a:t>32) Was penicillinase added to this blood culture (CULTURE-1)?</a:t>
            </a:r>
            <a:endParaRPr b="0" i="0" sz="19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1" i="0" lang="en-US" sz="1900" u="none" cap="none" strike="noStrike">
                <a:solidFill>
                  <a:srgbClr val="404040"/>
                </a:solidFill>
                <a:latin typeface="Courier New"/>
                <a:ea typeface="Courier New"/>
                <a:cs typeface="Courier New"/>
                <a:sym typeface="Courier New"/>
              </a:rPr>
              <a:t>**WHY</a:t>
            </a:r>
            <a:endParaRPr b="0" i="0" sz="19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2700" marR="0" rtl="0" algn="l">
              <a:lnSpc>
                <a:spcPct val="102052"/>
              </a:lnSpc>
              <a:spcBef>
                <a:spcPts val="705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404040"/>
                </a:solidFill>
                <a:latin typeface="Courier New"/>
                <a:ea typeface="Courier New"/>
                <a:cs typeface="Courier New"/>
                <a:sym typeface="Courier New"/>
              </a:rPr>
              <a:t>[i.e. WHY is it important to determine whether penicillinase was</a:t>
            </a:r>
            <a:endParaRPr b="0" i="0" sz="19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104139" marR="0" rtl="0" algn="l">
              <a:lnSpc>
                <a:spcPct val="10205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404040"/>
                </a:solidFill>
                <a:latin typeface="Courier New"/>
                <a:ea typeface="Courier New"/>
                <a:cs typeface="Courier New"/>
                <a:sym typeface="Courier New"/>
              </a:rPr>
              <a:t>added to CULTURE-1?]</a:t>
            </a:r>
            <a:endParaRPr b="0" i="0" sz="19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45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t/>
            </a:r>
            <a:endParaRPr b="0" i="0" sz="175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-92075" lvl="0" marL="104139" marR="1494155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404040"/>
                </a:solidFill>
                <a:latin typeface="Courier New"/>
                <a:ea typeface="Courier New"/>
                <a:cs typeface="Courier New"/>
                <a:sym typeface="Courier New"/>
              </a:rPr>
              <a:t>[3.0] This will aid in determining whether ORGANISM-1 is a  contaminant.	It has already been established that</a:t>
            </a:r>
            <a:endParaRPr b="0" i="0" sz="19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0" lvl="0" marL="927100" marR="0" rtl="0" algn="l">
              <a:lnSpc>
                <a:spcPct val="100000"/>
              </a:lnSpc>
              <a:spcBef>
                <a:spcPts val="71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404040"/>
                </a:solidFill>
                <a:latin typeface="Courier New"/>
                <a:ea typeface="Courier New"/>
                <a:cs typeface="Courier New"/>
                <a:sym typeface="Courier New"/>
              </a:rPr>
              <a:t>[3.1] the site of CULTURE-1 is blood, and</a:t>
            </a:r>
            <a:endParaRPr b="0" i="0" sz="19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822325" lvl="0" marL="104139" marR="2458085" rtl="0" algn="l">
              <a:lnSpc>
                <a:spcPct val="131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404040"/>
                </a:solidFill>
                <a:latin typeface="Courier New"/>
                <a:ea typeface="Courier New"/>
                <a:cs typeface="Courier New"/>
                <a:sym typeface="Courier New"/>
              </a:rPr>
              <a:t>[3.2] the gram stain of ORGANISM-1 is grampos  Therefore, if</a:t>
            </a:r>
            <a:endParaRPr b="0" i="0" sz="19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822325" lvl="0" marL="104139" marR="5080" rtl="0" algn="l">
              <a:lnSpc>
                <a:spcPct val="70000"/>
              </a:lnSpc>
              <a:spcBef>
                <a:spcPts val="1390"/>
              </a:spcBef>
              <a:spcAft>
                <a:spcPts val="0"/>
              </a:spcAft>
              <a:buClr>
                <a:srgbClr val="000000"/>
              </a:buClr>
              <a:buSzPts val="1900"/>
              <a:buFont typeface="Arial"/>
              <a:buNone/>
            </a:pPr>
            <a:r>
              <a:rPr b="0" i="0" lang="en-US" sz="1900" u="none" cap="none" strike="noStrike">
                <a:solidFill>
                  <a:srgbClr val="404040"/>
                </a:solidFill>
                <a:latin typeface="Courier New"/>
                <a:ea typeface="Courier New"/>
                <a:cs typeface="Courier New"/>
                <a:sym typeface="Courier New"/>
              </a:rPr>
              <a:t>[3.3] penicillinase was added to this blood culture then there  is weakly suggestive evidence...</a:t>
            </a:r>
            <a:endParaRPr b="0" i="0" sz="1900" u="none" cap="none" strike="noStrike">
              <a:solidFill>
                <a:schemeClr val="dk1"/>
              </a:solidFill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p82"/>
          <p:cNvSpPr txBox="1"/>
          <p:nvPr/>
        </p:nvSpPr>
        <p:spPr>
          <a:xfrm>
            <a:off x="11552046" y="6387490"/>
            <a:ext cx="160020" cy="18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0" i="0" lang="en-US" sz="105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85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84" name="Google Shape;984;p82"/>
          <p:cNvSpPr txBox="1"/>
          <p:nvPr>
            <p:ph type="title"/>
          </p:nvPr>
        </p:nvSpPr>
        <p:spPr>
          <a:xfrm>
            <a:off x="481076" y="560578"/>
            <a:ext cx="9492918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Knowledge Acquisition System</a:t>
            </a:r>
            <a:endParaRPr/>
          </a:p>
        </p:txBody>
      </p:sp>
      <p:sp>
        <p:nvSpPr>
          <p:cNvPr id="985" name="Google Shape;985;p82"/>
          <p:cNvSpPr txBox="1"/>
          <p:nvPr/>
        </p:nvSpPr>
        <p:spPr>
          <a:xfrm>
            <a:off x="2553064" y="2058942"/>
            <a:ext cx="1367790" cy="88455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63175">
            <a:spAutoFit/>
          </a:bodyPr>
          <a:lstStyle/>
          <a:p>
            <a:pPr indent="-218440" lvl="0" marL="379095" marR="153670" rtl="0" algn="l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Consultation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82"/>
          <p:cNvSpPr txBox="1"/>
          <p:nvPr/>
        </p:nvSpPr>
        <p:spPr>
          <a:xfrm>
            <a:off x="1955800" y="3305937"/>
            <a:ext cx="368300" cy="290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82"/>
          <p:cNvSpPr txBox="1"/>
          <p:nvPr/>
        </p:nvSpPr>
        <p:spPr>
          <a:xfrm>
            <a:off x="4006932" y="3305937"/>
            <a:ext cx="296545" cy="2908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82"/>
          <p:cNvSpPr txBox="1"/>
          <p:nvPr/>
        </p:nvSpPr>
        <p:spPr>
          <a:xfrm>
            <a:off x="2553064" y="3274409"/>
            <a:ext cx="1367790" cy="66357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52700">
            <a:spAutoFit/>
          </a:bodyPr>
          <a:lstStyle/>
          <a:p>
            <a:pPr indent="-180975" lvl="0" marL="379095" marR="191135" rtl="0" algn="l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Explanation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82"/>
          <p:cNvSpPr/>
          <p:nvPr/>
        </p:nvSpPr>
        <p:spPr>
          <a:xfrm>
            <a:off x="2553064" y="4489848"/>
            <a:ext cx="1367790" cy="1105535"/>
          </a:xfrm>
          <a:custGeom>
            <a:rect b="b" l="l" r="r" t="t"/>
            <a:pathLst>
              <a:path extrusionOk="0" h="1105535" w="1367789">
                <a:moveTo>
                  <a:pt x="1367421" y="0"/>
                </a:moveTo>
                <a:lnTo>
                  <a:pt x="0" y="0"/>
                </a:lnTo>
                <a:lnTo>
                  <a:pt x="0" y="1104970"/>
                </a:lnTo>
                <a:lnTo>
                  <a:pt x="1367421" y="1104970"/>
                </a:lnTo>
                <a:lnTo>
                  <a:pt x="1367421" y="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0" name="Google Shape;990;p82"/>
          <p:cNvSpPr txBox="1"/>
          <p:nvPr/>
        </p:nvSpPr>
        <p:spPr>
          <a:xfrm>
            <a:off x="2553064" y="4489848"/>
            <a:ext cx="1367790" cy="110553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140950">
            <a:spAutoFit/>
          </a:bodyPr>
          <a:lstStyle/>
          <a:p>
            <a:pPr indent="0" lvl="0" marL="217804" marR="211454" rtl="0" algn="ctr">
              <a:lnSpc>
                <a:spcPct val="1194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None/>
            </a:pPr>
            <a:r>
              <a:rPr b="1" i="0" lang="en-US" sz="17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Knowledge  Acquisition  System</a:t>
            </a:r>
            <a:endParaRPr b="0" i="0" sz="17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82"/>
          <p:cNvSpPr txBox="1"/>
          <p:nvPr/>
        </p:nvSpPr>
        <p:spPr>
          <a:xfrm>
            <a:off x="2553064" y="3937392"/>
            <a:ext cx="1367790" cy="332105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45700">
            <a:spAutoFit/>
          </a:bodyPr>
          <a:lstStyle/>
          <a:p>
            <a:pPr indent="0" lvl="0" marL="30670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Q-A System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82"/>
          <p:cNvSpPr/>
          <p:nvPr/>
        </p:nvSpPr>
        <p:spPr>
          <a:xfrm>
            <a:off x="416437" y="2777173"/>
            <a:ext cx="1453515" cy="1657985"/>
          </a:xfrm>
          <a:custGeom>
            <a:rect b="b" l="l" r="r" t="t"/>
            <a:pathLst>
              <a:path extrusionOk="0" h="1657985" w="1453514">
                <a:moveTo>
                  <a:pt x="0" y="234769"/>
                </a:moveTo>
                <a:lnTo>
                  <a:pt x="0" y="1422685"/>
                </a:lnTo>
                <a:lnTo>
                  <a:pt x="13098" y="1467291"/>
                </a:lnTo>
                <a:lnTo>
                  <a:pt x="50772" y="1509074"/>
                </a:lnTo>
                <a:lnTo>
                  <a:pt x="110583" y="1547247"/>
                </a:lnTo>
                <a:lnTo>
                  <a:pt x="148030" y="1564733"/>
                </a:lnTo>
                <a:lnTo>
                  <a:pt x="190098" y="1581021"/>
                </a:lnTo>
                <a:lnTo>
                  <a:pt x="236483" y="1596012"/>
                </a:lnTo>
                <a:lnTo>
                  <a:pt x="286881" y="1609609"/>
                </a:lnTo>
                <a:lnTo>
                  <a:pt x="340986" y="1621712"/>
                </a:lnTo>
                <a:lnTo>
                  <a:pt x="398495" y="1632223"/>
                </a:lnTo>
                <a:lnTo>
                  <a:pt x="459103" y="1641044"/>
                </a:lnTo>
                <a:lnTo>
                  <a:pt x="522506" y="1648076"/>
                </a:lnTo>
                <a:lnTo>
                  <a:pt x="588400" y="1653221"/>
                </a:lnTo>
                <a:lnTo>
                  <a:pt x="656479" y="1656380"/>
                </a:lnTo>
                <a:lnTo>
                  <a:pt x="726439" y="1657455"/>
                </a:lnTo>
                <a:lnTo>
                  <a:pt x="796403" y="1656380"/>
                </a:lnTo>
                <a:lnTo>
                  <a:pt x="864486" y="1653221"/>
                </a:lnTo>
                <a:lnTo>
                  <a:pt x="930383" y="1648076"/>
                </a:lnTo>
                <a:lnTo>
                  <a:pt x="993789" y="1641044"/>
                </a:lnTo>
                <a:lnTo>
                  <a:pt x="1054400" y="1632223"/>
                </a:lnTo>
                <a:lnTo>
                  <a:pt x="1111912" y="1621712"/>
                </a:lnTo>
                <a:lnTo>
                  <a:pt x="1166021" y="1609609"/>
                </a:lnTo>
                <a:lnTo>
                  <a:pt x="1216420" y="1596012"/>
                </a:lnTo>
                <a:lnTo>
                  <a:pt x="1262808" y="1581021"/>
                </a:lnTo>
                <a:lnTo>
                  <a:pt x="1304878" y="1564733"/>
                </a:lnTo>
                <a:lnTo>
                  <a:pt x="1342326" y="1547247"/>
                </a:lnTo>
                <a:lnTo>
                  <a:pt x="1402141" y="1509074"/>
                </a:lnTo>
                <a:lnTo>
                  <a:pt x="1439816" y="1467291"/>
                </a:lnTo>
                <a:lnTo>
                  <a:pt x="1452915" y="1422685"/>
                </a:lnTo>
                <a:lnTo>
                  <a:pt x="1452915" y="234769"/>
                </a:lnTo>
                <a:lnTo>
                  <a:pt x="1449590" y="212163"/>
                </a:lnTo>
                <a:lnTo>
                  <a:pt x="1423898" y="168870"/>
                </a:lnTo>
                <a:lnTo>
                  <a:pt x="1374849" y="128794"/>
                </a:lnTo>
                <a:lnTo>
                  <a:pt x="1304878" y="92722"/>
                </a:lnTo>
                <a:lnTo>
                  <a:pt x="1262808" y="76434"/>
                </a:lnTo>
                <a:lnTo>
                  <a:pt x="1216420" y="61443"/>
                </a:lnTo>
                <a:lnTo>
                  <a:pt x="1166021" y="47846"/>
                </a:lnTo>
                <a:lnTo>
                  <a:pt x="1111912" y="35743"/>
                </a:lnTo>
                <a:lnTo>
                  <a:pt x="1054400" y="25231"/>
                </a:lnTo>
                <a:lnTo>
                  <a:pt x="993789" y="16411"/>
                </a:lnTo>
                <a:lnTo>
                  <a:pt x="930383" y="9378"/>
                </a:lnTo>
                <a:lnTo>
                  <a:pt x="864486" y="4234"/>
                </a:lnTo>
                <a:lnTo>
                  <a:pt x="796403" y="1074"/>
                </a:lnTo>
                <a:lnTo>
                  <a:pt x="726439" y="0"/>
                </a:lnTo>
                <a:lnTo>
                  <a:pt x="656479" y="1074"/>
                </a:lnTo>
                <a:lnTo>
                  <a:pt x="588399" y="4234"/>
                </a:lnTo>
                <a:lnTo>
                  <a:pt x="522506" y="9378"/>
                </a:lnTo>
                <a:lnTo>
                  <a:pt x="459103" y="16411"/>
                </a:lnTo>
                <a:lnTo>
                  <a:pt x="398495" y="25231"/>
                </a:lnTo>
                <a:lnTo>
                  <a:pt x="340986" y="35743"/>
                </a:lnTo>
                <a:lnTo>
                  <a:pt x="286881" y="47846"/>
                </a:lnTo>
                <a:lnTo>
                  <a:pt x="236483" y="61443"/>
                </a:lnTo>
                <a:lnTo>
                  <a:pt x="190098" y="76434"/>
                </a:lnTo>
                <a:lnTo>
                  <a:pt x="148030" y="92722"/>
                </a:lnTo>
                <a:lnTo>
                  <a:pt x="110583" y="110208"/>
                </a:lnTo>
                <a:lnTo>
                  <a:pt x="50772" y="148381"/>
                </a:lnTo>
                <a:lnTo>
                  <a:pt x="13098" y="190164"/>
                </a:lnTo>
                <a:lnTo>
                  <a:pt x="3325" y="212163"/>
                </a:lnTo>
                <a:lnTo>
                  <a:pt x="0" y="234769"/>
                </a:lnTo>
              </a:path>
              <a:path extrusionOk="0" h="1657985" w="1453514">
                <a:moveTo>
                  <a:pt x="0" y="234769"/>
                </a:moveTo>
                <a:lnTo>
                  <a:pt x="13098" y="279375"/>
                </a:lnTo>
                <a:lnTo>
                  <a:pt x="50772" y="321158"/>
                </a:lnTo>
                <a:lnTo>
                  <a:pt x="110583" y="359331"/>
                </a:lnTo>
                <a:lnTo>
                  <a:pt x="148030" y="376817"/>
                </a:lnTo>
                <a:lnTo>
                  <a:pt x="190098" y="393105"/>
                </a:lnTo>
                <a:lnTo>
                  <a:pt x="236483" y="408096"/>
                </a:lnTo>
                <a:lnTo>
                  <a:pt x="286881" y="421693"/>
                </a:lnTo>
                <a:lnTo>
                  <a:pt x="340986" y="433796"/>
                </a:lnTo>
                <a:lnTo>
                  <a:pt x="398495" y="444307"/>
                </a:lnTo>
                <a:lnTo>
                  <a:pt x="459103" y="453128"/>
                </a:lnTo>
                <a:lnTo>
                  <a:pt x="522506" y="460161"/>
                </a:lnTo>
                <a:lnTo>
                  <a:pt x="588399" y="465305"/>
                </a:lnTo>
                <a:lnTo>
                  <a:pt x="656479" y="468465"/>
                </a:lnTo>
                <a:lnTo>
                  <a:pt x="726439" y="469539"/>
                </a:lnTo>
                <a:lnTo>
                  <a:pt x="796403" y="468465"/>
                </a:lnTo>
                <a:lnTo>
                  <a:pt x="864486" y="465305"/>
                </a:lnTo>
                <a:lnTo>
                  <a:pt x="930383" y="460161"/>
                </a:lnTo>
                <a:lnTo>
                  <a:pt x="993789" y="453128"/>
                </a:lnTo>
                <a:lnTo>
                  <a:pt x="1054400" y="444307"/>
                </a:lnTo>
                <a:lnTo>
                  <a:pt x="1111912" y="433796"/>
                </a:lnTo>
                <a:lnTo>
                  <a:pt x="1166021" y="421693"/>
                </a:lnTo>
                <a:lnTo>
                  <a:pt x="1216420" y="408096"/>
                </a:lnTo>
                <a:lnTo>
                  <a:pt x="1262808" y="393105"/>
                </a:lnTo>
                <a:lnTo>
                  <a:pt x="1304878" y="376817"/>
                </a:lnTo>
                <a:lnTo>
                  <a:pt x="1342326" y="359331"/>
                </a:lnTo>
                <a:lnTo>
                  <a:pt x="1402141" y="321158"/>
                </a:lnTo>
                <a:lnTo>
                  <a:pt x="1439816" y="279375"/>
                </a:lnTo>
                <a:lnTo>
                  <a:pt x="1452915" y="234769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3" name="Google Shape;993;p82"/>
          <p:cNvSpPr txBox="1"/>
          <p:nvPr/>
        </p:nvSpPr>
        <p:spPr>
          <a:xfrm>
            <a:off x="738624" y="3590256"/>
            <a:ext cx="80899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Dynamic DB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4" name="Google Shape;994;p82"/>
          <p:cNvSpPr/>
          <p:nvPr/>
        </p:nvSpPr>
        <p:spPr>
          <a:xfrm>
            <a:off x="4433268" y="2804724"/>
            <a:ext cx="1538605" cy="1602740"/>
          </a:xfrm>
          <a:custGeom>
            <a:rect b="b" l="l" r="r" t="t"/>
            <a:pathLst>
              <a:path extrusionOk="0" h="1602739" w="1538604">
                <a:moveTo>
                  <a:pt x="0" y="248690"/>
                </a:moveTo>
                <a:lnTo>
                  <a:pt x="0" y="1353661"/>
                </a:lnTo>
                <a:lnTo>
                  <a:pt x="12390" y="1398352"/>
                </a:lnTo>
                <a:lnTo>
                  <a:pt x="48115" y="1440409"/>
                </a:lnTo>
                <a:lnTo>
                  <a:pt x="105004" y="1479132"/>
                </a:lnTo>
                <a:lnTo>
                  <a:pt x="140705" y="1497023"/>
                </a:lnTo>
                <a:lnTo>
                  <a:pt x="180884" y="1513819"/>
                </a:lnTo>
                <a:lnTo>
                  <a:pt x="225267" y="1529430"/>
                </a:lnTo>
                <a:lnTo>
                  <a:pt x="273585" y="1543770"/>
                </a:lnTo>
                <a:lnTo>
                  <a:pt x="325565" y="1556751"/>
                </a:lnTo>
                <a:lnTo>
                  <a:pt x="380936" y="1568285"/>
                </a:lnTo>
                <a:lnTo>
                  <a:pt x="439426" y="1578285"/>
                </a:lnTo>
                <a:lnTo>
                  <a:pt x="500765" y="1586664"/>
                </a:lnTo>
                <a:lnTo>
                  <a:pt x="564680" y="1593332"/>
                </a:lnTo>
                <a:lnTo>
                  <a:pt x="630901" y="1598204"/>
                </a:lnTo>
                <a:lnTo>
                  <a:pt x="699156" y="1601192"/>
                </a:lnTo>
                <a:lnTo>
                  <a:pt x="769174" y="1602207"/>
                </a:lnTo>
                <a:lnTo>
                  <a:pt x="839175" y="1601192"/>
                </a:lnTo>
                <a:lnTo>
                  <a:pt x="907418" y="1598204"/>
                </a:lnTo>
                <a:lnTo>
                  <a:pt x="973629" y="1593332"/>
                </a:lnTo>
                <a:lnTo>
                  <a:pt x="1037538" y="1586664"/>
                </a:lnTo>
                <a:lnTo>
                  <a:pt x="1098874" y="1578285"/>
                </a:lnTo>
                <a:lnTo>
                  <a:pt x="1157363" y="1568285"/>
                </a:lnTo>
                <a:lnTo>
                  <a:pt x="1212735" y="1556751"/>
                </a:lnTo>
                <a:lnTo>
                  <a:pt x="1264717" y="1543770"/>
                </a:lnTo>
                <a:lnTo>
                  <a:pt x="1313039" y="1529430"/>
                </a:lnTo>
                <a:lnTo>
                  <a:pt x="1357428" y="1513819"/>
                </a:lnTo>
                <a:lnTo>
                  <a:pt x="1397612" y="1497023"/>
                </a:lnTo>
                <a:lnTo>
                  <a:pt x="1433320" y="1479132"/>
                </a:lnTo>
                <a:lnTo>
                  <a:pt x="1490220" y="1440409"/>
                </a:lnTo>
                <a:lnTo>
                  <a:pt x="1525954" y="1398352"/>
                </a:lnTo>
                <a:lnTo>
                  <a:pt x="1538349" y="1353661"/>
                </a:lnTo>
                <a:lnTo>
                  <a:pt x="1538349" y="248690"/>
                </a:lnTo>
                <a:lnTo>
                  <a:pt x="1535205" y="226058"/>
                </a:lnTo>
                <a:lnTo>
                  <a:pt x="1510869" y="182587"/>
                </a:lnTo>
                <a:lnTo>
                  <a:pt x="1464280" y="142093"/>
                </a:lnTo>
                <a:lnTo>
                  <a:pt x="1397612" y="105279"/>
                </a:lnTo>
                <a:lnTo>
                  <a:pt x="1357428" y="88472"/>
                </a:lnTo>
                <a:lnTo>
                  <a:pt x="1313039" y="72849"/>
                </a:lnTo>
                <a:lnTo>
                  <a:pt x="1264717" y="58497"/>
                </a:lnTo>
                <a:lnTo>
                  <a:pt x="1212735" y="45504"/>
                </a:lnTo>
                <a:lnTo>
                  <a:pt x="1157363" y="33959"/>
                </a:lnTo>
                <a:lnTo>
                  <a:pt x="1098874" y="23948"/>
                </a:lnTo>
                <a:lnTo>
                  <a:pt x="1037538" y="15561"/>
                </a:lnTo>
                <a:lnTo>
                  <a:pt x="973629" y="8885"/>
                </a:lnTo>
                <a:lnTo>
                  <a:pt x="907418" y="4007"/>
                </a:lnTo>
                <a:lnTo>
                  <a:pt x="839175" y="1016"/>
                </a:lnTo>
                <a:lnTo>
                  <a:pt x="769174" y="0"/>
                </a:lnTo>
                <a:lnTo>
                  <a:pt x="699156" y="1016"/>
                </a:lnTo>
                <a:lnTo>
                  <a:pt x="630901" y="4007"/>
                </a:lnTo>
                <a:lnTo>
                  <a:pt x="564680" y="8885"/>
                </a:lnTo>
                <a:lnTo>
                  <a:pt x="500765" y="15561"/>
                </a:lnTo>
                <a:lnTo>
                  <a:pt x="439426" y="23948"/>
                </a:lnTo>
                <a:lnTo>
                  <a:pt x="380936" y="33959"/>
                </a:lnTo>
                <a:lnTo>
                  <a:pt x="325565" y="45504"/>
                </a:lnTo>
                <a:lnTo>
                  <a:pt x="273585" y="58497"/>
                </a:lnTo>
                <a:lnTo>
                  <a:pt x="225267" y="72849"/>
                </a:lnTo>
                <a:lnTo>
                  <a:pt x="180884" y="88472"/>
                </a:lnTo>
                <a:lnTo>
                  <a:pt x="140705" y="105279"/>
                </a:lnTo>
                <a:lnTo>
                  <a:pt x="105004" y="123182"/>
                </a:lnTo>
                <a:lnTo>
                  <a:pt x="48115" y="161924"/>
                </a:lnTo>
                <a:lnTo>
                  <a:pt x="12390" y="203994"/>
                </a:lnTo>
                <a:lnTo>
                  <a:pt x="3142" y="226058"/>
                </a:lnTo>
                <a:lnTo>
                  <a:pt x="0" y="248690"/>
                </a:lnTo>
              </a:path>
              <a:path extrusionOk="0" h="1602739" w="1538604">
                <a:moveTo>
                  <a:pt x="0" y="248690"/>
                </a:moveTo>
                <a:lnTo>
                  <a:pt x="12390" y="293381"/>
                </a:lnTo>
                <a:lnTo>
                  <a:pt x="48115" y="335439"/>
                </a:lnTo>
                <a:lnTo>
                  <a:pt x="105004" y="374161"/>
                </a:lnTo>
                <a:lnTo>
                  <a:pt x="140705" y="392053"/>
                </a:lnTo>
                <a:lnTo>
                  <a:pt x="180884" y="408848"/>
                </a:lnTo>
                <a:lnTo>
                  <a:pt x="225267" y="424460"/>
                </a:lnTo>
                <a:lnTo>
                  <a:pt x="273585" y="438800"/>
                </a:lnTo>
                <a:lnTo>
                  <a:pt x="325565" y="451781"/>
                </a:lnTo>
                <a:lnTo>
                  <a:pt x="380936" y="463315"/>
                </a:lnTo>
                <a:lnTo>
                  <a:pt x="439426" y="473315"/>
                </a:lnTo>
                <a:lnTo>
                  <a:pt x="500765" y="481693"/>
                </a:lnTo>
                <a:lnTo>
                  <a:pt x="564680" y="488362"/>
                </a:lnTo>
                <a:lnTo>
                  <a:pt x="630901" y="493234"/>
                </a:lnTo>
                <a:lnTo>
                  <a:pt x="699156" y="496221"/>
                </a:lnTo>
                <a:lnTo>
                  <a:pt x="769174" y="497236"/>
                </a:lnTo>
                <a:lnTo>
                  <a:pt x="839175" y="496221"/>
                </a:lnTo>
                <a:lnTo>
                  <a:pt x="907418" y="493234"/>
                </a:lnTo>
                <a:lnTo>
                  <a:pt x="973629" y="488362"/>
                </a:lnTo>
                <a:lnTo>
                  <a:pt x="1037538" y="481693"/>
                </a:lnTo>
                <a:lnTo>
                  <a:pt x="1098874" y="473315"/>
                </a:lnTo>
                <a:lnTo>
                  <a:pt x="1157363" y="463315"/>
                </a:lnTo>
                <a:lnTo>
                  <a:pt x="1212735" y="451781"/>
                </a:lnTo>
                <a:lnTo>
                  <a:pt x="1264717" y="438800"/>
                </a:lnTo>
                <a:lnTo>
                  <a:pt x="1313039" y="424460"/>
                </a:lnTo>
                <a:lnTo>
                  <a:pt x="1357428" y="408848"/>
                </a:lnTo>
                <a:lnTo>
                  <a:pt x="1397612" y="392053"/>
                </a:lnTo>
                <a:lnTo>
                  <a:pt x="1433320" y="374161"/>
                </a:lnTo>
                <a:lnTo>
                  <a:pt x="1490220" y="335439"/>
                </a:lnTo>
                <a:lnTo>
                  <a:pt x="1525954" y="293381"/>
                </a:lnTo>
                <a:lnTo>
                  <a:pt x="1538349" y="24869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5" name="Google Shape;995;p82"/>
          <p:cNvSpPr txBox="1"/>
          <p:nvPr/>
        </p:nvSpPr>
        <p:spPr>
          <a:xfrm>
            <a:off x="4894209" y="3597216"/>
            <a:ext cx="616585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Static DB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96" name="Google Shape;996;p82"/>
          <p:cNvGrpSpPr/>
          <p:nvPr/>
        </p:nvGrpSpPr>
        <p:grpSpPr>
          <a:xfrm>
            <a:off x="1659507" y="1697289"/>
            <a:ext cx="1610282" cy="362112"/>
            <a:chOff x="1659507" y="1697289"/>
            <a:chExt cx="1610282" cy="362112"/>
          </a:xfrm>
        </p:grpSpPr>
        <p:sp>
          <p:nvSpPr>
            <p:cNvPr id="997" name="Google Shape;997;p82"/>
            <p:cNvSpPr/>
            <p:nvPr/>
          </p:nvSpPr>
          <p:spPr>
            <a:xfrm>
              <a:off x="1659507" y="1697289"/>
              <a:ext cx="62865" cy="361950"/>
            </a:xfrm>
            <a:custGeom>
              <a:rect b="b" l="l" r="r" t="t"/>
              <a:pathLst>
                <a:path extrusionOk="0" h="361950" w="62864">
                  <a:moveTo>
                    <a:pt x="62247" y="0"/>
                  </a:moveTo>
                  <a:lnTo>
                    <a:pt x="62247" y="200837"/>
                  </a:lnTo>
                  <a:lnTo>
                    <a:pt x="0" y="361653"/>
                  </a:lnTo>
                </a:path>
              </a:pathLst>
            </a:custGeom>
            <a:noFill/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8" name="Google Shape;998;p82"/>
            <p:cNvSpPr/>
            <p:nvPr/>
          </p:nvSpPr>
          <p:spPr>
            <a:xfrm>
              <a:off x="1783889" y="1737456"/>
              <a:ext cx="1485900" cy="321945"/>
            </a:xfrm>
            <a:custGeom>
              <a:rect b="b" l="l" r="r" t="t"/>
              <a:pathLst>
                <a:path extrusionOk="0" h="321944" w="1485900">
                  <a:moveTo>
                    <a:pt x="1452885" y="193297"/>
                  </a:moveTo>
                  <a:lnTo>
                    <a:pt x="1452885" y="0"/>
                  </a:lnTo>
                  <a:lnTo>
                    <a:pt x="0" y="0"/>
                  </a:lnTo>
                </a:path>
                <a:path extrusionOk="0" h="321944" w="1485900">
                  <a:moveTo>
                    <a:pt x="1419799" y="193297"/>
                  </a:moveTo>
                  <a:lnTo>
                    <a:pt x="1452885" y="321485"/>
                  </a:lnTo>
                  <a:lnTo>
                    <a:pt x="1485859" y="193297"/>
                  </a:lnTo>
                  <a:lnTo>
                    <a:pt x="1419799" y="193297"/>
                  </a:lnTo>
                </a:path>
              </a:pathLst>
            </a:custGeom>
            <a:noFill/>
            <a:ln cap="flat" cmpd="sng" w="9525">
              <a:solidFill>
                <a:srgbClr val="00FF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9" name="Google Shape;999;p82"/>
          <p:cNvSpPr txBox="1"/>
          <p:nvPr/>
        </p:nvSpPr>
        <p:spPr>
          <a:xfrm>
            <a:off x="1398647" y="2078099"/>
            <a:ext cx="64643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Physician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82"/>
          <p:cNvSpPr txBox="1"/>
          <p:nvPr/>
        </p:nvSpPr>
        <p:spPr>
          <a:xfrm>
            <a:off x="4533960" y="5835034"/>
            <a:ext cx="439420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b="1" i="0" lang="en-US" sz="1350" u="none" cap="none" strike="noStrike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Expert</a:t>
            </a:r>
            <a:endParaRPr b="0" i="0" sz="135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82"/>
          <p:cNvSpPr/>
          <p:nvPr/>
        </p:nvSpPr>
        <p:spPr>
          <a:xfrm>
            <a:off x="3203688" y="2942918"/>
            <a:ext cx="66675" cy="332105"/>
          </a:xfrm>
          <a:custGeom>
            <a:rect b="b" l="l" r="r" t="t"/>
            <a:pathLst>
              <a:path extrusionOk="0" h="332104" w="66675">
                <a:moveTo>
                  <a:pt x="33086" y="0"/>
                </a:moveTo>
                <a:lnTo>
                  <a:pt x="33086" y="203302"/>
                </a:lnTo>
              </a:path>
              <a:path extrusionOk="0" h="332104" w="66675">
                <a:moveTo>
                  <a:pt x="0" y="203302"/>
                </a:moveTo>
                <a:lnTo>
                  <a:pt x="33086" y="331491"/>
                </a:lnTo>
                <a:lnTo>
                  <a:pt x="66060" y="203302"/>
                </a:lnTo>
                <a:lnTo>
                  <a:pt x="0" y="203302"/>
                </a:lnTo>
              </a:path>
            </a:pathLst>
          </a:cu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2" name="Google Shape;1002;p82"/>
          <p:cNvSpPr/>
          <p:nvPr/>
        </p:nvSpPr>
        <p:spPr>
          <a:xfrm>
            <a:off x="1109835" y="2458152"/>
            <a:ext cx="4125595" cy="3357879"/>
          </a:xfrm>
          <a:custGeom>
            <a:rect b="b" l="l" r="r" t="t"/>
            <a:pathLst>
              <a:path extrusionOk="0" h="3357879" w="4125595">
                <a:moveTo>
                  <a:pt x="2126939" y="3264839"/>
                </a:moveTo>
                <a:lnTo>
                  <a:pt x="2126939" y="3357660"/>
                </a:lnTo>
                <a:lnTo>
                  <a:pt x="3067042" y="3357660"/>
                </a:lnTo>
                <a:lnTo>
                  <a:pt x="3067042" y="3027416"/>
                </a:lnTo>
                <a:lnTo>
                  <a:pt x="3579825" y="3027416"/>
                </a:lnTo>
              </a:path>
              <a:path extrusionOk="0" h="3357879" w="4125595">
                <a:moveTo>
                  <a:pt x="2159913" y="3264839"/>
                </a:moveTo>
                <a:lnTo>
                  <a:pt x="2126939" y="3136666"/>
                </a:lnTo>
                <a:lnTo>
                  <a:pt x="2093853" y="3264839"/>
                </a:lnTo>
                <a:lnTo>
                  <a:pt x="2159913" y="3264839"/>
                </a:lnTo>
              </a:path>
              <a:path extrusionOk="0" h="3357879" w="4125595">
                <a:moveTo>
                  <a:pt x="2810650" y="2584180"/>
                </a:moveTo>
                <a:lnTo>
                  <a:pt x="4092608" y="2584181"/>
                </a:lnTo>
                <a:lnTo>
                  <a:pt x="4092608" y="2076967"/>
                </a:lnTo>
              </a:path>
              <a:path extrusionOk="0" h="3357879" w="4125595">
                <a:moveTo>
                  <a:pt x="4125582" y="2076967"/>
                </a:moveTo>
                <a:lnTo>
                  <a:pt x="4092608" y="1948779"/>
                </a:lnTo>
                <a:lnTo>
                  <a:pt x="4059521" y="2076967"/>
                </a:lnTo>
                <a:lnTo>
                  <a:pt x="4125582" y="2076967"/>
                </a:lnTo>
              </a:path>
              <a:path extrusionOk="0" h="3357879" w="4125595">
                <a:moveTo>
                  <a:pt x="33041" y="1976476"/>
                </a:moveTo>
                <a:lnTo>
                  <a:pt x="33041" y="2584180"/>
                </a:lnTo>
                <a:lnTo>
                  <a:pt x="1344081" y="2584180"/>
                </a:lnTo>
              </a:path>
              <a:path extrusionOk="0" h="3357879" w="4125595">
                <a:moveTo>
                  <a:pt x="1344081" y="2626900"/>
                </a:moveTo>
                <a:lnTo>
                  <a:pt x="1443228" y="2584180"/>
                </a:lnTo>
                <a:lnTo>
                  <a:pt x="1344081" y="2541446"/>
                </a:lnTo>
                <a:lnTo>
                  <a:pt x="1344081" y="2626900"/>
                </a:lnTo>
              </a:path>
              <a:path extrusionOk="0" h="3357879" w="4125595">
                <a:moveTo>
                  <a:pt x="1344081" y="42777"/>
                </a:moveTo>
                <a:lnTo>
                  <a:pt x="33041" y="42777"/>
                </a:lnTo>
                <a:lnTo>
                  <a:pt x="33041" y="190832"/>
                </a:lnTo>
              </a:path>
              <a:path extrusionOk="0" h="3357879" w="4125595">
                <a:moveTo>
                  <a:pt x="1344081" y="85410"/>
                </a:moveTo>
                <a:lnTo>
                  <a:pt x="1443228" y="42777"/>
                </a:lnTo>
                <a:lnTo>
                  <a:pt x="1344081" y="0"/>
                </a:lnTo>
                <a:lnTo>
                  <a:pt x="1344081" y="85410"/>
                </a:lnTo>
              </a:path>
              <a:path extrusionOk="0" h="3357879" w="4125595">
                <a:moveTo>
                  <a:pt x="0" y="190832"/>
                </a:moveTo>
                <a:lnTo>
                  <a:pt x="33041" y="319020"/>
                </a:lnTo>
                <a:lnTo>
                  <a:pt x="66094" y="190832"/>
                </a:lnTo>
                <a:lnTo>
                  <a:pt x="0" y="190832"/>
                </a:lnTo>
              </a:path>
              <a:path extrusionOk="0" h="3357879" w="4125595">
                <a:moveTo>
                  <a:pt x="2909797" y="42777"/>
                </a:moveTo>
                <a:lnTo>
                  <a:pt x="4092608" y="42777"/>
                </a:lnTo>
                <a:lnTo>
                  <a:pt x="4092608" y="346572"/>
                </a:lnTo>
              </a:path>
              <a:path extrusionOk="0" h="3357879" w="4125595">
                <a:moveTo>
                  <a:pt x="2909797" y="0"/>
                </a:moveTo>
                <a:lnTo>
                  <a:pt x="2810650" y="42777"/>
                </a:lnTo>
                <a:lnTo>
                  <a:pt x="2909797" y="85410"/>
                </a:lnTo>
                <a:lnTo>
                  <a:pt x="2909797" y="0"/>
                </a:lnTo>
              </a:path>
              <a:path extrusionOk="0" h="3357879" w="4125595">
                <a:moveTo>
                  <a:pt x="858665" y="1104970"/>
                </a:moveTo>
                <a:lnTo>
                  <a:pt x="759517" y="1147748"/>
                </a:lnTo>
                <a:lnTo>
                  <a:pt x="858665" y="1190380"/>
                </a:lnTo>
                <a:lnTo>
                  <a:pt x="858665" y="1104970"/>
                </a:lnTo>
              </a:path>
              <a:path extrusionOk="0" h="3357879" w="4125595">
                <a:moveTo>
                  <a:pt x="1344081" y="1190380"/>
                </a:moveTo>
                <a:lnTo>
                  <a:pt x="1443228" y="1147748"/>
                </a:lnTo>
                <a:lnTo>
                  <a:pt x="1344081" y="1104970"/>
                </a:lnTo>
                <a:lnTo>
                  <a:pt x="1344081" y="1190380"/>
                </a:lnTo>
              </a:path>
              <a:path extrusionOk="0" h="3357879" w="4125595">
                <a:moveTo>
                  <a:pt x="2909797" y="1104970"/>
                </a:moveTo>
                <a:lnTo>
                  <a:pt x="2810650" y="1147748"/>
                </a:lnTo>
                <a:lnTo>
                  <a:pt x="2909797" y="1190381"/>
                </a:lnTo>
                <a:lnTo>
                  <a:pt x="2909797" y="1104970"/>
                </a:lnTo>
              </a:path>
            </a:pathLst>
          </a:custGeom>
          <a:noFill/>
          <a:ln cap="flat" cmpd="sng" w="9525">
            <a:solidFill>
              <a:srgbClr val="00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3" name="Google Shape;1003;p82"/>
          <p:cNvSpPr txBox="1"/>
          <p:nvPr/>
        </p:nvSpPr>
        <p:spPr>
          <a:xfrm>
            <a:off x="6277102" y="1578305"/>
            <a:ext cx="5281930" cy="4521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Extends Static DB via Dialogue with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4" name="Google Shape;1004;p82"/>
          <p:cNvSpPr txBox="1"/>
          <p:nvPr/>
        </p:nvSpPr>
        <p:spPr>
          <a:xfrm>
            <a:off x="6277102" y="1826793"/>
            <a:ext cx="5429250" cy="265811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795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Experts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07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Dialogue Driven by System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07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Requires minimal training for Experts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144145" rtl="0" algn="l">
              <a:lnSpc>
                <a:spcPct val="107857"/>
              </a:lnSpc>
              <a:spcBef>
                <a:spcPts val="144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Allows for Incremental Competence,  NOT an All-or-Nothing model</a:t>
            </a:r>
            <a:endParaRPr b="0" i="0" sz="28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5" name="Google Shape;1005;p82"/>
          <p:cNvSpPr txBox="1"/>
          <p:nvPr/>
        </p:nvSpPr>
        <p:spPr>
          <a:xfrm>
            <a:off x="481076" y="6398767"/>
            <a:ext cx="125539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6" name="Google Shape;1006;p82"/>
          <p:cNvSpPr txBox="1"/>
          <p:nvPr/>
        </p:nvSpPr>
        <p:spPr>
          <a:xfrm>
            <a:off x="5326126" y="6398767"/>
            <a:ext cx="1539875" cy="1625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9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0" name="Shape 10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1" name="Google Shape;1011;p83"/>
          <p:cNvSpPr txBox="1"/>
          <p:nvPr>
            <p:ph type="title"/>
          </p:nvPr>
        </p:nvSpPr>
        <p:spPr>
          <a:xfrm>
            <a:off x="1176324" y="926338"/>
            <a:ext cx="8164624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Knowledge Acquisition</a:t>
            </a:r>
            <a:endParaRPr/>
          </a:p>
        </p:txBody>
      </p:sp>
      <p:sp>
        <p:nvSpPr>
          <p:cNvPr id="1012" name="Google Shape;1012;p83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1013" name="Google Shape;1013;p83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1014" name="Google Shape;1014;p83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86</a:t>
            </a:r>
            <a:endParaRPr/>
          </a:p>
        </p:txBody>
      </p:sp>
      <p:sp>
        <p:nvSpPr>
          <p:cNvPr id="1015" name="Google Shape;1015;p83"/>
          <p:cNvSpPr txBox="1"/>
          <p:nvPr/>
        </p:nvSpPr>
        <p:spPr>
          <a:xfrm>
            <a:off x="1694433" y="1839595"/>
            <a:ext cx="9127490" cy="1332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7625">
            <a:spAutoFit/>
          </a:bodyPr>
          <a:lstStyle/>
          <a:p>
            <a:pPr indent="0" lvl="0" marL="12700" marR="408305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IF-THEN Symbolic logic was found to be easy for experts to learn, and required little  training by the MYCIN team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14000"/>
              </a:lnSpc>
              <a:spcBef>
                <a:spcPts val="113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When faced with a rule, the expert must either except it or be forced to update it using the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education process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9" name="Shape 1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0" name="Google Shape;1020;p84"/>
          <p:cNvSpPr txBox="1"/>
          <p:nvPr>
            <p:ph type="title"/>
          </p:nvPr>
        </p:nvSpPr>
        <p:spPr>
          <a:xfrm>
            <a:off x="1176324" y="926338"/>
            <a:ext cx="7039208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Education Process</a:t>
            </a:r>
            <a:endParaRPr/>
          </a:p>
        </p:txBody>
      </p:sp>
      <p:sp>
        <p:nvSpPr>
          <p:cNvPr id="1021" name="Google Shape;1021;p84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1022" name="Google Shape;1022;p84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1023" name="Google Shape;1023;p84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87</a:t>
            </a:r>
            <a:endParaRPr/>
          </a:p>
        </p:txBody>
      </p:sp>
      <p:sp>
        <p:nvSpPr>
          <p:cNvPr id="1024" name="Google Shape;1024;p84"/>
          <p:cNvSpPr txBox="1"/>
          <p:nvPr/>
        </p:nvSpPr>
        <p:spPr>
          <a:xfrm>
            <a:off x="1542033" y="3074289"/>
            <a:ext cx="106680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4966AC"/>
                </a:solidFill>
                <a:latin typeface="Calibri"/>
                <a:ea typeface="Calibri"/>
                <a:cs typeface="Calibri"/>
                <a:sym typeface="Calibri"/>
              </a:rPr>
              <a:t>◦</a:t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5" name="Google Shape;1025;p84"/>
          <p:cNvSpPr txBox="1"/>
          <p:nvPr>
            <p:ph idx="1" type="body"/>
          </p:nvPr>
        </p:nvSpPr>
        <p:spPr>
          <a:xfrm>
            <a:off x="1084580" y="1692376"/>
            <a:ext cx="9404985" cy="192912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0000">
            <a:spAutoFit/>
          </a:bodyPr>
          <a:lstStyle/>
          <a:p>
            <a:pPr indent="-610235" lvl="0" marL="622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966AC"/>
              </a:buClr>
              <a:buSzPts val="2000"/>
              <a:buFont typeface="Times New Roman"/>
              <a:buAutoNum type="arabicPeriod"/>
            </a:pPr>
            <a:r>
              <a:rPr lang="en-US"/>
              <a:t>Bug is uncovered, usually by Explanation process</a:t>
            </a:r>
            <a:endParaRPr/>
          </a:p>
          <a:p>
            <a:pPr indent="-610235" lvl="0" marL="622300" rtl="0" algn="l">
              <a:lnSpc>
                <a:spcPct val="100000"/>
              </a:lnSpc>
              <a:spcBef>
                <a:spcPts val="1165"/>
              </a:spcBef>
              <a:spcAft>
                <a:spcPts val="0"/>
              </a:spcAft>
              <a:buClr>
                <a:srgbClr val="4966AC"/>
              </a:buClr>
              <a:buSzPts val="2000"/>
              <a:buFont typeface="Times New Roman"/>
              <a:buAutoNum type="arabicPeriod"/>
            </a:pPr>
            <a:r>
              <a:rPr lang="en-US"/>
              <a:t>Add/Modify rules using </a:t>
            </a:r>
            <a:r>
              <a:rPr i="1" lang="en-US">
                <a:latin typeface="Times New Roman"/>
                <a:ea typeface="Times New Roman"/>
                <a:cs typeface="Times New Roman"/>
                <a:sym typeface="Times New Roman"/>
              </a:rPr>
              <a:t>subset of English </a:t>
            </a:r>
            <a:r>
              <a:rPr lang="en-US"/>
              <a:t>by experts</a:t>
            </a:r>
            <a:endParaRPr/>
          </a:p>
          <a:p>
            <a:pPr indent="-610235" lvl="0" marL="622300" rtl="0" algn="l">
              <a:lnSpc>
                <a:spcPct val="100000"/>
              </a:lnSpc>
              <a:spcBef>
                <a:spcPts val="1155"/>
              </a:spcBef>
              <a:spcAft>
                <a:spcPts val="0"/>
              </a:spcAft>
              <a:buClr>
                <a:srgbClr val="4966AC"/>
              </a:buClr>
              <a:buSzPts val="2000"/>
              <a:buFont typeface="Times New Roman"/>
              <a:buAutoNum type="arabicPeriod"/>
            </a:pPr>
            <a:r>
              <a:rPr lang="en-US"/>
              <a:t>Integrating new knowledge into KB</a:t>
            </a:r>
            <a:endParaRPr/>
          </a:p>
          <a:p>
            <a:pPr indent="0" lvl="0" marL="1003300" marR="5080" rtl="0" algn="l">
              <a:lnSpc>
                <a:spcPct val="107722"/>
              </a:lnSpc>
              <a:spcBef>
                <a:spcPts val="450"/>
              </a:spcBef>
              <a:spcAft>
                <a:spcPts val="0"/>
              </a:spcAft>
              <a:buSzPts val="1400"/>
              <a:buNone/>
            </a:pPr>
            <a:r>
              <a:rPr lang="en-US" sz="1800"/>
              <a:t>Found to be difficult in practice, requires detection of contradictions, and complex concepts  become difficult to express</a:t>
            </a:r>
            <a:endParaRPr sz="180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9" name="Shape 10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Google Shape;1030;p85"/>
          <p:cNvSpPr txBox="1"/>
          <p:nvPr>
            <p:ph type="title"/>
          </p:nvPr>
        </p:nvSpPr>
        <p:spPr>
          <a:xfrm>
            <a:off x="1176323" y="926338"/>
            <a:ext cx="3001781" cy="7569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Results</a:t>
            </a:r>
            <a:endParaRPr/>
          </a:p>
        </p:txBody>
      </p:sp>
      <p:sp>
        <p:nvSpPr>
          <p:cNvPr id="1031" name="Google Shape;1031;p85"/>
          <p:cNvSpPr txBox="1"/>
          <p:nvPr>
            <p:ph idx="11" type="ftr"/>
          </p:nvPr>
        </p:nvSpPr>
        <p:spPr>
          <a:xfrm>
            <a:off x="1176324" y="6570319"/>
            <a:ext cx="125539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Thursday, October 1, 2020</a:t>
            </a:r>
            <a:endParaRPr/>
          </a:p>
        </p:txBody>
      </p:sp>
      <p:sp>
        <p:nvSpPr>
          <p:cNvPr id="1032" name="Google Shape;1032;p85"/>
          <p:cNvSpPr txBox="1"/>
          <p:nvPr>
            <p:ph idx="10" type="dt"/>
          </p:nvPr>
        </p:nvSpPr>
        <p:spPr>
          <a:xfrm>
            <a:off x="5328284" y="6570319"/>
            <a:ext cx="1539875" cy="1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ARITIFICIAL INTELLIGENCE</a:t>
            </a:r>
            <a:endParaRPr/>
          </a:p>
        </p:txBody>
      </p:sp>
      <p:sp>
        <p:nvSpPr>
          <p:cNvPr id="1033" name="Google Shape;1033;p85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3810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r>
              <a:rPr lang="en-US"/>
              <a:t>88</a:t>
            </a:r>
            <a:endParaRPr/>
          </a:p>
        </p:txBody>
      </p:sp>
      <p:sp>
        <p:nvSpPr>
          <p:cNvPr id="1034" name="Google Shape;1034;p85"/>
          <p:cNvSpPr txBox="1"/>
          <p:nvPr/>
        </p:nvSpPr>
        <p:spPr>
          <a:xfrm>
            <a:off x="1176324" y="1692376"/>
            <a:ext cx="9685655" cy="32250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00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US" sz="20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Never implemented for routine clinical use</a:t>
            </a:r>
            <a:endParaRPr b="0" i="0" sz="20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14000"/>
              </a:lnSpc>
              <a:spcBef>
                <a:spcPts val="116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Shown to be competent by panels of experts, even in cases where experts themselves disagreed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on conclusions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155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Key Contributions: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Reuse of Production Rules (explanation, knowledge acquisition models)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183515" lvl="0" marL="304800" marR="0" rtl="0" algn="l">
              <a:lnSpc>
                <a:spcPct val="100000"/>
              </a:lnSpc>
              <a:spcBef>
                <a:spcPts val="385"/>
              </a:spcBef>
              <a:spcAft>
                <a:spcPts val="0"/>
              </a:spcAft>
              <a:buClr>
                <a:srgbClr val="4966AC"/>
              </a:buClr>
              <a:buSzPts val="1800"/>
              <a:buFont typeface="Calibri"/>
              <a:buChar char="◦"/>
            </a:pPr>
            <a:r>
              <a:rPr b="0" i="0" lang="en-US" sz="2400" u="none" cap="none" strike="noStrike">
                <a:solidFill>
                  <a:srgbClr val="40404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Meta-Level Knowledge Use</a:t>
            </a:r>
            <a:endParaRPr b="0" i="0" sz="24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8" name="Shape 10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Google Shape;1039;p86"/>
          <p:cNvSpPr txBox="1"/>
          <p:nvPr/>
        </p:nvSpPr>
        <p:spPr>
          <a:xfrm>
            <a:off x="1176324" y="6546291"/>
            <a:ext cx="568325" cy="18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10/1/2020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0" name="Google Shape;1040;p86"/>
          <p:cNvSpPr txBox="1"/>
          <p:nvPr/>
        </p:nvSpPr>
        <p:spPr>
          <a:xfrm>
            <a:off x="5148453" y="6546291"/>
            <a:ext cx="1898014" cy="1866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ARTIFICIAL INTELLIGENCE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41" name="Google Shape;1041;p86"/>
          <p:cNvSpPr txBox="1"/>
          <p:nvPr/>
        </p:nvSpPr>
        <p:spPr>
          <a:xfrm>
            <a:off x="10957306" y="6535013"/>
            <a:ext cx="178435" cy="20827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89</a:t>
            </a:r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042" name="Google Shape;1042;p8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15428" y="1120861"/>
            <a:ext cx="4255113" cy="451894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3" name="Google Shape;1043;p8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97"/>
          <p:cNvSpPr txBox="1"/>
          <p:nvPr>
            <p:ph type="title"/>
          </p:nvPr>
        </p:nvSpPr>
        <p:spPr>
          <a:xfrm>
            <a:off x="1231655" y="743734"/>
            <a:ext cx="7781779" cy="7514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/>
              <a:t>Components of Expert System</a:t>
            </a:r>
            <a:endParaRPr/>
          </a:p>
        </p:txBody>
      </p:sp>
      <p:sp>
        <p:nvSpPr>
          <p:cNvPr id="131" name="Google Shape;131;p97"/>
          <p:cNvSpPr txBox="1"/>
          <p:nvPr/>
        </p:nvSpPr>
        <p:spPr>
          <a:xfrm>
            <a:off x="1016417" y="1836634"/>
            <a:ext cx="10401387" cy="421653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52400">
            <a:spAutoFit/>
          </a:bodyPr>
          <a:lstStyle/>
          <a:p>
            <a:pPr indent="0" lvl="0" marL="127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sng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There are two types of inference engine</a:t>
            </a:r>
            <a:endParaRPr/>
          </a:p>
          <a:p>
            <a:pPr indent="0" lvl="0" marL="127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Deterministic Inference engine: </a:t>
            </a:r>
            <a:endParaRPr/>
          </a:p>
          <a:p>
            <a:pPr indent="0" lvl="0" marL="127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The conclusions drawn from this type of inference engine are assumed to be true.</a:t>
            </a:r>
            <a:endParaRPr/>
          </a:p>
          <a:p>
            <a:pPr indent="0" lvl="0" marL="127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It is based on facts and rules.</a:t>
            </a:r>
            <a:endParaRPr/>
          </a:p>
          <a:p>
            <a:pPr indent="0" lvl="0" marL="127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Probabilistic Inference engine </a:t>
            </a: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:</a:t>
            </a:r>
            <a:endParaRPr/>
          </a:p>
          <a:p>
            <a:pPr indent="0" lvl="0" marL="1270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This type of inference engine contains uncertainty in conclusions and based on the probability</a:t>
            </a:r>
            <a:r>
              <a:rPr b="0" i="0" lang="en-US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132" name="Google Shape;132;p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6388" y="62484"/>
            <a:ext cx="1170849" cy="1191304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97"/>
          <p:cNvSpPr txBox="1"/>
          <p:nvPr>
            <p:ph idx="12" type="sldNum"/>
          </p:nvPr>
        </p:nvSpPr>
        <p:spPr>
          <a:xfrm>
            <a:off x="10950193" y="6560894"/>
            <a:ext cx="21082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95885" rtl="0" algn="l">
              <a:lnSpc>
                <a:spcPct val="117499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-US" sz="1200">
                <a:solidFill>
                  <a:srgbClr val="000000"/>
                </a:solidFill>
              </a:rPr>
              <a:t>‹#›</a:t>
            </a:fld>
            <a:endParaRPr sz="1200"/>
          </a:p>
        </p:txBody>
      </p:sp>
      <p:sp>
        <p:nvSpPr>
          <p:cNvPr id="134" name="Google Shape;134;p97"/>
          <p:cNvSpPr txBox="1"/>
          <p:nvPr/>
        </p:nvSpPr>
        <p:spPr>
          <a:xfrm>
            <a:off x="840739" y="6560894"/>
            <a:ext cx="154940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Thursday, October 1, 2020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5" name="Google Shape;135;p97"/>
          <p:cNvSpPr txBox="1"/>
          <p:nvPr/>
        </p:nvSpPr>
        <p:spPr>
          <a:xfrm>
            <a:off x="5122545" y="6560894"/>
            <a:ext cx="1949450" cy="173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12700" marR="0" rtl="0" algn="l">
              <a:lnSpc>
                <a:spcPct val="119047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b="1" i="0" lang="en-US" sz="105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ARITIFICIAL INTELLIGENCE</a:t>
            </a:r>
            <a:endParaRPr b="0" i="0" sz="105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2021-09-09T09:14:28Z</dcterms:created>
  <dc:creator>Vandana Jagtap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2020-10-01T00:00:00Z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2021-09-09T00:00:00Z</vt:filetime>
  </property>
</Properties>
</file>