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52.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51.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51.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52.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 id="354" r:id="rId105"/>
    <p:sldId id="355" r:id="rId106"/>
    <p:sldId id="356" r:id="rId107"/>
    <p:sldId id="357" r:id="rId108"/>
    <p:sldId id="358" r:id="rId109"/>
    <p:sldId id="359" r:id="rId110"/>
    <p:sldId id="360" r:id="rId111"/>
    <p:sldId id="361" r:id="rId112"/>
    <p:sldId id="362" r:id="rId113"/>
    <p:sldId id="363" r:id="rId114"/>
    <p:sldId id="364" r:id="rId115"/>
    <p:sldId id="365" r:id="rId116"/>
    <p:sldId id="366" r:id="rId117"/>
    <p:sldId id="367" r:id="rId118"/>
    <p:sldId id="368" r:id="rId119"/>
    <p:sldId id="369" r:id="rId120"/>
    <p:sldId id="370" r:id="rId121"/>
    <p:sldId id="371" r:id="rId122"/>
    <p:sldId id="372" r:id="rId123"/>
    <p:sldId id="373" r:id="rId124"/>
    <p:sldId id="374" r:id="rId125"/>
    <p:sldId id="375" r:id="rId126"/>
    <p:sldId id="376" r:id="rId127"/>
    <p:sldId id="377" r:id="rId128"/>
    <p:sldId id="378" r:id="rId129"/>
    <p:sldId id="379" r:id="rId130"/>
    <p:sldId id="380" r:id="rId131"/>
    <p:sldId id="381" r:id="rId132"/>
    <p:sldId id="382" r:id="rId133"/>
    <p:sldId id="383" r:id="rId134"/>
    <p:sldId id="384" r:id="rId135"/>
    <p:sldId id="385" r:id="rId136"/>
    <p:sldId id="386" r:id="rId137"/>
    <p:sldId id="387" r:id="rId138"/>
    <p:sldId id="388" r:id="rId139"/>
    <p:sldId id="389" r:id="rId140"/>
    <p:sldId id="390" r:id="rId141"/>
    <p:sldId id="391" r:id="rId142"/>
    <p:sldId id="392" r:id="rId143"/>
    <p:sldId id="393" r:id="rId144"/>
    <p:sldId id="394" r:id="rId145"/>
    <p:sldId id="395" r:id="rId146"/>
    <p:sldId id="396" r:id="rId147"/>
    <p:sldId id="397" r:id="rId148"/>
    <p:sldId id="398" r:id="rId149"/>
    <p:sldId id="399" r:id="rId150"/>
    <p:sldId id="400" r:id="rId151"/>
    <p:sldId id="401" r:id="rId152"/>
    <p:sldId id="402" r:id="rId153"/>
    <p:sldId id="403" r:id="rId154"/>
    <p:sldId id="404" r:id="rId155"/>
    <p:sldId id="405" r:id="rId156"/>
    <p:sldId id="406" r:id="rId157"/>
    <p:sldId id="407" r:id="rId158"/>
  </p:sldIdLst>
  <p:sldSz cy="6858000" cx="9144000"/>
  <p:notesSz cx="6858000" cy="9144000"/>
  <p:embeddedFontLst>
    <p:embeddedFont>
      <p:font typeface="Inter"/>
      <p:regular r:id="rId159"/>
      <p:bold r:id="rId160"/>
      <p:italic r:id="rId161"/>
      <p:boldItalic r:id="rId162"/>
    </p:embeddedFont>
    <p:embeddedFont>
      <p:font typeface="Poppins"/>
      <p:regular r:id="rId163"/>
      <p:bold r:id="rId164"/>
      <p:italic r:id="rId165"/>
      <p:boldItalic r:id="rId166"/>
    </p:embeddedFont>
    <p:embeddedFont>
      <p:font typeface="Abel"/>
      <p:regular r:id="rId16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68" roundtripDataSignature="AMtx7mjgP+o5R5HafgrgENQdIwKajZGN/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B752519-00E8-4826-AA53-D4456B6AECF8}">
  <a:tblStyle styleId="{FB752519-00E8-4826-AA53-D4456B6AECF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slide" Target="slides/slide101.xml"/><Relationship Id="rId106" Type="http://schemas.openxmlformats.org/officeDocument/2006/relationships/slide" Target="slides/slide100.xml"/><Relationship Id="rId105" Type="http://schemas.openxmlformats.org/officeDocument/2006/relationships/slide" Target="slides/slide99.xml"/><Relationship Id="rId104" Type="http://schemas.openxmlformats.org/officeDocument/2006/relationships/slide" Target="slides/slide98.xml"/><Relationship Id="rId109" Type="http://schemas.openxmlformats.org/officeDocument/2006/relationships/slide" Target="slides/slide103.xml"/><Relationship Id="rId108" Type="http://schemas.openxmlformats.org/officeDocument/2006/relationships/slide" Target="slides/slide102.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29" Type="http://schemas.openxmlformats.org/officeDocument/2006/relationships/slide" Target="slides/slide123.xml"/><Relationship Id="rId128" Type="http://schemas.openxmlformats.org/officeDocument/2006/relationships/slide" Target="slides/slide122.xml"/><Relationship Id="rId127" Type="http://schemas.openxmlformats.org/officeDocument/2006/relationships/slide" Target="slides/slide121.xml"/><Relationship Id="rId126" Type="http://schemas.openxmlformats.org/officeDocument/2006/relationships/slide" Target="slides/slide120.xml"/><Relationship Id="rId26" Type="http://schemas.openxmlformats.org/officeDocument/2006/relationships/slide" Target="slides/slide20.xml"/><Relationship Id="rId121" Type="http://schemas.openxmlformats.org/officeDocument/2006/relationships/slide" Target="slides/slide115.xml"/><Relationship Id="rId25" Type="http://schemas.openxmlformats.org/officeDocument/2006/relationships/slide" Target="slides/slide19.xml"/><Relationship Id="rId120" Type="http://schemas.openxmlformats.org/officeDocument/2006/relationships/slide" Target="slides/slide114.xml"/><Relationship Id="rId28" Type="http://schemas.openxmlformats.org/officeDocument/2006/relationships/slide" Target="slides/slide22.xml"/><Relationship Id="rId27" Type="http://schemas.openxmlformats.org/officeDocument/2006/relationships/slide" Target="slides/slide21.xml"/><Relationship Id="rId125" Type="http://schemas.openxmlformats.org/officeDocument/2006/relationships/slide" Target="slides/slide119.xml"/><Relationship Id="rId29" Type="http://schemas.openxmlformats.org/officeDocument/2006/relationships/slide" Target="slides/slide23.xml"/><Relationship Id="rId124" Type="http://schemas.openxmlformats.org/officeDocument/2006/relationships/slide" Target="slides/slide118.xml"/><Relationship Id="rId123" Type="http://schemas.openxmlformats.org/officeDocument/2006/relationships/slide" Target="slides/slide117.xml"/><Relationship Id="rId122" Type="http://schemas.openxmlformats.org/officeDocument/2006/relationships/slide" Target="slides/slide116.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18" Type="http://schemas.openxmlformats.org/officeDocument/2006/relationships/slide" Target="slides/slide112.xml"/><Relationship Id="rId117" Type="http://schemas.openxmlformats.org/officeDocument/2006/relationships/slide" Target="slides/slide111.xml"/><Relationship Id="rId116" Type="http://schemas.openxmlformats.org/officeDocument/2006/relationships/slide" Target="slides/slide110.xml"/><Relationship Id="rId115" Type="http://schemas.openxmlformats.org/officeDocument/2006/relationships/slide" Target="slides/slide109.xml"/><Relationship Id="rId119" Type="http://schemas.openxmlformats.org/officeDocument/2006/relationships/slide" Target="slides/slide113.xml"/><Relationship Id="rId15" Type="http://schemas.openxmlformats.org/officeDocument/2006/relationships/slide" Target="slides/slide9.xml"/><Relationship Id="rId110" Type="http://schemas.openxmlformats.org/officeDocument/2006/relationships/slide" Target="slides/slide104.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14" Type="http://schemas.openxmlformats.org/officeDocument/2006/relationships/slide" Target="slides/slide108.xml"/><Relationship Id="rId18" Type="http://schemas.openxmlformats.org/officeDocument/2006/relationships/slide" Target="slides/slide12.xml"/><Relationship Id="rId113" Type="http://schemas.openxmlformats.org/officeDocument/2006/relationships/slide" Target="slides/slide107.xml"/><Relationship Id="rId112" Type="http://schemas.openxmlformats.org/officeDocument/2006/relationships/slide" Target="slides/slide106.xml"/><Relationship Id="rId111" Type="http://schemas.openxmlformats.org/officeDocument/2006/relationships/slide" Target="slides/slide105.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150" Type="http://schemas.openxmlformats.org/officeDocument/2006/relationships/slide" Target="slides/slide144.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43.xml"/><Relationship Id="rId4" Type="http://schemas.openxmlformats.org/officeDocument/2006/relationships/tableStyles" Target="tableStyles.xml"/><Relationship Id="rId148" Type="http://schemas.openxmlformats.org/officeDocument/2006/relationships/slide" Target="slides/slide142.xml"/><Relationship Id="rId9" Type="http://schemas.openxmlformats.org/officeDocument/2006/relationships/slide" Target="slides/slide3.xml"/><Relationship Id="rId143" Type="http://schemas.openxmlformats.org/officeDocument/2006/relationships/slide" Target="slides/slide137.xml"/><Relationship Id="rId142" Type="http://schemas.openxmlformats.org/officeDocument/2006/relationships/slide" Target="slides/slide136.xml"/><Relationship Id="rId141" Type="http://schemas.openxmlformats.org/officeDocument/2006/relationships/slide" Target="slides/slide135.xml"/><Relationship Id="rId140" Type="http://schemas.openxmlformats.org/officeDocument/2006/relationships/slide" Target="slides/slide134.xml"/><Relationship Id="rId5" Type="http://schemas.openxmlformats.org/officeDocument/2006/relationships/slideMaster" Target="slideMasters/slideMaster1.xml"/><Relationship Id="rId147" Type="http://schemas.openxmlformats.org/officeDocument/2006/relationships/slide" Target="slides/slide141.xml"/><Relationship Id="rId6" Type="http://schemas.openxmlformats.org/officeDocument/2006/relationships/notesMaster" Target="notesMasters/notesMaster1.xml"/><Relationship Id="rId146" Type="http://schemas.openxmlformats.org/officeDocument/2006/relationships/slide" Target="slides/slide140.xml"/><Relationship Id="rId7" Type="http://schemas.openxmlformats.org/officeDocument/2006/relationships/slide" Target="slides/slide1.xml"/><Relationship Id="rId145" Type="http://schemas.openxmlformats.org/officeDocument/2006/relationships/slide" Target="slides/slide139.xml"/><Relationship Id="rId8" Type="http://schemas.openxmlformats.org/officeDocument/2006/relationships/slide" Target="slides/slide2.xml"/><Relationship Id="rId144" Type="http://schemas.openxmlformats.org/officeDocument/2006/relationships/slide" Target="slides/slide138.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139" Type="http://schemas.openxmlformats.org/officeDocument/2006/relationships/slide" Target="slides/slide133.xml"/><Relationship Id="rId138" Type="http://schemas.openxmlformats.org/officeDocument/2006/relationships/slide" Target="slides/slide132.xml"/><Relationship Id="rId137" Type="http://schemas.openxmlformats.org/officeDocument/2006/relationships/slide" Target="slides/slide131.xml"/><Relationship Id="rId132" Type="http://schemas.openxmlformats.org/officeDocument/2006/relationships/slide" Target="slides/slide126.xml"/><Relationship Id="rId131" Type="http://schemas.openxmlformats.org/officeDocument/2006/relationships/slide" Target="slides/slide125.xml"/><Relationship Id="rId130" Type="http://schemas.openxmlformats.org/officeDocument/2006/relationships/slide" Target="slides/slide124.xml"/><Relationship Id="rId136" Type="http://schemas.openxmlformats.org/officeDocument/2006/relationships/slide" Target="slides/slide130.xml"/><Relationship Id="rId135" Type="http://schemas.openxmlformats.org/officeDocument/2006/relationships/slide" Target="slides/slide129.xml"/><Relationship Id="rId134" Type="http://schemas.openxmlformats.org/officeDocument/2006/relationships/slide" Target="slides/slide128.xml"/><Relationship Id="rId133" Type="http://schemas.openxmlformats.org/officeDocument/2006/relationships/slide" Target="slides/slide127.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165" Type="http://schemas.openxmlformats.org/officeDocument/2006/relationships/font" Target="fonts/Poppins-italic.fntdata"/><Relationship Id="rId69" Type="http://schemas.openxmlformats.org/officeDocument/2006/relationships/slide" Target="slides/slide63.xml"/><Relationship Id="rId164" Type="http://schemas.openxmlformats.org/officeDocument/2006/relationships/font" Target="fonts/Poppins-bold.fntdata"/><Relationship Id="rId163" Type="http://schemas.openxmlformats.org/officeDocument/2006/relationships/font" Target="fonts/Poppins-regular.fntdata"/><Relationship Id="rId162" Type="http://schemas.openxmlformats.org/officeDocument/2006/relationships/font" Target="fonts/Inter-boldItalic.fntdata"/><Relationship Id="rId168" Type="http://customschemas.google.com/relationships/presentationmetadata" Target="metadata"/><Relationship Id="rId167" Type="http://schemas.openxmlformats.org/officeDocument/2006/relationships/font" Target="fonts/Abel-regular.fntdata"/><Relationship Id="rId166" Type="http://schemas.openxmlformats.org/officeDocument/2006/relationships/font" Target="fonts/Poppins-boldItalic.fntdata"/><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161" Type="http://schemas.openxmlformats.org/officeDocument/2006/relationships/font" Target="fonts/Inter-italic.fntdata"/><Relationship Id="rId54" Type="http://schemas.openxmlformats.org/officeDocument/2006/relationships/slide" Target="slides/slide48.xml"/><Relationship Id="rId160" Type="http://schemas.openxmlformats.org/officeDocument/2006/relationships/font" Target="fonts/Inter-bold.fntdata"/><Relationship Id="rId57" Type="http://schemas.openxmlformats.org/officeDocument/2006/relationships/slide" Target="slides/slide51.xml"/><Relationship Id="rId56" Type="http://schemas.openxmlformats.org/officeDocument/2006/relationships/slide" Target="slides/slide50.xml"/><Relationship Id="rId159" Type="http://schemas.openxmlformats.org/officeDocument/2006/relationships/font" Target="fonts/Inter-regular.fntdata"/><Relationship Id="rId59" Type="http://schemas.openxmlformats.org/officeDocument/2006/relationships/slide" Target="slides/slide53.xml"/><Relationship Id="rId154" Type="http://schemas.openxmlformats.org/officeDocument/2006/relationships/slide" Target="slides/slide148.xml"/><Relationship Id="rId58" Type="http://schemas.openxmlformats.org/officeDocument/2006/relationships/slide" Target="slides/slide52.xml"/><Relationship Id="rId153" Type="http://schemas.openxmlformats.org/officeDocument/2006/relationships/slide" Target="slides/slide147.xml"/><Relationship Id="rId152" Type="http://schemas.openxmlformats.org/officeDocument/2006/relationships/slide" Target="slides/slide146.xml"/><Relationship Id="rId151" Type="http://schemas.openxmlformats.org/officeDocument/2006/relationships/slide" Target="slides/slide145.xml"/><Relationship Id="rId158" Type="http://schemas.openxmlformats.org/officeDocument/2006/relationships/slide" Target="slides/slide152.xml"/><Relationship Id="rId157" Type="http://schemas.openxmlformats.org/officeDocument/2006/relationships/slide" Target="slides/slide151.xml"/><Relationship Id="rId156" Type="http://schemas.openxmlformats.org/officeDocument/2006/relationships/slide" Target="slides/slide150.xml"/><Relationship Id="rId155" Type="http://schemas.openxmlformats.org/officeDocument/2006/relationships/slide" Target="slides/slide1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9" name="Shape 689"/>
        <p:cNvGrpSpPr/>
        <p:nvPr/>
      </p:nvGrpSpPr>
      <p:grpSpPr>
        <a:xfrm>
          <a:off x="0" y="0"/>
          <a:ext cx="0" cy="0"/>
          <a:chOff x="0" y="0"/>
          <a:chExt cx="0" cy="0"/>
        </a:xfrm>
      </p:grpSpPr>
      <p:sp>
        <p:nvSpPr>
          <p:cNvPr id="690" name="Google Shape;690;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p1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10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p10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p10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1" name="Google Shape;701;p1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p10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1" name="Google Shape;711;p1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7" name="Google Shape;717;p1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p10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1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9" name="Google Shape;729;p10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5" name="Google Shape;735;p10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1" name="Google Shape;741;p1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7" name="Google Shape;747;p1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1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4" name="Google Shape;754;p1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0" name="Google Shape;760;p1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6" name="Google Shape;766;p1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2" name="Google Shape;772;p1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6" name="Shape 776"/>
        <p:cNvGrpSpPr/>
        <p:nvPr/>
      </p:nvGrpSpPr>
      <p:grpSpPr>
        <a:xfrm>
          <a:off x="0" y="0"/>
          <a:ext cx="0" cy="0"/>
          <a:chOff x="0" y="0"/>
          <a:chExt cx="0" cy="0"/>
        </a:xfrm>
      </p:grpSpPr>
      <p:sp>
        <p:nvSpPr>
          <p:cNvPr id="777" name="Google Shape;777;p1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8" name="Google Shape;778;p1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4" name="Google Shape;784;p1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8" name="Shape 788"/>
        <p:cNvGrpSpPr/>
        <p:nvPr/>
      </p:nvGrpSpPr>
      <p:grpSpPr>
        <a:xfrm>
          <a:off x="0" y="0"/>
          <a:ext cx="0" cy="0"/>
          <a:chOff x="0" y="0"/>
          <a:chExt cx="0" cy="0"/>
        </a:xfrm>
      </p:grpSpPr>
      <p:sp>
        <p:nvSpPr>
          <p:cNvPr id="789" name="Google Shape;789;p1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0" name="Google Shape;790;p1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p1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1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1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2" name="Google Shape;802;p1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p1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8" name="Google Shape;808;p1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p1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4" name="Google Shape;814;p1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1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9" name="Google Shape;819;p1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1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4" name="Google Shape;824;p1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1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0" name="Google Shape;830;p1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4" name="Shape 834"/>
        <p:cNvGrpSpPr/>
        <p:nvPr/>
      </p:nvGrpSpPr>
      <p:grpSpPr>
        <a:xfrm>
          <a:off x="0" y="0"/>
          <a:ext cx="0" cy="0"/>
          <a:chOff x="0" y="0"/>
          <a:chExt cx="0" cy="0"/>
        </a:xfrm>
      </p:grpSpPr>
      <p:sp>
        <p:nvSpPr>
          <p:cNvPr id="835" name="Google Shape;835;p1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6" name="Google Shape;836;p1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9" name="Shape 839"/>
        <p:cNvGrpSpPr/>
        <p:nvPr/>
      </p:nvGrpSpPr>
      <p:grpSpPr>
        <a:xfrm>
          <a:off x="0" y="0"/>
          <a:ext cx="0" cy="0"/>
          <a:chOff x="0" y="0"/>
          <a:chExt cx="0" cy="0"/>
        </a:xfrm>
      </p:grpSpPr>
      <p:sp>
        <p:nvSpPr>
          <p:cNvPr id="840" name="Google Shape;840;p1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1" name="Google Shape;841;p1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p1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7" name="Google Shape;847;p1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1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3" name="Google Shape;853;p1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p1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9" name="Google Shape;859;p1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1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6" name="Google Shape;866;p1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0" name="Shape 870"/>
        <p:cNvGrpSpPr/>
        <p:nvPr/>
      </p:nvGrpSpPr>
      <p:grpSpPr>
        <a:xfrm>
          <a:off x="0" y="0"/>
          <a:ext cx="0" cy="0"/>
          <a:chOff x="0" y="0"/>
          <a:chExt cx="0" cy="0"/>
        </a:xfrm>
      </p:grpSpPr>
      <p:sp>
        <p:nvSpPr>
          <p:cNvPr id="871" name="Google Shape;871;p1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2" name="Google Shape;872;p1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1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8" name="Google Shape;878;p1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1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5" name="Google Shape;885;p1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p1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1" name="Google Shape;891;p1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 name="Shape 894"/>
        <p:cNvGrpSpPr/>
        <p:nvPr/>
      </p:nvGrpSpPr>
      <p:grpSpPr>
        <a:xfrm>
          <a:off x="0" y="0"/>
          <a:ext cx="0" cy="0"/>
          <a:chOff x="0" y="0"/>
          <a:chExt cx="0" cy="0"/>
        </a:xfrm>
      </p:grpSpPr>
      <p:sp>
        <p:nvSpPr>
          <p:cNvPr id="895" name="Google Shape;895;p1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6" name="Google Shape;896;p1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p1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8" name="Google Shape;908;p1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p1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3" name="Google Shape;913;p1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p1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8" name="Google Shape;918;p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3" name="Google Shape;923;p1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p1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8" name="Google Shape;928;p1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1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3" name="Google Shape;933;p1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p1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8" name="Google Shape;938;p1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p1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3" name="Google Shape;943;p1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p1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8" name="Google Shape;948;p1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1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1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p1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8" name="Google Shape;958;p1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1" name="Shape 961"/>
        <p:cNvGrpSpPr/>
        <p:nvPr/>
      </p:nvGrpSpPr>
      <p:grpSpPr>
        <a:xfrm>
          <a:off x="0" y="0"/>
          <a:ext cx="0" cy="0"/>
          <a:chOff x="0" y="0"/>
          <a:chExt cx="0" cy="0"/>
        </a:xfrm>
      </p:grpSpPr>
      <p:sp>
        <p:nvSpPr>
          <p:cNvPr id="962" name="Google Shape;962;p1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3" name="Google Shape;963;p1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1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8" name="Google Shape;968;p1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1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3" name="Google Shape;973;p1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p1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5" name="Google Shape;985;p1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1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1" name="Google Shape;991;p1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p1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7" name="Google Shape;997;p15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24" name="Google Shape;224;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230" name="Google Shape;230;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7" name="Google Shape;377;p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3" name="Google Shape;383;p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5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0" name="Google Shape;420;p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p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p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p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p6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 name="Google Shape;480;p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p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p6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p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p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7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p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p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p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8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3" name="Google Shape;593;p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p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8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p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8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p8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p8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p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p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9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9" name="Google Shape;639;p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p9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p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7" name="Google Shape;657;p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9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7" name="Google Shape;667;p9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p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p9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0" name="Google Shape;680;p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p1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5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5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5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5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6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64"/>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6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6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6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65"/>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65"/>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6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6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6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5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5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15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5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5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1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5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5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5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1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15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15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15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15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15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15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5" name="Shape 45"/>
        <p:cNvGrpSpPr/>
        <p:nvPr/>
      </p:nvGrpSpPr>
      <p:grpSpPr>
        <a:xfrm>
          <a:off x="0" y="0"/>
          <a:ext cx="0" cy="0"/>
          <a:chOff x="0" y="0"/>
          <a:chExt cx="0" cy="0"/>
        </a:xfrm>
      </p:grpSpPr>
      <p:sp>
        <p:nvSpPr>
          <p:cNvPr id="46" name="Google Shape;46;p160"/>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60"/>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8" name="Google Shape;48;p16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6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6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1" name="Shape 51"/>
        <p:cNvGrpSpPr/>
        <p:nvPr/>
      </p:nvGrpSpPr>
      <p:grpSpPr>
        <a:xfrm>
          <a:off x="0" y="0"/>
          <a:ext cx="0" cy="0"/>
          <a:chOff x="0" y="0"/>
          <a:chExt cx="0" cy="0"/>
        </a:xfrm>
      </p:grpSpPr>
      <p:sp>
        <p:nvSpPr>
          <p:cNvPr id="52" name="Google Shape;52;p1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161"/>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4" name="Google Shape;54;p161"/>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5" name="Google Shape;55;p16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6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6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62"/>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62"/>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62"/>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6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6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6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63"/>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63"/>
          <p:cNvSpPr/>
          <p:nvPr>
            <p:ph idx="2" type="pic"/>
          </p:nvPr>
        </p:nvSpPr>
        <p:spPr>
          <a:xfrm>
            <a:off x="1792288" y="612775"/>
            <a:ext cx="5486400" cy="4114800"/>
          </a:xfrm>
          <a:prstGeom prst="rect">
            <a:avLst/>
          </a:prstGeom>
          <a:noFill/>
          <a:ln>
            <a:noFill/>
          </a:ln>
        </p:spPr>
      </p:sp>
      <p:sp>
        <p:nvSpPr>
          <p:cNvPr id="68" name="Google Shape;68;p163"/>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6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6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6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5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5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5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0.xml"/><Relationship Id="rId3" Type="http://schemas.openxmlformats.org/officeDocument/2006/relationships/image" Target="../media/image30.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3.xml"/><Relationship Id="rId3" Type="http://schemas.openxmlformats.org/officeDocument/2006/relationships/image" Target="../media/image54.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31.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 Id="rId3" Type="http://schemas.openxmlformats.org/officeDocument/2006/relationships/image" Target="../media/image40.pn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 Id="rId3"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 Id="rId3" Type="http://schemas.openxmlformats.org/officeDocument/2006/relationships/image" Target="../media/image49.png"/><Relationship Id="rId4" Type="http://schemas.openxmlformats.org/officeDocument/2006/relationships/image" Target="../media/image38.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 Id="rId3" Type="http://schemas.openxmlformats.org/officeDocument/2006/relationships/image" Target="../media/image45.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image" Target="../media/image36.pn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6.xml"/><Relationship Id="rId3" Type="http://schemas.openxmlformats.org/officeDocument/2006/relationships/image" Target="../media/image53.pn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 Id="rId3" Type="http://schemas.openxmlformats.org/officeDocument/2006/relationships/image" Target="../media/image47.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8.xml"/><Relationship Id="rId3" Type="http://schemas.openxmlformats.org/officeDocument/2006/relationships/image" Target="../media/image52.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9.xml"/><Relationship Id="rId3"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0.xml"/><Relationship Id="rId3" Type="http://schemas.openxmlformats.org/officeDocument/2006/relationships/image" Target="../media/image39.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1.xml"/><Relationship Id="rId3" Type="http://schemas.openxmlformats.org/officeDocument/2006/relationships/image" Target="../media/image50.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image" Target="../media/image43.png"/></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3.xml"/><Relationship Id="rId3" Type="http://schemas.openxmlformats.org/officeDocument/2006/relationships/image" Target="../media/image48.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4.xml"/><Relationship Id="rId3" Type="http://schemas.openxmlformats.org/officeDocument/2006/relationships/image" Target="../media/image44.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5.xml"/><Relationship Id="rId3" Type="http://schemas.openxmlformats.org/officeDocument/2006/relationships/image" Target="../media/image55.pn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6.xml"/><Relationship Id="rId3" Type="http://schemas.openxmlformats.org/officeDocument/2006/relationships/image" Target="../media/image51.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7.xml"/><Relationship Id="rId3" Type="http://schemas.openxmlformats.org/officeDocument/2006/relationships/image" Target="../media/image46.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8.xml"/><Relationship Id="rId3" Type="http://schemas.openxmlformats.org/officeDocument/2006/relationships/image" Target="../media/image41.png"/></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9.xml"/><Relationship Id="rId3"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 Id="rId3" Type="http://schemas.openxmlformats.org/officeDocument/2006/relationships/image" Target="../media/image42.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 Id="rId3" Type="http://schemas.openxmlformats.org/officeDocument/2006/relationships/image" Target="../media/image58.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 Id="rId3" Type="http://schemas.openxmlformats.org/officeDocument/2006/relationships/image" Target="../media/image5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3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1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13.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20.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2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22.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28.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1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1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2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25.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2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 Id="rId3" Type="http://schemas.openxmlformats.org/officeDocument/2006/relationships/image" Target="../media/image32.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 Id="rId3" Type="http://schemas.openxmlformats.org/officeDocument/2006/relationships/image" Target="../media/image33.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Knowledge Representation and Planning</a:t>
            </a:r>
            <a:endParaRPr/>
          </a:p>
        </p:txBody>
      </p:sp>
      <p:sp>
        <p:nvSpPr>
          <p:cNvPr id="89" name="Google Shape;89;p1"/>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rgbClr val="888888"/>
              </a:buClr>
              <a:buSzPts val="3200"/>
              <a:buNone/>
            </a:pPr>
            <a:r>
              <a:rPr b="1" lang="en-US">
                <a:latin typeface="Times New Roman"/>
                <a:ea typeface="Times New Roman"/>
                <a:cs typeface="Times New Roman"/>
                <a:sym typeface="Times New Roman"/>
              </a:rPr>
              <a:t>Unit-2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Knowledge and Intelligence</a:t>
            </a:r>
            <a:endParaRPr/>
          </a:p>
        </p:txBody>
      </p:sp>
      <p:sp>
        <p:nvSpPr>
          <p:cNvPr id="147" name="Google Shape;147;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Does knowledge have any role in demonstrating Intelligent behavior.</a:t>
            </a:r>
            <a:endParaRPr/>
          </a:p>
          <a:p>
            <a:pPr indent="-1397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pic>
        <p:nvPicPr>
          <p:cNvPr id="148" name="Google Shape;148;p10"/>
          <p:cNvPicPr preferRelativeResize="0"/>
          <p:nvPr/>
        </p:nvPicPr>
        <p:blipFill rotWithShape="1">
          <a:blip r:embed="rId3">
            <a:alphaModFix/>
          </a:blip>
          <a:srcRect b="0" l="0" r="0" t="0"/>
          <a:stretch/>
        </p:blipFill>
        <p:spPr>
          <a:xfrm>
            <a:off x="990600" y="2971800"/>
            <a:ext cx="7038975" cy="3038475"/>
          </a:xfrm>
          <a:prstGeom prst="rect">
            <a:avLst/>
          </a:prstGeom>
          <a:noFill/>
          <a:ln>
            <a:noFill/>
          </a:ln>
        </p:spPr>
      </p:pic>
      <p:cxnSp>
        <p:nvCxnSpPr>
          <p:cNvPr id="149" name="Google Shape;149;p10"/>
          <p:cNvCxnSpPr/>
          <p:nvPr/>
        </p:nvCxnSpPr>
        <p:spPr>
          <a:xfrm>
            <a:off x="2362200" y="4419600"/>
            <a:ext cx="1219200" cy="1588"/>
          </a:xfrm>
          <a:prstGeom prst="straightConnector1">
            <a:avLst/>
          </a:prstGeom>
          <a:noFill/>
          <a:ln cap="flat" cmpd="sng" w="9525">
            <a:solidFill>
              <a:srgbClr val="4A7DBA"/>
            </a:solidFill>
            <a:prstDash val="solid"/>
            <a:round/>
            <a:headEnd len="sm" w="sm" type="none"/>
            <a:tailEnd len="med" w="med" type="stealth"/>
          </a:ln>
        </p:spPr>
      </p:cxnSp>
      <p:cxnSp>
        <p:nvCxnSpPr>
          <p:cNvPr id="150" name="Google Shape;150;p10"/>
          <p:cNvCxnSpPr/>
          <p:nvPr/>
        </p:nvCxnSpPr>
        <p:spPr>
          <a:xfrm flipH="1">
            <a:off x="2362200" y="5334000"/>
            <a:ext cx="1600200" cy="381000"/>
          </a:xfrm>
          <a:prstGeom prst="straightConnector1">
            <a:avLst/>
          </a:prstGeom>
          <a:noFill/>
          <a:ln cap="flat" cmpd="sng" w="9525">
            <a:solidFill>
              <a:srgbClr val="4A7DBA"/>
            </a:solidFill>
            <a:prstDash val="solid"/>
            <a:round/>
            <a:headEnd len="sm" w="sm" type="none"/>
            <a:tailEnd len="med" w="med" type="stealth"/>
          </a:ln>
        </p:spPr>
      </p:cxnSp>
      <p:cxnSp>
        <p:nvCxnSpPr>
          <p:cNvPr id="151" name="Google Shape;151;p10"/>
          <p:cNvCxnSpPr/>
          <p:nvPr/>
        </p:nvCxnSpPr>
        <p:spPr>
          <a:xfrm>
            <a:off x="5029200" y="4724400"/>
            <a:ext cx="1447800" cy="1588"/>
          </a:xfrm>
          <a:prstGeom prst="straightConnector1">
            <a:avLst/>
          </a:prstGeom>
          <a:noFill/>
          <a:ln cap="flat" cmpd="sng" w="9525">
            <a:solidFill>
              <a:srgbClr val="4A7DBA"/>
            </a:solidFill>
            <a:prstDash val="solid"/>
            <a:round/>
            <a:headEnd len="sm" w="sm" type="none"/>
            <a:tailEnd len="sm" w="sm" type="none"/>
          </a:ln>
        </p:spPr>
      </p:cxnSp>
      <p:cxnSp>
        <p:nvCxnSpPr>
          <p:cNvPr id="152" name="Google Shape;152;p10"/>
          <p:cNvCxnSpPr/>
          <p:nvPr/>
        </p:nvCxnSpPr>
        <p:spPr>
          <a:xfrm rot="5400000">
            <a:off x="6019800" y="4267200"/>
            <a:ext cx="914400" cy="1588"/>
          </a:xfrm>
          <a:prstGeom prst="straightConnector1">
            <a:avLst/>
          </a:prstGeom>
          <a:noFill/>
          <a:ln cap="flat" cmpd="sng" w="9525">
            <a:solidFill>
              <a:srgbClr val="4A7DBA"/>
            </a:solidFill>
            <a:prstDash val="solid"/>
            <a:round/>
            <a:headEnd len="sm" w="sm" type="none"/>
            <a:tailEnd len="sm" w="sm" type="none"/>
          </a:ln>
        </p:spPr>
      </p:cxn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2" name="Shape 692"/>
        <p:cNvGrpSpPr/>
        <p:nvPr/>
      </p:nvGrpSpPr>
      <p:grpSpPr>
        <a:xfrm>
          <a:off x="0" y="0"/>
          <a:ext cx="0" cy="0"/>
          <a:chOff x="0" y="0"/>
          <a:chExt cx="0" cy="0"/>
        </a:xfrm>
      </p:grpSpPr>
      <p:sp>
        <p:nvSpPr>
          <p:cNvPr id="693" name="Google Shape;693;p101"/>
          <p:cNvSpPr txBox="1"/>
          <p:nvPr>
            <p:ph idx="1" type="body"/>
          </p:nvPr>
        </p:nvSpPr>
        <p:spPr>
          <a:xfrm>
            <a:off x="457200" y="381000"/>
            <a:ext cx="8229600" cy="57451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rgbClr val="423A3C"/>
              </a:buClr>
              <a:buSzPct val="100000"/>
              <a:buChar char="•"/>
            </a:pPr>
            <a:r>
              <a:rPr b="1" i="0" lang="en-US">
                <a:solidFill>
                  <a:srgbClr val="423A3C"/>
                </a:solidFill>
                <a:latin typeface="Times New Roman"/>
                <a:ea typeface="Times New Roman"/>
                <a:cs typeface="Times New Roman"/>
                <a:sym typeface="Times New Roman"/>
              </a:rPr>
              <a:t>SCRIPT : Withdraw money</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TRACK : Bank</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PROPS : Money, Counter, Form, Token</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Roles : P= Customer, E= Employee</a:t>
            </a:r>
            <a:endParaRPr/>
          </a:p>
          <a:p>
            <a:pPr indent="0" lvl="0" marL="0" rtl="0" algn="l">
              <a:spcBef>
                <a:spcPts val="592"/>
              </a:spcBef>
              <a:spcAft>
                <a:spcPts val="0"/>
              </a:spcAft>
              <a:buClr>
                <a:srgbClr val="423A3C"/>
              </a:buClr>
              <a:buSzPct val="100000"/>
              <a:buNone/>
            </a:pPr>
            <a:r>
              <a:rPr b="0" i="0" lang="en-US">
                <a:solidFill>
                  <a:srgbClr val="423A3C"/>
                </a:solidFill>
                <a:latin typeface="Times New Roman"/>
                <a:ea typeface="Times New Roman"/>
                <a:cs typeface="Times New Roman"/>
                <a:sym typeface="Times New Roman"/>
              </a:rPr>
              <a:t>    C= Cashier</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Entry conditions: P has no or less money.</a:t>
            </a:r>
            <a:endParaRPr/>
          </a:p>
          <a:p>
            <a:pPr indent="0" lvl="0" marL="0" rtl="0" algn="l">
              <a:spcBef>
                <a:spcPts val="592"/>
              </a:spcBef>
              <a:spcAft>
                <a:spcPts val="0"/>
              </a:spcAft>
              <a:buClr>
                <a:srgbClr val="423A3C"/>
              </a:buClr>
              <a:buSzPct val="100000"/>
              <a:buNone/>
            </a:pPr>
            <a:r>
              <a:rPr b="0" i="0" lang="en-US">
                <a:solidFill>
                  <a:srgbClr val="423A3C"/>
                </a:solidFill>
                <a:latin typeface="Times New Roman"/>
                <a:ea typeface="Times New Roman"/>
                <a:cs typeface="Times New Roman"/>
                <a:sym typeface="Times New Roman"/>
              </a:rPr>
              <a:t>                                The bank is open.</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Results : P has more money.</a:t>
            </a:r>
            <a:endParaRPr/>
          </a:p>
          <a:p>
            <a:pPr indent="-342900" lvl="0" marL="342900" rtl="0" algn="l">
              <a:spcBef>
                <a:spcPts val="592"/>
              </a:spcBef>
              <a:spcAft>
                <a:spcPts val="0"/>
              </a:spcAft>
              <a:buClr>
                <a:srgbClr val="423A3C"/>
              </a:buClr>
              <a:buSzPct val="100000"/>
              <a:buChar char="•"/>
            </a:pPr>
            <a:r>
              <a:rPr b="1" i="0" lang="en-US">
                <a:solidFill>
                  <a:srgbClr val="423A3C"/>
                </a:solidFill>
                <a:latin typeface="Times New Roman"/>
                <a:ea typeface="Times New Roman"/>
                <a:cs typeface="Times New Roman"/>
                <a:sym typeface="Times New Roman"/>
              </a:rPr>
              <a:t>Scene 1: </a:t>
            </a:r>
            <a:r>
              <a:rPr b="0" i="0" lang="en-US">
                <a:solidFill>
                  <a:srgbClr val="423A3C"/>
                </a:solidFill>
                <a:latin typeface="Times New Roman"/>
                <a:ea typeface="Times New Roman"/>
                <a:cs typeface="Times New Roman"/>
                <a:sym typeface="Times New Roman"/>
              </a:rPr>
              <a:t>Entering</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P PTRANS P into the Bank</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P ATTEND eyes to E</a:t>
            </a:r>
            <a:endParaRPr/>
          </a:p>
          <a:p>
            <a:pPr indent="-342900" lvl="0" marL="342900" rtl="0" algn="l">
              <a:spcBef>
                <a:spcPts val="592"/>
              </a:spcBef>
              <a:spcAft>
                <a:spcPts val="0"/>
              </a:spcAft>
              <a:buClr>
                <a:srgbClr val="423A3C"/>
              </a:buClr>
              <a:buSzPct val="100000"/>
              <a:buChar char="•"/>
            </a:pPr>
            <a:r>
              <a:rPr b="0" i="0" lang="en-US">
                <a:solidFill>
                  <a:srgbClr val="423A3C"/>
                </a:solidFill>
                <a:latin typeface="Times New Roman"/>
                <a:ea typeface="Times New Roman"/>
                <a:cs typeface="Times New Roman"/>
                <a:sym typeface="Times New Roman"/>
              </a:rPr>
              <a:t>P MOVE P to E</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7" name="Shape 697"/>
        <p:cNvGrpSpPr/>
        <p:nvPr/>
      </p:nvGrpSpPr>
      <p:grpSpPr>
        <a:xfrm>
          <a:off x="0" y="0"/>
          <a:ext cx="0" cy="0"/>
          <a:chOff x="0" y="0"/>
          <a:chExt cx="0" cy="0"/>
        </a:xfrm>
      </p:grpSpPr>
      <p:sp>
        <p:nvSpPr>
          <p:cNvPr id="698" name="Google Shape;698;p102"/>
          <p:cNvSpPr txBox="1"/>
          <p:nvPr>
            <p:ph idx="1" type="body"/>
          </p:nvPr>
        </p:nvSpPr>
        <p:spPr>
          <a:xfrm>
            <a:off x="304800" y="533400"/>
            <a:ext cx="8382000" cy="55927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b="1" lang="en-US">
                <a:latin typeface="Times New Roman"/>
                <a:ea typeface="Times New Roman"/>
                <a:cs typeface="Times New Roman"/>
                <a:sym typeface="Times New Roman"/>
              </a:rPr>
              <a:t>Convert the following English statements to statements in first order logic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a. every boy or girl is a child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b. every child gets a doll or a train or a lump of coal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c. no boy gets any doll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d. no child who is good gets any lump of coal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e. Jack is a boy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2" name="Shape 702"/>
        <p:cNvGrpSpPr/>
        <p:nvPr/>
      </p:nvGrpSpPr>
      <p:grpSpPr>
        <a:xfrm>
          <a:off x="0" y="0"/>
          <a:ext cx="0" cy="0"/>
          <a:chOff x="0" y="0"/>
          <a:chExt cx="0" cy="0"/>
        </a:xfrm>
      </p:grpSpPr>
      <p:sp>
        <p:nvSpPr>
          <p:cNvPr id="703" name="Google Shape;703;p103"/>
          <p:cNvSpPr txBox="1"/>
          <p:nvPr>
            <p:ph idx="1" type="body"/>
          </p:nvPr>
        </p:nvSpPr>
        <p:spPr>
          <a:xfrm>
            <a:off x="457200" y="457200"/>
            <a:ext cx="8229600" cy="5668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Char char="•"/>
            </a:pPr>
            <a:r>
              <a:rPr b="1" lang="en-US">
                <a:latin typeface="Times New Roman"/>
                <a:ea typeface="Times New Roman"/>
                <a:cs typeface="Times New Roman"/>
                <a:sym typeface="Times New Roman"/>
              </a:rPr>
              <a:t>The FOL statements are </a:t>
            </a:r>
            <a:endParaRPr/>
          </a:p>
          <a:p>
            <a:pPr indent="-342900" lvl="0" marL="342900" rtl="0" algn="l">
              <a:spcBef>
                <a:spcPts val="592"/>
              </a:spcBef>
              <a:spcAft>
                <a:spcPts val="0"/>
              </a:spcAft>
              <a:buClr>
                <a:schemeClr val="dk1"/>
              </a:buClr>
              <a:buSzPct val="100000"/>
              <a:buNone/>
            </a:pPr>
            <a:r>
              <a:rPr lang="en-US"/>
              <a:t>   </a:t>
            </a:r>
            <a:r>
              <a:rPr lang="en-US">
                <a:latin typeface="Times New Roman"/>
                <a:ea typeface="Times New Roman"/>
                <a:cs typeface="Times New Roman"/>
                <a:sym typeface="Times New Roman"/>
              </a:rPr>
              <a:t>a. forall x ((boy(x) or girl(x)) -&gt; child(x))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   b. forall y (child(y) -&gt; (gets(y,doll) or gets(y,train) or gets(y,coal)))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   c. forall w (boy(w) -&gt; !gets(w,doll))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   d. forall z ((child(z) and good(z)) -&gt; !gets(z,coal)) </a:t>
            </a:r>
            <a:endParaRPr/>
          </a:p>
          <a:p>
            <a:pPr indent="-154940" lvl="0" marL="342900" rtl="0" algn="l">
              <a:spcBef>
                <a:spcPts val="592"/>
              </a:spcBef>
              <a:spcAft>
                <a:spcPts val="0"/>
              </a:spcAft>
              <a:buClr>
                <a:schemeClr val="dk1"/>
              </a:buClr>
              <a:buSzPct val="100000"/>
              <a:buNone/>
            </a:pPr>
            <a:r>
              <a:t/>
            </a:r>
            <a:endParaRPr>
              <a:latin typeface="Times New Roman"/>
              <a:ea typeface="Times New Roman"/>
              <a:cs typeface="Times New Roman"/>
              <a:sym typeface="Times New Roman"/>
            </a:endParaRPr>
          </a:p>
          <a:p>
            <a:pPr indent="-342900" lvl="0" marL="342900" rtl="0" algn="l">
              <a:spcBef>
                <a:spcPts val="592"/>
              </a:spcBef>
              <a:spcAft>
                <a:spcPts val="0"/>
              </a:spcAft>
              <a:buClr>
                <a:schemeClr val="dk1"/>
              </a:buClr>
              <a:buSzPct val="100000"/>
              <a:buNone/>
            </a:pPr>
            <a:r>
              <a:rPr lang="en-US">
                <a:latin typeface="Times New Roman"/>
                <a:ea typeface="Times New Roman"/>
                <a:cs typeface="Times New Roman"/>
                <a:sym typeface="Times New Roman"/>
              </a:rPr>
              <a:t>   e. boy(Jack) </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10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FF0000"/>
              </a:buClr>
              <a:buSzPct val="100000"/>
              <a:buFont typeface="Times New Roman"/>
              <a:buNone/>
            </a:pPr>
            <a:r>
              <a:rPr b="1" i="1" lang="en-US" sz="6000">
                <a:solidFill>
                  <a:srgbClr val="FF0000"/>
                </a:solidFill>
                <a:latin typeface="Times New Roman"/>
                <a:ea typeface="Times New Roman"/>
                <a:cs typeface="Times New Roman"/>
                <a:sym typeface="Times New Roman"/>
              </a:rPr>
              <a:t>Forward and Backward Chaining</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10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38"/>
              </a:buClr>
              <a:buSzPct val="100000"/>
              <a:buFont typeface="Times New Roman"/>
              <a:buNone/>
            </a:pPr>
            <a:br>
              <a:rPr b="1" i="0" lang="en-US">
                <a:solidFill>
                  <a:srgbClr val="610B38"/>
                </a:solidFill>
                <a:latin typeface="Times New Roman"/>
                <a:ea typeface="Times New Roman"/>
                <a:cs typeface="Times New Roman"/>
                <a:sym typeface="Times New Roman"/>
              </a:rPr>
            </a:br>
            <a:r>
              <a:rPr b="1" i="0" lang="en-US">
                <a:solidFill>
                  <a:srgbClr val="610B38"/>
                </a:solidFill>
                <a:latin typeface="Times New Roman"/>
                <a:ea typeface="Times New Roman"/>
                <a:cs typeface="Times New Roman"/>
                <a:sym typeface="Times New Roman"/>
              </a:rPr>
              <a:t>Inference engine</a:t>
            </a:r>
            <a:br>
              <a:rPr b="1" i="0" lang="en-US">
                <a:solidFill>
                  <a:srgbClr val="610B38"/>
                </a:solidFill>
                <a:latin typeface="Times New Roman"/>
                <a:ea typeface="Times New Roman"/>
                <a:cs typeface="Times New Roman"/>
                <a:sym typeface="Times New Roman"/>
              </a:rPr>
            </a:br>
            <a:endParaRPr b="1">
              <a:latin typeface="Times New Roman"/>
              <a:ea typeface="Times New Roman"/>
              <a:cs typeface="Times New Roman"/>
              <a:sym typeface="Times New Roman"/>
            </a:endParaRPr>
          </a:p>
        </p:txBody>
      </p:sp>
      <p:sp>
        <p:nvSpPr>
          <p:cNvPr id="714" name="Google Shape;714;p10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It is a component of the intelligent system</a:t>
            </a:r>
            <a:endParaRPr/>
          </a:p>
          <a:p>
            <a:pPr indent="-342900" lvl="0" marL="342900" rtl="0" algn="l">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Which applies logical rules to the knowledge base to </a:t>
            </a:r>
            <a:r>
              <a:rPr b="0" i="0" lang="en-US">
                <a:solidFill>
                  <a:srgbClr val="FF0000"/>
                </a:solidFill>
                <a:latin typeface="Times New Roman"/>
                <a:ea typeface="Times New Roman"/>
                <a:cs typeface="Times New Roman"/>
                <a:sym typeface="Times New Roman"/>
              </a:rPr>
              <a:t>infer new information </a:t>
            </a:r>
            <a:r>
              <a:rPr b="0" i="0" lang="en-US">
                <a:solidFill>
                  <a:srgbClr val="333333"/>
                </a:solidFill>
                <a:latin typeface="Times New Roman"/>
                <a:ea typeface="Times New Roman"/>
                <a:cs typeface="Times New Roman"/>
                <a:sym typeface="Times New Roman"/>
              </a:rPr>
              <a:t>from known facts</a:t>
            </a:r>
            <a:endParaRPr/>
          </a:p>
          <a:p>
            <a:pPr indent="-342900" lvl="0" marL="342900" rtl="0" algn="l">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The first inference engine was part of the expert system</a:t>
            </a:r>
            <a:endParaRPr>
              <a:solidFill>
                <a:srgbClr val="333333"/>
              </a:solidFill>
              <a:latin typeface="Times New Roman"/>
              <a:ea typeface="Times New Roman"/>
              <a:cs typeface="Times New Roman"/>
              <a:sym typeface="Times New Roman"/>
            </a:endParaRPr>
          </a:p>
          <a:p>
            <a:pPr indent="-342900" lvl="0" marL="342900" rtl="0" algn="l">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Commonly proceeds in two modes</a:t>
            </a:r>
            <a:endParaRPr/>
          </a:p>
          <a:p>
            <a:pPr indent="-342900" lvl="0" marL="342900" rtl="0" algn="just">
              <a:spcBef>
                <a:spcPts val="592"/>
              </a:spcBef>
              <a:spcAft>
                <a:spcPts val="0"/>
              </a:spcAft>
              <a:buClr>
                <a:srgbClr val="000000"/>
              </a:buClr>
              <a:buSzPct val="100000"/>
              <a:buFont typeface="Calibri"/>
              <a:buAutoNum type="arabicPeriod"/>
            </a:pPr>
            <a:r>
              <a:rPr b="1" i="0" lang="en-US">
                <a:solidFill>
                  <a:srgbClr val="000000"/>
                </a:solidFill>
                <a:latin typeface="Times New Roman"/>
                <a:ea typeface="Times New Roman"/>
                <a:cs typeface="Times New Roman"/>
                <a:sym typeface="Times New Roman"/>
              </a:rPr>
              <a:t>Forward chaining</a:t>
            </a:r>
            <a:endParaRPr b="0" i="0">
              <a:solidFill>
                <a:srgbClr val="000000"/>
              </a:solidFill>
              <a:latin typeface="Times New Roman"/>
              <a:ea typeface="Times New Roman"/>
              <a:cs typeface="Times New Roman"/>
              <a:sym typeface="Times New Roman"/>
            </a:endParaRPr>
          </a:p>
          <a:p>
            <a:pPr indent="-342900" lvl="0" marL="342900" rtl="0" algn="just">
              <a:spcBef>
                <a:spcPts val="592"/>
              </a:spcBef>
              <a:spcAft>
                <a:spcPts val="0"/>
              </a:spcAft>
              <a:buClr>
                <a:srgbClr val="000000"/>
              </a:buClr>
              <a:buSzPct val="100000"/>
              <a:buFont typeface="Calibri"/>
              <a:buAutoNum type="arabicPeriod"/>
            </a:pPr>
            <a:r>
              <a:rPr b="1" i="0" lang="en-US">
                <a:solidFill>
                  <a:srgbClr val="000000"/>
                </a:solidFill>
                <a:latin typeface="Times New Roman"/>
                <a:ea typeface="Times New Roman"/>
                <a:cs typeface="Times New Roman"/>
                <a:sym typeface="Times New Roman"/>
              </a:rPr>
              <a:t>Backward chaining</a:t>
            </a:r>
            <a:endParaRPr b="0" i="0">
              <a:solidFill>
                <a:srgbClr val="000000"/>
              </a:solidFill>
              <a:latin typeface="Times New Roman"/>
              <a:ea typeface="Times New Roman"/>
              <a:cs typeface="Times New Roman"/>
              <a:sym typeface="Times New Roman"/>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1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610B38"/>
              </a:buClr>
              <a:buSzPts val="4000"/>
              <a:buFont typeface="Times New Roman"/>
              <a:buNone/>
            </a:pPr>
            <a:r>
              <a:rPr b="1" lang="en-US" sz="4000">
                <a:solidFill>
                  <a:srgbClr val="610B38"/>
                </a:solidFill>
                <a:latin typeface="Times New Roman"/>
                <a:ea typeface="Times New Roman"/>
                <a:cs typeface="Times New Roman"/>
                <a:sym typeface="Times New Roman"/>
              </a:rPr>
              <a:t>Forward Chaining</a:t>
            </a:r>
            <a:endParaRPr/>
          </a:p>
        </p:txBody>
      </p:sp>
      <p:sp>
        <p:nvSpPr>
          <p:cNvPr id="720" name="Google Shape;720;p10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just">
              <a:spcBef>
                <a:spcPts val="0"/>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It is also known as a </a:t>
            </a:r>
            <a:r>
              <a:rPr b="0" i="0" lang="en-US">
                <a:solidFill>
                  <a:srgbClr val="FF0000"/>
                </a:solidFill>
                <a:latin typeface="Times New Roman"/>
                <a:ea typeface="Times New Roman"/>
                <a:cs typeface="Times New Roman"/>
                <a:sym typeface="Times New Roman"/>
              </a:rPr>
              <a:t>forward deduction or forward reasoning</a:t>
            </a:r>
            <a:r>
              <a:rPr b="0" i="0" lang="en-US">
                <a:solidFill>
                  <a:srgbClr val="333333"/>
                </a:solidFill>
                <a:latin typeface="Times New Roman"/>
                <a:ea typeface="Times New Roman"/>
                <a:cs typeface="Times New Roman"/>
                <a:sym typeface="Times New Roman"/>
              </a:rPr>
              <a:t> method</a:t>
            </a:r>
            <a:endParaRPr/>
          </a:p>
          <a:p>
            <a:pPr indent="-342900" lvl="0" marL="342900" rtl="0" algn="just">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It is a form of reasoning which </a:t>
            </a:r>
            <a:r>
              <a:rPr b="0" i="0" lang="en-US">
                <a:solidFill>
                  <a:srgbClr val="FF0000"/>
                </a:solidFill>
                <a:latin typeface="Times New Roman"/>
                <a:ea typeface="Times New Roman"/>
                <a:cs typeface="Times New Roman"/>
                <a:sym typeface="Times New Roman"/>
              </a:rPr>
              <a:t>start with atomic sentences</a:t>
            </a:r>
            <a:r>
              <a:rPr b="0" i="0" lang="en-US">
                <a:solidFill>
                  <a:srgbClr val="333333"/>
                </a:solidFill>
                <a:latin typeface="Times New Roman"/>
                <a:ea typeface="Times New Roman"/>
                <a:cs typeface="Times New Roman"/>
                <a:sym typeface="Times New Roman"/>
              </a:rPr>
              <a:t> in the knowledge base and applies </a:t>
            </a:r>
            <a:r>
              <a:rPr b="0" i="0" lang="en-US">
                <a:solidFill>
                  <a:srgbClr val="FF0000"/>
                </a:solidFill>
                <a:latin typeface="Times New Roman"/>
                <a:ea typeface="Times New Roman"/>
                <a:cs typeface="Times New Roman"/>
                <a:sym typeface="Times New Roman"/>
              </a:rPr>
              <a:t>inference rules </a:t>
            </a:r>
            <a:r>
              <a:rPr b="0" i="0" lang="en-US">
                <a:solidFill>
                  <a:srgbClr val="333333"/>
                </a:solidFill>
                <a:latin typeface="Times New Roman"/>
                <a:ea typeface="Times New Roman"/>
                <a:cs typeface="Times New Roman"/>
                <a:sym typeface="Times New Roman"/>
              </a:rPr>
              <a:t>(Modus Ponens) in the forward direction to extract more data until a goal is reached.</a:t>
            </a:r>
            <a:endParaRPr/>
          </a:p>
          <a:p>
            <a:pPr indent="-342900" lvl="0" marL="342900" rtl="0" algn="just">
              <a:spcBef>
                <a:spcPts val="592"/>
              </a:spcBef>
              <a:spcAft>
                <a:spcPts val="0"/>
              </a:spcAft>
              <a:buClr>
                <a:srgbClr val="333333"/>
              </a:buClr>
              <a:buSzPct val="100000"/>
              <a:buChar char="•"/>
            </a:pPr>
            <a:r>
              <a:rPr lang="en-US">
                <a:solidFill>
                  <a:srgbClr val="333333"/>
                </a:solidFill>
                <a:latin typeface="Times New Roman"/>
                <a:ea typeface="Times New Roman"/>
                <a:cs typeface="Times New Roman"/>
                <a:sym typeface="Times New Roman"/>
              </a:rPr>
              <a:t>Starts from </a:t>
            </a:r>
            <a:r>
              <a:rPr lang="en-US">
                <a:solidFill>
                  <a:srgbClr val="FF0000"/>
                </a:solidFill>
                <a:latin typeface="Times New Roman"/>
                <a:ea typeface="Times New Roman"/>
                <a:cs typeface="Times New Roman"/>
                <a:sym typeface="Times New Roman"/>
              </a:rPr>
              <a:t>known facts</a:t>
            </a:r>
            <a:r>
              <a:rPr lang="en-US">
                <a:solidFill>
                  <a:srgbClr val="333333"/>
                </a:solidFill>
                <a:latin typeface="Times New Roman"/>
                <a:ea typeface="Times New Roman"/>
                <a:cs typeface="Times New Roman"/>
                <a:sym typeface="Times New Roman"/>
              </a:rPr>
              <a:t>, triggers all rules whose premises are satisfied, and add their conclusion to the known facts. This process repeats until the problem is solved.</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10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610B38"/>
              </a:buClr>
              <a:buSzPts val="4000"/>
              <a:buFont typeface="Times New Roman"/>
              <a:buNone/>
            </a:pPr>
            <a:r>
              <a:rPr b="1" lang="en-US" sz="4000">
                <a:solidFill>
                  <a:srgbClr val="610B38"/>
                </a:solidFill>
                <a:latin typeface="Times New Roman"/>
                <a:ea typeface="Times New Roman"/>
                <a:cs typeface="Times New Roman"/>
                <a:sym typeface="Times New Roman"/>
              </a:rPr>
              <a:t>Properties of Forward-Chaining</a:t>
            </a:r>
            <a:endParaRPr/>
          </a:p>
        </p:txBody>
      </p:sp>
      <p:sp>
        <p:nvSpPr>
          <p:cNvPr id="726" name="Google Shape;726;p10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3200"/>
              <a:buChar char="•"/>
            </a:pPr>
            <a:r>
              <a:rPr lang="en-US">
                <a:solidFill>
                  <a:srgbClr val="000000"/>
                </a:solidFill>
                <a:latin typeface="Times New Roman"/>
                <a:ea typeface="Times New Roman"/>
                <a:cs typeface="Times New Roman"/>
                <a:sym typeface="Times New Roman"/>
              </a:rPr>
              <a:t>D</a:t>
            </a:r>
            <a:r>
              <a:rPr b="0" i="0" lang="en-US">
                <a:solidFill>
                  <a:srgbClr val="000000"/>
                </a:solidFill>
                <a:latin typeface="Times New Roman"/>
                <a:ea typeface="Times New Roman"/>
                <a:cs typeface="Times New Roman"/>
                <a:sym typeface="Times New Roman"/>
              </a:rPr>
              <a:t>own-up approach</a:t>
            </a:r>
            <a:endParaRPr/>
          </a:p>
          <a:p>
            <a:pPr indent="-342900" lvl="0" marL="342900" rtl="0" algn="just">
              <a:spcBef>
                <a:spcPts val="640"/>
              </a:spcBef>
              <a:spcAft>
                <a:spcPts val="0"/>
              </a:spcAft>
              <a:buClr>
                <a:srgbClr val="000000"/>
              </a:buClr>
              <a:buSzPts val="3200"/>
              <a:buChar char="•"/>
            </a:pPr>
            <a:r>
              <a:rPr lang="en-US">
                <a:solidFill>
                  <a:srgbClr val="000000"/>
                </a:solidFill>
                <a:latin typeface="Times New Roman"/>
                <a:ea typeface="Times New Roman"/>
                <a:cs typeface="Times New Roman"/>
                <a:sym typeface="Times New Roman"/>
              </a:rPr>
              <a:t>M</a:t>
            </a:r>
            <a:r>
              <a:rPr b="0" i="0" lang="en-US">
                <a:solidFill>
                  <a:srgbClr val="000000"/>
                </a:solidFill>
                <a:latin typeface="Times New Roman"/>
                <a:ea typeface="Times New Roman"/>
                <a:cs typeface="Times New Roman"/>
                <a:sym typeface="Times New Roman"/>
              </a:rPr>
              <a:t>aking a </a:t>
            </a:r>
            <a:r>
              <a:rPr b="0" i="0" lang="en-US">
                <a:solidFill>
                  <a:srgbClr val="FF0000"/>
                </a:solidFill>
                <a:latin typeface="Times New Roman"/>
                <a:ea typeface="Times New Roman"/>
                <a:cs typeface="Times New Roman"/>
                <a:sym typeface="Times New Roman"/>
              </a:rPr>
              <a:t>conclusion</a:t>
            </a:r>
            <a:r>
              <a:rPr b="0" i="0" lang="en-US">
                <a:solidFill>
                  <a:srgbClr val="000000"/>
                </a:solidFill>
                <a:latin typeface="Times New Roman"/>
                <a:ea typeface="Times New Roman"/>
                <a:cs typeface="Times New Roman"/>
                <a:sym typeface="Times New Roman"/>
              </a:rPr>
              <a:t> based on known facts or data</a:t>
            </a:r>
            <a:endParaRPr>
              <a:solidFill>
                <a:srgbClr val="000000"/>
              </a:solidFill>
              <a:latin typeface="Times New Roman"/>
              <a:ea typeface="Times New Roman"/>
              <a:cs typeface="Times New Roman"/>
              <a:sym typeface="Times New Roman"/>
            </a:endParaRPr>
          </a:p>
          <a:p>
            <a:pPr indent="-342900" lvl="0" marL="342900" rtl="0" algn="just">
              <a:spcBef>
                <a:spcPts val="640"/>
              </a:spcBef>
              <a:spcAft>
                <a:spcPts val="0"/>
              </a:spcAft>
              <a:buClr>
                <a:srgbClr val="FF0000"/>
              </a:buClr>
              <a:buSzPts val="3200"/>
              <a:buChar char="•"/>
            </a:pPr>
            <a:r>
              <a:rPr lang="en-US">
                <a:solidFill>
                  <a:srgbClr val="FF0000"/>
                </a:solidFill>
                <a:latin typeface="Times New Roman"/>
                <a:ea typeface="Times New Roman"/>
                <a:cs typeface="Times New Roman"/>
                <a:sym typeface="Times New Roman"/>
              </a:rPr>
              <a:t>D</a:t>
            </a:r>
            <a:r>
              <a:rPr b="0" i="0" lang="en-US">
                <a:solidFill>
                  <a:srgbClr val="FF0000"/>
                </a:solidFill>
                <a:latin typeface="Times New Roman"/>
                <a:ea typeface="Times New Roman"/>
                <a:cs typeface="Times New Roman"/>
                <a:sym typeface="Times New Roman"/>
              </a:rPr>
              <a:t>ata-driven</a:t>
            </a:r>
            <a:r>
              <a:rPr b="0" i="0" lang="en-US">
                <a:solidFill>
                  <a:srgbClr val="000000"/>
                </a:solidFill>
                <a:latin typeface="Times New Roman"/>
                <a:ea typeface="Times New Roman"/>
                <a:cs typeface="Times New Roman"/>
                <a:sym typeface="Times New Roman"/>
              </a:rPr>
              <a:t> as we reach to the goal using available data.</a:t>
            </a:r>
            <a:endParaRPr/>
          </a:p>
          <a:p>
            <a:pPr indent="-342900" lvl="0" marL="342900" rtl="0" algn="just">
              <a:spcBef>
                <a:spcPts val="640"/>
              </a:spcBef>
              <a:spcAft>
                <a:spcPts val="0"/>
              </a:spcAft>
              <a:buClr>
                <a:srgbClr val="000000"/>
              </a:buClr>
              <a:buSzPts val="3200"/>
              <a:buChar char="•"/>
            </a:pPr>
            <a:r>
              <a:rPr b="0" i="0" lang="en-US">
                <a:solidFill>
                  <a:srgbClr val="000000"/>
                </a:solidFill>
                <a:latin typeface="Times New Roman"/>
                <a:ea typeface="Times New Roman"/>
                <a:cs typeface="Times New Roman"/>
                <a:sym typeface="Times New Roman"/>
              </a:rPr>
              <a:t>Commonly used in the </a:t>
            </a:r>
            <a:r>
              <a:rPr b="0" i="0" lang="en-US">
                <a:solidFill>
                  <a:srgbClr val="FF0000"/>
                </a:solidFill>
                <a:latin typeface="Times New Roman"/>
                <a:ea typeface="Times New Roman"/>
                <a:cs typeface="Times New Roman"/>
                <a:sym typeface="Times New Roman"/>
              </a:rPr>
              <a:t>expert system</a:t>
            </a:r>
            <a:r>
              <a:rPr b="0" i="0" lang="en-US">
                <a:solidFill>
                  <a:srgbClr val="000000"/>
                </a:solidFill>
                <a:latin typeface="Times New Roman"/>
                <a:ea typeface="Times New Roman"/>
                <a:cs typeface="Times New Roman"/>
                <a:sym typeface="Times New Roman"/>
              </a:rPr>
              <a:t>, such as CLIPS, business, and production rule systems</a:t>
            </a:r>
            <a:r>
              <a:rPr b="0" i="0" lang="en-US">
                <a:solidFill>
                  <a:srgbClr val="000000"/>
                </a:solidFill>
                <a:latin typeface="Inter"/>
                <a:ea typeface="Inter"/>
                <a:cs typeface="Inter"/>
                <a:sym typeface="Inter"/>
              </a:rPr>
              <a:t>.</a:t>
            </a:r>
            <a:endParaRPr>
              <a:solidFill>
                <a:srgbClr val="333333"/>
              </a:solidFill>
              <a:latin typeface="Times New Roman"/>
              <a:ea typeface="Times New Roman"/>
              <a:cs typeface="Times New Roman"/>
              <a:sym typeface="Times New Roman"/>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0" name="Shape 730"/>
        <p:cNvGrpSpPr/>
        <p:nvPr/>
      </p:nvGrpSpPr>
      <p:grpSpPr>
        <a:xfrm>
          <a:off x="0" y="0"/>
          <a:ext cx="0" cy="0"/>
          <a:chOff x="0" y="0"/>
          <a:chExt cx="0" cy="0"/>
        </a:xfrm>
      </p:grpSpPr>
      <p:sp>
        <p:nvSpPr>
          <p:cNvPr id="731" name="Google Shape;731;p10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alibri"/>
              <a:buNone/>
            </a:pPr>
            <a:r>
              <a:rPr b="1" lang="en-US" sz="4000">
                <a:solidFill>
                  <a:schemeClr val="dk1"/>
                </a:solidFill>
              </a:rPr>
              <a:t>Example Knowledge Base</a:t>
            </a:r>
            <a:endParaRPr b="1" sz="4000">
              <a:solidFill>
                <a:srgbClr val="610B38"/>
              </a:solidFill>
              <a:latin typeface="Times New Roman"/>
              <a:ea typeface="Times New Roman"/>
              <a:cs typeface="Times New Roman"/>
              <a:sym typeface="Times New Roman"/>
            </a:endParaRPr>
          </a:p>
        </p:txBody>
      </p:sp>
      <p:sp>
        <p:nvSpPr>
          <p:cNvPr id="732" name="Google Shape;732;p10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lnSpc>
                <a:spcPct val="90000"/>
              </a:lnSpc>
              <a:spcBef>
                <a:spcPts val="0"/>
              </a:spcBef>
              <a:spcAft>
                <a:spcPts val="0"/>
              </a:spcAft>
              <a:buClr>
                <a:srgbClr val="000000"/>
              </a:buClr>
              <a:buSzPts val="2400"/>
              <a:buChar char="•"/>
            </a:pPr>
            <a:r>
              <a:rPr lang="en-US">
                <a:solidFill>
                  <a:srgbClr val="000000"/>
                </a:solidFill>
                <a:latin typeface="Times New Roman"/>
                <a:ea typeface="Times New Roman"/>
                <a:cs typeface="Times New Roman"/>
                <a:sym typeface="Times New Roman"/>
              </a:rPr>
              <a:t>The law says that it is a crime for an American to sell weapons to hostile nations.  The country Nono, an enemy America, has some missiles, and all of its missiles were sold to it by Colonel West, who is an American.</a:t>
            </a:r>
            <a:endParaRPr/>
          </a:p>
          <a:p>
            <a:pPr indent="-190500" lvl="0" marL="342900" rtl="0" algn="just">
              <a:lnSpc>
                <a:spcPct val="90000"/>
              </a:lnSpc>
              <a:spcBef>
                <a:spcPts val="640"/>
              </a:spcBef>
              <a:spcAft>
                <a:spcPts val="0"/>
              </a:spcAft>
              <a:buClr>
                <a:schemeClr val="dk1"/>
              </a:buClr>
              <a:buSzPts val="2400"/>
              <a:buNone/>
            </a:pPr>
            <a:r>
              <a:t/>
            </a:r>
            <a:endParaRPr>
              <a:solidFill>
                <a:srgbClr val="000000"/>
              </a:solidFill>
              <a:latin typeface="Times New Roman"/>
              <a:ea typeface="Times New Roman"/>
              <a:cs typeface="Times New Roman"/>
              <a:sym typeface="Times New Roman"/>
            </a:endParaRPr>
          </a:p>
          <a:p>
            <a:pPr indent="-342900" lvl="0" marL="342900" rtl="0" algn="just">
              <a:lnSpc>
                <a:spcPct val="90000"/>
              </a:lnSpc>
              <a:spcBef>
                <a:spcPts val="640"/>
              </a:spcBef>
              <a:spcAft>
                <a:spcPts val="0"/>
              </a:spcAft>
              <a:buClr>
                <a:srgbClr val="000000"/>
              </a:buClr>
              <a:buSzPts val="2400"/>
              <a:buChar char="•"/>
            </a:pPr>
            <a:r>
              <a:rPr b="1" lang="en-US">
                <a:solidFill>
                  <a:srgbClr val="000000"/>
                </a:solidFill>
                <a:latin typeface="Times New Roman"/>
                <a:ea typeface="Times New Roman"/>
                <a:cs typeface="Times New Roman"/>
                <a:sym typeface="Times New Roman"/>
              </a:rPr>
              <a:t>Prove that Colonel West is a criminal.</a:t>
            </a:r>
            <a:endParaRPr/>
          </a:p>
          <a:p>
            <a:pPr indent="-139700" lvl="0" marL="342900" rtl="0" algn="just">
              <a:spcBef>
                <a:spcPts val="640"/>
              </a:spcBef>
              <a:spcAft>
                <a:spcPts val="0"/>
              </a:spcAft>
              <a:buClr>
                <a:schemeClr val="dk1"/>
              </a:buClr>
              <a:buSzPts val="3200"/>
              <a:buNone/>
            </a:pPr>
            <a:r>
              <a:t/>
            </a:r>
            <a:endParaRPr>
              <a:solidFill>
                <a:srgbClr val="333333"/>
              </a:solidFill>
              <a:latin typeface="Times New Roman"/>
              <a:ea typeface="Times New Roman"/>
              <a:cs typeface="Times New Roman"/>
              <a:sym typeface="Times New Roman"/>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p10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alibri"/>
              <a:buNone/>
            </a:pPr>
            <a:r>
              <a:rPr b="1" lang="en-US" sz="4000">
                <a:solidFill>
                  <a:schemeClr val="dk1"/>
                </a:solidFill>
              </a:rPr>
              <a:t>Example Knowledge Base</a:t>
            </a:r>
            <a:endParaRPr b="1" sz="4000">
              <a:solidFill>
                <a:srgbClr val="610B38"/>
              </a:solidFill>
              <a:latin typeface="Times New Roman"/>
              <a:ea typeface="Times New Roman"/>
              <a:cs typeface="Times New Roman"/>
              <a:sym typeface="Times New Roman"/>
            </a:endParaRPr>
          </a:p>
        </p:txBody>
      </p:sp>
      <p:sp>
        <p:nvSpPr>
          <p:cNvPr id="738" name="Google Shape;738;p109"/>
          <p:cNvSpPr txBox="1"/>
          <p:nvPr>
            <p:ph idx="1" type="body"/>
          </p:nvPr>
        </p:nvSpPr>
        <p:spPr>
          <a:xfrm>
            <a:off x="457200" y="1600200"/>
            <a:ext cx="8229600" cy="498316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80000"/>
              </a:lnSpc>
              <a:spcBef>
                <a:spcPts val="0"/>
              </a:spcBef>
              <a:spcAft>
                <a:spcPts val="0"/>
              </a:spcAft>
              <a:buClr>
                <a:schemeClr val="dk1"/>
              </a:buClr>
              <a:buSzPct val="116545"/>
              <a:buNone/>
            </a:pPr>
            <a:r>
              <a:rPr lang="en-US" sz="3100">
                <a:solidFill>
                  <a:schemeClr val="dk1"/>
                </a:solidFill>
              </a:rPr>
              <a:t>  It is a crime for an American to sell weapons to hostile nations</a:t>
            </a:r>
            <a:endParaRPr/>
          </a:p>
          <a:p>
            <a:pPr indent="0" lvl="1" marL="201168" rtl="0" algn="l">
              <a:lnSpc>
                <a:spcPct val="80000"/>
              </a:lnSpc>
              <a:spcBef>
                <a:spcPts val="400"/>
              </a:spcBef>
              <a:spcAft>
                <a:spcPts val="0"/>
              </a:spcAft>
              <a:buClr>
                <a:schemeClr val="dk1"/>
              </a:buClr>
              <a:buSzPct val="116545"/>
              <a:buNone/>
            </a:pPr>
            <a:r>
              <a:t/>
            </a:r>
            <a:endParaRPr sz="3100">
              <a:solidFill>
                <a:schemeClr val="dk1"/>
              </a:solidFill>
            </a:endParaRPr>
          </a:p>
          <a:p>
            <a:pPr indent="0" lvl="1" marL="201168" rtl="0" algn="l">
              <a:lnSpc>
                <a:spcPct val="80000"/>
              </a:lnSpc>
              <a:spcBef>
                <a:spcPts val="400"/>
              </a:spcBef>
              <a:spcAft>
                <a:spcPts val="0"/>
              </a:spcAft>
              <a:buClr>
                <a:srgbClr val="FF0000"/>
              </a:buClr>
              <a:buSzPct val="106261"/>
              <a:buNone/>
            </a:pPr>
            <a:r>
              <a:rPr i="1" lang="en-US" sz="3400">
                <a:solidFill>
                  <a:srgbClr val="FF0000"/>
                </a:solidFill>
              </a:rPr>
              <a:t>American(x) ∧Weapon(y) ∧Sells(x,y,z) ∧Hostile(z) ⇒ Criminal(x)</a:t>
            </a:r>
            <a:endParaRPr/>
          </a:p>
          <a:p>
            <a:pPr indent="0" lvl="1" marL="201168" rtl="0" algn="l">
              <a:lnSpc>
                <a:spcPct val="80000"/>
              </a:lnSpc>
              <a:spcBef>
                <a:spcPts val="400"/>
              </a:spcBef>
              <a:spcAft>
                <a:spcPts val="0"/>
              </a:spcAft>
              <a:buClr>
                <a:schemeClr val="dk1"/>
              </a:buClr>
              <a:buSzPct val="106261"/>
              <a:buNone/>
            </a:pPr>
            <a:r>
              <a:t/>
            </a:r>
            <a:endParaRPr i="1" sz="3400">
              <a:solidFill>
                <a:srgbClr val="FF0000"/>
              </a:solidFill>
            </a:endParaRPr>
          </a:p>
          <a:p>
            <a:pPr indent="0" lvl="1" marL="201168" rtl="0" algn="l">
              <a:lnSpc>
                <a:spcPct val="80000"/>
              </a:lnSpc>
              <a:spcBef>
                <a:spcPts val="400"/>
              </a:spcBef>
              <a:spcAft>
                <a:spcPts val="0"/>
              </a:spcAft>
              <a:buClr>
                <a:schemeClr val="dk1"/>
              </a:buClr>
              <a:buSzPct val="116545"/>
              <a:buNone/>
            </a:pPr>
            <a:r>
              <a:rPr lang="en-US" sz="3100">
                <a:solidFill>
                  <a:schemeClr val="dk1"/>
                </a:solidFill>
              </a:rPr>
              <a:t>The country Nono, an enemy America</a:t>
            </a:r>
            <a:endParaRPr/>
          </a:p>
          <a:p>
            <a:pPr indent="0" lvl="1" marL="201168" rtl="0" algn="l">
              <a:lnSpc>
                <a:spcPct val="80000"/>
              </a:lnSpc>
              <a:spcBef>
                <a:spcPts val="400"/>
              </a:spcBef>
              <a:spcAft>
                <a:spcPts val="0"/>
              </a:spcAft>
              <a:buClr>
                <a:schemeClr val="dk1"/>
              </a:buClr>
              <a:buSzPct val="116545"/>
              <a:buNone/>
            </a:pPr>
            <a:r>
              <a:t/>
            </a:r>
            <a:endParaRPr sz="3100">
              <a:solidFill>
                <a:schemeClr val="dk1"/>
              </a:solidFill>
            </a:endParaRPr>
          </a:p>
          <a:p>
            <a:pPr indent="0" lvl="1" marL="201168" rtl="0" algn="l">
              <a:lnSpc>
                <a:spcPct val="80000"/>
              </a:lnSpc>
              <a:spcBef>
                <a:spcPts val="400"/>
              </a:spcBef>
              <a:spcAft>
                <a:spcPts val="0"/>
              </a:spcAft>
              <a:buClr>
                <a:srgbClr val="FF0000"/>
              </a:buClr>
              <a:buSzPct val="106261"/>
              <a:buNone/>
            </a:pPr>
            <a:r>
              <a:rPr i="1" lang="en-US" sz="3400">
                <a:solidFill>
                  <a:srgbClr val="FF0000"/>
                </a:solidFill>
              </a:rPr>
              <a:t>Enemy(nono, America)</a:t>
            </a:r>
            <a:endParaRPr/>
          </a:p>
          <a:p>
            <a:pPr indent="0" lvl="0" marL="0" rtl="0" algn="l">
              <a:lnSpc>
                <a:spcPct val="80000"/>
              </a:lnSpc>
              <a:spcBef>
                <a:spcPts val="1600"/>
              </a:spcBef>
              <a:spcAft>
                <a:spcPts val="0"/>
              </a:spcAft>
              <a:buClr>
                <a:schemeClr val="dk1"/>
              </a:buClr>
              <a:buSzPct val="116545"/>
              <a:buNone/>
            </a:pPr>
            <a:r>
              <a:rPr lang="en-US" sz="3100">
                <a:solidFill>
                  <a:schemeClr val="dk1"/>
                </a:solidFill>
              </a:rPr>
              <a:t> Nono…has some missiles</a:t>
            </a:r>
            <a:endParaRPr/>
          </a:p>
          <a:p>
            <a:pPr indent="0" lvl="0" marL="0" rtl="0" algn="l">
              <a:lnSpc>
                <a:spcPct val="80000"/>
              </a:lnSpc>
              <a:spcBef>
                <a:spcPts val="1600"/>
              </a:spcBef>
              <a:spcAft>
                <a:spcPts val="0"/>
              </a:spcAft>
              <a:buClr>
                <a:schemeClr val="dk1"/>
              </a:buClr>
              <a:buSzPct val="116545"/>
              <a:buNone/>
            </a:pPr>
            <a:r>
              <a:t/>
            </a:r>
            <a:endParaRPr sz="3100">
              <a:solidFill>
                <a:schemeClr val="dk1"/>
              </a:solidFill>
            </a:endParaRPr>
          </a:p>
          <a:p>
            <a:pPr indent="0" lvl="1" marL="201168" rtl="0" algn="l">
              <a:lnSpc>
                <a:spcPct val="80000"/>
              </a:lnSpc>
              <a:spcBef>
                <a:spcPts val="400"/>
              </a:spcBef>
              <a:spcAft>
                <a:spcPts val="0"/>
              </a:spcAft>
              <a:buClr>
                <a:srgbClr val="FF0000"/>
              </a:buClr>
              <a:buSzPct val="106261"/>
              <a:buNone/>
            </a:pPr>
            <a:r>
              <a:rPr i="1" lang="en-US" sz="3400">
                <a:solidFill>
                  <a:srgbClr val="FF0000"/>
                </a:solidFill>
              </a:rPr>
              <a:t>Owns(Nono, M1) </a:t>
            </a:r>
            <a:endParaRPr/>
          </a:p>
          <a:p>
            <a:pPr indent="0" lvl="1" marL="201168" rtl="0" algn="l">
              <a:lnSpc>
                <a:spcPct val="80000"/>
              </a:lnSpc>
              <a:spcBef>
                <a:spcPts val="400"/>
              </a:spcBef>
              <a:spcAft>
                <a:spcPts val="0"/>
              </a:spcAft>
              <a:buClr>
                <a:srgbClr val="FF0000"/>
              </a:buClr>
              <a:buSzPct val="106261"/>
              <a:buNone/>
            </a:pPr>
            <a:r>
              <a:rPr i="1" lang="en-US" sz="3400">
                <a:solidFill>
                  <a:srgbClr val="FF0000"/>
                </a:solidFill>
              </a:rPr>
              <a:t> Missle(M1)</a:t>
            </a:r>
            <a:endParaRPr/>
          </a:p>
          <a:p>
            <a:pPr indent="0" lvl="0" marL="0" rtl="0" algn="l">
              <a:lnSpc>
                <a:spcPct val="80000"/>
              </a:lnSpc>
              <a:spcBef>
                <a:spcPts val="1600"/>
              </a:spcBef>
              <a:spcAft>
                <a:spcPts val="0"/>
              </a:spcAft>
              <a:buClr>
                <a:schemeClr val="dk1"/>
              </a:buClr>
              <a:buSzPct val="116545"/>
              <a:buNone/>
            </a:pPr>
            <a:r>
              <a:rPr lang="en-US" sz="3100">
                <a:solidFill>
                  <a:schemeClr val="dk1"/>
                </a:solidFill>
              </a:rPr>
              <a:t> All of its missiles were sold to it by Colonel. West</a:t>
            </a:r>
            <a:endParaRPr/>
          </a:p>
          <a:p>
            <a:pPr indent="0" lvl="1" marL="201168" rtl="0" algn="l">
              <a:lnSpc>
                <a:spcPct val="80000"/>
              </a:lnSpc>
              <a:spcBef>
                <a:spcPts val="400"/>
              </a:spcBef>
              <a:spcAft>
                <a:spcPts val="0"/>
              </a:spcAft>
              <a:buClr>
                <a:schemeClr val="dk1"/>
              </a:buClr>
              <a:buSzPct val="106261"/>
              <a:buNone/>
            </a:pPr>
            <a:r>
              <a:t/>
            </a:r>
            <a:endParaRPr i="1" sz="3400">
              <a:solidFill>
                <a:srgbClr val="FF0000"/>
              </a:solidFill>
            </a:endParaRPr>
          </a:p>
          <a:p>
            <a:pPr indent="0" lvl="1" marL="201168" rtl="0" algn="l">
              <a:lnSpc>
                <a:spcPct val="80000"/>
              </a:lnSpc>
              <a:spcBef>
                <a:spcPts val="400"/>
              </a:spcBef>
              <a:spcAft>
                <a:spcPts val="0"/>
              </a:spcAft>
              <a:buClr>
                <a:srgbClr val="FF0000"/>
              </a:buClr>
              <a:buSzPct val="106261"/>
              <a:buNone/>
            </a:pPr>
            <a:r>
              <a:rPr i="1" lang="en-US" sz="3400">
                <a:solidFill>
                  <a:srgbClr val="FF0000"/>
                </a:solidFill>
              </a:rPr>
              <a:t>∀x Missle(x) ∧ Owns(Nono, x) ⇒ Sells( Colonel, x, Nono)</a:t>
            </a:r>
            <a:endParaRPr/>
          </a:p>
          <a:p>
            <a:pPr indent="0" lvl="1" marL="201168" rtl="0" algn="l">
              <a:lnSpc>
                <a:spcPct val="80000"/>
              </a:lnSpc>
              <a:spcBef>
                <a:spcPts val="400"/>
              </a:spcBef>
              <a:spcAft>
                <a:spcPts val="0"/>
              </a:spcAft>
              <a:buClr>
                <a:schemeClr val="dk1"/>
              </a:buClr>
              <a:buSzPct val="129032"/>
              <a:buNone/>
            </a:pPr>
            <a:r>
              <a:t/>
            </a:r>
            <a:endParaRPr>
              <a:solidFill>
                <a:srgbClr val="FF0000"/>
              </a:solidFill>
              <a:latin typeface="Times New Roman"/>
              <a:ea typeface="Times New Roman"/>
              <a:cs typeface="Times New Roman"/>
              <a:sym typeface="Times New Roman"/>
            </a:endParaRPr>
          </a:p>
          <a:p>
            <a:pPr indent="0" lvl="0" marL="91440" rtl="0" algn="l">
              <a:lnSpc>
                <a:spcPct val="80000"/>
              </a:lnSpc>
              <a:spcBef>
                <a:spcPts val="1600"/>
              </a:spcBef>
              <a:spcAft>
                <a:spcPts val="0"/>
              </a:spcAft>
              <a:buClr>
                <a:schemeClr val="dk1"/>
              </a:buClr>
              <a:buSzPct val="112903"/>
              <a:buFont typeface="Arial"/>
              <a:buNone/>
            </a:pPr>
            <a:r>
              <a:t/>
            </a:r>
            <a:endParaRPr>
              <a:solidFill>
                <a:srgbClr val="FF0000"/>
              </a:solidFill>
              <a:latin typeface="Times New Roman"/>
              <a:ea typeface="Times New Roman"/>
              <a:cs typeface="Times New Roman"/>
              <a:sym typeface="Times New Roman"/>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1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alibri"/>
              <a:buNone/>
            </a:pPr>
            <a:r>
              <a:rPr b="1" lang="en-US" sz="4000">
                <a:solidFill>
                  <a:schemeClr val="dk1"/>
                </a:solidFill>
              </a:rPr>
              <a:t>Example Knowledge Base</a:t>
            </a:r>
            <a:endParaRPr b="1" sz="4000">
              <a:solidFill>
                <a:srgbClr val="610B38"/>
              </a:solidFill>
              <a:latin typeface="Times New Roman"/>
              <a:ea typeface="Times New Roman"/>
              <a:cs typeface="Times New Roman"/>
              <a:sym typeface="Times New Roman"/>
            </a:endParaRPr>
          </a:p>
        </p:txBody>
      </p:sp>
      <p:sp>
        <p:nvSpPr>
          <p:cNvPr id="744" name="Google Shape;744;p1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sz="2800">
                <a:solidFill>
                  <a:schemeClr val="dk1"/>
                </a:solidFill>
                <a:latin typeface="Times New Roman"/>
                <a:ea typeface="Times New Roman"/>
                <a:cs typeface="Times New Roman"/>
                <a:sym typeface="Times New Roman"/>
              </a:rPr>
              <a:t>  </a:t>
            </a:r>
            <a:r>
              <a:rPr lang="en-US" sz="2400">
                <a:solidFill>
                  <a:schemeClr val="dk1"/>
                </a:solidFill>
              </a:rPr>
              <a:t>Missiles are weapons</a:t>
            </a:r>
            <a:endParaRPr/>
          </a:p>
          <a:p>
            <a:pPr indent="-182880" lvl="1" marL="384048" rtl="0" algn="l">
              <a:lnSpc>
                <a:spcPct val="90000"/>
              </a:lnSpc>
              <a:spcBef>
                <a:spcPts val="400"/>
              </a:spcBef>
              <a:spcAft>
                <a:spcPts val="0"/>
              </a:spcAft>
              <a:buClr>
                <a:srgbClr val="FF0000"/>
              </a:buClr>
              <a:buSzPts val="2400"/>
              <a:buFont typeface="Times New Roman"/>
              <a:buNone/>
            </a:pPr>
            <a:r>
              <a:rPr i="1" lang="en-US" sz="2400">
                <a:solidFill>
                  <a:srgbClr val="FF0000"/>
                </a:solidFill>
              </a:rPr>
              <a:t>Missle(x) ⇒ Weapon(x)</a:t>
            </a:r>
            <a:endParaRPr/>
          </a:p>
          <a:p>
            <a:pPr indent="-152400" lvl="0" marL="91440" rtl="0" algn="l">
              <a:lnSpc>
                <a:spcPct val="90000"/>
              </a:lnSpc>
              <a:spcBef>
                <a:spcPts val="1600"/>
              </a:spcBef>
              <a:spcAft>
                <a:spcPts val="0"/>
              </a:spcAft>
              <a:buClr>
                <a:schemeClr val="dk1"/>
              </a:buClr>
              <a:buSzPts val="2400"/>
              <a:buChar char=" "/>
            </a:pPr>
            <a:r>
              <a:rPr lang="en-US" sz="2400">
                <a:solidFill>
                  <a:schemeClr val="dk1"/>
                </a:solidFill>
              </a:rPr>
              <a:t>Col. West who is an American</a:t>
            </a:r>
            <a:endParaRPr/>
          </a:p>
          <a:p>
            <a:pPr indent="-182880" lvl="1" marL="384048" rtl="0" algn="l">
              <a:lnSpc>
                <a:spcPct val="90000"/>
              </a:lnSpc>
              <a:spcBef>
                <a:spcPts val="400"/>
              </a:spcBef>
              <a:spcAft>
                <a:spcPts val="0"/>
              </a:spcAft>
              <a:buClr>
                <a:srgbClr val="FF0000"/>
              </a:buClr>
              <a:buSzPts val="2400"/>
              <a:buFont typeface="Times New Roman"/>
              <a:buNone/>
            </a:pPr>
            <a:r>
              <a:rPr i="1" lang="en-US" sz="2400">
                <a:solidFill>
                  <a:srgbClr val="FF0000"/>
                </a:solidFill>
              </a:rPr>
              <a:t>American( Col. West )</a:t>
            </a:r>
            <a:endParaRPr/>
          </a:p>
          <a:p>
            <a:pPr indent="-182880" lvl="1" marL="384048" rtl="0" algn="l">
              <a:lnSpc>
                <a:spcPct val="90000"/>
              </a:lnSpc>
              <a:spcBef>
                <a:spcPts val="400"/>
              </a:spcBef>
              <a:spcAft>
                <a:spcPts val="0"/>
              </a:spcAft>
              <a:buClr>
                <a:schemeClr val="dk1"/>
              </a:buClr>
              <a:buSzPts val="2400"/>
              <a:buFont typeface="Times New Roman"/>
              <a:buNone/>
            </a:pPr>
            <a:r>
              <a:t/>
            </a:r>
            <a:endParaRPr/>
          </a:p>
          <a:p>
            <a:pPr indent="-152400" lvl="0" marL="91440" rtl="0" algn="l">
              <a:lnSpc>
                <a:spcPct val="90000"/>
              </a:lnSpc>
              <a:spcBef>
                <a:spcPts val="0"/>
              </a:spcBef>
              <a:spcAft>
                <a:spcPts val="0"/>
              </a:spcAft>
              <a:buClr>
                <a:schemeClr val="dk1"/>
              </a:buClr>
              <a:buSzPts val="2400"/>
              <a:buChar char=" "/>
            </a:pPr>
            <a:r>
              <a:rPr lang="en-US" sz="2400">
                <a:solidFill>
                  <a:schemeClr val="dk1"/>
                </a:solidFill>
              </a:rPr>
              <a:t>An enemy of America counts as “hostile”</a:t>
            </a:r>
            <a:endParaRPr/>
          </a:p>
          <a:p>
            <a:pPr indent="-182880" lvl="1" marL="384048" rtl="0" algn="l">
              <a:lnSpc>
                <a:spcPct val="90000"/>
              </a:lnSpc>
              <a:spcBef>
                <a:spcPts val="400"/>
              </a:spcBef>
              <a:spcAft>
                <a:spcPts val="0"/>
              </a:spcAft>
              <a:buClr>
                <a:srgbClr val="00B050"/>
              </a:buClr>
              <a:buSzPts val="2400"/>
              <a:buFont typeface="Times New Roman"/>
              <a:buNone/>
            </a:pPr>
            <a:r>
              <a:rPr i="1" lang="en-US" sz="2400">
                <a:solidFill>
                  <a:srgbClr val="00B050"/>
                </a:solidFill>
              </a:rPr>
              <a:t>Enemy( x, America ) ⇒ Hostile(x)</a:t>
            </a:r>
            <a:endParaRPr>
              <a:solidFill>
                <a:srgbClr val="00B050"/>
              </a:solidFill>
            </a:endParaRPr>
          </a:p>
          <a:p>
            <a:pPr indent="-182880" lvl="1" marL="384048" rtl="0" algn="l">
              <a:lnSpc>
                <a:spcPct val="90000"/>
              </a:lnSpc>
              <a:spcBef>
                <a:spcPts val="600"/>
              </a:spcBef>
              <a:spcAft>
                <a:spcPts val="0"/>
              </a:spcAft>
              <a:buClr>
                <a:schemeClr val="dk1"/>
              </a:buClr>
              <a:buSzPts val="2400"/>
              <a:buFont typeface="Times New Roman"/>
              <a:buNone/>
            </a:pPr>
            <a:r>
              <a:t/>
            </a:r>
            <a:endParaRPr i="1" sz="2400">
              <a:solidFill>
                <a:schemeClr val="dk1"/>
              </a:solidFill>
            </a:endParaRPr>
          </a:p>
          <a:p>
            <a:pPr indent="0" lvl="0" marL="0" rtl="0" algn="l">
              <a:lnSpc>
                <a:spcPct val="80000"/>
              </a:lnSpc>
              <a:spcBef>
                <a:spcPts val="0"/>
              </a:spcBef>
              <a:spcAft>
                <a:spcPts val="0"/>
              </a:spcAft>
              <a:buClr>
                <a:schemeClr val="dk1"/>
              </a:buClr>
              <a:buSzPts val="2800"/>
              <a:buNone/>
            </a:pPr>
            <a:r>
              <a:t/>
            </a:r>
            <a:endParaRPr>
              <a:solidFill>
                <a:srgbClr val="FF0000"/>
              </a:solidFill>
              <a:latin typeface="Times New Roman"/>
              <a:ea typeface="Times New Roman"/>
              <a:cs typeface="Times New Roman"/>
              <a:sym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pic>
        <p:nvPicPr>
          <p:cNvPr id="157" name="Google Shape;157;p11"/>
          <p:cNvPicPr preferRelativeResize="0"/>
          <p:nvPr/>
        </p:nvPicPr>
        <p:blipFill rotWithShape="1">
          <a:blip r:embed="rId3">
            <a:alphaModFix/>
          </a:blip>
          <a:srcRect b="0" l="0" r="0" t="0"/>
          <a:stretch/>
        </p:blipFill>
        <p:spPr>
          <a:xfrm>
            <a:off x="457200" y="304800"/>
            <a:ext cx="8229599" cy="5791200"/>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sp>
        <p:nvSpPr>
          <p:cNvPr id="749" name="Google Shape;749;p1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alibri"/>
              <a:buNone/>
            </a:pPr>
            <a:r>
              <a:rPr b="1" lang="en-US" sz="4000">
                <a:solidFill>
                  <a:schemeClr val="dk1"/>
                </a:solidFill>
              </a:rPr>
              <a:t>Example Knowledge Base</a:t>
            </a:r>
            <a:endParaRPr b="1" sz="4000">
              <a:solidFill>
                <a:srgbClr val="610B38"/>
              </a:solidFill>
              <a:latin typeface="Times New Roman"/>
              <a:ea typeface="Times New Roman"/>
              <a:cs typeface="Times New Roman"/>
              <a:sym typeface="Times New Roman"/>
            </a:endParaRPr>
          </a:p>
        </p:txBody>
      </p:sp>
      <p:pic>
        <p:nvPicPr>
          <p:cNvPr id="750" name="Google Shape;750;p111"/>
          <p:cNvPicPr preferRelativeResize="0"/>
          <p:nvPr>
            <p:ph idx="2" type="body"/>
          </p:nvPr>
        </p:nvPicPr>
        <p:blipFill rotWithShape="1">
          <a:blip r:embed="rId3">
            <a:alphaModFix/>
          </a:blip>
          <a:srcRect b="0" l="0" r="0" t="0"/>
          <a:stretch/>
        </p:blipFill>
        <p:spPr>
          <a:xfrm>
            <a:off x="304800" y="2286000"/>
            <a:ext cx="4192588" cy="3657599"/>
          </a:xfrm>
          <a:prstGeom prst="rect">
            <a:avLst/>
          </a:prstGeom>
          <a:noFill/>
          <a:ln>
            <a:noFill/>
          </a:ln>
        </p:spPr>
      </p:pic>
      <p:sp>
        <p:nvSpPr>
          <p:cNvPr id="751" name="Google Shape;751;p111"/>
          <p:cNvSpPr txBox="1"/>
          <p:nvPr>
            <p:ph idx="4" type="body"/>
          </p:nvPr>
        </p:nvSpPr>
        <p:spPr>
          <a:xfrm>
            <a:off x="4645025" y="2174875"/>
            <a:ext cx="4270375" cy="3951288"/>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1800"/>
              <a:buChar char="•"/>
            </a:pPr>
            <a:r>
              <a:rPr i="1" lang="en-US" sz="1800">
                <a:solidFill>
                  <a:srgbClr val="FF0000"/>
                </a:solidFill>
              </a:rPr>
              <a:t>American(x) ∧Weapon(y) ∧Sells(x,y,z) ∧Hostile(z) ⇒ Criminal(x)</a:t>
            </a:r>
            <a:endParaRPr/>
          </a:p>
          <a:p>
            <a:pPr indent="-342900" lvl="0" marL="342900" rtl="0" algn="l">
              <a:spcBef>
                <a:spcPts val="360"/>
              </a:spcBef>
              <a:spcAft>
                <a:spcPts val="0"/>
              </a:spcAft>
              <a:buClr>
                <a:srgbClr val="00B050"/>
              </a:buClr>
              <a:buSzPts val="1800"/>
              <a:buChar char="•"/>
            </a:pPr>
            <a:r>
              <a:rPr i="1" lang="en-US" sz="1800">
                <a:solidFill>
                  <a:srgbClr val="00B050"/>
                </a:solidFill>
              </a:rPr>
              <a:t>Enemy(nono, America)</a:t>
            </a:r>
            <a:endParaRPr/>
          </a:p>
          <a:p>
            <a:pPr indent="-342900" lvl="0" marL="342900" rtl="0" algn="l">
              <a:spcBef>
                <a:spcPts val="360"/>
              </a:spcBef>
              <a:spcAft>
                <a:spcPts val="0"/>
              </a:spcAft>
              <a:buClr>
                <a:srgbClr val="00B050"/>
              </a:buClr>
              <a:buSzPts val="1800"/>
              <a:buChar char="•"/>
            </a:pPr>
            <a:r>
              <a:rPr i="1" lang="en-US" sz="1800">
                <a:solidFill>
                  <a:srgbClr val="00B050"/>
                </a:solidFill>
              </a:rPr>
              <a:t>Owns(Nono, M1) </a:t>
            </a:r>
            <a:endParaRPr/>
          </a:p>
          <a:p>
            <a:pPr indent="-342900" lvl="0" marL="342900" rtl="0" algn="l">
              <a:spcBef>
                <a:spcPts val="360"/>
              </a:spcBef>
              <a:spcAft>
                <a:spcPts val="0"/>
              </a:spcAft>
              <a:buClr>
                <a:srgbClr val="00B050"/>
              </a:buClr>
              <a:buSzPts val="1800"/>
              <a:buChar char="•"/>
            </a:pPr>
            <a:r>
              <a:rPr i="1" lang="en-US" sz="1800">
                <a:solidFill>
                  <a:srgbClr val="00B050"/>
                </a:solidFill>
              </a:rPr>
              <a:t>Missle(M1)</a:t>
            </a:r>
            <a:endParaRPr/>
          </a:p>
          <a:p>
            <a:pPr indent="-342900" lvl="0" marL="342900" rtl="0" algn="l">
              <a:spcBef>
                <a:spcPts val="360"/>
              </a:spcBef>
              <a:spcAft>
                <a:spcPts val="0"/>
              </a:spcAft>
              <a:buClr>
                <a:srgbClr val="FF0000"/>
              </a:buClr>
              <a:buSzPts val="1800"/>
              <a:buChar char="•"/>
            </a:pPr>
            <a:r>
              <a:rPr i="1" lang="en-US" sz="1800">
                <a:solidFill>
                  <a:srgbClr val="FF0000"/>
                </a:solidFill>
              </a:rPr>
              <a:t>∀x Missle(x) ∧ Owns(Nono, x) ⇒ Sells( Colonel, x, Nono)</a:t>
            </a:r>
            <a:endParaRPr/>
          </a:p>
          <a:p>
            <a:pPr indent="-342900" lvl="0" marL="342900" rtl="0" algn="l">
              <a:spcBef>
                <a:spcPts val="360"/>
              </a:spcBef>
              <a:spcAft>
                <a:spcPts val="0"/>
              </a:spcAft>
              <a:buClr>
                <a:srgbClr val="FF0000"/>
              </a:buClr>
              <a:buSzPts val="1800"/>
              <a:buChar char="•"/>
            </a:pPr>
            <a:r>
              <a:rPr i="1" lang="en-US" sz="1800">
                <a:solidFill>
                  <a:srgbClr val="FF0000"/>
                </a:solidFill>
              </a:rPr>
              <a:t>Missle(x) ⇒ Weapon(x)</a:t>
            </a:r>
            <a:endParaRPr/>
          </a:p>
          <a:p>
            <a:pPr indent="-342900" lvl="0" marL="342900" rtl="0" algn="l">
              <a:spcBef>
                <a:spcPts val="360"/>
              </a:spcBef>
              <a:spcAft>
                <a:spcPts val="0"/>
              </a:spcAft>
              <a:buClr>
                <a:srgbClr val="00B050"/>
              </a:buClr>
              <a:buSzPts val="1800"/>
              <a:buChar char="•"/>
            </a:pPr>
            <a:r>
              <a:rPr i="1" lang="en-US" sz="1800">
                <a:solidFill>
                  <a:srgbClr val="00B050"/>
                </a:solidFill>
              </a:rPr>
              <a:t>American( Col. West )</a:t>
            </a:r>
            <a:endParaRPr/>
          </a:p>
          <a:p>
            <a:pPr indent="-342900" lvl="0" marL="342900" rtl="0" algn="l">
              <a:spcBef>
                <a:spcPts val="360"/>
              </a:spcBef>
              <a:spcAft>
                <a:spcPts val="0"/>
              </a:spcAft>
              <a:buClr>
                <a:srgbClr val="FF0000"/>
              </a:buClr>
              <a:buSzPts val="1800"/>
              <a:buChar char="•"/>
            </a:pPr>
            <a:r>
              <a:rPr i="1" lang="en-US" sz="1800">
                <a:solidFill>
                  <a:srgbClr val="FF0000"/>
                </a:solidFill>
              </a:rPr>
              <a:t>Enemy( x, America ) ⇒ Hostile(x)</a:t>
            </a:r>
            <a:endParaRPr sz="2000">
              <a:solidFill>
                <a:srgbClr val="FF0000"/>
              </a:solidFill>
            </a:endParaRPr>
          </a:p>
          <a:p>
            <a:pPr indent="-182880" lvl="1" marL="384048" rtl="0" algn="l">
              <a:lnSpc>
                <a:spcPct val="90000"/>
              </a:lnSpc>
              <a:spcBef>
                <a:spcPts val="600"/>
              </a:spcBef>
              <a:spcAft>
                <a:spcPts val="0"/>
              </a:spcAft>
              <a:buClr>
                <a:schemeClr val="dk1"/>
              </a:buClr>
              <a:buSzPts val="2400"/>
              <a:buFont typeface="Times New Roman"/>
              <a:buNone/>
            </a:pPr>
            <a:r>
              <a:t/>
            </a:r>
            <a:endParaRPr i="1" sz="1800">
              <a:solidFill>
                <a:schemeClr val="dk1"/>
              </a:solidFill>
            </a:endParaRPr>
          </a:p>
          <a:p>
            <a:pPr indent="0" lvl="0" marL="0" rtl="0" algn="l">
              <a:spcBef>
                <a:spcPts val="360"/>
              </a:spcBef>
              <a:spcAft>
                <a:spcPts val="0"/>
              </a:spcAft>
              <a:buClr>
                <a:schemeClr val="dk1"/>
              </a:buClr>
              <a:buSzPts val="1800"/>
              <a:buNone/>
            </a:pPr>
            <a:r>
              <a:t/>
            </a:r>
            <a:endParaRPr i="1" sz="1800">
              <a:solidFill>
                <a:srgbClr val="FF0000"/>
              </a:solidFill>
            </a:endParaRPr>
          </a:p>
          <a:p>
            <a:pPr indent="0" lvl="1" marL="201168" rtl="0" algn="l">
              <a:lnSpc>
                <a:spcPct val="80000"/>
              </a:lnSpc>
              <a:spcBef>
                <a:spcPts val="400"/>
              </a:spcBef>
              <a:spcAft>
                <a:spcPts val="0"/>
              </a:spcAft>
              <a:buClr>
                <a:schemeClr val="dk1"/>
              </a:buClr>
              <a:buSzPts val="2800"/>
              <a:buNone/>
            </a:pPr>
            <a:r>
              <a:t/>
            </a:r>
            <a:endParaRPr i="1" sz="2400">
              <a:solidFill>
                <a:srgbClr val="FF0000"/>
              </a:solidFill>
            </a:endParaRPr>
          </a:p>
          <a:p>
            <a:pPr indent="0" lvl="1" marL="201168" rtl="0" algn="l">
              <a:lnSpc>
                <a:spcPct val="80000"/>
              </a:lnSpc>
              <a:spcBef>
                <a:spcPts val="400"/>
              </a:spcBef>
              <a:spcAft>
                <a:spcPts val="0"/>
              </a:spcAft>
              <a:buClr>
                <a:schemeClr val="dk1"/>
              </a:buClr>
              <a:buSzPts val="2800"/>
              <a:buNone/>
            </a:pPr>
            <a:r>
              <a:t/>
            </a:r>
            <a:endParaRPr i="1" sz="2400">
              <a:solidFill>
                <a:srgbClr val="FF0000"/>
              </a:solidFill>
            </a:endParaRPr>
          </a:p>
          <a:p>
            <a:pPr indent="0" lvl="1" marL="201168" rtl="0" algn="l">
              <a:lnSpc>
                <a:spcPct val="80000"/>
              </a:lnSpc>
              <a:spcBef>
                <a:spcPts val="400"/>
              </a:spcBef>
              <a:spcAft>
                <a:spcPts val="0"/>
              </a:spcAft>
              <a:buClr>
                <a:schemeClr val="dk1"/>
              </a:buClr>
              <a:buSzPts val="2800"/>
              <a:buNone/>
            </a:pPr>
            <a:r>
              <a:t/>
            </a:r>
            <a:endParaRPr sz="3200">
              <a:solidFill>
                <a:srgbClr val="FF0000"/>
              </a:solidFill>
              <a:latin typeface="Times New Roman"/>
              <a:ea typeface="Times New Roman"/>
              <a:cs typeface="Times New Roman"/>
              <a:sym typeface="Times New Roman"/>
            </a:endParaRPr>
          </a:p>
          <a:p>
            <a:pPr indent="0" lvl="1" marL="201168" rtl="0" algn="l">
              <a:lnSpc>
                <a:spcPct val="80000"/>
              </a:lnSpc>
              <a:spcBef>
                <a:spcPts val="400"/>
              </a:spcBef>
              <a:spcAft>
                <a:spcPts val="0"/>
              </a:spcAft>
              <a:buClr>
                <a:schemeClr val="dk1"/>
              </a:buClr>
              <a:buSzPts val="2800"/>
              <a:buNone/>
            </a:pPr>
            <a:r>
              <a:t/>
            </a:r>
            <a:endParaRPr i="1" sz="2400">
              <a:solidFill>
                <a:srgbClr val="FF0000"/>
              </a:solidFill>
            </a:endParaRPr>
          </a:p>
          <a:p>
            <a:pPr indent="-190500" lvl="0" marL="342900" rtl="0" algn="l">
              <a:spcBef>
                <a:spcPts val="480"/>
              </a:spcBef>
              <a:spcAft>
                <a:spcPts val="0"/>
              </a:spcAft>
              <a:buClr>
                <a:schemeClr val="dk1"/>
              </a:buClr>
              <a:buSzPts val="2400"/>
              <a:buNone/>
            </a:pPr>
            <a:r>
              <a:t/>
            </a:r>
            <a:endParaRPr i="1" sz="2400">
              <a:solidFill>
                <a:srgbClr val="FF0000"/>
              </a:solidFill>
            </a:endParaRPr>
          </a:p>
          <a:p>
            <a:pPr indent="-190500" lvl="0" marL="342900" rtl="0" algn="l">
              <a:spcBef>
                <a:spcPts val="480"/>
              </a:spcBef>
              <a:spcAft>
                <a:spcPts val="0"/>
              </a:spcAft>
              <a:buClr>
                <a:schemeClr val="dk1"/>
              </a:buClr>
              <a:buSzPts val="2400"/>
              <a:buNone/>
            </a:pPr>
            <a:r>
              <a:t/>
            </a:r>
            <a:endParaRPr i="1" sz="2400">
              <a:solidFill>
                <a:srgbClr val="FF0000"/>
              </a:solidFill>
            </a:endParaRPr>
          </a:p>
          <a:p>
            <a:pPr indent="-190500" lvl="0" marL="342900" rtl="0" algn="l">
              <a:spcBef>
                <a:spcPts val="480"/>
              </a:spcBef>
              <a:spcAft>
                <a:spcPts val="0"/>
              </a:spcAft>
              <a:buClr>
                <a:schemeClr val="dk1"/>
              </a:buClr>
              <a:buSzPts val="2400"/>
              <a:buNone/>
            </a:pPr>
            <a:r>
              <a:t/>
            </a:r>
            <a:endParaRPr/>
          </a:p>
        </p:txBody>
      </p:sp>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1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610B38"/>
              </a:buClr>
              <a:buSzPts val="4400"/>
              <a:buFont typeface="Times New Roman"/>
              <a:buNone/>
            </a:pPr>
            <a:r>
              <a:rPr b="1" lang="en-US" sz="4400">
                <a:solidFill>
                  <a:srgbClr val="610B38"/>
                </a:solidFill>
                <a:latin typeface="Times New Roman"/>
                <a:ea typeface="Times New Roman"/>
                <a:cs typeface="Times New Roman"/>
                <a:sym typeface="Times New Roman"/>
              </a:rPr>
              <a:t>Backward Chaining</a:t>
            </a:r>
            <a:endParaRPr/>
          </a:p>
        </p:txBody>
      </p:sp>
      <p:sp>
        <p:nvSpPr>
          <p:cNvPr id="757" name="Google Shape;757;p1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333333"/>
              </a:buClr>
              <a:buSzPts val="3200"/>
              <a:buChar char="•"/>
            </a:pPr>
            <a:r>
              <a:rPr b="0" i="0" lang="en-US">
                <a:solidFill>
                  <a:srgbClr val="333333"/>
                </a:solidFill>
                <a:latin typeface="Inter"/>
                <a:ea typeface="Inter"/>
                <a:cs typeface="Inter"/>
                <a:sym typeface="Inter"/>
              </a:rPr>
              <a:t>It is also known as a backward deduction or backward reasoning method</a:t>
            </a:r>
            <a:endParaRPr/>
          </a:p>
          <a:p>
            <a:pPr indent="-342900" lvl="0" marL="342900" rtl="0" algn="l">
              <a:spcBef>
                <a:spcPts val="640"/>
              </a:spcBef>
              <a:spcAft>
                <a:spcPts val="0"/>
              </a:spcAft>
              <a:buClr>
                <a:srgbClr val="333333"/>
              </a:buClr>
              <a:buSzPts val="3200"/>
              <a:buChar char="•"/>
            </a:pPr>
            <a:r>
              <a:rPr lang="en-US">
                <a:solidFill>
                  <a:srgbClr val="333333"/>
                </a:solidFill>
                <a:latin typeface="Inter"/>
                <a:ea typeface="Inter"/>
                <a:cs typeface="Inter"/>
                <a:sym typeface="Inter"/>
              </a:rPr>
              <a:t>It</a:t>
            </a:r>
            <a:r>
              <a:rPr b="0" i="0" lang="en-US">
                <a:solidFill>
                  <a:srgbClr val="333333"/>
                </a:solidFill>
                <a:latin typeface="Inter"/>
                <a:ea typeface="Inter"/>
                <a:cs typeface="Inter"/>
                <a:sym typeface="Inter"/>
              </a:rPr>
              <a:t> is a form of reasoning, which starts with the goal and works backward</a:t>
            </a:r>
            <a:endParaRPr/>
          </a:p>
          <a:p>
            <a:pPr indent="-342900" lvl="0" marL="342900" rtl="0" algn="l">
              <a:spcBef>
                <a:spcPts val="640"/>
              </a:spcBef>
              <a:spcAft>
                <a:spcPts val="0"/>
              </a:spcAft>
              <a:buClr>
                <a:srgbClr val="333333"/>
              </a:buClr>
              <a:buSzPts val="3200"/>
              <a:buChar char="•"/>
            </a:pPr>
            <a:r>
              <a:rPr b="0" i="0" lang="en-US">
                <a:solidFill>
                  <a:srgbClr val="333333"/>
                </a:solidFill>
                <a:latin typeface="Inter"/>
                <a:ea typeface="Inter"/>
                <a:cs typeface="Inter"/>
                <a:sym typeface="Inter"/>
              </a:rPr>
              <a:t> Chaining through rules to find known facts that support the goal.</a:t>
            </a:r>
            <a:endParaRPr/>
          </a:p>
        </p:txBody>
      </p:sp>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1" name="Shape 761"/>
        <p:cNvGrpSpPr/>
        <p:nvPr/>
      </p:nvGrpSpPr>
      <p:grpSpPr>
        <a:xfrm>
          <a:off x="0" y="0"/>
          <a:ext cx="0" cy="0"/>
          <a:chOff x="0" y="0"/>
          <a:chExt cx="0" cy="0"/>
        </a:xfrm>
      </p:grpSpPr>
      <p:sp>
        <p:nvSpPr>
          <p:cNvPr id="762" name="Google Shape;762;p1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610B38"/>
              </a:buClr>
              <a:buSzPts val="4400"/>
              <a:buFont typeface="Times New Roman"/>
              <a:buNone/>
            </a:pPr>
            <a:r>
              <a:rPr b="1" lang="en-US">
                <a:solidFill>
                  <a:srgbClr val="610B38"/>
                </a:solidFill>
                <a:latin typeface="Times New Roman"/>
                <a:ea typeface="Times New Roman"/>
                <a:cs typeface="Times New Roman"/>
                <a:sym typeface="Times New Roman"/>
              </a:rPr>
              <a:t>Properties of backward chaining</a:t>
            </a:r>
            <a:endParaRPr/>
          </a:p>
        </p:txBody>
      </p:sp>
      <p:sp>
        <p:nvSpPr>
          <p:cNvPr id="763" name="Google Shape;763;p1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rgbClr val="000000"/>
              </a:buClr>
              <a:buSzPct val="100000"/>
              <a:buChar char="•"/>
            </a:pPr>
            <a:r>
              <a:rPr lang="en-US">
                <a:solidFill>
                  <a:srgbClr val="000000"/>
                </a:solidFill>
                <a:latin typeface="Times New Roman"/>
                <a:ea typeface="Times New Roman"/>
                <a:cs typeface="Times New Roman"/>
                <a:sym typeface="Times New Roman"/>
              </a:rPr>
              <a:t>T</a:t>
            </a:r>
            <a:r>
              <a:rPr b="0" i="0" lang="en-US">
                <a:solidFill>
                  <a:srgbClr val="000000"/>
                </a:solidFill>
                <a:latin typeface="Times New Roman"/>
                <a:ea typeface="Times New Roman"/>
                <a:cs typeface="Times New Roman"/>
                <a:sym typeface="Times New Roman"/>
              </a:rPr>
              <a:t>op-down approach.</a:t>
            </a:r>
            <a:endParaRPr/>
          </a:p>
          <a:p>
            <a:pPr indent="-342900" lvl="0" marL="342900" rtl="0" algn="l">
              <a:spcBef>
                <a:spcPts val="592"/>
              </a:spcBef>
              <a:spcAft>
                <a:spcPts val="0"/>
              </a:spcAft>
              <a:buClr>
                <a:srgbClr val="000000"/>
              </a:buClr>
              <a:buSzPct val="100000"/>
              <a:buChar char="•"/>
            </a:pPr>
            <a:r>
              <a:rPr b="0" i="0" lang="en-US">
                <a:solidFill>
                  <a:srgbClr val="000000"/>
                </a:solidFill>
                <a:latin typeface="Times New Roman"/>
                <a:ea typeface="Times New Roman"/>
                <a:cs typeface="Times New Roman"/>
                <a:sym typeface="Times New Roman"/>
              </a:rPr>
              <a:t>Based on modus ponens inference rule</a:t>
            </a:r>
            <a:endParaRPr>
              <a:solidFill>
                <a:srgbClr val="000000"/>
              </a:solidFill>
              <a:latin typeface="Times New Roman"/>
              <a:ea typeface="Times New Roman"/>
              <a:cs typeface="Times New Roman"/>
              <a:sym typeface="Times New Roman"/>
            </a:endParaRPr>
          </a:p>
          <a:p>
            <a:pPr indent="-342900" lvl="0" marL="342900" rtl="0" algn="l">
              <a:spcBef>
                <a:spcPts val="592"/>
              </a:spcBef>
              <a:spcAft>
                <a:spcPts val="0"/>
              </a:spcAft>
              <a:buClr>
                <a:srgbClr val="000000"/>
              </a:buClr>
              <a:buSzPct val="100000"/>
              <a:buChar char="•"/>
            </a:pPr>
            <a:r>
              <a:rPr lang="en-US">
                <a:solidFill>
                  <a:srgbClr val="000000"/>
                </a:solidFill>
                <a:latin typeface="Times New Roman"/>
                <a:ea typeface="Times New Roman"/>
                <a:cs typeface="Times New Roman"/>
                <a:sym typeface="Times New Roman"/>
              </a:rPr>
              <a:t>T</a:t>
            </a:r>
            <a:r>
              <a:rPr b="0" i="0" lang="en-US">
                <a:solidFill>
                  <a:srgbClr val="000000"/>
                </a:solidFill>
                <a:latin typeface="Times New Roman"/>
                <a:ea typeface="Times New Roman"/>
                <a:cs typeface="Times New Roman"/>
                <a:sym typeface="Times New Roman"/>
              </a:rPr>
              <a:t>he goal is broken into sub-goal or sub-goals to prove the facts true.</a:t>
            </a:r>
            <a:endParaRPr/>
          </a:p>
          <a:p>
            <a:pPr indent="-342900" lvl="0" marL="342900" rtl="0" algn="l">
              <a:spcBef>
                <a:spcPts val="592"/>
              </a:spcBef>
              <a:spcAft>
                <a:spcPts val="0"/>
              </a:spcAft>
              <a:buClr>
                <a:srgbClr val="000000"/>
              </a:buClr>
              <a:buSzPct val="100000"/>
              <a:buChar char="•"/>
            </a:pPr>
            <a:r>
              <a:rPr b="0" i="0" lang="en-US">
                <a:solidFill>
                  <a:srgbClr val="000000"/>
                </a:solidFill>
                <a:latin typeface="Times New Roman"/>
                <a:ea typeface="Times New Roman"/>
                <a:cs typeface="Times New Roman"/>
                <a:sym typeface="Times New Roman"/>
              </a:rPr>
              <a:t>Goal-driven approach, as a list of goals decides which rules are selected and used.</a:t>
            </a:r>
            <a:endParaRPr/>
          </a:p>
          <a:p>
            <a:pPr indent="-342900" lvl="0" marL="342900" rtl="0" algn="l">
              <a:spcBef>
                <a:spcPts val="592"/>
              </a:spcBef>
              <a:spcAft>
                <a:spcPts val="0"/>
              </a:spcAft>
              <a:buClr>
                <a:srgbClr val="000000"/>
              </a:buClr>
              <a:buSzPct val="100000"/>
              <a:buChar char="•"/>
            </a:pPr>
            <a:r>
              <a:rPr lang="en-US">
                <a:solidFill>
                  <a:srgbClr val="000000"/>
                </a:solidFill>
                <a:latin typeface="Times New Roman"/>
                <a:ea typeface="Times New Roman"/>
                <a:cs typeface="Times New Roman"/>
                <a:sym typeface="Times New Roman"/>
              </a:rPr>
              <a:t>U</a:t>
            </a:r>
            <a:r>
              <a:rPr b="0" i="0" lang="en-US">
                <a:solidFill>
                  <a:srgbClr val="000000"/>
                </a:solidFill>
                <a:latin typeface="Times New Roman"/>
                <a:ea typeface="Times New Roman"/>
                <a:cs typeface="Times New Roman"/>
                <a:sym typeface="Times New Roman"/>
              </a:rPr>
              <a:t>sed in game theory, automated theorem proving tools, inference engines, proof assistants</a:t>
            </a:r>
            <a:endParaRPr/>
          </a:p>
          <a:p>
            <a:pPr indent="-342900" lvl="0" marL="342900" rtl="0" algn="l">
              <a:spcBef>
                <a:spcPts val="592"/>
              </a:spcBef>
              <a:spcAft>
                <a:spcPts val="0"/>
              </a:spcAft>
              <a:buClr>
                <a:srgbClr val="000000"/>
              </a:buClr>
              <a:buSzPct val="100000"/>
              <a:buChar char="•"/>
            </a:pPr>
            <a:r>
              <a:rPr b="0" i="0" lang="en-US">
                <a:solidFill>
                  <a:srgbClr val="000000"/>
                </a:solidFill>
                <a:latin typeface="Times New Roman"/>
                <a:ea typeface="Times New Roman"/>
                <a:cs typeface="Times New Roman"/>
                <a:sym typeface="Times New Roman"/>
              </a:rPr>
              <a:t>mostly used a </a:t>
            </a:r>
            <a:r>
              <a:rPr b="1" i="0" lang="en-US">
                <a:solidFill>
                  <a:srgbClr val="000000"/>
                </a:solidFill>
                <a:latin typeface="Times New Roman"/>
                <a:ea typeface="Times New Roman"/>
                <a:cs typeface="Times New Roman"/>
                <a:sym typeface="Times New Roman"/>
              </a:rPr>
              <a:t>depth-first search</a:t>
            </a:r>
            <a:r>
              <a:rPr b="0" i="0" lang="en-US">
                <a:solidFill>
                  <a:srgbClr val="000000"/>
                </a:solidFill>
                <a:latin typeface="Times New Roman"/>
                <a:ea typeface="Times New Roman"/>
                <a:cs typeface="Times New Roman"/>
                <a:sym typeface="Times New Roman"/>
              </a:rPr>
              <a:t> strategy for proof.</a:t>
            </a:r>
            <a:endParaRPr>
              <a:latin typeface="Times New Roman"/>
              <a:ea typeface="Times New Roman"/>
              <a:cs typeface="Times New Roman"/>
              <a:sym typeface="Times New Roman"/>
            </a:endParaRPr>
          </a:p>
        </p:txBody>
      </p:sp>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pic>
        <p:nvPicPr>
          <p:cNvPr id="768" name="Google Shape;768;p114"/>
          <p:cNvPicPr preferRelativeResize="0"/>
          <p:nvPr/>
        </p:nvPicPr>
        <p:blipFill rotWithShape="1">
          <a:blip r:embed="rId3">
            <a:alphaModFix/>
          </a:blip>
          <a:srcRect b="0" l="0" r="0" t="0"/>
          <a:stretch/>
        </p:blipFill>
        <p:spPr>
          <a:xfrm>
            <a:off x="266700" y="1047750"/>
            <a:ext cx="4533900" cy="4762500"/>
          </a:xfrm>
          <a:prstGeom prst="rect">
            <a:avLst/>
          </a:prstGeom>
          <a:noFill/>
          <a:ln>
            <a:noFill/>
          </a:ln>
        </p:spPr>
      </p:pic>
      <p:sp>
        <p:nvSpPr>
          <p:cNvPr id="769" name="Google Shape;769;p114"/>
          <p:cNvSpPr txBox="1"/>
          <p:nvPr/>
        </p:nvSpPr>
        <p:spPr>
          <a:xfrm>
            <a:off x="4892675" y="1524000"/>
            <a:ext cx="4270375" cy="3951288"/>
          </a:xfrm>
          <a:prstGeom prst="rect">
            <a:avLst/>
          </a:prstGeom>
          <a:noFill/>
          <a:ln>
            <a:noFill/>
          </a:ln>
        </p:spPr>
        <p:txBody>
          <a:bodyPr anchorCtr="0" anchor="t" bIns="45700" lIns="91425" spcFirstLastPara="1" rIns="91425" wrap="square" tIns="45700">
            <a:normAutofit/>
          </a:bodyPr>
          <a:lstStyle/>
          <a:p>
            <a:pPr indent="-342900" lvl="0" marL="342900" marR="0" rtl="0" algn="l">
              <a:spcBef>
                <a:spcPts val="0"/>
              </a:spcBef>
              <a:spcAft>
                <a:spcPts val="0"/>
              </a:spcAft>
              <a:buClr>
                <a:srgbClr val="FF0000"/>
              </a:buClr>
              <a:buSzPts val="1800"/>
              <a:buFont typeface="Arial"/>
              <a:buChar char="•"/>
            </a:pPr>
            <a:r>
              <a:rPr b="0" i="1" lang="en-US" sz="1800" u="none" cap="none" strike="noStrike">
                <a:solidFill>
                  <a:srgbClr val="FF0000"/>
                </a:solidFill>
                <a:latin typeface="Calibri"/>
                <a:ea typeface="Calibri"/>
                <a:cs typeface="Calibri"/>
                <a:sym typeface="Calibri"/>
              </a:rPr>
              <a:t>American(x) ∧Weapon(y) ∧Sells(x,y,z) ∧Hostile(z) ⇒ Criminal(x)</a:t>
            </a:r>
            <a:endParaRPr/>
          </a:p>
          <a:p>
            <a:pPr indent="-342900" lvl="0" marL="342900" marR="0" rtl="0" algn="l">
              <a:spcBef>
                <a:spcPts val="360"/>
              </a:spcBef>
              <a:spcAft>
                <a:spcPts val="0"/>
              </a:spcAft>
              <a:buClr>
                <a:srgbClr val="00B050"/>
              </a:buClr>
              <a:buSzPts val="1800"/>
              <a:buFont typeface="Arial"/>
              <a:buChar char="•"/>
            </a:pPr>
            <a:r>
              <a:rPr b="0" i="1" lang="en-US" sz="1800" u="none" cap="none" strike="noStrike">
                <a:solidFill>
                  <a:srgbClr val="00B050"/>
                </a:solidFill>
                <a:latin typeface="Calibri"/>
                <a:ea typeface="Calibri"/>
                <a:cs typeface="Calibri"/>
                <a:sym typeface="Calibri"/>
              </a:rPr>
              <a:t>Enemy(nono, America)</a:t>
            </a:r>
            <a:endParaRPr/>
          </a:p>
          <a:p>
            <a:pPr indent="-342900" lvl="0" marL="342900" marR="0" rtl="0" algn="l">
              <a:spcBef>
                <a:spcPts val="360"/>
              </a:spcBef>
              <a:spcAft>
                <a:spcPts val="0"/>
              </a:spcAft>
              <a:buClr>
                <a:srgbClr val="00B050"/>
              </a:buClr>
              <a:buSzPts val="1800"/>
              <a:buFont typeface="Arial"/>
              <a:buChar char="•"/>
            </a:pPr>
            <a:r>
              <a:rPr b="0" i="1" lang="en-US" sz="1800" u="none" cap="none" strike="noStrike">
                <a:solidFill>
                  <a:srgbClr val="00B050"/>
                </a:solidFill>
                <a:latin typeface="Calibri"/>
                <a:ea typeface="Calibri"/>
                <a:cs typeface="Calibri"/>
                <a:sym typeface="Calibri"/>
              </a:rPr>
              <a:t>Owns(Nono, M1) </a:t>
            </a:r>
            <a:endParaRPr/>
          </a:p>
          <a:p>
            <a:pPr indent="-342900" lvl="0" marL="342900" marR="0" rtl="0" algn="l">
              <a:spcBef>
                <a:spcPts val="360"/>
              </a:spcBef>
              <a:spcAft>
                <a:spcPts val="0"/>
              </a:spcAft>
              <a:buClr>
                <a:srgbClr val="00B050"/>
              </a:buClr>
              <a:buSzPts val="1800"/>
              <a:buFont typeface="Arial"/>
              <a:buChar char="•"/>
            </a:pPr>
            <a:r>
              <a:rPr b="0" i="1" lang="en-US" sz="1800" u="none" cap="none" strike="noStrike">
                <a:solidFill>
                  <a:srgbClr val="00B050"/>
                </a:solidFill>
                <a:latin typeface="Calibri"/>
                <a:ea typeface="Calibri"/>
                <a:cs typeface="Calibri"/>
                <a:sym typeface="Calibri"/>
              </a:rPr>
              <a:t>Missle(M1)</a:t>
            </a:r>
            <a:endParaRPr/>
          </a:p>
          <a:p>
            <a:pPr indent="-342900" lvl="0" marL="342900" marR="0" rtl="0" algn="l">
              <a:spcBef>
                <a:spcPts val="360"/>
              </a:spcBef>
              <a:spcAft>
                <a:spcPts val="0"/>
              </a:spcAft>
              <a:buClr>
                <a:srgbClr val="FF0000"/>
              </a:buClr>
              <a:buSzPts val="1800"/>
              <a:buFont typeface="Arial"/>
              <a:buChar char="•"/>
            </a:pPr>
            <a:r>
              <a:rPr b="0" i="1" lang="en-US" sz="1800" u="none" cap="none" strike="noStrike">
                <a:solidFill>
                  <a:srgbClr val="FF0000"/>
                </a:solidFill>
                <a:latin typeface="Calibri"/>
                <a:ea typeface="Calibri"/>
                <a:cs typeface="Calibri"/>
                <a:sym typeface="Calibri"/>
              </a:rPr>
              <a:t>∀x Missle(x) ∧ Owns(Nono, x) ⇒ Sells( Colonel, x, Nono)</a:t>
            </a:r>
            <a:endParaRPr/>
          </a:p>
          <a:p>
            <a:pPr indent="-342900" lvl="0" marL="342900" marR="0" rtl="0" algn="l">
              <a:spcBef>
                <a:spcPts val="360"/>
              </a:spcBef>
              <a:spcAft>
                <a:spcPts val="0"/>
              </a:spcAft>
              <a:buClr>
                <a:srgbClr val="FF0000"/>
              </a:buClr>
              <a:buSzPts val="1800"/>
              <a:buFont typeface="Arial"/>
              <a:buChar char="•"/>
            </a:pPr>
            <a:r>
              <a:rPr b="0" i="1" lang="en-US" sz="1800" u="none" cap="none" strike="noStrike">
                <a:solidFill>
                  <a:srgbClr val="FF0000"/>
                </a:solidFill>
                <a:latin typeface="Calibri"/>
                <a:ea typeface="Calibri"/>
                <a:cs typeface="Calibri"/>
                <a:sym typeface="Calibri"/>
              </a:rPr>
              <a:t>Missle(x) ⇒ Weapon(x)</a:t>
            </a:r>
            <a:endParaRPr/>
          </a:p>
          <a:p>
            <a:pPr indent="-342900" lvl="0" marL="342900" marR="0" rtl="0" algn="l">
              <a:spcBef>
                <a:spcPts val="360"/>
              </a:spcBef>
              <a:spcAft>
                <a:spcPts val="0"/>
              </a:spcAft>
              <a:buClr>
                <a:srgbClr val="00B050"/>
              </a:buClr>
              <a:buSzPts val="1800"/>
              <a:buFont typeface="Arial"/>
              <a:buChar char="•"/>
            </a:pPr>
            <a:r>
              <a:rPr b="0" i="1" lang="en-US" sz="1800" u="none" cap="none" strike="noStrike">
                <a:solidFill>
                  <a:srgbClr val="00B050"/>
                </a:solidFill>
                <a:latin typeface="Calibri"/>
                <a:ea typeface="Calibri"/>
                <a:cs typeface="Calibri"/>
                <a:sym typeface="Calibri"/>
              </a:rPr>
              <a:t>American( Col. West )</a:t>
            </a:r>
            <a:endParaRPr/>
          </a:p>
          <a:p>
            <a:pPr indent="-342900" lvl="0" marL="342900" marR="0" rtl="0" algn="l">
              <a:spcBef>
                <a:spcPts val="360"/>
              </a:spcBef>
              <a:spcAft>
                <a:spcPts val="0"/>
              </a:spcAft>
              <a:buClr>
                <a:srgbClr val="FF0000"/>
              </a:buClr>
              <a:buSzPts val="1800"/>
              <a:buFont typeface="Arial"/>
              <a:buChar char="•"/>
            </a:pPr>
            <a:r>
              <a:rPr b="0" i="1" lang="en-US" sz="1800" u="none" cap="none" strike="noStrike">
                <a:solidFill>
                  <a:srgbClr val="FF0000"/>
                </a:solidFill>
                <a:latin typeface="Calibri"/>
                <a:ea typeface="Calibri"/>
                <a:cs typeface="Calibri"/>
                <a:sym typeface="Calibri"/>
              </a:rPr>
              <a:t>Enemy( x, America ) ⇒ Hostile(x)</a:t>
            </a:r>
            <a:endParaRPr b="0" i="0" sz="2000" u="none" cap="none" strike="noStrike">
              <a:solidFill>
                <a:srgbClr val="FF0000"/>
              </a:solidFill>
              <a:latin typeface="Calibri"/>
              <a:ea typeface="Calibri"/>
              <a:cs typeface="Calibri"/>
              <a:sym typeface="Calibri"/>
            </a:endParaRPr>
          </a:p>
          <a:p>
            <a:pPr indent="-182880" lvl="1" marL="384048" marR="0" rtl="0" algn="l">
              <a:lnSpc>
                <a:spcPct val="90000"/>
              </a:lnSpc>
              <a:spcBef>
                <a:spcPts val="600"/>
              </a:spcBef>
              <a:spcAft>
                <a:spcPts val="0"/>
              </a:spcAft>
              <a:buClr>
                <a:schemeClr val="dk1"/>
              </a:buClr>
              <a:buSzPts val="2400"/>
              <a:buFont typeface="Times New Roman"/>
              <a:buNone/>
            </a:pPr>
            <a:r>
              <a:t/>
            </a:r>
            <a:endParaRPr b="0" i="1" sz="1800" u="none" cap="none" strike="noStrike">
              <a:solidFill>
                <a:schemeClr val="dk1"/>
              </a:solidFill>
              <a:latin typeface="Calibri"/>
              <a:ea typeface="Calibri"/>
              <a:cs typeface="Calibri"/>
              <a:sym typeface="Calibri"/>
            </a:endParaRPr>
          </a:p>
          <a:p>
            <a:pPr indent="0" lvl="0" marL="0" marR="0" rtl="0" algn="l">
              <a:spcBef>
                <a:spcPts val="360"/>
              </a:spcBef>
              <a:spcAft>
                <a:spcPts val="0"/>
              </a:spcAft>
              <a:buClr>
                <a:schemeClr val="dk1"/>
              </a:buClr>
              <a:buSzPts val="1800"/>
              <a:buFont typeface="Arial"/>
              <a:buNone/>
            </a:pPr>
            <a:r>
              <a:t/>
            </a:r>
            <a:endParaRPr b="0" i="1" sz="1800" u="none" cap="none" strike="noStrike">
              <a:solidFill>
                <a:srgbClr val="FF0000"/>
              </a:solidFill>
              <a:latin typeface="Calibri"/>
              <a:ea typeface="Calibri"/>
              <a:cs typeface="Calibri"/>
              <a:sym typeface="Calibri"/>
            </a:endParaRPr>
          </a:p>
          <a:p>
            <a:pPr indent="0" lvl="1" marL="201168" marR="0" rtl="0" algn="l">
              <a:lnSpc>
                <a:spcPct val="80000"/>
              </a:lnSpc>
              <a:spcBef>
                <a:spcPts val="400"/>
              </a:spcBef>
              <a:spcAft>
                <a:spcPts val="0"/>
              </a:spcAft>
              <a:buClr>
                <a:schemeClr val="dk1"/>
              </a:buClr>
              <a:buSzPts val="2800"/>
              <a:buFont typeface="Arial"/>
              <a:buNone/>
            </a:pPr>
            <a:r>
              <a:t/>
            </a:r>
            <a:endParaRPr b="0" i="1" sz="2400" u="none" cap="none" strike="noStrike">
              <a:solidFill>
                <a:srgbClr val="FF0000"/>
              </a:solidFill>
              <a:latin typeface="Calibri"/>
              <a:ea typeface="Calibri"/>
              <a:cs typeface="Calibri"/>
              <a:sym typeface="Calibri"/>
            </a:endParaRPr>
          </a:p>
          <a:p>
            <a:pPr indent="0" lvl="1" marL="201168" marR="0" rtl="0" algn="l">
              <a:lnSpc>
                <a:spcPct val="80000"/>
              </a:lnSpc>
              <a:spcBef>
                <a:spcPts val="400"/>
              </a:spcBef>
              <a:spcAft>
                <a:spcPts val="0"/>
              </a:spcAft>
              <a:buClr>
                <a:schemeClr val="dk1"/>
              </a:buClr>
              <a:buSzPts val="2800"/>
              <a:buFont typeface="Arial"/>
              <a:buNone/>
            </a:pPr>
            <a:r>
              <a:t/>
            </a:r>
            <a:endParaRPr b="0" i="1" sz="2400" u="none" cap="none" strike="noStrike">
              <a:solidFill>
                <a:srgbClr val="FF0000"/>
              </a:solidFill>
              <a:latin typeface="Calibri"/>
              <a:ea typeface="Calibri"/>
              <a:cs typeface="Calibri"/>
              <a:sym typeface="Calibri"/>
            </a:endParaRPr>
          </a:p>
          <a:p>
            <a:pPr indent="0" lvl="1" marL="201168" marR="0" rtl="0" algn="l">
              <a:lnSpc>
                <a:spcPct val="80000"/>
              </a:lnSpc>
              <a:spcBef>
                <a:spcPts val="400"/>
              </a:spcBef>
              <a:spcAft>
                <a:spcPts val="0"/>
              </a:spcAft>
              <a:buClr>
                <a:schemeClr val="dk1"/>
              </a:buClr>
              <a:buSzPts val="2800"/>
              <a:buFont typeface="Arial"/>
              <a:buNone/>
            </a:pPr>
            <a:r>
              <a:t/>
            </a:r>
            <a:endParaRPr b="0" i="0" sz="3200" u="none" cap="none" strike="noStrike">
              <a:solidFill>
                <a:srgbClr val="FF0000"/>
              </a:solidFill>
              <a:latin typeface="Times New Roman"/>
              <a:ea typeface="Times New Roman"/>
              <a:cs typeface="Times New Roman"/>
              <a:sym typeface="Times New Roman"/>
            </a:endParaRPr>
          </a:p>
          <a:p>
            <a:pPr indent="0" lvl="1" marL="201168" marR="0" rtl="0" algn="l">
              <a:lnSpc>
                <a:spcPct val="80000"/>
              </a:lnSpc>
              <a:spcBef>
                <a:spcPts val="400"/>
              </a:spcBef>
              <a:spcAft>
                <a:spcPts val="0"/>
              </a:spcAft>
              <a:buClr>
                <a:schemeClr val="dk1"/>
              </a:buClr>
              <a:buSzPts val="2800"/>
              <a:buFont typeface="Arial"/>
              <a:buNone/>
            </a:pPr>
            <a:r>
              <a:t/>
            </a:r>
            <a:endParaRPr b="0" i="1" sz="2400" u="none" cap="none" strike="noStrike">
              <a:solidFill>
                <a:srgbClr val="FF0000"/>
              </a:solidFill>
              <a:latin typeface="Calibri"/>
              <a:ea typeface="Calibri"/>
              <a:cs typeface="Calibri"/>
              <a:sym typeface="Calibri"/>
            </a:endParaRPr>
          </a:p>
          <a:p>
            <a:pPr indent="-190500" lvl="0" marL="342900" marR="0" rtl="0" algn="l">
              <a:spcBef>
                <a:spcPts val="480"/>
              </a:spcBef>
              <a:spcAft>
                <a:spcPts val="0"/>
              </a:spcAft>
              <a:buClr>
                <a:schemeClr val="dk1"/>
              </a:buClr>
              <a:buSzPts val="2400"/>
              <a:buFont typeface="Arial"/>
              <a:buNone/>
            </a:pPr>
            <a:r>
              <a:t/>
            </a:r>
            <a:endParaRPr b="0" i="1" sz="2400" u="none" cap="none" strike="noStrike">
              <a:solidFill>
                <a:srgbClr val="FF0000"/>
              </a:solidFill>
              <a:latin typeface="Calibri"/>
              <a:ea typeface="Calibri"/>
              <a:cs typeface="Calibri"/>
              <a:sym typeface="Calibri"/>
            </a:endParaRPr>
          </a:p>
          <a:p>
            <a:pPr indent="-190500" lvl="0" marL="342900" marR="0" rtl="0" algn="l">
              <a:spcBef>
                <a:spcPts val="480"/>
              </a:spcBef>
              <a:spcAft>
                <a:spcPts val="0"/>
              </a:spcAft>
              <a:buClr>
                <a:schemeClr val="dk1"/>
              </a:buClr>
              <a:buSzPts val="2400"/>
              <a:buFont typeface="Arial"/>
              <a:buNone/>
            </a:pPr>
            <a:r>
              <a:t/>
            </a:r>
            <a:endParaRPr b="0" i="1" sz="2400" u="none" cap="none" strike="noStrike">
              <a:solidFill>
                <a:srgbClr val="FF0000"/>
              </a:solidFill>
              <a:latin typeface="Calibri"/>
              <a:ea typeface="Calibri"/>
              <a:cs typeface="Calibri"/>
              <a:sym typeface="Calibri"/>
            </a:endParaRPr>
          </a:p>
          <a:p>
            <a:pPr indent="-139700" lvl="0" marL="342900" marR="0" rtl="0" algn="l">
              <a:spcBef>
                <a:spcPts val="640"/>
              </a:spcBef>
              <a:spcAft>
                <a:spcPts val="0"/>
              </a:spcAft>
              <a:buClr>
                <a:schemeClr val="dk1"/>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US"/>
              <a:t>Resolution in predicate logic</a:t>
            </a:r>
            <a:endParaRPr/>
          </a:p>
        </p:txBody>
      </p:sp>
      <p:sp>
        <p:nvSpPr>
          <p:cNvPr id="775" name="Google Shape;775;p1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333333"/>
              </a:buClr>
              <a:buSzPts val="3200"/>
              <a:buChar char="•"/>
            </a:pPr>
            <a:r>
              <a:rPr lang="en-US">
                <a:solidFill>
                  <a:srgbClr val="333333"/>
                </a:solidFill>
                <a:latin typeface="Times New Roman"/>
                <a:ea typeface="Times New Roman"/>
                <a:cs typeface="Times New Roman"/>
                <a:sym typeface="Times New Roman"/>
              </a:rPr>
              <a:t>T</a:t>
            </a:r>
            <a:r>
              <a:rPr b="0" i="0" lang="en-US">
                <a:solidFill>
                  <a:srgbClr val="333333"/>
                </a:solidFill>
                <a:latin typeface="Times New Roman"/>
                <a:ea typeface="Times New Roman"/>
                <a:cs typeface="Times New Roman"/>
                <a:sym typeface="Times New Roman"/>
              </a:rPr>
              <a:t>heorem proving technique that proceeds by building refutation proofs i.e., </a:t>
            </a:r>
            <a:r>
              <a:rPr b="0" i="0" lang="en-US">
                <a:solidFill>
                  <a:srgbClr val="FF0000"/>
                </a:solidFill>
                <a:latin typeface="Times New Roman"/>
                <a:ea typeface="Times New Roman"/>
                <a:cs typeface="Times New Roman"/>
                <a:sym typeface="Times New Roman"/>
              </a:rPr>
              <a:t>proofs by contradictions.</a:t>
            </a:r>
            <a:endParaRPr/>
          </a:p>
          <a:p>
            <a:pPr indent="-342900" lvl="0" marL="342900" rtl="0" algn="l">
              <a:spcBef>
                <a:spcPts val="640"/>
              </a:spcBef>
              <a:spcAft>
                <a:spcPts val="0"/>
              </a:spcAft>
              <a:buClr>
                <a:srgbClr val="333333"/>
              </a:buClr>
              <a:buSzPts val="3200"/>
              <a:buChar char="•"/>
            </a:pPr>
            <a:r>
              <a:rPr lang="en-US">
                <a:solidFill>
                  <a:srgbClr val="333333"/>
                </a:solidFill>
                <a:latin typeface="Times New Roman"/>
                <a:ea typeface="Times New Roman"/>
                <a:cs typeface="Times New Roman"/>
                <a:sym typeface="Times New Roman"/>
              </a:rPr>
              <a:t>U</a:t>
            </a:r>
            <a:r>
              <a:rPr b="0" i="0" lang="en-US">
                <a:solidFill>
                  <a:srgbClr val="333333"/>
                </a:solidFill>
                <a:latin typeface="Times New Roman"/>
                <a:ea typeface="Times New Roman"/>
                <a:cs typeface="Times New Roman"/>
                <a:sym typeface="Times New Roman"/>
              </a:rPr>
              <a:t>sed, if there are various statements are given, and we </a:t>
            </a:r>
            <a:r>
              <a:rPr b="0" i="0" lang="en-US">
                <a:solidFill>
                  <a:srgbClr val="FF0000"/>
                </a:solidFill>
                <a:latin typeface="Times New Roman"/>
                <a:ea typeface="Times New Roman"/>
                <a:cs typeface="Times New Roman"/>
                <a:sym typeface="Times New Roman"/>
              </a:rPr>
              <a:t>need to prove a conclusion of those statements.</a:t>
            </a:r>
            <a:endParaRPr/>
          </a:p>
          <a:p>
            <a:pPr indent="-342900" lvl="0" marL="342900" rtl="0" algn="l">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Resolution is a single inference rule which can efficiently operate on the </a:t>
            </a:r>
            <a:r>
              <a:rPr lang="en-US">
                <a:solidFill>
                  <a:srgbClr val="FF0000"/>
                </a:solidFill>
                <a:latin typeface="Times New Roman"/>
                <a:ea typeface="Times New Roman"/>
                <a:cs typeface="Times New Roman"/>
                <a:sym typeface="Times New Roman"/>
              </a:rPr>
              <a:t>conjunctive normal form or clausal form</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9" name="Shape 779"/>
        <p:cNvGrpSpPr/>
        <p:nvPr/>
      </p:nvGrpSpPr>
      <p:grpSpPr>
        <a:xfrm>
          <a:off x="0" y="0"/>
          <a:ext cx="0" cy="0"/>
          <a:chOff x="0" y="0"/>
          <a:chExt cx="0" cy="0"/>
        </a:xfrm>
      </p:grpSpPr>
      <p:sp>
        <p:nvSpPr>
          <p:cNvPr id="780" name="Google Shape;780;p1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US"/>
              <a:t>Resolution in predicate logic</a:t>
            </a:r>
            <a:endParaRPr/>
          </a:p>
        </p:txBody>
      </p:sp>
      <p:sp>
        <p:nvSpPr>
          <p:cNvPr id="781" name="Google Shape;781;p1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333333"/>
              </a:buClr>
              <a:buSzPts val="3200"/>
              <a:buChar char="•"/>
            </a:pPr>
            <a:r>
              <a:rPr b="1" i="0" lang="en-US">
                <a:solidFill>
                  <a:srgbClr val="333333"/>
                </a:solidFill>
                <a:latin typeface="Times New Roman"/>
                <a:ea typeface="Times New Roman"/>
                <a:cs typeface="Times New Roman"/>
                <a:sym typeface="Times New Roman"/>
              </a:rPr>
              <a:t>Clause</a:t>
            </a:r>
            <a:r>
              <a:rPr b="0" i="0" lang="en-US">
                <a:solidFill>
                  <a:srgbClr val="333333"/>
                </a:solidFill>
                <a:latin typeface="Times New Roman"/>
                <a:ea typeface="Times New Roman"/>
                <a:cs typeface="Times New Roman"/>
                <a:sym typeface="Times New Roman"/>
              </a:rPr>
              <a:t>: Disjunction of literals (an atomic sentence) is called a </a:t>
            </a:r>
            <a:r>
              <a:rPr b="1" i="0" lang="en-US">
                <a:solidFill>
                  <a:srgbClr val="333333"/>
                </a:solidFill>
                <a:latin typeface="Times New Roman"/>
                <a:ea typeface="Times New Roman"/>
                <a:cs typeface="Times New Roman"/>
                <a:sym typeface="Times New Roman"/>
              </a:rPr>
              <a:t>clause</a:t>
            </a:r>
            <a:r>
              <a:rPr b="0" i="0" lang="en-US">
                <a:solidFill>
                  <a:srgbClr val="333333"/>
                </a:solidFill>
                <a:latin typeface="Times New Roman"/>
                <a:ea typeface="Times New Roman"/>
                <a:cs typeface="Times New Roman"/>
                <a:sym typeface="Times New Roman"/>
              </a:rPr>
              <a:t>. It is also known as a unit clause.</a:t>
            </a:r>
            <a:endParaRPr/>
          </a:p>
          <a:p>
            <a:pPr indent="-342900" lvl="0" marL="342900" rtl="0" algn="just">
              <a:spcBef>
                <a:spcPts val="640"/>
              </a:spcBef>
              <a:spcAft>
                <a:spcPts val="0"/>
              </a:spcAft>
              <a:buClr>
                <a:srgbClr val="333333"/>
              </a:buClr>
              <a:buSzPts val="3200"/>
              <a:buChar char="•"/>
            </a:pPr>
            <a:r>
              <a:rPr b="1" i="0" lang="en-US">
                <a:solidFill>
                  <a:srgbClr val="333333"/>
                </a:solidFill>
                <a:latin typeface="Times New Roman"/>
                <a:ea typeface="Times New Roman"/>
                <a:cs typeface="Times New Roman"/>
                <a:sym typeface="Times New Roman"/>
              </a:rPr>
              <a:t>Conjunctive Normal Form</a:t>
            </a:r>
            <a:r>
              <a:rPr b="0" i="0" lang="en-US">
                <a:solidFill>
                  <a:srgbClr val="333333"/>
                </a:solidFill>
                <a:latin typeface="Times New Roman"/>
                <a:ea typeface="Times New Roman"/>
                <a:cs typeface="Times New Roman"/>
                <a:sym typeface="Times New Roman"/>
              </a:rPr>
              <a:t>: A sentence represented as a conjunction of clauses is said to be </a:t>
            </a:r>
            <a:r>
              <a:rPr b="1" i="0" lang="en-US">
                <a:solidFill>
                  <a:srgbClr val="333333"/>
                </a:solidFill>
                <a:latin typeface="Times New Roman"/>
                <a:ea typeface="Times New Roman"/>
                <a:cs typeface="Times New Roman"/>
                <a:sym typeface="Times New Roman"/>
              </a:rPr>
              <a:t>conjunctive normal form</a:t>
            </a:r>
            <a:r>
              <a:rPr b="0" i="0" lang="en-US">
                <a:solidFill>
                  <a:srgbClr val="333333"/>
                </a:solidFill>
                <a:latin typeface="Times New Roman"/>
                <a:ea typeface="Times New Roman"/>
                <a:cs typeface="Times New Roman"/>
                <a:sym typeface="Times New Roman"/>
              </a:rPr>
              <a:t> or </a:t>
            </a:r>
            <a:r>
              <a:rPr b="1" i="0" lang="en-US">
                <a:solidFill>
                  <a:srgbClr val="333333"/>
                </a:solidFill>
                <a:latin typeface="Times New Roman"/>
                <a:ea typeface="Times New Roman"/>
                <a:cs typeface="Times New Roman"/>
                <a:sym typeface="Times New Roman"/>
              </a:rPr>
              <a:t>CNF</a:t>
            </a:r>
            <a:r>
              <a:rPr b="0" i="0" lang="en-US">
                <a:solidFill>
                  <a:srgbClr val="333333"/>
                </a:solidFill>
                <a:latin typeface="Times New Roman"/>
                <a:ea typeface="Times New Roman"/>
                <a:cs typeface="Times New Roman"/>
                <a:sym typeface="Times New Roman"/>
              </a:rPr>
              <a:t>.</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5" name="Shape 785"/>
        <p:cNvGrpSpPr/>
        <p:nvPr/>
      </p:nvGrpSpPr>
      <p:grpSpPr>
        <a:xfrm>
          <a:off x="0" y="0"/>
          <a:ext cx="0" cy="0"/>
          <a:chOff x="0" y="0"/>
          <a:chExt cx="0" cy="0"/>
        </a:xfrm>
      </p:grpSpPr>
      <p:sp>
        <p:nvSpPr>
          <p:cNvPr id="786" name="Google Shape;786;p1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38"/>
              </a:buClr>
              <a:buSzPct val="100000"/>
              <a:buFont typeface="Times New Roman"/>
              <a:buNone/>
            </a:pPr>
            <a:r>
              <a:rPr b="1" i="0" lang="en-US">
                <a:solidFill>
                  <a:srgbClr val="610B38"/>
                </a:solidFill>
                <a:latin typeface="Times New Roman"/>
                <a:ea typeface="Times New Roman"/>
                <a:cs typeface="Times New Roman"/>
                <a:sym typeface="Times New Roman"/>
              </a:rPr>
              <a:t>Steps for Resolution</a:t>
            </a:r>
            <a:br>
              <a:rPr b="0" i="0" lang="en-US">
                <a:solidFill>
                  <a:srgbClr val="610B38"/>
                </a:solidFill>
                <a:latin typeface="Arial"/>
                <a:ea typeface="Arial"/>
                <a:cs typeface="Arial"/>
                <a:sym typeface="Arial"/>
              </a:rPr>
            </a:br>
            <a:endParaRPr/>
          </a:p>
        </p:txBody>
      </p:sp>
      <p:sp>
        <p:nvSpPr>
          <p:cNvPr id="787" name="Google Shape;787;p1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Conversion of facts into first-order logic.</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Convert FOL statements into CNF</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Negate the statement which needs to prove (proof by contradiction)</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Draw resolution graph (unification).</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1" name="Shape 791"/>
        <p:cNvGrpSpPr/>
        <p:nvPr/>
      </p:nvGrpSpPr>
      <p:grpSpPr>
        <a:xfrm>
          <a:off x="0" y="0"/>
          <a:ext cx="0" cy="0"/>
          <a:chOff x="0" y="0"/>
          <a:chExt cx="0" cy="0"/>
        </a:xfrm>
      </p:grpSpPr>
      <p:sp>
        <p:nvSpPr>
          <p:cNvPr id="792" name="Google Shape;792;p1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4B"/>
              </a:buClr>
              <a:buSzPct val="100000"/>
              <a:buFont typeface="Arial"/>
              <a:buNone/>
            </a:pPr>
            <a:r>
              <a:rPr b="1" i="0" lang="en-US">
                <a:solidFill>
                  <a:srgbClr val="610B4B"/>
                </a:solidFill>
                <a:latin typeface="Arial"/>
                <a:ea typeface="Arial"/>
                <a:cs typeface="Arial"/>
                <a:sym typeface="Arial"/>
              </a:rPr>
              <a:t>Example</a:t>
            </a:r>
            <a:br>
              <a:rPr b="0" i="0" lang="en-US">
                <a:solidFill>
                  <a:srgbClr val="610B4B"/>
                </a:solidFill>
                <a:latin typeface="Arial"/>
                <a:ea typeface="Arial"/>
                <a:cs typeface="Arial"/>
                <a:sym typeface="Arial"/>
              </a:rPr>
            </a:br>
            <a:endParaRPr/>
          </a:p>
        </p:txBody>
      </p:sp>
      <p:sp>
        <p:nvSpPr>
          <p:cNvPr id="793" name="Google Shape;793;p1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3200"/>
              <a:buFont typeface="Calibri"/>
              <a:buAutoNum type="arabicPeriod"/>
            </a:pPr>
            <a:r>
              <a:rPr i="0" lang="en-US">
                <a:solidFill>
                  <a:srgbClr val="000000"/>
                </a:solidFill>
                <a:latin typeface="Times New Roman"/>
                <a:ea typeface="Times New Roman"/>
                <a:cs typeface="Times New Roman"/>
                <a:sym typeface="Times New Roman"/>
              </a:rPr>
              <a:t>John likes all kind of food.</a:t>
            </a:r>
            <a:endParaRPr/>
          </a:p>
          <a:p>
            <a:pPr indent="-342900" lvl="0" marL="342900" rtl="0" algn="just">
              <a:spcBef>
                <a:spcPts val="640"/>
              </a:spcBef>
              <a:spcAft>
                <a:spcPts val="0"/>
              </a:spcAft>
              <a:buClr>
                <a:srgbClr val="000000"/>
              </a:buClr>
              <a:buSzPts val="3200"/>
              <a:buFont typeface="Calibri"/>
              <a:buAutoNum type="arabicPeriod"/>
            </a:pPr>
            <a:r>
              <a:rPr i="0" lang="en-US">
                <a:solidFill>
                  <a:srgbClr val="000000"/>
                </a:solidFill>
                <a:latin typeface="Times New Roman"/>
                <a:ea typeface="Times New Roman"/>
                <a:cs typeface="Times New Roman"/>
                <a:sym typeface="Times New Roman"/>
              </a:rPr>
              <a:t>Apple and vegetable are food</a:t>
            </a:r>
            <a:endParaRPr/>
          </a:p>
          <a:p>
            <a:pPr indent="-342900" lvl="0" marL="342900" rtl="0" algn="just">
              <a:spcBef>
                <a:spcPts val="640"/>
              </a:spcBef>
              <a:spcAft>
                <a:spcPts val="0"/>
              </a:spcAft>
              <a:buClr>
                <a:srgbClr val="000000"/>
              </a:buClr>
              <a:buSzPts val="3200"/>
              <a:buFont typeface="Calibri"/>
              <a:buAutoNum type="arabicPeriod"/>
            </a:pPr>
            <a:r>
              <a:rPr i="0" lang="en-US">
                <a:solidFill>
                  <a:srgbClr val="000000"/>
                </a:solidFill>
                <a:latin typeface="Times New Roman"/>
                <a:ea typeface="Times New Roman"/>
                <a:cs typeface="Times New Roman"/>
                <a:sym typeface="Times New Roman"/>
              </a:rPr>
              <a:t>Anything anyone eats and not killed is food.</a:t>
            </a:r>
            <a:endParaRPr/>
          </a:p>
          <a:p>
            <a:pPr indent="-342900" lvl="0" marL="342900" rtl="0" algn="just">
              <a:spcBef>
                <a:spcPts val="640"/>
              </a:spcBef>
              <a:spcAft>
                <a:spcPts val="0"/>
              </a:spcAft>
              <a:buClr>
                <a:srgbClr val="000000"/>
              </a:buClr>
              <a:buSzPts val="3200"/>
              <a:buFont typeface="Calibri"/>
              <a:buAutoNum type="arabicPeriod"/>
            </a:pPr>
            <a:r>
              <a:rPr i="0" lang="en-US">
                <a:solidFill>
                  <a:srgbClr val="000000"/>
                </a:solidFill>
                <a:latin typeface="Times New Roman"/>
                <a:ea typeface="Times New Roman"/>
                <a:cs typeface="Times New Roman"/>
                <a:sym typeface="Times New Roman"/>
              </a:rPr>
              <a:t>Anil eats peanuts and still alive</a:t>
            </a:r>
            <a:endParaRPr/>
          </a:p>
          <a:p>
            <a:pPr indent="-342900" lvl="0" marL="342900" rtl="0" algn="just">
              <a:spcBef>
                <a:spcPts val="640"/>
              </a:spcBef>
              <a:spcAft>
                <a:spcPts val="0"/>
              </a:spcAft>
              <a:buClr>
                <a:srgbClr val="000000"/>
              </a:buClr>
              <a:buSzPts val="3200"/>
              <a:buFont typeface="Calibri"/>
              <a:buAutoNum type="arabicPeriod"/>
            </a:pPr>
            <a:r>
              <a:rPr i="0" lang="en-US">
                <a:solidFill>
                  <a:srgbClr val="000000"/>
                </a:solidFill>
                <a:latin typeface="Times New Roman"/>
                <a:ea typeface="Times New Roman"/>
                <a:cs typeface="Times New Roman"/>
                <a:sym typeface="Times New Roman"/>
              </a:rPr>
              <a:t>Harry eats everything that Anil eats.</a:t>
            </a:r>
            <a:endParaRPr>
              <a:solidFill>
                <a:srgbClr val="000000"/>
              </a:solidFill>
              <a:latin typeface="Times New Roman"/>
              <a:ea typeface="Times New Roman"/>
              <a:cs typeface="Times New Roman"/>
              <a:sym typeface="Times New Roman"/>
            </a:endParaRPr>
          </a:p>
          <a:p>
            <a:pPr indent="0" lvl="0" marL="0" rtl="0" algn="just">
              <a:spcBef>
                <a:spcPts val="640"/>
              </a:spcBef>
              <a:spcAft>
                <a:spcPts val="0"/>
              </a:spcAft>
              <a:buClr>
                <a:srgbClr val="000000"/>
              </a:buClr>
              <a:buSzPts val="3200"/>
              <a:buNone/>
            </a:pPr>
            <a:r>
              <a:rPr b="1" i="0" lang="en-US">
                <a:solidFill>
                  <a:srgbClr val="000000"/>
                </a:solidFill>
                <a:latin typeface="Times New Roman"/>
                <a:ea typeface="Times New Roman"/>
                <a:cs typeface="Times New Roman"/>
                <a:sym typeface="Times New Roman"/>
              </a:rPr>
              <a:t>Prove by resolution that:</a:t>
            </a:r>
            <a:endParaRPr b="0" i="0">
              <a:solidFill>
                <a:srgbClr val="000000"/>
              </a:solidFill>
              <a:latin typeface="Times New Roman"/>
              <a:ea typeface="Times New Roman"/>
              <a:cs typeface="Times New Roman"/>
              <a:sym typeface="Times New Roman"/>
            </a:endParaRPr>
          </a:p>
          <a:p>
            <a:pPr indent="0" lvl="0" marL="0" rtl="0" algn="just">
              <a:spcBef>
                <a:spcPts val="640"/>
              </a:spcBef>
              <a:spcAft>
                <a:spcPts val="0"/>
              </a:spcAft>
              <a:buClr>
                <a:srgbClr val="FF0000"/>
              </a:buClr>
              <a:buSzPts val="3200"/>
              <a:buNone/>
            </a:pPr>
            <a:r>
              <a:rPr b="1" i="0" lang="en-US">
                <a:solidFill>
                  <a:srgbClr val="FF0000"/>
                </a:solidFill>
                <a:latin typeface="Times New Roman"/>
                <a:ea typeface="Times New Roman"/>
                <a:cs typeface="Times New Roman"/>
                <a:sym typeface="Times New Roman"/>
              </a:rPr>
              <a:t>John likes peanuts.</a:t>
            </a:r>
            <a:endParaRPr b="0" i="0">
              <a:solidFill>
                <a:srgbClr val="FF0000"/>
              </a:solidFill>
              <a:latin typeface="Times New Roman"/>
              <a:ea typeface="Times New Roman"/>
              <a:cs typeface="Times New Roman"/>
              <a:sym typeface="Times New Roman"/>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1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33333"/>
              </a:buClr>
              <a:buSzPct val="100000"/>
              <a:buFont typeface="Inter"/>
              <a:buNone/>
            </a:pPr>
            <a:br>
              <a:rPr b="1" i="0" lang="en-US">
                <a:solidFill>
                  <a:srgbClr val="333333"/>
                </a:solidFill>
                <a:latin typeface="Inter"/>
                <a:ea typeface="Inter"/>
                <a:cs typeface="Inter"/>
                <a:sym typeface="Inter"/>
              </a:rPr>
            </a:br>
            <a:r>
              <a:rPr b="1" i="0" lang="en-US">
                <a:solidFill>
                  <a:srgbClr val="333333"/>
                </a:solidFill>
                <a:latin typeface="Inter"/>
                <a:ea typeface="Inter"/>
                <a:cs typeface="Inter"/>
                <a:sym typeface="Inter"/>
              </a:rPr>
              <a:t>Step-1: Conversion of Facts into FOL</a:t>
            </a:r>
            <a:br>
              <a:rPr lang="en-US"/>
            </a:br>
            <a:br>
              <a:rPr b="0" i="0" lang="en-US">
                <a:solidFill>
                  <a:srgbClr val="610B4B"/>
                </a:solidFill>
                <a:latin typeface="Arial"/>
                <a:ea typeface="Arial"/>
                <a:cs typeface="Arial"/>
                <a:sym typeface="Arial"/>
              </a:rPr>
            </a:br>
            <a:endParaRPr/>
          </a:p>
        </p:txBody>
      </p:sp>
      <p:pic>
        <p:nvPicPr>
          <p:cNvPr descr="Resolution in FOL" id="799" name="Google Shape;799;p119"/>
          <p:cNvPicPr preferRelativeResize="0"/>
          <p:nvPr>
            <p:ph idx="1" type="body"/>
          </p:nvPr>
        </p:nvPicPr>
        <p:blipFill rotWithShape="1">
          <a:blip r:embed="rId3">
            <a:alphaModFix/>
          </a:blip>
          <a:srcRect b="0" l="0" r="0" t="0"/>
          <a:stretch/>
        </p:blipFill>
        <p:spPr>
          <a:xfrm>
            <a:off x="990600" y="1438740"/>
            <a:ext cx="6934200" cy="4885860"/>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1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33333"/>
              </a:buClr>
              <a:buSzPct val="100000"/>
              <a:buFont typeface="Inter"/>
              <a:buNone/>
            </a:pPr>
            <a:br>
              <a:rPr b="1" i="0" lang="en-US">
                <a:solidFill>
                  <a:srgbClr val="333333"/>
                </a:solidFill>
                <a:latin typeface="Inter"/>
                <a:ea typeface="Inter"/>
                <a:cs typeface="Inter"/>
                <a:sym typeface="Inter"/>
              </a:rPr>
            </a:br>
            <a:r>
              <a:rPr b="1" i="0" lang="en-US">
                <a:solidFill>
                  <a:srgbClr val="333333"/>
                </a:solidFill>
                <a:latin typeface="Inter"/>
                <a:ea typeface="Inter"/>
                <a:cs typeface="Inter"/>
                <a:sym typeface="Inter"/>
              </a:rPr>
              <a:t>Step-2: Conversion of FOL into CNF</a:t>
            </a:r>
            <a:br>
              <a:rPr lang="en-US"/>
            </a:br>
            <a:br>
              <a:rPr b="0" i="0" lang="en-US">
                <a:solidFill>
                  <a:srgbClr val="610B4B"/>
                </a:solidFill>
                <a:latin typeface="Arial"/>
                <a:ea typeface="Arial"/>
                <a:cs typeface="Arial"/>
                <a:sym typeface="Arial"/>
              </a:rPr>
            </a:br>
            <a:endParaRPr/>
          </a:p>
        </p:txBody>
      </p:sp>
      <p:sp>
        <p:nvSpPr>
          <p:cNvPr id="805" name="Google Shape;805;p12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rgbClr val="000000"/>
              </a:buClr>
              <a:buSzPct val="100000"/>
              <a:buChar char="•"/>
            </a:pPr>
            <a:r>
              <a:rPr b="1" i="0" lang="en-US">
                <a:solidFill>
                  <a:srgbClr val="000000"/>
                </a:solidFill>
                <a:latin typeface="Inter"/>
                <a:ea typeface="Inter"/>
                <a:cs typeface="Inter"/>
                <a:sym typeface="Inter"/>
              </a:rPr>
              <a:t>Eliminate all implication (→) and rewrite</a:t>
            </a:r>
            <a:endParaRPr/>
          </a:p>
          <a:p>
            <a:pPr indent="-342900" lvl="0" marL="342900" rtl="0" algn="just">
              <a:spcBef>
                <a:spcPts val="555"/>
              </a:spcBef>
              <a:spcAft>
                <a:spcPts val="0"/>
              </a:spcAft>
              <a:buClr>
                <a:srgbClr val="FF0000"/>
              </a:buClr>
              <a:buSzPct val="100000"/>
              <a:buFont typeface="Calibri"/>
              <a:buAutoNum type="arabicPeriod"/>
            </a:pPr>
            <a:r>
              <a:rPr b="0" i="0" lang="en-US" sz="3000">
                <a:solidFill>
                  <a:srgbClr val="FF0000"/>
                </a:solidFill>
                <a:latin typeface="Times New Roman"/>
                <a:ea typeface="Times New Roman"/>
                <a:cs typeface="Times New Roman"/>
                <a:sym typeface="Times New Roman"/>
              </a:rPr>
              <a:t>∀x ¬ food(x) V likes(John, x)</a:t>
            </a:r>
            <a:endParaRPr/>
          </a:p>
          <a:p>
            <a:pPr indent="-342900" lvl="0" marL="342900" rtl="0" algn="just">
              <a:spcBef>
                <a:spcPts val="555"/>
              </a:spcBef>
              <a:spcAft>
                <a:spcPts val="0"/>
              </a:spcAft>
              <a:buClr>
                <a:srgbClr val="000000"/>
              </a:buClr>
              <a:buSzPct val="100000"/>
              <a:buFont typeface="Calibri"/>
              <a:buAutoNum type="arabicPeriod"/>
            </a:pPr>
            <a:r>
              <a:rPr b="0" i="0" lang="en-US" sz="3000">
                <a:solidFill>
                  <a:srgbClr val="000000"/>
                </a:solidFill>
                <a:latin typeface="Times New Roman"/>
                <a:ea typeface="Times New Roman"/>
                <a:cs typeface="Times New Roman"/>
                <a:sym typeface="Times New Roman"/>
              </a:rPr>
              <a:t>food(Apple) Λ food(vegetables)</a:t>
            </a:r>
            <a:endParaRPr/>
          </a:p>
          <a:p>
            <a:pPr indent="-342900" lvl="0" marL="342900" rtl="0" algn="just">
              <a:spcBef>
                <a:spcPts val="555"/>
              </a:spcBef>
              <a:spcAft>
                <a:spcPts val="0"/>
              </a:spcAft>
              <a:buClr>
                <a:srgbClr val="FF0000"/>
              </a:buClr>
              <a:buSzPct val="100000"/>
              <a:buFont typeface="Calibri"/>
              <a:buAutoNum type="arabicPeriod"/>
            </a:pPr>
            <a:r>
              <a:rPr b="0" i="0" lang="en-US" sz="3000">
                <a:solidFill>
                  <a:srgbClr val="FF0000"/>
                </a:solidFill>
                <a:latin typeface="Times New Roman"/>
                <a:ea typeface="Times New Roman"/>
                <a:cs typeface="Times New Roman"/>
                <a:sym typeface="Times New Roman"/>
              </a:rPr>
              <a:t>∀x ∀y ¬ [eats(x, y) Λ ¬ killed(x)] V food(y)</a:t>
            </a:r>
            <a:endParaRPr/>
          </a:p>
          <a:p>
            <a:pPr indent="-342900" lvl="0" marL="342900" rtl="0" algn="just">
              <a:spcBef>
                <a:spcPts val="555"/>
              </a:spcBef>
              <a:spcAft>
                <a:spcPts val="0"/>
              </a:spcAft>
              <a:buClr>
                <a:srgbClr val="000000"/>
              </a:buClr>
              <a:buSzPct val="100000"/>
              <a:buFont typeface="Calibri"/>
              <a:buAutoNum type="arabicPeriod"/>
            </a:pPr>
            <a:r>
              <a:rPr b="0" i="0" lang="en-US" sz="3000">
                <a:solidFill>
                  <a:srgbClr val="000000"/>
                </a:solidFill>
                <a:latin typeface="Times New Roman"/>
                <a:ea typeface="Times New Roman"/>
                <a:cs typeface="Times New Roman"/>
                <a:sym typeface="Times New Roman"/>
              </a:rPr>
              <a:t>eats (Anil, Peanuts) Λ alive(Anil)</a:t>
            </a:r>
            <a:endParaRPr/>
          </a:p>
          <a:p>
            <a:pPr indent="-342900" lvl="0" marL="342900" rtl="0" algn="just">
              <a:spcBef>
                <a:spcPts val="555"/>
              </a:spcBef>
              <a:spcAft>
                <a:spcPts val="0"/>
              </a:spcAft>
              <a:buClr>
                <a:srgbClr val="FF0000"/>
              </a:buClr>
              <a:buSzPct val="100000"/>
              <a:buFont typeface="Calibri"/>
              <a:buAutoNum type="arabicPeriod"/>
            </a:pPr>
            <a:r>
              <a:rPr b="0" i="0" lang="en-US" sz="3000">
                <a:solidFill>
                  <a:srgbClr val="FF0000"/>
                </a:solidFill>
                <a:latin typeface="Times New Roman"/>
                <a:ea typeface="Times New Roman"/>
                <a:cs typeface="Times New Roman"/>
                <a:sym typeface="Times New Roman"/>
              </a:rPr>
              <a:t>∀x ¬ eats(Anil, x) V eats(Harry, x)</a:t>
            </a:r>
            <a:endParaRPr/>
          </a:p>
          <a:p>
            <a:pPr indent="-342900" lvl="0" marL="342900" rtl="0" algn="just">
              <a:spcBef>
                <a:spcPts val="555"/>
              </a:spcBef>
              <a:spcAft>
                <a:spcPts val="0"/>
              </a:spcAft>
              <a:buClr>
                <a:srgbClr val="FF0000"/>
              </a:buClr>
              <a:buSzPct val="100000"/>
              <a:buFont typeface="Calibri"/>
              <a:buAutoNum type="arabicPeriod"/>
            </a:pPr>
            <a:r>
              <a:rPr b="0" i="0" lang="en-US" sz="3000">
                <a:solidFill>
                  <a:srgbClr val="FF0000"/>
                </a:solidFill>
                <a:latin typeface="Times New Roman"/>
                <a:ea typeface="Times New Roman"/>
                <a:cs typeface="Times New Roman"/>
                <a:sym typeface="Times New Roman"/>
              </a:rPr>
              <a:t>∀x¬ [¬ killed(x) ] V alive(x)</a:t>
            </a:r>
            <a:endParaRPr/>
          </a:p>
          <a:p>
            <a:pPr indent="-342900" lvl="0" marL="342900" rtl="0" algn="just">
              <a:spcBef>
                <a:spcPts val="555"/>
              </a:spcBef>
              <a:spcAft>
                <a:spcPts val="0"/>
              </a:spcAft>
              <a:buClr>
                <a:srgbClr val="FF0000"/>
              </a:buClr>
              <a:buSzPct val="100000"/>
              <a:buFont typeface="Calibri"/>
              <a:buAutoNum type="arabicPeriod"/>
            </a:pPr>
            <a:r>
              <a:rPr b="0" i="0" lang="en-US" sz="3000">
                <a:solidFill>
                  <a:srgbClr val="FF0000"/>
                </a:solidFill>
                <a:latin typeface="Times New Roman"/>
                <a:ea typeface="Times New Roman"/>
                <a:cs typeface="Times New Roman"/>
                <a:sym typeface="Times New Roman"/>
              </a:rPr>
              <a:t>∀x ¬ alive(x) V ¬ killed(x)</a:t>
            </a:r>
            <a:endParaRPr/>
          </a:p>
          <a:p>
            <a:pPr indent="-342900" lvl="0" marL="342900" rtl="0" algn="just">
              <a:spcBef>
                <a:spcPts val="555"/>
              </a:spcBef>
              <a:spcAft>
                <a:spcPts val="0"/>
              </a:spcAft>
              <a:buClr>
                <a:srgbClr val="000000"/>
              </a:buClr>
              <a:buSzPct val="100000"/>
              <a:buFont typeface="Calibri"/>
              <a:buAutoNum type="arabicPeriod"/>
            </a:pPr>
            <a:r>
              <a:rPr b="0" i="0" lang="en-US" sz="3000">
                <a:solidFill>
                  <a:srgbClr val="000000"/>
                </a:solidFill>
                <a:latin typeface="Times New Roman"/>
                <a:ea typeface="Times New Roman"/>
                <a:cs typeface="Times New Roman"/>
                <a:sym typeface="Times New Roman"/>
              </a:rPr>
              <a:t>likes(John, Peanuts).</a:t>
            </a:r>
            <a:endParaRPr/>
          </a:p>
          <a:p>
            <a:pPr indent="0" lvl="0" marL="0" rtl="0" algn="l">
              <a:spcBef>
                <a:spcPts val="592"/>
              </a:spcBef>
              <a:spcAft>
                <a:spcPts val="0"/>
              </a:spcAft>
              <a:buClr>
                <a:schemeClr val="dk1"/>
              </a:buClr>
              <a:buSzPct val="100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Knowledge Based Agent</a:t>
            </a:r>
            <a:endParaRPr/>
          </a:p>
        </p:txBody>
      </p:sp>
      <p:sp>
        <p:nvSpPr>
          <p:cNvPr id="163" name="Google Shape;163;p1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2400"/>
              <a:buChar char="•"/>
            </a:pPr>
            <a:r>
              <a:rPr lang="en-US" sz="2400">
                <a:latin typeface="Times New Roman"/>
                <a:ea typeface="Times New Roman"/>
                <a:cs typeface="Times New Roman"/>
                <a:sym typeface="Times New Roman"/>
              </a:rPr>
              <a:t>There must be a way to </a:t>
            </a:r>
            <a:r>
              <a:rPr b="1" lang="en-US" sz="2400">
                <a:latin typeface="Times New Roman"/>
                <a:ea typeface="Times New Roman"/>
                <a:cs typeface="Times New Roman"/>
                <a:sym typeface="Times New Roman"/>
              </a:rPr>
              <a:t>add new sentences</a:t>
            </a:r>
            <a:r>
              <a:rPr lang="en-US" sz="2400">
                <a:latin typeface="Times New Roman"/>
                <a:ea typeface="Times New Roman"/>
                <a:cs typeface="Times New Roman"/>
                <a:sym typeface="Times New Roman"/>
              </a:rPr>
              <a:t> to the </a:t>
            </a:r>
            <a:r>
              <a:rPr b="1" lang="en-US" sz="2400">
                <a:latin typeface="Times New Roman"/>
                <a:ea typeface="Times New Roman"/>
                <a:cs typeface="Times New Roman"/>
                <a:sym typeface="Times New Roman"/>
              </a:rPr>
              <a:t>knowledge base</a:t>
            </a:r>
            <a:r>
              <a:rPr lang="en-US" sz="2400">
                <a:latin typeface="Times New Roman"/>
                <a:ea typeface="Times New Roman"/>
                <a:cs typeface="Times New Roman"/>
                <a:sym typeface="Times New Roman"/>
              </a:rPr>
              <a:t>, and a way to query what  is known</a:t>
            </a:r>
            <a:endParaRPr/>
          </a:p>
          <a:p>
            <a:pPr indent="-342900" lvl="0" marL="342900" rtl="0" algn="l">
              <a:spcBef>
                <a:spcPts val="480"/>
              </a:spcBef>
              <a:spcAft>
                <a:spcPts val="0"/>
              </a:spcAft>
              <a:buClr>
                <a:schemeClr val="dk1"/>
              </a:buClr>
              <a:buSzPts val="2400"/>
              <a:buChar char="•"/>
            </a:pPr>
            <a:r>
              <a:rPr lang="en-US" sz="2400">
                <a:latin typeface="Times New Roman"/>
                <a:ea typeface="Times New Roman"/>
                <a:cs typeface="Times New Roman"/>
                <a:sym typeface="Times New Roman"/>
              </a:rPr>
              <a:t> The standard names for these tasks are </a:t>
            </a:r>
            <a:r>
              <a:rPr b="1" lang="en-US" sz="2400">
                <a:latin typeface="Times New Roman"/>
                <a:ea typeface="Times New Roman"/>
                <a:cs typeface="Times New Roman"/>
                <a:sym typeface="Times New Roman"/>
              </a:rPr>
              <a:t>TELL</a:t>
            </a:r>
            <a:r>
              <a:rPr lang="en-US" sz="2400">
                <a:latin typeface="Times New Roman"/>
                <a:ea typeface="Times New Roman"/>
                <a:cs typeface="Times New Roman"/>
                <a:sym typeface="Times New Roman"/>
              </a:rPr>
              <a:t> and </a:t>
            </a:r>
            <a:r>
              <a:rPr b="1" lang="en-US" sz="2400">
                <a:latin typeface="Times New Roman"/>
                <a:ea typeface="Times New Roman"/>
                <a:cs typeface="Times New Roman"/>
                <a:sym typeface="Times New Roman"/>
              </a:rPr>
              <a:t>ASK</a:t>
            </a:r>
            <a:endParaRPr/>
          </a:p>
        </p:txBody>
      </p:sp>
      <p:pic>
        <p:nvPicPr>
          <p:cNvPr id="164" name="Google Shape;164;p12"/>
          <p:cNvPicPr preferRelativeResize="0"/>
          <p:nvPr/>
        </p:nvPicPr>
        <p:blipFill rotWithShape="1">
          <a:blip r:embed="rId3">
            <a:alphaModFix/>
          </a:blip>
          <a:srcRect b="0" l="0" r="0" t="0"/>
          <a:stretch/>
        </p:blipFill>
        <p:spPr>
          <a:xfrm>
            <a:off x="609600" y="2971800"/>
            <a:ext cx="8229600" cy="3154363"/>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1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33333"/>
              </a:buClr>
              <a:buSzPct val="100000"/>
              <a:buFont typeface="Inter"/>
              <a:buNone/>
            </a:pPr>
            <a:br>
              <a:rPr b="1" i="0" lang="en-US">
                <a:solidFill>
                  <a:srgbClr val="333333"/>
                </a:solidFill>
                <a:latin typeface="Inter"/>
                <a:ea typeface="Inter"/>
                <a:cs typeface="Inter"/>
                <a:sym typeface="Inter"/>
              </a:rPr>
            </a:br>
            <a:r>
              <a:rPr b="1" i="0" lang="en-US">
                <a:solidFill>
                  <a:srgbClr val="333333"/>
                </a:solidFill>
                <a:latin typeface="Inter"/>
                <a:ea typeface="Inter"/>
                <a:cs typeface="Inter"/>
                <a:sym typeface="Inter"/>
              </a:rPr>
              <a:t>Step-2: Conversion of FOL into CNF</a:t>
            </a:r>
            <a:br>
              <a:rPr lang="en-US"/>
            </a:br>
            <a:br>
              <a:rPr b="0" i="0" lang="en-US">
                <a:solidFill>
                  <a:srgbClr val="610B4B"/>
                </a:solidFill>
                <a:latin typeface="Arial"/>
                <a:ea typeface="Arial"/>
                <a:cs typeface="Arial"/>
                <a:sym typeface="Arial"/>
              </a:rPr>
            </a:br>
            <a:endParaRPr/>
          </a:p>
        </p:txBody>
      </p:sp>
      <p:sp>
        <p:nvSpPr>
          <p:cNvPr id="811" name="Google Shape;811;p1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spcBef>
                <a:spcPts val="0"/>
              </a:spcBef>
              <a:spcAft>
                <a:spcPts val="0"/>
              </a:spcAft>
              <a:buClr>
                <a:srgbClr val="000000"/>
              </a:buClr>
              <a:buSzPct val="100000"/>
              <a:buNone/>
            </a:pPr>
            <a:r>
              <a:rPr b="1" i="0" lang="en-US">
                <a:solidFill>
                  <a:srgbClr val="000000"/>
                </a:solidFill>
                <a:latin typeface="Inter"/>
                <a:ea typeface="Inter"/>
                <a:cs typeface="Inter"/>
                <a:sym typeface="Inter"/>
              </a:rPr>
              <a:t>Move negation (¬)inwards and rewrite</a:t>
            </a:r>
            <a:endParaRPr/>
          </a:p>
          <a:p>
            <a:pPr indent="0" lvl="0" marL="0" rtl="0" algn="l">
              <a:spcBef>
                <a:spcPts val="544"/>
              </a:spcBef>
              <a:spcAft>
                <a:spcPts val="0"/>
              </a:spcAft>
              <a:buClr>
                <a:schemeClr val="dk1"/>
              </a:buClr>
              <a:buSzPct val="100000"/>
              <a:buNone/>
            </a:pPr>
            <a:r>
              <a:t/>
            </a:r>
            <a:endParaRPr b="1" i="0">
              <a:solidFill>
                <a:srgbClr val="000000"/>
              </a:solidFill>
              <a:latin typeface="Inter"/>
              <a:ea typeface="Inter"/>
              <a:cs typeface="Inter"/>
              <a:sym typeface="Inter"/>
            </a:endParaRPr>
          </a:p>
          <a:p>
            <a:pPr indent="-342900" lvl="0" marL="342900" rtl="0" algn="just">
              <a:spcBef>
                <a:spcPts val="544"/>
              </a:spcBef>
              <a:spcAft>
                <a:spcPts val="0"/>
              </a:spcAft>
              <a:buClr>
                <a:srgbClr val="FF0000"/>
              </a:buClr>
              <a:buSzPct val="100000"/>
              <a:buFont typeface="Calibri"/>
              <a:buAutoNum type="arabicPeriod"/>
            </a:pPr>
            <a:r>
              <a:rPr b="0" i="0" lang="en-US">
                <a:solidFill>
                  <a:srgbClr val="FF0000"/>
                </a:solidFill>
                <a:latin typeface="Inter"/>
                <a:ea typeface="Inter"/>
                <a:cs typeface="Inter"/>
                <a:sym typeface="Inter"/>
              </a:rPr>
              <a:t>∀x ¬ food(x) V likes(John, x)</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food(Apple) Λ food(vegetables)</a:t>
            </a:r>
            <a:endParaRPr/>
          </a:p>
          <a:p>
            <a:pPr indent="-342900" lvl="0" marL="342900" rtl="0" algn="just">
              <a:spcBef>
                <a:spcPts val="544"/>
              </a:spcBef>
              <a:spcAft>
                <a:spcPts val="0"/>
              </a:spcAft>
              <a:buClr>
                <a:srgbClr val="00B050"/>
              </a:buClr>
              <a:buSzPct val="100000"/>
              <a:buFont typeface="Calibri"/>
              <a:buAutoNum type="arabicPeriod"/>
            </a:pPr>
            <a:r>
              <a:rPr b="0" i="0" lang="en-US">
                <a:solidFill>
                  <a:srgbClr val="00B050"/>
                </a:solidFill>
                <a:latin typeface="Inter"/>
                <a:ea typeface="Inter"/>
                <a:cs typeface="Inter"/>
                <a:sym typeface="Inter"/>
              </a:rPr>
              <a:t>∀x ∀y ¬ eats(x, y) V killed(x) V food(y)</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eats (Anil, Peanuts) Λ alive(Anil)</a:t>
            </a:r>
            <a:endParaRPr/>
          </a:p>
          <a:p>
            <a:pPr indent="-342900" lvl="0" marL="342900" rtl="0" algn="just">
              <a:spcBef>
                <a:spcPts val="544"/>
              </a:spcBef>
              <a:spcAft>
                <a:spcPts val="0"/>
              </a:spcAft>
              <a:buClr>
                <a:srgbClr val="FF0000"/>
              </a:buClr>
              <a:buSzPct val="100000"/>
              <a:buFont typeface="Calibri"/>
              <a:buAutoNum type="arabicPeriod"/>
            </a:pPr>
            <a:r>
              <a:rPr b="0" i="0" lang="en-US">
                <a:solidFill>
                  <a:srgbClr val="FF0000"/>
                </a:solidFill>
                <a:latin typeface="Inter"/>
                <a:ea typeface="Inter"/>
                <a:cs typeface="Inter"/>
                <a:sym typeface="Inter"/>
              </a:rPr>
              <a:t>∀x ¬ eats(Anil, x) V eats(Harry, x)</a:t>
            </a:r>
            <a:endParaRPr/>
          </a:p>
          <a:p>
            <a:pPr indent="-342900" lvl="0" marL="342900" rtl="0" algn="just">
              <a:spcBef>
                <a:spcPts val="544"/>
              </a:spcBef>
              <a:spcAft>
                <a:spcPts val="0"/>
              </a:spcAft>
              <a:buClr>
                <a:srgbClr val="00B050"/>
              </a:buClr>
              <a:buSzPct val="100000"/>
              <a:buFont typeface="Calibri"/>
              <a:buAutoNum type="arabicPeriod"/>
            </a:pPr>
            <a:r>
              <a:rPr b="0" i="0" lang="en-US">
                <a:solidFill>
                  <a:srgbClr val="00B050"/>
                </a:solidFill>
                <a:latin typeface="Inter"/>
                <a:ea typeface="Inter"/>
                <a:cs typeface="Inter"/>
                <a:sym typeface="Inter"/>
              </a:rPr>
              <a:t>∀x killed(x)  V alive(x)</a:t>
            </a:r>
            <a:endParaRPr/>
          </a:p>
          <a:p>
            <a:pPr indent="-342900" lvl="0" marL="342900" rtl="0" algn="just">
              <a:spcBef>
                <a:spcPts val="544"/>
              </a:spcBef>
              <a:spcAft>
                <a:spcPts val="0"/>
              </a:spcAft>
              <a:buClr>
                <a:srgbClr val="FF0000"/>
              </a:buClr>
              <a:buSzPct val="100000"/>
              <a:buFont typeface="Calibri"/>
              <a:buAutoNum type="arabicPeriod"/>
            </a:pPr>
            <a:r>
              <a:rPr b="0" i="0" lang="en-US">
                <a:solidFill>
                  <a:srgbClr val="FF0000"/>
                </a:solidFill>
                <a:latin typeface="Inter"/>
                <a:ea typeface="Inter"/>
                <a:cs typeface="Inter"/>
                <a:sym typeface="Inter"/>
              </a:rPr>
              <a:t>∀x ¬ alive(x) V ¬ killed(x)</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likes(John, Peanuts).</a:t>
            </a:r>
            <a:endParaRPr/>
          </a:p>
          <a:p>
            <a:pPr indent="0" lvl="0" marL="0" rtl="0" algn="l">
              <a:spcBef>
                <a:spcPts val="544"/>
              </a:spcBef>
              <a:spcAft>
                <a:spcPts val="0"/>
              </a:spcAft>
              <a:buClr>
                <a:schemeClr val="dk1"/>
              </a:buClr>
              <a:buSzPct val="100000"/>
              <a:buNone/>
            </a:pPr>
            <a:r>
              <a:t/>
            </a:r>
            <a:endParaRPr/>
          </a:p>
        </p:txBody>
      </p:sp>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122"/>
          <p:cNvSpPr txBox="1"/>
          <p:nvPr>
            <p:ph idx="1" type="body"/>
          </p:nvPr>
        </p:nvSpPr>
        <p:spPr>
          <a:xfrm>
            <a:off x="457200" y="304800"/>
            <a:ext cx="8229600" cy="58213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000000"/>
              </a:buClr>
              <a:buSzPts val="3200"/>
              <a:buChar char="•"/>
            </a:pPr>
            <a:r>
              <a:rPr b="1" i="0" lang="en-US">
                <a:solidFill>
                  <a:srgbClr val="000000"/>
                </a:solidFill>
                <a:latin typeface="Inter"/>
                <a:ea typeface="Inter"/>
                <a:cs typeface="Inter"/>
                <a:sym typeface="Inter"/>
              </a:rPr>
              <a:t>Rename variables or standardize variables</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∀x ¬ food(x) V likes(John, x)</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food(Apple) Λ food(vegetables)</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∀y ∀z ¬ eats(y, z) V killed(y) V food(z)</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eats (Anil, Peanuts) Λ alive(Anil)</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∀w¬ eats(Anil, w) V eats(Harry, w)</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∀g ¬killed(g) ] V alive(g)</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∀k ¬ alive(k) V ¬ killed(k)</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likes(John, Peanuts).</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23"/>
          <p:cNvSpPr txBox="1"/>
          <p:nvPr>
            <p:ph idx="1" type="body"/>
          </p:nvPr>
        </p:nvSpPr>
        <p:spPr>
          <a:xfrm>
            <a:off x="457200" y="304800"/>
            <a:ext cx="8229600" cy="5821363"/>
          </a:xfrm>
          <a:prstGeom prst="rect">
            <a:avLst/>
          </a:prstGeom>
          <a:noFill/>
          <a:ln>
            <a:noFill/>
          </a:ln>
        </p:spPr>
        <p:txBody>
          <a:bodyPr anchorCtr="0" anchor="t" bIns="45700" lIns="91425" spcFirstLastPara="1" rIns="91425" wrap="square" tIns="45700">
            <a:normAutofit fontScale="85000" lnSpcReduction="10000"/>
          </a:bodyPr>
          <a:lstStyle/>
          <a:p>
            <a:pPr indent="-342900" lvl="0" marL="342900" rtl="0" algn="l">
              <a:spcBef>
                <a:spcPts val="0"/>
              </a:spcBef>
              <a:spcAft>
                <a:spcPts val="0"/>
              </a:spcAft>
              <a:buClr>
                <a:srgbClr val="000000"/>
              </a:buClr>
              <a:buSzPct val="100000"/>
              <a:buChar char="•"/>
            </a:pPr>
            <a:r>
              <a:rPr b="1" i="0" lang="en-US">
                <a:solidFill>
                  <a:srgbClr val="000000"/>
                </a:solidFill>
                <a:latin typeface="Inter"/>
                <a:ea typeface="Inter"/>
                <a:cs typeface="Inter"/>
                <a:sym typeface="Inter"/>
              </a:rPr>
              <a:t>Eliminate existential instantiation quantifier by elimination</a:t>
            </a:r>
            <a:endParaRPr/>
          </a:p>
          <a:p>
            <a:pPr indent="-342900" lvl="0" marL="342900" rtl="0" algn="l">
              <a:spcBef>
                <a:spcPts val="544"/>
              </a:spcBef>
              <a:spcAft>
                <a:spcPts val="0"/>
              </a:spcAft>
              <a:buClr>
                <a:srgbClr val="000000"/>
              </a:buClr>
              <a:buSzPct val="100000"/>
              <a:buChar char="•"/>
            </a:pPr>
            <a:r>
              <a:rPr b="1" i="0" lang="en-US">
                <a:solidFill>
                  <a:srgbClr val="000000"/>
                </a:solidFill>
                <a:latin typeface="Inter"/>
                <a:ea typeface="Inter"/>
                <a:cs typeface="Inter"/>
                <a:sym typeface="Inter"/>
              </a:rPr>
              <a:t>Drop Universal quantifiers</a:t>
            </a:r>
            <a:endParaRPr b="1">
              <a:solidFill>
                <a:srgbClr val="000000"/>
              </a:solidFill>
              <a:latin typeface="Inter"/>
              <a:ea typeface="Inter"/>
              <a:cs typeface="Inter"/>
              <a:sym typeface="Inte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  ¬ food(x) V likes(John, x)</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food(Apple)</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food(vegetables)</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 eats(y, z) V killed(y) V food(z)</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eats (Anil, Peanuts)</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alive(Anil)</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 eats(Anil, w) V eats(Harry, w)</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killed(g) V alive(g)</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 alive(k) V ¬ killed(k)</a:t>
            </a:r>
            <a:endParaRPr/>
          </a:p>
          <a:p>
            <a:pPr indent="-342900" lvl="0" marL="342900" rtl="0" algn="just">
              <a:spcBef>
                <a:spcPts val="544"/>
              </a:spcBef>
              <a:spcAft>
                <a:spcPts val="0"/>
              </a:spcAft>
              <a:buClr>
                <a:srgbClr val="000000"/>
              </a:buClr>
              <a:buSzPct val="100000"/>
              <a:buFont typeface="Calibri"/>
              <a:buAutoNum type="arabicPeriod"/>
            </a:pPr>
            <a:r>
              <a:rPr b="0" i="0" lang="en-US">
                <a:solidFill>
                  <a:srgbClr val="000000"/>
                </a:solidFill>
                <a:latin typeface="Inter"/>
                <a:ea typeface="Inter"/>
                <a:cs typeface="Inter"/>
                <a:sym typeface="Inter"/>
              </a:rPr>
              <a:t>likes(John, Peanuts).</a:t>
            </a:r>
            <a:endParaRPr/>
          </a:p>
          <a:p>
            <a:pPr indent="0" lvl="0" marL="0" rtl="0" algn="l">
              <a:spcBef>
                <a:spcPts val="544"/>
              </a:spcBef>
              <a:spcAft>
                <a:spcPts val="0"/>
              </a:spcAft>
              <a:buClr>
                <a:schemeClr val="dk1"/>
              </a:buClr>
              <a:buSzPct val="100000"/>
              <a:buNone/>
            </a:pPr>
            <a:r>
              <a:t/>
            </a:r>
            <a:endParaRPr/>
          </a:p>
        </p:txBody>
      </p:sp>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1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33333"/>
              </a:buClr>
              <a:buSzPct val="100000"/>
              <a:buFont typeface="Inter"/>
              <a:buNone/>
            </a:pPr>
            <a:br>
              <a:rPr b="1" i="0" lang="en-US">
                <a:solidFill>
                  <a:srgbClr val="333333"/>
                </a:solidFill>
                <a:latin typeface="Inter"/>
                <a:ea typeface="Inter"/>
                <a:cs typeface="Inter"/>
                <a:sym typeface="Inter"/>
              </a:rPr>
            </a:br>
            <a:r>
              <a:rPr b="1" i="0" lang="en-US">
                <a:solidFill>
                  <a:srgbClr val="333333"/>
                </a:solidFill>
                <a:latin typeface="Inter"/>
                <a:ea typeface="Inter"/>
                <a:cs typeface="Inter"/>
                <a:sym typeface="Inter"/>
              </a:rPr>
              <a:t>Step-3: Negate the statement to be proved</a:t>
            </a:r>
            <a:br>
              <a:rPr b="0" i="0" lang="en-US">
                <a:solidFill>
                  <a:srgbClr val="610B4B"/>
                </a:solidFill>
                <a:latin typeface="Arial"/>
                <a:ea typeface="Arial"/>
                <a:cs typeface="Arial"/>
                <a:sym typeface="Arial"/>
              </a:rPr>
            </a:br>
            <a:endParaRPr/>
          </a:p>
        </p:txBody>
      </p:sp>
      <p:sp>
        <p:nvSpPr>
          <p:cNvPr id="827" name="Google Shape;827;p1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333333"/>
              </a:buClr>
              <a:buSzPts val="3200"/>
              <a:buNone/>
            </a:pPr>
            <a:r>
              <a:rPr b="0" i="0" lang="en-US">
                <a:solidFill>
                  <a:srgbClr val="333333"/>
                </a:solidFill>
                <a:latin typeface="Inter"/>
                <a:ea typeface="Inter"/>
                <a:cs typeface="Inter"/>
                <a:sym typeface="Inter"/>
              </a:rPr>
              <a:t>¬likes(John, Peanuts)</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1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333333"/>
              </a:buClr>
              <a:buSzPct val="100000"/>
              <a:buFont typeface="Inter"/>
              <a:buNone/>
            </a:pPr>
            <a:br>
              <a:rPr b="1" i="0" lang="en-US">
                <a:solidFill>
                  <a:srgbClr val="333333"/>
                </a:solidFill>
                <a:latin typeface="Inter"/>
                <a:ea typeface="Inter"/>
                <a:cs typeface="Inter"/>
                <a:sym typeface="Inter"/>
              </a:rPr>
            </a:br>
            <a:r>
              <a:rPr b="1" i="0" lang="en-US">
                <a:solidFill>
                  <a:srgbClr val="333333"/>
                </a:solidFill>
                <a:latin typeface="Inter"/>
                <a:ea typeface="Inter"/>
                <a:cs typeface="Inter"/>
                <a:sym typeface="Inter"/>
              </a:rPr>
              <a:t>Step-4: Draw Resolution graph</a:t>
            </a:r>
            <a:br>
              <a:rPr b="0" i="0" lang="en-US">
                <a:solidFill>
                  <a:srgbClr val="610B4B"/>
                </a:solidFill>
                <a:latin typeface="Arial"/>
                <a:ea typeface="Arial"/>
                <a:cs typeface="Arial"/>
                <a:sym typeface="Arial"/>
              </a:rPr>
            </a:br>
            <a:endParaRPr/>
          </a:p>
        </p:txBody>
      </p:sp>
      <p:pic>
        <p:nvPicPr>
          <p:cNvPr descr="Resolution in FOL" id="833" name="Google Shape;833;p125"/>
          <p:cNvPicPr preferRelativeResize="0"/>
          <p:nvPr/>
        </p:nvPicPr>
        <p:blipFill rotWithShape="1">
          <a:blip r:embed="rId3">
            <a:alphaModFix/>
          </a:blip>
          <a:srcRect b="0" l="0" r="0" t="0"/>
          <a:stretch/>
        </p:blipFill>
        <p:spPr>
          <a:xfrm>
            <a:off x="1219200" y="1676400"/>
            <a:ext cx="6134100" cy="4495800"/>
          </a:xfrm>
          <a:prstGeom prst="rect">
            <a:avLst/>
          </a:prstGeom>
          <a:noFill/>
          <a:ln>
            <a:noFill/>
          </a:ln>
        </p:spPr>
      </p:pic>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7" name="Shape 837"/>
        <p:cNvGrpSpPr/>
        <p:nvPr/>
      </p:nvGrpSpPr>
      <p:grpSpPr>
        <a:xfrm>
          <a:off x="0" y="0"/>
          <a:ext cx="0" cy="0"/>
          <a:chOff x="0" y="0"/>
          <a:chExt cx="0" cy="0"/>
        </a:xfrm>
      </p:grpSpPr>
      <p:sp>
        <p:nvSpPr>
          <p:cNvPr id="838" name="Google Shape;838;p126"/>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0000"/>
              </a:buClr>
              <a:buSzPts val="6000"/>
              <a:buFont typeface="Times New Roman"/>
              <a:buNone/>
            </a:pPr>
            <a:r>
              <a:rPr b="1" i="1" lang="en-US" sz="6000">
                <a:solidFill>
                  <a:srgbClr val="FF0000"/>
                </a:solidFill>
                <a:latin typeface="Times New Roman"/>
                <a:ea typeface="Times New Roman"/>
                <a:cs typeface="Times New Roman"/>
                <a:sym typeface="Times New Roman"/>
              </a:rPr>
              <a:t>Planning</a:t>
            </a:r>
            <a:endParaRPr/>
          </a:p>
        </p:txBody>
      </p:sp>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2" name="Shape 842"/>
        <p:cNvGrpSpPr/>
        <p:nvPr/>
      </p:nvGrpSpPr>
      <p:grpSpPr>
        <a:xfrm>
          <a:off x="0" y="0"/>
          <a:ext cx="0" cy="0"/>
          <a:chOff x="0" y="0"/>
          <a:chExt cx="0" cy="0"/>
        </a:xfrm>
      </p:grpSpPr>
      <p:sp>
        <p:nvSpPr>
          <p:cNvPr id="843" name="Google Shape;843;p1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Planning</a:t>
            </a:r>
            <a:endParaRPr/>
          </a:p>
        </p:txBody>
      </p:sp>
      <p:sp>
        <p:nvSpPr>
          <p:cNvPr id="844" name="Google Shape;844;p1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chemeClr val="dk1"/>
              </a:buClr>
              <a:buSzPts val="3200"/>
              <a:buChar char="•"/>
            </a:pPr>
            <a:r>
              <a:rPr lang="en-US"/>
              <a:t>The planning in AI is about the </a:t>
            </a:r>
            <a:r>
              <a:rPr lang="en-US">
                <a:solidFill>
                  <a:srgbClr val="FF0000"/>
                </a:solidFill>
              </a:rPr>
              <a:t>decision-making tasks </a:t>
            </a:r>
            <a:r>
              <a:rPr lang="en-US"/>
              <a:t>performed by the robots or computer programs to achieve a specific goal.</a:t>
            </a:r>
            <a:endParaRPr/>
          </a:p>
          <a:p>
            <a:pPr indent="-342900" lvl="0" marL="342900" rtl="0" algn="just">
              <a:spcBef>
                <a:spcPts val="640"/>
              </a:spcBef>
              <a:spcAft>
                <a:spcPts val="0"/>
              </a:spcAft>
              <a:buClr>
                <a:schemeClr val="dk1"/>
              </a:buClr>
              <a:buSzPts val="3200"/>
              <a:buChar char="•"/>
            </a:pPr>
            <a:r>
              <a:rPr lang="en-US"/>
              <a:t>The execution of planning is about </a:t>
            </a:r>
            <a:r>
              <a:rPr lang="en-US">
                <a:solidFill>
                  <a:srgbClr val="FF0000"/>
                </a:solidFill>
              </a:rPr>
              <a:t>choosing a sequence of actions</a:t>
            </a:r>
            <a:endParaRPr/>
          </a:p>
          <a:p>
            <a:pPr indent="-342900" lvl="0" marL="342900" rtl="0" algn="just">
              <a:spcBef>
                <a:spcPts val="640"/>
              </a:spcBef>
              <a:spcAft>
                <a:spcPts val="0"/>
              </a:spcAft>
              <a:buClr>
                <a:schemeClr val="dk1"/>
              </a:buClr>
              <a:buSzPts val="3200"/>
              <a:buChar char="•"/>
            </a:pPr>
            <a:r>
              <a:rPr lang="en-US"/>
              <a:t>Planning is </a:t>
            </a:r>
            <a:r>
              <a:rPr lang="en-US">
                <a:solidFill>
                  <a:srgbClr val="FF0000"/>
                </a:solidFill>
              </a:rPr>
              <a:t>arranging sequence of actions </a:t>
            </a:r>
            <a:r>
              <a:rPr lang="en-US"/>
              <a:t>to achieve a goal.</a:t>
            </a:r>
            <a:endParaRPr/>
          </a:p>
          <a:p>
            <a:pPr indent="-139700" lvl="0" marL="342900" rtl="0" algn="just">
              <a:spcBef>
                <a:spcPts val="640"/>
              </a:spcBef>
              <a:spcAft>
                <a:spcPts val="0"/>
              </a:spcAft>
              <a:buClr>
                <a:schemeClr val="dk1"/>
              </a:buClr>
              <a:buSzPts val="3200"/>
              <a:buNone/>
            </a:pPr>
            <a:r>
              <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1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273239"/>
              </a:buClr>
              <a:buSzPct val="100000"/>
              <a:buFont typeface="Arial"/>
              <a:buNone/>
            </a:pPr>
            <a:r>
              <a:rPr b="1" i="0" lang="en-US">
                <a:solidFill>
                  <a:srgbClr val="273239"/>
                </a:solidFill>
                <a:latin typeface="Arial"/>
                <a:ea typeface="Arial"/>
                <a:cs typeface="Arial"/>
                <a:sym typeface="Arial"/>
              </a:rPr>
              <a:t>Forward State Space Planning (FSSP)</a:t>
            </a:r>
            <a:endParaRPr/>
          </a:p>
        </p:txBody>
      </p:sp>
      <p:sp>
        <p:nvSpPr>
          <p:cNvPr id="850" name="Google Shape;850;p12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chemeClr val="dk1"/>
              </a:buClr>
              <a:buSzPts val="3200"/>
              <a:buChar char="•"/>
            </a:pPr>
            <a:r>
              <a:rPr lang="en-US"/>
              <a:t>Like </a:t>
            </a:r>
            <a:r>
              <a:rPr lang="en-US">
                <a:solidFill>
                  <a:srgbClr val="FF0000"/>
                </a:solidFill>
              </a:rPr>
              <a:t>forward state space search</a:t>
            </a:r>
            <a:endParaRPr/>
          </a:p>
          <a:p>
            <a:pPr indent="-342900" lvl="0" marL="342900" rtl="0" algn="just">
              <a:spcBef>
                <a:spcPts val="640"/>
              </a:spcBef>
              <a:spcAft>
                <a:spcPts val="0"/>
              </a:spcAft>
              <a:buClr>
                <a:schemeClr val="dk1"/>
              </a:buClr>
              <a:buSzPts val="3200"/>
              <a:buChar char="•"/>
            </a:pPr>
            <a:r>
              <a:rPr lang="en-US"/>
              <a:t>Start state </a:t>
            </a:r>
            <a:r>
              <a:rPr lang="en-US">
                <a:solidFill>
                  <a:srgbClr val="FF0000"/>
                </a:solidFill>
              </a:rPr>
              <a:t>S</a:t>
            </a:r>
            <a:r>
              <a:rPr lang="en-US"/>
              <a:t> in any domain, we perform certain actions required and acquire a new state </a:t>
            </a:r>
            <a:r>
              <a:rPr lang="en-US">
                <a:solidFill>
                  <a:srgbClr val="FF0000"/>
                </a:solidFill>
              </a:rPr>
              <a:t>S</a:t>
            </a:r>
            <a:r>
              <a:rPr lang="en-US"/>
              <a:t>’ (which includes some new conditions as well) which is called </a:t>
            </a:r>
            <a:r>
              <a:rPr lang="en-US">
                <a:solidFill>
                  <a:srgbClr val="FF0000"/>
                </a:solidFill>
              </a:rPr>
              <a:t>progress</a:t>
            </a:r>
            <a:r>
              <a:rPr lang="en-US"/>
              <a:t> and this proceeds until we reach the goal state. </a:t>
            </a: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Disadvantage</a:t>
            </a:r>
            <a:r>
              <a:rPr b="0" i="0" lang="en-US">
                <a:solidFill>
                  <a:srgbClr val="000000"/>
                </a:solidFill>
                <a:latin typeface="Inter"/>
                <a:ea typeface="Inter"/>
                <a:cs typeface="Inter"/>
                <a:sym typeface="Inter"/>
              </a:rPr>
              <a:t>: Large branching factor</a:t>
            </a: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Advantage</a:t>
            </a:r>
            <a:r>
              <a:rPr b="0" i="0" lang="en-US">
                <a:solidFill>
                  <a:srgbClr val="000000"/>
                </a:solidFill>
                <a:latin typeface="Inter"/>
                <a:ea typeface="Inter"/>
                <a:cs typeface="Inter"/>
                <a:sym typeface="Inter"/>
              </a:rPr>
              <a:t>: The algorithm is Sound</a:t>
            </a:r>
            <a:endParaRPr/>
          </a:p>
          <a:p>
            <a:pPr indent="-139700" lvl="0" marL="342900" rtl="0" algn="l">
              <a:spcBef>
                <a:spcPts val="64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1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273239"/>
              </a:buClr>
              <a:buSzPct val="100000"/>
              <a:buFont typeface="Arial"/>
              <a:buNone/>
            </a:pPr>
            <a:r>
              <a:rPr b="1" i="0" lang="en-US">
                <a:solidFill>
                  <a:srgbClr val="273239"/>
                </a:solidFill>
                <a:latin typeface="Arial"/>
                <a:ea typeface="Arial"/>
                <a:cs typeface="Arial"/>
                <a:sym typeface="Arial"/>
              </a:rPr>
              <a:t>Backward State Space Planning (BSSP)</a:t>
            </a:r>
            <a:endParaRPr/>
          </a:p>
        </p:txBody>
      </p:sp>
      <p:sp>
        <p:nvSpPr>
          <p:cNvPr id="856" name="Google Shape;856;p12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342900" lvl="0" marL="342900" rtl="0" algn="l">
              <a:spcBef>
                <a:spcPts val="0"/>
              </a:spcBef>
              <a:spcAft>
                <a:spcPts val="0"/>
              </a:spcAft>
              <a:buClr>
                <a:schemeClr val="dk1"/>
              </a:buClr>
              <a:buSzPct val="100000"/>
              <a:buChar char="•"/>
            </a:pPr>
            <a:r>
              <a:rPr lang="en-US"/>
              <a:t>Like </a:t>
            </a:r>
            <a:r>
              <a:rPr lang="en-US">
                <a:solidFill>
                  <a:srgbClr val="FF0000"/>
                </a:solidFill>
              </a:rPr>
              <a:t>backward state space search</a:t>
            </a:r>
            <a:endParaRPr/>
          </a:p>
          <a:p>
            <a:pPr indent="-342900" lvl="0" marL="342900" rtl="0" algn="l">
              <a:spcBef>
                <a:spcPts val="544"/>
              </a:spcBef>
              <a:spcAft>
                <a:spcPts val="0"/>
              </a:spcAft>
              <a:buClr>
                <a:schemeClr val="dk1"/>
              </a:buClr>
              <a:buSzPct val="100000"/>
              <a:buChar char="•"/>
            </a:pPr>
            <a:r>
              <a:rPr lang="en-US"/>
              <a:t>In this, we move from the goal state </a:t>
            </a:r>
            <a:r>
              <a:rPr lang="en-US">
                <a:solidFill>
                  <a:srgbClr val="FF0000"/>
                </a:solidFill>
              </a:rPr>
              <a:t>g</a:t>
            </a:r>
            <a:r>
              <a:rPr lang="en-US"/>
              <a:t> towards sub-goal </a:t>
            </a:r>
            <a:r>
              <a:rPr lang="en-US">
                <a:solidFill>
                  <a:srgbClr val="FF0000"/>
                </a:solidFill>
              </a:rPr>
              <a:t>g’ </a:t>
            </a:r>
            <a:r>
              <a:rPr lang="en-US"/>
              <a:t>that is finding the previous action to be done to achieve that respective goal. </a:t>
            </a:r>
            <a:endParaRPr/>
          </a:p>
          <a:p>
            <a:pPr indent="-342900" lvl="0" marL="342900" rtl="0" algn="l">
              <a:spcBef>
                <a:spcPts val="544"/>
              </a:spcBef>
              <a:spcAft>
                <a:spcPts val="0"/>
              </a:spcAft>
              <a:buClr>
                <a:schemeClr val="dk1"/>
              </a:buClr>
              <a:buSzPct val="100000"/>
              <a:buChar char="•"/>
            </a:pPr>
            <a:r>
              <a:rPr lang="en-US"/>
              <a:t>This process is called </a:t>
            </a:r>
            <a:r>
              <a:rPr lang="en-US">
                <a:solidFill>
                  <a:srgbClr val="FF0000"/>
                </a:solidFill>
              </a:rPr>
              <a:t>regression</a:t>
            </a:r>
            <a:endParaRPr/>
          </a:p>
          <a:p>
            <a:pPr indent="-342900" lvl="0" marL="342900" rtl="0" algn="l">
              <a:spcBef>
                <a:spcPts val="544"/>
              </a:spcBef>
              <a:spcAft>
                <a:spcPts val="0"/>
              </a:spcAft>
              <a:buClr>
                <a:schemeClr val="dk1"/>
              </a:buClr>
              <a:buSzPct val="100000"/>
              <a:buChar char="•"/>
            </a:pPr>
            <a:r>
              <a:rPr lang="en-US"/>
              <a:t>These sub-goals have to be checked for consistency as well.</a:t>
            </a:r>
            <a:endParaRPr/>
          </a:p>
          <a:p>
            <a:pPr indent="-342900" lvl="0" marL="342900" rtl="0" algn="just">
              <a:spcBef>
                <a:spcPts val="544"/>
              </a:spcBef>
              <a:spcAft>
                <a:spcPts val="0"/>
              </a:spcAft>
              <a:buClr>
                <a:srgbClr val="000000"/>
              </a:buClr>
              <a:buSzPct val="100000"/>
              <a:buFont typeface="Arial"/>
              <a:buChar char="•"/>
            </a:pPr>
            <a:r>
              <a:rPr b="1" i="0" lang="en-US">
                <a:solidFill>
                  <a:srgbClr val="000000"/>
                </a:solidFill>
                <a:latin typeface="Inter"/>
                <a:ea typeface="Inter"/>
                <a:cs typeface="Inter"/>
                <a:sym typeface="Inter"/>
              </a:rPr>
              <a:t>Disadvantages</a:t>
            </a:r>
            <a:r>
              <a:rPr b="0" i="0" lang="en-US">
                <a:solidFill>
                  <a:srgbClr val="000000"/>
                </a:solidFill>
                <a:latin typeface="Inter"/>
                <a:ea typeface="Inter"/>
                <a:cs typeface="Inter"/>
                <a:sym typeface="Inter"/>
              </a:rPr>
              <a:t>: not sound algorithm (sometimes inconsistency can be found)</a:t>
            </a:r>
            <a:endParaRPr/>
          </a:p>
          <a:p>
            <a:pPr indent="-342900" lvl="0" marL="342900" rtl="0" algn="just">
              <a:spcBef>
                <a:spcPts val="544"/>
              </a:spcBef>
              <a:spcAft>
                <a:spcPts val="0"/>
              </a:spcAft>
              <a:buClr>
                <a:srgbClr val="000000"/>
              </a:buClr>
              <a:buSzPct val="100000"/>
              <a:buFont typeface="Arial"/>
              <a:buChar char="•"/>
            </a:pPr>
            <a:r>
              <a:rPr b="1" i="0" lang="en-US">
                <a:solidFill>
                  <a:srgbClr val="000000"/>
                </a:solidFill>
                <a:latin typeface="Inter"/>
                <a:ea typeface="Inter"/>
                <a:cs typeface="Inter"/>
                <a:sym typeface="Inter"/>
              </a:rPr>
              <a:t>Advantage</a:t>
            </a:r>
            <a:r>
              <a:rPr b="0" i="0" lang="en-US">
                <a:solidFill>
                  <a:srgbClr val="000000"/>
                </a:solidFill>
                <a:latin typeface="Inter"/>
                <a:ea typeface="Inter"/>
                <a:cs typeface="Inter"/>
                <a:sym typeface="Inter"/>
              </a:rPr>
              <a:t>: Small branching factor (much smaller than FSSP)</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130"/>
          <p:cNvSpPr txBox="1"/>
          <p:nvPr>
            <p:ph type="title"/>
          </p:nvPr>
        </p:nvSpPr>
        <p:spPr>
          <a:xfrm>
            <a:off x="482600" y="321734"/>
            <a:ext cx="8178799" cy="113573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Font typeface="Times New Roman"/>
              <a:buNone/>
            </a:pPr>
            <a:br>
              <a:rPr i="0" lang="en-US" sz="2400">
                <a:latin typeface="Times New Roman"/>
                <a:ea typeface="Times New Roman"/>
                <a:cs typeface="Times New Roman"/>
                <a:sym typeface="Times New Roman"/>
              </a:rPr>
            </a:br>
            <a:r>
              <a:rPr b="1" i="0" lang="en-US" sz="2400">
                <a:latin typeface="Times New Roman"/>
                <a:ea typeface="Times New Roman"/>
                <a:cs typeface="Times New Roman"/>
                <a:sym typeface="Times New Roman"/>
              </a:rPr>
              <a:t>What is Blocks World Problem?</a:t>
            </a:r>
            <a:br>
              <a:rPr b="1" i="0" lang="en-US" sz="2400">
                <a:latin typeface="Times New Roman"/>
                <a:ea typeface="Times New Roman"/>
                <a:cs typeface="Times New Roman"/>
                <a:sym typeface="Times New Roman"/>
              </a:rPr>
            </a:br>
            <a:endParaRPr b="1" sz="2400">
              <a:latin typeface="Times New Roman"/>
              <a:ea typeface="Times New Roman"/>
              <a:cs typeface="Times New Roman"/>
              <a:sym typeface="Times New Roman"/>
            </a:endParaRPr>
          </a:p>
        </p:txBody>
      </p:sp>
      <p:sp>
        <p:nvSpPr>
          <p:cNvPr id="862" name="Google Shape;862;p130"/>
          <p:cNvSpPr txBox="1"/>
          <p:nvPr>
            <p:ph idx="1" type="body"/>
          </p:nvPr>
        </p:nvSpPr>
        <p:spPr>
          <a:xfrm>
            <a:off x="482601" y="1626656"/>
            <a:ext cx="3395510" cy="4645278"/>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1800"/>
              <a:buChar char="•"/>
            </a:pPr>
            <a:r>
              <a:rPr b="0" i="0" lang="en-US" sz="1800">
                <a:latin typeface="Times New Roman"/>
                <a:ea typeface="Times New Roman"/>
                <a:cs typeface="Times New Roman"/>
                <a:sym typeface="Times New Roman"/>
              </a:rPr>
              <a:t>There is a table on which some blocks are placed.</a:t>
            </a:r>
            <a:endParaRPr/>
          </a:p>
          <a:p>
            <a:pPr indent="-342900" lvl="0" marL="342900" rtl="0" algn="l">
              <a:spcBef>
                <a:spcPts val="360"/>
              </a:spcBef>
              <a:spcAft>
                <a:spcPts val="0"/>
              </a:spcAft>
              <a:buClr>
                <a:schemeClr val="dk1"/>
              </a:buClr>
              <a:buSzPts val="1800"/>
              <a:buChar char="•"/>
            </a:pPr>
            <a:r>
              <a:rPr b="0" i="0" lang="en-US" sz="1800">
                <a:latin typeface="Times New Roman"/>
                <a:ea typeface="Times New Roman"/>
                <a:cs typeface="Times New Roman"/>
                <a:sym typeface="Times New Roman"/>
              </a:rPr>
              <a:t> Some blocks may or may not be stacked on other blocks. </a:t>
            </a:r>
            <a:endParaRPr/>
          </a:p>
          <a:p>
            <a:pPr indent="-342900" lvl="0" marL="342900" rtl="0" algn="l">
              <a:spcBef>
                <a:spcPts val="360"/>
              </a:spcBef>
              <a:spcAft>
                <a:spcPts val="0"/>
              </a:spcAft>
              <a:buClr>
                <a:schemeClr val="dk1"/>
              </a:buClr>
              <a:buSzPts val="1800"/>
              <a:buChar char="•"/>
            </a:pPr>
            <a:r>
              <a:rPr b="0" i="0" lang="en-US" sz="1800">
                <a:latin typeface="Times New Roman"/>
                <a:ea typeface="Times New Roman"/>
                <a:cs typeface="Times New Roman"/>
                <a:sym typeface="Times New Roman"/>
              </a:rPr>
              <a:t>We have a robot arm to pick up or put down the blocks. </a:t>
            </a:r>
            <a:endParaRPr/>
          </a:p>
          <a:p>
            <a:pPr indent="-342900" lvl="0" marL="342900" rtl="0" algn="l">
              <a:spcBef>
                <a:spcPts val="360"/>
              </a:spcBef>
              <a:spcAft>
                <a:spcPts val="0"/>
              </a:spcAft>
              <a:buClr>
                <a:schemeClr val="dk1"/>
              </a:buClr>
              <a:buSzPts val="1800"/>
              <a:buChar char="•"/>
            </a:pPr>
            <a:r>
              <a:rPr b="0" i="0" lang="en-US" sz="1800">
                <a:latin typeface="Times New Roman"/>
                <a:ea typeface="Times New Roman"/>
                <a:cs typeface="Times New Roman"/>
                <a:sym typeface="Times New Roman"/>
              </a:rPr>
              <a:t>The robot arm can move only one block at a time, and no other block should be stacked on top of the block which is to be moved by the robot arm.</a:t>
            </a:r>
            <a:endParaRPr/>
          </a:p>
          <a:p>
            <a:pPr indent="-342900" lvl="0" marL="342900" rtl="0" algn="l">
              <a:spcBef>
                <a:spcPts val="360"/>
              </a:spcBef>
              <a:spcAft>
                <a:spcPts val="0"/>
              </a:spcAft>
              <a:buClr>
                <a:schemeClr val="dk1"/>
              </a:buClr>
              <a:buSzPts val="1800"/>
              <a:buChar char="•"/>
            </a:pPr>
            <a:r>
              <a:rPr b="1" lang="en-US" sz="1800">
                <a:latin typeface="Times New Roman"/>
                <a:ea typeface="Times New Roman"/>
                <a:cs typeface="Times New Roman"/>
                <a:sym typeface="Times New Roman"/>
              </a:rPr>
              <a:t>AIM</a:t>
            </a:r>
            <a:r>
              <a:rPr lang="en-US" sz="1800">
                <a:latin typeface="Times New Roman"/>
                <a:ea typeface="Times New Roman"/>
                <a:cs typeface="Times New Roman"/>
                <a:sym typeface="Times New Roman"/>
              </a:rPr>
              <a:t> - </a:t>
            </a:r>
            <a:r>
              <a:rPr b="0" i="0" lang="en-US" sz="1800">
                <a:latin typeface="Times New Roman"/>
                <a:ea typeface="Times New Roman"/>
                <a:cs typeface="Times New Roman"/>
                <a:sym typeface="Times New Roman"/>
              </a:rPr>
              <a:t>change the configuration of the blocks from the Initial State to the Goal State</a:t>
            </a:r>
            <a:endParaRPr/>
          </a:p>
          <a:p>
            <a:pPr indent="-241300" lvl="0" marL="342900" rtl="0" algn="l">
              <a:spcBef>
                <a:spcPts val="320"/>
              </a:spcBef>
              <a:spcAft>
                <a:spcPts val="0"/>
              </a:spcAft>
              <a:buClr>
                <a:schemeClr val="dk1"/>
              </a:buClr>
              <a:buSzPts val="1600"/>
              <a:buNone/>
            </a:pPr>
            <a:r>
              <a:t/>
            </a:r>
            <a:endParaRPr sz="1600"/>
          </a:p>
        </p:txBody>
      </p:sp>
      <p:pic>
        <p:nvPicPr>
          <p:cNvPr id="863" name="Google Shape;863;p130"/>
          <p:cNvPicPr preferRelativeResize="0"/>
          <p:nvPr/>
        </p:nvPicPr>
        <p:blipFill rotWithShape="1">
          <a:blip r:embed="rId3">
            <a:alphaModFix/>
          </a:blip>
          <a:srcRect b="0" l="0" r="0" t="0"/>
          <a:stretch/>
        </p:blipFill>
        <p:spPr>
          <a:xfrm>
            <a:off x="4360712" y="3017692"/>
            <a:ext cx="4300687" cy="193530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13"/>
          <p:cNvPicPr preferRelativeResize="0"/>
          <p:nvPr/>
        </p:nvPicPr>
        <p:blipFill rotWithShape="1">
          <a:blip r:embed="rId3">
            <a:alphaModFix/>
          </a:blip>
          <a:srcRect b="0" l="0" r="0" t="0"/>
          <a:stretch/>
        </p:blipFill>
        <p:spPr>
          <a:xfrm>
            <a:off x="533400" y="609600"/>
            <a:ext cx="8153400" cy="5867399"/>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1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Times New Roman"/>
              <a:buNone/>
            </a:pPr>
            <a:r>
              <a:rPr b="1" lang="en-US" sz="3600">
                <a:latin typeface="Times New Roman"/>
                <a:ea typeface="Times New Roman"/>
                <a:cs typeface="Times New Roman"/>
                <a:sym typeface="Times New Roman"/>
              </a:rPr>
              <a:t>Goal Stack Planning</a:t>
            </a:r>
            <a:endParaRPr/>
          </a:p>
        </p:txBody>
      </p:sp>
      <p:sp>
        <p:nvSpPr>
          <p:cNvPr id="869" name="Google Shape;869;p13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rgbClr val="292929"/>
              </a:buClr>
              <a:buSzPct val="100000"/>
              <a:buChar char="•"/>
            </a:pPr>
            <a:r>
              <a:rPr b="0" i="0" lang="en-US">
                <a:solidFill>
                  <a:srgbClr val="292929"/>
                </a:solidFill>
                <a:latin typeface="Times New Roman"/>
                <a:ea typeface="Times New Roman"/>
                <a:cs typeface="Times New Roman"/>
                <a:sym typeface="Times New Roman"/>
              </a:rPr>
              <a:t>It work</a:t>
            </a:r>
            <a:r>
              <a:rPr b="1" i="0" lang="en-US">
                <a:solidFill>
                  <a:srgbClr val="292929"/>
                </a:solidFill>
                <a:latin typeface="Times New Roman"/>
                <a:ea typeface="Times New Roman"/>
                <a:cs typeface="Times New Roman"/>
                <a:sym typeface="Times New Roman"/>
              </a:rPr>
              <a:t> </a:t>
            </a:r>
            <a:r>
              <a:rPr i="0" lang="en-US">
                <a:solidFill>
                  <a:srgbClr val="FF0000"/>
                </a:solidFill>
                <a:latin typeface="Times New Roman"/>
                <a:ea typeface="Times New Roman"/>
                <a:cs typeface="Times New Roman"/>
                <a:sym typeface="Times New Roman"/>
              </a:rPr>
              <a:t>backwards from the goal state to the initial state</a:t>
            </a:r>
            <a:r>
              <a:rPr b="1" i="0" lang="en-US">
                <a:solidFill>
                  <a:srgbClr val="292929"/>
                </a:solidFill>
                <a:latin typeface="Times New Roman"/>
                <a:ea typeface="Times New Roman"/>
                <a:cs typeface="Times New Roman"/>
                <a:sym typeface="Times New Roman"/>
              </a:rPr>
              <a:t>.</a:t>
            </a:r>
            <a:endParaRPr/>
          </a:p>
          <a:p>
            <a:pPr indent="-342900" lvl="0" marL="342900" rtl="0" algn="l">
              <a:spcBef>
                <a:spcPts val="592"/>
              </a:spcBef>
              <a:spcAft>
                <a:spcPts val="0"/>
              </a:spcAft>
              <a:buClr>
                <a:srgbClr val="292929"/>
              </a:buClr>
              <a:buSzPct val="100000"/>
              <a:buChar char="•"/>
            </a:pPr>
            <a:r>
              <a:rPr b="0" i="0" lang="en-US">
                <a:solidFill>
                  <a:srgbClr val="292929"/>
                </a:solidFill>
                <a:latin typeface="Times New Roman"/>
                <a:ea typeface="Times New Roman"/>
                <a:cs typeface="Times New Roman"/>
                <a:sym typeface="Times New Roman"/>
              </a:rPr>
              <a:t>start at the goal state and we try fulfilling the preconditions required to achieve the initial state</a:t>
            </a:r>
            <a:endParaRPr/>
          </a:p>
          <a:p>
            <a:pPr indent="-342900" lvl="0" marL="342900" rtl="0" algn="l">
              <a:spcBef>
                <a:spcPts val="592"/>
              </a:spcBef>
              <a:spcAft>
                <a:spcPts val="0"/>
              </a:spcAft>
              <a:buClr>
                <a:srgbClr val="292929"/>
              </a:buClr>
              <a:buSzPct val="100000"/>
              <a:buChar char="•"/>
            </a:pPr>
            <a:r>
              <a:rPr b="0" i="0" lang="en-US">
                <a:solidFill>
                  <a:srgbClr val="292929"/>
                </a:solidFill>
                <a:latin typeface="Times New Roman"/>
                <a:ea typeface="Times New Roman"/>
                <a:cs typeface="Times New Roman"/>
                <a:sym typeface="Times New Roman"/>
              </a:rPr>
              <a:t>These </a:t>
            </a:r>
            <a:r>
              <a:rPr b="0" i="0" lang="en-US">
                <a:solidFill>
                  <a:srgbClr val="FF0000"/>
                </a:solidFill>
                <a:latin typeface="Times New Roman"/>
                <a:ea typeface="Times New Roman"/>
                <a:cs typeface="Times New Roman"/>
                <a:sym typeface="Times New Roman"/>
              </a:rPr>
              <a:t>preconditions in turn have their own set of preconditions,</a:t>
            </a:r>
            <a:r>
              <a:rPr b="0" i="0" lang="en-US">
                <a:solidFill>
                  <a:srgbClr val="292929"/>
                </a:solidFill>
                <a:latin typeface="Times New Roman"/>
                <a:ea typeface="Times New Roman"/>
                <a:cs typeface="Times New Roman"/>
                <a:sym typeface="Times New Roman"/>
              </a:rPr>
              <a:t> which are required to be satisfied first</a:t>
            </a:r>
            <a:endParaRPr/>
          </a:p>
          <a:p>
            <a:pPr indent="-342900" lvl="0" marL="342900" rtl="0" algn="l">
              <a:spcBef>
                <a:spcPts val="592"/>
              </a:spcBef>
              <a:spcAft>
                <a:spcPts val="0"/>
              </a:spcAft>
              <a:buClr>
                <a:srgbClr val="292929"/>
              </a:buClr>
              <a:buSzPct val="100000"/>
              <a:buChar char="•"/>
            </a:pPr>
            <a:r>
              <a:rPr lang="en-US">
                <a:solidFill>
                  <a:srgbClr val="292929"/>
                </a:solidFill>
                <a:latin typeface="Times New Roman"/>
                <a:ea typeface="Times New Roman"/>
                <a:cs typeface="Times New Roman"/>
                <a:sym typeface="Times New Roman"/>
              </a:rPr>
              <a:t>K</a:t>
            </a:r>
            <a:r>
              <a:rPr b="0" i="0" lang="en-US">
                <a:solidFill>
                  <a:srgbClr val="292929"/>
                </a:solidFill>
                <a:latin typeface="Times New Roman"/>
                <a:ea typeface="Times New Roman"/>
                <a:cs typeface="Times New Roman"/>
                <a:sym typeface="Times New Roman"/>
              </a:rPr>
              <a:t>eep solving these “goals” and “sub-goals” until we finally arrive at the Initial State</a:t>
            </a:r>
            <a:endParaRPr/>
          </a:p>
          <a:p>
            <a:pPr indent="-342900" lvl="0" marL="342900" rtl="0" algn="l">
              <a:spcBef>
                <a:spcPts val="592"/>
              </a:spcBef>
              <a:spcAft>
                <a:spcPts val="0"/>
              </a:spcAft>
              <a:buClr>
                <a:srgbClr val="292929"/>
              </a:buClr>
              <a:buSzPct val="100000"/>
              <a:buChar char="•"/>
            </a:pPr>
            <a:r>
              <a:rPr lang="en-US">
                <a:solidFill>
                  <a:srgbClr val="292929"/>
                </a:solidFill>
                <a:latin typeface="Times New Roman"/>
                <a:ea typeface="Times New Roman"/>
                <a:cs typeface="Times New Roman"/>
                <a:sym typeface="Times New Roman"/>
              </a:rPr>
              <a:t>U</a:t>
            </a:r>
            <a:r>
              <a:rPr i="0" lang="en-US">
                <a:solidFill>
                  <a:srgbClr val="292929"/>
                </a:solidFill>
                <a:latin typeface="Times New Roman"/>
                <a:ea typeface="Times New Roman"/>
                <a:cs typeface="Times New Roman"/>
                <a:sym typeface="Times New Roman"/>
              </a:rPr>
              <a:t>se of a </a:t>
            </a:r>
            <a:r>
              <a:rPr i="0" lang="en-US">
                <a:solidFill>
                  <a:srgbClr val="FF0000"/>
                </a:solidFill>
                <a:latin typeface="Times New Roman"/>
                <a:ea typeface="Times New Roman"/>
                <a:cs typeface="Times New Roman"/>
                <a:sym typeface="Times New Roman"/>
              </a:rPr>
              <a:t>stack </a:t>
            </a:r>
            <a:r>
              <a:rPr i="0" lang="en-US">
                <a:solidFill>
                  <a:srgbClr val="292929"/>
                </a:solidFill>
                <a:latin typeface="Times New Roman"/>
                <a:ea typeface="Times New Roman"/>
                <a:cs typeface="Times New Roman"/>
                <a:sym typeface="Times New Roman"/>
              </a:rPr>
              <a:t>to hold these goals </a:t>
            </a:r>
            <a:r>
              <a:rPr lang="en-US">
                <a:solidFill>
                  <a:srgbClr val="292929"/>
                </a:solidFill>
                <a:latin typeface="Times New Roman"/>
                <a:ea typeface="Times New Roman"/>
                <a:cs typeface="Times New Roman"/>
                <a:sym typeface="Times New Roman"/>
              </a:rPr>
              <a:t>as well the actions that we need to perform for the same</a:t>
            </a:r>
            <a:r>
              <a:rPr b="0" i="0" lang="en-US">
                <a:solidFill>
                  <a:srgbClr val="292929"/>
                </a:solidFill>
                <a:latin typeface="Arial"/>
                <a:ea typeface="Arial"/>
                <a:cs typeface="Arial"/>
                <a:sym typeface="Arial"/>
              </a:rPr>
              <a:t>.</a:t>
            </a:r>
            <a:endParaRPr>
              <a:solidFill>
                <a:srgbClr val="292929"/>
              </a:solidFill>
              <a:latin typeface="Times New Roman"/>
              <a:ea typeface="Times New Roman"/>
              <a:cs typeface="Times New Roman"/>
              <a:sym typeface="Times New Roman"/>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3" name="Shape 873"/>
        <p:cNvGrpSpPr/>
        <p:nvPr/>
      </p:nvGrpSpPr>
      <p:grpSpPr>
        <a:xfrm>
          <a:off x="0" y="0"/>
          <a:ext cx="0" cy="0"/>
          <a:chOff x="0" y="0"/>
          <a:chExt cx="0" cy="0"/>
        </a:xfrm>
      </p:grpSpPr>
      <p:sp>
        <p:nvSpPr>
          <p:cNvPr id="874" name="Google Shape;874;p1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Times New Roman"/>
              <a:buNone/>
            </a:pPr>
            <a:br>
              <a:rPr b="1" lang="en-US" sz="2700">
                <a:latin typeface="Times New Roman"/>
                <a:ea typeface="Times New Roman"/>
                <a:cs typeface="Times New Roman"/>
                <a:sym typeface="Times New Roman"/>
              </a:rPr>
            </a:br>
            <a:r>
              <a:rPr b="1" lang="en-US" sz="4400">
                <a:latin typeface="Times New Roman"/>
                <a:ea typeface="Times New Roman"/>
                <a:cs typeface="Times New Roman"/>
                <a:sym typeface="Times New Roman"/>
              </a:rPr>
              <a:t>Goal Stack Planning</a:t>
            </a:r>
            <a:endParaRPr/>
          </a:p>
        </p:txBody>
      </p:sp>
      <p:sp>
        <p:nvSpPr>
          <p:cNvPr id="875" name="Google Shape;875;p13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7500" lnSpcReduction="20000"/>
          </a:bodyPr>
          <a:lstStyle/>
          <a:p>
            <a:pPr indent="-342900" lvl="0" marL="342900" rtl="0" algn="l">
              <a:spcBef>
                <a:spcPts val="0"/>
              </a:spcBef>
              <a:spcAft>
                <a:spcPts val="0"/>
              </a:spcAft>
              <a:buClr>
                <a:schemeClr val="dk1"/>
              </a:buClr>
              <a:buSzPct val="100000"/>
              <a:buChar char="•"/>
            </a:pPr>
            <a:r>
              <a:rPr b="1" lang="en-US" sz="3200">
                <a:latin typeface="Times New Roman"/>
                <a:ea typeface="Times New Roman"/>
                <a:cs typeface="Times New Roman"/>
                <a:sym typeface="Times New Roman"/>
              </a:rPr>
              <a:t>Representing the configurations as a list of “predicates</a:t>
            </a:r>
            <a:r>
              <a:rPr i="0" lang="en-US">
                <a:solidFill>
                  <a:srgbClr val="292929"/>
                </a:solidFill>
                <a:latin typeface="Arial"/>
                <a:ea typeface="Arial"/>
                <a:cs typeface="Arial"/>
                <a:sym typeface="Arial"/>
              </a:rPr>
              <a:t>”</a:t>
            </a:r>
            <a:endParaRPr/>
          </a:p>
          <a:p>
            <a:pPr indent="0" lvl="0" marL="0" rtl="0" algn="l">
              <a:spcBef>
                <a:spcPts val="496"/>
              </a:spcBef>
              <a:spcAft>
                <a:spcPts val="0"/>
              </a:spcAft>
              <a:buClr>
                <a:schemeClr val="dk1"/>
              </a:buClr>
              <a:buSzPct val="100000"/>
              <a:buNone/>
            </a:pPr>
            <a:r>
              <a:t/>
            </a:r>
            <a:endParaRPr i="0">
              <a:solidFill>
                <a:srgbClr val="292929"/>
              </a:solidFill>
              <a:latin typeface="Arial"/>
              <a:ea typeface="Arial"/>
              <a:cs typeface="Arial"/>
              <a:sym typeface="Arial"/>
            </a:endParaRPr>
          </a:p>
          <a:p>
            <a:pPr indent="-342900" lvl="0" marL="342900" rtl="0" algn="l">
              <a:spcBef>
                <a:spcPts val="496"/>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ON(A,B) : Block A is on B</a:t>
            </a:r>
            <a:endParaRPr/>
          </a:p>
          <a:p>
            <a:pPr indent="-342900" lvl="0" marL="342900" rtl="0" algn="l">
              <a:spcBef>
                <a:spcPts val="496"/>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ONTABLE(A) : A is on table</a:t>
            </a:r>
            <a:endParaRPr/>
          </a:p>
          <a:p>
            <a:pPr indent="-342900" lvl="0" marL="342900" rtl="0" algn="l">
              <a:spcBef>
                <a:spcPts val="496"/>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CLEAR(A) : Nothing is on top of A</a:t>
            </a:r>
            <a:endParaRPr/>
          </a:p>
          <a:p>
            <a:pPr indent="-342900" lvl="0" marL="342900" rtl="0" algn="l">
              <a:spcBef>
                <a:spcPts val="496"/>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HOLDING(A) : Arm is holding A.</a:t>
            </a:r>
            <a:endParaRPr/>
          </a:p>
          <a:p>
            <a:pPr indent="-342900" lvl="0" marL="342900" rtl="0" algn="l">
              <a:spcBef>
                <a:spcPts val="496"/>
              </a:spcBef>
              <a:spcAft>
                <a:spcPts val="0"/>
              </a:spcAft>
              <a:buClr>
                <a:schemeClr val="dk1"/>
              </a:buClr>
              <a:buSzPct val="100000"/>
              <a:buFont typeface="Calibri"/>
              <a:buAutoNum type="arabicPeriod"/>
            </a:pPr>
            <a:r>
              <a:rPr lang="en-US">
                <a:latin typeface="Times New Roman"/>
                <a:ea typeface="Times New Roman"/>
                <a:cs typeface="Times New Roman"/>
                <a:sym typeface="Times New Roman"/>
              </a:rPr>
              <a:t>ARMEMPTY : Arm is holding nothing</a:t>
            </a:r>
            <a:endParaRPr/>
          </a:p>
          <a:p>
            <a:pPr indent="0" lvl="0" marL="0" rtl="0" algn="l">
              <a:spcBef>
                <a:spcPts val="496"/>
              </a:spcBef>
              <a:spcAft>
                <a:spcPts val="0"/>
              </a:spcAft>
              <a:buClr>
                <a:schemeClr val="dk1"/>
              </a:buClr>
              <a:buSzPct val="100000"/>
              <a:buNone/>
            </a:pPr>
            <a:r>
              <a:t/>
            </a:r>
            <a:endParaRPr>
              <a:latin typeface="Times New Roman"/>
              <a:ea typeface="Times New Roman"/>
              <a:cs typeface="Times New Roman"/>
              <a:sym typeface="Times New Roman"/>
            </a:endParaRPr>
          </a:p>
          <a:p>
            <a:pPr indent="0" lvl="0" marL="0" rtl="0" algn="l">
              <a:spcBef>
                <a:spcPts val="496"/>
              </a:spcBef>
              <a:spcAft>
                <a:spcPts val="0"/>
              </a:spcAft>
              <a:buClr>
                <a:schemeClr val="dk1"/>
              </a:buClr>
              <a:buSzPct val="100000"/>
              <a:buNone/>
            </a:pPr>
            <a:r>
              <a:rPr lang="en-US">
                <a:latin typeface="Times New Roman"/>
                <a:ea typeface="Times New Roman"/>
                <a:cs typeface="Times New Roman"/>
                <a:sym typeface="Times New Roman"/>
              </a:rPr>
              <a:t>Using these predicates, we represent the Initial State and the Goal State</a:t>
            </a:r>
            <a:endParaRPr/>
          </a:p>
          <a:p>
            <a:pPr indent="0" lvl="0" marL="0" rtl="0" algn="l">
              <a:spcBef>
                <a:spcPts val="496"/>
              </a:spcBef>
              <a:spcAft>
                <a:spcPts val="0"/>
              </a:spcAft>
              <a:buClr>
                <a:schemeClr val="dk1"/>
              </a:buClr>
              <a:buSzPct val="100000"/>
              <a:buNone/>
            </a:pPr>
            <a:br>
              <a:rPr lang="en-US">
                <a:latin typeface="Times New Roman"/>
                <a:ea typeface="Times New Roman"/>
                <a:cs typeface="Times New Roman"/>
                <a:sym typeface="Times New Roman"/>
              </a:rPr>
            </a:br>
            <a:endParaRPr>
              <a:latin typeface="Times New Roman"/>
              <a:ea typeface="Times New Roman"/>
              <a:cs typeface="Times New Roman"/>
              <a:sym typeface="Times New Roman"/>
            </a:endParaRPr>
          </a:p>
        </p:txBody>
      </p:sp>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133"/>
          <p:cNvSpPr txBox="1"/>
          <p:nvPr>
            <p:ph idx="1" type="body"/>
          </p:nvPr>
        </p:nvSpPr>
        <p:spPr>
          <a:xfrm>
            <a:off x="271462" y="766762"/>
            <a:ext cx="8229600" cy="57451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292929"/>
              </a:buClr>
              <a:buSzPts val="1600"/>
              <a:buChar char="•"/>
            </a:pPr>
            <a:r>
              <a:rPr b="1" i="0" lang="en-US" sz="1600">
                <a:solidFill>
                  <a:srgbClr val="292929"/>
                </a:solidFill>
                <a:latin typeface="Arial"/>
                <a:ea typeface="Arial"/>
                <a:cs typeface="Arial"/>
                <a:sym typeface="Arial"/>
              </a:rPr>
              <a:t>Initial State — </a:t>
            </a:r>
            <a:r>
              <a:rPr b="1" i="0" lang="en-US" sz="1600">
                <a:solidFill>
                  <a:srgbClr val="FF0000"/>
                </a:solidFill>
                <a:latin typeface="Arial"/>
                <a:ea typeface="Arial"/>
                <a:cs typeface="Arial"/>
                <a:sym typeface="Arial"/>
              </a:rPr>
              <a:t>ON(B,A) ∧ ONTABLE(A) ∧ ONTABLE(C) ∧ ONTABLE(D) ∧ CLEAR(B) ∧ CLEAR(C) ∧ CLEAR(D) ∧ ARMEMPTY</a:t>
            </a:r>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241300" lvl="0" marL="342900" rtl="0" algn="l">
              <a:spcBef>
                <a:spcPts val="320"/>
              </a:spcBef>
              <a:spcAft>
                <a:spcPts val="0"/>
              </a:spcAft>
              <a:buClr>
                <a:schemeClr val="dk1"/>
              </a:buClr>
              <a:buSzPts val="1600"/>
              <a:buNone/>
            </a:pPr>
            <a:r>
              <a:t/>
            </a:r>
            <a:endParaRPr sz="1600">
              <a:solidFill>
                <a:srgbClr val="292929"/>
              </a:solidFill>
              <a:latin typeface="Arial"/>
              <a:ea typeface="Arial"/>
              <a:cs typeface="Arial"/>
              <a:sym typeface="Arial"/>
            </a:endParaRPr>
          </a:p>
          <a:p>
            <a:pPr indent="-342900" lvl="0" marL="342900" rtl="0" algn="l">
              <a:spcBef>
                <a:spcPts val="320"/>
              </a:spcBef>
              <a:spcAft>
                <a:spcPts val="0"/>
              </a:spcAft>
              <a:buClr>
                <a:srgbClr val="292929"/>
              </a:buClr>
              <a:buSzPts val="1600"/>
              <a:buChar char="•"/>
            </a:pPr>
            <a:r>
              <a:rPr b="1" lang="en-US" sz="1600">
                <a:solidFill>
                  <a:srgbClr val="292929"/>
                </a:solidFill>
                <a:latin typeface="Arial"/>
                <a:ea typeface="Arial"/>
                <a:cs typeface="Arial"/>
                <a:sym typeface="Arial"/>
              </a:rPr>
              <a:t>Goal State — </a:t>
            </a:r>
            <a:r>
              <a:rPr b="1" lang="en-US" sz="1600">
                <a:solidFill>
                  <a:srgbClr val="FF0000"/>
                </a:solidFill>
                <a:latin typeface="Arial"/>
                <a:ea typeface="Arial"/>
                <a:cs typeface="Arial"/>
                <a:sym typeface="Arial"/>
              </a:rPr>
              <a:t>ON(C,A) ∧ ON(B,D) ∧ ONTABLE(A) ∧ ONTABLE(D) ∧ CLEAR(B) ∧ CLEAR(C) ∧ ARMEMPTY</a:t>
            </a:r>
            <a:endParaRPr/>
          </a:p>
          <a:p>
            <a:pPr indent="-241300" lvl="0" marL="342900" rtl="0" algn="l">
              <a:spcBef>
                <a:spcPts val="320"/>
              </a:spcBef>
              <a:spcAft>
                <a:spcPts val="0"/>
              </a:spcAft>
              <a:buClr>
                <a:schemeClr val="dk1"/>
              </a:buClr>
              <a:buSzPts val="1600"/>
              <a:buNone/>
            </a:pPr>
            <a:r>
              <a:t/>
            </a:r>
            <a:endParaRPr sz="1600"/>
          </a:p>
        </p:txBody>
      </p:sp>
      <p:pic>
        <p:nvPicPr>
          <p:cNvPr id="881" name="Google Shape;881;p133"/>
          <p:cNvPicPr preferRelativeResize="0"/>
          <p:nvPr/>
        </p:nvPicPr>
        <p:blipFill rotWithShape="1">
          <a:blip r:embed="rId3">
            <a:alphaModFix/>
          </a:blip>
          <a:srcRect b="0" l="0" r="0" t="0"/>
          <a:stretch/>
        </p:blipFill>
        <p:spPr>
          <a:xfrm>
            <a:off x="2133600" y="1443037"/>
            <a:ext cx="3438525" cy="2295525"/>
          </a:xfrm>
          <a:prstGeom prst="rect">
            <a:avLst/>
          </a:prstGeom>
          <a:noFill/>
          <a:ln>
            <a:noFill/>
          </a:ln>
        </p:spPr>
      </p:pic>
      <p:pic>
        <p:nvPicPr>
          <p:cNvPr id="882" name="Google Shape;882;p133"/>
          <p:cNvPicPr preferRelativeResize="0"/>
          <p:nvPr/>
        </p:nvPicPr>
        <p:blipFill rotWithShape="1">
          <a:blip r:embed="rId4">
            <a:alphaModFix/>
          </a:blip>
          <a:srcRect b="0" l="0" r="0" t="0"/>
          <a:stretch/>
        </p:blipFill>
        <p:spPr>
          <a:xfrm>
            <a:off x="2286000" y="4382012"/>
            <a:ext cx="3438525" cy="2295525"/>
          </a:xfrm>
          <a:prstGeom prst="rect">
            <a:avLst/>
          </a:prstGeom>
          <a:noFill/>
          <a:ln>
            <a:noFill/>
          </a:ln>
        </p:spPr>
      </p:pic>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sp>
        <p:nvSpPr>
          <p:cNvPr id="887" name="Google Shape;887;p1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sz="4400">
                <a:latin typeface="Times New Roman"/>
                <a:ea typeface="Times New Roman"/>
                <a:cs typeface="Times New Roman"/>
                <a:sym typeface="Times New Roman"/>
              </a:rPr>
              <a:t>Goal Stack Planning</a:t>
            </a:r>
            <a:endParaRPr/>
          </a:p>
        </p:txBody>
      </p:sp>
      <p:sp>
        <p:nvSpPr>
          <p:cNvPr id="888" name="Google Shape;888;p13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292929"/>
              </a:buClr>
              <a:buSzPts val="3200"/>
              <a:buChar char="•"/>
            </a:pPr>
            <a:r>
              <a:rPr b="1" i="0" lang="en-US">
                <a:solidFill>
                  <a:srgbClr val="292929"/>
                </a:solidFill>
                <a:latin typeface="Times New Roman"/>
                <a:ea typeface="Times New Roman"/>
                <a:cs typeface="Times New Roman"/>
                <a:sym typeface="Times New Roman"/>
              </a:rPr>
              <a:t>“Operations” performed by the robot arm</a:t>
            </a:r>
            <a:endParaRPr/>
          </a:p>
          <a:p>
            <a:pPr indent="-342900" lvl="0" marL="342900" rtl="0" algn="l">
              <a:spcBef>
                <a:spcPts val="640"/>
              </a:spcBef>
              <a:spcAft>
                <a:spcPts val="0"/>
              </a:spcAft>
              <a:buClr>
                <a:srgbClr val="292929"/>
              </a:buClr>
              <a:buSzPts val="3200"/>
              <a:buFont typeface="Calibri"/>
              <a:buAutoNum type="arabicPeriod"/>
            </a:pPr>
            <a:r>
              <a:rPr b="0" i="0" lang="en-US">
                <a:solidFill>
                  <a:srgbClr val="292929"/>
                </a:solidFill>
                <a:latin typeface="Times New Roman"/>
                <a:ea typeface="Times New Roman"/>
                <a:cs typeface="Times New Roman"/>
                <a:sym typeface="Times New Roman"/>
              </a:rPr>
              <a:t>STACK(X,Y) : Stacking Block X on Block Y</a:t>
            </a:r>
            <a:endParaRPr/>
          </a:p>
          <a:p>
            <a:pPr indent="-342900" lvl="0" marL="342900" rtl="0" algn="l">
              <a:spcBef>
                <a:spcPts val="640"/>
              </a:spcBef>
              <a:spcAft>
                <a:spcPts val="0"/>
              </a:spcAft>
              <a:buClr>
                <a:srgbClr val="292929"/>
              </a:buClr>
              <a:buSzPts val="3200"/>
              <a:buFont typeface="Calibri"/>
              <a:buAutoNum type="arabicPeriod"/>
            </a:pPr>
            <a:r>
              <a:rPr b="0" i="0" lang="en-US">
                <a:solidFill>
                  <a:srgbClr val="292929"/>
                </a:solidFill>
                <a:latin typeface="Times New Roman"/>
                <a:ea typeface="Times New Roman"/>
                <a:cs typeface="Times New Roman"/>
                <a:sym typeface="Times New Roman"/>
              </a:rPr>
              <a:t>UNSTACK(X,Y) : Picking up Block X which is on top of Block Y</a:t>
            </a:r>
            <a:endParaRPr/>
          </a:p>
          <a:p>
            <a:pPr indent="-342900" lvl="0" marL="342900" rtl="0" algn="l">
              <a:spcBef>
                <a:spcPts val="640"/>
              </a:spcBef>
              <a:spcAft>
                <a:spcPts val="0"/>
              </a:spcAft>
              <a:buClr>
                <a:srgbClr val="292929"/>
              </a:buClr>
              <a:buSzPts val="3200"/>
              <a:buFont typeface="Calibri"/>
              <a:buAutoNum type="arabicPeriod"/>
            </a:pPr>
            <a:r>
              <a:rPr b="0" i="0" lang="en-US">
                <a:solidFill>
                  <a:srgbClr val="292929"/>
                </a:solidFill>
                <a:latin typeface="Times New Roman"/>
                <a:ea typeface="Times New Roman"/>
                <a:cs typeface="Times New Roman"/>
                <a:sym typeface="Times New Roman"/>
              </a:rPr>
              <a:t>PICKUP(X) : Picking up Block X which is on top of the table</a:t>
            </a:r>
            <a:endParaRPr/>
          </a:p>
          <a:p>
            <a:pPr indent="-342900" lvl="0" marL="342900" rtl="0" algn="l">
              <a:spcBef>
                <a:spcPts val="640"/>
              </a:spcBef>
              <a:spcAft>
                <a:spcPts val="0"/>
              </a:spcAft>
              <a:buClr>
                <a:srgbClr val="292929"/>
              </a:buClr>
              <a:buSzPts val="3200"/>
              <a:buFont typeface="Calibri"/>
              <a:buAutoNum type="arabicPeriod"/>
            </a:pPr>
            <a:r>
              <a:rPr b="0" i="0" lang="en-US">
                <a:solidFill>
                  <a:srgbClr val="292929"/>
                </a:solidFill>
                <a:latin typeface="Times New Roman"/>
                <a:ea typeface="Times New Roman"/>
                <a:cs typeface="Times New Roman"/>
                <a:sym typeface="Times New Roman"/>
              </a:rPr>
              <a:t>PUTDOWN(X) : Put Block X on the table</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 name="Shape 892"/>
        <p:cNvGrpSpPr/>
        <p:nvPr/>
      </p:nvGrpSpPr>
      <p:grpSpPr>
        <a:xfrm>
          <a:off x="0" y="0"/>
          <a:ext cx="0" cy="0"/>
          <a:chOff x="0" y="0"/>
          <a:chExt cx="0" cy="0"/>
        </a:xfrm>
      </p:grpSpPr>
      <p:pic>
        <p:nvPicPr>
          <p:cNvPr id="893" name="Google Shape;893;p135"/>
          <p:cNvPicPr preferRelativeResize="0"/>
          <p:nvPr/>
        </p:nvPicPr>
        <p:blipFill rotWithShape="1">
          <a:blip r:embed="rId3">
            <a:alphaModFix/>
          </a:blip>
          <a:srcRect b="0" l="0" r="0" t="0"/>
          <a:stretch/>
        </p:blipFill>
        <p:spPr>
          <a:xfrm>
            <a:off x="1600200" y="914400"/>
            <a:ext cx="5867400" cy="4841407"/>
          </a:xfrm>
          <a:prstGeom prst="rect">
            <a:avLst/>
          </a:prstGeom>
          <a:noFill/>
          <a:ln>
            <a:noFill/>
          </a:ln>
        </p:spPr>
      </p:pic>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7" name="Shape 897"/>
        <p:cNvGrpSpPr/>
        <p:nvPr/>
      </p:nvGrpSpPr>
      <p:grpSpPr>
        <a:xfrm>
          <a:off x="0" y="0"/>
          <a:ext cx="0" cy="0"/>
          <a:chOff x="0" y="0"/>
          <a:chExt cx="0" cy="0"/>
        </a:xfrm>
      </p:grpSpPr>
      <p:sp>
        <p:nvSpPr>
          <p:cNvPr id="898" name="Google Shape;898;p136"/>
          <p:cNvSpPr/>
          <p:nvPr/>
        </p:nvSpPr>
        <p:spPr>
          <a:xfrm>
            <a:off x="0" y="0"/>
            <a:ext cx="9144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899" name="Google Shape;899;p136"/>
          <p:cNvSpPr/>
          <p:nvPr/>
        </p:nvSpPr>
        <p:spPr>
          <a:xfrm flipH="1" rot="-2700000">
            <a:off x="-282117" y="-253670"/>
            <a:ext cx="137072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0" name="Google Shape;900;p136"/>
          <p:cNvSpPr/>
          <p:nvPr/>
        </p:nvSpPr>
        <p:spPr>
          <a:xfrm flipH="1" rot="-2700000">
            <a:off x="668730" y="422146"/>
            <a:ext cx="484026" cy="645368"/>
          </a:xfrm>
          <a:prstGeom prst="rect">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1" name="Google Shape;901;p136"/>
          <p:cNvSpPr/>
          <p:nvPr/>
        </p:nvSpPr>
        <p:spPr>
          <a:xfrm flipH="1" rot="-2700000">
            <a:off x="7532611" y="655140"/>
            <a:ext cx="515604" cy="687472"/>
          </a:xfrm>
          <a:prstGeom prst="rect">
            <a:avLst/>
          </a:pr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2" name="Google Shape;902;p136"/>
          <p:cNvSpPr/>
          <p:nvPr/>
        </p:nvSpPr>
        <p:spPr>
          <a:xfrm flipH="1" rot="10800000">
            <a:off x="7017482" y="0"/>
            <a:ext cx="2126518"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03" name="Google Shape;903;p136"/>
          <p:cNvSpPr/>
          <p:nvPr/>
        </p:nvSpPr>
        <p:spPr>
          <a:xfrm flipH="1">
            <a:off x="5982258" y="6115501"/>
            <a:ext cx="1120884" cy="742499"/>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904" name="Google Shape;904;p136"/>
          <p:cNvPicPr preferRelativeResize="0"/>
          <p:nvPr/>
        </p:nvPicPr>
        <p:blipFill rotWithShape="1">
          <a:blip r:embed="rId3">
            <a:alphaModFix/>
          </a:blip>
          <a:srcRect b="0" l="0" r="0" t="0"/>
          <a:stretch/>
        </p:blipFill>
        <p:spPr>
          <a:xfrm>
            <a:off x="482600" y="862901"/>
            <a:ext cx="8178799" cy="5132196"/>
          </a:xfrm>
          <a:prstGeom prst="rect">
            <a:avLst/>
          </a:prstGeom>
          <a:noFill/>
          <a:ln>
            <a:noFill/>
          </a:ln>
        </p:spPr>
      </p:pic>
      <p:sp>
        <p:nvSpPr>
          <p:cNvPr id="905" name="Google Shape;905;p136"/>
          <p:cNvSpPr/>
          <p:nvPr/>
        </p:nvSpPr>
        <p:spPr>
          <a:xfrm flipH="1">
            <a:off x="5703060" y="6453143"/>
            <a:ext cx="611177" cy="404857"/>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09" name="Shape 909"/>
        <p:cNvGrpSpPr/>
        <p:nvPr/>
      </p:nvGrpSpPr>
      <p:grpSpPr>
        <a:xfrm>
          <a:off x="0" y="0"/>
          <a:ext cx="0" cy="0"/>
          <a:chOff x="0" y="0"/>
          <a:chExt cx="0" cy="0"/>
        </a:xfrm>
      </p:grpSpPr>
      <p:pic>
        <p:nvPicPr>
          <p:cNvPr id="910" name="Google Shape;910;p137"/>
          <p:cNvPicPr preferRelativeResize="0"/>
          <p:nvPr/>
        </p:nvPicPr>
        <p:blipFill rotWithShape="1">
          <a:blip r:embed="rId3">
            <a:alphaModFix/>
          </a:blip>
          <a:srcRect b="0" l="0" r="0" t="0"/>
          <a:stretch/>
        </p:blipFill>
        <p:spPr>
          <a:xfrm>
            <a:off x="482600" y="1384300"/>
            <a:ext cx="8178799" cy="4089399"/>
          </a:xfrm>
          <a:prstGeom prst="rect">
            <a:avLst/>
          </a:prstGeom>
          <a:noFill/>
          <a:ln>
            <a:noFill/>
          </a:ln>
        </p:spPr>
      </p:pic>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4" name="Shape 914"/>
        <p:cNvGrpSpPr/>
        <p:nvPr/>
      </p:nvGrpSpPr>
      <p:grpSpPr>
        <a:xfrm>
          <a:off x="0" y="0"/>
          <a:ext cx="0" cy="0"/>
          <a:chOff x="0" y="0"/>
          <a:chExt cx="0" cy="0"/>
        </a:xfrm>
      </p:grpSpPr>
      <p:pic>
        <p:nvPicPr>
          <p:cNvPr id="915" name="Google Shape;915;p138"/>
          <p:cNvPicPr preferRelativeResize="0"/>
          <p:nvPr/>
        </p:nvPicPr>
        <p:blipFill rotWithShape="1">
          <a:blip r:embed="rId3">
            <a:alphaModFix/>
          </a:blip>
          <a:srcRect b="0" l="0" r="0" t="0"/>
          <a:stretch/>
        </p:blipFill>
        <p:spPr>
          <a:xfrm>
            <a:off x="482600" y="1425193"/>
            <a:ext cx="8178799" cy="4007612"/>
          </a:xfrm>
          <a:prstGeom prst="rect">
            <a:avLst/>
          </a:prstGeom>
          <a:noFill/>
          <a:ln>
            <a:noFill/>
          </a:ln>
        </p:spPr>
      </p:pic>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9" name="Shape 919"/>
        <p:cNvGrpSpPr/>
        <p:nvPr/>
      </p:nvGrpSpPr>
      <p:grpSpPr>
        <a:xfrm>
          <a:off x="0" y="0"/>
          <a:ext cx="0" cy="0"/>
          <a:chOff x="0" y="0"/>
          <a:chExt cx="0" cy="0"/>
        </a:xfrm>
      </p:grpSpPr>
      <p:pic>
        <p:nvPicPr>
          <p:cNvPr id="920" name="Google Shape;920;p139"/>
          <p:cNvPicPr preferRelativeResize="0"/>
          <p:nvPr/>
        </p:nvPicPr>
        <p:blipFill rotWithShape="1">
          <a:blip r:embed="rId3">
            <a:alphaModFix/>
          </a:blip>
          <a:srcRect b="0" l="0" r="0" t="0"/>
          <a:stretch/>
        </p:blipFill>
        <p:spPr>
          <a:xfrm>
            <a:off x="482600" y="1394523"/>
            <a:ext cx="8178799" cy="4068953"/>
          </a:xfrm>
          <a:prstGeom prst="rect">
            <a:avLst/>
          </a:prstGeom>
          <a:noFill/>
          <a:ln>
            <a:noFill/>
          </a:ln>
        </p:spPr>
      </p:pic>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4" name="Shape 924"/>
        <p:cNvGrpSpPr/>
        <p:nvPr/>
      </p:nvGrpSpPr>
      <p:grpSpPr>
        <a:xfrm>
          <a:off x="0" y="0"/>
          <a:ext cx="0" cy="0"/>
          <a:chOff x="0" y="0"/>
          <a:chExt cx="0" cy="0"/>
        </a:xfrm>
      </p:grpSpPr>
      <p:pic>
        <p:nvPicPr>
          <p:cNvPr id="925" name="Google Shape;925;p140"/>
          <p:cNvPicPr preferRelativeResize="0"/>
          <p:nvPr/>
        </p:nvPicPr>
        <p:blipFill rotWithShape="1">
          <a:blip r:embed="rId3">
            <a:alphaModFix/>
          </a:blip>
          <a:srcRect b="0" l="0" r="0" t="0"/>
          <a:stretch/>
        </p:blipFill>
        <p:spPr>
          <a:xfrm>
            <a:off x="482600" y="1016254"/>
            <a:ext cx="8178799" cy="482549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solidFill>
                  <a:schemeClr val="dk1"/>
                </a:solidFill>
                <a:latin typeface="Times New Roman"/>
                <a:ea typeface="Times New Roman"/>
                <a:cs typeface="Times New Roman"/>
                <a:sym typeface="Times New Roman"/>
              </a:rPr>
              <a:t>Types of Logic</a:t>
            </a:r>
            <a:endParaRPr/>
          </a:p>
        </p:txBody>
      </p:sp>
      <p:sp>
        <p:nvSpPr>
          <p:cNvPr id="175" name="Google Shape;175;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84150" lvl="0" marL="91440" rtl="0" algn="just">
              <a:lnSpc>
                <a:spcPct val="90000"/>
              </a:lnSpc>
              <a:spcBef>
                <a:spcPts val="0"/>
              </a:spcBef>
              <a:spcAft>
                <a:spcPts val="0"/>
              </a:spcAft>
              <a:buClr>
                <a:schemeClr val="dk1"/>
              </a:buClr>
              <a:buSzPts val="2900"/>
              <a:buChar char=" "/>
            </a:pPr>
            <a:r>
              <a:rPr lang="en-US" sz="3200">
                <a:solidFill>
                  <a:schemeClr val="dk1"/>
                </a:solidFill>
                <a:latin typeface="Times New Roman"/>
                <a:ea typeface="Times New Roman"/>
                <a:cs typeface="Times New Roman"/>
                <a:sym typeface="Times New Roman"/>
              </a:rPr>
              <a:t>There are a number of logical systems with different syntax and semantics. </a:t>
            </a:r>
            <a:endParaRPr/>
          </a:p>
          <a:p>
            <a:pPr indent="-514350" lvl="0" marL="514350" rtl="0" algn="just">
              <a:lnSpc>
                <a:spcPct val="90000"/>
              </a:lnSpc>
              <a:spcBef>
                <a:spcPts val="1400"/>
              </a:spcBef>
              <a:spcAft>
                <a:spcPts val="0"/>
              </a:spcAft>
              <a:buClr>
                <a:schemeClr val="dk1"/>
              </a:buClr>
              <a:buSzPts val="2900"/>
              <a:buAutoNum type="arabicPeriod"/>
            </a:pPr>
            <a:r>
              <a:rPr lang="en-US" sz="3200">
                <a:solidFill>
                  <a:schemeClr val="dk1"/>
                </a:solidFill>
                <a:latin typeface="Times New Roman"/>
                <a:ea typeface="Times New Roman"/>
                <a:cs typeface="Times New Roman"/>
                <a:sym typeface="Times New Roman"/>
              </a:rPr>
              <a:t>Propositional logic </a:t>
            </a:r>
            <a:endParaRPr/>
          </a:p>
          <a:p>
            <a:pPr indent="-514350" lvl="0" marL="514350" rtl="0" algn="just">
              <a:lnSpc>
                <a:spcPct val="90000"/>
              </a:lnSpc>
              <a:spcBef>
                <a:spcPts val="1400"/>
              </a:spcBef>
              <a:spcAft>
                <a:spcPts val="0"/>
              </a:spcAft>
              <a:buClr>
                <a:schemeClr val="dk1"/>
              </a:buClr>
              <a:buSzPts val="2900"/>
              <a:buAutoNum type="arabicPeriod"/>
            </a:pPr>
            <a:r>
              <a:rPr lang="en-US" sz="3200">
                <a:solidFill>
                  <a:schemeClr val="dk1"/>
                </a:solidFill>
                <a:latin typeface="Times New Roman"/>
                <a:ea typeface="Times New Roman"/>
                <a:cs typeface="Times New Roman"/>
                <a:sym typeface="Times New Roman"/>
              </a:rPr>
              <a:t>Predicate logic </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9" name="Shape 929"/>
        <p:cNvGrpSpPr/>
        <p:nvPr/>
      </p:nvGrpSpPr>
      <p:grpSpPr>
        <a:xfrm>
          <a:off x="0" y="0"/>
          <a:ext cx="0" cy="0"/>
          <a:chOff x="0" y="0"/>
          <a:chExt cx="0" cy="0"/>
        </a:xfrm>
      </p:grpSpPr>
      <p:pic>
        <p:nvPicPr>
          <p:cNvPr id="930" name="Google Shape;930;p141"/>
          <p:cNvPicPr preferRelativeResize="0"/>
          <p:nvPr/>
        </p:nvPicPr>
        <p:blipFill rotWithShape="1">
          <a:blip r:embed="rId3">
            <a:alphaModFix/>
          </a:blip>
          <a:srcRect b="0" l="0" r="0" t="0"/>
          <a:stretch/>
        </p:blipFill>
        <p:spPr>
          <a:xfrm>
            <a:off x="482600" y="1077595"/>
            <a:ext cx="8178799" cy="4702809"/>
          </a:xfrm>
          <a:prstGeom prst="rect">
            <a:avLst/>
          </a:prstGeom>
          <a:noFill/>
          <a:ln>
            <a:noFill/>
          </a:ln>
        </p:spPr>
      </p:pic>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4" name="Shape 934"/>
        <p:cNvGrpSpPr/>
        <p:nvPr/>
      </p:nvGrpSpPr>
      <p:grpSpPr>
        <a:xfrm>
          <a:off x="0" y="0"/>
          <a:ext cx="0" cy="0"/>
          <a:chOff x="0" y="0"/>
          <a:chExt cx="0" cy="0"/>
        </a:xfrm>
      </p:grpSpPr>
      <p:pic>
        <p:nvPicPr>
          <p:cNvPr id="935" name="Google Shape;935;p142"/>
          <p:cNvPicPr preferRelativeResize="0"/>
          <p:nvPr/>
        </p:nvPicPr>
        <p:blipFill rotWithShape="1">
          <a:blip r:embed="rId3">
            <a:alphaModFix/>
          </a:blip>
          <a:srcRect b="0" l="0" r="0" t="0"/>
          <a:stretch/>
        </p:blipFill>
        <p:spPr>
          <a:xfrm>
            <a:off x="482600" y="1302511"/>
            <a:ext cx="8178799" cy="4252976"/>
          </a:xfrm>
          <a:prstGeom prst="rect">
            <a:avLst/>
          </a:prstGeom>
          <a:noFill/>
          <a:ln>
            <a:noFill/>
          </a:ln>
        </p:spPr>
      </p:pic>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9" name="Shape 939"/>
        <p:cNvGrpSpPr/>
        <p:nvPr/>
      </p:nvGrpSpPr>
      <p:grpSpPr>
        <a:xfrm>
          <a:off x="0" y="0"/>
          <a:ext cx="0" cy="0"/>
          <a:chOff x="0" y="0"/>
          <a:chExt cx="0" cy="0"/>
        </a:xfrm>
      </p:grpSpPr>
      <p:pic>
        <p:nvPicPr>
          <p:cNvPr id="940" name="Google Shape;940;p143"/>
          <p:cNvPicPr preferRelativeResize="0"/>
          <p:nvPr/>
        </p:nvPicPr>
        <p:blipFill rotWithShape="1">
          <a:blip r:embed="rId3">
            <a:alphaModFix/>
          </a:blip>
          <a:srcRect b="0" l="0" r="0" t="0"/>
          <a:stretch/>
        </p:blipFill>
        <p:spPr>
          <a:xfrm>
            <a:off x="482600" y="1455864"/>
            <a:ext cx="8178799" cy="3946271"/>
          </a:xfrm>
          <a:prstGeom prst="rect">
            <a:avLst/>
          </a:prstGeom>
          <a:noFill/>
          <a:ln>
            <a:noFill/>
          </a:ln>
        </p:spPr>
      </p:pic>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pic>
        <p:nvPicPr>
          <p:cNvPr id="945" name="Google Shape;945;p144"/>
          <p:cNvPicPr preferRelativeResize="0"/>
          <p:nvPr/>
        </p:nvPicPr>
        <p:blipFill rotWithShape="1">
          <a:blip r:embed="rId3">
            <a:alphaModFix/>
          </a:blip>
          <a:srcRect b="0" l="0" r="0" t="0"/>
          <a:stretch/>
        </p:blipFill>
        <p:spPr>
          <a:xfrm>
            <a:off x="304800" y="678074"/>
            <a:ext cx="8534400" cy="5501852"/>
          </a:xfrm>
          <a:prstGeom prst="rect">
            <a:avLst/>
          </a:prstGeom>
          <a:noFill/>
          <a:ln>
            <a:noFill/>
          </a:ln>
        </p:spPr>
      </p:pic>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9" name="Shape 949"/>
        <p:cNvGrpSpPr/>
        <p:nvPr/>
      </p:nvGrpSpPr>
      <p:grpSpPr>
        <a:xfrm>
          <a:off x="0" y="0"/>
          <a:ext cx="0" cy="0"/>
          <a:chOff x="0" y="0"/>
          <a:chExt cx="0" cy="0"/>
        </a:xfrm>
      </p:grpSpPr>
      <p:pic>
        <p:nvPicPr>
          <p:cNvPr id="950" name="Google Shape;950;p145"/>
          <p:cNvPicPr preferRelativeResize="0"/>
          <p:nvPr/>
        </p:nvPicPr>
        <p:blipFill rotWithShape="1">
          <a:blip r:embed="rId3">
            <a:alphaModFix/>
          </a:blip>
          <a:srcRect b="0" l="0" r="0" t="0"/>
          <a:stretch/>
        </p:blipFill>
        <p:spPr>
          <a:xfrm>
            <a:off x="0" y="661808"/>
            <a:ext cx="9144000" cy="5534383"/>
          </a:xfrm>
          <a:prstGeom prst="rect">
            <a:avLst/>
          </a:prstGeom>
          <a:noFill/>
          <a:ln>
            <a:noFill/>
          </a:ln>
        </p:spPr>
      </p:pic>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pic>
        <p:nvPicPr>
          <p:cNvPr id="955" name="Google Shape;955;p146"/>
          <p:cNvPicPr preferRelativeResize="0"/>
          <p:nvPr/>
        </p:nvPicPr>
        <p:blipFill rotWithShape="1">
          <a:blip r:embed="rId3">
            <a:alphaModFix/>
          </a:blip>
          <a:srcRect b="0" l="0" r="0" t="0"/>
          <a:stretch/>
        </p:blipFill>
        <p:spPr>
          <a:xfrm>
            <a:off x="0" y="627372"/>
            <a:ext cx="9144000" cy="5603256"/>
          </a:xfrm>
          <a:prstGeom prst="rect">
            <a:avLst/>
          </a:prstGeom>
          <a:noFill/>
          <a:ln>
            <a:noFill/>
          </a:ln>
        </p:spPr>
      </p:pic>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pic>
        <p:nvPicPr>
          <p:cNvPr id="960" name="Google Shape;960;p147"/>
          <p:cNvPicPr preferRelativeResize="0"/>
          <p:nvPr/>
        </p:nvPicPr>
        <p:blipFill rotWithShape="1">
          <a:blip r:embed="rId3">
            <a:alphaModFix/>
          </a:blip>
          <a:srcRect b="0" l="0" r="0" t="0"/>
          <a:stretch/>
        </p:blipFill>
        <p:spPr>
          <a:xfrm>
            <a:off x="0" y="1012664"/>
            <a:ext cx="9144000" cy="4832671"/>
          </a:xfrm>
          <a:prstGeom prst="rect">
            <a:avLst/>
          </a:prstGeom>
          <a:noFill/>
          <a:ln>
            <a:noFill/>
          </a:ln>
        </p:spPr>
      </p:pic>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4" name="Shape 964"/>
        <p:cNvGrpSpPr/>
        <p:nvPr/>
      </p:nvGrpSpPr>
      <p:grpSpPr>
        <a:xfrm>
          <a:off x="0" y="0"/>
          <a:ext cx="0" cy="0"/>
          <a:chOff x="0" y="0"/>
          <a:chExt cx="0" cy="0"/>
        </a:xfrm>
      </p:grpSpPr>
      <p:pic>
        <p:nvPicPr>
          <p:cNvPr id="965" name="Google Shape;965;p148"/>
          <p:cNvPicPr preferRelativeResize="0"/>
          <p:nvPr/>
        </p:nvPicPr>
        <p:blipFill rotWithShape="1">
          <a:blip r:embed="rId3">
            <a:alphaModFix/>
          </a:blip>
          <a:srcRect b="0" l="0" r="0" t="0"/>
          <a:stretch/>
        </p:blipFill>
        <p:spPr>
          <a:xfrm>
            <a:off x="0" y="1048296"/>
            <a:ext cx="9144000" cy="4761407"/>
          </a:xfrm>
          <a:prstGeom prst="rect">
            <a:avLst/>
          </a:prstGeom>
          <a:noFill/>
          <a:ln>
            <a:noFill/>
          </a:ln>
        </p:spPr>
      </p:pic>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pic>
        <p:nvPicPr>
          <p:cNvPr id="970" name="Google Shape;970;p149"/>
          <p:cNvPicPr preferRelativeResize="0"/>
          <p:nvPr/>
        </p:nvPicPr>
        <p:blipFill rotWithShape="1">
          <a:blip r:embed="rId3">
            <a:alphaModFix/>
          </a:blip>
          <a:srcRect b="0" l="0" r="0" t="0"/>
          <a:stretch/>
        </p:blipFill>
        <p:spPr>
          <a:xfrm>
            <a:off x="0" y="1400364"/>
            <a:ext cx="9144000" cy="4057272"/>
          </a:xfrm>
          <a:prstGeom prst="rect">
            <a:avLst/>
          </a:prstGeom>
          <a:noFill/>
          <a:ln>
            <a:noFill/>
          </a:ln>
        </p:spPr>
      </p:pic>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74" name="Shape 974"/>
        <p:cNvGrpSpPr/>
        <p:nvPr/>
      </p:nvGrpSpPr>
      <p:grpSpPr>
        <a:xfrm>
          <a:off x="0" y="0"/>
          <a:ext cx="0" cy="0"/>
          <a:chOff x="0" y="0"/>
          <a:chExt cx="0" cy="0"/>
        </a:xfrm>
      </p:grpSpPr>
      <p:sp>
        <p:nvSpPr>
          <p:cNvPr id="975" name="Google Shape;975;p150"/>
          <p:cNvSpPr/>
          <p:nvPr/>
        </p:nvSpPr>
        <p:spPr>
          <a:xfrm>
            <a:off x="0" y="0"/>
            <a:ext cx="9144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6" name="Google Shape;976;p150"/>
          <p:cNvSpPr/>
          <p:nvPr/>
        </p:nvSpPr>
        <p:spPr>
          <a:xfrm flipH="1" rot="-2700000">
            <a:off x="-282117" y="-253670"/>
            <a:ext cx="137072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7" name="Google Shape;977;p150"/>
          <p:cNvSpPr/>
          <p:nvPr/>
        </p:nvSpPr>
        <p:spPr>
          <a:xfrm flipH="1" rot="-2700000">
            <a:off x="668730" y="422146"/>
            <a:ext cx="484026" cy="645368"/>
          </a:xfrm>
          <a:prstGeom prst="rect">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8" name="Google Shape;978;p150"/>
          <p:cNvSpPr/>
          <p:nvPr/>
        </p:nvSpPr>
        <p:spPr>
          <a:xfrm flipH="1" rot="-2700000">
            <a:off x="7532611" y="655140"/>
            <a:ext cx="515604" cy="687472"/>
          </a:xfrm>
          <a:prstGeom prst="rect">
            <a:avLst/>
          </a:pr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79" name="Google Shape;979;p150"/>
          <p:cNvSpPr/>
          <p:nvPr/>
        </p:nvSpPr>
        <p:spPr>
          <a:xfrm flipH="1" rot="10800000">
            <a:off x="7017482" y="0"/>
            <a:ext cx="2126518"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80" name="Google Shape;980;p150"/>
          <p:cNvSpPr/>
          <p:nvPr/>
        </p:nvSpPr>
        <p:spPr>
          <a:xfrm flipH="1">
            <a:off x="5982258" y="6115501"/>
            <a:ext cx="1120884" cy="742499"/>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981" name="Google Shape;981;p150"/>
          <p:cNvPicPr preferRelativeResize="0"/>
          <p:nvPr/>
        </p:nvPicPr>
        <p:blipFill rotWithShape="1">
          <a:blip r:embed="rId3">
            <a:alphaModFix/>
          </a:blip>
          <a:srcRect b="0" l="0" r="0" t="0"/>
          <a:stretch/>
        </p:blipFill>
        <p:spPr>
          <a:xfrm>
            <a:off x="482600" y="1261618"/>
            <a:ext cx="8178799" cy="4334763"/>
          </a:xfrm>
          <a:prstGeom prst="rect">
            <a:avLst/>
          </a:prstGeom>
          <a:noFill/>
          <a:ln>
            <a:noFill/>
          </a:ln>
        </p:spPr>
      </p:pic>
      <p:sp>
        <p:nvSpPr>
          <p:cNvPr id="982" name="Google Shape;982;p150"/>
          <p:cNvSpPr/>
          <p:nvPr/>
        </p:nvSpPr>
        <p:spPr>
          <a:xfrm flipH="1">
            <a:off x="5703060" y="6453143"/>
            <a:ext cx="611177" cy="404857"/>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solidFill>
                  <a:schemeClr val="dk1"/>
                </a:solidFill>
                <a:latin typeface="Times New Roman"/>
                <a:ea typeface="Times New Roman"/>
                <a:cs typeface="Times New Roman"/>
                <a:sym typeface="Times New Roman"/>
              </a:rPr>
              <a:t>Propositional Logic</a:t>
            </a:r>
            <a:endParaRPr/>
          </a:p>
        </p:txBody>
      </p:sp>
      <p:sp>
        <p:nvSpPr>
          <p:cNvPr id="181" name="Google Shape;181;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just">
              <a:spcBef>
                <a:spcPts val="0"/>
              </a:spcBef>
              <a:spcAft>
                <a:spcPts val="0"/>
              </a:spcAft>
              <a:buClr>
                <a:srgbClr val="FF0000"/>
              </a:buClr>
              <a:buSzPts val="2400"/>
              <a:buChar char="•"/>
            </a:pPr>
            <a:r>
              <a:rPr b="0" i="0" lang="en-US" sz="2400">
                <a:solidFill>
                  <a:srgbClr val="FF0000"/>
                </a:solidFill>
                <a:latin typeface="Times New Roman"/>
                <a:ea typeface="Times New Roman"/>
                <a:cs typeface="Times New Roman"/>
                <a:sym typeface="Times New Roman"/>
              </a:rPr>
              <a:t>Simplest form of logic </a:t>
            </a:r>
            <a:r>
              <a:rPr b="0" i="0" lang="en-US" sz="2400">
                <a:solidFill>
                  <a:srgbClr val="333333"/>
                </a:solidFill>
                <a:latin typeface="Times New Roman"/>
                <a:ea typeface="Times New Roman"/>
                <a:cs typeface="Times New Roman"/>
                <a:sym typeface="Times New Roman"/>
              </a:rPr>
              <a:t>where all the statements are made by propositions. </a:t>
            </a:r>
            <a:endParaRPr/>
          </a:p>
          <a:p>
            <a:pPr indent="-342900" lvl="0" marL="342900" rtl="0" algn="just">
              <a:spcBef>
                <a:spcPts val="480"/>
              </a:spcBef>
              <a:spcAft>
                <a:spcPts val="0"/>
              </a:spcAft>
              <a:buClr>
                <a:srgbClr val="333333"/>
              </a:buClr>
              <a:buSzPts val="2400"/>
              <a:buChar char="•"/>
            </a:pPr>
            <a:r>
              <a:rPr b="0" i="0" lang="en-US" sz="2400">
                <a:solidFill>
                  <a:srgbClr val="333333"/>
                </a:solidFill>
                <a:latin typeface="Times New Roman"/>
                <a:ea typeface="Times New Roman"/>
                <a:cs typeface="Times New Roman"/>
                <a:sym typeface="Times New Roman"/>
              </a:rPr>
              <a:t> A proposition is a </a:t>
            </a:r>
            <a:r>
              <a:rPr b="0" i="0" lang="en-US" sz="2400">
                <a:solidFill>
                  <a:srgbClr val="FF0000"/>
                </a:solidFill>
                <a:latin typeface="Times New Roman"/>
                <a:ea typeface="Times New Roman"/>
                <a:cs typeface="Times New Roman"/>
                <a:sym typeface="Times New Roman"/>
              </a:rPr>
              <a:t>declarative statement</a:t>
            </a:r>
            <a:r>
              <a:rPr b="0" i="0" lang="en-US" sz="2400">
                <a:solidFill>
                  <a:srgbClr val="333333"/>
                </a:solidFill>
                <a:latin typeface="Times New Roman"/>
                <a:ea typeface="Times New Roman"/>
                <a:cs typeface="Times New Roman"/>
                <a:sym typeface="Times New Roman"/>
              </a:rPr>
              <a:t> which is either true or false</a:t>
            </a:r>
            <a:endParaRPr sz="2400">
              <a:solidFill>
                <a:srgbClr val="333333"/>
              </a:solidFill>
              <a:latin typeface="Times New Roman"/>
              <a:ea typeface="Times New Roman"/>
              <a:cs typeface="Times New Roman"/>
              <a:sym typeface="Times New Roman"/>
            </a:endParaRPr>
          </a:p>
          <a:p>
            <a:pPr indent="-342900" lvl="0" marL="342900" rtl="0" algn="just">
              <a:spcBef>
                <a:spcPts val="480"/>
              </a:spcBef>
              <a:spcAft>
                <a:spcPts val="0"/>
              </a:spcAft>
              <a:buClr>
                <a:srgbClr val="333333"/>
              </a:buClr>
              <a:buSzPts val="2400"/>
              <a:buChar char="•"/>
            </a:pPr>
            <a:r>
              <a:rPr b="0" i="0" lang="en-US" sz="2400">
                <a:solidFill>
                  <a:srgbClr val="333333"/>
                </a:solidFill>
                <a:latin typeface="Times New Roman"/>
                <a:ea typeface="Times New Roman"/>
                <a:cs typeface="Times New Roman"/>
                <a:sym typeface="Times New Roman"/>
              </a:rPr>
              <a:t>It is a technique of knowledge representation in logical and mathematical form</a:t>
            </a:r>
            <a:endParaRPr/>
          </a:p>
          <a:p>
            <a:pPr indent="0" lvl="0" marL="0" rtl="0" algn="just">
              <a:spcBef>
                <a:spcPts val="480"/>
              </a:spcBef>
              <a:spcAft>
                <a:spcPts val="0"/>
              </a:spcAft>
              <a:buClr>
                <a:srgbClr val="333333"/>
              </a:buClr>
              <a:buSzPts val="2400"/>
              <a:buNone/>
            </a:pPr>
            <a:r>
              <a:rPr b="1" i="1" lang="en-US" sz="2400">
                <a:solidFill>
                  <a:srgbClr val="333333"/>
                </a:solidFill>
                <a:latin typeface="Inter"/>
                <a:ea typeface="Inter"/>
                <a:cs typeface="Inter"/>
                <a:sym typeface="Inter"/>
              </a:rPr>
              <a:t>Examples - </a:t>
            </a:r>
            <a:endParaRPr/>
          </a:p>
          <a:p>
            <a:pPr indent="0" lvl="0" marL="0" rtl="0" algn="just">
              <a:spcBef>
                <a:spcPts val="480"/>
              </a:spcBef>
              <a:spcAft>
                <a:spcPts val="0"/>
              </a:spcAft>
              <a:buClr>
                <a:srgbClr val="0070C0"/>
              </a:buClr>
              <a:buSzPts val="2400"/>
              <a:buNone/>
            </a:pPr>
            <a:r>
              <a:rPr lang="en-US" sz="2400">
                <a:solidFill>
                  <a:srgbClr val="0070C0"/>
                </a:solidFill>
                <a:latin typeface="Times New Roman"/>
                <a:ea typeface="Times New Roman"/>
                <a:cs typeface="Times New Roman"/>
                <a:sym typeface="Times New Roman"/>
              </a:rPr>
              <a:t>a) It is Sunday.  </a:t>
            </a:r>
            <a:endParaRPr/>
          </a:p>
          <a:p>
            <a:pPr indent="0" lvl="0" marL="0" rtl="0" algn="just">
              <a:spcBef>
                <a:spcPts val="480"/>
              </a:spcBef>
              <a:spcAft>
                <a:spcPts val="0"/>
              </a:spcAft>
              <a:buClr>
                <a:srgbClr val="0070C0"/>
              </a:buClr>
              <a:buSzPts val="2400"/>
              <a:buNone/>
            </a:pPr>
            <a:r>
              <a:rPr lang="en-US" sz="2400">
                <a:solidFill>
                  <a:srgbClr val="0070C0"/>
                </a:solidFill>
                <a:latin typeface="Times New Roman"/>
                <a:ea typeface="Times New Roman"/>
                <a:cs typeface="Times New Roman"/>
                <a:sym typeface="Times New Roman"/>
              </a:rPr>
              <a:t>b) The Sun rises from West (False proposition)  </a:t>
            </a:r>
            <a:endParaRPr/>
          </a:p>
          <a:p>
            <a:pPr indent="0" lvl="0" marL="0" rtl="0" algn="just">
              <a:spcBef>
                <a:spcPts val="480"/>
              </a:spcBef>
              <a:spcAft>
                <a:spcPts val="0"/>
              </a:spcAft>
              <a:buClr>
                <a:srgbClr val="0070C0"/>
              </a:buClr>
              <a:buSzPts val="2400"/>
              <a:buNone/>
            </a:pPr>
            <a:r>
              <a:rPr lang="en-US" sz="2400">
                <a:solidFill>
                  <a:srgbClr val="0070C0"/>
                </a:solidFill>
                <a:latin typeface="Times New Roman"/>
                <a:ea typeface="Times New Roman"/>
                <a:cs typeface="Times New Roman"/>
                <a:sym typeface="Times New Roman"/>
              </a:rPr>
              <a:t>c) 3+3= 7(False proposition)  </a:t>
            </a:r>
            <a:endParaRPr/>
          </a:p>
          <a:p>
            <a:pPr indent="0" lvl="0" marL="0" rtl="0" algn="just">
              <a:spcBef>
                <a:spcPts val="480"/>
              </a:spcBef>
              <a:spcAft>
                <a:spcPts val="0"/>
              </a:spcAft>
              <a:buClr>
                <a:srgbClr val="0070C0"/>
              </a:buClr>
              <a:buSzPts val="2400"/>
              <a:buNone/>
            </a:pPr>
            <a:r>
              <a:rPr lang="en-US" sz="2400">
                <a:solidFill>
                  <a:srgbClr val="0070C0"/>
                </a:solidFill>
                <a:latin typeface="Times New Roman"/>
                <a:ea typeface="Times New Roman"/>
                <a:cs typeface="Times New Roman"/>
                <a:sym typeface="Times New Roman"/>
              </a:rPr>
              <a:t>d) 5 is a prime number.   </a:t>
            </a:r>
            <a:endParaRPr/>
          </a:p>
          <a:p>
            <a:pPr indent="0" lvl="0" marL="0" rtl="0" algn="just">
              <a:spcBef>
                <a:spcPts val="640"/>
              </a:spcBef>
              <a:spcAft>
                <a:spcPts val="0"/>
              </a:spcAft>
              <a:buClr>
                <a:schemeClr val="dk1"/>
              </a:buClr>
              <a:buSzPts val="3200"/>
              <a:buNone/>
            </a:pPr>
            <a:r>
              <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15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Hierarchical Planning</a:t>
            </a:r>
            <a:endParaRPr/>
          </a:p>
        </p:txBody>
      </p:sp>
      <p:pic>
        <p:nvPicPr>
          <p:cNvPr id="988" name="Google Shape;988;p151"/>
          <p:cNvPicPr preferRelativeResize="0"/>
          <p:nvPr/>
        </p:nvPicPr>
        <p:blipFill rotWithShape="1">
          <a:blip r:embed="rId3">
            <a:alphaModFix/>
          </a:blip>
          <a:srcRect b="0" l="0" r="0" t="0"/>
          <a:stretch/>
        </p:blipFill>
        <p:spPr>
          <a:xfrm>
            <a:off x="457200" y="1828800"/>
            <a:ext cx="7996237" cy="4267200"/>
          </a:xfrm>
          <a:prstGeom prst="rect">
            <a:avLst/>
          </a:prstGeom>
          <a:noFill/>
          <a:ln>
            <a:noFill/>
          </a:ln>
        </p:spPr>
      </p:pic>
    </p:spTree>
  </p:cSld>
  <p:clrMapOvr>
    <a:masterClrMapping/>
  </p:clrMapOvr>
</p:sld>
</file>

<file path=ppt/slides/slide1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2" name="Shape 992"/>
        <p:cNvGrpSpPr/>
        <p:nvPr/>
      </p:nvGrpSpPr>
      <p:grpSpPr>
        <a:xfrm>
          <a:off x="0" y="0"/>
          <a:ext cx="0" cy="0"/>
          <a:chOff x="0" y="0"/>
          <a:chExt cx="0" cy="0"/>
        </a:xfrm>
      </p:grpSpPr>
      <p:sp>
        <p:nvSpPr>
          <p:cNvPr id="993" name="Google Shape;993;p1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Hierarchical Planning</a:t>
            </a:r>
            <a:endParaRPr/>
          </a:p>
        </p:txBody>
      </p:sp>
      <p:pic>
        <p:nvPicPr>
          <p:cNvPr id="994" name="Google Shape;994;p152"/>
          <p:cNvPicPr preferRelativeResize="0"/>
          <p:nvPr/>
        </p:nvPicPr>
        <p:blipFill rotWithShape="1">
          <a:blip r:embed="rId3">
            <a:alphaModFix/>
          </a:blip>
          <a:srcRect b="0" l="0" r="0" t="0"/>
          <a:stretch/>
        </p:blipFill>
        <p:spPr>
          <a:xfrm>
            <a:off x="714375" y="1752600"/>
            <a:ext cx="7715250" cy="4419600"/>
          </a:xfrm>
          <a:prstGeom prst="rect">
            <a:avLst/>
          </a:prstGeom>
          <a:noFill/>
          <a:ln>
            <a:noFill/>
          </a:ln>
        </p:spPr>
      </p:pic>
    </p:spTree>
  </p:cSld>
  <p:clrMapOvr>
    <a:masterClrMapping/>
  </p:clrMapOvr>
</p:sld>
</file>

<file path=ppt/slides/slide1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1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pic>
        <p:nvPicPr>
          <p:cNvPr id="1000" name="Google Shape;1000;p153"/>
          <p:cNvPicPr preferRelativeResize="0"/>
          <p:nvPr/>
        </p:nvPicPr>
        <p:blipFill rotWithShape="1">
          <a:blip r:embed="rId3">
            <a:alphaModFix/>
          </a:blip>
          <a:srcRect b="0" l="0" r="0" t="0"/>
          <a:stretch/>
        </p:blipFill>
        <p:spPr>
          <a:xfrm>
            <a:off x="914400" y="1752600"/>
            <a:ext cx="7541678" cy="4495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solidFill>
                  <a:schemeClr val="dk1"/>
                </a:solidFill>
                <a:latin typeface="Times New Roman"/>
                <a:ea typeface="Times New Roman"/>
                <a:cs typeface="Times New Roman"/>
                <a:sym typeface="Times New Roman"/>
              </a:rPr>
              <a:t>Propositional Logic</a:t>
            </a:r>
            <a:endParaRPr/>
          </a:p>
        </p:txBody>
      </p:sp>
      <p:sp>
        <p:nvSpPr>
          <p:cNvPr id="187" name="Google Shape;187;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lnSpc>
                <a:spcPct val="90000"/>
              </a:lnSpc>
              <a:spcBef>
                <a:spcPts val="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Propositional logic is a </a:t>
            </a:r>
            <a:r>
              <a:rPr lang="en-US" sz="2400">
                <a:solidFill>
                  <a:srgbClr val="FF0000"/>
                </a:solidFill>
                <a:latin typeface="Times New Roman"/>
                <a:ea typeface="Times New Roman"/>
                <a:cs typeface="Times New Roman"/>
                <a:sym typeface="Times New Roman"/>
              </a:rPr>
              <a:t>symbolic logic </a:t>
            </a:r>
            <a:r>
              <a:rPr lang="en-US" sz="2400">
                <a:solidFill>
                  <a:schemeClr val="dk1"/>
                </a:solidFill>
                <a:latin typeface="Times New Roman"/>
                <a:ea typeface="Times New Roman"/>
                <a:cs typeface="Times New Roman"/>
                <a:sym typeface="Times New Roman"/>
              </a:rPr>
              <a:t>for manipulating propositions</a:t>
            </a:r>
            <a:endParaRPr sz="2400"/>
          </a:p>
          <a:p>
            <a:pPr indent="-342900" lvl="0" marL="342900" rtl="0" algn="l">
              <a:lnSpc>
                <a:spcPct val="90000"/>
              </a:lnSpc>
              <a:spcBef>
                <a:spcPts val="140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Propositional logic is concerned with </a:t>
            </a:r>
            <a:r>
              <a:rPr lang="en-US" sz="2400">
                <a:solidFill>
                  <a:srgbClr val="FF0000"/>
                </a:solidFill>
                <a:latin typeface="Times New Roman"/>
                <a:ea typeface="Times New Roman"/>
                <a:cs typeface="Times New Roman"/>
                <a:sym typeface="Times New Roman"/>
              </a:rPr>
              <a:t>declarative sentences </a:t>
            </a:r>
            <a:r>
              <a:rPr lang="en-US" sz="2400">
                <a:solidFill>
                  <a:schemeClr val="dk1"/>
                </a:solidFill>
                <a:latin typeface="Times New Roman"/>
                <a:ea typeface="Times New Roman"/>
                <a:cs typeface="Times New Roman"/>
                <a:sym typeface="Times New Roman"/>
              </a:rPr>
              <a:t>that can be </a:t>
            </a:r>
            <a:r>
              <a:rPr lang="en-US" sz="2400">
                <a:solidFill>
                  <a:srgbClr val="FF0000"/>
                </a:solidFill>
                <a:latin typeface="Times New Roman"/>
                <a:ea typeface="Times New Roman"/>
                <a:cs typeface="Times New Roman"/>
                <a:sym typeface="Times New Roman"/>
              </a:rPr>
              <a:t>classified as either true or false</a:t>
            </a:r>
            <a:endParaRPr sz="2400">
              <a:solidFill>
                <a:srgbClr val="FF0000"/>
              </a:solidFill>
            </a:endParaRPr>
          </a:p>
          <a:p>
            <a:pPr indent="-342900" lvl="0" marL="342900" rtl="0" algn="l">
              <a:spcBef>
                <a:spcPts val="480"/>
              </a:spcBef>
              <a:spcAft>
                <a:spcPts val="0"/>
              </a:spcAft>
              <a:buClr>
                <a:srgbClr val="000000"/>
              </a:buClr>
              <a:buSzPts val="2400"/>
              <a:buChar char="•"/>
            </a:pPr>
            <a:r>
              <a:rPr b="0" i="0" lang="en-US" sz="2400">
                <a:solidFill>
                  <a:srgbClr val="000000"/>
                </a:solidFill>
                <a:latin typeface="Inter"/>
                <a:ea typeface="Inter"/>
                <a:cs typeface="Inter"/>
                <a:sym typeface="Inter"/>
              </a:rPr>
              <a:t>Propositional logic is also called </a:t>
            </a:r>
            <a:r>
              <a:rPr b="0" i="0" lang="en-US" sz="2400">
                <a:solidFill>
                  <a:srgbClr val="FF0000"/>
                </a:solidFill>
                <a:latin typeface="Inter"/>
                <a:ea typeface="Inter"/>
                <a:cs typeface="Inter"/>
                <a:sym typeface="Inter"/>
              </a:rPr>
              <a:t>Boolean logic </a:t>
            </a:r>
            <a:r>
              <a:rPr b="0" i="0" lang="en-US" sz="2400">
                <a:solidFill>
                  <a:srgbClr val="000000"/>
                </a:solidFill>
                <a:latin typeface="Inter"/>
                <a:ea typeface="Inter"/>
                <a:cs typeface="Inter"/>
                <a:sym typeface="Inter"/>
              </a:rPr>
              <a:t>as it works on 0 and 1.</a:t>
            </a:r>
            <a:endParaRPr/>
          </a:p>
          <a:p>
            <a:pPr indent="-342900" lvl="0" marL="342900" rtl="0" algn="l">
              <a:spcBef>
                <a:spcPts val="480"/>
              </a:spcBef>
              <a:spcAft>
                <a:spcPts val="0"/>
              </a:spcAft>
              <a:buClr>
                <a:srgbClr val="000000"/>
              </a:buClr>
              <a:buSzPts val="2400"/>
              <a:buChar char="•"/>
            </a:pPr>
            <a:r>
              <a:rPr lang="en-US" sz="2400">
                <a:solidFill>
                  <a:srgbClr val="000000"/>
                </a:solidFill>
                <a:latin typeface="Inter"/>
                <a:ea typeface="Inter"/>
                <a:cs typeface="Inter"/>
                <a:sym typeface="Inter"/>
              </a:rPr>
              <a:t>U</a:t>
            </a:r>
            <a:r>
              <a:rPr b="0" i="0" lang="en-US" sz="2400">
                <a:solidFill>
                  <a:srgbClr val="000000"/>
                </a:solidFill>
                <a:latin typeface="Inter"/>
                <a:ea typeface="Inter"/>
                <a:cs typeface="Inter"/>
                <a:sym typeface="Inter"/>
              </a:rPr>
              <a:t>se </a:t>
            </a:r>
            <a:r>
              <a:rPr b="0" i="0" lang="en-US" sz="2400">
                <a:solidFill>
                  <a:srgbClr val="FF0000"/>
                </a:solidFill>
                <a:latin typeface="Inter"/>
                <a:ea typeface="Inter"/>
                <a:cs typeface="Inter"/>
                <a:sym typeface="Inter"/>
              </a:rPr>
              <a:t>symbolic variables to represent the logic, </a:t>
            </a:r>
            <a:r>
              <a:rPr b="0" i="0" lang="en-US" sz="2400">
                <a:solidFill>
                  <a:srgbClr val="000000"/>
                </a:solidFill>
                <a:latin typeface="Inter"/>
                <a:ea typeface="Inter"/>
                <a:cs typeface="Inter"/>
                <a:sym typeface="Inter"/>
              </a:rPr>
              <a:t>and we can use any symbol for a representing a proposition, such A, B, C, P, Q, R, etc.</a:t>
            </a:r>
            <a:endParaRPr/>
          </a:p>
          <a:p>
            <a:pPr indent="-342900" lvl="0" marL="342900" rtl="0" algn="l">
              <a:spcBef>
                <a:spcPts val="480"/>
              </a:spcBef>
              <a:spcAft>
                <a:spcPts val="0"/>
              </a:spcAft>
              <a:buClr>
                <a:srgbClr val="FF0000"/>
              </a:buClr>
              <a:buSzPts val="2400"/>
              <a:buChar char="•"/>
            </a:pPr>
            <a:r>
              <a:rPr b="0" i="0" lang="en-US" sz="2400">
                <a:solidFill>
                  <a:srgbClr val="FF0000"/>
                </a:solidFill>
                <a:latin typeface="Inter"/>
                <a:ea typeface="Inter"/>
                <a:cs typeface="Inter"/>
                <a:sym typeface="Inter"/>
              </a:rPr>
              <a:t>Propositions can be either true or false</a:t>
            </a:r>
            <a:r>
              <a:rPr b="0" i="0" lang="en-US" sz="2400">
                <a:solidFill>
                  <a:srgbClr val="000000"/>
                </a:solidFill>
                <a:latin typeface="Inter"/>
                <a:ea typeface="Inter"/>
                <a:cs typeface="Inter"/>
                <a:sym typeface="Inter"/>
              </a:rPr>
              <a:t>, but it cannot be both.</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solidFill>
                  <a:schemeClr val="dk1"/>
                </a:solidFill>
                <a:latin typeface="Times New Roman"/>
                <a:ea typeface="Times New Roman"/>
                <a:cs typeface="Times New Roman"/>
                <a:sym typeface="Times New Roman"/>
              </a:rPr>
              <a:t>Propositional Logic</a:t>
            </a:r>
            <a:endParaRPr/>
          </a:p>
        </p:txBody>
      </p:sp>
      <p:sp>
        <p:nvSpPr>
          <p:cNvPr id="193" name="Google Shape;193;p1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lnSpc>
                <a:spcPct val="90000"/>
              </a:lnSpc>
              <a:spcBef>
                <a:spcPts val="0"/>
              </a:spcBef>
              <a:spcAft>
                <a:spcPts val="0"/>
              </a:spcAft>
              <a:buClr>
                <a:schemeClr val="dk1"/>
              </a:buClr>
              <a:buSzPct val="92664"/>
              <a:buChar char="•"/>
            </a:pPr>
            <a:r>
              <a:rPr lang="en-US" sz="2800">
                <a:solidFill>
                  <a:schemeClr val="dk1"/>
                </a:solidFill>
                <a:latin typeface="Times New Roman"/>
                <a:ea typeface="Times New Roman"/>
                <a:cs typeface="Times New Roman"/>
                <a:sym typeface="Times New Roman"/>
              </a:rPr>
              <a:t>A sentence whose truth value can be determined is called a </a:t>
            </a:r>
            <a:r>
              <a:rPr lang="en-US" sz="2800">
                <a:solidFill>
                  <a:srgbClr val="FF0000"/>
                </a:solidFill>
                <a:latin typeface="Times New Roman"/>
                <a:ea typeface="Times New Roman"/>
                <a:cs typeface="Times New Roman"/>
                <a:sym typeface="Times New Roman"/>
              </a:rPr>
              <a:t>statement</a:t>
            </a:r>
            <a:r>
              <a:rPr lang="en-US" sz="2800">
                <a:solidFill>
                  <a:schemeClr val="dk1"/>
                </a:solidFill>
                <a:latin typeface="Times New Roman"/>
                <a:ea typeface="Times New Roman"/>
                <a:cs typeface="Times New Roman"/>
                <a:sym typeface="Times New Roman"/>
              </a:rPr>
              <a:t> or </a:t>
            </a:r>
            <a:r>
              <a:rPr lang="en-US" sz="2800">
                <a:solidFill>
                  <a:srgbClr val="FF0000"/>
                </a:solidFill>
                <a:latin typeface="Times New Roman"/>
                <a:ea typeface="Times New Roman"/>
                <a:cs typeface="Times New Roman"/>
                <a:sym typeface="Times New Roman"/>
              </a:rPr>
              <a:t>proposition</a:t>
            </a:r>
            <a:endParaRPr sz="2800">
              <a:solidFill>
                <a:srgbClr val="FF0000"/>
              </a:solidFill>
            </a:endParaRPr>
          </a:p>
          <a:p>
            <a:pPr indent="-342900" lvl="0" marL="342900" rtl="0" algn="l">
              <a:lnSpc>
                <a:spcPct val="90000"/>
              </a:lnSpc>
              <a:spcBef>
                <a:spcPts val="1400"/>
              </a:spcBef>
              <a:spcAft>
                <a:spcPts val="0"/>
              </a:spcAft>
              <a:buClr>
                <a:schemeClr val="dk1"/>
              </a:buClr>
              <a:buSzPct val="92664"/>
              <a:buChar char="•"/>
            </a:pPr>
            <a:r>
              <a:rPr lang="en-US" sz="2800">
                <a:solidFill>
                  <a:schemeClr val="dk1"/>
                </a:solidFill>
                <a:latin typeface="Times New Roman"/>
                <a:ea typeface="Times New Roman"/>
                <a:cs typeface="Times New Roman"/>
                <a:sym typeface="Times New Roman"/>
              </a:rPr>
              <a:t>A statement is also called a </a:t>
            </a:r>
            <a:r>
              <a:rPr lang="en-US" sz="2800">
                <a:solidFill>
                  <a:srgbClr val="FF0000"/>
                </a:solidFill>
                <a:latin typeface="Times New Roman"/>
                <a:ea typeface="Times New Roman"/>
                <a:cs typeface="Times New Roman"/>
                <a:sym typeface="Times New Roman"/>
              </a:rPr>
              <a:t>closed sentence </a:t>
            </a:r>
            <a:r>
              <a:rPr lang="en-US" sz="2800">
                <a:solidFill>
                  <a:schemeClr val="dk1"/>
                </a:solidFill>
                <a:latin typeface="Times New Roman"/>
                <a:ea typeface="Times New Roman"/>
                <a:cs typeface="Times New Roman"/>
                <a:sym typeface="Times New Roman"/>
              </a:rPr>
              <a:t>because its truth value is not open to question</a:t>
            </a:r>
            <a:endParaRPr sz="2800"/>
          </a:p>
          <a:p>
            <a:pPr indent="-342900" lvl="0" marL="342900" rtl="0" algn="l">
              <a:lnSpc>
                <a:spcPct val="90000"/>
              </a:lnSpc>
              <a:spcBef>
                <a:spcPts val="1400"/>
              </a:spcBef>
              <a:spcAft>
                <a:spcPts val="0"/>
              </a:spcAft>
              <a:buClr>
                <a:schemeClr val="dk1"/>
              </a:buClr>
              <a:buSzPct val="92664"/>
              <a:buChar char="•"/>
            </a:pPr>
            <a:r>
              <a:rPr lang="en-US" sz="2800">
                <a:solidFill>
                  <a:schemeClr val="dk1"/>
                </a:solidFill>
                <a:latin typeface="Times New Roman"/>
                <a:ea typeface="Times New Roman"/>
                <a:cs typeface="Times New Roman"/>
                <a:sym typeface="Times New Roman"/>
              </a:rPr>
              <a:t>Statements that cannot be answered absolutely are called </a:t>
            </a:r>
            <a:r>
              <a:rPr lang="en-US" sz="2800">
                <a:solidFill>
                  <a:srgbClr val="FF0000"/>
                </a:solidFill>
                <a:latin typeface="Times New Roman"/>
                <a:ea typeface="Times New Roman"/>
                <a:cs typeface="Times New Roman"/>
                <a:sym typeface="Times New Roman"/>
              </a:rPr>
              <a:t>open sentences</a:t>
            </a:r>
            <a:endParaRPr sz="2800">
              <a:solidFill>
                <a:srgbClr val="FF0000"/>
              </a:solidFill>
            </a:endParaRPr>
          </a:p>
          <a:p>
            <a:pPr indent="-342900" lvl="0" marL="342900" rtl="0" algn="l">
              <a:lnSpc>
                <a:spcPct val="90000"/>
              </a:lnSpc>
              <a:spcBef>
                <a:spcPts val="1400"/>
              </a:spcBef>
              <a:spcAft>
                <a:spcPts val="0"/>
              </a:spcAft>
              <a:buClr>
                <a:schemeClr val="dk1"/>
              </a:buClr>
              <a:buSzPct val="92664"/>
              <a:buChar char="•"/>
            </a:pPr>
            <a:r>
              <a:rPr lang="en-US" sz="2800">
                <a:solidFill>
                  <a:schemeClr val="dk1"/>
                </a:solidFill>
                <a:latin typeface="Times New Roman"/>
                <a:ea typeface="Times New Roman"/>
                <a:cs typeface="Times New Roman"/>
                <a:sym typeface="Times New Roman"/>
              </a:rPr>
              <a:t>A </a:t>
            </a:r>
            <a:r>
              <a:rPr lang="en-US" sz="2800">
                <a:solidFill>
                  <a:srgbClr val="FF0000"/>
                </a:solidFill>
                <a:latin typeface="Times New Roman"/>
                <a:ea typeface="Times New Roman"/>
                <a:cs typeface="Times New Roman"/>
                <a:sym typeface="Times New Roman"/>
              </a:rPr>
              <a:t>compound statement </a:t>
            </a:r>
            <a:r>
              <a:rPr lang="en-US" sz="2800">
                <a:solidFill>
                  <a:schemeClr val="dk1"/>
                </a:solidFill>
                <a:latin typeface="Times New Roman"/>
                <a:ea typeface="Times New Roman"/>
                <a:cs typeface="Times New Roman"/>
                <a:sym typeface="Times New Roman"/>
              </a:rPr>
              <a:t>is formed by using logical connectives on individual statements</a:t>
            </a:r>
            <a:endParaRPr/>
          </a:p>
          <a:p>
            <a:pPr indent="-342900" lvl="0" marL="342900" rtl="0" algn="l">
              <a:lnSpc>
                <a:spcPct val="90000"/>
              </a:lnSpc>
              <a:spcBef>
                <a:spcPts val="1400"/>
              </a:spcBef>
              <a:spcAft>
                <a:spcPts val="0"/>
              </a:spcAft>
              <a:buClr>
                <a:schemeClr val="dk1"/>
              </a:buClr>
              <a:buSzPct val="92664"/>
              <a:buChar char="•"/>
            </a:pPr>
            <a:r>
              <a:rPr lang="en-US" sz="2800">
                <a:solidFill>
                  <a:schemeClr val="dk1"/>
                </a:solidFill>
                <a:latin typeface="Times New Roman"/>
                <a:ea typeface="Times New Roman"/>
                <a:cs typeface="Times New Roman"/>
                <a:sym typeface="Times New Roman"/>
              </a:rPr>
              <a:t>Statements which are questions, commands, or opinions are not propositions such as "</a:t>
            </a:r>
            <a:r>
              <a:rPr lang="en-US" sz="2800">
                <a:solidFill>
                  <a:srgbClr val="FF0000"/>
                </a:solidFill>
                <a:latin typeface="Times New Roman"/>
                <a:ea typeface="Times New Roman"/>
                <a:cs typeface="Times New Roman"/>
                <a:sym typeface="Times New Roman"/>
              </a:rPr>
              <a:t>Where is Rohini", "How are you", "What is your name"</a:t>
            </a:r>
            <a:r>
              <a:rPr lang="en-US" sz="2800">
                <a:solidFill>
                  <a:schemeClr val="dk1"/>
                </a:solidFill>
                <a:latin typeface="Times New Roman"/>
                <a:ea typeface="Times New Roman"/>
                <a:cs typeface="Times New Roman"/>
                <a:sym typeface="Times New Roman"/>
              </a:rPr>
              <a:t>, are not propositions.</a:t>
            </a:r>
            <a:endParaRPr/>
          </a:p>
          <a:p>
            <a:pPr indent="-190500" lvl="0" marL="342900" rtl="0" algn="l">
              <a:lnSpc>
                <a:spcPct val="90000"/>
              </a:lnSpc>
              <a:spcBef>
                <a:spcPts val="1400"/>
              </a:spcBef>
              <a:spcAft>
                <a:spcPts val="0"/>
              </a:spcAft>
              <a:buClr>
                <a:schemeClr val="dk1"/>
              </a:buClr>
              <a:buSzPct val="92664"/>
              <a:buNone/>
            </a:pPr>
            <a:r>
              <a:t/>
            </a:r>
            <a:endParaRPr sz="2800">
              <a:solidFill>
                <a:schemeClr val="dk1"/>
              </a:solidFill>
              <a:latin typeface="Times New Roman"/>
              <a:ea typeface="Times New Roman"/>
              <a:cs typeface="Times New Roman"/>
              <a:sym typeface="Times New Roman"/>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4B"/>
              </a:buClr>
              <a:buSzPct val="100000"/>
              <a:buFont typeface="Arial"/>
              <a:buNone/>
            </a:pPr>
            <a:r>
              <a:rPr b="0" i="0" lang="en-US">
                <a:solidFill>
                  <a:srgbClr val="610B4B"/>
                </a:solidFill>
                <a:latin typeface="Arial"/>
                <a:ea typeface="Arial"/>
                <a:cs typeface="Arial"/>
                <a:sym typeface="Arial"/>
              </a:rPr>
              <a:t>Syntax of propositional logic</a:t>
            </a:r>
            <a:br>
              <a:rPr b="0" i="0" lang="en-US">
                <a:solidFill>
                  <a:srgbClr val="610B4B"/>
                </a:solidFill>
                <a:latin typeface="Arial"/>
                <a:ea typeface="Arial"/>
                <a:cs typeface="Arial"/>
                <a:sym typeface="Arial"/>
              </a:rPr>
            </a:br>
            <a:endParaRPr/>
          </a:p>
        </p:txBody>
      </p:sp>
      <p:sp>
        <p:nvSpPr>
          <p:cNvPr id="199" name="Google Shape;199;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333333"/>
              </a:buClr>
              <a:buSzPts val="3200"/>
              <a:buChar char="•"/>
            </a:pPr>
            <a:r>
              <a:rPr b="0" i="0" lang="en-US">
                <a:solidFill>
                  <a:srgbClr val="333333"/>
                </a:solidFill>
                <a:latin typeface="Inter"/>
                <a:ea typeface="Inter"/>
                <a:cs typeface="Inter"/>
                <a:sym typeface="Inter"/>
              </a:rPr>
              <a:t>The syntax of propositional logic defines the allowable sentences for the knowledge representation. There are two types of Propositions:</a:t>
            </a:r>
            <a:endParaRPr/>
          </a:p>
          <a:p>
            <a:pPr indent="-342900" lvl="0" marL="342900" rtl="0" algn="just">
              <a:spcBef>
                <a:spcPts val="640"/>
              </a:spcBef>
              <a:spcAft>
                <a:spcPts val="0"/>
              </a:spcAft>
              <a:buClr>
                <a:srgbClr val="000000"/>
              </a:buClr>
              <a:buSzPts val="3200"/>
              <a:buFont typeface="Calibri"/>
              <a:buAutoNum type="arabicPeriod"/>
            </a:pPr>
            <a:r>
              <a:rPr b="1" i="0" lang="en-US">
                <a:solidFill>
                  <a:srgbClr val="000000"/>
                </a:solidFill>
                <a:latin typeface="Inter"/>
                <a:ea typeface="Inter"/>
                <a:cs typeface="Inter"/>
                <a:sym typeface="Inter"/>
              </a:rPr>
              <a:t>Atomic Propositions</a:t>
            </a:r>
            <a:endParaRPr b="0" i="0">
              <a:solidFill>
                <a:srgbClr val="000000"/>
              </a:solidFill>
              <a:latin typeface="Inter"/>
              <a:ea typeface="Inter"/>
              <a:cs typeface="Inter"/>
              <a:sym typeface="Inter"/>
            </a:endParaRPr>
          </a:p>
          <a:p>
            <a:pPr indent="-342900" lvl="0" marL="342900" rtl="0" algn="just">
              <a:spcBef>
                <a:spcPts val="640"/>
              </a:spcBef>
              <a:spcAft>
                <a:spcPts val="0"/>
              </a:spcAft>
              <a:buClr>
                <a:srgbClr val="000000"/>
              </a:buClr>
              <a:buSzPts val="3200"/>
              <a:buFont typeface="Calibri"/>
              <a:buAutoNum type="arabicPeriod"/>
            </a:pPr>
            <a:r>
              <a:rPr b="1" i="0" lang="en-US">
                <a:solidFill>
                  <a:srgbClr val="000000"/>
                </a:solidFill>
                <a:latin typeface="Inter"/>
                <a:ea typeface="Inter"/>
                <a:cs typeface="Inter"/>
                <a:sym typeface="Inter"/>
              </a:rPr>
              <a:t>Compound propositions</a:t>
            </a:r>
            <a:endParaRPr b="0" i="0">
              <a:solidFill>
                <a:srgbClr val="000000"/>
              </a:solidFill>
              <a:latin typeface="Inter"/>
              <a:ea typeface="Inter"/>
              <a:cs typeface="Inter"/>
              <a:sym typeface="Inte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9"/>
          <p:cNvSpPr txBox="1"/>
          <p:nvPr>
            <p:ph idx="1" type="body"/>
          </p:nvPr>
        </p:nvSpPr>
        <p:spPr>
          <a:xfrm>
            <a:off x="457200" y="304800"/>
            <a:ext cx="8229600" cy="58213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2800"/>
              <a:buChar char="•"/>
            </a:pPr>
            <a:r>
              <a:rPr b="1" i="0" lang="en-US" sz="2800">
                <a:solidFill>
                  <a:srgbClr val="000000"/>
                </a:solidFill>
                <a:latin typeface="Inter"/>
                <a:ea typeface="Inter"/>
                <a:cs typeface="Inter"/>
                <a:sym typeface="Inter"/>
              </a:rPr>
              <a:t>Atomic Proposition:</a:t>
            </a:r>
            <a:r>
              <a:rPr b="0" i="0" lang="en-US" sz="2800">
                <a:solidFill>
                  <a:srgbClr val="000000"/>
                </a:solidFill>
                <a:latin typeface="Inter"/>
                <a:ea typeface="Inter"/>
                <a:cs typeface="Inter"/>
                <a:sym typeface="Inter"/>
              </a:rPr>
              <a:t> Atomic propositions are the simple propositions. It consists of a single proposition symbol. These are the sentences which must be either true or false.</a:t>
            </a:r>
            <a:endParaRPr/>
          </a:p>
          <a:p>
            <a:pPr indent="-165100" lvl="0" marL="342900" rtl="0" algn="just">
              <a:spcBef>
                <a:spcPts val="560"/>
              </a:spcBef>
              <a:spcAft>
                <a:spcPts val="0"/>
              </a:spcAft>
              <a:buClr>
                <a:schemeClr val="dk1"/>
              </a:buClr>
              <a:buSzPts val="2800"/>
              <a:buNone/>
            </a:pPr>
            <a:r>
              <a:t/>
            </a:r>
            <a:endParaRPr b="0" i="0" sz="2800">
              <a:solidFill>
                <a:srgbClr val="000000"/>
              </a:solidFill>
              <a:latin typeface="Inter"/>
              <a:ea typeface="Inter"/>
              <a:cs typeface="Inter"/>
              <a:sym typeface="Inter"/>
            </a:endParaRPr>
          </a:p>
          <a:p>
            <a:pPr indent="0" lvl="0" marL="0" rtl="0" algn="just">
              <a:spcBef>
                <a:spcPts val="560"/>
              </a:spcBef>
              <a:spcAft>
                <a:spcPts val="0"/>
              </a:spcAft>
              <a:buClr>
                <a:srgbClr val="0000FF"/>
              </a:buClr>
              <a:buSzPts val="2800"/>
              <a:buNone/>
            </a:pPr>
            <a:r>
              <a:rPr b="0" i="0" lang="en-US" sz="2800">
                <a:solidFill>
                  <a:srgbClr val="0000FF"/>
                </a:solidFill>
                <a:latin typeface="Inter"/>
                <a:ea typeface="Inter"/>
                <a:cs typeface="Inter"/>
                <a:sym typeface="Inter"/>
              </a:rPr>
              <a:t>“The Sun is cold”</a:t>
            </a:r>
            <a:r>
              <a:rPr b="0" i="0" lang="en-US" sz="2800">
                <a:solidFill>
                  <a:srgbClr val="000000"/>
                </a:solidFill>
                <a:latin typeface="Inter"/>
                <a:ea typeface="Inter"/>
                <a:cs typeface="Inter"/>
                <a:sym typeface="Inter"/>
              </a:rPr>
              <a:t> is also a proposition as it is a </a:t>
            </a:r>
            <a:r>
              <a:rPr b="1" i="0" lang="en-US" sz="2800">
                <a:solidFill>
                  <a:srgbClr val="006699"/>
                </a:solidFill>
                <a:latin typeface="Inter"/>
                <a:ea typeface="Inter"/>
                <a:cs typeface="Inter"/>
                <a:sym typeface="Inter"/>
              </a:rPr>
              <a:t>false</a:t>
            </a:r>
            <a:r>
              <a:rPr b="0" i="0" lang="en-US" sz="2800">
                <a:solidFill>
                  <a:srgbClr val="000000"/>
                </a:solidFill>
                <a:latin typeface="Inter"/>
                <a:ea typeface="Inter"/>
                <a:cs typeface="Inter"/>
                <a:sym typeface="Inter"/>
              </a:rPr>
              <a:t> fact.   </a:t>
            </a:r>
            <a:endParaRPr/>
          </a:p>
          <a:p>
            <a:pPr indent="-342900" lvl="0" marL="342900" rtl="0" algn="just">
              <a:spcBef>
                <a:spcPts val="560"/>
              </a:spcBef>
              <a:spcAft>
                <a:spcPts val="0"/>
              </a:spcAft>
              <a:buClr>
                <a:srgbClr val="000000"/>
              </a:buClr>
              <a:buSzPts val="2800"/>
              <a:buChar char="•"/>
            </a:pPr>
            <a:r>
              <a:rPr b="1" i="0" lang="en-US" sz="2800">
                <a:solidFill>
                  <a:srgbClr val="000000"/>
                </a:solidFill>
                <a:latin typeface="Inter"/>
                <a:ea typeface="Inter"/>
                <a:cs typeface="Inter"/>
                <a:sym typeface="Inter"/>
              </a:rPr>
              <a:t>Compound proposition:</a:t>
            </a:r>
            <a:r>
              <a:rPr b="0" i="0" lang="en-US" sz="2800">
                <a:solidFill>
                  <a:srgbClr val="000000"/>
                </a:solidFill>
                <a:latin typeface="Inter"/>
                <a:ea typeface="Inter"/>
                <a:cs typeface="Inter"/>
                <a:sym typeface="Inter"/>
              </a:rPr>
              <a:t> Compound propositions are constructed by combining simpler or atomic propositions, using parenthesis and logical connectives.</a:t>
            </a:r>
            <a:endParaRPr/>
          </a:p>
          <a:p>
            <a:pPr indent="0" lvl="0" marL="0" rtl="0" algn="just">
              <a:spcBef>
                <a:spcPts val="640"/>
              </a:spcBef>
              <a:spcAft>
                <a:spcPts val="0"/>
              </a:spcAft>
              <a:buClr>
                <a:srgbClr val="000000"/>
              </a:buClr>
              <a:buSzPts val="2800"/>
              <a:buNone/>
            </a:pPr>
            <a:r>
              <a:rPr b="0" i="0" lang="en-US" sz="2800">
                <a:solidFill>
                  <a:srgbClr val="000000"/>
                </a:solidFill>
                <a:latin typeface="Inter"/>
                <a:ea typeface="Inter"/>
                <a:cs typeface="Inter"/>
                <a:sym typeface="Inter"/>
              </a:rPr>
              <a:t> </a:t>
            </a:r>
            <a:r>
              <a:rPr b="0" i="0" lang="en-US" sz="2800">
                <a:solidFill>
                  <a:srgbClr val="0000FF"/>
                </a:solidFill>
                <a:latin typeface="Inter"/>
                <a:ea typeface="Inter"/>
                <a:cs typeface="Inter"/>
                <a:sym typeface="Inter"/>
              </a:rPr>
              <a:t>"It is raining today, and street is wet."</a:t>
            </a:r>
            <a:r>
              <a:rPr b="0" i="0" lang="en-US" sz="2800">
                <a:solidFill>
                  <a:srgbClr val="000000"/>
                </a:solidFill>
                <a:latin typeface="Inter"/>
                <a:ea typeface="Inter"/>
                <a:cs typeface="Inter"/>
                <a:sym typeface="Inter"/>
              </a:rPr>
              <a:t> </a:t>
            </a:r>
            <a:r>
              <a:rPr b="0" i="0" lang="en-US">
                <a:solidFill>
                  <a:srgbClr val="000000"/>
                </a:solidFill>
                <a:latin typeface="Inter"/>
                <a:ea typeface="Inter"/>
                <a:cs typeface="Inter"/>
                <a:sym typeface="Inter"/>
              </a:rPr>
              <a:t> </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Times New Roman"/>
              <a:buNone/>
            </a:pPr>
            <a:r>
              <a:rPr b="1" lang="en-US" sz="4000">
                <a:solidFill>
                  <a:schemeClr val="dk1"/>
                </a:solidFill>
                <a:latin typeface="Times New Roman"/>
                <a:ea typeface="Times New Roman"/>
                <a:cs typeface="Times New Roman"/>
                <a:sym typeface="Times New Roman"/>
              </a:rPr>
              <a:t>Syllabus</a:t>
            </a:r>
            <a:endParaRPr/>
          </a:p>
        </p:txBody>
      </p:sp>
      <p:sp>
        <p:nvSpPr>
          <p:cNvPr id="95" name="Google Shape;95;p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52400" lvl="0" marL="91440" rtl="0" algn="just">
              <a:lnSpc>
                <a:spcPct val="90000"/>
              </a:lnSpc>
              <a:spcBef>
                <a:spcPts val="0"/>
              </a:spcBef>
              <a:spcAft>
                <a:spcPts val="0"/>
              </a:spcAft>
              <a:buClr>
                <a:schemeClr val="dk1"/>
              </a:buClr>
              <a:buSzPts val="2400"/>
              <a:buChar char=" "/>
            </a:pPr>
            <a:r>
              <a:rPr b="1" lang="en-US" sz="3200">
                <a:solidFill>
                  <a:schemeClr val="dk1"/>
                </a:solidFill>
                <a:latin typeface="Times New Roman"/>
                <a:ea typeface="Times New Roman"/>
                <a:cs typeface="Times New Roman"/>
                <a:sym typeface="Times New Roman"/>
              </a:rPr>
              <a:t>Knowledge Representation and Planning</a:t>
            </a:r>
            <a:endParaRPr sz="3200">
              <a:solidFill>
                <a:schemeClr val="dk1"/>
              </a:solidFill>
              <a:latin typeface="Times New Roman"/>
              <a:ea typeface="Times New Roman"/>
              <a:cs typeface="Times New Roman"/>
              <a:sym typeface="Times New Roman"/>
            </a:endParaRPr>
          </a:p>
          <a:p>
            <a:pPr indent="-152400" lvl="0" marL="91440" rtl="0" algn="just">
              <a:lnSpc>
                <a:spcPct val="90000"/>
              </a:lnSpc>
              <a:spcBef>
                <a:spcPts val="1400"/>
              </a:spcBef>
              <a:spcAft>
                <a:spcPts val="0"/>
              </a:spcAft>
              <a:buClr>
                <a:schemeClr val="dk1"/>
              </a:buClr>
              <a:buSzPts val="2400"/>
              <a:buChar char=" "/>
            </a:pPr>
            <a:r>
              <a:rPr lang="en-US" sz="3200">
                <a:solidFill>
                  <a:schemeClr val="dk1"/>
                </a:solidFill>
                <a:latin typeface="Times New Roman"/>
                <a:ea typeface="Times New Roman"/>
                <a:cs typeface="Times New Roman"/>
                <a:sym typeface="Times New Roman"/>
              </a:rPr>
              <a:t>Propositional logic and predicate logic, Knowledge Representation structure such as frame, Conceptual dependencies, Semantic networks and script, Resolution in predicate logic, Unification algorithm, Forward and Backward chaining, Logic Programming </a:t>
            </a:r>
            <a:endParaRPr/>
          </a:p>
          <a:p>
            <a:pPr indent="-152400" lvl="0" marL="91440" rtl="0" algn="just">
              <a:lnSpc>
                <a:spcPct val="90000"/>
              </a:lnSpc>
              <a:spcBef>
                <a:spcPts val="1400"/>
              </a:spcBef>
              <a:spcAft>
                <a:spcPts val="0"/>
              </a:spcAft>
              <a:buClr>
                <a:schemeClr val="dk1"/>
              </a:buClr>
              <a:buSzPts val="2400"/>
              <a:buChar char=" "/>
            </a:pPr>
            <a:r>
              <a:rPr b="1" lang="en-US" sz="3200">
                <a:solidFill>
                  <a:schemeClr val="dk1"/>
                </a:solidFill>
                <a:latin typeface="Times New Roman"/>
                <a:ea typeface="Times New Roman"/>
                <a:cs typeface="Times New Roman"/>
                <a:sym typeface="Times New Roman"/>
              </a:rPr>
              <a:t>Planning:</a:t>
            </a:r>
            <a:r>
              <a:rPr lang="en-US" sz="3200">
                <a:solidFill>
                  <a:schemeClr val="dk1"/>
                </a:solidFill>
                <a:latin typeface="Times New Roman"/>
                <a:ea typeface="Times New Roman"/>
                <a:cs typeface="Times New Roman"/>
                <a:sym typeface="Times New Roman"/>
              </a:rPr>
              <a:t> Forward and Backward planning, Goal Stack Planning, Hierarchical Planning.</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0"/>
          <p:cNvSpPr txBox="1"/>
          <p:nvPr>
            <p:ph idx="1" type="body"/>
          </p:nvPr>
        </p:nvSpPr>
        <p:spPr>
          <a:xfrm>
            <a:off x="457200" y="304800"/>
            <a:ext cx="8229600" cy="5821363"/>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1800"/>
              <a:buChar char="•"/>
            </a:pPr>
            <a:r>
              <a:rPr lang="en-US" sz="1800">
                <a:latin typeface="Times New Roman"/>
                <a:ea typeface="Times New Roman"/>
                <a:cs typeface="Times New Roman"/>
                <a:sym typeface="Times New Roman"/>
              </a:rPr>
              <a:t>In </a:t>
            </a:r>
            <a:r>
              <a:rPr b="1" lang="en-US" sz="1800">
                <a:latin typeface="Times New Roman"/>
                <a:ea typeface="Times New Roman"/>
                <a:cs typeface="Times New Roman"/>
                <a:sym typeface="Times New Roman"/>
              </a:rPr>
              <a:t>propositional logic (PL)</a:t>
            </a:r>
            <a:r>
              <a:rPr lang="en-US" sz="1800">
                <a:latin typeface="Times New Roman"/>
                <a:ea typeface="Times New Roman"/>
                <a:cs typeface="Times New Roman"/>
                <a:sym typeface="Times New Roman"/>
              </a:rPr>
              <a:t> an user defines a set of propositional symbols, like </a:t>
            </a:r>
            <a:r>
              <a:rPr b="1" i="1" lang="en-US" sz="1800">
                <a:latin typeface="Times New Roman"/>
                <a:ea typeface="Times New Roman"/>
                <a:cs typeface="Times New Roman"/>
                <a:sym typeface="Times New Roman"/>
              </a:rPr>
              <a:t>P</a:t>
            </a:r>
            <a:r>
              <a:rPr i="1" lang="en-US" sz="1800">
                <a:latin typeface="Times New Roman"/>
                <a:ea typeface="Times New Roman"/>
                <a:cs typeface="Times New Roman"/>
                <a:sym typeface="Times New Roman"/>
              </a:rPr>
              <a:t> and </a:t>
            </a:r>
            <a:r>
              <a:rPr b="1" i="1" lang="en-US" sz="1800">
                <a:latin typeface="Times New Roman"/>
                <a:ea typeface="Times New Roman"/>
                <a:cs typeface="Times New Roman"/>
                <a:sym typeface="Times New Roman"/>
              </a:rPr>
              <a:t>Q</a:t>
            </a:r>
            <a:r>
              <a:rPr i="1" lang="en-US" sz="1800">
                <a:latin typeface="Times New Roman"/>
                <a:ea typeface="Times New Roman"/>
                <a:cs typeface="Times New Roman"/>
                <a:sym typeface="Times New Roman"/>
              </a:rPr>
              <a:t>. </a:t>
            </a:r>
            <a:r>
              <a:rPr lang="en-US" sz="1800">
                <a:latin typeface="Times New Roman"/>
                <a:ea typeface="Times New Roman"/>
                <a:cs typeface="Times New Roman"/>
                <a:sym typeface="Times New Roman"/>
              </a:rPr>
              <a:t>User defines the semantics of each of these symbols. For example :</a:t>
            </a:r>
            <a:endParaRPr/>
          </a:p>
          <a:p>
            <a:pPr indent="-342900" lvl="0" marL="342900" rtl="0" algn="l">
              <a:lnSpc>
                <a:spcPct val="150000"/>
              </a:lnSpc>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P means "It is hot" </a:t>
            </a:r>
            <a:endParaRPr/>
          </a:p>
          <a:p>
            <a:pPr indent="-342900" lvl="0" marL="342900" rtl="0" algn="l">
              <a:lnSpc>
                <a:spcPct val="150000"/>
              </a:lnSpc>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Q means "It is humid" </a:t>
            </a:r>
            <a:endParaRPr/>
          </a:p>
          <a:p>
            <a:pPr indent="-342900" lvl="0" marL="342900" rtl="0" algn="l">
              <a:lnSpc>
                <a:spcPct val="150000"/>
              </a:lnSpc>
              <a:spcBef>
                <a:spcPts val="360"/>
              </a:spcBef>
              <a:spcAft>
                <a:spcPts val="0"/>
              </a:spcAft>
              <a:buClr>
                <a:schemeClr val="dk1"/>
              </a:buClr>
              <a:buSzPts val="1800"/>
              <a:buFont typeface="Noto Sans Symbols"/>
              <a:buChar char="⮚"/>
            </a:pPr>
            <a:r>
              <a:rPr lang="en-US" sz="1800">
                <a:latin typeface="Times New Roman"/>
                <a:ea typeface="Times New Roman"/>
                <a:cs typeface="Times New Roman"/>
                <a:sym typeface="Times New Roman"/>
              </a:rPr>
              <a:t> R means "It is raining" </a:t>
            </a:r>
            <a:endParaRPr/>
          </a:p>
          <a:p>
            <a:pPr indent="-342900" lvl="0" marL="342900" rtl="0" algn="l">
              <a:lnSpc>
                <a:spcPct val="150000"/>
              </a:lnSpc>
              <a:spcBef>
                <a:spcPts val="360"/>
              </a:spcBef>
              <a:spcAft>
                <a:spcPts val="0"/>
              </a:spcAft>
              <a:buClr>
                <a:schemeClr val="dk1"/>
              </a:buClr>
              <a:buSzPts val="1800"/>
              <a:buChar char="•"/>
            </a:pPr>
            <a:r>
              <a:rPr lang="en-US" sz="1800">
                <a:latin typeface="Times New Roman"/>
                <a:ea typeface="Times New Roman"/>
                <a:cs typeface="Times New Roman"/>
                <a:sym typeface="Times New Roman"/>
              </a:rPr>
              <a:t>A </a:t>
            </a:r>
            <a:r>
              <a:rPr b="1" lang="en-US" sz="1800">
                <a:latin typeface="Times New Roman"/>
                <a:ea typeface="Times New Roman"/>
                <a:cs typeface="Times New Roman"/>
                <a:sym typeface="Times New Roman"/>
              </a:rPr>
              <a:t>sentence (also called a formula or well-formed formula or wff) is defined as: </a:t>
            </a:r>
            <a:endParaRPr/>
          </a:p>
          <a:p>
            <a:pPr indent="-342900" lvl="0" marL="342900" rtl="0" algn="l">
              <a:lnSpc>
                <a:spcPct val="150000"/>
              </a:lnSpc>
              <a:spcBef>
                <a:spcPts val="360"/>
              </a:spcBef>
              <a:spcAft>
                <a:spcPts val="0"/>
              </a:spcAft>
              <a:buClr>
                <a:schemeClr val="dk1"/>
              </a:buClr>
              <a:buSzPts val="1800"/>
              <a:buNone/>
            </a:pPr>
            <a:r>
              <a:rPr lang="en-US" sz="1800">
                <a:latin typeface="Times New Roman"/>
                <a:ea typeface="Times New Roman"/>
                <a:cs typeface="Times New Roman"/>
                <a:sym typeface="Times New Roman"/>
              </a:rPr>
              <a:t>    1. A symbol </a:t>
            </a:r>
            <a:endParaRPr/>
          </a:p>
          <a:p>
            <a:pPr indent="-342900" lvl="0" marL="342900" rtl="0" algn="l">
              <a:lnSpc>
                <a:spcPct val="150000"/>
              </a:lnSpc>
              <a:spcBef>
                <a:spcPts val="360"/>
              </a:spcBef>
              <a:spcAft>
                <a:spcPts val="0"/>
              </a:spcAft>
              <a:buClr>
                <a:schemeClr val="dk1"/>
              </a:buClr>
              <a:buSzPts val="1800"/>
              <a:buNone/>
            </a:pPr>
            <a:r>
              <a:rPr lang="en-US" sz="1800">
                <a:latin typeface="Times New Roman"/>
                <a:ea typeface="Times New Roman"/>
                <a:cs typeface="Times New Roman"/>
                <a:sym typeface="Times New Roman"/>
              </a:rPr>
              <a:t>    2. If S is a sentence, then </a:t>
            </a:r>
            <a:r>
              <a:rPr b="1" lang="en-US" sz="1800">
                <a:latin typeface="Times New Roman"/>
                <a:ea typeface="Times New Roman"/>
                <a:cs typeface="Times New Roman"/>
                <a:sym typeface="Times New Roman"/>
              </a:rPr>
              <a:t>~S </a:t>
            </a:r>
            <a:r>
              <a:rPr lang="en-US" sz="1800">
                <a:latin typeface="Times New Roman"/>
                <a:ea typeface="Times New Roman"/>
                <a:cs typeface="Times New Roman"/>
                <a:sym typeface="Times New Roman"/>
              </a:rPr>
              <a:t>is a sentence, where "~" is the "not" logical operator </a:t>
            </a:r>
            <a:endParaRPr/>
          </a:p>
          <a:p>
            <a:pPr indent="-342900" lvl="0" marL="342900" rtl="0" algn="l">
              <a:lnSpc>
                <a:spcPct val="150000"/>
              </a:lnSpc>
              <a:spcBef>
                <a:spcPts val="360"/>
              </a:spcBef>
              <a:spcAft>
                <a:spcPts val="0"/>
              </a:spcAft>
              <a:buClr>
                <a:schemeClr val="dk1"/>
              </a:buClr>
              <a:buSzPts val="1800"/>
              <a:buNone/>
            </a:pPr>
            <a:r>
              <a:rPr lang="en-US" sz="1800">
                <a:latin typeface="Times New Roman"/>
                <a:ea typeface="Times New Roman"/>
                <a:cs typeface="Times New Roman"/>
                <a:sym typeface="Times New Roman"/>
              </a:rPr>
              <a:t>     3. If S and T are sentences, then </a:t>
            </a:r>
            <a:r>
              <a:rPr b="1" lang="en-US" sz="1800">
                <a:latin typeface="Times New Roman"/>
                <a:ea typeface="Times New Roman"/>
                <a:cs typeface="Times New Roman"/>
                <a:sym typeface="Times New Roman"/>
              </a:rPr>
              <a:t>(S v T), (S ^ T), (S =&gt; T), </a:t>
            </a:r>
            <a:r>
              <a:rPr lang="en-US" sz="1800">
                <a:latin typeface="Times New Roman"/>
                <a:ea typeface="Times New Roman"/>
                <a:cs typeface="Times New Roman"/>
                <a:sym typeface="Times New Roman"/>
              </a:rPr>
              <a:t>and </a:t>
            </a:r>
            <a:r>
              <a:rPr b="1" lang="en-US" sz="1800">
                <a:latin typeface="Times New Roman"/>
                <a:ea typeface="Times New Roman"/>
                <a:cs typeface="Times New Roman"/>
                <a:sym typeface="Times New Roman"/>
              </a:rPr>
              <a:t>(S &lt;=&gt; T)</a:t>
            </a:r>
            <a:r>
              <a:rPr lang="en-US" sz="1800">
                <a:latin typeface="Times New Roman"/>
                <a:ea typeface="Times New Roman"/>
                <a:cs typeface="Times New Roman"/>
                <a:sym typeface="Times New Roman"/>
              </a:rPr>
              <a:t> are sentences, where the four logical connectives correspond to "or," "and," "implies," and "if and only if," respectively </a:t>
            </a:r>
            <a:endParaRPr/>
          </a:p>
          <a:p>
            <a:pPr indent="-228600" lvl="0" marL="342900" rtl="0" algn="l">
              <a:lnSpc>
                <a:spcPct val="150000"/>
              </a:lnSpc>
              <a:spcBef>
                <a:spcPts val="360"/>
              </a:spcBef>
              <a:spcAft>
                <a:spcPts val="0"/>
              </a:spcAft>
              <a:buClr>
                <a:schemeClr val="dk1"/>
              </a:buClr>
              <a:buSzPts val="1800"/>
              <a:buNone/>
            </a:pPr>
            <a:r>
              <a:t/>
            </a:r>
            <a:endParaRPr sz="1800">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lang="en-US">
                <a:solidFill>
                  <a:schemeClr val="dk1"/>
                </a:solidFill>
                <a:latin typeface="Times New Roman"/>
                <a:ea typeface="Times New Roman"/>
                <a:cs typeface="Times New Roman"/>
                <a:sym typeface="Times New Roman"/>
              </a:rPr>
              <a:t>Propositional logic (PL)</a:t>
            </a:r>
            <a:endParaRPr b="1">
              <a:latin typeface="Times New Roman"/>
              <a:ea typeface="Times New Roman"/>
              <a:cs typeface="Times New Roman"/>
              <a:sym typeface="Times New Roman"/>
            </a:endParaRPr>
          </a:p>
        </p:txBody>
      </p:sp>
      <p:sp>
        <p:nvSpPr>
          <p:cNvPr id="215" name="Google Shape;215;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70000" lnSpcReduction="20000"/>
          </a:bodyPr>
          <a:lstStyle/>
          <a:p>
            <a:pPr indent="-127000" lvl="0" marL="91440" rtl="0" algn="l">
              <a:lnSpc>
                <a:spcPct val="90000"/>
              </a:lnSpc>
              <a:spcBef>
                <a:spcPts val="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For example, </a:t>
            </a:r>
            <a:endParaRPr/>
          </a:p>
          <a:p>
            <a:pPr indent="0" lvl="0" marL="91440" rtl="0" algn="l">
              <a:lnSpc>
                <a:spcPct val="90000"/>
              </a:lnSpc>
              <a:spcBef>
                <a:spcPts val="0"/>
              </a:spcBef>
              <a:spcAft>
                <a:spcPts val="0"/>
              </a:spcAft>
              <a:buClr>
                <a:schemeClr val="dk1"/>
              </a:buClr>
              <a:buSzPct val="89285"/>
              <a:buNone/>
            </a:pPr>
            <a:r>
              <a:t/>
            </a:r>
            <a:endParaRPr/>
          </a:p>
          <a:p>
            <a:pPr indent="-182880" lvl="1" marL="384048" rtl="0" algn="l">
              <a:lnSpc>
                <a:spcPct val="90000"/>
              </a:lnSpc>
              <a:spcBef>
                <a:spcPts val="400"/>
              </a:spcBef>
              <a:spcAft>
                <a:spcPts val="0"/>
              </a:spcAft>
              <a:buClr>
                <a:schemeClr val="dk1"/>
              </a:buClr>
              <a:buSzPct val="142857"/>
              <a:buChar char="◦"/>
            </a:pPr>
            <a:r>
              <a:rPr lang="en-US" sz="2000">
                <a:solidFill>
                  <a:schemeClr val="dk1"/>
                </a:solidFill>
                <a:latin typeface="Times New Roman"/>
                <a:ea typeface="Times New Roman"/>
                <a:cs typeface="Times New Roman"/>
                <a:sym typeface="Times New Roman"/>
              </a:rPr>
              <a:t> </a:t>
            </a:r>
            <a:r>
              <a:rPr b="1" lang="en-US">
                <a:solidFill>
                  <a:schemeClr val="dk1"/>
                </a:solidFill>
                <a:latin typeface="Times New Roman"/>
                <a:ea typeface="Times New Roman"/>
                <a:cs typeface="Times New Roman"/>
                <a:sym typeface="Times New Roman"/>
              </a:rPr>
              <a:t>P means "It is hot" </a:t>
            </a:r>
            <a:endParaRPr b="1"/>
          </a:p>
          <a:p>
            <a:pPr indent="-182880" lvl="1" marL="384048" rtl="0" algn="l">
              <a:lnSpc>
                <a:spcPct val="90000"/>
              </a:lnSpc>
              <a:spcBef>
                <a:spcPts val="600"/>
              </a:spcBef>
              <a:spcAft>
                <a:spcPts val="0"/>
              </a:spcAft>
              <a:buClr>
                <a:schemeClr val="dk1"/>
              </a:buClr>
              <a:buSzPct val="142857"/>
              <a:buChar char="◦"/>
            </a:pPr>
            <a:r>
              <a:rPr b="1" lang="en-US" sz="2000">
                <a:solidFill>
                  <a:schemeClr val="dk1"/>
                </a:solidFill>
                <a:latin typeface="Times New Roman"/>
                <a:ea typeface="Times New Roman"/>
                <a:cs typeface="Times New Roman"/>
                <a:sym typeface="Times New Roman"/>
              </a:rPr>
              <a:t> </a:t>
            </a:r>
            <a:r>
              <a:rPr b="1" lang="en-US">
                <a:solidFill>
                  <a:schemeClr val="dk1"/>
                </a:solidFill>
                <a:latin typeface="Times New Roman"/>
                <a:ea typeface="Times New Roman"/>
                <a:cs typeface="Times New Roman"/>
                <a:sym typeface="Times New Roman"/>
              </a:rPr>
              <a:t>Q means "It is humid" </a:t>
            </a:r>
            <a:endParaRPr b="1"/>
          </a:p>
          <a:p>
            <a:pPr indent="-182880" lvl="1" marL="384048" rtl="0" algn="l">
              <a:lnSpc>
                <a:spcPct val="90000"/>
              </a:lnSpc>
              <a:spcBef>
                <a:spcPts val="600"/>
              </a:spcBef>
              <a:spcAft>
                <a:spcPts val="0"/>
              </a:spcAft>
              <a:buClr>
                <a:schemeClr val="dk1"/>
              </a:buClr>
              <a:buSzPct val="142857"/>
              <a:buChar char="◦"/>
            </a:pPr>
            <a:r>
              <a:rPr b="1" lang="en-US" sz="2000">
                <a:solidFill>
                  <a:schemeClr val="dk1"/>
                </a:solidFill>
                <a:latin typeface="Times New Roman"/>
                <a:ea typeface="Times New Roman"/>
                <a:cs typeface="Times New Roman"/>
                <a:sym typeface="Times New Roman"/>
              </a:rPr>
              <a:t> </a:t>
            </a:r>
            <a:r>
              <a:rPr b="1" lang="en-US">
                <a:solidFill>
                  <a:schemeClr val="dk1"/>
                </a:solidFill>
                <a:latin typeface="Times New Roman"/>
                <a:ea typeface="Times New Roman"/>
                <a:cs typeface="Times New Roman"/>
                <a:sym typeface="Times New Roman"/>
              </a:rPr>
              <a:t>R means "It is raining" </a:t>
            </a:r>
            <a:endParaRPr b="1"/>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Examples of PL sentences: </a:t>
            </a:r>
            <a:endParaRPr/>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o </a:t>
            </a:r>
            <a:r>
              <a:rPr b="1" lang="en-US">
                <a:solidFill>
                  <a:schemeClr val="dk1"/>
                </a:solidFill>
                <a:latin typeface="Times New Roman"/>
                <a:ea typeface="Times New Roman"/>
                <a:cs typeface="Times New Roman"/>
                <a:sym typeface="Times New Roman"/>
              </a:rPr>
              <a:t>(P ^ Q) =&gt; R </a:t>
            </a:r>
            <a:endParaRPr/>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(here meaning "If it is hot and humid, then it is raining") </a:t>
            </a:r>
            <a:endParaRPr/>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o </a:t>
            </a:r>
            <a:r>
              <a:rPr b="1" lang="en-US">
                <a:solidFill>
                  <a:schemeClr val="dk1"/>
                </a:solidFill>
                <a:latin typeface="Times New Roman"/>
                <a:ea typeface="Times New Roman"/>
                <a:cs typeface="Times New Roman"/>
                <a:sym typeface="Times New Roman"/>
              </a:rPr>
              <a:t>Q =&gt; P </a:t>
            </a:r>
            <a:endParaRPr/>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(here meaning "If it is humid, then it is hot") </a:t>
            </a:r>
            <a:endParaRPr/>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o </a:t>
            </a:r>
            <a:r>
              <a:rPr b="1" lang="en-US">
                <a:solidFill>
                  <a:schemeClr val="dk1"/>
                </a:solidFill>
                <a:latin typeface="Times New Roman"/>
                <a:ea typeface="Times New Roman"/>
                <a:cs typeface="Times New Roman"/>
                <a:sym typeface="Times New Roman"/>
              </a:rPr>
              <a:t>Q</a:t>
            </a:r>
            <a:r>
              <a:rPr lang="en-US">
                <a:solidFill>
                  <a:schemeClr val="dk1"/>
                </a:solidFill>
                <a:latin typeface="Times New Roman"/>
                <a:ea typeface="Times New Roman"/>
                <a:cs typeface="Times New Roman"/>
                <a:sym typeface="Times New Roman"/>
              </a:rPr>
              <a:t> </a:t>
            </a:r>
            <a:endParaRPr/>
          </a:p>
          <a:p>
            <a:pPr indent="-127000" lvl="0" marL="91440" rtl="0" algn="l">
              <a:lnSpc>
                <a:spcPct val="90000"/>
              </a:lnSpc>
              <a:spcBef>
                <a:spcPts val="1400"/>
              </a:spcBef>
              <a:spcAft>
                <a:spcPts val="0"/>
              </a:spcAft>
              <a:buClr>
                <a:schemeClr val="dk1"/>
              </a:buClr>
              <a:buSzPct val="89285"/>
              <a:buChar char=" "/>
            </a:pPr>
            <a:r>
              <a:rPr lang="en-US">
                <a:solidFill>
                  <a:schemeClr val="dk1"/>
                </a:solidFill>
                <a:latin typeface="Times New Roman"/>
                <a:ea typeface="Times New Roman"/>
                <a:cs typeface="Times New Roman"/>
                <a:sym typeface="Times New Roman"/>
              </a:rPr>
              <a:t>(here meaning "It is humid.") </a:t>
            </a:r>
            <a:endParaRPr/>
          </a:p>
          <a:p>
            <a:pPr indent="-342900" lvl="0" marL="342900" rtl="0" algn="l">
              <a:spcBef>
                <a:spcPts val="448"/>
              </a:spcBef>
              <a:spcAft>
                <a:spcPts val="0"/>
              </a:spcAft>
              <a:buClr>
                <a:schemeClr val="dk1"/>
              </a:buClr>
              <a:buSzPct val="100000"/>
              <a:buNone/>
            </a:pPr>
            <a:r>
              <a:t/>
            </a:r>
            <a:endParaRPr b="1">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Times New Roman"/>
              <a:buNone/>
            </a:pPr>
            <a:r>
              <a:rPr lang="en-US">
                <a:solidFill>
                  <a:schemeClr val="dk1"/>
                </a:solidFill>
                <a:latin typeface="Times New Roman"/>
                <a:ea typeface="Times New Roman"/>
                <a:cs typeface="Times New Roman"/>
                <a:sym typeface="Times New Roman"/>
              </a:rPr>
              <a:t>Propositional logic (PL)</a:t>
            </a:r>
            <a:br>
              <a:rPr lang="en-US">
                <a:solidFill>
                  <a:schemeClr val="dk1"/>
                </a:solidFill>
                <a:latin typeface="Times New Roman"/>
                <a:ea typeface="Times New Roman"/>
                <a:cs typeface="Times New Roman"/>
                <a:sym typeface="Times New Roman"/>
              </a:rPr>
            </a:br>
            <a:endParaRPr>
              <a:solidFill>
                <a:schemeClr val="dk1"/>
              </a:solidFill>
              <a:latin typeface="Times New Roman"/>
              <a:ea typeface="Times New Roman"/>
              <a:cs typeface="Times New Roman"/>
              <a:sym typeface="Times New Roman"/>
            </a:endParaRPr>
          </a:p>
        </p:txBody>
      </p:sp>
      <p:sp>
        <p:nvSpPr>
          <p:cNvPr id="221" name="Google Shape;221;p2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000000"/>
              </a:buClr>
              <a:buSzPts val="3200"/>
              <a:buChar char="•"/>
            </a:pPr>
            <a:r>
              <a:rPr b="0" i="0" lang="en-US" sz="3200" u="none" strike="noStrike">
                <a:solidFill>
                  <a:srgbClr val="000000"/>
                </a:solidFill>
                <a:latin typeface="Times New Roman"/>
                <a:ea typeface="Times New Roman"/>
                <a:cs typeface="Times New Roman"/>
                <a:sym typeface="Times New Roman"/>
              </a:rPr>
              <a:t>Propositional logic All objects described are fixed or unique </a:t>
            </a:r>
            <a:endParaRPr/>
          </a:p>
          <a:p>
            <a:pPr indent="0" lvl="0" marL="0" rtl="0" algn="l">
              <a:spcBef>
                <a:spcPts val="640"/>
              </a:spcBef>
              <a:spcAft>
                <a:spcPts val="0"/>
              </a:spcAft>
              <a:buClr>
                <a:srgbClr val="000000"/>
              </a:buClr>
              <a:buSzPts val="3200"/>
              <a:buNone/>
            </a:pPr>
            <a:br>
              <a:rPr b="0" i="0" lang="en-US" sz="3200" u="none" strike="noStrike">
                <a:solidFill>
                  <a:srgbClr val="000000"/>
                </a:solidFill>
                <a:latin typeface="Times New Roman"/>
                <a:ea typeface="Times New Roman"/>
                <a:cs typeface="Times New Roman"/>
                <a:sym typeface="Times New Roman"/>
              </a:rPr>
            </a:br>
            <a:r>
              <a:rPr b="0" i="0" lang="en-US" sz="3200" u="none" strike="noStrike">
                <a:solidFill>
                  <a:srgbClr val="000000"/>
                </a:solidFill>
                <a:latin typeface="Times New Roman"/>
                <a:ea typeface="Times New Roman"/>
                <a:cs typeface="Times New Roman"/>
                <a:sym typeface="Times New Roman"/>
              </a:rPr>
              <a:t>     </a:t>
            </a:r>
            <a:r>
              <a:rPr lang="en-US">
                <a:solidFill>
                  <a:srgbClr val="FF0000"/>
                </a:solidFill>
                <a:latin typeface="Times New Roman"/>
                <a:ea typeface="Times New Roman"/>
                <a:cs typeface="Times New Roman"/>
                <a:sym typeface="Times New Roman"/>
              </a:rPr>
              <a:t>“</a:t>
            </a:r>
            <a:r>
              <a:rPr b="0" i="0" lang="en-US" sz="3200" u="none" strike="noStrike">
                <a:solidFill>
                  <a:srgbClr val="FF0000"/>
                </a:solidFill>
                <a:latin typeface="Times New Roman"/>
                <a:ea typeface="Times New Roman"/>
                <a:cs typeface="Times New Roman"/>
                <a:sym typeface="Times New Roman"/>
              </a:rPr>
              <a:t>John is a student" student(john)</a:t>
            </a:r>
            <a:endParaRPr/>
          </a:p>
          <a:p>
            <a:pPr indent="0" lvl="0" marL="0" rtl="0" algn="l">
              <a:spcBef>
                <a:spcPts val="640"/>
              </a:spcBef>
              <a:spcAft>
                <a:spcPts val="0"/>
              </a:spcAft>
              <a:buClr>
                <a:srgbClr val="000000"/>
              </a:buClr>
              <a:buSzPts val="3200"/>
              <a:buNone/>
            </a:pPr>
            <a:r>
              <a:rPr b="0" i="0" lang="en-US" sz="3200" u="none" strike="noStrike">
                <a:solidFill>
                  <a:srgbClr val="000000"/>
                </a:solidFill>
                <a:latin typeface="Times New Roman"/>
                <a:ea typeface="Times New Roman"/>
                <a:cs typeface="Times New Roman"/>
                <a:sym typeface="Times New Roman"/>
              </a:rPr>
              <a:t> </a:t>
            </a:r>
            <a:br>
              <a:rPr b="0" i="0" lang="en-US" sz="3200" u="none" strike="noStrike">
                <a:solidFill>
                  <a:srgbClr val="000000"/>
                </a:solidFill>
                <a:latin typeface="Times New Roman"/>
                <a:ea typeface="Times New Roman"/>
                <a:cs typeface="Times New Roman"/>
                <a:sym typeface="Times New Roman"/>
              </a:rPr>
            </a:br>
            <a:r>
              <a:rPr b="0" i="0" lang="en-US" sz="3200" u="none" strike="noStrike">
                <a:solidFill>
                  <a:srgbClr val="000000"/>
                </a:solidFill>
                <a:latin typeface="Times New Roman"/>
                <a:ea typeface="Times New Roman"/>
                <a:cs typeface="Times New Roman"/>
                <a:sym typeface="Times New Roman"/>
              </a:rPr>
              <a:t>Here John refers to one unique person. </a:t>
            </a:r>
            <a:br>
              <a:rPr b="0" i="0" lang="en-US" sz="3200" u="none" strike="noStrike">
                <a:solidFill>
                  <a:srgbClr val="000000"/>
                </a:solidFill>
                <a:latin typeface="Times New Roman"/>
                <a:ea typeface="Times New Roman"/>
                <a:cs typeface="Times New Roman"/>
                <a:sym typeface="Times New Roman"/>
              </a:rPr>
            </a:b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C00000"/>
              </a:buClr>
              <a:buSzPts val="4400"/>
              <a:buFont typeface="Calibri"/>
              <a:buNone/>
            </a:pPr>
            <a:r>
              <a:rPr lang="en-US">
                <a:solidFill>
                  <a:srgbClr val="C00000"/>
                </a:solidFill>
              </a:rPr>
              <a:t>Propositional Calculus Sentences</a:t>
            </a:r>
            <a:endParaRPr/>
          </a:p>
        </p:txBody>
      </p:sp>
      <p:sp>
        <p:nvSpPr>
          <p:cNvPr id="227" name="Google Shape;227;p2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Every propositional symbol and truth symbol is a </a:t>
            </a:r>
            <a:r>
              <a:rPr i="1" lang="en-US">
                <a:solidFill>
                  <a:srgbClr val="0000FF"/>
                </a:solidFill>
              </a:rPr>
              <a:t>sentence</a:t>
            </a:r>
            <a:r>
              <a:rPr lang="en-US"/>
              <a:t>.</a:t>
            </a:r>
            <a:endParaRPr/>
          </a:p>
          <a:p>
            <a:pPr indent="-342900" lvl="0" marL="342900" rtl="0" algn="l">
              <a:spcBef>
                <a:spcPts val="640"/>
              </a:spcBef>
              <a:spcAft>
                <a:spcPts val="0"/>
              </a:spcAft>
              <a:buClr>
                <a:schemeClr val="dk1"/>
              </a:buClr>
              <a:buSzPts val="3200"/>
              <a:buNone/>
            </a:pPr>
            <a:r>
              <a:rPr lang="en-US"/>
              <a:t>	Examples: true, P, Q, R.</a:t>
            </a:r>
            <a:endParaRPr/>
          </a:p>
          <a:p>
            <a:pPr indent="-342900" lvl="0" marL="342900" rtl="0" algn="l">
              <a:spcBef>
                <a:spcPts val="640"/>
              </a:spcBef>
              <a:spcAft>
                <a:spcPts val="0"/>
              </a:spcAft>
              <a:buClr>
                <a:schemeClr val="dk1"/>
              </a:buClr>
              <a:buSzPts val="3200"/>
              <a:buChar char="•"/>
            </a:pPr>
            <a:r>
              <a:rPr lang="en-US"/>
              <a:t>The </a:t>
            </a:r>
            <a:r>
              <a:rPr i="1" lang="en-US">
                <a:solidFill>
                  <a:srgbClr val="0000FF"/>
                </a:solidFill>
              </a:rPr>
              <a:t>negation</a:t>
            </a:r>
            <a:r>
              <a:rPr lang="en-US"/>
              <a:t> of a sentence is a sentence.</a:t>
            </a:r>
            <a:endParaRPr/>
          </a:p>
          <a:p>
            <a:pPr indent="-342900" lvl="0" marL="342900" rtl="0" algn="l">
              <a:spcBef>
                <a:spcPts val="640"/>
              </a:spcBef>
              <a:spcAft>
                <a:spcPts val="0"/>
              </a:spcAft>
              <a:buClr>
                <a:schemeClr val="dk1"/>
              </a:buClr>
              <a:buSzPts val="3200"/>
              <a:buNone/>
            </a:pPr>
            <a:r>
              <a:rPr lang="en-US"/>
              <a:t>	Examples: ¬P, ¬ false.</a:t>
            </a:r>
            <a:endParaRPr/>
          </a:p>
          <a:p>
            <a:pPr indent="-342900" lvl="0" marL="342900" rtl="0" algn="l">
              <a:spcBef>
                <a:spcPts val="640"/>
              </a:spcBef>
              <a:spcAft>
                <a:spcPts val="0"/>
              </a:spcAft>
              <a:buClr>
                <a:schemeClr val="dk1"/>
              </a:buClr>
              <a:buSzPts val="3200"/>
              <a:buChar char="•"/>
            </a:pPr>
            <a:r>
              <a:rPr lang="en-US"/>
              <a:t>The </a:t>
            </a:r>
            <a:r>
              <a:rPr i="1" lang="en-US">
                <a:solidFill>
                  <a:srgbClr val="0000FF"/>
                </a:solidFill>
              </a:rPr>
              <a:t>conjunction</a:t>
            </a:r>
            <a:r>
              <a:rPr lang="en-US"/>
              <a:t>, or </a:t>
            </a:r>
            <a:r>
              <a:rPr i="1" lang="en-US">
                <a:solidFill>
                  <a:srgbClr val="0000FF"/>
                </a:solidFill>
              </a:rPr>
              <a:t>and</a:t>
            </a:r>
            <a:r>
              <a:rPr lang="en-US"/>
              <a:t>, of two sentences is a sentence.</a:t>
            </a:r>
            <a:endParaRPr/>
          </a:p>
          <a:p>
            <a:pPr indent="-342900" lvl="0" marL="342900" rtl="0" algn="l">
              <a:spcBef>
                <a:spcPts val="640"/>
              </a:spcBef>
              <a:spcAft>
                <a:spcPts val="0"/>
              </a:spcAft>
              <a:buClr>
                <a:schemeClr val="dk1"/>
              </a:buClr>
              <a:buSzPts val="3200"/>
              <a:buNone/>
            </a:pPr>
            <a:r>
              <a:rPr lang="en-US"/>
              <a:t>	Example: P ∧ ¬P</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C00000"/>
              </a:buClr>
              <a:buSzPct val="100000"/>
              <a:buFont typeface="Calibri"/>
              <a:buNone/>
            </a:pPr>
            <a:r>
              <a:rPr lang="en-US">
                <a:solidFill>
                  <a:srgbClr val="C00000"/>
                </a:solidFill>
              </a:rPr>
              <a:t>Propositional Calculus Sentences </a:t>
            </a:r>
            <a:r>
              <a:rPr b="0" lang="en-US">
                <a:solidFill>
                  <a:srgbClr val="C00000"/>
                </a:solidFill>
              </a:rPr>
              <a:t>(cont’d)</a:t>
            </a:r>
            <a:endParaRPr>
              <a:solidFill>
                <a:srgbClr val="C00000"/>
              </a:solidFill>
            </a:endParaRPr>
          </a:p>
        </p:txBody>
      </p:sp>
      <p:sp>
        <p:nvSpPr>
          <p:cNvPr id="233" name="Google Shape;233;p2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l">
              <a:spcBef>
                <a:spcPts val="0"/>
              </a:spcBef>
              <a:spcAft>
                <a:spcPts val="0"/>
              </a:spcAft>
              <a:buClr>
                <a:schemeClr val="dk1"/>
              </a:buClr>
              <a:buSzPct val="100000"/>
              <a:buChar char="•"/>
            </a:pPr>
            <a:r>
              <a:rPr lang="en-US"/>
              <a:t>The </a:t>
            </a:r>
            <a:r>
              <a:rPr i="1" lang="en-US">
                <a:solidFill>
                  <a:srgbClr val="0000FF"/>
                </a:solidFill>
              </a:rPr>
              <a:t>disjunction</a:t>
            </a:r>
            <a:r>
              <a:rPr lang="en-US"/>
              <a:t>, or </a:t>
            </a:r>
            <a:r>
              <a:rPr i="1" lang="en-US">
                <a:solidFill>
                  <a:srgbClr val="0000FF"/>
                </a:solidFill>
              </a:rPr>
              <a:t>or</a:t>
            </a:r>
            <a:r>
              <a:rPr lang="en-US"/>
              <a:t>, of two sentences is a sentence.</a:t>
            </a:r>
            <a:endParaRPr/>
          </a:p>
          <a:p>
            <a:pPr indent="-342900" lvl="0" marL="342900" rtl="0" algn="l">
              <a:spcBef>
                <a:spcPts val="592"/>
              </a:spcBef>
              <a:spcAft>
                <a:spcPts val="0"/>
              </a:spcAft>
              <a:buClr>
                <a:schemeClr val="dk1"/>
              </a:buClr>
              <a:buSzPct val="100000"/>
              <a:buNone/>
            </a:pPr>
            <a:r>
              <a:rPr lang="en-US"/>
              <a:t>	Example: P ∨ ¬P</a:t>
            </a:r>
            <a:endParaRPr/>
          </a:p>
          <a:p>
            <a:pPr indent="-342900" lvl="0" marL="342900" rtl="0" algn="l">
              <a:spcBef>
                <a:spcPts val="592"/>
              </a:spcBef>
              <a:spcAft>
                <a:spcPts val="0"/>
              </a:spcAft>
              <a:buClr>
                <a:schemeClr val="dk1"/>
              </a:buClr>
              <a:buSzPct val="100000"/>
              <a:buChar char="•"/>
            </a:pPr>
            <a:r>
              <a:rPr lang="en-US"/>
              <a:t>The </a:t>
            </a:r>
            <a:r>
              <a:rPr i="1" lang="en-US">
                <a:solidFill>
                  <a:srgbClr val="0000FF"/>
                </a:solidFill>
              </a:rPr>
              <a:t>implication</a:t>
            </a:r>
            <a:r>
              <a:rPr lang="en-US"/>
              <a:t> of one sentence from another is a sentence.</a:t>
            </a:r>
            <a:endParaRPr/>
          </a:p>
          <a:p>
            <a:pPr indent="-342900" lvl="0" marL="342900" rtl="0" algn="l">
              <a:spcBef>
                <a:spcPts val="592"/>
              </a:spcBef>
              <a:spcAft>
                <a:spcPts val="0"/>
              </a:spcAft>
              <a:buClr>
                <a:schemeClr val="dk1"/>
              </a:buClr>
              <a:buSzPct val="100000"/>
              <a:buNone/>
            </a:pPr>
            <a:r>
              <a:rPr lang="en-US"/>
              <a:t>	Example: P → Q</a:t>
            </a:r>
            <a:endParaRPr/>
          </a:p>
          <a:p>
            <a:pPr indent="-342900" lvl="0" marL="342900" rtl="0" algn="l">
              <a:spcBef>
                <a:spcPts val="592"/>
              </a:spcBef>
              <a:spcAft>
                <a:spcPts val="0"/>
              </a:spcAft>
              <a:buClr>
                <a:schemeClr val="dk1"/>
              </a:buClr>
              <a:buSzPct val="100000"/>
              <a:buChar char="•"/>
            </a:pPr>
            <a:r>
              <a:rPr lang="en-US"/>
              <a:t>The </a:t>
            </a:r>
            <a:r>
              <a:rPr i="1" lang="en-US">
                <a:solidFill>
                  <a:srgbClr val="0000FF"/>
                </a:solidFill>
              </a:rPr>
              <a:t>equivalence</a:t>
            </a:r>
            <a:r>
              <a:rPr lang="en-US">
                <a:solidFill>
                  <a:srgbClr val="0000FF"/>
                </a:solidFill>
              </a:rPr>
              <a:t> </a:t>
            </a:r>
            <a:r>
              <a:rPr lang="en-US"/>
              <a:t>of two sentences is a sentence.</a:t>
            </a:r>
            <a:endParaRPr/>
          </a:p>
          <a:p>
            <a:pPr indent="-342900" lvl="0" marL="342900" rtl="0" algn="l">
              <a:spcBef>
                <a:spcPts val="592"/>
              </a:spcBef>
              <a:spcAft>
                <a:spcPts val="0"/>
              </a:spcAft>
              <a:buClr>
                <a:schemeClr val="dk1"/>
              </a:buClr>
              <a:buSzPct val="100000"/>
              <a:buNone/>
            </a:pPr>
            <a:r>
              <a:rPr lang="en-US"/>
              <a:t>	Example: P ∨ Q ≡ R</a:t>
            </a:r>
            <a:endParaRPr/>
          </a:p>
          <a:p>
            <a:pPr indent="-342900" lvl="0" marL="342900" rtl="0" algn="l">
              <a:spcBef>
                <a:spcPts val="592"/>
              </a:spcBef>
              <a:spcAft>
                <a:spcPts val="0"/>
              </a:spcAft>
              <a:buClr>
                <a:schemeClr val="dk1"/>
              </a:buClr>
              <a:buSzPct val="100000"/>
              <a:buChar char="•"/>
            </a:pPr>
            <a:r>
              <a:rPr lang="en-US"/>
              <a:t>Legal sentences are also called well-formed formulas or </a:t>
            </a:r>
            <a:r>
              <a:rPr i="1" lang="en-US">
                <a:solidFill>
                  <a:srgbClr val="0000FF"/>
                </a:solidFill>
              </a:rPr>
              <a:t>WFF</a:t>
            </a:r>
            <a:r>
              <a:rPr lang="en-US"/>
              <a:t>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5"/>
          <p:cNvSpPr txBox="1"/>
          <p:nvPr>
            <p:ph type="title"/>
          </p:nvPr>
        </p:nvSpPr>
        <p:spPr>
          <a:xfrm>
            <a:off x="457200" y="274638"/>
            <a:ext cx="8229600" cy="94456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4B"/>
              </a:buClr>
              <a:buSzPct val="100000"/>
              <a:buFont typeface="Arial"/>
              <a:buNone/>
            </a:pPr>
            <a:br>
              <a:rPr b="0" i="0" lang="en-US">
                <a:solidFill>
                  <a:srgbClr val="610B4B"/>
                </a:solidFill>
                <a:latin typeface="Arial"/>
                <a:ea typeface="Arial"/>
                <a:cs typeface="Arial"/>
                <a:sym typeface="Arial"/>
              </a:rPr>
            </a:br>
            <a:r>
              <a:rPr b="0" i="0" lang="en-US">
                <a:solidFill>
                  <a:srgbClr val="610B4B"/>
                </a:solidFill>
                <a:latin typeface="Arial"/>
                <a:ea typeface="Arial"/>
                <a:cs typeface="Arial"/>
                <a:sym typeface="Arial"/>
              </a:rPr>
              <a:t>Properties of Operators:</a:t>
            </a:r>
            <a:br>
              <a:rPr b="0" i="0" lang="en-US">
                <a:solidFill>
                  <a:srgbClr val="610B4B"/>
                </a:solidFill>
                <a:latin typeface="Arial"/>
                <a:ea typeface="Arial"/>
                <a:cs typeface="Arial"/>
                <a:sym typeface="Arial"/>
              </a:rPr>
            </a:br>
            <a:br>
              <a:rPr b="0" i="0" lang="en-US">
                <a:solidFill>
                  <a:srgbClr val="333333"/>
                </a:solidFill>
                <a:latin typeface="Inter"/>
                <a:ea typeface="Inter"/>
                <a:cs typeface="Inter"/>
                <a:sym typeface="Inter"/>
              </a:rPr>
            </a:br>
            <a:endParaRPr/>
          </a:p>
        </p:txBody>
      </p:sp>
      <p:sp>
        <p:nvSpPr>
          <p:cNvPr id="239" name="Google Shape;239;p25"/>
          <p:cNvSpPr txBox="1"/>
          <p:nvPr>
            <p:ph idx="1" type="body"/>
          </p:nvPr>
        </p:nvSpPr>
        <p:spPr>
          <a:xfrm>
            <a:off x="489284" y="1166018"/>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just">
              <a:spcBef>
                <a:spcPts val="0"/>
              </a:spcBef>
              <a:spcAft>
                <a:spcPts val="0"/>
              </a:spcAft>
              <a:buClr>
                <a:srgbClr val="000000"/>
              </a:buClr>
              <a:buSzPts val="3200"/>
              <a:buFont typeface="Arial"/>
              <a:buChar char="•"/>
            </a:pPr>
            <a:r>
              <a:rPr b="1" i="0" lang="en-US">
                <a:solidFill>
                  <a:srgbClr val="000000"/>
                </a:solidFill>
                <a:latin typeface="Inter"/>
                <a:ea typeface="Inter"/>
                <a:cs typeface="Inter"/>
                <a:sym typeface="Inter"/>
              </a:rPr>
              <a:t>Commutativity:</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Q= Q ∧ P, or</a:t>
            </a: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 Q = Q ∨ P.</a:t>
            </a: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Associativity:</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 Q) ∧ R= P ∧ (Q ∧ R),</a:t>
            </a: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 Q) ∨ R= P ∨ (Q ∨ R)</a:t>
            </a: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Identity element:</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 True = P,</a:t>
            </a: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 True= True</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6"/>
          <p:cNvSpPr txBox="1"/>
          <p:nvPr>
            <p:ph type="title"/>
          </p:nvPr>
        </p:nvSpPr>
        <p:spPr>
          <a:xfrm>
            <a:off x="457200" y="274638"/>
            <a:ext cx="8229600" cy="94456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4B"/>
              </a:buClr>
              <a:buSzPct val="100000"/>
              <a:buFont typeface="Arial"/>
              <a:buNone/>
            </a:pPr>
            <a:br>
              <a:rPr b="0" i="0" lang="en-US">
                <a:solidFill>
                  <a:srgbClr val="610B4B"/>
                </a:solidFill>
                <a:latin typeface="Arial"/>
                <a:ea typeface="Arial"/>
                <a:cs typeface="Arial"/>
                <a:sym typeface="Arial"/>
              </a:rPr>
            </a:br>
            <a:r>
              <a:rPr b="0" i="0" lang="en-US">
                <a:solidFill>
                  <a:srgbClr val="610B4B"/>
                </a:solidFill>
                <a:latin typeface="Arial"/>
                <a:ea typeface="Arial"/>
                <a:cs typeface="Arial"/>
                <a:sym typeface="Arial"/>
              </a:rPr>
              <a:t>Properties of Operators:</a:t>
            </a:r>
            <a:br>
              <a:rPr b="0" i="0" lang="en-US">
                <a:solidFill>
                  <a:srgbClr val="610B4B"/>
                </a:solidFill>
                <a:latin typeface="Arial"/>
                <a:ea typeface="Arial"/>
                <a:cs typeface="Arial"/>
                <a:sym typeface="Arial"/>
              </a:rPr>
            </a:br>
            <a:br>
              <a:rPr b="0" i="0" lang="en-US">
                <a:solidFill>
                  <a:srgbClr val="333333"/>
                </a:solidFill>
                <a:latin typeface="Inter"/>
                <a:ea typeface="Inter"/>
                <a:cs typeface="Inter"/>
                <a:sym typeface="Inter"/>
              </a:rPr>
            </a:br>
            <a:endParaRPr/>
          </a:p>
        </p:txBody>
      </p:sp>
      <p:sp>
        <p:nvSpPr>
          <p:cNvPr id="245" name="Google Shape;245;p26"/>
          <p:cNvSpPr txBox="1"/>
          <p:nvPr>
            <p:ph idx="1" type="body"/>
          </p:nvPr>
        </p:nvSpPr>
        <p:spPr>
          <a:xfrm>
            <a:off x="489284" y="1166018"/>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3200"/>
              <a:buFont typeface="Arial"/>
              <a:buChar char="•"/>
            </a:pPr>
            <a:r>
              <a:rPr b="1" i="0" lang="en-US">
                <a:solidFill>
                  <a:srgbClr val="000000"/>
                </a:solidFill>
                <a:latin typeface="Inter"/>
                <a:ea typeface="Inter"/>
                <a:cs typeface="Inter"/>
                <a:sym typeface="Inter"/>
              </a:rPr>
              <a:t>Distributive:</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(Q ∨ R) = (P ∧ Q) ∨ (P ∧ R).</a:t>
            </a: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P ∨ (Q ∧ R) = (P ∨ Q) ∧ (P ∨ R).</a:t>
            </a: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DE Morgan's Law:</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 (P ∧ Q) = (¬P) ∨ (¬Q)</a:t>
            </a: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 (P ∨ Q) = (¬ P) ∧ (¬Q).</a:t>
            </a: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Double-negation elimination:</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0" i="0" lang="en-US">
                <a:solidFill>
                  <a:srgbClr val="000000"/>
                </a:solidFill>
                <a:latin typeface="Inter"/>
                <a:ea typeface="Inter"/>
                <a:cs typeface="Inter"/>
                <a:sym typeface="Inter"/>
              </a:rPr>
              <a:t>¬ (¬P) = P.</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Objectives </a:t>
            </a:r>
            <a:endParaRPr/>
          </a:p>
        </p:txBody>
      </p:sp>
      <p:sp>
        <p:nvSpPr>
          <p:cNvPr id="251" name="Google Shape;251;p2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Infer truth value of proposition </a:t>
            </a:r>
            <a:endParaRPr/>
          </a:p>
          <a:p>
            <a:pPr indent="-342900" lvl="0" marL="342900" rtl="0" algn="l">
              <a:spcBef>
                <a:spcPts val="640"/>
              </a:spcBef>
              <a:spcAft>
                <a:spcPts val="0"/>
              </a:spcAft>
              <a:buClr>
                <a:schemeClr val="dk1"/>
              </a:buClr>
              <a:buSzPts val="3200"/>
              <a:buChar char="•"/>
            </a:pPr>
            <a:r>
              <a:rPr lang="en-US"/>
              <a:t>Reason towards new facts, given set of propositions </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8"/>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0000"/>
              </a:buClr>
              <a:buSzPts val="4400"/>
              <a:buFont typeface="Times New Roman"/>
              <a:buNone/>
            </a:pPr>
            <a:r>
              <a:rPr b="1" i="1" lang="en-US">
                <a:solidFill>
                  <a:srgbClr val="FF0000"/>
                </a:solidFill>
                <a:latin typeface="Times New Roman"/>
                <a:ea typeface="Times New Roman"/>
                <a:cs typeface="Times New Roman"/>
                <a:sym typeface="Times New Roman"/>
              </a:rPr>
              <a:t>Inference In Propositional Logic</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0" name="Shape 260"/>
        <p:cNvGrpSpPr/>
        <p:nvPr/>
      </p:nvGrpSpPr>
      <p:grpSpPr>
        <a:xfrm>
          <a:off x="0" y="0"/>
          <a:ext cx="0" cy="0"/>
          <a:chOff x="0" y="0"/>
          <a:chExt cx="0" cy="0"/>
        </a:xfrm>
      </p:grpSpPr>
      <p:sp>
        <p:nvSpPr>
          <p:cNvPr id="261" name="Google Shape;261;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Procedure to derive Truth Value</a:t>
            </a:r>
            <a:endParaRPr/>
          </a:p>
        </p:txBody>
      </p:sp>
      <p:pic>
        <p:nvPicPr>
          <p:cNvPr id="262" name="Google Shape;262;p29"/>
          <p:cNvPicPr preferRelativeResize="0"/>
          <p:nvPr/>
        </p:nvPicPr>
        <p:blipFill rotWithShape="1">
          <a:blip r:embed="rId3">
            <a:alphaModFix/>
          </a:blip>
          <a:srcRect b="0" l="0" r="0" t="0"/>
          <a:stretch/>
        </p:blipFill>
        <p:spPr>
          <a:xfrm>
            <a:off x="0" y="2601913"/>
            <a:ext cx="9144000" cy="16541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3"/>
          <p:cNvPicPr preferRelativeResize="0"/>
          <p:nvPr/>
        </p:nvPicPr>
        <p:blipFill rotWithShape="1">
          <a:blip r:embed="rId3">
            <a:alphaModFix/>
          </a:blip>
          <a:srcRect b="0" l="0" r="0" t="0"/>
          <a:stretch/>
        </p:blipFill>
        <p:spPr>
          <a:xfrm>
            <a:off x="228600" y="1752600"/>
            <a:ext cx="8534400" cy="4482234"/>
          </a:xfrm>
          <a:prstGeom prst="rect">
            <a:avLst/>
          </a:prstGeom>
          <a:noFill/>
          <a:ln>
            <a:noFill/>
          </a:ln>
        </p:spPr>
      </p:pic>
      <p:pic>
        <p:nvPicPr>
          <p:cNvPr id="101" name="Google Shape;101;p3"/>
          <p:cNvPicPr preferRelativeResize="0"/>
          <p:nvPr/>
        </p:nvPicPr>
        <p:blipFill rotWithShape="1">
          <a:blip r:embed="rId4">
            <a:alphaModFix/>
          </a:blip>
          <a:srcRect b="0" l="0" r="0" t="0"/>
          <a:stretch/>
        </p:blipFill>
        <p:spPr>
          <a:xfrm>
            <a:off x="2743200" y="522324"/>
            <a:ext cx="3657600" cy="5619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3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rgbClr val="610B4B"/>
              </a:buClr>
              <a:buSzPct val="100000"/>
              <a:buFont typeface="Arial"/>
              <a:buNone/>
            </a:pPr>
            <a:r>
              <a:rPr b="0" i="0" lang="en-US">
                <a:solidFill>
                  <a:srgbClr val="610B4B"/>
                </a:solidFill>
                <a:latin typeface="Arial"/>
                <a:ea typeface="Arial"/>
                <a:cs typeface="Arial"/>
                <a:sym typeface="Arial"/>
              </a:rPr>
              <a:t>1. Modus Ponens</a:t>
            </a:r>
            <a:br>
              <a:rPr b="0" i="0" lang="en-US">
                <a:solidFill>
                  <a:srgbClr val="610B4B"/>
                </a:solidFill>
                <a:latin typeface="Arial"/>
                <a:ea typeface="Arial"/>
                <a:cs typeface="Arial"/>
                <a:sym typeface="Arial"/>
              </a:rPr>
            </a:br>
            <a:endParaRPr/>
          </a:p>
        </p:txBody>
      </p:sp>
      <p:sp>
        <p:nvSpPr>
          <p:cNvPr id="268" name="Google Shape;268;p3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just">
              <a:spcBef>
                <a:spcPts val="0"/>
              </a:spcBef>
              <a:spcAft>
                <a:spcPts val="0"/>
              </a:spcAft>
              <a:buClr>
                <a:srgbClr val="333333"/>
              </a:buClr>
              <a:buSzPts val="3200"/>
              <a:buNone/>
            </a:pPr>
            <a:r>
              <a:rPr b="0" i="0" lang="en-US">
                <a:solidFill>
                  <a:srgbClr val="333333"/>
                </a:solidFill>
                <a:latin typeface="Inter"/>
                <a:ea typeface="Inter"/>
                <a:cs typeface="Inter"/>
                <a:sym typeface="Inter"/>
              </a:rPr>
              <a:t>The Modus Ponens rule is one of the most important rules of inference, and it states that </a:t>
            </a:r>
            <a:r>
              <a:rPr b="0" i="0" lang="en-US">
                <a:solidFill>
                  <a:srgbClr val="FF0000"/>
                </a:solidFill>
                <a:latin typeface="Inter"/>
                <a:ea typeface="Inter"/>
                <a:cs typeface="Inter"/>
                <a:sym typeface="Inter"/>
              </a:rPr>
              <a:t>if P and P → Q is true, then we can infer that Q will be true.</a:t>
            </a:r>
            <a:r>
              <a:rPr b="0" i="0" lang="en-US">
                <a:solidFill>
                  <a:srgbClr val="333333"/>
                </a:solidFill>
                <a:latin typeface="Inter"/>
                <a:ea typeface="Inter"/>
                <a:cs typeface="Inter"/>
                <a:sym typeface="Inter"/>
              </a:rPr>
              <a:t> It can be represented as:</a:t>
            </a:r>
            <a:endParaRPr/>
          </a:p>
        </p:txBody>
      </p:sp>
      <p:pic>
        <p:nvPicPr>
          <p:cNvPr id="269" name="Google Shape;269;p30"/>
          <p:cNvPicPr preferRelativeResize="0"/>
          <p:nvPr/>
        </p:nvPicPr>
        <p:blipFill rotWithShape="1">
          <a:blip r:embed="rId3">
            <a:alphaModFix/>
          </a:blip>
          <a:srcRect b="0" l="0" r="0" t="0"/>
          <a:stretch/>
        </p:blipFill>
        <p:spPr>
          <a:xfrm>
            <a:off x="1828800" y="4343400"/>
            <a:ext cx="4886325" cy="7143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31"/>
          <p:cNvPicPr preferRelativeResize="0"/>
          <p:nvPr/>
        </p:nvPicPr>
        <p:blipFill rotWithShape="1">
          <a:blip r:embed="rId3">
            <a:alphaModFix/>
          </a:blip>
          <a:srcRect b="0" l="0" r="0" t="0"/>
          <a:stretch/>
        </p:blipFill>
        <p:spPr>
          <a:xfrm>
            <a:off x="600075" y="823912"/>
            <a:ext cx="7943850" cy="52101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100000"/>
              <a:buFont typeface="Calibri"/>
              <a:buNone/>
            </a:pPr>
            <a:r>
              <a:rPr lang="en-US"/>
              <a:t>2. </a:t>
            </a:r>
            <a:r>
              <a:rPr b="0" i="0" lang="en-US">
                <a:solidFill>
                  <a:srgbClr val="610B4B"/>
                </a:solidFill>
                <a:latin typeface="Arial"/>
                <a:ea typeface="Arial"/>
                <a:cs typeface="Arial"/>
                <a:sym typeface="Arial"/>
              </a:rPr>
              <a:t>Modus Tollens</a:t>
            </a:r>
            <a:br>
              <a:rPr b="0" i="0" lang="en-US">
                <a:solidFill>
                  <a:srgbClr val="610B4B"/>
                </a:solidFill>
                <a:latin typeface="Arial"/>
                <a:ea typeface="Arial"/>
                <a:cs typeface="Arial"/>
                <a:sym typeface="Arial"/>
              </a:rPr>
            </a:br>
            <a:endParaRPr/>
          </a:p>
        </p:txBody>
      </p:sp>
      <p:sp>
        <p:nvSpPr>
          <p:cNvPr id="280" name="Google Shape;280;p3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333333"/>
              </a:buClr>
              <a:buSzPts val="3200"/>
              <a:buChar char="•"/>
            </a:pPr>
            <a:r>
              <a:rPr b="0" i="0" lang="en-US">
                <a:solidFill>
                  <a:srgbClr val="333333"/>
                </a:solidFill>
                <a:latin typeface="Inter"/>
                <a:ea typeface="Inter"/>
                <a:cs typeface="Inter"/>
                <a:sym typeface="Inter"/>
              </a:rPr>
              <a:t>The Modus Tollens rule state that </a:t>
            </a:r>
            <a:r>
              <a:rPr b="0" i="0" lang="en-US">
                <a:solidFill>
                  <a:srgbClr val="FF0000"/>
                </a:solidFill>
                <a:latin typeface="Inter"/>
                <a:ea typeface="Inter"/>
                <a:cs typeface="Inter"/>
                <a:sym typeface="Inter"/>
              </a:rPr>
              <a:t>if P→ Q is true and </a:t>
            </a:r>
            <a:r>
              <a:rPr b="1" i="0" lang="en-US">
                <a:solidFill>
                  <a:srgbClr val="FF0000"/>
                </a:solidFill>
                <a:latin typeface="Inter"/>
                <a:ea typeface="Inter"/>
                <a:cs typeface="Inter"/>
                <a:sym typeface="Inter"/>
              </a:rPr>
              <a:t>¬ Q is true, then ¬ P</a:t>
            </a:r>
            <a:r>
              <a:rPr b="0" i="0" lang="en-US">
                <a:solidFill>
                  <a:srgbClr val="FF0000"/>
                </a:solidFill>
                <a:latin typeface="Inter"/>
                <a:ea typeface="Inter"/>
                <a:cs typeface="Inter"/>
                <a:sym typeface="Inter"/>
              </a:rPr>
              <a:t> will also true. </a:t>
            </a:r>
            <a:r>
              <a:rPr b="0" i="0" lang="en-US">
                <a:solidFill>
                  <a:srgbClr val="333333"/>
                </a:solidFill>
                <a:latin typeface="Inter"/>
                <a:ea typeface="Inter"/>
                <a:cs typeface="Inter"/>
                <a:sym typeface="Inter"/>
              </a:rPr>
              <a:t>It can be represented as</a:t>
            </a:r>
            <a:endParaRPr/>
          </a:p>
          <a:p>
            <a:pPr indent="0" lvl="0" marL="0" rtl="0" algn="l">
              <a:spcBef>
                <a:spcPts val="640"/>
              </a:spcBef>
              <a:spcAft>
                <a:spcPts val="0"/>
              </a:spcAft>
              <a:buClr>
                <a:schemeClr val="dk1"/>
              </a:buClr>
              <a:buSzPts val="3200"/>
              <a:buNone/>
            </a:pPr>
            <a:r>
              <a:t/>
            </a:r>
            <a:endParaRPr/>
          </a:p>
        </p:txBody>
      </p:sp>
      <p:pic>
        <p:nvPicPr>
          <p:cNvPr id="281" name="Google Shape;281;p32"/>
          <p:cNvPicPr preferRelativeResize="0"/>
          <p:nvPr/>
        </p:nvPicPr>
        <p:blipFill rotWithShape="1">
          <a:blip r:embed="rId3">
            <a:alphaModFix/>
          </a:blip>
          <a:srcRect b="0" l="0" r="0" t="0"/>
          <a:stretch/>
        </p:blipFill>
        <p:spPr>
          <a:xfrm>
            <a:off x="1219200" y="3853656"/>
            <a:ext cx="5905500" cy="6762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pic>
        <p:nvPicPr>
          <p:cNvPr id="286" name="Google Shape;286;p33"/>
          <p:cNvPicPr preferRelativeResize="0"/>
          <p:nvPr/>
        </p:nvPicPr>
        <p:blipFill rotWithShape="1">
          <a:blip r:embed="rId3">
            <a:alphaModFix/>
          </a:blip>
          <a:srcRect b="0" l="0" r="0" t="0"/>
          <a:stretch/>
        </p:blipFill>
        <p:spPr>
          <a:xfrm>
            <a:off x="457200" y="1143000"/>
            <a:ext cx="8001000" cy="42672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Limitation</a:t>
            </a:r>
            <a:endParaRPr/>
          </a:p>
        </p:txBody>
      </p:sp>
      <p:sp>
        <p:nvSpPr>
          <p:cNvPr id="292" name="Google Shape;292;p3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just">
              <a:spcBef>
                <a:spcPts val="0"/>
              </a:spcBef>
              <a:spcAft>
                <a:spcPts val="0"/>
              </a:spcAft>
              <a:buClr>
                <a:srgbClr val="000000"/>
              </a:buClr>
              <a:buSzPts val="3200"/>
              <a:buFont typeface="Arial"/>
              <a:buChar char="•"/>
            </a:pPr>
            <a:r>
              <a:rPr b="0" i="0" lang="en-US">
                <a:solidFill>
                  <a:srgbClr val="000000"/>
                </a:solidFill>
                <a:latin typeface="Inter"/>
                <a:ea typeface="Inter"/>
                <a:cs typeface="Inter"/>
                <a:sym typeface="Inter"/>
              </a:rPr>
              <a:t>We </a:t>
            </a:r>
            <a:r>
              <a:rPr b="0" i="0" lang="en-US">
                <a:solidFill>
                  <a:srgbClr val="FF0000"/>
                </a:solidFill>
                <a:latin typeface="Inter"/>
                <a:ea typeface="Inter"/>
                <a:cs typeface="Inter"/>
                <a:sym typeface="Inter"/>
              </a:rPr>
              <a:t>cannot represent relations </a:t>
            </a:r>
            <a:r>
              <a:rPr b="0" i="0" lang="en-US">
                <a:solidFill>
                  <a:srgbClr val="000000"/>
                </a:solidFill>
                <a:latin typeface="Inter"/>
                <a:ea typeface="Inter"/>
                <a:cs typeface="Inter"/>
                <a:sym typeface="Inter"/>
              </a:rPr>
              <a:t>like </a:t>
            </a:r>
            <a:r>
              <a:rPr b="0" i="0" lang="en-US">
                <a:solidFill>
                  <a:srgbClr val="FF0000"/>
                </a:solidFill>
                <a:latin typeface="Inter"/>
                <a:ea typeface="Inter"/>
                <a:cs typeface="Inter"/>
                <a:sym typeface="Inter"/>
              </a:rPr>
              <a:t>ALL, some, or none</a:t>
            </a:r>
            <a:r>
              <a:rPr b="0" i="0" lang="en-US">
                <a:solidFill>
                  <a:srgbClr val="000000"/>
                </a:solidFill>
                <a:latin typeface="Inter"/>
                <a:ea typeface="Inter"/>
                <a:cs typeface="Inter"/>
                <a:sym typeface="Inter"/>
              </a:rPr>
              <a:t> with propositional logic. Example:</a:t>
            </a:r>
            <a:endParaRPr/>
          </a:p>
          <a:p>
            <a:pPr indent="-285750" lvl="1" marL="742950" rtl="0" algn="just">
              <a:spcBef>
                <a:spcPts val="560"/>
              </a:spcBef>
              <a:spcAft>
                <a:spcPts val="0"/>
              </a:spcAft>
              <a:buClr>
                <a:srgbClr val="000000"/>
              </a:buClr>
              <a:buSzPts val="2800"/>
              <a:buFont typeface="Arial"/>
              <a:buChar char="•"/>
            </a:pPr>
            <a:r>
              <a:rPr b="1" i="0" lang="en-US">
                <a:solidFill>
                  <a:srgbClr val="000000"/>
                </a:solidFill>
                <a:latin typeface="Inter"/>
                <a:ea typeface="Inter"/>
                <a:cs typeface="Inter"/>
                <a:sym typeface="Inter"/>
              </a:rPr>
              <a:t>All the girls are intelligent.</a:t>
            </a:r>
            <a:endParaRPr b="0" i="0">
              <a:solidFill>
                <a:srgbClr val="000000"/>
              </a:solidFill>
              <a:latin typeface="Inter"/>
              <a:ea typeface="Inter"/>
              <a:cs typeface="Inter"/>
              <a:sym typeface="Inter"/>
            </a:endParaRPr>
          </a:p>
          <a:p>
            <a:pPr indent="-285750" lvl="1" marL="742950" rtl="0" algn="just">
              <a:spcBef>
                <a:spcPts val="560"/>
              </a:spcBef>
              <a:spcAft>
                <a:spcPts val="0"/>
              </a:spcAft>
              <a:buClr>
                <a:srgbClr val="000000"/>
              </a:buClr>
              <a:buSzPts val="2800"/>
              <a:buFont typeface="Arial"/>
              <a:buChar char="•"/>
            </a:pPr>
            <a:r>
              <a:rPr b="1" i="0" lang="en-US">
                <a:solidFill>
                  <a:srgbClr val="000000"/>
                </a:solidFill>
                <a:latin typeface="Inter"/>
                <a:ea typeface="Inter"/>
                <a:cs typeface="Inter"/>
                <a:sym typeface="Inter"/>
              </a:rPr>
              <a:t>Some apples are sweet.</a:t>
            </a:r>
            <a:endParaRPr b="0" i="0">
              <a:solidFill>
                <a:srgbClr val="000000"/>
              </a:solidFill>
              <a:latin typeface="Inter"/>
              <a:ea typeface="Inter"/>
              <a:cs typeface="Inter"/>
              <a:sym typeface="Inter"/>
            </a:endParaRPr>
          </a:p>
          <a:p>
            <a:pPr indent="-342900" lvl="0" marL="342900" rtl="0" algn="just">
              <a:spcBef>
                <a:spcPts val="640"/>
              </a:spcBef>
              <a:spcAft>
                <a:spcPts val="0"/>
              </a:spcAft>
              <a:buClr>
                <a:srgbClr val="000000"/>
              </a:buClr>
              <a:buSzPts val="3200"/>
              <a:buFont typeface="Arial"/>
              <a:buChar char="•"/>
            </a:pPr>
            <a:r>
              <a:rPr b="0" i="0" lang="en-US">
                <a:solidFill>
                  <a:srgbClr val="000000"/>
                </a:solidFill>
                <a:latin typeface="Inter"/>
                <a:ea typeface="Inter"/>
                <a:cs typeface="Inter"/>
                <a:sym typeface="Inter"/>
              </a:rPr>
              <a:t>Propositional logic has </a:t>
            </a:r>
            <a:r>
              <a:rPr b="0" i="0" lang="en-US">
                <a:solidFill>
                  <a:srgbClr val="FF0000"/>
                </a:solidFill>
                <a:latin typeface="Inter"/>
                <a:ea typeface="Inter"/>
                <a:cs typeface="Inter"/>
                <a:sym typeface="Inter"/>
              </a:rPr>
              <a:t>limited expressive power.</a:t>
            </a:r>
            <a:endParaRPr/>
          </a:p>
          <a:p>
            <a:pPr indent="-342900" lvl="0" marL="342900" rtl="0" algn="just">
              <a:spcBef>
                <a:spcPts val="640"/>
              </a:spcBef>
              <a:spcAft>
                <a:spcPts val="0"/>
              </a:spcAft>
              <a:buClr>
                <a:srgbClr val="000000"/>
              </a:buClr>
              <a:buSzPts val="3200"/>
              <a:buFont typeface="Arial"/>
              <a:buChar char="•"/>
            </a:pPr>
            <a:r>
              <a:rPr b="0" i="0" lang="en-US">
                <a:solidFill>
                  <a:srgbClr val="000000"/>
                </a:solidFill>
                <a:latin typeface="Inter"/>
                <a:ea typeface="Inter"/>
                <a:cs typeface="Inter"/>
                <a:sym typeface="Inter"/>
              </a:rPr>
              <a:t>In propositional logic, </a:t>
            </a:r>
            <a:r>
              <a:rPr b="0" i="0" lang="en-US">
                <a:solidFill>
                  <a:srgbClr val="FF0000"/>
                </a:solidFill>
                <a:latin typeface="Inter"/>
                <a:ea typeface="Inter"/>
                <a:cs typeface="Inter"/>
                <a:sym typeface="Inter"/>
              </a:rPr>
              <a:t>we cannot describe statements in terms of their properties or logical relationship</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5"/>
          <p:cNvSpPr txBox="1"/>
          <p:nvPr>
            <p:ph type="ctrTitle"/>
          </p:nvPr>
        </p:nvSpPr>
        <p:spPr>
          <a:xfrm>
            <a:off x="685800" y="2130425"/>
            <a:ext cx="7772400" cy="236537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i="1" lang="en-US">
                <a:latin typeface="Times New Roman"/>
                <a:ea typeface="Times New Roman"/>
                <a:cs typeface="Times New Roman"/>
                <a:sym typeface="Times New Roman"/>
              </a:rPr>
              <a:t>First Order Logic</a:t>
            </a:r>
            <a:br>
              <a:rPr b="1" i="1" lang="en-US">
                <a:latin typeface="Times New Roman"/>
                <a:ea typeface="Times New Roman"/>
                <a:cs typeface="Times New Roman"/>
                <a:sym typeface="Times New Roman"/>
              </a:rPr>
            </a:br>
            <a:r>
              <a:rPr b="1" i="1" lang="en-US">
                <a:latin typeface="Times New Roman"/>
                <a:ea typeface="Times New Roman"/>
                <a:cs typeface="Times New Roman"/>
                <a:sym typeface="Times New Roman"/>
              </a:rPr>
              <a:t>OR</a:t>
            </a:r>
            <a:br>
              <a:rPr b="1" i="1" lang="en-US">
                <a:latin typeface="Times New Roman"/>
                <a:ea typeface="Times New Roman"/>
                <a:cs typeface="Times New Roman"/>
                <a:sym typeface="Times New Roman"/>
              </a:rPr>
            </a:br>
            <a:r>
              <a:rPr b="1" i="1" lang="en-US">
                <a:latin typeface="Times New Roman"/>
                <a:ea typeface="Times New Roman"/>
                <a:cs typeface="Times New Roman"/>
                <a:sym typeface="Times New Roman"/>
              </a:rPr>
              <a:t>Predicate Logic</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Limitation of Proposition Logic</a:t>
            </a:r>
            <a:endParaRPr/>
          </a:p>
        </p:txBody>
      </p:sp>
      <p:sp>
        <p:nvSpPr>
          <p:cNvPr id="303" name="Google Shape;303;p3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Consider following arguments</a:t>
            </a:r>
            <a:endParaRPr/>
          </a:p>
          <a:p>
            <a:pPr indent="-342900" lvl="0" marL="342900" rtl="0" algn="l">
              <a:spcBef>
                <a:spcPts val="640"/>
              </a:spcBef>
              <a:spcAft>
                <a:spcPts val="0"/>
              </a:spcAft>
              <a:buClr>
                <a:schemeClr val="dk1"/>
              </a:buClr>
              <a:buSzPts val="3200"/>
              <a:buFont typeface="Noto Sans Symbols"/>
              <a:buChar char="⮚"/>
            </a:pPr>
            <a:r>
              <a:rPr lang="en-US"/>
              <a:t> All dogs are faithful</a:t>
            </a:r>
            <a:endParaRPr/>
          </a:p>
          <a:p>
            <a:pPr indent="-342900" lvl="0" marL="342900" rtl="0" algn="l">
              <a:spcBef>
                <a:spcPts val="640"/>
              </a:spcBef>
              <a:spcAft>
                <a:spcPts val="0"/>
              </a:spcAft>
              <a:buClr>
                <a:schemeClr val="dk1"/>
              </a:buClr>
              <a:buSzPts val="3200"/>
              <a:buFont typeface="Noto Sans Symbols"/>
              <a:buChar char="⮚"/>
            </a:pPr>
            <a:r>
              <a:rPr lang="en-US"/>
              <a:t>Tommy is a dog</a:t>
            </a:r>
            <a:endParaRPr/>
          </a:p>
          <a:p>
            <a:pPr indent="-342900" lvl="0" marL="342900" rtl="0" algn="l">
              <a:spcBef>
                <a:spcPts val="640"/>
              </a:spcBef>
              <a:spcAft>
                <a:spcPts val="0"/>
              </a:spcAft>
              <a:buClr>
                <a:schemeClr val="dk1"/>
              </a:buClr>
              <a:buSzPts val="3200"/>
              <a:buFont typeface="Noto Sans Symbols"/>
              <a:buChar char="⮚"/>
            </a:pPr>
            <a:r>
              <a:rPr lang="en-US"/>
              <a:t>Therefore, tommy is faithful</a:t>
            </a:r>
            <a:endParaRPr/>
          </a:p>
          <a:p>
            <a:pPr indent="0" lvl="0" marL="0" rtl="0" algn="l">
              <a:spcBef>
                <a:spcPts val="64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rPr lang="en-US"/>
              <a:t>How to represent and infer this in propositional logic ?</a:t>
            </a:r>
            <a:endParaRPr/>
          </a:p>
          <a:p>
            <a:pPr indent="-139700" lvl="0" marL="342900" rtl="0" algn="l">
              <a:spcBef>
                <a:spcPts val="640"/>
              </a:spcBef>
              <a:spcAft>
                <a:spcPts val="0"/>
              </a:spcAft>
              <a:buClr>
                <a:schemeClr val="dk1"/>
              </a:buClr>
              <a:buSzPts val="3200"/>
              <a:buFont typeface="Noto Sans Symbols"/>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Limitation of Proposition Logic</a:t>
            </a:r>
            <a:endParaRPr/>
          </a:p>
        </p:txBody>
      </p:sp>
      <p:sp>
        <p:nvSpPr>
          <p:cNvPr id="309" name="Google Shape;309;p3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 P is all dogs are faithful</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q is Tommy is a dog</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But  p ^ q =&gt; Tommy is faithful ?? </a:t>
            </a:r>
            <a:endParaRPr/>
          </a:p>
          <a:p>
            <a:pPr indent="-1397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No ! </a:t>
            </a:r>
            <a:r>
              <a:rPr b="1" lang="en-US">
                <a:latin typeface="Times New Roman"/>
                <a:ea typeface="Times New Roman"/>
                <a:cs typeface="Times New Roman"/>
                <a:sym typeface="Times New Roman"/>
              </a:rPr>
              <a:t>We can not infer this in proposition Logic</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More Scenarios </a:t>
            </a:r>
            <a:endParaRPr/>
          </a:p>
        </p:txBody>
      </p:sp>
      <p:sp>
        <p:nvSpPr>
          <p:cNvPr id="315" name="Google Shape;315;p3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Tom is a hardworking : </a:t>
            </a:r>
            <a:r>
              <a:rPr lang="en-US">
                <a:solidFill>
                  <a:srgbClr val="FF0000"/>
                </a:solidFill>
                <a:latin typeface="Times New Roman"/>
                <a:ea typeface="Times New Roman"/>
                <a:cs typeface="Times New Roman"/>
                <a:sym typeface="Times New Roman"/>
              </a:rPr>
              <a:t>Hardworking (Tom)</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Tom is intelligent : </a:t>
            </a:r>
            <a:r>
              <a:rPr lang="en-US">
                <a:solidFill>
                  <a:srgbClr val="FF0000"/>
                </a:solidFill>
                <a:latin typeface="Times New Roman"/>
                <a:ea typeface="Times New Roman"/>
                <a:cs typeface="Times New Roman"/>
                <a:sym typeface="Times New Roman"/>
              </a:rPr>
              <a:t>Intelligent (Tom)</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a:t>
            </a:r>
            <a:r>
              <a:rPr lang="en-US">
                <a:solidFill>
                  <a:srgbClr val="FF0000"/>
                </a:solidFill>
                <a:latin typeface="Times New Roman"/>
                <a:ea typeface="Times New Roman"/>
                <a:cs typeface="Times New Roman"/>
                <a:sym typeface="Times New Roman"/>
              </a:rPr>
              <a:t>Rule </a:t>
            </a:r>
            <a:r>
              <a:rPr lang="en-US">
                <a:latin typeface="Times New Roman"/>
                <a:ea typeface="Times New Roman"/>
                <a:cs typeface="Times New Roman"/>
                <a:sym typeface="Times New Roman"/>
              </a:rPr>
              <a:t>: If Tom is hardworking and intelligent then tom Scores high marks</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a:t>
            </a:r>
            <a:r>
              <a:rPr lang="en-US">
                <a:solidFill>
                  <a:srgbClr val="FF0000"/>
                </a:solidFill>
                <a:latin typeface="Times New Roman"/>
                <a:ea typeface="Times New Roman"/>
                <a:cs typeface="Times New Roman"/>
                <a:sym typeface="Times New Roman"/>
              </a:rPr>
              <a:t>Hardworking [Tom] ^ Intelligent [Tom] = &gt; Scores_High_Marks[Tom]</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What about john and Jill</a:t>
            </a:r>
            <a:endParaRPr/>
          </a:p>
          <a:p>
            <a:pPr indent="-3429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The Problem of Infinite Model</a:t>
            </a:r>
            <a:endParaRPr/>
          </a:p>
        </p:txBody>
      </p:sp>
      <p:sp>
        <p:nvSpPr>
          <p:cNvPr id="321" name="Google Shape;321;p3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In general, Proportional logic can deal with only a finite numbers of propositions.</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If  there are only three dogs Tommy, Jimmy and Leela the</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T : Tommy is faithful</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J : Jimmy is faithful</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L : Leela is Faithful</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All dogs are faithful : T ^ J ^ L</a:t>
            </a:r>
            <a:endParaRPr/>
          </a:p>
          <a:p>
            <a:pPr indent="-3429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4"/>
          <p:cNvPicPr preferRelativeResize="0"/>
          <p:nvPr/>
        </p:nvPicPr>
        <p:blipFill rotWithShape="1">
          <a:blip r:embed="rId3">
            <a:alphaModFix/>
          </a:blip>
          <a:srcRect b="0" l="0" r="0" t="0"/>
          <a:stretch/>
        </p:blipFill>
        <p:spPr>
          <a:xfrm>
            <a:off x="9525" y="457200"/>
            <a:ext cx="8848725" cy="3810000"/>
          </a:xfrm>
          <a:prstGeom prst="rect">
            <a:avLst/>
          </a:prstGeom>
          <a:noFill/>
          <a:ln>
            <a:noFill/>
          </a:ln>
        </p:spPr>
      </p:pic>
      <p:pic>
        <p:nvPicPr>
          <p:cNvPr id="107" name="Google Shape;107;p4"/>
          <p:cNvPicPr preferRelativeResize="0"/>
          <p:nvPr/>
        </p:nvPicPr>
        <p:blipFill rotWithShape="1">
          <a:blip r:embed="rId4">
            <a:alphaModFix/>
          </a:blip>
          <a:srcRect b="0" l="0" r="0" t="0"/>
          <a:stretch/>
        </p:blipFill>
        <p:spPr>
          <a:xfrm>
            <a:off x="66675" y="4495800"/>
            <a:ext cx="8791575" cy="1752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First Order Logic</a:t>
            </a:r>
            <a:endParaRPr/>
          </a:p>
        </p:txBody>
      </p:sp>
      <p:sp>
        <p:nvSpPr>
          <p:cNvPr id="327" name="Google Shape;327;p4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3200"/>
              <a:buChar char="•"/>
            </a:pPr>
            <a:r>
              <a:rPr lang="en-US">
                <a:solidFill>
                  <a:srgbClr val="FF0000"/>
                </a:solidFill>
                <a:latin typeface="Inter"/>
                <a:ea typeface="Inter"/>
                <a:cs typeface="Inter"/>
                <a:sym typeface="Inter"/>
              </a:rPr>
              <a:t>A</a:t>
            </a:r>
            <a:r>
              <a:rPr b="0" i="0" lang="en-US">
                <a:solidFill>
                  <a:srgbClr val="FF0000"/>
                </a:solidFill>
                <a:latin typeface="Inter"/>
                <a:ea typeface="Inter"/>
                <a:cs typeface="Inter"/>
                <a:sym typeface="Inter"/>
              </a:rPr>
              <a:t>nother way </a:t>
            </a:r>
            <a:r>
              <a:rPr b="0" i="0" lang="en-US">
                <a:solidFill>
                  <a:srgbClr val="000000"/>
                </a:solidFill>
                <a:latin typeface="Inter"/>
                <a:ea typeface="Inter"/>
                <a:cs typeface="Inter"/>
                <a:sym typeface="Inter"/>
              </a:rPr>
              <a:t>of knowledge representation</a:t>
            </a:r>
            <a:endParaRPr/>
          </a:p>
          <a:p>
            <a:pPr indent="-342900" lvl="0" marL="342900" rtl="0" algn="l">
              <a:spcBef>
                <a:spcPts val="640"/>
              </a:spcBef>
              <a:spcAft>
                <a:spcPts val="0"/>
              </a:spcAft>
              <a:buClr>
                <a:srgbClr val="000000"/>
              </a:buClr>
              <a:buSzPts val="3200"/>
              <a:buChar char="•"/>
            </a:pPr>
            <a:r>
              <a:rPr b="0" i="0" lang="en-US">
                <a:solidFill>
                  <a:srgbClr val="000000"/>
                </a:solidFill>
                <a:latin typeface="Inter"/>
                <a:ea typeface="Inter"/>
                <a:cs typeface="Inter"/>
                <a:sym typeface="Inter"/>
              </a:rPr>
              <a:t>It is an </a:t>
            </a:r>
            <a:r>
              <a:rPr b="0" i="0" lang="en-US">
                <a:solidFill>
                  <a:srgbClr val="FF0000"/>
                </a:solidFill>
                <a:latin typeface="Inter"/>
                <a:ea typeface="Inter"/>
                <a:cs typeface="Inter"/>
                <a:sym typeface="Inter"/>
              </a:rPr>
              <a:t>extension</a:t>
            </a:r>
            <a:r>
              <a:rPr b="0" i="0" lang="en-US">
                <a:solidFill>
                  <a:srgbClr val="000000"/>
                </a:solidFill>
                <a:latin typeface="Inter"/>
                <a:ea typeface="Inter"/>
                <a:cs typeface="Inter"/>
                <a:sym typeface="Inter"/>
              </a:rPr>
              <a:t> to propositional logic</a:t>
            </a:r>
            <a:endParaRPr b="0" i="0">
              <a:solidFill>
                <a:srgbClr val="333333"/>
              </a:solidFill>
              <a:latin typeface="Inter"/>
              <a:ea typeface="Inter"/>
              <a:cs typeface="Inter"/>
              <a:sym typeface="Inter"/>
            </a:endParaRPr>
          </a:p>
          <a:p>
            <a:pPr indent="-342900" lvl="0" marL="342900" rtl="0" algn="l">
              <a:spcBef>
                <a:spcPts val="640"/>
              </a:spcBef>
              <a:spcAft>
                <a:spcPts val="0"/>
              </a:spcAft>
              <a:buClr>
                <a:srgbClr val="333333"/>
              </a:buClr>
              <a:buSzPts val="3200"/>
              <a:buChar char="•"/>
            </a:pPr>
            <a:r>
              <a:rPr b="0" i="0" lang="en-US">
                <a:solidFill>
                  <a:srgbClr val="333333"/>
                </a:solidFill>
                <a:latin typeface="Inter"/>
                <a:ea typeface="Inter"/>
                <a:cs typeface="Inter"/>
                <a:sym typeface="Inter"/>
              </a:rPr>
              <a:t>Predicate Logic </a:t>
            </a:r>
            <a:r>
              <a:rPr b="0" i="0" lang="en-US">
                <a:solidFill>
                  <a:srgbClr val="FF0000"/>
                </a:solidFill>
                <a:latin typeface="Inter"/>
                <a:ea typeface="Inter"/>
                <a:cs typeface="Inter"/>
                <a:sym typeface="Inter"/>
              </a:rPr>
              <a:t>deals with predicates</a:t>
            </a:r>
            <a:r>
              <a:rPr b="0" i="0" lang="en-US">
                <a:solidFill>
                  <a:srgbClr val="333333"/>
                </a:solidFill>
                <a:latin typeface="Inter"/>
                <a:ea typeface="Inter"/>
                <a:cs typeface="Inter"/>
                <a:sym typeface="Inter"/>
              </a:rPr>
              <a:t>, which are propositions, consist of variables</a:t>
            </a:r>
            <a:endParaRPr/>
          </a:p>
          <a:p>
            <a:pPr indent="-342900" lvl="0" marL="342900" rtl="0" algn="l">
              <a:spcBef>
                <a:spcPts val="640"/>
              </a:spcBef>
              <a:spcAft>
                <a:spcPts val="0"/>
              </a:spcAft>
              <a:buClr>
                <a:srgbClr val="000000"/>
              </a:buClr>
              <a:buSzPts val="3200"/>
              <a:buChar char="•"/>
            </a:pPr>
            <a:r>
              <a:rPr lang="en-US">
                <a:solidFill>
                  <a:srgbClr val="000000"/>
                </a:solidFill>
                <a:latin typeface="Inter"/>
                <a:ea typeface="Inter"/>
                <a:cs typeface="Inter"/>
                <a:sym typeface="Inter"/>
              </a:rPr>
              <a:t>A</a:t>
            </a:r>
            <a:r>
              <a:rPr b="0" i="0" lang="en-US">
                <a:solidFill>
                  <a:srgbClr val="000000"/>
                </a:solidFill>
                <a:latin typeface="Inter"/>
                <a:ea typeface="Inter"/>
                <a:cs typeface="Inter"/>
                <a:sym typeface="Inter"/>
              </a:rPr>
              <a:t>lso known as </a:t>
            </a:r>
            <a:r>
              <a:rPr lang="en-US">
                <a:solidFill>
                  <a:srgbClr val="FF0000"/>
                </a:solidFill>
                <a:latin typeface="Inter"/>
                <a:ea typeface="Inter"/>
                <a:cs typeface="Inter"/>
                <a:sym typeface="Inter"/>
              </a:rPr>
              <a:t>Predicate logic</a:t>
            </a:r>
            <a:endParaRPr/>
          </a:p>
          <a:p>
            <a:pPr indent="-342900" lvl="0" marL="342900" rtl="0" algn="l">
              <a:spcBef>
                <a:spcPts val="640"/>
              </a:spcBef>
              <a:spcAft>
                <a:spcPts val="0"/>
              </a:spcAft>
              <a:buClr>
                <a:srgbClr val="000000"/>
              </a:buClr>
              <a:buSzPts val="3200"/>
              <a:buChar char="•"/>
            </a:pPr>
            <a:r>
              <a:rPr lang="en-US">
                <a:solidFill>
                  <a:srgbClr val="000000"/>
                </a:solidFill>
                <a:latin typeface="Inter"/>
                <a:ea typeface="Inter"/>
                <a:cs typeface="Inter"/>
                <a:sym typeface="Inter"/>
              </a:rPr>
              <a:t>P</a:t>
            </a:r>
            <a:r>
              <a:rPr b="0" i="0" lang="en-US">
                <a:solidFill>
                  <a:srgbClr val="000000"/>
                </a:solidFill>
                <a:latin typeface="Inter"/>
                <a:ea typeface="Inter"/>
                <a:cs typeface="Inter"/>
                <a:sym typeface="Inter"/>
              </a:rPr>
              <a:t>owerful language that </a:t>
            </a:r>
            <a:r>
              <a:rPr b="0" i="0" lang="en-US">
                <a:solidFill>
                  <a:srgbClr val="FF0000"/>
                </a:solidFill>
                <a:latin typeface="Inter"/>
                <a:ea typeface="Inter"/>
                <a:cs typeface="Inter"/>
                <a:sym typeface="Inter"/>
              </a:rPr>
              <a:t>develops information about the objects</a:t>
            </a:r>
            <a:endParaRPr>
              <a:solidFill>
                <a:srgbClr val="FF0000"/>
              </a:solidFill>
              <a:latin typeface="Inter"/>
              <a:ea typeface="Inter"/>
              <a:cs typeface="Inter"/>
              <a:sym typeface="Inter"/>
            </a:endParaRPr>
          </a:p>
          <a:p>
            <a:pPr indent="-139700" lvl="0" marL="342900" rtl="0" algn="l">
              <a:spcBef>
                <a:spcPts val="640"/>
              </a:spcBef>
              <a:spcAft>
                <a:spcPts val="0"/>
              </a:spcAft>
              <a:buClr>
                <a:schemeClr val="dk1"/>
              </a:buClr>
              <a:buSzPts val="3200"/>
              <a:buNone/>
            </a:pPr>
            <a:r>
              <a:t/>
            </a:r>
            <a:endParaRPr b="0" i="0">
              <a:solidFill>
                <a:srgbClr val="333333"/>
              </a:solidFill>
              <a:latin typeface="Inter"/>
              <a:ea typeface="Inter"/>
              <a:cs typeface="Inter"/>
              <a:sym typeface="Inte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4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Syntax for FOL</a:t>
            </a:r>
            <a:endParaRPr/>
          </a:p>
        </p:txBody>
      </p:sp>
      <p:sp>
        <p:nvSpPr>
          <p:cNvPr id="333" name="Google Shape;333;p4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Defines in terms of</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Terms</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Predicates</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Quantifiers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4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Terms</a:t>
            </a:r>
            <a:endParaRPr/>
          </a:p>
        </p:txBody>
      </p:sp>
      <p:sp>
        <p:nvSpPr>
          <p:cNvPr id="339" name="Google Shape;339;p4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A term denotes some objects other than true or false</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Tommy</a:t>
            </a:r>
            <a:r>
              <a:rPr lang="en-US">
                <a:latin typeface="Times New Roman"/>
                <a:ea typeface="Times New Roman"/>
                <a:cs typeface="Times New Roman"/>
                <a:sym typeface="Times New Roman"/>
              </a:rPr>
              <a:t> is a dog</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 Terms</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All </a:t>
            </a:r>
            <a:r>
              <a:rPr b="1" lang="en-US">
                <a:latin typeface="Times New Roman"/>
                <a:ea typeface="Times New Roman"/>
                <a:cs typeface="Times New Roman"/>
                <a:sym typeface="Times New Roman"/>
              </a:rPr>
              <a:t>Men</a:t>
            </a:r>
            <a:r>
              <a:rPr lang="en-US">
                <a:latin typeface="Times New Roman"/>
                <a:ea typeface="Times New Roman"/>
                <a:cs typeface="Times New Roman"/>
                <a:sym typeface="Times New Roman"/>
              </a:rPr>
              <a:t> are mortal</a:t>
            </a:r>
            <a:endParaRPr/>
          </a:p>
          <a:p>
            <a:pPr indent="-342900" lvl="0" marL="342900" rtl="0" algn="l">
              <a:spcBef>
                <a:spcPts val="640"/>
              </a:spcBef>
              <a:spcAft>
                <a:spcPts val="0"/>
              </a:spcAft>
              <a:buClr>
                <a:schemeClr val="dk1"/>
              </a:buClr>
              <a:buSzPts val="3200"/>
              <a:buNone/>
            </a:pPr>
            <a:r>
              <a:t/>
            </a:r>
            <a:endParaRPr b="1">
              <a:latin typeface="Times New Roman"/>
              <a:ea typeface="Times New Roman"/>
              <a:cs typeface="Times New Roman"/>
              <a:sym typeface="Times New Roman"/>
            </a:endParaRPr>
          </a:p>
          <a:p>
            <a:pPr indent="-342900" lvl="0" marL="342900" rtl="0" algn="l">
              <a:spcBef>
                <a:spcPts val="640"/>
              </a:spcBef>
              <a:spcAft>
                <a:spcPts val="0"/>
              </a:spcAft>
              <a:buClr>
                <a:schemeClr val="dk1"/>
              </a:buClr>
              <a:buSzPts val="3200"/>
              <a:buChar char="•"/>
            </a:pPr>
            <a:r>
              <a:rPr b="1" lang="en-US">
                <a:latin typeface="Times New Roman"/>
                <a:ea typeface="Times New Roman"/>
                <a:cs typeface="Times New Roman"/>
                <a:sym typeface="Times New Roman"/>
              </a:rPr>
              <a:t>Terms : </a:t>
            </a:r>
            <a:r>
              <a:rPr lang="en-US">
                <a:latin typeface="Times New Roman"/>
                <a:ea typeface="Times New Roman"/>
                <a:cs typeface="Times New Roman"/>
                <a:sym typeface="Times New Roman"/>
              </a:rPr>
              <a:t>Constants and Variables </a:t>
            </a:r>
            <a:endParaRPr/>
          </a:p>
        </p:txBody>
      </p:sp>
      <p:cxnSp>
        <p:nvCxnSpPr>
          <p:cNvPr id="340" name="Google Shape;340;p42"/>
          <p:cNvCxnSpPr/>
          <p:nvPr/>
        </p:nvCxnSpPr>
        <p:spPr>
          <a:xfrm rot="10800000">
            <a:off x="2057400" y="3352800"/>
            <a:ext cx="2971800" cy="457200"/>
          </a:xfrm>
          <a:prstGeom prst="straightConnector1">
            <a:avLst/>
          </a:prstGeom>
          <a:noFill/>
          <a:ln cap="flat" cmpd="sng" w="9525">
            <a:solidFill>
              <a:srgbClr val="4A7DBA"/>
            </a:solidFill>
            <a:prstDash val="solid"/>
            <a:round/>
            <a:headEnd len="sm" w="sm" type="none"/>
            <a:tailEnd len="med" w="med" type="stealth"/>
          </a:ln>
        </p:spPr>
      </p:cxnSp>
      <p:cxnSp>
        <p:nvCxnSpPr>
          <p:cNvPr id="341" name="Google Shape;341;p42"/>
          <p:cNvCxnSpPr/>
          <p:nvPr/>
        </p:nvCxnSpPr>
        <p:spPr>
          <a:xfrm flipH="1">
            <a:off x="1828800" y="3810000"/>
            <a:ext cx="3200400" cy="76200"/>
          </a:xfrm>
          <a:prstGeom prst="straightConnector1">
            <a:avLst/>
          </a:prstGeom>
          <a:noFill/>
          <a:ln cap="flat" cmpd="sng" w="9525">
            <a:solidFill>
              <a:srgbClr val="4A7DBA"/>
            </a:solidFill>
            <a:prstDash val="solid"/>
            <a:round/>
            <a:headEnd len="sm" w="sm" type="none"/>
            <a:tailEnd len="med" w="med" type="stealth"/>
          </a:ln>
        </p:spPr>
      </p:cxn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4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Terms</a:t>
            </a:r>
            <a:endParaRPr/>
          </a:p>
        </p:txBody>
      </p:sp>
      <p:sp>
        <p:nvSpPr>
          <p:cNvPr id="347" name="Google Shape;347;p4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A </a:t>
            </a:r>
            <a:r>
              <a:rPr b="1" lang="en-US">
                <a:latin typeface="Times New Roman"/>
                <a:ea typeface="Times New Roman"/>
                <a:cs typeface="Times New Roman"/>
                <a:sym typeface="Times New Roman"/>
              </a:rPr>
              <a:t>constant</a:t>
            </a:r>
            <a:r>
              <a:rPr lang="en-US">
                <a:latin typeface="Times New Roman"/>
                <a:ea typeface="Times New Roman"/>
                <a:cs typeface="Times New Roman"/>
                <a:sym typeface="Times New Roman"/>
              </a:rPr>
              <a:t> of type W is a name that denotes a particular objects in a set W</a:t>
            </a:r>
            <a:endParaRPr/>
          </a:p>
          <a:p>
            <a:pPr indent="-342900" lvl="0" marL="342900" rtl="0" algn="l">
              <a:spcBef>
                <a:spcPts val="640"/>
              </a:spcBef>
              <a:spcAft>
                <a:spcPts val="0"/>
              </a:spcAft>
              <a:buClr>
                <a:schemeClr val="dk1"/>
              </a:buClr>
              <a:buSzPts val="3200"/>
              <a:buFont typeface="Noto Sans Symbols"/>
              <a:buChar char="⮚"/>
            </a:pPr>
            <a:r>
              <a:rPr b="1" lang="en-US">
                <a:latin typeface="Times New Roman"/>
                <a:ea typeface="Times New Roman"/>
                <a:cs typeface="Times New Roman"/>
                <a:sym typeface="Times New Roman"/>
              </a:rPr>
              <a:t>Example</a:t>
            </a:r>
            <a:r>
              <a:rPr lang="en-US">
                <a:latin typeface="Times New Roman"/>
                <a:ea typeface="Times New Roman"/>
                <a:cs typeface="Times New Roman"/>
                <a:sym typeface="Times New Roman"/>
              </a:rPr>
              <a:t> : 5, Tommy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A </a:t>
            </a:r>
            <a:r>
              <a:rPr b="1" lang="en-US">
                <a:latin typeface="Times New Roman"/>
                <a:ea typeface="Times New Roman"/>
                <a:cs typeface="Times New Roman"/>
                <a:sym typeface="Times New Roman"/>
              </a:rPr>
              <a:t>variable</a:t>
            </a:r>
            <a:r>
              <a:rPr lang="en-US">
                <a:latin typeface="Times New Roman"/>
                <a:ea typeface="Times New Roman"/>
                <a:cs typeface="Times New Roman"/>
                <a:sym typeface="Times New Roman"/>
              </a:rPr>
              <a:t> of type W is a name that can denote any element in the set W</a:t>
            </a:r>
            <a:endParaRPr/>
          </a:p>
          <a:p>
            <a:pPr indent="-342900" lvl="0" marL="342900" rtl="0" algn="l">
              <a:spcBef>
                <a:spcPts val="640"/>
              </a:spcBef>
              <a:spcAft>
                <a:spcPts val="0"/>
              </a:spcAft>
              <a:buClr>
                <a:schemeClr val="dk1"/>
              </a:buClr>
              <a:buSzPts val="3200"/>
              <a:buChar char="•"/>
            </a:pPr>
            <a:r>
              <a:rPr b="1" lang="en-US">
                <a:latin typeface="Times New Roman"/>
                <a:ea typeface="Times New Roman"/>
                <a:cs typeface="Times New Roman"/>
                <a:sym typeface="Times New Roman"/>
              </a:rPr>
              <a:t>Example </a:t>
            </a: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x</a:t>
            </a:r>
            <a:r>
              <a:rPr lang="en-US">
                <a:latin typeface="Times New Roman"/>
                <a:ea typeface="Times New Roman"/>
                <a:cs typeface="Times New Roman"/>
                <a:sym typeface="Times New Roman"/>
              </a:rPr>
              <a:t> €  N denotes a natural number</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d</a:t>
            </a:r>
            <a:r>
              <a:rPr lang="en-US">
                <a:latin typeface="Times New Roman"/>
                <a:ea typeface="Times New Roman"/>
                <a:cs typeface="Times New Roman"/>
                <a:sym typeface="Times New Roman"/>
              </a:rPr>
              <a:t> €  M denotes the name of dog</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Terms: Functions</a:t>
            </a:r>
            <a:endParaRPr/>
          </a:p>
        </p:txBody>
      </p:sp>
      <p:sp>
        <p:nvSpPr>
          <p:cNvPr id="353" name="Google Shape;353;p4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A functional terms  takes </a:t>
            </a:r>
            <a:r>
              <a:rPr b="1" lang="en-US">
                <a:latin typeface="Times New Roman"/>
                <a:ea typeface="Times New Roman"/>
                <a:cs typeface="Times New Roman"/>
                <a:sym typeface="Times New Roman"/>
              </a:rPr>
              <a:t>n</a:t>
            </a:r>
            <a:r>
              <a:rPr lang="en-US">
                <a:latin typeface="Times New Roman"/>
                <a:ea typeface="Times New Roman"/>
                <a:cs typeface="Times New Roman"/>
                <a:sym typeface="Times New Roman"/>
              </a:rPr>
              <a:t> objects of type </a:t>
            </a:r>
            <a:r>
              <a:rPr b="1" lang="en-US">
                <a:latin typeface="Times New Roman"/>
                <a:ea typeface="Times New Roman"/>
                <a:cs typeface="Times New Roman"/>
                <a:sym typeface="Times New Roman"/>
              </a:rPr>
              <a:t>W1 to Wn</a:t>
            </a:r>
            <a:r>
              <a:rPr lang="en-US">
                <a:latin typeface="Times New Roman"/>
                <a:ea typeface="Times New Roman"/>
                <a:cs typeface="Times New Roman"/>
                <a:sym typeface="Times New Roman"/>
              </a:rPr>
              <a:t> as input and returns an objects of type W.</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F = ( W1,W2,………,Wn)</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plus(3,4) = 7</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Functional Term    Constant Term</a:t>
            </a:r>
            <a:endParaRPr/>
          </a:p>
          <a:p>
            <a:pPr indent="-1397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cxnSp>
        <p:nvCxnSpPr>
          <p:cNvPr id="354" name="Google Shape;354;p44"/>
          <p:cNvCxnSpPr/>
          <p:nvPr/>
        </p:nvCxnSpPr>
        <p:spPr>
          <a:xfrm rot="-5400000">
            <a:off x="1409700" y="4610100"/>
            <a:ext cx="685800" cy="1588"/>
          </a:xfrm>
          <a:prstGeom prst="straightConnector1">
            <a:avLst/>
          </a:prstGeom>
          <a:noFill/>
          <a:ln cap="flat" cmpd="sng" w="9525">
            <a:solidFill>
              <a:srgbClr val="4A7DBA"/>
            </a:solidFill>
            <a:prstDash val="solid"/>
            <a:round/>
            <a:headEnd len="sm" w="sm" type="none"/>
            <a:tailEnd len="med" w="med" type="stealth"/>
          </a:ln>
        </p:spPr>
      </p:cxnSp>
      <p:cxnSp>
        <p:nvCxnSpPr>
          <p:cNvPr id="355" name="Google Shape;355;p44"/>
          <p:cNvCxnSpPr/>
          <p:nvPr/>
        </p:nvCxnSpPr>
        <p:spPr>
          <a:xfrm rot="10800000">
            <a:off x="2209800" y="4495800"/>
            <a:ext cx="1828800" cy="533400"/>
          </a:xfrm>
          <a:prstGeom prst="straightConnector1">
            <a:avLst/>
          </a:prstGeom>
          <a:noFill/>
          <a:ln cap="flat" cmpd="sng" w="9525">
            <a:solidFill>
              <a:srgbClr val="4A7DBA"/>
            </a:solidFill>
            <a:prstDash val="solid"/>
            <a:round/>
            <a:headEnd len="sm" w="sm" type="none"/>
            <a:tailEnd len="med" w="med" type="stealth"/>
          </a:ln>
        </p:spPr>
      </p:cxnSp>
      <p:cxnSp>
        <p:nvCxnSpPr>
          <p:cNvPr id="356" name="Google Shape;356;p44"/>
          <p:cNvCxnSpPr/>
          <p:nvPr/>
        </p:nvCxnSpPr>
        <p:spPr>
          <a:xfrm rot="10800000">
            <a:off x="2590800" y="4343400"/>
            <a:ext cx="1600200" cy="609600"/>
          </a:xfrm>
          <a:prstGeom prst="straightConnector1">
            <a:avLst/>
          </a:prstGeom>
          <a:noFill/>
          <a:ln cap="flat" cmpd="sng" w="9525">
            <a:solidFill>
              <a:srgbClr val="4A7DBA"/>
            </a:solidFill>
            <a:prstDash val="solid"/>
            <a:round/>
            <a:headEnd len="sm" w="sm" type="none"/>
            <a:tailEnd len="med" w="med" type="stealth"/>
          </a:ln>
        </p:spPr>
      </p:cxn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Predicates</a:t>
            </a:r>
            <a:endParaRPr/>
          </a:p>
        </p:txBody>
      </p:sp>
      <p:sp>
        <p:nvSpPr>
          <p:cNvPr id="362" name="Google Shape;362;p4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Predicate </a:t>
            </a:r>
            <a:r>
              <a:rPr lang="en-US">
                <a:solidFill>
                  <a:srgbClr val="FF0000"/>
                </a:solidFill>
                <a:latin typeface="Times New Roman"/>
                <a:ea typeface="Times New Roman"/>
                <a:cs typeface="Times New Roman"/>
                <a:sym typeface="Times New Roman"/>
              </a:rPr>
              <a:t>are like functions </a:t>
            </a:r>
            <a:r>
              <a:rPr lang="en-US">
                <a:latin typeface="Times New Roman"/>
                <a:ea typeface="Times New Roman"/>
                <a:cs typeface="Times New Roman"/>
                <a:sym typeface="Times New Roman"/>
              </a:rPr>
              <a:t>except that their return type is true or false.</a:t>
            </a:r>
            <a:endParaRPr/>
          </a:p>
          <a:p>
            <a:pPr indent="-342900" lvl="0" marL="342900" rtl="0" algn="l">
              <a:spcBef>
                <a:spcPts val="640"/>
              </a:spcBef>
              <a:spcAft>
                <a:spcPts val="0"/>
              </a:spcAft>
              <a:buClr>
                <a:schemeClr val="dk1"/>
              </a:buClr>
              <a:buSzPts val="3200"/>
              <a:buChar char="•"/>
            </a:pPr>
            <a:r>
              <a:rPr b="1" lang="en-US">
                <a:latin typeface="Times New Roman"/>
                <a:ea typeface="Times New Roman"/>
                <a:cs typeface="Times New Roman"/>
                <a:sym typeface="Times New Roman"/>
              </a:rPr>
              <a:t>Example</a:t>
            </a:r>
            <a:r>
              <a:rPr lang="en-US">
                <a:latin typeface="Times New Roman"/>
                <a:ea typeface="Times New Roman"/>
                <a:cs typeface="Times New Roman"/>
                <a:sym typeface="Times New Roman"/>
              </a:rPr>
              <a:t> : greater(x, y) is true if x &gt; y</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Here greater is a predicate symbol that takes two arguments of type natural number</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greater [2,4] – not valid</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greater [3,-4] – valid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Types of Predicates</a:t>
            </a:r>
            <a:endParaRPr/>
          </a:p>
        </p:txBody>
      </p:sp>
      <p:sp>
        <p:nvSpPr>
          <p:cNvPr id="368" name="Google Shape;368;p4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A predicates with </a:t>
            </a:r>
            <a:r>
              <a:rPr lang="en-US">
                <a:solidFill>
                  <a:srgbClr val="FF0000"/>
                </a:solidFill>
                <a:latin typeface="Times New Roman"/>
                <a:ea typeface="Times New Roman"/>
                <a:cs typeface="Times New Roman"/>
                <a:sym typeface="Times New Roman"/>
              </a:rPr>
              <a:t>no variable is a proposition</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Tommy is a dog</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A predicate with one variable is called a </a:t>
            </a:r>
            <a:r>
              <a:rPr lang="en-US">
                <a:solidFill>
                  <a:srgbClr val="FF0000"/>
                </a:solidFill>
                <a:latin typeface="Times New Roman"/>
                <a:ea typeface="Times New Roman"/>
                <a:cs typeface="Times New Roman"/>
                <a:sym typeface="Times New Roman"/>
              </a:rPr>
              <a:t>property</a:t>
            </a:r>
            <a:r>
              <a:rPr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dog [x] is true if x is a dog</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mortal [y] is true if y is mortal</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Formulation of Predicates</a:t>
            </a:r>
            <a:endParaRPr/>
          </a:p>
        </p:txBody>
      </p:sp>
      <p:sp>
        <p:nvSpPr>
          <p:cNvPr id="374" name="Google Shape;374;p4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Let P(x,y,….) and Q(x,y,…) are two predicates</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 Then so are</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P v Q</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P ^ Q </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 P</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P =&gt;Q</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Predicates Examples</a:t>
            </a:r>
            <a:endParaRPr/>
          </a:p>
        </p:txBody>
      </p:sp>
      <p:sp>
        <p:nvSpPr>
          <p:cNvPr id="380" name="Google Shape;380;p4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If x is a man then x is mortal</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  man(x) =&gt; mortal (x)</a:t>
            </a:r>
            <a:endParaRPr/>
          </a:p>
          <a:p>
            <a:pPr indent="-1397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If n is a natural number, then n is either even or odd </a:t>
            </a:r>
            <a:endParaRPr/>
          </a:p>
          <a:p>
            <a:pPr indent="-342900" lvl="0" marL="342900" rtl="0" algn="l">
              <a:spcBef>
                <a:spcPts val="640"/>
              </a:spcBef>
              <a:spcAft>
                <a:spcPts val="0"/>
              </a:spcAft>
              <a:buClr>
                <a:schemeClr val="dk1"/>
              </a:buClr>
              <a:buSzPts val="3200"/>
              <a:buNone/>
            </a:pPr>
            <a:r>
              <a:rPr b="1" lang="en-US">
                <a:latin typeface="Times New Roman"/>
                <a:ea typeface="Times New Roman"/>
                <a:cs typeface="Times New Roman"/>
                <a:sym typeface="Times New Roman"/>
              </a:rPr>
              <a:t>    natural(n) = &gt; even (n) v odd(n)</a:t>
            </a:r>
            <a:endParaRPr/>
          </a:p>
          <a:p>
            <a:pPr indent="-3429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Quantifiers </a:t>
            </a:r>
            <a:endParaRPr/>
          </a:p>
        </p:txBody>
      </p:sp>
      <p:sp>
        <p:nvSpPr>
          <p:cNvPr id="386" name="Google Shape;386;p4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There are two basic quantifiers in FOL</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 For all “ – Universal quantifier</a:t>
            </a:r>
            <a:endParaRPr/>
          </a:p>
          <a:p>
            <a:pPr indent="-342900" lvl="0" marL="342900" rtl="0" algn="l">
              <a:spcBef>
                <a:spcPts val="640"/>
              </a:spcBef>
              <a:spcAft>
                <a:spcPts val="0"/>
              </a:spcAft>
              <a:buClr>
                <a:schemeClr val="dk1"/>
              </a:buClr>
              <a:buSzPts val="3200"/>
              <a:buFont typeface="Noto Sans Symbols"/>
              <a:buChar char="⮚"/>
            </a:pPr>
            <a:r>
              <a:rPr lang="en-US">
                <a:latin typeface="Times New Roman"/>
                <a:ea typeface="Times New Roman"/>
                <a:cs typeface="Times New Roman"/>
                <a:sym typeface="Times New Roman"/>
              </a:rPr>
              <a:t> Ǝ   “ There Exists” – Existential Quantifiers</a:t>
            </a:r>
            <a:endParaRPr/>
          </a:p>
          <a:p>
            <a:pPr indent="-342900" lvl="0" marL="342900" rtl="0" algn="l">
              <a:spcBef>
                <a:spcPts val="640"/>
              </a:spcBef>
              <a:spcAft>
                <a:spcPts val="0"/>
              </a:spcAft>
              <a:buClr>
                <a:schemeClr val="dk1"/>
              </a:buClr>
              <a:buSzPts val="3200"/>
              <a:buChar char="•"/>
            </a:pPr>
            <a:r>
              <a:rPr b="1" lang="en-US">
                <a:latin typeface="Times New Roman"/>
                <a:ea typeface="Times New Roman"/>
                <a:cs typeface="Times New Roman"/>
                <a:sym typeface="Times New Roman"/>
              </a:rPr>
              <a:t>Universal Quantifiers </a:t>
            </a:r>
            <a:r>
              <a:rPr lang="en-US">
                <a:latin typeface="Times New Roman"/>
                <a:ea typeface="Times New Roman"/>
                <a:cs typeface="Times New Roman"/>
                <a:sym typeface="Times New Roman"/>
              </a:rPr>
              <a:t>: </a:t>
            </a:r>
            <a:endParaRPr/>
          </a:p>
          <a:p>
            <a:pPr indent="0" lvl="0" marL="0" rtl="0" algn="l">
              <a:spcBef>
                <a:spcPts val="640"/>
              </a:spcBef>
              <a:spcAft>
                <a:spcPts val="0"/>
              </a:spcAft>
              <a:buClr>
                <a:srgbClr val="FF0000"/>
              </a:buClr>
              <a:buSzPts val="3200"/>
              <a:buNone/>
            </a:pPr>
            <a:r>
              <a:rPr lang="en-US">
                <a:solidFill>
                  <a:srgbClr val="FF0000"/>
                </a:solidFill>
                <a:latin typeface="Times New Roman"/>
                <a:ea typeface="Times New Roman"/>
                <a:cs typeface="Times New Roman"/>
                <a:sym typeface="Times New Roman"/>
              </a:rPr>
              <a:t>    All dogs are faithful</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faithful (x) : x is faithful</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dog(x) : x is a dog</a:t>
            </a:r>
            <a:endParaRPr/>
          </a:p>
          <a:p>
            <a:pPr indent="-342900" lvl="0" marL="342900" rtl="0" algn="l">
              <a:spcBef>
                <a:spcPts val="640"/>
              </a:spcBef>
              <a:spcAft>
                <a:spcPts val="0"/>
              </a:spcAft>
              <a:buClr>
                <a:schemeClr val="dk1"/>
              </a:buClr>
              <a:buSzPts val="3200"/>
              <a:buNone/>
            </a:pPr>
            <a:r>
              <a:rPr b="1" lang="en-US">
                <a:latin typeface="Times New Roman"/>
                <a:ea typeface="Times New Roman"/>
                <a:cs typeface="Times New Roman"/>
                <a:sym typeface="Times New Roman"/>
              </a:rPr>
              <a:t>         x (dog (x)  =&gt; faithful (x ) ) </a:t>
            </a:r>
            <a:endParaRPr/>
          </a:p>
        </p:txBody>
      </p:sp>
      <p:pic>
        <p:nvPicPr>
          <p:cNvPr id="387" name="Google Shape;387;p49"/>
          <p:cNvPicPr preferRelativeResize="0"/>
          <p:nvPr/>
        </p:nvPicPr>
        <p:blipFill rotWithShape="1">
          <a:blip r:embed="rId3">
            <a:alphaModFix/>
          </a:blip>
          <a:srcRect b="0" l="0" r="0" t="0"/>
          <a:stretch/>
        </p:blipFill>
        <p:spPr>
          <a:xfrm>
            <a:off x="914400" y="2286000"/>
            <a:ext cx="380999" cy="380999"/>
          </a:xfrm>
          <a:prstGeom prst="rect">
            <a:avLst/>
          </a:prstGeom>
          <a:noFill/>
          <a:ln>
            <a:noFill/>
          </a:ln>
        </p:spPr>
      </p:pic>
      <p:pic>
        <p:nvPicPr>
          <p:cNvPr id="388" name="Google Shape;388;p49"/>
          <p:cNvPicPr preferRelativeResize="0"/>
          <p:nvPr/>
        </p:nvPicPr>
        <p:blipFill rotWithShape="1">
          <a:blip r:embed="rId3">
            <a:alphaModFix/>
          </a:blip>
          <a:srcRect b="0" l="0" r="0" t="0"/>
          <a:stretch/>
        </p:blipFill>
        <p:spPr>
          <a:xfrm>
            <a:off x="1094348" y="5486400"/>
            <a:ext cx="304800" cy="304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5"/>
          <p:cNvSpPr/>
          <p:nvPr/>
        </p:nvSpPr>
        <p:spPr>
          <a:xfrm>
            <a:off x="0" y="0"/>
            <a:ext cx="9144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3" name="Google Shape;113;p5"/>
          <p:cNvSpPr/>
          <p:nvPr/>
        </p:nvSpPr>
        <p:spPr>
          <a:xfrm flipH="1" rot="-2700000">
            <a:off x="-282117" y="-253670"/>
            <a:ext cx="1370728" cy="1376989"/>
          </a:xfrm>
          <a:custGeom>
            <a:rect b="b" l="l" r="r" t="t"/>
            <a:pathLst>
              <a:path extrusionOk="0" h="1376989" w="1827638">
                <a:moveTo>
                  <a:pt x="0" y="987379"/>
                </a:moveTo>
                <a:lnTo>
                  <a:pt x="987379" y="0"/>
                </a:lnTo>
                <a:lnTo>
                  <a:pt x="1827638" y="840260"/>
                </a:lnTo>
                <a:lnTo>
                  <a:pt x="1827638" y="1376989"/>
                </a:lnTo>
                <a:lnTo>
                  <a:pt x="0" y="1376989"/>
                </a:lnTo>
                <a:close/>
              </a:path>
            </a:pathLst>
          </a:cu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4" name="Google Shape;114;p5"/>
          <p:cNvSpPr/>
          <p:nvPr/>
        </p:nvSpPr>
        <p:spPr>
          <a:xfrm flipH="1" rot="-2700000">
            <a:off x="668730" y="422146"/>
            <a:ext cx="484026" cy="645368"/>
          </a:xfrm>
          <a:prstGeom prst="rect">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5" name="Google Shape;115;p5"/>
          <p:cNvSpPr/>
          <p:nvPr/>
        </p:nvSpPr>
        <p:spPr>
          <a:xfrm flipH="1" rot="-2700000">
            <a:off x="7532611" y="655140"/>
            <a:ext cx="515604" cy="687472"/>
          </a:xfrm>
          <a:prstGeom prst="rect">
            <a:avLst/>
          </a:pr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6" name="Google Shape;116;p5"/>
          <p:cNvSpPr/>
          <p:nvPr/>
        </p:nvSpPr>
        <p:spPr>
          <a:xfrm flipH="1" rot="10800000">
            <a:off x="7017482" y="0"/>
            <a:ext cx="2126518" cy="1480837"/>
          </a:xfrm>
          <a:custGeom>
            <a:rect b="b" l="l" r="r" t="t"/>
            <a:pathLst>
              <a:path extrusionOk="0" h="1480837" w="2835357">
                <a:moveTo>
                  <a:pt x="2835357" y="1480837"/>
                </a:moveTo>
                <a:lnTo>
                  <a:pt x="0" y="1480837"/>
                </a:lnTo>
                <a:lnTo>
                  <a:pt x="1552727" y="0"/>
                </a:lnTo>
                <a:lnTo>
                  <a:pt x="2835357" y="1223245"/>
                </a:lnTo>
                <a:close/>
              </a:path>
            </a:pathLst>
          </a:custGeom>
          <a:solidFill>
            <a:schemeClr val="accent4">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17" name="Google Shape;117;p5"/>
          <p:cNvSpPr/>
          <p:nvPr/>
        </p:nvSpPr>
        <p:spPr>
          <a:xfrm flipH="1">
            <a:off x="5982258" y="6115501"/>
            <a:ext cx="1120884" cy="742499"/>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18" name="Google Shape;118;p5"/>
          <p:cNvPicPr preferRelativeResize="0"/>
          <p:nvPr/>
        </p:nvPicPr>
        <p:blipFill rotWithShape="1">
          <a:blip r:embed="rId3">
            <a:alphaModFix/>
          </a:blip>
          <a:srcRect b="0" l="0" r="0" t="0"/>
          <a:stretch/>
        </p:blipFill>
        <p:spPr>
          <a:xfrm>
            <a:off x="482600" y="709549"/>
            <a:ext cx="8178799" cy="5438901"/>
          </a:xfrm>
          <a:prstGeom prst="rect">
            <a:avLst/>
          </a:prstGeom>
          <a:noFill/>
          <a:ln>
            <a:noFill/>
          </a:ln>
        </p:spPr>
      </p:pic>
      <p:sp>
        <p:nvSpPr>
          <p:cNvPr id="119" name="Google Shape;119;p5"/>
          <p:cNvSpPr/>
          <p:nvPr/>
        </p:nvSpPr>
        <p:spPr>
          <a:xfrm flipH="1">
            <a:off x="5703060" y="6453143"/>
            <a:ext cx="611177" cy="404857"/>
          </a:xfrm>
          <a:prstGeom prst="triangle">
            <a:avLst>
              <a:gd fmla="val 50000" name="adj"/>
            </a:avLst>
          </a:prstGeom>
          <a:solidFill>
            <a:schemeClr val="accent1">
              <a:alpha val="2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0"/>
          <p:cNvSpPr txBox="1"/>
          <p:nvPr>
            <p:ph idx="1" type="body"/>
          </p:nvPr>
        </p:nvSpPr>
        <p:spPr>
          <a:xfrm>
            <a:off x="457200" y="533400"/>
            <a:ext cx="8229600" cy="55927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3200"/>
              <a:buChar char="•"/>
            </a:pPr>
            <a:r>
              <a:rPr b="1" lang="en-US">
                <a:solidFill>
                  <a:srgbClr val="FF0000"/>
                </a:solidFill>
                <a:latin typeface="Times New Roman"/>
                <a:ea typeface="Times New Roman"/>
                <a:cs typeface="Times New Roman"/>
                <a:sym typeface="Times New Roman"/>
              </a:rPr>
              <a:t>All birds cannot fly</a:t>
            </a:r>
            <a:r>
              <a:rPr b="1"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fly (x) : x can fly</a:t>
            </a:r>
            <a:endParaRPr/>
          </a:p>
          <a:p>
            <a:pPr indent="-342900" lvl="0" marL="342900" rtl="0" algn="l">
              <a:spcBef>
                <a:spcPts val="640"/>
              </a:spcBef>
              <a:spcAft>
                <a:spcPts val="0"/>
              </a:spcAft>
              <a:buClr>
                <a:schemeClr val="dk1"/>
              </a:buClr>
              <a:buSzPts val="3200"/>
              <a:buNone/>
            </a:pPr>
            <a:r>
              <a:rPr lang="en-US">
                <a:latin typeface="Times New Roman"/>
                <a:ea typeface="Times New Roman"/>
                <a:cs typeface="Times New Roman"/>
                <a:sym typeface="Times New Roman"/>
              </a:rPr>
              <a:t>   birds(x) : x is a bird</a:t>
            </a:r>
            <a:endParaRPr/>
          </a:p>
          <a:p>
            <a:pPr indent="-342900" lvl="0" marL="342900" rtl="0" algn="l">
              <a:spcBef>
                <a:spcPts val="640"/>
              </a:spcBef>
              <a:spcAft>
                <a:spcPts val="0"/>
              </a:spcAft>
              <a:buClr>
                <a:schemeClr val="dk1"/>
              </a:buClr>
              <a:buSzPts val="3200"/>
              <a:buNone/>
            </a:pPr>
            <a:r>
              <a:rPr b="1" lang="en-US">
                <a:latin typeface="Times New Roman"/>
                <a:ea typeface="Times New Roman"/>
                <a:cs typeface="Times New Roman"/>
                <a:sym typeface="Times New Roman"/>
              </a:rPr>
              <a:t>   ~  [    x ( bird (x) =&gt; fly (x) ]</a:t>
            </a:r>
            <a:endParaRPr/>
          </a:p>
          <a:p>
            <a:pPr indent="-342900" lvl="0" marL="342900" rtl="0" algn="l">
              <a:spcBef>
                <a:spcPts val="640"/>
              </a:spcBef>
              <a:spcAft>
                <a:spcPts val="0"/>
              </a:spcAft>
              <a:buClr>
                <a:schemeClr val="dk1"/>
              </a:buClr>
              <a:buSzPts val="3200"/>
              <a:buNone/>
            </a:pPr>
            <a:r>
              <a:t/>
            </a:r>
            <a:endParaRPr/>
          </a:p>
        </p:txBody>
      </p:sp>
      <p:pic>
        <p:nvPicPr>
          <p:cNvPr id="394" name="Google Shape;394;p50"/>
          <p:cNvPicPr preferRelativeResize="0"/>
          <p:nvPr/>
        </p:nvPicPr>
        <p:blipFill rotWithShape="1">
          <a:blip r:embed="rId3">
            <a:alphaModFix/>
          </a:blip>
          <a:srcRect b="0" l="0" r="0" t="0"/>
          <a:stretch/>
        </p:blipFill>
        <p:spPr>
          <a:xfrm>
            <a:off x="1447800" y="2514600"/>
            <a:ext cx="304800" cy="3048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51"/>
          <p:cNvSpPr txBox="1"/>
          <p:nvPr>
            <p:ph idx="1" type="body"/>
          </p:nvPr>
        </p:nvSpPr>
        <p:spPr>
          <a:xfrm>
            <a:off x="457200" y="381000"/>
            <a:ext cx="8229600" cy="5745163"/>
          </a:xfrm>
          <a:prstGeom prst="rect">
            <a:avLst/>
          </a:prstGeom>
          <a:noFill/>
          <a:ln>
            <a:noFill/>
          </a:ln>
        </p:spPr>
        <p:txBody>
          <a:bodyPr anchorCtr="0" anchor="t" bIns="45700" lIns="91425" spcFirstLastPara="1" rIns="91425" wrap="square" tIns="45700">
            <a:normAutofit fontScale="62500" lnSpcReduction="20000"/>
          </a:bodyPr>
          <a:lstStyle/>
          <a:p>
            <a:pPr indent="-342900" lvl="0" marL="342900" rtl="0" algn="l">
              <a:lnSpc>
                <a:spcPct val="170000"/>
              </a:lnSpc>
              <a:spcBef>
                <a:spcPts val="0"/>
              </a:spcBef>
              <a:spcAft>
                <a:spcPts val="0"/>
              </a:spcAft>
              <a:buClr>
                <a:schemeClr val="dk1"/>
              </a:buClr>
              <a:buSzPct val="100000"/>
              <a:buChar char="•"/>
            </a:pPr>
            <a:r>
              <a:rPr b="1" lang="en-US" sz="4400">
                <a:latin typeface="Times New Roman"/>
                <a:ea typeface="Times New Roman"/>
                <a:cs typeface="Times New Roman"/>
                <a:sym typeface="Times New Roman"/>
              </a:rPr>
              <a:t>Existential Quantifiers</a:t>
            </a:r>
            <a:endParaRPr/>
          </a:p>
          <a:p>
            <a:pPr indent="-342900" lvl="0" marL="342900" rtl="0" algn="l">
              <a:lnSpc>
                <a:spcPct val="170000"/>
              </a:lnSpc>
              <a:spcBef>
                <a:spcPts val="550"/>
              </a:spcBef>
              <a:spcAft>
                <a:spcPts val="0"/>
              </a:spcAft>
              <a:buClr>
                <a:schemeClr val="dk1"/>
              </a:buClr>
              <a:buSzPct val="100000"/>
              <a:buFont typeface="Noto Sans Symbols"/>
              <a:buChar char="⮚"/>
            </a:pPr>
            <a:r>
              <a:rPr lang="en-US" sz="4400">
                <a:latin typeface="Times New Roman"/>
                <a:ea typeface="Times New Roman"/>
                <a:cs typeface="Times New Roman"/>
                <a:sym typeface="Times New Roman"/>
              </a:rPr>
              <a:t>  </a:t>
            </a:r>
            <a:r>
              <a:rPr b="1" lang="en-US" sz="4400">
                <a:latin typeface="Times New Roman"/>
                <a:ea typeface="Times New Roman"/>
                <a:cs typeface="Times New Roman"/>
                <a:sym typeface="Times New Roman"/>
              </a:rPr>
              <a:t>All birds can not fly : there exits a bird that can not fly </a:t>
            </a:r>
            <a:endParaRPr/>
          </a:p>
          <a:p>
            <a:pPr indent="-342900" lvl="0" marL="342900" rtl="0" algn="l">
              <a:lnSpc>
                <a:spcPct val="170000"/>
              </a:lnSpc>
              <a:spcBef>
                <a:spcPts val="550"/>
              </a:spcBef>
              <a:spcAft>
                <a:spcPts val="0"/>
              </a:spcAft>
              <a:buClr>
                <a:schemeClr val="dk1"/>
              </a:buClr>
              <a:buSzPct val="100000"/>
              <a:buNone/>
            </a:pPr>
            <a:r>
              <a:rPr lang="en-US" sz="4400">
                <a:latin typeface="Times New Roman"/>
                <a:ea typeface="Times New Roman"/>
                <a:cs typeface="Times New Roman"/>
                <a:sym typeface="Times New Roman"/>
              </a:rPr>
              <a:t>    fly (x) : x can fly</a:t>
            </a:r>
            <a:endParaRPr/>
          </a:p>
          <a:p>
            <a:pPr indent="-342900" lvl="0" marL="342900" rtl="0" algn="l">
              <a:lnSpc>
                <a:spcPct val="170000"/>
              </a:lnSpc>
              <a:spcBef>
                <a:spcPts val="550"/>
              </a:spcBef>
              <a:spcAft>
                <a:spcPts val="0"/>
              </a:spcAft>
              <a:buClr>
                <a:schemeClr val="dk1"/>
              </a:buClr>
              <a:buSzPct val="100000"/>
              <a:buNone/>
            </a:pPr>
            <a:r>
              <a:rPr lang="en-US" sz="4400">
                <a:latin typeface="Times New Roman"/>
                <a:ea typeface="Times New Roman"/>
                <a:cs typeface="Times New Roman"/>
                <a:sym typeface="Times New Roman"/>
              </a:rPr>
              <a:t>    birds(x) : x is a bird</a:t>
            </a:r>
            <a:endParaRPr/>
          </a:p>
          <a:p>
            <a:pPr indent="-342900" lvl="0" marL="342900" rtl="0" algn="l">
              <a:lnSpc>
                <a:spcPct val="170000"/>
              </a:lnSpc>
              <a:spcBef>
                <a:spcPts val="550"/>
              </a:spcBef>
              <a:spcAft>
                <a:spcPts val="0"/>
              </a:spcAft>
              <a:buClr>
                <a:schemeClr val="dk1"/>
              </a:buClr>
              <a:buSzPct val="100000"/>
              <a:buNone/>
            </a:pPr>
            <a:r>
              <a:rPr lang="en-US" sz="4400">
                <a:latin typeface="Times New Roman"/>
                <a:ea typeface="Times New Roman"/>
                <a:cs typeface="Times New Roman"/>
                <a:sym typeface="Times New Roman"/>
              </a:rPr>
              <a:t>    </a:t>
            </a:r>
            <a:r>
              <a:rPr b="1" lang="en-US" sz="4400">
                <a:latin typeface="Times New Roman"/>
                <a:ea typeface="Times New Roman"/>
                <a:cs typeface="Times New Roman"/>
                <a:sym typeface="Times New Roman"/>
              </a:rPr>
              <a:t>Ǝ x [ bird (x) ^ ~ fly(x)]</a:t>
            </a:r>
            <a:endParaRPr/>
          </a:p>
          <a:p>
            <a:pPr indent="-342900" lvl="0" marL="342900" rtl="0" algn="l">
              <a:lnSpc>
                <a:spcPct val="170000"/>
              </a:lnSpc>
              <a:spcBef>
                <a:spcPts val="550"/>
              </a:spcBef>
              <a:spcAft>
                <a:spcPts val="0"/>
              </a:spcAft>
              <a:buClr>
                <a:schemeClr val="dk1"/>
              </a:buClr>
              <a:buSzPct val="100000"/>
              <a:buNone/>
            </a:pPr>
            <a:r>
              <a:rPr b="1" lang="en-US" sz="4400">
                <a:latin typeface="Times New Roman"/>
                <a:ea typeface="Times New Roman"/>
                <a:cs typeface="Times New Roman"/>
                <a:sym typeface="Times New Roman"/>
              </a:rPr>
              <a:t>    </a:t>
            </a:r>
            <a:endParaRPr/>
          </a:p>
          <a:p>
            <a:pPr indent="-342900" lvl="0" marL="342900" rtl="0" algn="l">
              <a:spcBef>
                <a:spcPts val="437"/>
              </a:spcBef>
              <a:spcAft>
                <a:spcPts val="0"/>
              </a:spcAft>
              <a:buClr>
                <a:schemeClr val="dk1"/>
              </a:buClr>
              <a:buSzPct val="100000"/>
              <a:buNone/>
            </a:pPr>
            <a:r>
              <a:rPr lang="en-US" sz="3500">
                <a:latin typeface="Times New Roman"/>
                <a:ea typeface="Times New Roman"/>
                <a:cs typeface="Times New Roman"/>
                <a:sym typeface="Times New Roman"/>
              </a:rPr>
              <a:t> </a:t>
            </a:r>
            <a:endParaRPr/>
          </a:p>
          <a:p>
            <a:pPr indent="-215900" lvl="0" marL="342900" rtl="0" algn="l">
              <a:spcBef>
                <a:spcPts val="400"/>
              </a:spcBef>
              <a:spcAft>
                <a:spcPts val="0"/>
              </a:spcAft>
              <a:buClr>
                <a:schemeClr val="dk1"/>
              </a:buClr>
              <a:buSzPct val="100000"/>
              <a:buFont typeface="Noto Sans Symbols"/>
              <a:buNone/>
            </a:pPr>
            <a:r>
              <a:t/>
            </a:r>
            <a:endParaRPr>
              <a:latin typeface="Times New Roman"/>
              <a:ea typeface="Times New Roman"/>
              <a:cs typeface="Times New Roman"/>
              <a:sym typeface="Times New Roman"/>
            </a:endParaRPr>
          </a:p>
          <a:p>
            <a:pPr indent="-215900" lvl="0" marL="342900" rtl="0" algn="l">
              <a:spcBef>
                <a:spcPts val="400"/>
              </a:spcBef>
              <a:spcAft>
                <a:spcPts val="0"/>
              </a:spcAft>
              <a:buClr>
                <a:schemeClr val="dk1"/>
              </a:buClr>
              <a:buSzPct val="100000"/>
              <a:buFont typeface="Noto Sans Symbols"/>
              <a:buNone/>
            </a:pPr>
            <a:r>
              <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Arial"/>
              <a:buNone/>
            </a:pPr>
            <a:r>
              <a:rPr b="1" i="0" lang="en-US">
                <a:latin typeface="Arial"/>
                <a:ea typeface="Arial"/>
                <a:cs typeface="Arial"/>
                <a:sym typeface="Arial"/>
              </a:rPr>
              <a:t>Inference in First-Order Logic</a:t>
            </a:r>
            <a:br>
              <a:rPr b="1" i="0" lang="en-US">
                <a:solidFill>
                  <a:srgbClr val="610B38"/>
                </a:solidFill>
                <a:latin typeface="Arial"/>
                <a:ea typeface="Arial"/>
                <a:cs typeface="Arial"/>
                <a:sym typeface="Arial"/>
              </a:rPr>
            </a:br>
            <a:endParaRPr b="1"/>
          </a:p>
        </p:txBody>
      </p:sp>
      <p:sp>
        <p:nvSpPr>
          <p:cNvPr id="405" name="Google Shape;405;p5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333333"/>
              </a:buClr>
              <a:buSzPts val="3200"/>
              <a:buChar char="•"/>
            </a:pPr>
            <a:r>
              <a:rPr b="0" i="0" lang="en-US">
                <a:solidFill>
                  <a:srgbClr val="333333"/>
                </a:solidFill>
                <a:latin typeface="Inter"/>
                <a:ea typeface="Inter"/>
                <a:cs typeface="Inter"/>
                <a:sym typeface="Inter"/>
              </a:rPr>
              <a:t>Used to </a:t>
            </a:r>
            <a:r>
              <a:rPr b="0" i="0" lang="en-US">
                <a:solidFill>
                  <a:srgbClr val="FF0000"/>
                </a:solidFill>
                <a:latin typeface="Inter"/>
                <a:ea typeface="Inter"/>
                <a:cs typeface="Inter"/>
                <a:sym typeface="Inter"/>
              </a:rPr>
              <a:t>deduce new facts or sentences </a:t>
            </a:r>
            <a:r>
              <a:rPr b="0" i="0" lang="en-US">
                <a:solidFill>
                  <a:srgbClr val="333333"/>
                </a:solidFill>
                <a:latin typeface="Inter"/>
                <a:ea typeface="Inter"/>
                <a:cs typeface="Inter"/>
                <a:sym typeface="Inter"/>
              </a:rPr>
              <a:t>from existing sentences.</a:t>
            </a:r>
            <a:endParaRPr/>
          </a:p>
          <a:p>
            <a:pPr indent="-342900" lvl="0" marL="342900" rtl="0" algn="l">
              <a:spcBef>
                <a:spcPts val="640"/>
              </a:spcBef>
              <a:spcAft>
                <a:spcPts val="0"/>
              </a:spcAft>
              <a:buClr>
                <a:srgbClr val="333333"/>
              </a:buClr>
              <a:buSzPts val="3200"/>
              <a:buChar char="•"/>
            </a:pPr>
            <a:r>
              <a:rPr lang="en-US">
                <a:solidFill>
                  <a:srgbClr val="333333"/>
                </a:solidFill>
                <a:latin typeface="Inter"/>
                <a:ea typeface="Inter"/>
                <a:cs typeface="Inter"/>
                <a:sym typeface="Inter"/>
              </a:rPr>
              <a:t>S</a:t>
            </a:r>
            <a:r>
              <a:rPr b="0" i="0" lang="en-US">
                <a:solidFill>
                  <a:srgbClr val="333333"/>
                </a:solidFill>
                <a:latin typeface="Inter"/>
                <a:ea typeface="Inter"/>
                <a:cs typeface="Inter"/>
                <a:sym typeface="Inter"/>
              </a:rPr>
              <a:t>ome basic terminologies used in FOL</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5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Arial"/>
              <a:buNone/>
            </a:pPr>
            <a:r>
              <a:rPr b="1" i="0" lang="en-US">
                <a:latin typeface="Arial"/>
                <a:ea typeface="Arial"/>
                <a:cs typeface="Arial"/>
                <a:sym typeface="Arial"/>
              </a:rPr>
              <a:t>Inference in First-Order Logic</a:t>
            </a:r>
            <a:br>
              <a:rPr b="1" i="0" lang="en-US">
                <a:solidFill>
                  <a:srgbClr val="610B38"/>
                </a:solidFill>
                <a:latin typeface="Arial"/>
                <a:ea typeface="Arial"/>
                <a:cs typeface="Arial"/>
                <a:sym typeface="Arial"/>
              </a:rPr>
            </a:br>
            <a:endParaRPr b="1"/>
          </a:p>
        </p:txBody>
      </p:sp>
      <p:sp>
        <p:nvSpPr>
          <p:cNvPr id="411" name="Google Shape;411;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514350" lvl="0" marL="514350" rtl="0" algn="l">
              <a:spcBef>
                <a:spcPts val="0"/>
              </a:spcBef>
              <a:spcAft>
                <a:spcPts val="0"/>
              </a:spcAft>
              <a:buClr>
                <a:srgbClr val="333333"/>
              </a:buClr>
              <a:buSzPts val="3200"/>
              <a:buAutoNum type="arabicPeriod"/>
            </a:pPr>
            <a:r>
              <a:rPr b="1" i="0" lang="en-US">
                <a:solidFill>
                  <a:srgbClr val="333333"/>
                </a:solidFill>
                <a:latin typeface="Inter"/>
                <a:ea typeface="Inter"/>
                <a:cs typeface="Inter"/>
                <a:sym typeface="Inter"/>
              </a:rPr>
              <a:t>Substitution</a:t>
            </a:r>
            <a:r>
              <a:rPr b="1" i="0" lang="en-US">
                <a:solidFill>
                  <a:srgbClr val="333333"/>
                </a:solidFill>
                <a:latin typeface="Inter"/>
                <a:ea typeface="Inter"/>
                <a:cs typeface="Inter"/>
                <a:sym typeface="Inter"/>
              </a:rPr>
              <a:t> –</a:t>
            </a:r>
            <a:endParaRPr/>
          </a:p>
          <a:p>
            <a:pPr indent="-342900" lvl="0" marL="342900" rtl="0" algn="l">
              <a:spcBef>
                <a:spcPts val="640"/>
              </a:spcBef>
              <a:spcAft>
                <a:spcPts val="0"/>
              </a:spcAft>
              <a:buClr>
                <a:srgbClr val="333333"/>
              </a:buClr>
              <a:buSzPts val="3200"/>
              <a:buFont typeface="Noto Sans Symbols"/>
              <a:buChar char="⮚"/>
            </a:pPr>
            <a:r>
              <a:rPr b="0" i="0" lang="en-US">
                <a:solidFill>
                  <a:srgbClr val="333333"/>
                </a:solidFill>
                <a:latin typeface="Inter"/>
                <a:ea typeface="Inter"/>
                <a:cs typeface="Inter"/>
                <a:sym typeface="Inter"/>
              </a:rPr>
              <a:t>fundamental operation performed </a:t>
            </a:r>
            <a:r>
              <a:rPr b="0" i="0" lang="en-US">
                <a:solidFill>
                  <a:srgbClr val="FF0000"/>
                </a:solidFill>
                <a:latin typeface="Inter"/>
                <a:ea typeface="Inter"/>
                <a:cs typeface="Inter"/>
                <a:sym typeface="Inter"/>
              </a:rPr>
              <a:t>on terms and formulas.</a:t>
            </a:r>
            <a:endParaRPr b="1">
              <a:solidFill>
                <a:srgbClr val="FF0000"/>
              </a:solidFill>
              <a:latin typeface="Inter"/>
              <a:ea typeface="Inter"/>
              <a:cs typeface="Inter"/>
              <a:sym typeface="Inter"/>
            </a:endParaRPr>
          </a:p>
          <a:p>
            <a:pPr indent="-342900" lvl="0" marL="342900" rtl="0" algn="l">
              <a:spcBef>
                <a:spcPts val="640"/>
              </a:spcBef>
              <a:spcAft>
                <a:spcPts val="0"/>
              </a:spcAft>
              <a:buClr>
                <a:srgbClr val="333333"/>
              </a:buClr>
              <a:buSzPts val="3200"/>
              <a:buFont typeface="Noto Sans Symbols"/>
              <a:buChar char="⮚"/>
            </a:pPr>
            <a:r>
              <a:rPr b="0" i="0" lang="en-US">
                <a:solidFill>
                  <a:srgbClr val="333333"/>
                </a:solidFill>
                <a:latin typeface="Inter"/>
                <a:ea typeface="Inter"/>
                <a:cs typeface="Inter"/>
                <a:sym typeface="Inter"/>
              </a:rPr>
              <a:t> It occurs in </a:t>
            </a:r>
            <a:r>
              <a:rPr b="0" i="0" lang="en-US">
                <a:solidFill>
                  <a:srgbClr val="FF0000"/>
                </a:solidFill>
                <a:latin typeface="Inter"/>
                <a:ea typeface="Inter"/>
                <a:cs typeface="Inter"/>
                <a:sym typeface="Inter"/>
              </a:rPr>
              <a:t>all inference systems</a:t>
            </a:r>
            <a:endParaRPr b="1" i="0">
              <a:solidFill>
                <a:srgbClr val="FF0000"/>
              </a:solidFill>
              <a:latin typeface="Inter"/>
              <a:ea typeface="Inter"/>
              <a:cs typeface="Inter"/>
              <a:sym typeface="Inter"/>
            </a:endParaRPr>
          </a:p>
          <a:p>
            <a:pPr indent="-342900" lvl="0" marL="342900" rtl="0" algn="l">
              <a:spcBef>
                <a:spcPts val="640"/>
              </a:spcBef>
              <a:spcAft>
                <a:spcPts val="0"/>
              </a:spcAft>
              <a:buClr>
                <a:srgbClr val="333333"/>
              </a:buClr>
              <a:buSzPts val="3200"/>
              <a:buFont typeface="Noto Sans Symbols"/>
              <a:buChar char="⮚"/>
            </a:pPr>
            <a:r>
              <a:rPr b="0" i="0" lang="en-US">
                <a:solidFill>
                  <a:srgbClr val="333333"/>
                </a:solidFill>
                <a:latin typeface="Inter"/>
                <a:ea typeface="Inter"/>
                <a:cs typeface="Inter"/>
                <a:sym typeface="Inter"/>
              </a:rPr>
              <a:t>The substitution is </a:t>
            </a:r>
            <a:r>
              <a:rPr b="0" i="0" lang="en-US">
                <a:solidFill>
                  <a:srgbClr val="FF0000"/>
                </a:solidFill>
                <a:latin typeface="Inter"/>
                <a:ea typeface="Inter"/>
                <a:cs typeface="Inter"/>
                <a:sym typeface="Inter"/>
              </a:rPr>
              <a:t>complex in the presence of quantifiers </a:t>
            </a:r>
            <a:r>
              <a:rPr b="0" i="0" lang="en-US">
                <a:solidFill>
                  <a:srgbClr val="333333"/>
                </a:solidFill>
                <a:latin typeface="Inter"/>
                <a:ea typeface="Inter"/>
                <a:cs typeface="Inter"/>
                <a:sym typeface="Inter"/>
              </a:rPr>
              <a:t>in FOL.</a:t>
            </a:r>
            <a:endParaRPr/>
          </a:p>
          <a:p>
            <a:pPr indent="-342900" lvl="0" marL="342900" rtl="0" algn="l">
              <a:spcBef>
                <a:spcPts val="640"/>
              </a:spcBef>
              <a:spcAft>
                <a:spcPts val="0"/>
              </a:spcAft>
              <a:buClr>
                <a:srgbClr val="FF0000"/>
              </a:buClr>
              <a:buSzPts val="3200"/>
              <a:buFont typeface="Noto Sans Symbols"/>
              <a:buChar char="⮚"/>
            </a:pPr>
            <a:r>
              <a:rPr b="1" i="0" lang="en-US">
                <a:solidFill>
                  <a:srgbClr val="FF0000"/>
                </a:solidFill>
                <a:latin typeface="Inter"/>
                <a:ea typeface="Inter"/>
                <a:cs typeface="Inter"/>
                <a:sym typeface="Inter"/>
              </a:rPr>
              <a:t>F[a/x]</a:t>
            </a:r>
            <a:r>
              <a:rPr b="0" i="0" lang="en-US">
                <a:solidFill>
                  <a:srgbClr val="FF0000"/>
                </a:solidFill>
                <a:latin typeface="Inter"/>
                <a:ea typeface="Inter"/>
                <a:cs typeface="Inter"/>
                <a:sym typeface="Inter"/>
              </a:rPr>
              <a:t>, </a:t>
            </a:r>
            <a:r>
              <a:rPr b="0" i="0" lang="en-US">
                <a:solidFill>
                  <a:srgbClr val="333333"/>
                </a:solidFill>
                <a:latin typeface="Inter"/>
                <a:ea typeface="Inter"/>
                <a:cs typeface="Inter"/>
                <a:sym typeface="Inter"/>
              </a:rPr>
              <a:t>so it refers to substitute a constant "</a:t>
            </a:r>
            <a:r>
              <a:rPr b="1" i="0" lang="en-US">
                <a:solidFill>
                  <a:srgbClr val="333333"/>
                </a:solidFill>
                <a:latin typeface="Inter"/>
                <a:ea typeface="Inter"/>
                <a:cs typeface="Inter"/>
                <a:sym typeface="Inter"/>
              </a:rPr>
              <a:t>a</a:t>
            </a:r>
            <a:r>
              <a:rPr b="0" i="0" lang="en-US">
                <a:solidFill>
                  <a:srgbClr val="333333"/>
                </a:solidFill>
                <a:latin typeface="Inter"/>
                <a:ea typeface="Inter"/>
                <a:cs typeface="Inter"/>
                <a:sym typeface="Inter"/>
              </a:rPr>
              <a:t>" in place of variable "</a:t>
            </a:r>
            <a:r>
              <a:rPr b="1" i="0" lang="en-US">
                <a:solidFill>
                  <a:srgbClr val="333333"/>
                </a:solidFill>
                <a:latin typeface="Inter"/>
                <a:ea typeface="Inter"/>
                <a:cs typeface="Inter"/>
                <a:sym typeface="Inter"/>
              </a:rPr>
              <a:t>x</a:t>
            </a:r>
            <a:r>
              <a:rPr b="0" i="0" lang="en-US">
                <a:solidFill>
                  <a:srgbClr val="333333"/>
                </a:solidFill>
                <a:latin typeface="Inter"/>
                <a:ea typeface="Inter"/>
                <a:cs typeface="Inter"/>
                <a:sym typeface="Inter"/>
              </a:rPr>
              <a:t>".</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5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Arial"/>
              <a:buNone/>
            </a:pPr>
            <a:r>
              <a:rPr b="1" i="0" lang="en-US">
                <a:latin typeface="Arial"/>
                <a:ea typeface="Arial"/>
                <a:cs typeface="Arial"/>
                <a:sym typeface="Arial"/>
              </a:rPr>
              <a:t>Inference in First-Order Logic</a:t>
            </a:r>
            <a:br>
              <a:rPr b="1" i="0" lang="en-US">
                <a:solidFill>
                  <a:srgbClr val="610B38"/>
                </a:solidFill>
                <a:latin typeface="Arial"/>
                <a:ea typeface="Arial"/>
                <a:cs typeface="Arial"/>
                <a:sym typeface="Arial"/>
              </a:rPr>
            </a:br>
            <a:endParaRPr b="1"/>
          </a:p>
        </p:txBody>
      </p:sp>
      <p:sp>
        <p:nvSpPr>
          <p:cNvPr id="417" name="Google Shape;417;p54"/>
          <p:cNvSpPr txBox="1"/>
          <p:nvPr>
            <p:ph idx="1" type="body"/>
          </p:nvPr>
        </p:nvSpPr>
        <p:spPr>
          <a:xfrm>
            <a:off x="457200" y="1600200"/>
            <a:ext cx="8229600" cy="48006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spcBef>
                <a:spcPts val="0"/>
              </a:spcBef>
              <a:spcAft>
                <a:spcPts val="0"/>
              </a:spcAft>
              <a:buClr>
                <a:schemeClr val="dk1"/>
              </a:buClr>
              <a:buSzPct val="100000"/>
              <a:buNone/>
            </a:pPr>
            <a:r>
              <a:rPr b="1" lang="en-US"/>
              <a:t>2. Equality </a:t>
            </a:r>
            <a:endParaRPr/>
          </a:p>
          <a:p>
            <a:pPr indent="-342900" lvl="0" marL="342900" rtl="0" algn="l">
              <a:spcBef>
                <a:spcPts val="592"/>
              </a:spcBef>
              <a:spcAft>
                <a:spcPts val="0"/>
              </a:spcAft>
              <a:buClr>
                <a:srgbClr val="333333"/>
              </a:buClr>
              <a:buSzPct val="100000"/>
              <a:buFont typeface="Noto Sans Symbols"/>
              <a:buChar char="⮚"/>
            </a:pPr>
            <a:r>
              <a:rPr b="0" i="0" lang="en-US">
                <a:solidFill>
                  <a:srgbClr val="333333"/>
                </a:solidFill>
                <a:latin typeface="Inter"/>
                <a:ea typeface="Inter"/>
                <a:cs typeface="Inter"/>
                <a:sym typeface="Inter"/>
              </a:rPr>
              <a:t>First-Order logic does not only use predicate and terms for making atomic sentences but also uses another way, </a:t>
            </a:r>
            <a:r>
              <a:rPr b="0" i="0" lang="en-US">
                <a:solidFill>
                  <a:srgbClr val="FF0000"/>
                </a:solidFill>
                <a:latin typeface="Inter"/>
                <a:ea typeface="Inter"/>
                <a:cs typeface="Inter"/>
                <a:sym typeface="Inter"/>
              </a:rPr>
              <a:t>which is equality in FOL. </a:t>
            </a:r>
            <a:endParaRPr/>
          </a:p>
          <a:p>
            <a:pPr indent="-342900" lvl="0" marL="342900" rtl="0" algn="l">
              <a:spcBef>
                <a:spcPts val="592"/>
              </a:spcBef>
              <a:spcAft>
                <a:spcPts val="0"/>
              </a:spcAft>
              <a:buClr>
                <a:srgbClr val="333333"/>
              </a:buClr>
              <a:buSzPct val="100000"/>
              <a:buFont typeface="Noto Sans Symbols"/>
              <a:buChar char="⮚"/>
            </a:pPr>
            <a:r>
              <a:rPr b="0" i="0" lang="en-US">
                <a:solidFill>
                  <a:srgbClr val="333333"/>
                </a:solidFill>
                <a:latin typeface="Inter"/>
                <a:ea typeface="Inter"/>
                <a:cs typeface="Inter"/>
                <a:sym typeface="Inter"/>
              </a:rPr>
              <a:t>we can use </a:t>
            </a:r>
            <a:r>
              <a:rPr b="1" i="0" lang="en-US">
                <a:solidFill>
                  <a:srgbClr val="FF0000"/>
                </a:solidFill>
                <a:latin typeface="Inter"/>
                <a:ea typeface="Inter"/>
                <a:cs typeface="Inter"/>
                <a:sym typeface="Inter"/>
              </a:rPr>
              <a:t>equality symbols</a:t>
            </a:r>
            <a:r>
              <a:rPr i="0" lang="en-US">
                <a:solidFill>
                  <a:srgbClr val="FF0000"/>
                </a:solidFill>
                <a:latin typeface="Inter"/>
                <a:ea typeface="Inter"/>
                <a:cs typeface="Inter"/>
                <a:sym typeface="Inter"/>
              </a:rPr>
              <a:t> </a:t>
            </a:r>
            <a:r>
              <a:rPr b="0" i="0" lang="en-US">
                <a:solidFill>
                  <a:srgbClr val="333333"/>
                </a:solidFill>
                <a:latin typeface="Inter"/>
                <a:ea typeface="Inter"/>
                <a:cs typeface="Inter"/>
                <a:sym typeface="Inter"/>
              </a:rPr>
              <a:t>which specify that the two terms refer to the same object.</a:t>
            </a:r>
            <a:endParaRPr/>
          </a:p>
          <a:p>
            <a:pPr indent="-342900" lvl="0" marL="342900" rtl="0" algn="l">
              <a:spcBef>
                <a:spcPts val="592"/>
              </a:spcBef>
              <a:spcAft>
                <a:spcPts val="0"/>
              </a:spcAft>
              <a:buClr>
                <a:srgbClr val="333333"/>
              </a:buClr>
              <a:buSzPct val="100000"/>
              <a:buFont typeface="Noto Sans Symbols"/>
              <a:buChar char="⮚"/>
            </a:pPr>
            <a:r>
              <a:rPr b="1" i="0" lang="en-US">
                <a:solidFill>
                  <a:srgbClr val="333333"/>
                </a:solidFill>
                <a:latin typeface="Inter"/>
                <a:ea typeface="Inter"/>
                <a:cs typeface="Inter"/>
                <a:sym typeface="Inter"/>
              </a:rPr>
              <a:t>Example - Brother (John) = Smith.</a:t>
            </a:r>
            <a:endParaRPr/>
          </a:p>
          <a:p>
            <a:pPr indent="-342900" lvl="0" marL="342900" rtl="0" algn="just">
              <a:spcBef>
                <a:spcPts val="592"/>
              </a:spcBef>
              <a:spcAft>
                <a:spcPts val="0"/>
              </a:spcAft>
              <a:buClr>
                <a:srgbClr val="333333"/>
              </a:buClr>
              <a:buSzPct val="100000"/>
              <a:buChar char="•"/>
            </a:pPr>
            <a:r>
              <a:rPr lang="en-US">
                <a:solidFill>
                  <a:srgbClr val="333333"/>
                </a:solidFill>
                <a:latin typeface="Inter"/>
                <a:ea typeface="Inter"/>
                <a:cs typeface="Inter"/>
                <a:sym typeface="Inter"/>
              </a:rPr>
              <a:t>A</a:t>
            </a:r>
            <a:r>
              <a:rPr b="0" i="0" lang="en-US">
                <a:solidFill>
                  <a:srgbClr val="333333"/>
                </a:solidFill>
                <a:latin typeface="Inter"/>
                <a:ea typeface="Inter"/>
                <a:cs typeface="Inter"/>
                <a:sym typeface="Inter"/>
              </a:rPr>
              <a:t>lso be used with negation to represent </a:t>
            </a:r>
            <a:r>
              <a:rPr b="0" i="0" lang="en-US">
                <a:solidFill>
                  <a:srgbClr val="FF0000"/>
                </a:solidFill>
                <a:latin typeface="Inter"/>
                <a:ea typeface="Inter"/>
                <a:cs typeface="Inter"/>
                <a:sym typeface="Inter"/>
              </a:rPr>
              <a:t>that two terms are not the same objects.</a:t>
            </a:r>
            <a:endParaRPr/>
          </a:p>
          <a:p>
            <a:pPr indent="-342900" lvl="0" marL="342900" rtl="0" algn="l">
              <a:spcBef>
                <a:spcPts val="592"/>
              </a:spcBef>
              <a:spcAft>
                <a:spcPts val="0"/>
              </a:spcAft>
              <a:buClr>
                <a:srgbClr val="333333"/>
              </a:buClr>
              <a:buSzPct val="100000"/>
              <a:buFont typeface="Noto Sans Symbols"/>
              <a:buChar char="⮚"/>
            </a:pPr>
            <a:r>
              <a:rPr b="1" i="0" lang="en-US">
                <a:solidFill>
                  <a:srgbClr val="333333"/>
                </a:solidFill>
                <a:latin typeface="Inter"/>
                <a:ea typeface="Inter"/>
                <a:cs typeface="Inter"/>
                <a:sym typeface="Inter"/>
              </a:rPr>
              <a:t>Example - ￢(x=y) which is equivalent to x ≠y.</a:t>
            </a:r>
            <a:br>
              <a:rPr lang="en-US"/>
            </a:br>
            <a:endParaRPr b="1"/>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5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38"/>
              </a:buClr>
              <a:buSzPct val="100000"/>
              <a:buFont typeface="Arial"/>
              <a:buNone/>
            </a:pPr>
            <a:r>
              <a:rPr b="0" i="0" lang="en-US">
                <a:solidFill>
                  <a:srgbClr val="610B38"/>
                </a:solidFill>
                <a:latin typeface="Arial"/>
                <a:ea typeface="Arial"/>
                <a:cs typeface="Arial"/>
                <a:sym typeface="Arial"/>
              </a:rPr>
              <a:t>FOL inference rules for quantifier</a:t>
            </a:r>
            <a:br>
              <a:rPr b="0" i="0" lang="en-US">
                <a:solidFill>
                  <a:srgbClr val="610B38"/>
                </a:solidFill>
                <a:latin typeface="Arial"/>
                <a:ea typeface="Arial"/>
                <a:cs typeface="Arial"/>
                <a:sym typeface="Arial"/>
              </a:rPr>
            </a:br>
            <a:endParaRPr/>
          </a:p>
        </p:txBody>
      </p:sp>
      <p:sp>
        <p:nvSpPr>
          <p:cNvPr id="423" name="Google Shape;423;p5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3200"/>
              <a:buFont typeface="Arial"/>
              <a:buChar char="•"/>
            </a:pPr>
            <a:r>
              <a:rPr b="1" i="0" lang="en-US">
                <a:solidFill>
                  <a:srgbClr val="000000"/>
                </a:solidFill>
                <a:latin typeface="Inter"/>
                <a:ea typeface="Inter"/>
                <a:cs typeface="Inter"/>
                <a:sym typeface="Inter"/>
              </a:rPr>
              <a:t>Universal Generalization</a:t>
            </a:r>
            <a:endParaRPr b="0" i="0">
              <a:solidFill>
                <a:srgbClr val="000000"/>
              </a:solidFill>
              <a:latin typeface="Inter"/>
              <a:ea typeface="Inter"/>
              <a:cs typeface="Inter"/>
              <a:sym typeface="Inte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Universal Instantiation</a:t>
            </a:r>
            <a:endParaRPr b="0" i="0">
              <a:solidFill>
                <a:srgbClr val="000000"/>
              </a:solidFill>
              <a:latin typeface="Inter"/>
              <a:ea typeface="Inter"/>
              <a:cs typeface="Inter"/>
              <a:sym typeface="Inte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Existential Instantiation</a:t>
            </a:r>
            <a:endParaRPr b="0" i="0">
              <a:solidFill>
                <a:srgbClr val="000000"/>
              </a:solidFill>
              <a:latin typeface="Inter"/>
              <a:ea typeface="Inter"/>
              <a:cs typeface="Inter"/>
              <a:sym typeface="Inter"/>
            </a:endParaRPr>
          </a:p>
          <a:p>
            <a:pPr indent="-342900" lvl="0" marL="342900" rtl="0" algn="just">
              <a:spcBef>
                <a:spcPts val="640"/>
              </a:spcBef>
              <a:spcAft>
                <a:spcPts val="0"/>
              </a:spcAft>
              <a:buClr>
                <a:srgbClr val="000000"/>
              </a:buClr>
              <a:buSzPts val="3200"/>
              <a:buFont typeface="Arial"/>
              <a:buChar char="•"/>
            </a:pPr>
            <a:r>
              <a:rPr b="1" i="0" lang="en-US">
                <a:solidFill>
                  <a:srgbClr val="000000"/>
                </a:solidFill>
                <a:latin typeface="Inter"/>
                <a:ea typeface="Inter"/>
                <a:cs typeface="Inter"/>
                <a:sym typeface="Inter"/>
              </a:rPr>
              <a:t>Existential introduction</a:t>
            </a:r>
            <a:endParaRPr b="0" i="0">
              <a:solidFill>
                <a:srgbClr val="000000"/>
              </a:solidFill>
              <a:latin typeface="Inter"/>
              <a:ea typeface="Inter"/>
              <a:cs typeface="Inter"/>
              <a:sym typeface="Inte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5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33333"/>
              </a:buClr>
              <a:buSzPts val="4400"/>
              <a:buFont typeface="Inter"/>
              <a:buNone/>
            </a:pPr>
            <a:r>
              <a:rPr b="1" i="0" lang="en-US">
                <a:solidFill>
                  <a:srgbClr val="333333"/>
                </a:solidFill>
                <a:latin typeface="Inter"/>
                <a:ea typeface="Inter"/>
                <a:cs typeface="Inter"/>
                <a:sym typeface="Inter"/>
              </a:rPr>
              <a:t>Universal Generalization</a:t>
            </a:r>
            <a:endParaRPr/>
          </a:p>
        </p:txBody>
      </p:sp>
      <p:sp>
        <p:nvSpPr>
          <p:cNvPr id="429" name="Google Shape;429;p56"/>
          <p:cNvSpPr txBox="1"/>
          <p:nvPr>
            <p:ph idx="1" type="body"/>
          </p:nvPr>
        </p:nvSpPr>
        <p:spPr>
          <a:xfrm>
            <a:off x="777875" y="1763713"/>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000000"/>
              </a:buClr>
              <a:buSzPts val="3200"/>
              <a:buChar char="•"/>
            </a:pPr>
            <a:r>
              <a:rPr b="0" i="0" lang="en-US">
                <a:solidFill>
                  <a:srgbClr val="000000"/>
                </a:solidFill>
                <a:latin typeface="Times New Roman"/>
                <a:ea typeface="Times New Roman"/>
                <a:cs typeface="Times New Roman"/>
                <a:sym typeface="Times New Roman"/>
              </a:rPr>
              <a:t>Universal generalization is a </a:t>
            </a:r>
            <a:r>
              <a:rPr b="0" i="0" lang="en-US">
                <a:solidFill>
                  <a:srgbClr val="FF0000"/>
                </a:solidFill>
                <a:latin typeface="Times New Roman"/>
                <a:ea typeface="Times New Roman"/>
                <a:cs typeface="Times New Roman"/>
                <a:sym typeface="Times New Roman"/>
              </a:rPr>
              <a:t>valid inference rule </a:t>
            </a:r>
            <a:r>
              <a:rPr b="0" i="0" lang="en-US">
                <a:solidFill>
                  <a:srgbClr val="000000"/>
                </a:solidFill>
                <a:latin typeface="Times New Roman"/>
                <a:ea typeface="Times New Roman"/>
                <a:cs typeface="Times New Roman"/>
                <a:sym typeface="Times New Roman"/>
              </a:rPr>
              <a:t>which states that </a:t>
            </a:r>
            <a:r>
              <a:rPr b="0" i="0" lang="en-US">
                <a:solidFill>
                  <a:srgbClr val="FF0000"/>
                </a:solidFill>
                <a:latin typeface="Times New Roman"/>
                <a:ea typeface="Times New Roman"/>
                <a:cs typeface="Times New Roman"/>
                <a:sym typeface="Times New Roman"/>
              </a:rPr>
              <a:t>if premise P(c) is true </a:t>
            </a:r>
            <a:r>
              <a:rPr b="0" i="0" lang="en-US">
                <a:solidFill>
                  <a:srgbClr val="000000"/>
                </a:solidFill>
                <a:latin typeface="Times New Roman"/>
                <a:ea typeface="Times New Roman"/>
                <a:cs typeface="Times New Roman"/>
                <a:sym typeface="Times New Roman"/>
              </a:rPr>
              <a:t>for any arbitrary element c in the universe of discourse, then we can have a </a:t>
            </a:r>
            <a:r>
              <a:rPr b="0" i="0" lang="en-US">
                <a:solidFill>
                  <a:srgbClr val="FF0000"/>
                </a:solidFill>
                <a:latin typeface="Times New Roman"/>
                <a:ea typeface="Times New Roman"/>
                <a:cs typeface="Times New Roman"/>
                <a:sym typeface="Times New Roman"/>
              </a:rPr>
              <a:t>conclusion as ∀ x P(x).</a:t>
            </a:r>
            <a:endParaRPr/>
          </a:p>
          <a:p>
            <a:pPr indent="-342900" lvl="0" marL="342900" rtl="0" algn="l">
              <a:spcBef>
                <a:spcPts val="640"/>
              </a:spcBef>
              <a:spcAft>
                <a:spcPts val="0"/>
              </a:spcAft>
              <a:buClr>
                <a:schemeClr val="dk1"/>
              </a:buClr>
              <a:buSzPts val="3200"/>
              <a:buChar char="•"/>
            </a:pPr>
            <a:r>
              <a:rPr b="0" i="0" lang="en-US">
                <a:latin typeface="Times New Roman"/>
                <a:ea typeface="Times New Roman"/>
                <a:cs typeface="Times New Roman"/>
                <a:sym typeface="Times New Roman"/>
              </a:rPr>
              <a:t>It can be represented as </a:t>
            </a:r>
            <a:endParaRPr/>
          </a:p>
          <a:p>
            <a:pPr indent="-342900" lvl="0" marL="342900" rtl="0" algn="l">
              <a:spcBef>
                <a:spcPts val="640"/>
              </a:spcBef>
              <a:spcAft>
                <a:spcPts val="0"/>
              </a:spcAft>
              <a:buClr>
                <a:srgbClr val="000000"/>
              </a:buClr>
              <a:buSzPts val="3200"/>
              <a:buChar char="•"/>
            </a:pPr>
            <a:r>
              <a:rPr b="0" i="0" lang="en-US">
                <a:solidFill>
                  <a:srgbClr val="000000"/>
                </a:solidFill>
                <a:latin typeface="Times New Roman"/>
                <a:ea typeface="Times New Roman"/>
                <a:cs typeface="Times New Roman"/>
                <a:sym typeface="Times New Roman"/>
              </a:rPr>
              <a:t>This rule can be used if we want to </a:t>
            </a:r>
            <a:r>
              <a:rPr b="0" i="0" lang="en-US">
                <a:solidFill>
                  <a:srgbClr val="FF0000"/>
                </a:solidFill>
                <a:latin typeface="Times New Roman"/>
                <a:ea typeface="Times New Roman"/>
                <a:cs typeface="Times New Roman"/>
                <a:sym typeface="Times New Roman"/>
              </a:rPr>
              <a:t>show that every element has a similar property.</a:t>
            </a:r>
            <a:endParaRPr/>
          </a:p>
          <a:p>
            <a:pPr indent="0" lvl="0" marL="0" rtl="0" algn="l">
              <a:spcBef>
                <a:spcPts val="640"/>
              </a:spcBef>
              <a:spcAft>
                <a:spcPts val="0"/>
              </a:spcAft>
              <a:buClr>
                <a:schemeClr val="dk1"/>
              </a:buClr>
              <a:buSzPts val="3200"/>
              <a:buNone/>
            </a:pPr>
            <a:r>
              <a:t/>
            </a:r>
            <a:endParaRPr/>
          </a:p>
        </p:txBody>
      </p:sp>
      <p:sp>
        <p:nvSpPr>
          <p:cNvPr id="430" name="Google Shape;430;p56"/>
          <p:cNvSpPr/>
          <p:nvPr/>
        </p:nvSpPr>
        <p:spPr>
          <a:xfrm>
            <a:off x="320675" y="163513"/>
            <a:ext cx="9144000" cy="0"/>
          </a:xfrm>
          <a:prstGeom prst="rect">
            <a:avLst/>
          </a:prstGeom>
          <a:noFill/>
          <a:ln>
            <a:noFill/>
          </a:ln>
        </p:spPr>
        <p:txBody>
          <a:bodyPr anchorCtr="0" anchor="ctr"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  </a:t>
            </a:r>
            <a:r>
              <a:rPr b="0" i="0" lang="en-US" sz="2400" u="none" cap="none" strike="noStrike">
                <a:solidFill>
                  <a:schemeClr val="dk1"/>
                </a:solidFill>
                <a:latin typeface="Arial"/>
                <a:ea typeface="Arial"/>
                <a:cs typeface="Arial"/>
                <a:sym typeface="Arial"/>
              </a:rPr>
              <a:t>       </a:t>
            </a:r>
            <a:r>
              <a:rPr b="0" i="0" lang="en-US" sz="1200" u="none" cap="none" strike="noStrike">
                <a:solidFill>
                  <a:srgbClr val="000000"/>
                </a:solidFill>
                <a:latin typeface="Inter"/>
                <a:ea typeface="Inter"/>
                <a:cs typeface="Inter"/>
                <a:sym typeface="Inter"/>
              </a:rPr>
              <a:t>.</a:t>
            </a:r>
            <a:r>
              <a:rPr b="0" i="0" lang="en-US" sz="600" u="none" cap="none" strike="noStrike">
                <a:solidFill>
                  <a:schemeClr val="dk1"/>
                </a:solidFill>
                <a:latin typeface="Arial"/>
                <a:ea typeface="Arial"/>
                <a:cs typeface="Arial"/>
                <a:sym typeface="Arial"/>
              </a:rPr>
              <a:t> </a:t>
            </a:r>
            <a:endParaRPr b="0" i="0" sz="1800" u="none" cap="none" strike="noStrike">
              <a:solidFill>
                <a:schemeClr val="dk1"/>
              </a:solidFill>
              <a:latin typeface="Arial"/>
              <a:ea typeface="Arial"/>
              <a:cs typeface="Arial"/>
              <a:sym typeface="Arial"/>
            </a:endParaRPr>
          </a:p>
        </p:txBody>
      </p:sp>
      <p:pic>
        <p:nvPicPr>
          <p:cNvPr descr="Inference in First-Order Logic" id="431" name="Google Shape;431;p56"/>
          <p:cNvPicPr preferRelativeResize="0"/>
          <p:nvPr/>
        </p:nvPicPr>
        <p:blipFill rotWithShape="1">
          <a:blip r:embed="rId3">
            <a:alphaModFix/>
          </a:blip>
          <a:srcRect b="0" l="0" r="0" t="0"/>
          <a:stretch/>
        </p:blipFill>
        <p:spPr>
          <a:xfrm>
            <a:off x="5486400" y="4267200"/>
            <a:ext cx="813433" cy="5334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5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33333"/>
              </a:buClr>
              <a:buSzPts val="4400"/>
              <a:buFont typeface="Inter"/>
              <a:buNone/>
            </a:pPr>
            <a:r>
              <a:rPr b="1" i="0" lang="en-US">
                <a:solidFill>
                  <a:srgbClr val="333333"/>
                </a:solidFill>
                <a:latin typeface="Inter"/>
                <a:ea typeface="Inter"/>
                <a:cs typeface="Inter"/>
                <a:sym typeface="Inter"/>
              </a:rPr>
              <a:t>Universal Generalization</a:t>
            </a:r>
            <a:endParaRPr/>
          </a:p>
        </p:txBody>
      </p:sp>
      <p:sp>
        <p:nvSpPr>
          <p:cNvPr id="437" name="Google Shape;437;p5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1" marL="457200" rtl="0" algn="l">
              <a:spcBef>
                <a:spcPts val="0"/>
              </a:spcBef>
              <a:spcAft>
                <a:spcPts val="0"/>
              </a:spcAft>
              <a:buClr>
                <a:srgbClr val="333333"/>
              </a:buClr>
              <a:buSzPts val="2800"/>
              <a:buNone/>
            </a:pPr>
            <a:r>
              <a:rPr b="1" i="0" lang="en-US">
                <a:solidFill>
                  <a:srgbClr val="333333"/>
                </a:solidFill>
                <a:latin typeface="Inter"/>
                <a:ea typeface="Inter"/>
                <a:cs typeface="Inter"/>
                <a:sym typeface="Inter"/>
              </a:rPr>
              <a:t>Example – </a:t>
            </a:r>
            <a:endParaRPr/>
          </a:p>
          <a:p>
            <a:pPr indent="0" lvl="1" marL="457200" rtl="0" algn="l">
              <a:spcBef>
                <a:spcPts val="560"/>
              </a:spcBef>
              <a:spcAft>
                <a:spcPts val="0"/>
              </a:spcAft>
              <a:buClr>
                <a:schemeClr val="dk1"/>
              </a:buClr>
              <a:buSzPts val="2800"/>
              <a:buNone/>
            </a:pPr>
            <a:r>
              <a:t/>
            </a:r>
            <a:endParaRPr b="1" i="0">
              <a:solidFill>
                <a:srgbClr val="333333"/>
              </a:solidFill>
              <a:latin typeface="Inter"/>
              <a:ea typeface="Inter"/>
              <a:cs typeface="Inter"/>
              <a:sym typeface="Inter"/>
            </a:endParaRPr>
          </a:p>
          <a:p>
            <a:pPr indent="-285750" lvl="1" marL="742950" rtl="0" algn="l">
              <a:spcBef>
                <a:spcPts val="560"/>
              </a:spcBef>
              <a:spcAft>
                <a:spcPts val="0"/>
              </a:spcAft>
              <a:buClr>
                <a:srgbClr val="FF0000"/>
              </a:buClr>
              <a:buSzPts val="2800"/>
              <a:buFont typeface="Noto Sans Symbols"/>
              <a:buChar char="⮚"/>
            </a:pPr>
            <a:r>
              <a:rPr b="0" i="0" lang="en-US">
                <a:solidFill>
                  <a:srgbClr val="FF0000"/>
                </a:solidFill>
                <a:latin typeface="Inter"/>
                <a:ea typeface="Inter"/>
                <a:cs typeface="Inter"/>
                <a:sym typeface="Inter"/>
              </a:rPr>
              <a:t>P(c): </a:t>
            </a:r>
            <a:r>
              <a:rPr b="0" i="0" lang="en-US">
                <a:solidFill>
                  <a:srgbClr val="333333"/>
                </a:solidFill>
                <a:latin typeface="Inter"/>
                <a:ea typeface="Inter"/>
                <a:cs typeface="Inter"/>
                <a:sym typeface="Inter"/>
              </a:rPr>
              <a:t>"</a:t>
            </a:r>
            <a:r>
              <a:rPr b="1" i="0" lang="en-US">
                <a:solidFill>
                  <a:srgbClr val="333333"/>
                </a:solidFill>
                <a:latin typeface="Inter"/>
                <a:ea typeface="Inter"/>
                <a:cs typeface="Inter"/>
                <a:sym typeface="Inter"/>
              </a:rPr>
              <a:t>A byte contains 8 bits</a:t>
            </a:r>
            <a:r>
              <a:rPr b="0" i="0" lang="en-US">
                <a:solidFill>
                  <a:srgbClr val="333333"/>
                </a:solidFill>
                <a:latin typeface="Inter"/>
                <a:ea typeface="Inter"/>
                <a:cs typeface="Inter"/>
                <a:sym typeface="Inter"/>
              </a:rPr>
              <a:t>“</a:t>
            </a:r>
            <a:endParaRPr/>
          </a:p>
          <a:p>
            <a:pPr indent="-285750" lvl="1" marL="742950" rtl="0" algn="l">
              <a:spcBef>
                <a:spcPts val="560"/>
              </a:spcBef>
              <a:spcAft>
                <a:spcPts val="0"/>
              </a:spcAft>
              <a:buClr>
                <a:srgbClr val="333333"/>
              </a:buClr>
              <a:buSzPts val="2800"/>
              <a:buFont typeface="Noto Sans Symbols"/>
              <a:buChar char="⮚"/>
            </a:pPr>
            <a:r>
              <a:rPr b="0" i="0" lang="en-US">
                <a:solidFill>
                  <a:srgbClr val="333333"/>
                </a:solidFill>
                <a:latin typeface="Inter"/>
                <a:ea typeface="Inter"/>
                <a:cs typeface="Inter"/>
                <a:sym typeface="Inter"/>
              </a:rPr>
              <a:t>so for </a:t>
            </a:r>
            <a:r>
              <a:rPr b="1" i="0" lang="en-US">
                <a:solidFill>
                  <a:srgbClr val="FF0000"/>
                </a:solidFill>
                <a:latin typeface="Inter"/>
                <a:ea typeface="Inter"/>
                <a:cs typeface="Inter"/>
                <a:sym typeface="Inter"/>
              </a:rPr>
              <a:t>∀ x P(x)</a:t>
            </a:r>
            <a:r>
              <a:rPr b="0" i="0" lang="en-US">
                <a:solidFill>
                  <a:srgbClr val="FF0000"/>
                </a:solidFill>
                <a:latin typeface="Inter"/>
                <a:ea typeface="Inter"/>
                <a:cs typeface="Inter"/>
                <a:sym typeface="Inter"/>
              </a:rPr>
              <a:t> </a:t>
            </a:r>
            <a:r>
              <a:rPr b="0" i="0" lang="en-US">
                <a:solidFill>
                  <a:srgbClr val="333333"/>
                </a:solidFill>
                <a:latin typeface="Inter"/>
                <a:ea typeface="Inter"/>
                <a:cs typeface="Inter"/>
                <a:sym typeface="Inter"/>
              </a:rPr>
              <a:t>"</a:t>
            </a:r>
            <a:r>
              <a:rPr b="1" i="0" lang="en-US">
                <a:solidFill>
                  <a:srgbClr val="333333"/>
                </a:solidFill>
                <a:latin typeface="Inter"/>
                <a:ea typeface="Inter"/>
                <a:cs typeface="Inter"/>
                <a:sym typeface="Inter"/>
              </a:rPr>
              <a:t>All bytes contain 8 bits</a:t>
            </a:r>
            <a:r>
              <a:rPr b="0" i="0" lang="en-US">
                <a:solidFill>
                  <a:srgbClr val="333333"/>
                </a:solidFill>
                <a:latin typeface="Inter"/>
                <a:ea typeface="Inter"/>
                <a:cs typeface="Inter"/>
                <a:sym typeface="Inter"/>
              </a:rPr>
              <a:t>.", </a:t>
            </a:r>
            <a:endParaRPr/>
          </a:p>
          <a:p>
            <a:pPr indent="0" lvl="1" marL="457200" rtl="0" algn="l">
              <a:spcBef>
                <a:spcPts val="560"/>
              </a:spcBef>
              <a:spcAft>
                <a:spcPts val="0"/>
              </a:spcAft>
              <a:buClr>
                <a:srgbClr val="333333"/>
              </a:buClr>
              <a:buSzPts val="2800"/>
              <a:buNone/>
            </a:pPr>
            <a:r>
              <a:rPr lang="en-US">
                <a:solidFill>
                  <a:srgbClr val="333333"/>
                </a:solidFill>
                <a:latin typeface="Inter"/>
                <a:ea typeface="Inter"/>
                <a:cs typeface="Inter"/>
                <a:sym typeface="Inter"/>
              </a:rPr>
              <a:t>    </a:t>
            </a:r>
            <a:r>
              <a:rPr b="0" i="0" lang="en-US">
                <a:solidFill>
                  <a:srgbClr val="333333"/>
                </a:solidFill>
                <a:latin typeface="Inter"/>
                <a:ea typeface="Inter"/>
                <a:cs typeface="Inter"/>
                <a:sym typeface="Inter"/>
              </a:rPr>
              <a:t>it will also be true.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5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33333"/>
              </a:buClr>
              <a:buSzPts val="4400"/>
              <a:buFont typeface="Inter"/>
              <a:buNone/>
            </a:pPr>
            <a:r>
              <a:rPr b="1" i="0" lang="en-US">
                <a:solidFill>
                  <a:srgbClr val="333333"/>
                </a:solidFill>
                <a:latin typeface="Inter"/>
                <a:ea typeface="Inter"/>
                <a:cs typeface="Inter"/>
                <a:sym typeface="Inter"/>
              </a:rPr>
              <a:t>Universal Instantiation</a:t>
            </a:r>
            <a:endParaRPr/>
          </a:p>
        </p:txBody>
      </p:sp>
      <p:sp>
        <p:nvSpPr>
          <p:cNvPr id="443" name="Google Shape;443;p58"/>
          <p:cNvSpPr txBox="1"/>
          <p:nvPr>
            <p:ph idx="1" type="body"/>
          </p:nvPr>
        </p:nvSpPr>
        <p:spPr>
          <a:xfrm>
            <a:off x="447675" y="17145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000000"/>
              </a:buClr>
              <a:buSzPts val="3200"/>
              <a:buChar char="•"/>
            </a:pPr>
            <a:r>
              <a:rPr lang="en-US">
                <a:solidFill>
                  <a:srgbClr val="000000"/>
                </a:solidFill>
                <a:latin typeface="Times New Roman"/>
                <a:ea typeface="Times New Roman"/>
                <a:cs typeface="Times New Roman"/>
                <a:sym typeface="Times New Roman"/>
              </a:rPr>
              <a:t>A</a:t>
            </a:r>
            <a:r>
              <a:rPr b="0" i="0" lang="en-US">
                <a:solidFill>
                  <a:srgbClr val="000000"/>
                </a:solidFill>
                <a:latin typeface="Times New Roman"/>
                <a:ea typeface="Times New Roman"/>
                <a:cs typeface="Times New Roman"/>
                <a:sym typeface="Times New Roman"/>
              </a:rPr>
              <a:t>lso called as </a:t>
            </a:r>
            <a:r>
              <a:rPr b="0" i="0" lang="en-US">
                <a:solidFill>
                  <a:srgbClr val="FF0000"/>
                </a:solidFill>
                <a:latin typeface="Times New Roman"/>
                <a:ea typeface="Times New Roman"/>
                <a:cs typeface="Times New Roman"/>
                <a:sym typeface="Times New Roman"/>
              </a:rPr>
              <a:t>universal elimination</a:t>
            </a:r>
            <a:endParaRPr/>
          </a:p>
          <a:p>
            <a:pPr indent="-342900" lvl="0" marL="342900" rtl="0" algn="l">
              <a:spcBef>
                <a:spcPts val="640"/>
              </a:spcBef>
              <a:spcAft>
                <a:spcPts val="0"/>
              </a:spcAft>
              <a:buClr>
                <a:srgbClr val="000000"/>
              </a:buClr>
              <a:buSzPts val="3200"/>
              <a:buChar char="•"/>
            </a:pPr>
            <a:r>
              <a:rPr b="0" i="0" lang="en-US">
                <a:solidFill>
                  <a:srgbClr val="000000"/>
                </a:solidFill>
                <a:latin typeface="Times New Roman"/>
                <a:ea typeface="Times New Roman"/>
                <a:cs typeface="Times New Roman"/>
                <a:sym typeface="Times New Roman"/>
              </a:rPr>
              <a:t>It can be applied multiple times </a:t>
            </a:r>
            <a:r>
              <a:rPr b="0" i="0" lang="en-US">
                <a:solidFill>
                  <a:srgbClr val="FF0000"/>
                </a:solidFill>
                <a:latin typeface="Times New Roman"/>
                <a:ea typeface="Times New Roman"/>
                <a:cs typeface="Times New Roman"/>
                <a:sym typeface="Times New Roman"/>
              </a:rPr>
              <a:t>to add new sentences.</a:t>
            </a:r>
            <a:endParaRPr/>
          </a:p>
          <a:p>
            <a:pPr indent="-342900" lvl="0" marL="342900" rtl="0" algn="l">
              <a:spcBef>
                <a:spcPts val="640"/>
              </a:spcBef>
              <a:spcAft>
                <a:spcPts val="0"/>
              </a:spcAft>
              <a:buClr>
                <a:schemeClr val="dk1"/>
              </a:buClr>
              <a:buSzPts val="3200"/>
              <a:buChar char="•"/>
            </a:pPr>
            <a:r>
              <a:rPr b="0" i="0" lang="en-US">
                <a:latin typeface="Times New Roman"/>
                <a:ea typeface="Times New Roman"/>
                <a:cs typeface="Times New Roman"/>
                <a:sym typeface="Times New Roman"/>
              </a:rPr>
              <a:t>It can be represented as  </a:t>
            </a:r>
            <a:endParaRPr/>
          </a:p>
          <a:p>
            <a:pPr indent="0" lvl="0" marL="0" rtl="0" algn="l">
              <a:spcBef>
                <a:spcPts val="640"/>
              </a:spcBef>
              <a:spcAft>
                <a:spcPts val="0"/>
              </a:spcAft>
              <a:buClr>
                <a:srgbClr val="000000"/>
              </a:buClr>
              <a:buSzPts val="3200"/>
              <a:buNone/>
            </a:pPr>
            <a:r>
              <a:rPr b="1" lang="en-US">
                <a:solidFill>
                  <a:srgbClr val="000000"/>
                </a:solidFill>
                <a:latin typeface="Times New Roman"/>
                <a:ea typeface="Times New Roman"/>
                <a:cs typeface="Times New Roman"/>
                <a:sym typeface="Times New Roman"/>
              </a:rPr>
              <a:t>Example – </a:t>
            </a:r>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Every person like ice-cream=&gt; </a:t>
            </a:r>
            <a:r>
              <a:rPr b="0" i="0" lang="en-US">
                <a:solidFill>
                  <a:srgbClr val="FF0000"/>
                </a:solidFill>
                <a:latin typeface="Times New Roman"/>
                <a:ea typeface="Times New Roman"/>
                <a:cs typeface="Times New Roman"/>
                <a:sym typeface="Times New Roman"/>
              </a:rPr>
              <a:t>∀x P(x) </a:t>
            </a:r>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John likes ice-cream =&gt; </a:t>
            </a:r>
            <a:r>
              <a:rPr b="0" i="0" lang="en-US">
                <a:solidFill>
                  <a:srgbClr val="FF0000"/>
                </a:solidFill>
                <a:latin typeface="Times New Roman"/>
                <a:ea typeface="Times New Roman"/>
                <a:cs typeface="Times New Roman"/>
                <a:sym typeface="Times New Roman"/>
              </a:rPr>
              <a:t>P(c)</a:t>
            </a:r>
            <a:endParaRPr/>
          </a:p>
          <a:p>
            <a:pPr indent="0" lvl="0" marL="0" rtl="0" algn="l">
              <a:spcBef>
                <a:spcPts val="640"/>
              </a:spcBef>
              <a:spcAft>
                <a:spcPts val="0"/>
              </a:spcAft>
              <a:buClr>
                <a:schemeClr val="dk1"/>
              </a:buClr>
              <a:buSzPts val="3200"/>
              <a:buNone/>
            </a:pPr>
            <a:r>
              <a:t/>
            </a:r>
            <a:endParaRPr>
              <a:solidFill>
                <a:srgbClr val="FF0000"/>
              </a:solidFill>
              <a:latin typeface="Inter"/>
              <a:ea typeface="Inter"/>
              <a:cs typeface="Inter"/>
              <a:sym typeface="Inter"/>
            </a:endParaRPr>
          </a:p>
          <a:p>
            <a:pPr indent="-139700" lvl="0" marL="342900" rtl="0" algn="l">
              <a:spcBef>
                <a:spcPts val="640"/>
              </a:spcBef>
              <a:spcAft>
                <a:spcPts val="0"/>
              </a:spcAft>
              <a:buClr>
                <a:schemeClr val="dk1"/>
              </a:buClr>
              <a:buSzPts val="3200"/>
              <a:buNone/>
            </a:pPr>
            <a:r>
              <a:t/>
            </a:r>
            <a:endParaRPr/>
          </a:p>
        </p:txBody>
      </p:sp>
      <p:pic>
        <p:nvPicPr>
          <p:cNvPr descr="Inference in First-Order Logic" id="444" name="Google Shape;444;p58"/>
          <p:cNvPicPr preferRelativeResize="0"/>
          <p:nvPr/>
        </p:nvPicPr>
        <p:blipFill rotWithShape="1">
          <a:blip r:embed="rId3">
            <a:alphaModFix/>
          </a:blip>
          <a:srcRect b="0" l="0" r="0" t="0"/>
          <a:stretch/>
        </p:blipFill>
        <p:spPr>
          <a:xfrm>
            <a:off x="4953000" y="3352800"/>
            <a:ext cx="868680" cy="6096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p5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33333"/>
              </a:buClr>
              <a:buSzPts val="4400"/>
              <a:buFont typeface="Inter"/>
              <a:buNone/>
            </a:pPr>
            <a:r>
              <a:rPr b="1" i="0" lang="en-US">
                <a:solidFill>
                  <a:srgbClr val="333333"/>
                </a:solidFill>
                <a:latin typeface="Inter"/>
                <a:ea typeface="Inter"/>
                <a:cs typeface="Inter"/>
                <a:sym typeface="Inter"/>
              </a:rPr>
              <a:t>Existential Instantiation</a:t>
            </a:r>
            <a:endParaRPr/>
          </a:p>
        </p:txBody>
      </p:sp>
      <p:sp>
        <p:nvSpPr>
          <p:cNvPr id="450" name="Google Shape;450;p5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000000"/>
              </a:buClr>
              <a:buSzPts val="3200"/>
              <a:buChar char="•"/>
            </a:pPr>
            <a:r>
              <a:rPr lang="en-US">
                <a:solidFill>
                  <a:srgbClr val="000000"/>
                </a:solidFill>
                <a:latin typeface="Inter"/>
                <a:ea typeface="Inter"/>
                <a:cs typeface="Inter"/>
                <a:sym typeface="Inter"/>
              </a:rPr>
              <a:t>A</a:t>
            </a:r>
            <a:r>
              <a:rPr b="0" i="0" lang="en-US">
                <a:solidFill>
                  <a:srgbClr val="000000"/>
                </a:solidFill>
                <a:latin typeface="Inter"/>
                <a:ea typeface="Inter"/>
                <a:cs typeface="Inter"/>
                <a:sym typeface="Inter"/>
              </a:rPr>
              <a:t>lso called as Existential Elimination</a:t>
            </a:r>
            <a:endParaRPr/>
          </a:p>
          <a:p>
            <a:pPr indent="-342900" lvl="0" marL="342900" rtl="0" algn="l">
              <a:spcBef>
                <a:spcPts val="640"/>
              </a:spcBef>
              <a:spcAft>
                <a:spcPts val="0"/>
              </a:spcAft>
              <a:buClr>
                <a:srgbClr val="000000"/>
              </a:buClr>
              <a:buSzPts val="3200"/>
              <a:buChar char="•"/>
            </a:pPr>
            <a:r>
              <a:rPr b="0" i="0" lang="en-US">
                <a:solidFill>
                  <a:srgbClr val="000000"/>
                </a:solidFill>
                <a:latin typeface="Inter"/>
                <a:ea typeface="Inter"/>
                <a:cs typeface="Inter"/>
                <a:sym typeface="Inter"/>
              </a:rPr>
              <a:t>It can be applied only </a:t>
            </a:r>
            <a:r>
              <a:rPr b="0" i="0" lang="en-US">
                <a:solidFill>
                  <a:srgbClr val="FF0000"/>
                </a:solidFill>
                <a:latin typeface="Inter"/>
                <a:ea typeface="Inter"/>
                <a:cs typeface="Inter"/>
                <a:sym typeface="Inter"/>
              </a:rPr>
              <a:t>once to replace the existential sentence.</a:t>
            </a:r>
            <a:endParaRPr/>
          </a:p>
          <a:p>
            <a:pPr indent="-342900" lvl="0" marL="342900" rtl="0" algn="l">
              <a:spcBef>
                <a:spcPts val="640"/>
              </a:spcBef>
              <a:spcAft>
                <a:spcPts val="0"/>
              </a:spcAft>
              <a:buClr>
                <a:srgbClr val="000000"/>
              </a:buClr>
              <a:buSzPts val="3200"/>
              <a:buChar char="•"/>
            </a:pPr>
            <a:r>
              <a:rPr b="0" i="0" lang="en-US">
                <a:solidFill>
                  <a:srgbClr val="000000"/>
                </a:solidFill>
                <a:latin typeface="Inter"/>
                <a:ea typeface="Inter"/>
                <a:cs typeface="Inter"/>
                <a:sym typeface="Inter"/>
              </a:rPr>
              <a:t>This rule states that one can infer P(c) from the formula given in the form of ∃x P(x) </a:t>
            </a:r>
            <a:r>
              <a:rPr b="0" i="0" lang="en-US">
                <a:solidFill>
                  <a:srgbClr val="FF0000"/>
                </a:solidFill>
                <a:latin typeface="Inter"/>
                <a:ea typeface="Inter"/>
                <a:cs typeface="Inter"/>
                <a:sym typeface="Inter"/>
              </a:rPr>
              <a:t>for a new constant symbol c.</a:t>
            </a:r>
            <a:endParaRPr/>
          </a:p>
          <a:p>
            <a:pPr indent="-342900" lvl="0" marL="342900" rtl="0" algn="l">
              <a:spcBef>
                <a:spcPts val="640"/>
              </a:spcBef>
              <a:spcAft>
                <a:spcPts val="0"/>
              </a:spcAft>
              <a:buClr>
                <a:schemeClr val="dk1"/>
              </a:buClr>
              <a:buSzPts val="3200"/>
              <a:buChar char="•"/>
            </a:pPr>
            <a:r>
              <a:rPr b="0" i="0" lang="en-US">
                <a:latin typeface="Times New Roman"/>
                <a:ea typeface="Times New Roman"/>
                <a:cs typeface="Times New Roman"/>
                <a:sym typeface="Times New Roman"/>
              </a:rPr>
              <a:t>It can be represented as  </a:t>
            </a:r>
            <a:endParaRPr/>
          </a:p>
          <a:p>
            <a:pPr indent="-139700" lvl="0" marL="342900" rtl="0" algn="l">
              <a:spcBef>
                <a:spcPts val="640"/>
              </a:spcBef>
              <a:spcAft>
                <a:spcPts val="0"/>
              </a:spcAft>
              <a:buClr>
                <a:schemeClr val="dk1"/>
              </a:buClr>
              <a:buSzPts val="3200"/>
              <a:buNone/>
            </a:pPr>
            <a:r>
              <a:t/>
            </a:r>
            <a:endParaRPr b="0" i="0">
              <a:solidFill>
                <a:srgbClr val="FF0000"/>
              </a:solidFill>
              <a:latin typeface="Inter"/>
              <a:ea typeface="Inter"/>
              <a:cs typeface="Inter"/>
              <a:sym typeface="Inter"/>
            </a:endParaRPr>
          </a:p>
          <a:p>
            <a:pPr indent="0" lvl="0" marL="0" rtl="0" algn="l">
              <a:spcBef>
                <a:spcPts val="640"/>
              </a:spcBef>
              <a:spcAft>
                <a:spcPts val="0"/>
              </a:spcAft>
              <a:buClr>
                <a:schemeClr val="dk1"/>
              </a:buClr>
              <a:buSzPts val="3200"/>
              <a:buNone/>
            </a:pPr>
            <a:r>
              <a:t/>
            </a:r>
            <a:endParaRPr/>
          </a:p>
        </p:txBody>
      </p:sp>
      <p:pic>
        <p:nvPicPr>
          <p:cNvPr descr="Inference in First-Order Logic" id="451" name="Google Shape;451;p59"/>
          <p:cNvPicPr preferRelativeResize="0"/>
          <p:nvPr/>
        </p:nvPicPr>
        <p:blipFill rotWithShape="1">
          <a:blip r:embed="rId3">
            <a:alphaModFix/>
          </a:blip>
          <a:srcRect b="0" l="0" r="0" t="0"/>
          <a:stretch/>
        </p:blipFill>
        <p:spPr>
          <a:xfrm>
            <a:off x="5029200" y="4724400"/>
            <a:ext cx="1143000" cy="73356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Times New Roman"/>
              <a:buNone/>
            </a:pPr>
            <a:r>
              <a:rPr b="1" lang="en-US">
                <a:latin typeface="Times New Roman"/>
                <a:ea typeface="Times New Roman"/>
                <a:cs typeface="Times New Roman"/>
                <a:sym typeface="Times New Roman"/>
              </a:rPr>
              <a:t>Techniques of knowledge Representation</a:t>
            </a:r>
            <a:endParaRPr/>
          </a:p>
        </p:txBody>
      </p:sp>
      <p:sp>
        <p:nvSpPr>
          <p:cNvPr id="125" name="Google Shape;125;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514350" lvl="0" marL="514350" rtl="0" algn="l">
              <a:spcBef>
                <a:spcPts val="0"/>
              </a:spcBef>
              <a:spcAft>
                <a:spcPts val="0"/>
              </a:spcAft>
              <a:buClr>
                <a:schemeClr val="dk1"/>
              </a:buClr>
              <a:buSzPts val="3200"/>
              <a:buAutoNum type="arabicPeriod"/>
            </a:pPr>
            <a:r>
              <a:rPr lang="en-US">
                <a:latin typeface="Times New Roman"/>
                <a:ea typeface="Times New Roman"/>
                <a:cs typeface="Times New Roman"/>
                <a:sym typeface="Times New Roman"/>
              </a:rPr>
              <a:t>Logical Representation</a:t>
            </a:r>
            <a:endParaRPr/>
          </a:p>
          <a:p>
            <a:pPr indent="-514350" lvl="0" marL="514350" rtl="0" algn="l">
              <a:spcBef>
                <a:spcPts val="640"/>
              </a:spcBef>
              <a:spcAft>
                <a:spcPts val="0"/>
              </a:spcAft>
              <a:buClr>
                <a:schemeClr val="dk1"/>
              </a:buClr>
              <a:buSzPts val="3200"/>
              <a:buAutoNum type="arabicPeriod"/>
            </a:pPr>
            <a:r>
              <a:rPr lang="en-US">
                <a:latin typeface="Times New Roman"/>
                <a:ea typeface="Times New Roman"/>
                <a:cs typeface="Times New Roman"/>
                <a:sym typeface="Times New Roman"/>
              </a:rPr>
              <a:t>Semantic Networks</a:t>
            </a:r>
            <a:endParaRPr/>
          </a:p>
          <a:p>
            <a:pPr indent="-514350" lvl="0" marL="514350" rtl="0" algn="l">
              <a:spcBef>
                <a:spcPts val="640"/>
              </a:spcBef>
              <a:spcAft>
                <a:spcPts val="0"/>
              </a:spcAft>
              <a:buClr>
                <a:schemeClr val="dk1"/>
              </a:buClr>
              <a:buSzPts val="3200"/>
              <a:buAutoNum type="arabicPeriod"/>
            </a:pPr>
            <a:r>
              <a:rPr lang="en-US">
                <a:latin typeface="Times New Roman"/>
                <a:ea typeface="Times New Roman"/>
                <a:cs typeface="Times New Roman"/>
                <a:sym typeface="Times New Roman"/>
              </a:rPr>
              <a:t>Frames</a:t>
            </a:r>
            <a:endParaRPr/>
          </a:p>
          <a:p>
            <a:pPr indent="-514350" lvl="0" marL="514350" rtl="0" algn="l">
              <a:spcBef>
                <a:spcPts val="640"/>
              </a:spcBef>
              <a:spcAft>
                <a:spcPts val="0"/>
              </a:spcAft>
              <a:buClr>
                <a:schemeClr val="dk1"/>
              </a:buClr>
              <a:buSzPts val="3200"/>
              <a:buAutoNum type="arabicPeriod"/>
            </a:pPr>
            <a:r>
              <a:rPr lang="en-US">
                <a:latin typeface="Times New Roman"/>
                <a:ea typeface="Times New Roman"/>
                <a:cs typeface="Times New Roman"/>
                <a:sym typeface="Times New Roman"/>
              </a:rPr>
              <a:t>Scripts</a:t>
            </a:r>
            <a:endParaRPr/>
          </a:p>
          <a:p>
            <a:pPr indent="-311150" lvl="0" marL="514350" rtl="0" algn="l">
              <a:spcBef>
                <a:spcPts val="640"/>
              </a:spcBef>
              <a:spcAft>
                <a:spcPts val="0"/>
              </a:spcAft>
              <a:buClr>
                <a:schemeClr val="dk1"/>
              </a:buClr>
              <a:buSzPts val="3200"/>
              <a:buNone/>
            </a:pPr>
            <a:r>
              <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6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33333"/>
              </a:buClr>
              <a:buSzPts val="4400"/>
              <a:buFont typeface="Inter"/>
              <a:buNone/>
            </a:pPr>
            <a:r>
              <a:rPr b="1" i="0" lang="en-US">
                <a:solidFill>
                  <a:srgbClr val="333333"/>
                </a:solidFill>
                <a:latin typeface="Inter"/>
                <a:ea typeface="Inter"/>
                <a:cs typeface="Inter"/>
                <a:sym typeface="Inter"/>
              </a:rPr>
              <a:t>Existential Instantiation</a:t>
            </a:r>
            <a:endParaRPr/>
          </a:p>
        </p:txBody>
      </p:sp>
      <p:sp>
        <p:nvSpPr>
          <p:cNvPr id="457" name="Google Shape;457;p6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spcBef>
                <a:spcPts val="0"/>
              </a:spcBef>
              <a:spcAft>
                <a:spcPts val="0"/>
              </a:spcAft>
              <a:buClr>
                <a:schemeClr val="dk1"/>
              </a:buClr>
              <a:buSzPct val="100000"/>
              <a:buNone/>
            </a:pPr>
            <a:r>
              <a:rPr b="1" lang="en-US"/>
              <a:t>Example – </a:t>
            </a:r>
            <a:endParaRPr/>
          </a:p>
          <a:p>
            <a:pPr indent="0" lvl="0" marL="0" rtl="0" algn="l">
              <a:spcBef>
                <a:spcPts val="544"/>
              </a:spcBef>
              <a:spcAft>
                <a:spcPts val="0"/>
              </a:spcAft>
              <a:buClr>
                <a:schemeClr val="dk1"/>
              </a:buClr>
              <a:buSzPct val="100000"/>
              <a:buNone/>
            </a:pPr>
            <a:r>
              <a:t/>
            </a:r>
            <a:endParaRPr b="1"/>
          </a:p>
          <a:p>
            <a:pPr indent="0" lvl="0" marL="0" rtl="0" algn="l">
              <a:spcBef>
                <a:spcPts val="544"/>
              </a:spcBef>
              <a:spcAft>
                <a:spcPts val="0"/>
              </a:spcAft>
              <a:buClr>
                <a:srgbClr val="FF0000"/>
              </a:buClr>
              <a:buSzPct val="100000"/>
              <a:buNone/>
            </a:pPr>
            <a:r>
              <a:rPr b="1" i="0" lang="en-US">
                <a:solidFill>
                  <a:srgbClr val="FF0000"/>
                </a:solidFill>
                <a:latin typeface="Inter"/>
                <a:ea typeface="Inter"/>
                <a:cs typeface="Inter"/>
                <a:sym typeface="Inter"/>
              </a:rPr>
              <a:t>∃x Crown(x) ∧ OnHead(x, John)</a:t>
            </a:r>
            <a:endParaRPr/>
          </a:p>
          <a:p>
            <a:pPr indent="0" lvl="0" marL="0" rtl="0" algn="l">
              <a:spcBef>
                <a:spcPts val="544"/>
              </a:spcBef>
              <a:spcAft>
                <a:spcPts val="0"/>
              </a:spcAft>
              <a:buClr>
                <a:schemeClr val="dk1"/>
              </a:buClr>
              <a:buSzPct val="100000"/>
              <a:buNone/>
            </a:pPr>
            <a:r>
              <a:t/>
            </a:r>
            <a:endParaRPr b="1" i="0">
              <a:solidFill>
                <a:srgbClr val="FF0000"/>
              </a:solidFill>
              <a:latin typeface="Inter"/>
              <a:ea typeface="Inter"/>
              <a:cs typeface="Inter"/>
              <a:sym typeface="Inter"/>
            </a:endParaRPr>
          </a:p>
          <a:p>
            <a:pPr indent="0" lvl="0" marL="0" rtl="0" algn="l">
              <a:spcBef>
                <a:spcPts val="544"/>
              </a:spcBef>
              <a:spcAft>
                <a:spcPts val="0"/>
              </a:spcAft>
              <a:buClr>
                <a:srgbClr val="333333"/>
              </a:buClr>
              <a:buSzPct val="100000"/>
              <a:buNone/>
            </a:pPr>
            <a:r>
              <a:rPr b="0" i="0" lang="en-US">
                <a:solidFill>
                  <a:srgbClr val="333333"/>
                </a:solidFill>
                <a:latin typeface="Inter"/>
                <a:ea typeface="Inter"/>
                <a:cs typeface="Inter"/>
                <a:sym typeface="Inter"/>
              </a:rPr>
              <a:t>So we can infer: </a:t>
            </a:r>
            <a:r>
              <a:rPr b="1" i="0" lang="en-US">
                <a:solidFill>
                  <a:srgbClr val="FF0000"/>
                </a:solidFill>
                <a:latin typeface="Inter"/>
                <a:ea typeface="Inter"/>
                <a:cs typeface="Inter"/>
                <a:sym typeface="Inter"/>
              </a:rPr>
              <a:t>Crown(K) ∧ OnHead( K, John),</a:t>
            </a:r>
            <a:r>
              <a:rPr b="0" i="0" lang="en-US">
                <a:solidFill>
                  <a:srgbClr val="FF0000"/>
                </a:solidFill>
                <a:latin typeface="Inter"/>
                <a:ea typeface="Inter"/>
                <a:cs typeface="Inter"/>
                <a:sym typeface="Inter"/>
              </a:rPr>
              <a:t> </a:t>
            </a:r>
            <a:r>
              <a:rPr b="0" i="0" lang="en-US">
                <a:solidFill>
                  <a:srgbClr val="333333"/>
                </a:solidFill>
                <a:latin typeface="Inter"/>
                <a:ea typeface="Inter"/>
                <a:cs typeface="Inter"/>
                <a:sym typeface="Inter"/>
              </a:rPr>
              <a:t>as long as K does not appear in the knowledge base.</a:t>
            </a:r>
            <a:endParaRPr b="1" i="0">
              <a:solidFill>
                <a:srgbClr val="333333"/>
              </a:solidFill>
              <a:latin typeface="Inter"/>
              <a:ea typeface="Inter"/>
              <a:cs typeface="Inter"/>
              <a:sym typeface="Inter"/>
            </a:endParaRPr>
          </a:p>
          <a:p>
            <a:pPr indent="0" lvl="0" marL="0" rtl="0" algn="just">
              <a:spcBef>
                <a:spcPts val="544"/>
              </a:spcBef>
              <a:spcAft>
                <a:spcPts val="0"/>
              </a:spcAft>
              <a:buClr>
                <a:schemeClr val="dk1"/>
              </a:buClr>
              <a:buSzPct val="100000"/>
              <a:buNone/>
            </a:pPr>
            <a:r>
              <a:t/>
            </a:r>
            <a:endParaRPr b="0" i="0">
              <a:solidFill>
                <a:srgbClr val="000000"/>
              </a:solidFill>
              <a:latin typeface="Inter"/>
              <a:ea typeface="Inter"/>
              <a:cs typeface="Inter"/>
              <a:sym typeface="Inter"/>
            </a:endParaRPr>
          </a:p>
          <a:p>
            <a:pPr indent="-342900" lvl="0" marL="342900" rtl="0" algn="just">
              <a:spcBef>
                <a:spcPts val="544"/>
              </a:spcBef>
              <a:spcAft>
                <a:spcPts val="0"/>
              </a:spcAft>
              <a:buClr>
                <a:srgbClr val="000000"/>
              </a:buClr>
              <a:buSzPct val="100000"/>
              <a:buFont typeface="Arial"/>
              <a:buChar char="•"/>
            </a:pPr>
            <a:r>
              <a:rPr b="0" i="0" lang="en-US">
                <a:solidFill>
                  <a:srgbClr val="000000"/>
                </a:solidFill>
                <a:latin typeface="Inter"/>
                <a:ea typeface="Inter"/>
                <a:cs typeface="Inter"/>
                <a:sym typeface="Inter"/>
              </a:rPr>
              <a:t>The above used K is a constant symbol, which is called </a:t>
            </a:r>
            <a:r>
              <a:rPr b="1" i="0" lang="en-US">
                <a:solidFill>
                  <a:srgbClr val="FF0000"/>
                </a:solidFill>
                <a:latin typeface="Inter"/>
                <a:ea typeface="Inter"/>
                <a:cs typeface="Inter"/>
                <a:sym typeface="Inter"/>
              </a:rPr>
              <a:t>Skolem constant</a:t>
            </a:r>
            <a:r>
              <a:rPr b="0" i="0" lang="en-US">
                <a:solidFill>
                  <a:srgbClr val="FF0000"/>
                </a:solidFill>
                <a:latin typeface="Inter"/>
                <a:ea typeface="Inter"/>
                <a:cs typeface="Inter"/>
                <a:sym typeface="Inter"/>
              </a:rPr>
              <a:t>.</a:t>
            </a:r>
            <a:endParaRPr/>
          </a:p>
          <a:p>
            <a:pPr indent="-342900" lvl="0" marL="342900" rtl="0" algn="just">
              <a:spcBef>
                <a:spcPts val="544"/>
              </a:spcBef>
              <a:spcAft>
                <a:spcPts val="0"/>
              </a:spcAft>
              <a:buClr>
                <a:srgbClr val="000000"/>
              </a:buClr>
              <a:buSzPct val="100000"/>
              <a:buFont typeface="Arial"/>
              <a:buChar char="•"/>
            </a:pPr>
            <a:r>
              <a:rPr b="0" i="0" lang="en-US">
                <a:solidFill>
                  <a:srgbClr val="000000"/>
                </a:solidFill>
                <a:latin typeface="Inter"/>
                <a:ea typeface="Inter"/>
                <a:cs typeface="Inter"/>
                <a:sym typeface="Inter"/>
              </a:rPr>
              <a:t>The Existential instantiation is a special case of </a:t>
            </a:r>
            <a:r>
              <a:rPr b="1" i="0" lang="en-US">
                <a:solidFill>
                  <a:srgbClr val="FF0000"/>
                </a:solidFill>
                <a:latin typeface="Inter"/>
                <a:ea typeface="Inter"/>
                <a:cs typeface="Inter"/>
                <a:sym typeface="Inter"/>
              </a:rPr>
              <a:t>Skolemization process</a:t>
            </a:r>
            <a:r>
              <a:rPr b="0" i="0" lang="en-US">
                <a:solidFill>
                  <a:srgbClr val="FF0000"/>
                </a:solidFill>
                <a:latin typeface="Inter"/>
                <a:ea typeface="Inter"/>
                <a:cs typeface="Inter"/>
                <a:sym typeface="Inter"/>
              </a:rPr>
              <a:t>.</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6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333333"/>
              </a:buClr>
              <a:buSzPts val="4400"/>
              <a:buFont typeface="Inter"/>
              <a:buNone/>
            </a:pPr>
            <a:r>
              <a:rPr b="1" i="0" lang="en-US">
                <a:solidFill>
                  <a:srgbClr val="333333"/>
                </a:solidFill>
                <a:latin typeface="Inter"/>
                <a:ea typeface="Inter"/>
                <a:cs typeface="Inter"/>
                <a:sym typeface="Inter"/>
              </a:rPr>
              <a:t> Existential introduction</a:t>
            </a:r>
            <a:endParaRPr/>
          </a:p>
        </p:txBody>
      </p:sp>
      <p:sp>
        <p:nvSpPr>
          <p:cNvPr id="463" name="Google Shape;463;p6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rgbClr val="000000"/>
              </a:buClr>
              <a:buSzPct val="100000"/>
              <a:buChar char="•"/>
            </a:pPr>
            <a:r>
              <a:rPr lang="en-US" sz="3000">
                <a:solidFill>
                  <a:srgbClr val="000000"/>
                </a:solidFill>
                <a:latin typeface="Times New Roman"/>
                <a:ea typeface="Times New Roman"/>
                <a:cs typeface="Times New Roman"/>
                <a:sym typeface="Times New Roman"/>
              </a:rPr>
              <a:t>A</a:t>
            </a:r>
            <a:r>
              <a:rPr b="0" i="0" lang="en-US" sz="3000">
                <a:solidFill>
                  <a:srgbClr val="000000"/>
                </a:solidFill>
                <a:latin typeface="Times New Roman"/>
                <a:ea typeface="Times New Roman"/>
                <a:cs typeface="Times New Roman"/>
                <a:sym typeface="Times New Roman"/>
              </a:rPr>
              <a:t>lso known as an </a:t>
            </a:r>
            <a:r>
              <a:rPr b="0" i="0" lang="en-US" sz="3000">
                <a:solidFill>
                  <a:srgbClr val="FF0000"/>
                </a:solidFill>
                <a:latin typeface="Times New Roman"/>
                <a:ea typeface="Times New Roman"/>
                <a:cs typeface="Times New Roman"/>
                <a:sym typeface="Times New Roman"/>
              </a:rPr>
              <a:t>existential generalization</a:t>
            </a:r>
            <a:endParaRPr/>
          </a:p>
          <a:p>
            <a:pPr indent="-342900" lvl="0" marL="342900" rtl="0" algn="l">
              <a:spcBef>
                <a:spcPts val="555"/>
              </a:spcBef>
              <a:spcAft>
                <a:spcPts val="0"/>
              </a:spcAft>
              <a:buClr>
                <a:srgbClr val="000000"/>
              </a:buClr>
              <a:buSzPct val="100000"/>
              <a:buChar char="•"/>
            </a:pPr>
            <a:r>
              <a:rPr b="0" i="0" lang="en-US" sz="3000">
                <a:solidFill>
                  <a:srgbClr val="000000"/>
                </a:solidFill>
                <a:latin typeface="Times New Roman"/>
                <a:ea typeface="Times New Roman"/>
                <a:cs typeface="Times New Roman"/>
                <a:sym typeface="Times New Roman"/>
              </a:rPr>
              <a:t>This rule states that if there is </a:t>
            </a:r>
            <a:r>
              <a:rPr b="0" i="0" lang="en-US" sz="3000">
                <a:solidFill>
                  <a:srgbClr val="FF0000"/>
                </a:solidFill>
                <a:latin typeface="Times New Roman"/>
                <a:ea typeface="Times New Roman"/>
                <a:cs typeface="Times New Roman"/>
                <a:sym typeface="Times New Roman"/>
              </a:rPr>
              <a:t>some element c </a:t>
            </a:r>
            <a:r>
              <a:rPr b="0" i="0" lang="en-US" sz="3000">
                <a:solidFill>
                  <a:srgbClr val="000000"/>
                </a:solidFill>
                <a:latin typeface="Times New Roman"/>
                <a:ea typeface="Times New Roman"/>
                <a:cs typeface="Times New Roman"/>
                <a:sym typeface="Times New Roman"/>
              </a:rPr>
              <a:t>in the universe of discourse </a:t>
            </a:r>
            <a:r>
              <a:rPr b="0" i="0" lang="en-US" sz="3000">
                <a:solidFill>
                  <a:srgbClr val="FF0000"/>
                </a:solidFill>
                <a:latin typeface="Times New Roman"/>
                <a:ea typeface="Times New Roman"/>
                <a:cs typeface="Times New Roman"/>
                <a:sym typeface="Times New Roman"/>
              </a:rPr>
              <a:t>which has a property P</a:t>
            </a:r>
            <a:r>
              <a:rPr b="0" i="0" lang="en-US" sz="3000">
                <a:solidFill>
                  <a:srgbClr val="000000"/>
                </a:solidFill>
                <a:latin typeface="Times New Roman"/>
                <a:ea typeface="Times New Roman"/>
                <a:cs typeface="Times New Roman"/>
                <a:sym typeface="Times New Roman"/>
              </a:rPr>
              <a:t>, then we can infer that there </a:t>
            </a:r>
            <a:r>
              <a:rPr b="0" i="0" lang="en-US" sz="3000">
                <a:solidFill>
                  <a:srgbClr val="FF0000"/>
                </a:solidFill>
                <a:latin typeface="Times New Roman"/>
                <a:ea typeface="Times New Roman"/>
                <a:cs typeface="Times New Roman"/>
                <a:sym typeface="Times New Roman"/>
              </a:rPr>
              <a:t>exists something in the universe which has the property P.</a:t>
            </a:r>
            <a:endParaRPr/>
          </a:p>
          <a:p>
            <a:pPr indent="-342900" lvl="0" marL="342900" rtl="0" algn="l">
              <a:spcBef>
                <a:spcPts val="555"/>
              </a:spcBef>
              <a:spcAft>
                <a:spcPts val="0"/>
              </a:spcAft>
              <a:buClr>
                <a:schemeClr val="dk1"/>
              </a:buClr>
              <a:buSzPct val="100000"/>
              <a:buChar char="•"/>
            </a:pPr>
            <a:r>
              <a:rPr b="0" i="0" lang="en-US" sz="3000">
                <a:latin typeface="Times New Roman"/>
                <a:ea typeface="Times New Roman"/>
                <a:cs typeface="Times New Roman"/>
                <a:sym typeface="Times New Roman"/>
              </a:rPr>
              <a:t>It can be represented as  </a:t>
            </a:r>
            <a:endParaRPr/>
          </a:p>
          <a:p>
            <a:pPr indent="-166687" lvl="0" marL="342900" rtl="0" algn="l">
              <a:spcBef>
                <a:spcPts val="555"/>
              </a:spcBef>
              <a:spcAft>
                <a:spcPts val="0"/>
              </a:spcAft>
              <a:buClr>
                <a:schemeClr val="dk1"/>
              </a:buClr>
              <a:buSzPct val="100000"/>
              <a:buNone/>
            </a:pPr>
            <a:r>
              <a:t/>
            </a:r>
            <a:endParaRPr sz="3000">
              <a:latin typeface="Times New Roman"/>
              <a:ea typeface="Times New Roman"/>
              <a:cs typeface="Times New Roman"/>
              <a:sym typeface="Times New Roman"/>
            </a:endParaRPr>
          </a:p>
          <a:p>
            <a:pPr indent="-342900" lvl="0" marL="342900" rtl="0" algn="l">
              <a:spcBef>
                <a:spcPts val="592"/>
              </a:spcBef>
              <a:spcAft>
                <a:spcPts val="0"/>
              </a:spcAft>
              <a:buClr>
                <a:srgbClr val="000000"/>
              </a:buClr>
              <a:buSzPct val="100000"/>
              <a:buChar char="•"/>
            </a:pPr>
            <a:r>
              <a:rPr b="1" i="0" lang="en-US" sz="3000">
                <a:solidFill>
                  <a:srgbClr val="000000"/>
                </a:solidFill>
                <a:latin typeface="Times New Roman"/>
                <a:ea typeface="Times New Roman"/>
                <a:cs typeface="Times New Roman"/>
                <a:sym typeface="Times New Roman"/>
              </a:rPr>
              <a:t>Example: Let's say that,</a:t>
            </a:r>
            <a:br>
              <a:rPr b="0" i="0" lang="en-US" sz="3000">
                <a:solidFill>
                  <a:srgbClr val="000000"/>
                </a:solidFill>
                <a:latin typeface="Times New Roman"/>
                <a:ea typeface="Times New Roman"/>
                <a:cs typeface="Times New Roman"/>
                <a:sym typeface="Times New Roman"/>
              </a:rPr>
            </a:br>
            <a:r>
              <a:rPr b="0" i="0" lang="en-US" sz="3000">
                <a:solidFill>
                  <a:srgbClr val="000000"/>
                </a:solidFill>
                <a:latin typeface="Times New Roman"/>
                <a:ea typeface="Times New Roman"/>
                <a:cs typeface="Times New Roman"/>
                <a:sym typeface="Times New Roman"/>
              </a:rPr>
              <a:t>"Priyanka got good marks in English."</a:t>
            </a:r>
            <a:br>
              <a:rPr b="0" i="0" lang="en-US" sz="3000">
                <a:solidFill>
                  <a:srgbClr val="000000"/>
                </a:solidFill>
                <a:latin typeface="Times New Roman"/>
                <a:ea typeface="Times New Roman"/>
                <a:cs typeface="Times New Roman"/>
                <a:sym typeface="Times New Roman"/>
              </a:rPr>
            </a:br>
            <a:r>
              <a:rPr b="0" i="0" lang="en-US" sz="3000">
                <a:solidFill>
                  <a:srgbClr val="000000"/>
                </a:solidFill>
                <a:latin typeface="Times New Roman"/>
                <a:ea typeface="Times New Roman"/>
                <a:cs typeface="Times New Roman"/>
                <a:sym typeface="Times New Roman"/>
              </a:rPr>
              <a:t>"Therefore, someone got good marks in English</a:t>
            </a:r>
            <a:r>
              <a:rPr b="0" i="0" lang="en-US">
                <a:solidFill>
                  <a:srgbClr val="000000"/>
                </a:solidFill>
                <a:latin typeface="Inter"/>
                <a:ea typeface="Inter"/>
                <a:cs typeface="Inter"/>
                <a:sym typeface="Inter"/>
              </a:rPr>
              <a:t>."</a:t>
            </a:r>
            <a:endParaRPr/>
          </a:p>
          <a:p>
            <a:pPr indent="-154940" lvl="0" marL="342900" rtl="0" algn="l">
              <a:spcBef>
                <a:spcPts val="592"/>
              </a:spcBef>
              <a:spcAft>
                <a:spcPts val="0"/>
              </a:spcAft>
              <a:buClr>
                <a:schemeClr val="dk1"/>
              </a:buClr>
              <a:buSzPct val="100000"/>
              <a:buNone/>
            </a:pPr>
            <a:r>
              <a:t/>
            </a:r>
            <a:endParaRPr b="0" i="0">
              <a:latin typeface="Times New Roman"/>
              <a:ea typeface="Times New Roman"/>
              <a:cs typeface="Times New Roman"/>
              <a:sym typeface="Times New Roman"/>
            </a:endParaRPr>
          </a:p>
          <a:p>
            <a:pPr indent="0" lvl="0" marL="0" rtl="0" algn="l">
              <a:spcBef>
                <a:spcPts val="592"/>
              </a:spcBef>
              <a:spcAft>
                <a:spcPts val="0"/>
              </a:spcAft>
              <a:buClr>
                <a:schemeClr val="dk1"/>
              </a:buClr>
              <a:buSzPct val="100000"/>
              <a:buNone/>
            </a:pPr>
            <a:r>
              <a:t/>
            </a:r>
            <a:endParaRPr b="0" i="0">
              <a:solidFill>
                <a:srgbClr val="000000"/>
              </a:solidFill>
              <a:latin typeface="Inter"/>
              <a:ea typeface="Inter"/>
              <a:cs typeface="Inter"/>
              <a:sym typeface="Inter"/>
            </a:endParaRPr>
          </a:p>
          <a:p>
            <a:pPr indent="-154940" lvl="0" marL="342900" rtl="0" algn="l">
              <a:spcBef>
                <a:spcPts val="592"/>
              </a:spcBef>
              <a:spcAft>
                <a:spcPts val="0"/>
              </a:spcAft>
              <a:buClr>
                <a:schemeClr val="dk1"/>
              </a:buClr>
              <a:buSzPct val="100000"/>
              <a:buNone/>
            </a:pPr>
            <a:r>
              <a:t/>
            </a:r>
            <a:endParaRPr/>
          </a:p>
        </p:txBody>
      </p:sp>
      <p:pic>
        <p:nvPicPr>
          <p:cNvPr descr="Inference in First-Order Logic" id="464" name="Google Shape;464;p61"/>
          <p:cNvPicPr preferRelativeResize="0"/>
          <p:nvPr/>
        </p:nvPicPr>
        <p:blipFill rotWithShape="1">
          <a:blip r:embed="rId3">
            <a:alphaModFix/>
          </a:blip>
          <a:srcRect b="0" l="0" r="0" t="0"/>
          <a:stretch/>
        </p:blipFill>
        <p:spPr>
          <a:xfrm>
            <a:off x="4533900" y="3657600"/>
            <a:ext cx="1143000" cy="8382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470" name="Google Shape;470;p6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pic>
        <p:nvPicPr>
          <p:cNvPr id="471" name="Google Shape;471;p62"/>
          <p:cNvPicPr preferRelativeResize="0"/>
          <p:nvPr/>
        </p:nvPicPr>
        <p:blipFill rotWithShape="1">
          <a:blip r:embed="rId3">
            <a:alphaModFix/>
          </a:blip>
          <a:srcRect b="0" l="0" r="0" t="0"/>
          <a:stretch/>
        </p:blipFill>
        <p:spPr>
          <a:xfrm>
            <a:off x="142875" y="238125"/>
            <a:ext cx="8858250" cy="63817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5" name="Shape 475"/>
        <p:cNvGrpSpPr/>
        <p:nvPr/>
      </p:nvGrpSpPr>
      <p:grpSpPr>
        <a:xfrm>
          <a:off x="0" y="0"/>
          <a:ext cx="0" cy="0"/>
          <a:chOff x="0" y="0"/>
          <a:chExt cx="0" cy="0"/>
        </a:xfrm>
      </p:grpSpPr>
      <p:sp>
        <p:nvSpPr>
          <p:cNvPr id="476" name="Google Shape;476;p63"/>
          <p:cNvSpPr txBox="1"/>
          <p:nvPr>
            <p:ph type="title"/>
          </p:nvPr>
        </p:nvSpPr>
        <p:spPr>
          <a:xfrm>
            <a:off x="457200" y="274638"/>
            <a:ext cx="8229600" cy="563562"/>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Examples</a:t>
            </a:r>
            <a:endParaRPr/>
          </a:p>
        </p:txBody>
      </p:sp>
      <p:sp>
        <p:nvSpPr>
          <p:cNvPr id="477" name="Google Shape;477;p63"/>
          <p:cNvSpPr txBox="1"/>
          <p:nvPr>
            <p:ph idx="1" type="body"/>
          </p:nvPr>
        </p:nvSpPr>
        <p:spPr>
          <a:xfrm>
            <a:off x="457200" y="1066800"/>
            <a:ext cx="8382000" cy="52578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Express in the language of propositional logic</a:t>
            </a:r>
            <a:endParaRPr/>
          </a:p>
          <a:p>
            <a:pPr indent="-514350" lvl="0" marL="514350" rtl="0" algn="l">
              <a:spcBef>
                <a:spcPts val="640"/>
              </a:spcBef>
              <a:spcAft>
                <a:spcPts val="0"/>
              </a:spcAft>
              <a:buClr>
                <a:schemeClr val="dk1"/>
              </a:buClr>
              <a:buSzPts val="3200"/>
              <a:buAutoNum type="arabicPeriod"/>
            </a:pPr>
            <a:r>
              <a:rPr lang="en-US"/>
              <a:t>Its rains in July</a:t>
            </a:r>
            <a:endParaRPr/>
          </a:p>
          <a:p>
            <a:pPr indent="0" lvl="0" marL="0" rtl="0" algn="l">
              <a:spcBef>
                <a:spcPts val="640"/>
              </a:spcBef>
              <a:spcAft>
                <a:spcPts val="0"/>
              </a:spcAft>
              <a:buClr>
                <a:schemeClr val="dk1"/>
              </a:buClr>
              <a:buSzPts val="3200"/>
              <a:buNone/>
            </a:pPr>
            <a:r>
              <a:rPr lang="en-US"/>
              <a:t>      </a:t>
            </a:r>
            <a:r>
              <a:rPr b="1" lang="en-US"/>
              <a:t>Rains(July) </a:t>
            </a:r>
            <a:endParaRPr/>
          </a:p>
          <a:p>
            <a:pPr indent="0" lvl="0" marL="0" rtl="0" algn="l">
              <a:spcBef>
                <a:spcPts val="640"/>
              </a:spcBef>
              <a:spcAft>
                <a:spcPts val="0"/>
              </a:spcAft>
              <a:buClr>
                <a:schemeClr val="dk1"/>
              </a:buClr>
              <a:buSzPts val="3200"/>
              <a:buNone/>
            </a:pPr>
            <a:r>
              <a:rPr b="1" lang="en-US"/>
              <a:t>      ¬ Rains (Nov) etc</a:t>
            </a:r>
            <a:endParaRPr b="1"/>
          </a:p>
          <a:p>
            <a:pPr indent="-514350" lvl="0" marL="514350" rtl="0" algn="l">
              <a:spcBef>
                <a:spcPts val="640"/>
              </a:spcBef>
              <a:spcAft>
                <a:spcPts val="0"/>
              </a:spcAft>
              <a:buClr>
                <a:schemeClr val="dk1"/>
              </a:buClr>
              <a:buSzPts val="3200"/>
              <a:buAutoNum type="arabicPeriod"/>
            </a:pPr>
            <a:r>
              <a:rPr lang="en-US"/>
              <a:t>The book is not costly</a:t>
            </a:r>
            <a:endParaRPr/>
          </a:p>
          <a:p>
            <a:pPr indent="0" lvl="0" marL="0" rtl="0" algn="l">
              <a:spcBef>
                <a:spcPts val="640"/>
              </a:spcBef>
              <a:spcAft>
                <a:spcPts val="0"/>
              </a:spcAft>
              <a:buClr>
                <a:schemeClr val="dk1"/>
              </a:buClr>
              <a:buSzPts val="3200"/>
              <a:buNone/>
            </a:pPr>
            <a:r>
              <a:rPr b="1" lang="en-US"/>
              <a:t>      ¬ Cost(Book)</a:t>
            </a:r>
            <a:endParaRPr/>
          </a:p>
          <a:p>
            <a:pPr indent="-514350" lvl="0" marL="514350" rtl="0" algn="l">
              <a:spcBef>
                <a:spcPts val="640"/>
              </a:spcBef>
              <a:spcAft>
                <a:spcPts val="0"/>
              </a:spcAft>
              <a:buClr>
                <a:schemeClr val="dk1"/>
              </a:buClr>
              <a:buSzPts val="3200"/>
              <a:buAutoNum type="arabicPeriod"/>
            </a:pPr>
            <a:r>
              <a:rPr lang="en-US"/>
              <a:t>If it rains today and </a:t>
            </a:r>
            <a:r>
              <a:rPr lang="en-US">
                <a:solidFill>
                  <a:srgbClr val="FF0000"/>
                </a:solidFill>
              </a:rPr>
              <a:t>one</a:t>
            </a:r>
            <a:r>
              <a:rPr lang="en-US"/>
              <a:t> does not carry umbrella he will be drenched </a:t>
            </a:r>
            <a:endParaRPr/>
          </a:p>
          <a:p>
            <a:pPr indent="0" lvl="0" marL="0" rtl="0" algn="l">
              <a:spcBef>
                <a:spcPts val="560"/>
              </a:spcBef>
              <a:spcAft>
                <a:spcPts val="0"/>
              </a:spcAft>
              <a:buClr>
                <a:schemeClr val="dk1"/>
              </a:buClr>
              <a:buSzPts val="2800"/>
              <a:buNone/>
            </a:pPr>
            <a:r>
              <a:rPr b="1" lang="en-US" sz="2800"/>
              <a:t>Rains(Today) ^ </a:t>
            </a:r>
            <a:r>
              <a:rPr b="1" lang="en-US" sz="2800">
                <a:latin typeface="Abel"/>
                <a:ea typeface="Abel"/>
                <a:cs typeface="Abel"/>
                <a:sym typeface="Abel"/>
              </a:rPr>
              <a:t>¬ </a:t>
            </a:r>
            <a:r>
              <a:rPr b="1" lang="en-US" sz="2800"/>
              <a:t>Carry(Umbrella) 🡪 Get_Drenched </a:t>
            </a:r>
            <a:endParaRPr b="1" sz="280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pic>
        <p:nvPicPr>
          <p:cNvPr id="482" name="Google Shape;482;p64"/>
          <p:cNvPicPr preferRelativeResize="0"/>
          <p:nvPr/>
        </p:nvPicPr>
        <p:blipFill rotWithShape="1">
          <a:blip r:embed="rId3">
            <a:alphaModFix/>
          </a:blip>
          <a:srcRect b="0" l="0" r="0" t="0"/>
          <a:stretch/>
        </p:blipFill>
        <p:spPr>
          <a:xfrm>
            <a:off x="428625" y="293688"/>
            <a:ext cx="8229600" cy="5974454"/>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pic>
        <p:nvPicPr>
          <p:cNvPr id="487" name="Google Shape;487;p65"/>
          <p:cNvPicPr preferRelativeResize="0"/>
          <p:nvPr/>
        </p:nvPicPr>
        <p:blipFill rotWithShape="1">
          <a:blip r:embed="rId3">
            <a:alphaModFix/>
          </a:blip>
          <a:srcRect b="0" l="0" r="0" t="0"/>
          <a:stretch/>
        </p:blipFill>
        <p:spPr>
          <a:xfrm>
            <a:off x="190500" y="914400"/>
            <a:ext cx="8763000" cy="481988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1" name="Shape 491"/>
        <p:cNvGrpSpPr/>
        <p:nvPr/>
      </p:nvGrpSpPr>
      <p:grpSpPr>
        <a:xfrm>
          <a:off x="0" y="0"/>
          <a:ext cx="0" cy="0"/>
          <a:chOff x="0" y="0"/>
          <a:chExt cx="0" cy="0"/>
        </a:xfrm>
      </p:grpSpPr>
      <p:sp>
        <p:nvSpPr>
          <p:cNvPr id="492" name="Google Shape;492;p6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Examples</a:t>
            </a:r>
            <a:endParaRPr/>
          </a:p>
        </p:txBody>
      </p:sp>
      <p:sp>
        <p:nvSpPr>
          <p:cNvPr id="493" name="Google Shape;493;p6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If P is true and Q is true , then are the following sentences are true or false?</a:t>
            </a:r>
            <a:endParaRPr/>
          </a:p>
          <a:p>
            <a:pPr indent="-514350" lvl="0" marL="514350" rtl="0" algn="l">
              <a:spcBef>
                <a:spcPts val="640"/>
              </a:spcBef>
              <a:spcAft>
                <a:spcPts val="0"/>
              </a:spcAft>
              <a:buClr>
                <a:schemeClr val="dk1"/>
              </a:buClr>
              <a:buSzPts val="3200"/>
              <a:buAutoNum type="arabicPeriod"/>
            </a:pPr>
            <a:r>
              <a:rPr lang="en-US"/>
              <a:t>P 🡪 Q</a:t>
            </a:r>
            <a:endParaRPr/>
          </a:p>
          <a:p>
            <a:pPr indent="-514350" lvl="0" marL="514350" rtl="0" algn="l">
              <a:spcBef>
                <a:spcPts val="640"/>
              </a:spcBef>
              <a:spcAft>
                <a:spcPts val="0"/>
              </a:spcAft>
              <a:buClr>
                <a:schemeClr val="dk1"/>
              </a:buClr>
              <a:buSzPts val="3200"/>
              <a:buAutoNum type="arabicPeriod"/>
            </a:pPr>
            <a:r>
              <a:rPr lang="en-US"/>
              <a:t> (</a:t>
            </a:r>
            <a:r>
              <a:rPr lang="en-US">
                <a:latin typeface="Abel"/>
                <a:ea typeface="Abel"/>
                <a:cs typeface="Abel"/>
                <a:sym typeface="Abel"/>
              </a:rPr>
              <a:t>¬ P v Q ) 🡪 Q</a:t>
            </a:r>
            <a:endParaRPr/>
          </a:p>
          <a:p>
            <a:pPr indent="-514350" lvl="0" marL="514350" rtl="0" algn="l">
              <a:spcBef>
                <a:spcPts val="640"/>
              </a:spcBef>
              <a:spcAft>
                <a:spcPts val="0"/>
              </a:spcAft>
              <a:buClr>
                <a:schemeClr val="dk1"/>
              </a:buClr>
              <a:buSzPts val="3200"/>
              <a:buAutoNum type="arabicPeriod"/>
            </a:pPr>
            <a:r>
              <a:rPr lang="en-US">
                <a:latin typeface="Abel"/>
                <a:ea typeface="Abel"/>
                <a:cs typeface="Abel"/>
                <a:sym typeface="Abel"/>
              </a:rPr>
              <a:t> (¬ P v Q) 🡪 P</a:t>
            </a:r>
            <a:endParaRPr/>
          </a:p>
          <a:p>
            <a:pPr indent="-514350" lvl="0" marL="514350" rtl="0" algn="l">
              <a:spcBef>
                <a:spcPts val="640"/>
              </a:spcBef>
              <a:spcAft>
                <a:spcPts val="0"/>
              </a:spcAft>
              <a:buClr>
                <a:schemeClr val="dk1"/>
              </a:buClr>
              <a:buSzPts val="3200"/>
              <a:buAutoNum type="arabicPeriod"/>
            </a:pPr>
            <a:r>
              <a:rPr lang="en-US">
                <a:latin typeface="Abel"/>
                <a:ea typeface="Abel"/>
                <a:cs typeface="Abel"/>
                <a:sym typeface="Abel"/>
              </a:rPr>
              <a:t> P v ¬P 🡪</a:t>
            </a:r>
            <a:endParaRPr/>
          </a:p>
          <a:p>
            <a:pPr indent="0" lvl="0" marL="0" rtl="0" algn="l">
              <a:spcBef>
                <a:spcPts val="640"/>
              </a:spcBef>
              <a:spcAft>
                <a:spcPts val="0"/>
              </a:spcAft>
              <a:buClr>
                <a:schemeClr val="dk1"/>
              </a:buClr>
              <a:buSzPts val="3200"/>
              <a:buNone/>
            </a:pPr>
            <a:r>
              <a:t/>
            </a:r>
            <a:endParaRPr>
              <a:latin typeface="Abel"/>
              <a:ea typeface="Abel"/>
              <a:cs typeface="Abel"/>
              <a:sym typeface="Abel"/>
            </a:endParaRPr>
          </a:p>
          <a:p>
            <a:pPr indent="-311150" lvl="0" marL="514350" rtl="0" algn="l">
              <a:spcBef>
                <a:spcPts val="640"/>
              </a:spcBef>
              <a:spcAft>
                <a:spcPts val="0"/>
              </a:spcAft>
              <a:buClr>
                <a:schemeClr val="dk1"/>
              </a:buClr>
              <a:buSzPts val="3200"/>
              <a:buNone/>
            </a:pPr>
            <a:r>
              <a:t/>
            </a:r>
            <a:endParaRPr>
              <a:latin typeface="Abel"/>
              <a:ea typeface="Abel"/>
              <a:cs typeface="Abel"/>
              <a:sym typeface="Abel"/>
            </a:endParaRPr>
          </a:p>
          <a:p>
            <a:pPr indent="-311150" lvl="0" marL="514350" rtl="0" algn="l">
              <a:spcBef>
                <a:spcPts val="640"/>
              </a:spcBef>
              <a:spcAft>
                <a:spcPts val="0"/>
              </a:spcAft>
              <a:buClr>
                <a:schemeClr val="dk1"/>
              </a:buClr>
              <a:buSzPts val="3200"/>
              <a:buNone/>
            </a:pPr>
            <a:r>
              <a:t/>
            </a:r>
            <a:endParaRPr>
              <a:latin typeface="Abel"/>
              <a:ea typeface="Abel"/>
              <a:cs typeface="Abel"/>
              <a:sym typeface="Abel"/>
            </a:endParaRPr>
          </a:p>
          <a:p>
            <a:pPr indent="-311150" lvl="0" marL="514350" rtl="0" algn="l">
              <a:spcBef>
                <a:spcPts val="640"/>
              </a:spcBef>
              <a:spcAft>
                <a:spcPts val="0"/>
              </a:spcAft>
              <a:buClr>
                <a:schemeClr val="dk1"/>
              </a:buClr>
              <a:buSzPts val="3200"/>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6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Examples</a:t>
            </a:r>
            <a:br>
              <a:rPr lang="en-US"/>
            </a:br>
            <a:endParaRPr/>
          </a:p>
        </p:txBody>
      </p:sp>
      <p:sp>
        <p:nvSpPr>
          <p:cNvPr id="499" name="Google Shape;499;p6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Some dogs bark</a:t>
            </a:r>
            <a:endParaRPr/>
          </a:p>
          <a:p>
            <a:pPr indent="-342900" lvl="0" marL="342900" rtl="0" algn="l">
              <a:spcBef>
                <a:spcPts val="640"/>
              </a:spcBef>
              <a:spcAft>
                <a:spcPts val="0"/>
              </a:spcAft>
              <a:buClr>
                <a:schemeClr val="dk1"/>
              </a:buClr>
              <a:buSzPts val="3200"/>
              <a:buChar char="•"/>
            </a:pPr>
            <a:r>
              <a:rPr lang="en-US"/>
              <a:t>All dogs have four legs</a:t>
            </a:r>
            <a:endParaRPr/>
          </a:p>
          <a:p>
            <a:pPr indent="-342900" lvl="0" marL="342900" rtl="0" algn="l">
              <a:spcBef>
                <a:spcPts val="640"/>
              </a:spcBef>
              <a:spcAft>
                <a:spcPts val="0"/>
              </a:spcAft>
              <a:buClr>
                <a:schemeClr val="dk1"/>
              </a:buClr>
              <a:buSzPts val="3200"/>
              <a:buChar char="•"/>
            </a:pPr>
            <a:r>
              <a:rPr lang="en-US"/>
              <a:t> All barking dogs are irritating</a:t>
            </a:r>
            <a:endParaRPr/>
          </a:p>
          <a:p>
            <a:pPr indent="-342900" lvl="0" marL="342900" rtl="0" algn="l">
              <a:spcBef>
                <a:spcPts val="640"/>
              </a:spcBef>
              <a:spcAft>
                <a:spcPts val="0"/>
              </a:spcAft>
              <a:buClr>
                <a:schemeClr val="dk1"/>
              </a:buClr>
              <a:buSzPts val="3200"/>
              <a:buChar char="•"/>
            </a:pPr>
            <a:r>
              <a:rPr lang="en-US"/>
              <a:t>No dogs purr</a:t>
            </a:r>
            <a:endParaRPr/>
          </a:p>
          <a:p>
            <a:pPr indent="-342900" lvl="0" marL="342900" rtl="0" algn="l">
              <a:spcBef>
                <a:spcPts val="640"/>
              </a:spcBef>
              <a:spcAft>
                <a:spcPts val="0"/>
              </a:spcAft>
              <a:buClr>
                <a:schemeClr val="dk1"/>
              </a:buClr>
              <a:buSzPts val="3200"/>
              <a:buChar char="•"/>
            </a:pPr>
            <a:r>
              <a:rPr lang="en-US"/>
              <a:t>Fathers are male parents with children</a:t>
            </a:r>
            <a:endParaRPr/>
          </a:p>
          <a:p>
            <a:pPr indent="-342900" lvl="0" marL="342900" rtl="0" algn="l">
              <a:spcBef>
                <a:spcPts val="640"/>
              </a:spcBef>
              <a:spcAft>
                <a:spcPts val="0"/>
              </a:spcAft>
              <a:buClr>
                <a:schemeClr val="dk1"/>
              </a:buClr>
              <a:buSzPts val="3200"/>
              <a:buChar char="•"/>
            </a:pPr>
            <a:r>
              <a:rPr lang="en-US"/>
              <a:t> Students are people who are enrolled in courses</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3" name="Shape 503"/>
        <p:cNvGrpSpPr/>
        <p:nvPr/>
      </p:nvGrpSpPr>
      <p:grpSpPr>
        <a:xfrm>
          <a:off x="0" y="0"/>
          <a:ext cx="0" cy="0"/>
          <a:chOff x="0" y="0"/>
          <a:chExt cx="0" cy="0"/>
        </a:xfrm>
      </p:grpSpPr>
      <p:sp>
        <p:nvSpPr>
          <p:cNvPr id="504" name="Google Shape;504;p68"/>
          <p:cNvSpPr/>
          <p:nvPr/>
        </p:nvSpPr>
        <p:spPr>
          <a:xfrm>
            <a:off x="1143" y="0"/>
            <a:ext cx="9141714"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505" name="Google Shape;505;p68"/>
          <p:cNvPicPr preferRelativeResize="0"/>
          <p:nvPr>
            <p:ph idx="1" type="body"/>
          </p:nvPr>
        </p:nvPicPr>
        <p:blipFill rotWithShape="1">
          <a:blip r:embed="rId3">
            <a:alphaModFix/>
          </a:blip>
          <a:srcRect b="2" l="0" r="983" t="0"/>
          <a:stretch/>
        </p:blipFill>
        <p:spPr>
          <a:xfrm>
            <a:off x="20" y="1282"/>
            <a:ext cx="9143980" cy="685671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9" name="Shape 509"/>
        <p:cNvGrpSpPr/>
        <p:nvPr/>
      </p:nvGrpSpPr>
      <p:grpSpPr>
        <a:xfrm>
          <a:off x="0" y="0"/>
          <a:ext cx="0" cy="0"/>
          <a:chOff x="0" y="0"/>
          <a:chExt cx="0" cy="0"/>
        </a:xfrm>
      </p:grpSpPr>
      <p:sp>
        <p:nvSpPr>
          <p:cNvPr id="510" name="Google Shape;510;p6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alibri"/>
              <a:buNone/>
            </a:pPr>
            <a:r>
              <a:rPr lang="en-US"/>
              <a:t>Examples</a:t>
            </a:r>
            <a:br>
              <a:rPr lang="en-US"/>
            </a:br>
            <a:endParaRPr/>
          </a:p>
        </p:txBody>
      </p:sp>
      <p:sp>
        <p:nvSpPr>
          <p:cNvPr id="511" name="Google Shape;511;p6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en-US"/>
              <a:t>Some dogs bark</a:t>
            </a:r>
            <a:endParaRPr/>
          </a:p>
          <a:p>
            <a:pPr indent="0" lvl="0" marL="0" rtl="0" algn="l">
              <a:spcBef>
                <a:spcPts val="640"/>
              </a:spcBef>
              <a:spcAft>
                <a:spcPts val="0"/>
              </a:spcAft>
              <a:buClr>
                <a:schemeClr val="dk1"/>
              </a:buClr>
              <a:buSzPts val="3200"/>
              <a:buNone/>
            </a:pPr>
            <a:r>
              <a:rPr lang="en-US"/>
              <a:t>       </a:t>
            </a:r>
            <a:r>
              <a:rPr b="1" lang="en-US">
                <a:latin typeface="Times New Roman"/>
                <a:ea typeface="Times New Roman"/>
                <a:cs typeface="Times New Roman"/>
                <a:sym typeface="Times New Roman"/>
              </a:rPr>
              <a:t>Ǝ x [dog(x) ^ bark(x)]</a:t>
            </a:r>
            <a:endParaRPr/>
          </a:p>
          <a:p>
            <a:pPr indent="0" lvl="0" marL="0" rtl="0" algn="l">
              <a:spcBef>
                <a:spcPts val="640"/>
              </a:spcBef>
              <a:spcAft>
                <a:spcPts val="0"/>
              </a:spcAft>
              <a:buClr>
                <a:schemeClr val="dk1"/>
              </a:buClr>
              <a:buSzPts val="3200"/>
              <a:buNone/>
            </a:pPr>
            <a:r>
              <a:t/>
            </a:r>
            <a:endParaRPr b="1"/>
          </a:p>
          <a:p>
            <a:pPr indent="-342900" lvl="0" marL="342900" rtl="0" algn="l">
              <a:spcBef>
                <a:spcPts val="640"/>
              </a:spcBef>
              <a:spcAft>
                <a:spcPts val="0"/>
              </a:spcAft>
              <a:buClr>
                <a:schemeClr val="dk1"/>
              </a:buClr>
              <a:buSzPts val="3200"/>
              <a:buChar char="•"/>
            </a:pPr>
            <a:r>
              <a:rPr lang="en-US"/>
              <a:t>All dogs have four legs</a:t>
            </a:r>
            <a:endParaRPr/>
          </a:p>
          <a:p>
            <a:pPr indent="0" lvl="0" marL="0" rtl="0" algn="l">
              <a:spcBef>
                <a:spcPts val="640"/>
              </a:spcBef>
              <a:spcAft>
                <a:spcPts val="0"/>
              </a:spcAft>
              <a:buClr>
                <a:schemeClr val="dk1"/>
              </a:buClr>
              <a:buSzPts val="3200"/>
              <a:buNone/>
            </a:pPr>
            <a:r>
              <a:rPr b="1" lang="en-US">
                <a:latin typeface="Times New Roman"/>
                <a:ea typeface="Times New Roman"/>
                <a:cs typeface="Times New Roman"/>
                <a:sym typeface="Times New Roman"/>
              </a:rPr>
              <a:t>         </a:t>
            </a:r>
            <a:endParaRPr/>
          </a:p>
          <a:p>
            <a:pPr indent="0" lvl="0" marL="0" rtl="0" algn="l">
              <a:spcBef>
                <a:spcPts val="640"/>
              </a:spcBef>
              <a:spcAft>
                <a:spcPts val="0"/>
              </a:spcAft>
              <a:buClr>
                <a:schemeClr val="dk1"/>
              </a:buClr>
              <a:buSzPts val="3200"/>
              <a:buNone/>
            </a:pPr>
            <a:r>
              <a:rPr b="1" lang="en-US">
                <a:latin typeface="Times New Roman"/>
                <a:ea typeface="Times New Roman"/>
                <a:cs typeface="Times New Roman"/>
                <a:sym typeface="Times New Roman"/>
              </a:rPr>
              <a:t>         x [dog(x) 🡪 have_four_leg(x)]</a:t>
            </a:r>
            <a:endParaRPr/>
          </a:p>
          <a:p>
            <a:pPr indent="0" lvl="0" marL="0" rtl="0" algn="l">
              <a:spcBef>
                <a:spcPts val="640"/>
              </a:spcBef>
              <a:spcAft>
                <a:spcPts val="0"/>
              </a:spcAft>
              <a:buClr>
                <a:schemeClr val="dk1"/>
              </a:buClr>
              <a:buSzPts val="3200"/>
              <a:buNone/>
            </a:pPr>
            <a:r>
              <a:rPr lang="en-US"/>
              <a:t>         </a:t>
            </a:r>
            <a:endParaRPr/>
          </a:p>
          <a:p>
            <a:pPr indent="0" lvl="0" marL="0" rtl="0" algn="l">
              <a:spcBef>
                <a:spcPts val="640"/>
              </a:spcBef>
              <a:spcAft>
                <a:spcPts val="0"/>
              </a:spcAft>
              <a:buClr>
                <a:schemeClr val="dk1"/>
              </a:buClr>
              <a:buSzPts val="3200"/>
              <a:buNone/>
            </a:pPr>
            <a:r>
              <a:rPr b="1" lang="en-US">
                <a:latin typeface="Times New Roman"/>
                <a:ea typeface="Times New Roman"/>
                <a:cs typeface="Times New Roman"/>
                <a:sym typeface="Times New Roman"/>
              </a:rPr>
              <a:t>          x [dog(x) 🡪 legs(x,4)]</a:t>
            </a:r>
            <a:endParaRPr/>
          </a:p>
          <a:p>
            <a:pPr indent="0" lvl="0" marL="0" rtl="0" algn="l">
              <a:spcBef>
                <a:spcPts val="640"/>
              </a:spcBef>
              <a:spcAft>
                <a:spcPts val="0"/>
              </a:spcAft>
              <a:buClr>
                <a:schemeClr val="dk1"/>
              </a:buClr>
              <a:buSzPts val="3200"/>
              <a:buNone/>
            </a:pPr>
            <a:r>
              <a:t/>
            </a:r>
            <a:endParaRPr/>
          </a:p>
          <a:p>
            <a:pPr indent="-139700" lvl="0" marL="342900" rtl="0" algn="l">
              <a:spcBef>
                <a:spcPts val="640"/>
              </a:spcBef>
              <a:spcAft>
                <a:spcPts val="0"/>
              </a:spcAft>
              <a:buClr>
                <a:schemeClr val="dk1"/>
              </a:buClr>
              <a:buSzPts val="3200"/>
              <a:buNone/>
            </a:pPr>
            <a:r>
              <a:t/>
            </a:r>
            <a:endParaRPr/>
          </a:p>
        </p:txBody>
      </p:sp>
      <p:pic>
        <p:nvPicPr>
          <p:cNvPr id="512" name="Google Shape;512;p69"/>
          <p:cNvPicPr preferRelativeResize="0"/>
          <p:nvPr/>
        </p:nvPicPr>
        <p:blipFill rotWithShape="1">
          <a:blip r:embed="rId3">
            <a:alphaModFix/>
          </a:blip>
          <a:srcRect b="0" l="0" r="0" t="0"/>
          <a:stretch/>
        </p:blipFill>
        <p:spPr>
          <a:xfrm>
            <a:off x="1080868" y="4419600"/>
            <a:ext cx="304800" cy="304800"/>
          </a:xfrm>
          <a:prstGeom prst="rect">
            <a:avLst/>
          </a:prstGeom>
          <a:noFill/>
          <a:ln>
            <a:noFill/>
          </a:ln>
        </p:spPr>
      </p:pic>
      <p:pic>
        <p:nvPicPr>
          <p:cNvPr id="513" name="Google Shape;513;p69"/>
          <p:cNvPicPr preferRelativeResize="0"/>
          <p:nvPr/>
        </p:nvPicPr>
        <p:blipFill rotWithShape="1">
          <a:blip r:embed="rId3">
            <a:alphaModFix/>
          </a:blip>
          <a:srcRect b="0" l="0" r="0" t="0"/>
          <a:stretch/>
        </p:blipFill>
        <p:spPr>
          <a:xfrm>
            <a:off x="1233268" y="5486400"/>
            <a:ext cx="304800" cy="304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7"/>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Logic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t/>
            </a:r>
            <a:endParaRPr/>
          </a:p>
        </p:txBody>
      </p:sp>
      <p:sp>
        <p:nvSpPr>
          <p:cNvPr id="519" name="Google Shape;519;p7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139700" lvl="0" marL="342900" rtl="0" algn="l">
              <a:spcBef>
                <a:spcPts val="0"/>
              </a:spcBef>
              <a:spcAft>
                <a:spcPts val="0"/>
              </a:spcAft>
              <a:buClr>
                <a:schemeClr val="dk1"/>
              </a:buClr>
              <a:buSzPts val="3200"/>
              <a:buNone/>
            </a:pPr>
            <a:r>
              <a:t/>
            </a:r>
            <a:endParaRPr/>
          </a:p>
        </p:txBody>
      </p:sp>
      <p:pic>
        <p:nvPicPr>
          <p:cNvPr id="520" name="Google Shape;520;p70"/>
          <p:cNvPicPr preferRelativeResize="0"/>
          <p:nvPr/>
        </p:nvPicPr>
        <p:blipFill rotWithShape="1">
          <a:blip r:embed="rId3">
            <a:alphaModFix/>
          </a:blip>
          <a:srcRect b="0" l="0" r="0" t="0"/>
          <a:stretch/>
        </p:blipFill>
        <p:spPr>
          <a:xfrm>
            <a:off x="166687" y="214312"/>
            <a:ext cx="8810625" cy="642937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pic>
        <p:nvPicPr>
          <p:cNvPr id="525" name="Google Shape;525;p72"/>
          <p:cNvPicPr preferRelativeResize="0"/>
          <p:nvPr/>
        </p:nvPicPr>
        <p:blipFill rotWithShape="1">
          <a:blip r:embed="rId3">
            <a:alphaModFix/>
          </a:blip>
          <a:srcRect b="0" l="0" r="0" t="0"/>
          <a:stretch/>
        </p:blipFill>
        <p:spPr>
          <a:xfrm>
            <a:off x="689723" y="643466"/>
            <a:ext cx="7764552" cy="5571067"/>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7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Solving Problems </a:t>
            </a:r>
            <a:endParaRPr/>
          </a:p>
        </p:txBody>
      </p:sp>
      <p:sp>
        <p:nvSpPr>
          <p:cNvPr id="531" name="Google Shape;531;p7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514350" lvl="0" marL="514350" rtl="0" algn="l">
              <a:spcBef>
                <a:spcPts val="0"/>
              </a:spcBef>
              <a:spcAft>
                <a:spcPts val="0"/>
              </a:spcAft>
              <a:buClr>
                <a:schemeClr val="dk1"/>
              </a:buClr>
              <a:buSzPts val="3200"/>
              <a:buAutoNum type="arabicPeriod"/>
            </a:pPr>
            <a:r>
              <a:rPr lang="en-US">
                <a:latin typeface="Times New Roman"/>
                <a:ea typeface="Times New Roman"/>
                <a:cs typeface="Times New Roman"/>
                <a:sym typeface="Times New Roman"/>
              </a:rPr>
              <a:t>All people who are graduating are happy</a:t>
            </a:r>
            <a:endParaRPr/>
          </a:p>
          <a:p>
            <a:pPr indent="-514350" lvl="0" marL="514350" rtl="0" algn="l">
              <a:spcBef>
                <a:spcPts val="640"/>
              </a:spcBef>
              <a:spcAft>
                <a:spcPts val="0"/>
              </a:spcAft>
              <a:buClr>
                <a:schemeClr val="dk1"/>
              </a:buClr>
              <a:buSzPts val="3200"/>
              <a:buAutoNum type="arabicPeriod"/>
            </a:pPr>
            <a:r>
              <a:rPr lang="en-US">
                <a:latin typeface="Times New Roman"/>
                <a:ea typeface="Times New Roman"/>
                <a:cs typeface="Times New Roman"/>
                <a:sym typeface="Times New Roman"/>
              </a:rPr>
              <a:t> All happy people smile</a:t>
            </a:r>
            <a:endParaRPr/>
          </a:p>
          <a:p>
            <a:pPr indent="-514350" lvl="0" marL="514350" rtl="0" algn="l">
              <a:spcBef>
                <a:spcPts val="640"/>
              </a:spcBef>
              <a:spcAft>
                <a:spcPts val="0"/>
              </a:spcAft>
              <a:buClr>
                <a:schemeClr val="dk1"/>
              </a:buClr>
              <a:buSzPts val="3200"/>
              <a:buAutoNum type="arabicPeriod"/>
            </a:pPr>
            <a:r>
              <a:rPr lang="en-US">
                <a:latin typeface="Times New Roman"/>
                <a:ea typeface="Times New Roman"/>
                <a:cs typeface="Times New Roman"/>
                <a:sym typeface="Times New Roman"/>
              </a:rPr>
              <a:t> Someone is graduating</a:t>
            </a:r>
            <a:endParaRPr/>
          </a:p>
          <a:p>
            <a:pPr indent="0" lvl="0" marL="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a:p>
            <a:pPr indent="0" lvl="0" marL="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a:p>
            <a:pPr indent="-514350" lvl="0" marL="51435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sp>
        <p:nvSpPr>
          <p:cNvPr id="536" name="Google Shape;536;p74"/>
          <p:cNvSpPr txBox="1"/>
          <p:nvPr>
            <p:ph type="title"/>
          </p:nvPr>
        </p:nvSpPr>
        <p:spPr>
          <a:xfrm>
            <a:off x="628650" y="557188"/>
            <a:ext cx="7886700" cy="113349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500"/>
              <a:buFont typeface="Times New Roman"/>
              <a:buNone/>
            </a:pPr>
            <a:r>
              <a:rPr b="1" lang="en-US" sz="4500">
                <a:latin typeface="Times New Roman"/>
                <a:ea typeface="Times New Roman"/>
                <a:cs typeface="Times New Roman"/>
                <a:sym typeface="Times New Roman"/>
              </a:rPr>
              <a:t>Predicates </a:t>
            </a:r>
            <a:endParaRPr/>
          </a:p>
        </p:txBody>
      </p:sp>
      <p:sp>
        <p:nvSpPr>
          <p:cNvPr id="537" name="Google Shape;537;p74"/>
          <p:cNvSpPr txBox="1"/>
          <p:nvPr>
            <p:ph idx="1" type="body"/>
          </p:nvPr>
        </p:nvSpPr>
        <p:spPr>
          <a:xfrm>
            <a:off x="628650" y="1836381"/>
            <a:ext cx="7886700" cy="4337381"/>
          </a:xfrm>
          <a:prstGeom prst="rect">
            <a:avLst/>
          </a:prstGeom>
          <a:noFill/>
          <a:ln>
            <a:noFill/>
          </a:ln>
        </p:spPr>
        <p:txBody>
          <a:bodyPr anchorCtr="0" anchor="t" bIns="45700" lIns="91425" spcFirstLastPara="1" rIns="91425" wrap="square" tIns="45700">
            <a:normAutofit/>
          </a:bodyPr>
          <a:lstStyle/>
          <a:p>
            <a:pPr indent="-325755" lvl="0" marL="325755" rtl="0" algn="l">
              <a:spcBef>
                <a:spcPts val="0"/>
              </a:spcBef>
              <a:spcAft>
                <a:spcPts val="0"/>
              </a:spcAft>
              <a:buClr>
                <a:schemeClr val="dk1"/>
              </a:buClr>
              <a:buSzPts val="3040"/>
              <a:buChar char="•"/>
            </a:pPr>
            <a:r>
              <a:rPr b="1" lang="en-US" sz="3040">
                <a:solidFill>
                  <a:schemeClr val="dk1"/>
                </a:solidFill>
                <a:latin typeface="Times New Roman"/>
                <a:ea typeface="Times New Roman"/>
                <a:cs typeface="Times New Roman"/>
                <a:sym typeface="Times New Roman"/>
              </a:rPr>
              <a:t>    [x] [graduating [x] -&gt; happy [x] ]</a:t>
            </a:r>
            <a:endParaRPr/>
          </a:p>
          <a:p>
            <a:pPr indent="-13271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32575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325755" lvl="0" marL="325755" rtl="0" algn="l">
              <a:spcBef>
                <a:spcPts val="608"/>
              </a:spcBef>
              <a:spcAft>
                <a:spcPts val="0"/>
              </a:spcAft>
              <a:buClr>
                <a:schemeClr val="dk1"/>
              </a:buClr>
              <a:buSzPts val="3040"/>
              <a:buChar char="•"/>
            </a:pPr>
            <a:r>
              <a:rPr b="1" lang="en-US" sz="3040">
                <a:solidFill>
                  <a:schemeClr val="dk1"/>
                </a:solidFill>
                <a:latin typeface="Times New Roman"/>
                <a:ea typeface="Times New Roman"/>
                <a:cs typeface="Times New Roman"/>
                <a:sym typeface="Times New Roman"/>
              </a:rPr>
              <a:t>    [x] [happy [x] -&gt; smiling[x]]</a:t>
            </a:r>
            <a:endParaRPr/>
          </a:p>
          <a:p>
            <a:pPr indent="-13271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32575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325755" lvl="0" marL="325755" rtl="0" algn="l">
              <a:spcBef>
                <a:spcPts val="608"/>
              </a:spcBef>
              <a:spcAft>
                <a:spcPts val="0"/>
              </a:spcAft>
              <a:buClr>
                <a:schemeClr val="dk1"/>
              </a:buClr>
              <a:buSzPts val="3040"/>
              <a:buChar char="•"/>
            </a:pPr>
            <a:r>
              <a:rPr b="1" lang="en-US" sz="3040">
                <a:solidFill>
                  <a:schemeClr val="dk1"/>
                </a:solidFill>
                <a:latin typeface="Times New Roman"/>
                <a:ea typeface="Times New Roman"/>
                <a:cs typeface="Times New Roman"/>
                <a:sym typeface="Times New Roman"/>
              </a:rPr>
              <a:t> Ǝ [x] [graduating [x]] </a:t>
            </a:r>
            <a:endParaRPr/>
          </a:p>
          <a:p>
            <a:pPr indent="-13271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13271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132715" lvl="0" marL="325755" rtl="0" algn="l">
              <a:spcBef>
                <a:spcPts val="608"/>
              </a:spcBef>
              <a:spcAft>
                <a:spcPts val="0"/>
              </a:spcAft>
              <a:buClr>
                <a:schemeClr val="dk1"/>
              </a:buClr>
              <a:buSzPts val="3040"/>
              <a:buNone/>
            </a:pPr>
            <a:r>
              <a:t/>
            </a:r>
            <a:endParaRPr b="1" sz="3040">
              <a:solidFill>
                <a:schemeClr val="dk1"/>
              </a:solidFill>
              <a:latin typeface="Times New Roman"/>
              <a:ea typeface="Times New Roman"/>
              <a:cs typeface="Times New Roman"/>
              <a:sym typeface="Times New Roman"/>
            </a:endParaRPr>
          </a:p>
          <a:p>
            <a:pPr indent="-139700" lvl="0" marL="342900" rtl="0" algn="l">
              <a:spcBef>
                <a:spcPts val="640"/>
              </a:spcBef>
              <a:spcAft>
                <a:spcPts val="0"/>
              </a:spcAft>
              <a:buClr>
                <a:schemeClr val="dk1"/>
              </a:buClr>
              <a:buSzPts val="3200"/>
              <a:buNone/>
            </a:pPr>
            <a:r>
              <a:t/>
            </a:r>
            <a:endParaRPr/>
          </a:p>
        </p:txBody>
      </p:sp>
      <p:pic>
        <p:nvPicPr>
          <p:cNvPr id="538" name="Google Shape;538;p74"/>
          <p:cNvPicPr preferRelativeResize="0"/>
          <p:nvPr/>
        </p:nvPicPr>
        <p:blipFill rotWithShape="1">
          <a:blip r:embed="rId3">
            <a:alphaModFix/>
          </a:blip>
          <a:srcRect b="0" l="0" r="0" t="0"/>
          <a:stretch/>
        </p:blipFill>
        <p:spPr>
          <a:xfrm>
            <a:off x="1066800" y="2055456"/>
            <a:ext cx="292100" cy="292100"/>
          </a:xfrm>
          <a:prstGeom prst="rect">
            <a:avLst/>
          </a:prstGeom>
          <a:noFill/>
          <a:ln>
            <a:noFill/>
          </a:ln>
        </p:spPr>
      </p:pic>
      <p:pic>
        <p:nvPicPr>
          <p:cNvPr id="539" name="Google Shape;539;p74"/>
          <p:cNvPicPr preferRelativeResize="0"/>
          <p:nvPr/>
        </p:nvPicPr>
        <p:blipFill rotWithShape="1">
          <a:blip r:embed="rId3">
            <a:alphaModFix/>
          </a:blip>
          <a:srcRect b="0" l="0" r="0" t="0"/>
          <a:stretch/>
        </p:blipFill>
        <p:spPr>
          <a:xfrm>
            <a:off x="1066800" y="3662006"/>
            <a:ext cx="292100" cy="2921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pic>
        <p:nvPicPr>
          <p:cNvPr id="544" name="Google Shape;544;p75"/>
          <p:cNvPicPr preferRelativeResize="0"/>
          <p:nvPr/>
        </p:nvPicPr>
        <p:blipFill rotWithShape="1">
          <a:blip r:embed="rId3">
            <a:alphaModFix/>
          </a:blip>
          <a:srcRect b="0" l="0" r="0" t="0"/>
          <a:stretch/>
        </p:blipFill>
        <p:spPr>
          <a:xfrm>
            <a:off x="482600" y="1680782"/>
            <a:ext cx="8178799" cy="349643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76"/>
          <p:cNvSpPr txBox="1"/>
          <p:nvPr>
            <p:ph type="title"/>
          </p:nvPr>
        </p:nvSpPr>
        <p:spPr>
          <a:xfrm>
            <a:off x="417399" y="643467"/>
            <a:ext cx="8408193" cy="74483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Font typeface="Calibri"/>
              <a:buNone/>
            </a:pPr>
            <a:r>
              <a:rPr b="1" lang="en-US" sz="2800">
                <a:solidFill>
                  <a:schemeClr val="lt1"/>
                </a:solidFill>
                <a:latin typeface="Calibri"/>
                <a:ea typeface="Calibri"/>
                <a:cs typeface="Calibri"/>
                <a:sym typeface="Calibri"/>
              </a:rPr>
              <a:t>Predicates </a:t>
            </a:r>
            <a:endParaRPr sz="2800">
              <a:solidFill>
                <a:schemeClr val="lt1"/>
              </a:solidFill>
              <a:latin typeface="Calibri"/>
              <a:ea typeface="Calibri"/>
              <a:cs typeface="Calibri"/>
              <a:sym typeface="Calibri"/>
            </a:endParaRPr>
          </a:p>
        </p:txBody>
      </p:sp>
      <p:pic>
        <p:nvPicPr>
          <p:cNvPr id="550" name="Google Shape;550;p76"/>
          <p:cNvPicPr preferRelativeResize="0"/>
          <p:nvPr>
            <p:ph idx="1" type="body"/>
          </p:nvPr>
        </p:nvPicPr>
        <p:blipFill rotWithShape="1">
          <a:blip r:embed="rId3">
            <a:alphaModFix/>
          </a:blip>
          <a:srcRect b="0" l="0" r="0" t="0"/>
          <a:stretch/>
        </p:blipFill>
        <p:spPr>
          <a:xfrm>
            <a:off x="482600" y="2338802"/>
            <a:ext cx="8178799" cy="3067048"/>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77"/>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0000"/>
              </a:buClr>
              <a:buSzPts val="6000"/>
              <a:buFont typeface="Times New Roman"/>
              <a:buNone/>
            </a:pPr>
            <a:r>
              <a:rPr b="1" i="1" lang="en-US" sz="6000">
                <a:solidFill>
                  <a:srgbClr val="FF0000"/>
                </a:solidFill>
                <a:latin typeface="Times New Roman"/>
                <a:ea typeface="Times New Roman"/>
                <a:cs typeface="Times New Roman"/>
                <a:sym typeface="Times New Roman"/>
              </a:rPr>
              <a:t>Semantic Net</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7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Semantic Networks </a:t>
            </a:r>
            <a:endParaRPr/>
          </a:p>
        </p:txBody>
      </p:sp>
      <p:sp>
        <p:nvSpPr>
          <p:cNvPr id="561" name="Google Shape;561;p7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20000"/>
          </a:bodyPr>
          <a:lstStyle/>
          <a:p>
            <a:pPr indent="-342900" lvl="0" marL="342900" rtl="0" algn="just">
              <a:spcBef>
                <a:spcPts val="0"/>
              </a:spcBef>
              <a:spcAft>
                <a:spcPts val="0"/>
              </a:spcAft>
              <a:buClr>
                <a:srgbClr val="FF0000"/>
              </a:buClr>
              <a:buSzPct val="100000"/>
              <a:buChar char="•"/>
            </a:pPr>
            <a:r>
              <a:rPr lang="en-US">
                <a:solidFill>
                  <a:srgbClr val="FF0000"/>
                </a:solidFill>
                <a:latin typeface="Times New Roman"/>
                <a:ea typeface="Times New Roman"/>
                <a:cs typeface="Times New Roman"/>
                <a:sym typeface="Times New Roman"/>
              </a:rPr>
              <a:t>A</a:t>
            </a:r>
            <a:r>
              <a:rPr b="0" i="0" lang="en-US">
                <a:solidFill>
                  <a:srgbClr val="FF0000"/>
                </a:solidFill>
                <a:latin typeface="Times New Roman"/>
                <a:ea typeface="Times New Roman"/>
                <a:cs typeface="Times New Roman"/>
                <a:sym typeface="Times New Roman"/>
              </a:rPr>
              <a:t>lternative of predicate logic </a:t>
            </a:r>
            <a:r>
              <a:rPr b="0" i="0" lang="en-US">
                <a:solidFill>
                  <a:srgbClr val="333333"/>
                </a:solidFill>
                <a:latin typeface="Times New Roman"/>
                <a:ea typeface="Times New Roman"/>
                <a:cs typeface="Times New Roman"/>
                <a:sym typeface="Times New Roman"/>
              </a:rPr>
              <a:t>for knowledge representation.</a:t>
            </a:r>
            <a:endParaRPr>
              <a:latin typeface="Times New Roman"/>
              <a:ea typeface="Times New Roman"/>
              <a:cs typeface="Times New Roman"/>
              <a:sym typeface="Times New Roman"/>
            </a:endParaRPr>
          </a:p>
          <a:p>
            <a:pPr indent="-342900" lvl="0" marL="342900" rtl="0" algn="just">
              <a:spcBef>
                <a:spcPts val="592"/>
              </a:spcBef>
              <a:spcAft>
                <a:spcPts val="0"/>
              </a:spcAft>
              <a:buClr>
                <a:srgbClr val="333333"/>
              </a:buClr>
              <a:buSzPct val="100000"/>
              <a:buChar char="•"/>
            </a:pPr>
            <a:r>
              <a:rPr lang="en-US">
                <a:solidFill>
                  <a:srgbClr val="333333"/>
                </a:solidFill>
                <a:latin typeface="Times New Roman"/>
                <a:ea typeface="Times New Roman"/>
                <a:cs typeface="Times New Roman"/>
                <a:sym typeface="Times New Roman"/>
              </a:rPr>
              <a:t>R</a:t>
            </a:r>
            <a:r>
              <a:rPr b="0" i="0" lang="en-US">
                <a:solidFill>
                  <a:srgbClr val="333333"/>
                </a:solidFill>
                <a:latin typeface="Times New Roman"/>
                <a:ea typeface="Times New Roman"/>
                <a:cs typeface="Times New Roman"/>
                <a:sym typeface="Times New Roman"/>
              </a:rPr>
              <a:t>epresent our knowledge in the form of </a:t>
            </a:r>
            <a:r>
              <a:rPr b="0" i="0" lang="en-US">
                <a:solidFill>
                  <a:srgbClr val="FF0000"/>
                </a:solidFill>
                <a:latin typeface="Times New Roman"/>
                <a:ea typeface="Times New Roman"/>
                <a:cs typeface="Times New Roman"/>
                <a:sym typeface="Times New Roman"/>
              </a:rPr>
              <a:t>graphical networks</a:t>
            </a:r>
            <a:endParaRPr/>
          </a:p>
          <a:p>
            <a:pPr indent="-342900" lvl="0" marL="342900" rtl="0" algn="just">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This network consists of </a:t>
            </a:r>
            <a:r>
              <a:rPr b="0" i="0" lang="en-US">
                <a:solidFill>
                  <a:srgbClr val="FF0000"/>
                </a:solidFill>
                <a:latin typeface="Times New Roman"/>
                <a:ea typeface="Times New Roman"/>
                <a:cs typeface="Times New Roman"/>
                <a:sym typeface="Times New Roman"/>
              </a:rPr>
              <a:t>nodes</a:t>
            </a:r>
            <a:r>
              <a:rPr b="0" i="0" lang="en-US">
                <a:solidFill>
                  <a:srgbClr val="333333"/>
                </a:solidFill>
                <a:latin typeface="Times New Roman"/>
                <a:ea typeface="Times New Roman"/>
                <a:cs typeface="Times New Roman"/>
                <a:sym typeface="Times New Roman"/>
              </a:rPr>
              <a:t> representing objects and </a:t>
            </a:r>
            <a:r>
              <a:rPr b="0" i="0" lang="en-US">
                <a:solidFill>
                  <a:srgbClr val="FF0000"/>
                </a:solidFill>
                <a:latin typeface="Times New Roman"/>
                <a:ea typeface="Times New Roman"/>
                <a:cs typeface="Times New Roman"/>
                <a:sym typeface="Times New Roman"/>
              </a:rPr>
              <a:t>arcs</a:t>
            </a:r>
            <a:r>
              <a:rPr b="0" i="0" lang="en-US">
                <a:solidFill>
                  <a:srgbClr val="333333"/>
                </a:solidFill>
                <a:latin typeface="Times New Roman"/>
                <a:ea typeface="Times New Roman"/>
                <a:cs typeface="Times New Roman"/>
                <a:sym typeface="Times New Roman"/>
              </a:rPr>
              <a:t> which describe the relationship between those objects. </a:t>
            </a:r>
            <a:endParaRPr/>
          </a:p>
          <a:p>
            <a:pPr indent="-342900" lvl="0" marL="342900" rtl="0" algn="just">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Categorize the object in different forms and can also link those objects. </a:t>
            </a:r>
            <a:endParaRPr/>
          </a:p>
          <a:p>
            <a:pPr indent="-342900" lvl="0" marL="342900" rtl="0" algn="just">
              <a:spcBef>
                <a:spcPts val="592"/>
              </a:spcBef>
              <a:spcAft>
                <a:spcPts val="0"/>
              </a:spcAft>
              <a:buClr>
                <a:srgbClr val="333333"/>
              </a:buClr>
              <a:buSzPct val="100000"/>
              <a:buChar char="•"/>
            </a:pPr>
            <a:r>
              <a:rPr b="0" i="0" lang="en-US">
                <a:solidFill>
                  <a:srgbClr val="333333"/>
                </a:solidFill>
                <a:latin typeface="Times New Roman"/>
                <a:ea typeface="Times New Roman"/>
                <a:cs typeface="Times New Roman"/>
                <a:sym typeface="Times New Roman"/>
              </a:rPr>
              <a:t>Easy to understand and can be easily extended.</a:t>
            </a:r>
            <a:endParaRPr>
              <a:latin typeface="Times New Roman"/>
              <a:ea typeface="Times New Roman"/>
              <a:cs typeface="Times New Roman"/>
              <a:sym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7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Semantic Networks </a:t>
            </a:r>
            <a:endParaRPr/>
          </a:p>
        </p:txBody>
      </p:sp>
      <p:sp>
        <p:nvSpPr>
          <p:cNvPr id="567" name="Google Shape;567;p7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333333"/>
              </a:buClr>
              <a:buSzPts val="3200"/>
              <a:buChar char="•"/>
            </a:pPr>
            <a:r>
              <a:rPr b="0" i="0" lang="en-US">
                <a:solidFill>
                  <a:srgbClr val="333333"/>
                </a:solidFill>
                <a:latin typeface="Inter"/>
                <a:ea typeface="Inter"/>
                <a:cs typeface="Inter"/>
                <a:sym typeface="Inter"/>
              </a:rPr>
              <a:t>This representation consist of mainly two types of relations:</a:t>
            </a:r>
            <a:endParaRPr/>
          </a:p>
          <a:p>
            <a:pPr indent="-342900" lvl="0" marL="342900" rtl="0" algn="just">
              <a:spcBef>
                <a:spcPts val="640"/>
              </a:spcBef>
              <a:spcAft>
                <a:spcPts val="0"/>
              </a:spcAft>
              <a:buClr>
                <a:srgbClr val="FF0000"/>
              </a:buClr>
              <a:buSzPts val="3200"/>
              <a:buFont typeface="Calibri"/>
              <a:buAutoNum type="arabicPeriod"/>
            </a:pPr>
            <a:r>
              <a:rPr b="0" i="0" lang="en-US">
                <a:solidFill>
                  <a:srgbClr val="FF0000"/>
                </a:solidFill>
                <a:latin typeface="Inter"/>
                <a:ea typeface="Inter"/>
                <a:cs typeface="Inter"/>
                <a:sym typeface="Inter"/>
              </a:rPr>
              <a:t>IS-A relation (Inheritance)</a:t>
            </a:r>
            <a:endParaRPr/>
          </a:p>
          <a:p>
            <a:pPr indent="-342900" lvl="0" marL="342900" rtl="0" algn="just">
              <a:spcBef>
                <a:spcPts val="640"/>
              </a:spcBef>
              <a:spcAft>
                <a:spcPts val="0"/>
              </a:spcAft>
              <a:buClr>
                <a:srgbClr val="FF0000"/>
              </a:buClr>
              <a:buSzPts val="3200"/>
              <a:buFont typeface="Calibri"/>
              <a:buAutoNum type="arabicPeriod"/>
            </a:pPr>
            <a:r>
              <a:rPr b="0" i="0" lang="en-US">
                <a:solidFill>
                  <a:srgbClr val="FF0000"/>
                </a:solidFill>
                <a:latin typeface="Inter"/>
                <a:ea typeface="Inter"/>
                <a:cs typeface="Inter"/>
                <a:sym typeface="Inter"/>
              </a:rPr>
              <a:t>Kind-of-relation</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8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Semantic Networks </a:t>
            </a:r>
            <a:endParaRPr/>
          </a:p>
        </p:txBody>
      </p:sp>
      <p:sp>
        <p:nvSpPr>
          <p:cNvPr id="573" name="Google Shape;573;p8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610B4B"/>
              </a:buClr>
              <a:buSzPts val="3200"/>
              <a:buChar char="•"/>
            </a:pPr>
            <a:r>
              <a:rPr b="0" i="0" lang="en-US">
                <a:solidFill>
                  <a:srgbClr val="610B4B"/>
                </a:solidFill>
                <a:latin typeface="Arial"/>
                <a:ea typeface="Arial"/>
                <a:cs typeface="Arial"/>
                <a:sym typeface="Arial"/>
              </a:rPr>
              <a:t>Statements:</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Jerry is a cat.</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Jerry is a mammal.</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Jerry is owned by Priya.</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Jerry is </a:t>
            </a:r>
            <a:r>
              <a:rPr lang="en-US">
                <a:solidFill>
                  <a:srgbClr val="000000"/>
                </a:solidFill>
                <a:latin typeface="Inter"/>
                <a:ea typeface="Inter"/>
                <a:cs typeface="Inter"/>
                <a:sym typeface="Inter"/>
              </a:rPr>
              <a:t>white</a:t>
            </a:r>
            <a:r>
              <a:rPr b="0" i="0" lang="en-US">
                <a:solidFill>
                  <a:srgbClr val="000000"/>
                </a:solidFill>
                <a:latin typeface="Inter"/>
                <a:ea typeface="Inter"/>
                <a:cs typeface="Inter"/>
                <a:sym typeface="Inter"/>
              </a:rPr>
              <a:t> colored.</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Inter"/>
                <a:ea typeface="Inter"/>
                <a:cs typeface="Inter"/>
                <a:sym typeface="Inter"/>
              </a:rPr>
              <a:t>All Mammals are animal.</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8"/>
          <p:cNvPicPr preferRelativeResize="0"/>
          <p:nvPr/>
        </p:nvPicPr>
        <p:blipFill rotWithShape="1">
          <a:blip r:embed="rId3">
            <a:alphaModFix/>
          </a:blip>
          <a:srcRect b="0" l="0" r="0" t="0"/>
          <a:stretch/>
        </p:blipFill>
        <p:spPr>
          <a:xfrm>
            <a:off x="533400" y="685800"/>
            <a:ext cx="8305800" cy="51054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pic>
        <p:nvPicPr>
          <p:cNvPr descr="Techniques of knowledge representation" id="578" name="Google Shape;578;p81"/>
          <p:cNvPicPr preferRelativeResize="0"/>
          <p:nvPr/>
        </p:nvPicPr>
        <p:blipFill rotWithShape="1">
          <a:blip r:embed="rId3">
            <a:alphaModFix/>
          </a:blip>
          <a:srcRect b="0" l="0" r="0" t="0"/>
          <a:stretch/>
        </p:blipFill>
        <p:spPr>
          <a:xfrm>
            <a:off x="609600" y="1409700"/>
            <a:ext cx="7527092" cy="40386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8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4B"/>
              </a:buClr>
              <a:buSzPct val="100000"/>
              <a:buFont typeface="Arial"/>
              <a:buNone/>
            </a:pPr>
            <a:r>
              <a:rPr b="0" i="0" lang="en-US">
                <a:solidFill>
                  <a:srgbClr val="610B4B"/>
                </a:solidFill>
                <a:latin typeface="Arial"/>
                <a:ea typeface="Arial"/>
                <a:cs typeface="Arial"/>
                <a:sym typeface="Arial"/>
              </a:rPr>
              <a:t>Drawbacks </a:t>
            </a:r>
            <a:br>
              <a:rPr b="0" i="0" lang="en-US">
                <a:solidFill>
                  <a:srgbClr val="610B4B"/>
                </a:solidFill>
                <a:latin typeface="Arial"/>
                <a:ea typeface="Arial"/>
                <a:cs typeface="Arial"/>
                <a:sym typeface="Arial"/>
              </a:rPr>
            </a:br>
            <a:endParaRPr/>
          </a:p>
        </p:txBody>
      </p:sp>
      <p:sp>
        <p:nvSpPr>
          <p:cNvPr id="584" name="Google Shape;584;p82"/>
          <p:cNvSpPr txBox="1"/>
          <p:nvPr>
            <p:ph idx="1" type="body"/>
          </p:nvPr>
        </p:nvSpPr>
        <p:spPr>
          <a:xfrm>
            <a:off x="457200" y="1295400"/>
            <a:ext cx="8229600" cy="48307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rgbClr val="000000"/>
              </a:buClr>
              <a:buSzPct val="100000"/>
              <a:buChar char="•"/>
            </a:pPr>
            <a:r>
              <a:rPr lang="en-US">
                <a:solidFill>
                  <a:srgbClr val="000000"/>
                </a:solidFill>
                <a:latin typeface="Times New Roman"/>
                <a:ea typeface="Times New Roman"/>
                <a:cs typeface="Times New Roman"/>
                <a:sym typeface="Times New Roman"/>
              </a:rPr>
              <a:t>M</a:t>
            </a:r>
            <a:r>
              <a:rPr b="0" i="0" lang="en-US">
                <a:solidFill>
                  <a:srgbClr val="000000"/>
                </a:solidFill>
                <a:latin typeface="Times New Roman"/>
                <a:ea typeface="Times New Roman"/>
                <a:cs typeface="Times New Roman"/>
                <a:sym typeface="Times New Roman"/>
              </a:rPr>
              <a:t>ore computational </a:t>
            </a:r>
            <a:r>
              <a:rPr b="0" i="0" lang="en-US">
                <a:solidFill>
                  <a:srgbClr val="FF0000"/>
                </a:solidFill>
                <a:latin typeface="Times New Roman"/>
                <a:ea typeface="Times New Roman"/>
                <a:cs typeface="Times New Roman"/>
                <a:sym typeface="Times New Roman"/>
              </a:rPr>
              <a:t>time</a:t>
            </a:r>
            <a:endParaRPr/>
          </a:p>
          <a:p>
            <a:pPr indent="-342900" lvl="0" marL="342900" rtl="0" algn="l">
              <a:spcBef>
                <a:spcPts val="592"/>
              </a:spcBef>
              <a:spcAft>
                <a:spcPts val="0"/>
              </a:spcAft>
              <a:buClr>
                <a:srgbClr val="000000"/>
              </a:buClr>
              <a:buSzPct val="100000"/>
              <a:buChar char="•"/>
            </a:pPr>
            <a:r>
              <a:rPr lang="en-US">
                <a:solidFill>
                  <a:srgbClr val="000000"/>
                </a:solidFill>
                <a:latin typeface="Times New Roman"/>
                <a:ea typeface="Times New Roman"/>
                <a:cs typeface="Times New Roman"/>
                <a:sym typeface="Times New Roman"/>
              </a:rPr>
              <a:t>I</a:t>
            </a:r>
            <a:r>
              <a:rPr b="0" i="0" lang="en-US">
                <a:solidFill>
                  <a:srgbClr val="000000"/>
                </a:solidFill>
                <a:latin typeface="Times New Roman"/>
                <a:ea typeface="Times New Roman"/>
                <a:cs typeface="Times New Roman"/>
                <a:sym typeface="Times New Roman"/>
              </a:rPr>
              <a:t>n practice, </a:t>
            </a:r>
            <a:r>
              <a:rPr b="0" i="0" lang="en-US">
                <a:solidFill>
                  <a:srgbClr val="FF0000"/>
                </a:solidFill>
                <a:latin typeface="Times New Roman"/>
                <a:ea typeface="Times New Roman"/>
                <a:cs typeface="Times New Roman"/>
                <a:sym typeface="Times New Roman"/>
              </a:rPr>
              <a:t>it is not possible to build </a:t>
            </a:r>
            <a:r>
              <a:rPr b="0" i="0" lang="en-US">
                <a:solidFill>
                  <a:srgbClr val="000000"/>
                </a:solidFill>
                <a:latin typeface="Times New Roman"/>
                <a:ea typeface="Times New Roman"/>
                <a:cs typeface="Times New Roman"/>
                <a:sym typeface="Times New Roman"/>
              </a:rPr>
              <a:t>such a vast semantic network.</a:t>
            </a:r>
            <a:endParaRPr>
              <a:solidFill>
                <a:srgbClr val="000000"/>
              </a:solidFill>
              <a:latin typeface="Times New Roman"/>
              <a:ea typeface="Times New Roman"/>
              <a:cs typeface="Times New Roman"/>
              <a:sym typeface="Times New Roman"/>
            </a:endParaRPr>
          </a:p>
          <a:p>
            <a:pPr indent="-342900" lvl="0" marL="342900" rtl="0" algn="l">
              <a:spcBef>
                <a:spcPts val="592"/>
              </a:spcBef>
              <a:spcAft>
                <a:spcPts val="0"/>
              </a:spcAft>
              <a:buClr>
                <a:srgbClr val="000000"/>
              </a:buClr>
              <a:buSzPct val="100000"/>
              <a:buChar char="•"/>
            </a:pPr>
            <a:r>
              <a:rPr b="0" i="0" lang="en-US">
                <a:solidFill>
                  <a:srgbClr val="000000"/>
                </a:solidFill>
                <a:latin typeface="Times New Roman"/>
                <a:ea typeface="Times New Roman"/>
                <a:cs typeface="Times New Roman"/>
                <a:sym typeface="Times New Roman"/>
              </a:rPr>
              <a:t>These types of representations are </a:t>
            </a:r>
            <a:r>
              <a:rPr b="0" i="0" lang="en-US">
                <a:solidFill>
                  <a:srgbClr val="FF0000"/>
                </a:solidFill>
                <a:latin typeface="Times New Roman"/>
                <a:ea typeface="Times New Roman"/>
                <a:cs typeface="Times New Roman"/>
                <a:sym typeface="Times New Roman"/>
              </a:rPr>
              <a:t>inadequate as they do not have any equivalent quantifier, </a:t>
            </a:r>
            <a:r>
              <a:rPr b="0" i="0" lang="en-US">
                <a:solidFill>
                  <a:srgbClr val="000000"/>
                </a:solidFill>
                <a:latin typeface="Times New Roman"/>
                <a:ea typeface="Times New Roman"/>
                <a:cs typeface="Times New Roman"/>
                <a:sym typeface="Times New Roman"/>
              </a:rPr>
              <a:t>e.g., for all, for some, none, etc.</a:t>
            </a:r>
            <a:endParaRPr/>
          </a:p>
          <a:p>
            <a:pPr indent="-342900" lvl="0" marL="342900" rtl="0" algn="l">
              <a:spcBef>
                <a:spcPts val="592"/>
              </a:spcBef>
              <a:spcAft>
                <a:spcPts val="0"/>
              </a:spcAft>
              <a:buClr>
                <a:srgbClr val="000000"/>
              </a:buClr>
              <a:buSzPct val="100000"/>
              <a:buChar char="•"/>
            </a:pPr>
            <a:r>
              <a:rPr b="0" i="0" lang="en-US">
                <a:solidFill>
                  <a:srgbClr val="000000"/>
                </a:solidFill>
                <a:latin typeface="Times New Roman"/>
                <a:ea typeface="Times New Roman"/>
                <a:cs typeface="Times New Roman"/>
                <a:sym typeface="Times New Roman"/>
              </a:rPr>
              <a:t>Semantic networks do not have any </a:t>
            </a:r>
            <a:r>
              <a:rPr b="0" i="0" lang="en-US">
                <a:solidFill>
                  <a:srgbClr val="FF0000"/>
                </a:solidFill>
                <a:latin typeface="Times New Roman"/>
                <a:ea typeface="Times New Roman"/>
                <a:cs typeface="Times New Roman"/>
                <a:sym typeface="Times New Roman"/>
              </a:rPr>
              <a:t>standard definition for the link names.</a:t>
            </a:r>
            <a:endParaRPr/>
          </a:p>
          <a:p>
            <a:pPr indent="-342900" lvl="0" marL="342900" rtl="0" algn="l">
              <a:spcBef>
                <a:spcPts val="592"/>
              </a:spcBef>
              <a:spcAft>
                <a:spcPts val="0"/>
              </a:spcAft>
              <a:buClr>
                <a:srgbClr val="000000"/>
              </a:buClr>
              <a:buSzPct val="100000"/>
              <a:buChar char="•"/>
            </a:pPr>
            <a:r>
              <a:rPr b="0" i="0" lang="en-US">
                <a:solidFill>
                  <a:srgbClr val="000000"/>
                </a:solidFill>
                <a:latin typeface="Times New Roman"/>
                <a:ea typeface="Times New Roman"/>
                <a:cs typeface="Times New Roman"/>
                <a:sym typeface="Times New Roman"/>
              </a:rPr>
              <a:t>These networks are </a:t>
            </a:r>
            <a:r>
              <a:rPr b="0" i="0" lang="en-US">
                <a:solidFill>
                  <a:srgbClr val="FF0000"/>
                </a:solidFill>
                <a:latin typeface="Times New Roman"/>
                <a:ea typeface="Times New Roman"/>
                <a:cs typeface="Times New Roman"/>
                <a:sym typeface="Times New Roman"/>
              </a:rPr>
              <a:t>not intelligent </a:t>
            </a:r>
            <a:r>
              <a:rPr b="0" i="0" lang="en-US">
                <a:solidFill>
                  <a:srgbClr val="000000"/>
                </a:solidFill>
                <a:latin typeface="Times New Roman"/>
                <a:ea typeface="Times New Roman"/>
                <a:cs typeface="Times New Roman"/>
                <a:sym typeface="Times New Roman"/>
              </a:rPr>
              <a:t>and depend on the creator of the system.</a:t>
            </a:r>
            <a:endParaRPr/>
          </a:p>
          <a:p>
            <a:pPr indent="-154940" lvl="0" marL="342900" rtl="0" algn="l">
              <a:spcBef>
                <a:spcPts val="592"/>
              </a:spcBef>
              <a:spcAft>
                <a:spcPts val="0"/>
              </a:spcAft>
              <a:buClr>
                <a:schemeClr val="dk1"/>
              </a:buClr>
              <a:buSzPct val="100000"/>
              <a:buNone/>
            </a:pPr>
            <a:r>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8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rgbClr val="610B4B"/>
              </a:buClr>
              <a:buSzPct val="100000"/>
              <a:buFont typeface="Arial"/>
              <a:buNone/>
            </a:pPr>
            <a:r>
              <a:rPr b="0" i="0" lang="en-US">
                <a:solidFill>
                  <a:srgbClr val="610B4B"/>
                </a:solidFill>
                <a:latin typeface="Arial"/>
                <a:ea typeface="Arial"/>
                <a:cs typeface="Arial"/>
                <a:sym typeface="Arial"/>
              </a:rPr>
              <a:t>Advantages </a:t>
            </a:r>
            <a:br>
              <a:rPr b="0" i="0" lang="en-US">
                <a:solidFill>
                  <a:srgbClr val="610B4B"/>
                </a:solidFill>
                <a:latin typeface="Arial"/>
                <a:ea typeface="Arial"/>
                <a:cs typeface="Arial"/>
                <a:sym typeface="Arial"/>
              </a:rPr>
            </a:br>
            <a:endParaRPr/>
          </a:p>
        </p:txBody>
      </p:sp>
      <p:sp>
        <p:nvSpPr>
          <p:cNvPr id="590" name="Google Shape;590;p8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just">
              <a:spcBef>
                <a:spcPts val="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Semantic networks are a </a:t>
            </a:r>
            <a:r>
              <a:rPr b="0" i="0" lang="en-US">
                <a:solidFill>
                  <a:srgbClr val="FF0000"/>
                </a:solidFill>
                <a:latin typeface="Times New Roman"/>
                <a:ea typeface="Times New Roman"/>
                <a:cs typeface="Times New Roman"/>
                <a:sym typeface="Times New Roman"/>
              </a:rPr>
              <a:t>natural representation of knowledge.</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Semantic networks convey meaning </a:t>
            </a:r>
            <a:r>
              <a:rPr b="0" i="0" lang="en-US">
                <a:solidFill>
                  <a:srgbClr val="FF0000"/>
                </a:solidFill>
                <a:latin typeface="Times New Roman"/>
                <a:ea typeface="Times New Roman"/>
                <a:cs typeface="Times New Roman"/>
                <a:sym typeface="Times New Roman"/>
              </a:rPr>
              <a:t>in a transparent manner.</a:t>
            </a:r>
            <a:endParaRPr/>
          </a:p>
          <a:p>
            <a:pPr indent="-342900" lvl="0" marL="342900" rtl="0" algn="just">
              <a:spcBef>
                <a:spcPts val="640"/>
              </a:spcBef>
              <a:spcAft>
                <a:spcPts val="0"/>
              </a:spcAft>
              <a:buClr>
                <a:srgbClr val="000000"/>
              </a:buClr>
              <a:buSzPts val="3200"/>
              <a:buFont typeface="Calibri"/>
              <a:buAutoNum type="arabicPeriod"/>
            </a:pPr>
            <a:r>
              <a:rPr b="0" i="0" lang="en-US">
                <a:solidFill>
                  <a:srgbClr val="000000"/>
                </a:solidFill>
                <a:latin typeface="Times New Roman"/>
                <a:ea typeface="Times New Roman"/>
                <a:cs typeface="Times New Roman"/>
                <a:sym typeface="Times New Roman"/>
              </a:rPr>
              <a:t>These networks are </a:t>
            </a:r>
            <a:r>
              <a:rPr b="0" i="0" lang="en-US">
                <a:solidFill>
                  <a:srgbClr val="FF0000"/>
                </a:solidFill>
                <a:latin typeface="Times New Roman"/>
                <a:ea typeface="Times New Roman"/>
                <a:cs typeface="Times New Roman"/>
                <a:sym typeface="Times New Roman"/>
              </a:rPr>
              <a:t>simple and easily understandable.</a:t>
            </a:r>
            <a:endParaRPr/>
          </a:p>
          <a:p>
            <a:pPr indent="0" lvl="0" marL="0" rtl="0" algn="l">
              <a:spcBef>
                <a:spcPts val="640"/>
              </a:spcBef>
              <a:spcAft>
                <a:spcPts val="0"/>
              </a:spcAft>
              <a:buClr>
                <a:schemeClr val="dk1"/>
              </a:buClr>
              <a:buSzPts val="3200"/>
              <a:buNone/>
            </a:pPr>
            <a:r>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sp>
        <p:nvSpPr>
          <p:cNvPr id="595" name="Google Shape;595;p8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rgbClr val="FF0000"/>
              </a:buClr>
              <a:buSzPts val="5400"/>
              <a:buFont typeface="Times New Roman"/>
              <a:buNone/>
            </a:pPr>
            <a:r>
              <a:rPr i="1" lang="en-US" sz="5400">
                <a:solidFill>
                  <a:srgbClr val="FF0000"/>
                </a:solidFill>
                <a:latin typeface="Times New Roman"/>
                <a:ea typeface="Times New Roman"/>
                <a:cs typeface="Times New Roman"/>
                <a:sym typeface="Times New Roman"/>
              </a:rPr>
              <a:t>Frames</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p8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Frame</a:t>
            </a:r>
            <a:endParaRPr/>
          </a:p>
        </p:txBody>
      </p:sp>
      <p:sp>
        <p:nvSpPr>
          <p:cNvPr id="601" name="Google Shape;601;p8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chemeClr val="dk1"/>
              </a:buClr>
              <a:buSzPts val="3200"/>
              <a:buChar char="•"/>
            </a:pPr>
            <a:r>
              <a:rPr lang="en-US">
                <a:solidFill>
                  <a:schemeClr val="dk1"/>
                </a:solidFill>
                <a:latin typeface="Times New Roman"/>
                <a:ea typeface="Times New Roman"/>
                <a:cs typeface="Times New Roman"/>
                <a:sym typeface="Times New Roman"/>
              </a:rPr>
              <a:t>By Marvin Minsky in 1970</a:t>
            </a:r>
            <a:endParaRPr/>
          </a:p>
          <a:p>
            <a:pPr indent="-342900" lvl="0" marL="342900" rtl="0" algn="l">
              <a:spcBef>
                <a:spcPts val="640"/>
              </a:spcBef>
              <a:spcAft>
                <a:spcPts val="0"/>
              </a:spcAft>
              <a:buClr>
                <a:schemeClr val="dk1"/>
              </a:buClr>
              <a:buSzPts val="3200"/>
              <a:buChar char="•"/>
            </a:pPr>
            <a:r>
              <a:rPr b="1" lang="en-US">
                <a:solidFill>
                  <a:schemeClr val="dk1"/>
                </a:solidFill>
                <a:latin typeface="Times New Roman"/>
                <a:ea typeface="Times New Roman"/>
                <a:cs typeface="Times New Roman"/>
                <a:sym typeface="Times New Roman"/>
              </a:rPr>
              <a:t>Definition</a:t>
            </a:r>
            <a:r>
              <a:rPr lang="en-US">
                <a:solidFill>
                  <a:schemeClr val="dk1"/>
                </a:solidFill>
                <a:latin typeface="Times New Roman"/>
                <a:ea typeface="Times New Roman"/>
                <a:cs typeface="Times New Roman"/>
                <a:sym typeface="Times New Roman"/>
              </a:rPr>
              <a:t>- A collection of </a:t>
            </a:r>
            <a:r>
              <a:rPr lang="en-US">
                <a:solidFill>
                  <a:srgbClr val="FF0000"/>
                </a:solidFill>
                <a:latin typeface="Times New Roman"/>
                <a:ea typeface="Times New Roman"/>
                <a:cs typeface="Times New Roman"/>
                <a:sym typeface="Times New Roman"/>
              </a:rPr>
              <a:t>attributes</a:t>
            </a:r>
            <a:r>
              <a:rPr lang="en-US">
                <a:solidFill>
                  <a:schemeClr val="dk1"/>
                </a:solidFill>
                <a:latin typeface="Times New Roman"/>
                <a:ea typeface="Times New Roman"/>
                <a:cs typeface="Times New Roman"/>
                <a:sym typeface="Times New Roman"/>
              </a:rPr>
              <a:t> and associated </a:t>
            </a:r>
            <a:r>
              <a:rPr lang="en-US">
                <a:solidFill>
                  <a:srgbClr val="FF0000"/>
                </a:solidFill>
                <a:latin typeface="Times New Roman"/>
                <a:ea typeface="Times New Roman"/>
                <a:cs typeface="Times New Roman"/>
                <a:sym typeface="Times New Roman"/>
              </a:rPr>
              <a:t>values</a:t>
            </a:r>
            <a:r>
              <a:rPr lang="en-US">
                <a:solidFill>
                  <a:schemeClr val="dk1"/>
                </a:solidFill>
                <a:latin typeface="Times New Roman"/>
                <a:ea typeface="Times New Roman"/>
                <a:cs typeface="Times New Roman"/>
                <a:sym typeface="Times New Roman"/>
              </a:rPr>
              <a:t> that describe </a:t>
            </a:r>
            <a:r>
              <a:rPr lang="en-US">
                <a:solidFill>
                  <a:srgbClr val="FF0000"/>
                </a:solidFill>
                <a:latin typeface="Times New Roman"/>
                <a:ea typeface="Times New Roman"/>
                <a:cs typeface="Times New Roman"/>
                <a:sym typeface="Times New Roman"/>
              </a:rPr>
              <a:t>some entity </a:t>
            </a:r>
            <a:r>
              <a:rPr lang="en-US">
                <a:solidFill>
                  <a:schemeClr val="dk1"/>
                </a:solidFill>
                <a:latin typeface="Times New Roman"/>
                <a:ea typeface="Times New Roman"/>
                <a:cs typeface="Times New Roman"/>
                <a:sym typeface="Times New Roman"/>
              </a:rPr>
              <a:t>in the world</a:t>
            </a:r>
            <a:endParaRPr/>
          </a:p>
          <a:p>
            <a:pPr indent="-342900" lvl="0" marL="342900" rtl="0" algn="l">
              <a:spcBef>
                <a:spcPts val="640"/>
              </a:spcBef>
              <a:spcAft>
                <a:spcPts val="0"/>
              </a:spcAft>
              <a:buClr>
                <a:schemeClr val="dk1"/>
              </a:buClr>
              <a:buSzPts val="3200"/>
              <a:buChar char="•"/>
            </a:pPr>
            <a:r>
              <a:rPr lang="en-US">
                <a:solidFill>
                  <a:schemeClr val="dk1"/>
                </a:solidFill>
                <a:latin typeface="Times New Roman"/>
                <a:ea typeface="Times New Roman"/>
                <a:cs typeface="Times New Roman"/>
                <a:sym typeface="Times New Roman"/>
              </a:rPr>
              <a:t>A frame represents a concept</a:t>
            </a:r>
            <a:endParaRPr/>
          </a:p>
          <a:p>
            <a:pPr indent="-342900" lvl="0" marL="342900" rtl="0" algn="l">
              <a:spcBef>
                <a:spcPts val="640"/>
              </a:spcBef>
              <a:spcAft>
                <a:spcPts val="0"/>
              </a:spcAft>
              <a:buClr>
                <a:schemeClr val="dk1"/>
              </a:buClr>
              <a:buSzPts val="3200"/>
              <a:buChar char="•"/>
            </a:pPr>
            <a:r>
              <a:rPr lang="en-US">
                <a:solidFill>
                  <a:schemeClr val="dk1"/>
                </a:solidFill>
                <a:latin typeface="Times New Roman"/>
                <a:ea typeface="Times New Roman"/>
                <a:cs typeface="Times New Roman"/>
                <a:sym typeface="Times New Roman"/>
              </a:rPr>
              <a:t> Frames are organized </a:t>
            </a:r>
            <a:r>
              <a:rPr lang="en-US">
                <a:solidFill>
                  <a:srgbClr val="FF0000"/>
                </a:solidFill>
                <a:latin typeface="Times New Roman"/>
                <a:ea typeface="Times New Roman"/>
                <a:cs typeface="Times New Roman"/>
                <a:sym typeface="Times New Roman"/>
              </a:rPr>
              <a:t>into hierarchies or network of frames</a:t>
            </a:r>
            <a:endParaRPr/>
          </a:p>
          <a:p>
            <a:pPr indent="-342900" lvl="0" marL="342900" rtl="0" algn="l">
              <a:spcBef>
                <a:spcPts val="640"/>
              </a:spcBef>
              <a:spcAft>
                <a:spcPts val="0"/>
              </a:spcAft>
              <a:buClr>
                <a:schemeClr val="dk1"/>
              </a:buClr>
              <a:buSzPts val="3200"/>
              <a:buChar char="•"/>
            </a:pPr>
            <a:r>
              <a:rPr lang="en-US">
                <a:solidFill>
                  <a:schemeClr val="dk1"/>
                </a:solidFill>
                <a:latin typeface="Times New Roman"/>
                <a:ea typeface="Times New Roman"/>
                <a:cs typeface="Times New Roman"/>
                <a:sym typeface="Times New Roman"/>
              </a:rPr>
              <a:t>Lower-level frames can </a:t>
            </a:r>
            <a:r>
              <a:rPr lang="en-US">
                <a:solidFill>
                  <a:srgbClr val="FF0000"/>
                </a:solidFill>
                <a:latin typeface="Times New Roman"/>
                <a:ea typeface="Times New Roman"/>
                <a:cs typeface="Times New Roman"/>
                <a:sym typeface="Times New Roman"/>
              </a:rPr>
              <a:t>inherit information from upper-level frames </a:t>
            </a:r>
            <a:r>
              <a:rPr lang="en-US">
                <a:solidFill>
                  <a:schemeClr val="dk1"/>
                </a:solidFill>
                <a:latin typeface="Times New Roman"/>
                <a:ea typeface="Times New Roman"/>
                <a:cs typeface="Times New Roman"/>
                <a:sym typeface="Times New Roman"/>
              </a:rPr>
              <a:t>in network</a:t>
            </a:r>
            <a:endParaRPr/>
          </a:p>
          <a:p>
            <a:pPr indent="-139700" lvl="0" marL="342900" rtl="0" algn="l">
              <a:spcBef>
                <a:spcPts val="640"/>
              </a:spcBef>
              <a:spcAft>
                <a:spcPts val="0"/>
              </a:spcAft>
              <a:buClr>
                <a:schemeClr val="dk1"/>
              </a:buClr>
              <a:buSzPts val="3200"/>
              <a:buNone/>
            </a:pPr>
            <a:r>
              <a:t/>
            </a:r>
            <a:endParaRPr>
              <a:latin typeface="Times New Roman"/>
              <a:ea typeface="Times New Roman"/>
              <a:cs typeface="Times New Roman"/>
              <a:sym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8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Frame</a:t>
            </a:r>
            <a:endParaRPr/>
          </a:p>
        </p:txBody>
      </p:sp>
      <p:sp>
        <p:nvSpPr>
          <p:cNvPr id="607" name="Google Shape;607;p8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A Frame system is a </a:t>
            </a:r>
            <a:r>
              <a:rPr b="1" lang="en-US">
                <a:latin typeface="Times New Roman"/>
                <a:ea typeface="Times New Roman"/>
                <a:cs typeface="Times New Roman"/>
                <a:sym typeface="Times New Roman"/>
              </a:rPr>
              <a:t>collection of objects.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Each object contains a </a:t>
            </a:r>
            <a:r>
              <a:rPr b="1" lang="en-US">
                <a:latin typeface="Times New Roman"/>
                <a:ea typeface="Times New Roman"/>
                <a:cs typeface="Times New Roman"/>
                <a:sym typeface="Times New Roman"/>
              </a:rPr>
              <a:t>number of slots</a:t>
            </a:r>
            <a:r>
              <a:rPr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A </a:t>
            </a:r>
            <a:r>
              <a:rPr b="1" lang="en-US">
                <a:latin typeface="Times New Roman"/>
                <a:ea typeface="Times New Roman"/>
                <a:cs typeface="Times New Roman"/>
                <a:sym typeface="Times New Roman"/>
              </a:rPr>
              <a:t>slot represents an attribute</a:t>
            </a:r>
            <a:r>
              <a:rPr lang="en-US">
                <a:latin typeface="Times New Roman"/>
                <a:ea typeface="Times New Roman"/>
                <a:cs typeface="Times New Roman"/>
                <a:sym typeface="Times New Roman"/>
              </a:rPr>
              <a:t>. Each </a:t>
            </a:r>
            <a:r>
              <a:rPr b="1" lang="en-US">
                <a:latin typeface="Times New Roman"/>
                <a:ea typeface="Times New Roman"/>
                <a:cs typeface="Times New Roman"/>
                <a:sym typeface="Times New Roman"/>
              </a:rPr>
              <a:t>slot has a value</a:t>
            </a:r>
            <a:r>
              <a:rPr lang="en-US">
                <a:latin typeface="Times New Roman"/>
                <a:ea typeface="Times New Roman"/>
                <a:cs typeface="Times New Roman"/>
                <a:sym typeface="Times New Roman"/>
              </a:rPr>
              <a:t>. The value of an</a:t>
            </a:r>
            <a:r>
              <a:rPr b="1" lang="en-US">
                <a:latin typeface="Times New Roman"/>
                <a:ea typeface="Times New Roman"/>
                <a:cs typeface="Times New Roman"/>
                <a:sym typeface="Times New Roman"/>
              </a:rPr>
              <a:t> attribute can be another object</a:t>
            </a:r>
            <a:r>
              <a:rPr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Each object is like a C struct. The struct has a name and contains a bunch of named values (which can be pointers</a:t>
            </a:r>
            <a:r>
              <a:rPr i="1" lang="en-US">
                <a:latin typeface="Times New Roman"/>
                <a:ea typeface="Times New Roman"/>
                <a:cs typeface="Times New Roman"/>
                <a:sym typeface="Times New Roman"/>
              </a:rPr>
              <a:t>)</a:t>
            </a:r>
            <a:endParaRPr>
              <a:latin typeface="Times New Roman"/>
              <a:ea typeface="Times New Roman"/>
              <a:cs typeface="Times New Roman"/>
              <a:sym typeface="Times New Roman"/>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8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Frame</a:t>
            </a:r>
            <a:endParaRPr/>
          </a:p>
        </p:txBody>
      </p:sp>
      <p:sp>
        <p:nvSpPr>
          <p:cNvPr id="613" name="Google Shape;613;p8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latin typeface="Times New Roman"/>
                <a:ea typeface="Times New Roman"/>
                <a:cs typeface="Times New Roman"/>
                <a:sym typeface="Times New Roman"/>
              </a:rPr>
              <a:t>A Frame system is a </a:t>
            </a:r>
            <a:r>
              <a:rPr b="1" lang="en-US">
                <a:latin typeface="Times New Roman"/>
                <a:ea typeface="Times New Roman"/>
                <a:cs typeface="Times New Roman"/>
                <a:sym typeface="Times New Roman"/>
              </a:rPr>
              <a:t>collection of objects.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Each object contains a </a:t>
            </a:r>
            <a:r>
              <a:rPr b="1" lang="en-US">
                <a:latin typeface="Times New Roman"/>
                <a:ea typeface="Times New Roman"/>
                <a:cs typeface="Times New Roman"/>
                <a:sym typeface="Times New Roman"/>
              </a:rPr>
              <a:t>number of slots</a:t>
            </a:r>
            <a:r>
              <a:rPr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A </a:t>
            </a:r>
            <a:r>
              <a:rPr b="1" lang="en-US">
                <a:latin typeface="Times New Roman"/>
                <a:ea typeface="Times New Roman"/>
                <a:cs typeface="Times New Roman"/>
                <a:sym typeface="Times New Roman"/>
              </a:rPr>
              <a:t>slot represents an attribute</a:t>
            </a:r>
            <a:r>
              <a:rPr lang="en-US">
                <a:latin typeface="Times New Roman"/>
                <a:ea typeface="Times New Roman"/>
                <a:cs typeface="Times New Roman"/>
                <a:sym typeface="Times New Roman"/>
              </a:rPr>
              <a:t>. Each </a:t>
            </a:r>
            <a:r>
              <a:rPr b="1" lang="en-US">
                <a:latin typeface="Times New Roman"/>
                <a:ea typeface="Times New Roman"/>
                <a:cs typeface="Times New Roman"/>
                <a:sym typeface="Times New Roman"/>
              </a:rPr>
              <a:t>slot has a value</a:t>
            </a:r>
            <a:r>
              <a:rPr lang="en-US">
                <a:latin typeface="Times New Roman"/>
                <a:ea typeface="Times New Roman"/>
                <a:cs typeface="Times New Roman"/>
                <a:sym typeface="Times New Roman"/>
              </a:rPr>
              <a:t>. The value of an</a:t>
            </a:r>
            <a:r>
              <a:rPr b="1" lang="en-US">
                <a:latin typeface="Times New Roman"/>
                <a:ea typeface="Times New Roman"/>
                <a:cs typeface="Times New Roman"/>
                <a:sym typeface="Times New Roman"/>
              </a:rPr>
              <a:t> attribute can be another object</a:t>
            </a:r>
            <a:r>
              <a:rPr lang="en-US">
                <a:latin typeface="Times New Roman"/>
                <a:ea typeface="Times New Roman"/>
                <a:cs typeface="Times New Roman"/>
                <a:sym typeface="Times New Roman"/>
              </a:rPr>
              <a:t>. </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Each object is like a C struct. The struct has a name and contains a bunch of named values (which can be pointers</a:t>
            </a:r>
            <a:r>
              <a:rPr i="1" lang="en-US">
                <a:latin typeface="Times New Roman"/>
                <a:ea typeface="Times New Roman"/>
                <a:cs typeface="Times New Roman"/>
                <a:sym typeface="Times New Roman"/>
              </a:rPr>
              <a:t>)</a:t>
            </a:r>
            <a:endParaRPr>
              <a:latin typeface="Times New Roman"/>
              <a:ea typeface="Times New Roman"/>
              <a:cs typeface="Times New Roman"/>
              <a:sym typeface="Times New Roman"/>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17" name="Shape 617"/>
        <p:cNvGrpSpPr/>
        <p:nvPr/>
      </p:nvGrpSpPr>
      <p:grpSpPr>
        <a:xfrm>
          <a:off x="0" y="0"/>
          <a:ext cx="0" cy="0"/>
          <a:chOff x="0" y="0"/>
          <a:chExt cx="0" cy="0"/>
        </a:xfrm>
      </p:grpSpPr>
      <p:pic>
        <p:nvPicPr>
          <p:cNvPr id="618" name="Google Shape;618;p88"/>
          <p:cNvPicPr preferRelativeResize="0"/>
          <p:nvPr/>
        </p:nvPicPr>
        <p:blipFill rotWithShape="1">
          <a:blip r:embed="rId3">
            <a:alphaModFix/>
          </a:blip>
          <a:srcRect b="0" l="0" r="0" t="0"/>
          <a:stretch/>
        </p:blipFill>
        <p:spPr>
          <a:xfrm>
            <a:off x="1236031" y="643466"/>
            <a:ext cx="6671936" cy="5571067"/>
          </a:xfrm>
          <a:prstGeom prst="rect">
            <a:avLst/>
          </a:prstGeom>
          <a:noFill/>
          <a:ln>
            <a:noFill/>
          </a:ln>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8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lang="en-US">
                <a:latin typeface="Times New Roman"/>
                <a:ea typeface="Times New Roman"/>
                <a:cs typeface="Times New Roman"/>
                <a:sym typeface="Times New Roman"/>
              </a:rPr>
              <a:t>Advantages </a:t>
            </a:r>
            <a:endParaRPr/>
          </a:p>
        </p:txBody>
      </p:sp>
      <p:sp>
        <p:nvSpPr>
          <p:cNvPr id="624" name="Google Shape;624;p8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3200"/>
              <a:buChar char="•"/>
            </a:pPr>
            <a:r>
              <a:rPr lang="en-US">
                <a:solidFill>
                  <a:srgbClr val="FF0000"/>
                </a:solidFill>
                <a:latin typeface="Times New Roman"/>
                <a:ea typeface="Times New Roman"/>
                <a:cs typeface="Times New Roman"/>
                <a:sym typeface="Times New Roman"/>
              </a:rPr>
              <a:t>Allowing complex object </a:t>
            </a:r>
            <a:r>
              <a:rPr lang="en-US">
                <a:latin typeface="Times New Roman"/>
                <a:ea typeface="Times New Roman"/>
                <a:cs typeface="Times New Roman"/>
                <a:sym typeface="Times New Roman"/>
              </a:rPr>
              <a:t>represented as a single frame</a:t>
            </a:r>
            <a:endParaRPr/>
          </a:p>
          <a:p>
            <a:pPr indent="-342900" lvl="0" marL="342900" rtl="0" algn="l">
              <a:spcBef>
                <a:spcPts val="640"/>
              </a:spcBef>
              <a:spcAft>
                <a:spcPts val="0"/>
              </a:spcAft>
              <a:buClr>
                <a:srgbClr val="FF0000"/>
              </a:buClr>
              <a:buSzPts val="3200"/>
              <a:buChar char="•"/>
            </a:pPr>
            <a:r>
              <a:rPr lang="en-US">
                <a:solidFill>
                  <a:srgbClr val="FF0000"/>
                </a:solidFill>
                <a:latin typeface="Times New Roman"/>
                <a:ea typeface="Times New Roman"/>
                <a:cs typeface="Times New Roman"/>
                <a:sym typeface="Times New Roman"/>
              </a:rPr>
              <a:t>Provide easier framework </a:t>
            </a:r>
            <a:r>
              <a:rPr lang="en-US">
                <a:latin typeface="Times New Roman"/>
                <a:ea typeface="Times New Roman"/>
                <a:cs typeface="Times New Roman"/>
                <a:sym typeface="Times New Roman"/>
              </a:rPr>
              <a:t>to organize the information hierarchically</a:t>
            </a:r>
            <a:endParaRPr/>
          </a:p>
          <a:p>
            <a:pPr indent="-342900" lvl="0" marL="342900" rtl="0" algn="l">
              <a:spcBef>
                <a:spcPts val="640"/>
              </a:spcBef>
              <a:spcAft>
                <a:spcPts val="0"/>
              </a:spcAft>
              <a:buClr>
                <a:schemeClr val="dk1"/>
              </a:buClr>
              <a:buSzPts val="3200"/>
              <a:buChar char="•"/>
            </a:pPr>
            <a:r>
              <a:rPr lang="en-US">
                <a:latin typeface="Times New Roman"/>
                <a:ea typeface="Times New Roman"/>
                <a:cs typeface="Times New Roman"/>
                <a:sym typeface="Times New Roman"/>
              </a:rPr>
              <a:t>Frame support </a:t>
            </a:r>
            <a:r>
              <a:rPr lang="en-US">
                <a:solidFill>
                  <a:srgbClr val="FF0000"/>
                </a:solidFill>
                <a:latin typeface="Times New Roman"/>
                <a:ea typeface="Times New Roman"/>
                <a:cs typeface="Times New Roman"/>
                <a:sym typeface="Times New Roman"/>
              </a:rPr>
              <a:t>class inheritance</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9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US"/>
              <a:t>Script</a:t>
            </a:r>
            <a:endParaRPr/>
          </a:p>
        </p:txBody>
      </p:sp>
      <p:sp>
        <p:nvSpPr>
          <p:cNvPr id="630" name="Google Shape;630;p9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just">
              <a:spcBef>
                <a:spcPts val="0"/>
              </a:spcBef>
              <a:spcAft>
                <a:spcPts val="0"/>
              </a:spcAft>
              <a:buClr>
                <a:srgbClr val="FF0000"/>
              </a:buClr>
              <a:buSzPts val="3200"/>
              <a:buChar char="•"/>
            </a:pPr>
            <a:r>
              <a:rPr lang="en-US">
                <a:solidFill>
                  <a:srgbClr val="FF0000"/>
                </a:solidFill>
                <a:latin typeface="Times New Roman"/>
                <a:ea typeface="Times New Roman"/>
                <a:cs typeface="Times New Roman"/>
                <a:sym typeface="Times New Roman"/>
              </a:rPr>
              <a:t>A</a:t>
            </a:r>
            <a:r>
              <a:rPr b="0" i="0" lang="en-US">
                <a:solidFill>
                  <a:srgbClr val="FF0000"/>
                </a:solidFill>
                <a:latin typeface="Times New Roman"/>
                <a:ea typeface="Times New Roman"/>
                <a:cs typeface="Times New Roman"/>
                <a:sym typeface="Times New Roman"/>
              </a:rPr>
              <a:t>nothe</a:t>
            </a:r>
            <a:r>
              <a:rPr b="0" i="0" lang="en-US">
                <a:solidFill>
                  <a:srgbClr val="333333"/>
                </a:solidFill>
                <a:latin typeface="Times New Roman"/>
                <a:ea typeface="Times New Roman"/>
                <a:cs typeface="Times New Roman"/>
                <a:sym typeface="Times New Roman"/>
              </a:rPr>
              <a:t>r knowledge representation technique</a:t>
            </a:r>
            <a:endParaRPr/>
          </a:p>
          <a:p>
            <a:pPr indent="-342900" lvl="0" marL="342900" rtl="0" algn="just">
              <a:spcBef>
                <a:spcPts val="640"/>
              </a:spcBef>
              <a:spcAft>
                <a:spcPts val="0"/>
              </a:spcAft>
              <a:buClr>
                <a:srgbClr val="333333"/>
              </a:buClr>
              <a:buSzPts val="3200"/>
              <a:buChar char="•"/>
            </a:pPr>
            <a:r>
              <a:rPr lang="en-US">
                <a:solidFill>
                  <a:srgbClr val="333333"/>
                </a:solidFill>
                <a:latin typeface="Times New Roman"/>
                <a:ea typeface="Times New Roman"/>
                <a:cs typeface="Times New Roman"/>
                <a:sym typeface="Times New Roman"/>
              </a:rPr>
              <a:t>F</a:t>
            </a:r>
            <a:r>
              <a:rPr b="0" i="0" lang="en-US">
                <a:solidFill>
                  <a:srgbClr val="333333"/>
                </a:solidFill>
                <a:latin typeface="Times New Roman"/>
                <a:ea typeface="Times New Roman"/>
                <a:cs typeface="Times New Roman"/>
                <a:sym typeface="Times New Roman"/>
              </a:rPr>
              <a:t>rame </a:t>
            </a:r>
            <a:r>
              <a:rPr b="0" i="0" lang="en-US">
                <a:solidFill>
                  <a:srgbClr val="FF0000"/>
                </a:solidFill>
                <a:latin typeface="Times New Roman"/>
                <a:ea typeface="Times New Roman"/>
                <a:cs typeface="Times New Roman"/>
                <a:sym typeface="Times New Roman"/>
              </a:rPr>
              <a:t>like structures </a:t>
            </a:r>
            <a:r>
              <a:rPr b="0" i="0" lang="en-US">
                <a:solidFill>
                  <a:srgbClr val="333333"/>
                </a:solidFill>
                <a:latin typeface="Times New Roman"/>
                <a:ea typeface="Times New Roman"/>
                <a:cs typeface="Times New Roman"/>
                <a:sym typeface="Times New Roman"/>
              </a:rPr>
              <a:t>used to represent commonly occurring experiences</a:t>
            </a:r>
            <a:r>
              <a:rPr lang="en-US">
                <a:solidFill>
                  <a:srgbClr val="333333"/>
                </a:solidFill>
                <a:latin typeface="Times New Roman"/>
                <a:ea typeface="Times New Roman"/>
                <a:cs typeface="Times New Roman"/>
                <a:sym typeface="Times New Roman"/>
              </a:rPr>
              <a:t> (</a:t>
            </a:r>
            <a:r>
              <a:rPr b="0" i="0" lang="en-US">
                <a:solidFill>
                  <a:srgbClr val="333333"/>
                </a:solidFill>
                <a:latin typeface="Times New Roman"/>
                <a:ea typeface="Times New Roman"/>
                <a:cs typeface="Times New Roman"/>
                <a:sym typeface="Times New Roman"/>
              </a:rPr>
              <a:t>going to restaurant, visiting a doctor</a:t>
            </a:r>
            <a:r>
              <a:rPr lang="en-US">
                <a:solidFill>
                  <a:srgbClr val="333333"/>
                </a:solidFill>
                <a:latin typeface="Times New Roman"/>
                <a:ea typeface="Times New Roman"/>
                <a:cs typeface="Times New Roman"/>
                <a:sym typeface="Times New Roman"/>
              </a:rPr>
              <a:t>)</a:t>
            </a:r>
            <a:endParaRPr/>
          </a:p>
          <a:p>
            <a:pPr indent="-342900" lvl="0" marL="342900" rtl="0" algn="just">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It is a structure that describes a </a:t>
            </a:r>
            <a:r>
              <a:rPr b="0" i="0" lang="en-US">
                <a:solidFill>
                  <a:srgbClr val="FF0000"/>
                </a:solidFill>
                <a:latin typeface="Times New Roman"/>
                <a:ea typeface="Times New Roman"/>
                <a:cs typeface="Times New Roman"/>
                <a:sym typeface="Times New Roman"/>
              </a:rPr>
              <a:t>stereotyped sequence</a:t>
            </a:r>
            <a:r>
              <a:rPr b="0" i="0" lang="en-US">
                <a:solidFill>
                  <a:srgbClr val="333333"/>
                </a:solidFill>
                <a:latin typeface="Times New Roman"/>
                <a:ea typeface="Times New Roman"/>
                <a:cs typeface="Times New Roman"/>
                <a:sym typeface="Times New Roman"/>
              </a:rPr>
              <a:t> of events in a particular context.</a:t>
            </a:r>
            <a:endParaRPr/>
          </a:p>
          <a:p>
            <a:pPr indent="-342900" lvl="0" marL="342900" rtl="0" algn="just">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A script consist of a </a:t>
            </a:r>
            <a:r>
              <a:rPr b="0" i="0" lang="en-US">
                <a:solidFill>
                  <a:srgbClr val="FF0000"/>
                </a:solidFill>
                <a:latin typeface="Times New Roman"/>
                <a:ea typeface="Times New Roman"/>
                <a:cs typeface="Times New Roman"/>
                <a:sym typeface="Times New Roman"/>
              </a:rPr>
              <a:t>set of slots.</a:t>
            </a:r>
            <a:endParaRPr>
              <a:solidFill>
                <a:srgbClr val="FF0000"/>
              </a:solidFill>
              <a:latin typeface="Times New Roman"/>
              <a:ea typeface="Times New Roman"/>
              <a:cs typeface="Times New Roman"/>
              <a:sym typeface="Times New Roman"/>
            </a:endParaRPr>
          </a:p>
          <a:p>
            <a:pPr indent="-342900" lvl="0" marL="342900" rtl="0" algn="just">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Associated with each slot may be </a:t>
            </a:r>
            <a:r>
              <a:rPr b="0" i="0" lang="en-US">
                <a:solidFill>
                  <a:srgbClr val="FF0000"/>
                </a:solidFill>
                <a:latin typeface="Times New Roman"/>
                <a:ea typeface="Times New Roman"/>
                <a:cs typeface="Times New Roman"/>
                <a:sym typeface="Times New Roman"/>
              </a:rPr>
              <a:t>some information </a:t>
            </a:r>
            <a:endParaRPr>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Knowledge Based Agent</a:t>
            </a:r>
            <a:endParaRPr/>
          </a:p>
        </p:txBody>
      </p:sp>
      <p:sp>
        <p:nvSpPr>
          <p:cNvPr id="141" name="Google Shape;141;p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800"/>
              <a:buChar char="•"/>
            </a:pPr>
            <a:r>
              <a:rPr b="1" lang="en-US" sz="2800">
                <a:latin typeface="Times New Roman"/>
                <a:ea typeface="Times New Roman"/>
                <a:cs typeface="Times New Roman"/>
                <a:sym typeface="Times New Roman"/>
              </a:rPr>
              <a:t>Intelligent Agent : </a:t>
            </a:r>
            <a:r>
              <a:rPr lang="en-US" sz="2800">
                <a:latin typeface="Times New Roman"/>
                <a:ea typeface="Times New Roman"/>
                <a:cs typeface="Times New Roman"/>
                <a:sym typeface="Times New Roman"/>
              </a:rPr>
              <a:t>Perceiving, Knowledge Representation, Reasoning and Acting</a:t>
            </a:r>
            <a:endParaRPr/>
          </a:p>
          <a:p>
            <a:pPr indent="-342900" lvl="0" marL="342900" rtl="0" algn="l">
              <a:spcBef>
                <a:spcPts val="560"/>
              </a:spcBef>
              <a:spcAft>
                <a:spcPts val="0"/>
              </a:spcAft>
              <a:buClr>
                <a:schemeClr val="dk1"/>
              </a:buClr>
              <a:buSzPts val="2800"/>
              <a:buChar char="•"/>
            </a:pPr>
            <a:r>
              <a:rPr lang="en-US" sz="2800">
                <a:latin typeface="Times New Roman"/>
                <a:ea typeface="Times New Roman"/>
                <a:cs typeface="Times New Roman"/>
                <a:sym typeface="Times New Roman"/>
              </a:rPr>
              <a:t>The primary component of a knowledge-based agent is its </a:t>
            </a:r>
            <a:r>
              <a:rPr b="1" lang="en-US" sz="2800">
                <a:latin typeface="Times New Roman"/>
                <a:ea typeface="Times New Roman"/>
                <a:cs typeface="Times New Roman"/>
                <a:sym typeface="Times New Roman"/>
              </a:rPr>
              <a:t>knowledge-base </a:t>
            </a:r>
            <a:endParaRPr/>
          </a:p>
          <a:p>
            <a:pPr indent="-342900" lvl="0" marL="342900" rtl="0" algn="l">
              <a:spcBef>
                <a:spcPts val="560"/>
              </a:spcBef>
              <a:spcAft>
                <a:spcPts val="0"/>
              </a:spcAft>
              <a:buClr>
                <a:schemeClr val="dk1"/>
              </a:buClr>
              <a:buSzPts val="2800"/>
              <a:buChar char="•"/>
            </a:pPr>
            <a:r>
              <a:rPr lang="en-US" sz="2800">
                <a:latin typeface="Times New Roman"/>
                <a:ea typeface="Times New Roman"/>
                <a:cs typeface="Times New Roman"/>
                <a:sym typeface="Times New Roman"/>
              </a:rPr>
              <a:t> A knowledge-base </a:t>
            </a:r>
            <a:r>
              <a:rPr b="1" lang="en-US" sz="2800">
                <a:latin typeface="Times New Roman"/>
                <a:ea typeface="Times New Roman"/>
                <a:cs typeface="Times New Roman"/>
                <a:sym typeface="Times New Roman"/>
              </a:rPr>
              <a:t>is a set of sentences </a:t>
            </a:r>
            <a:endParaRPr/>
          </a:p>
          <a:p>
            <a:pPr indent="-342900" lvl="0" marL="342900" rtl="0" algn="l">
              <a:spcBef>
                <a:spcPts val="560"/>
              </a:spcBef>
              <a:spcAft>
                <a:spcPts val="0"/>
              </a:spcAft>
              <a:buClr>
                <a:schemeClr val="dk1"/>
              </a:buClr>
              <a:buSzPts val="2800"/>
              <a:buChar char="•"/>
            </a:pPr>
            <a:r>
              <a:rPr lang="en-US" sz="2800">
                <a:latin typeface="Times New Roman"/>
                <a:ea typeface="Times New Roman"/>
                <a:cs typeface="Times New Roman"/>
                <a:sym typeface="Times New Roman"/>
              </a:rPr>
              <a:t>Each sentence is expressed in a language called the </a:t>
            </a:r>
            <a:r>
              <a:rPr b="1" lang="en-US" sz="2800">
                <a:latin typeface="Times New Roman"/>
                <a:ea typeface="Times New Roman"/>
                <a:cs typeface="Times New Roman"/>
                <a:sym typeface="Times New Roman"/>
              </a:rPr>
              <a:t>knowledge representation language</a:t>
            </a:r>
            <a:r>
              <a:rPr lang="en-US" sz="2800">
                <a:latin typeface="Times New Roman"/>
                <a:ea typeface="Times New Roman"/>
                <a:cs typeface="Times New Roman"/>
                <a:sym typeface="Times New Roman"/>
              </a:rPr>
              <a:t>.</a:t>
            </a:r>
            <a:endParaRPr/>
          </a:p>
          <a:p>
            <a:pPr indent="-342900" lvl="0" marL="342900" rtl="0" algn="l">
              <a:spcBef>
                <a:spcPts val="560"/>
              </a:spcBef>
              <a:spcAft>
                <a:spcPts val="0"/>
              </a:spcAft>
              <a:buClr>
                <a:schemeClr val="dk1"/>
              </a:buClr>
              <a:buSzPts val="2800"/>
              <a:buChar char="•"/>
            </a:pPr>
            <a:r>
              <a:rPr lang="en-US" sz="2800">
                <a:latin typeface="Times New Roman"/>
                <a:ea typeface="Times New Roman"/>
                <a:cs typeface="Times New Roman"/>
                <a:sym typeface="Times New Roman"/>
              </a:rPr>
              <a:t> There must mechanisms to </a:t>
            </a:r>
            <a:r>
              <a:rPr b="1" lang="en-US" sz="2800">
                <a:latin typeface="Times New Roman"/>
                <a:ea typeface="Times New Roman"/>
                <a:cs typeface="Times New Roman"/>
                <a:sym typeface="Times New Roman"/>
              </a:rPr>
              <a:t>derive new sentences from old ones</a:t>
            </a:r>
            <a:r>
              <a:rPr lang="en-US" sz="2800">
                <a:latin typeface="Times New Roman"/>
                <a:ea typeface="Times New Roman"/>
                <a:cs typeface="Times New Roman"/>
                <a:sym typeface="Times New Roman"/>
              </a:rPr>
              <a:t>. This process is known as inferencing or reasoning </a:t>
            </a:r>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9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US"/>
              <a:t>Script</a:t>
            </a:r>
            <a:endParaRPr/>
          </a:p>
        </p:txBody>
      </p:sp>
      <p:sp>
        <p:nvSpPr>
          <p:cNvPr id="636" name="Google Shape;636;p9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just">
              <a:spcBef>
                <a:spcPts val="0"/>
              </a:spcBef>
              <a:spcAft>
                <a:spcPts val="0"/>
              </a:spcAft>
              <a:buClr>
                <a:srgbClr val="333333"/>
              </a:buClr>
              <a:buSzPts val="3200"/>
              <a:buChar char="•"/>
            </a:pPr>
            <a:r>
              <a:rPr lang="en-US">
                <a:solidFill>
                  <a:srgbClr val="333333"/>
                </a:solidFill>
                <a:latin typeface="Times New Roman"/>
                <a:ea typeface="Times New Roman"/>
                <a:cs typeface="Times New Roman"/>
                <a:sym typeface="Times New Roman"/>
              </a:rPr>
              <a:t>U</a:t>
            </a:r>
            <a:r>
              <a:rPr b="0" i="0" lang="en-US">
                <a:solidFill>
                  <a:srgbClr val="333333"/>
                </a:solidFill>
                <a:latin typeface="Times New Roman"/>
                <a:ea typeface="Times New Roman"/>
                <a:cs typeface="Times New Roman"/>
                <a:sym typeface="Times New Roman"/>
              </a:rPr>
              <a:t>seful because in the real world, there are </a:t>
            </a:r>
            <a:r>
              <a:rPr b="0" i="0" lang="en-US">
                <a:solidFill>
                  <a:srgbClr val="FF0000"/>
                </a:solidFill>
                <a:latin typeface="Times New Roman"/>
                <a:ea typeface="Times New Roman"/>
                <a:cs typeface="Times New Roman"/>
                <a:sym typeface="Times New Roman"/>
              </a:rPr>
              <a:t>no patterns to the occurrence of events.</a:t>
            </a:r>
            <a:endParaRPr/>
          </a:p>
          <a:p>
            <a:pPr indent="-342900" lvl="0" marL="342900" rtl="0" algn="just">
              <a:spcBef>
                <a:spcPts val="640"/>
              </a:spcBef>
              <a:spcAft>
                <a:spcPts val="0"/>
              </a:spcAft>
              <a:buClr>
                <a:srgbClr val="333333"/>
              </a:buClr>
              <a:buSzPts val="3200"/>
              <a:buChar char="•"/>
            </a:pPr>
            <a:r>
              <a:rPr lang="en-US">
                <a:solidFill>
                  <a:srgbClr val="333333"/>
                </a:solidFill>
                <a:latin typeface="Times New Roman"/>
                <a:ea typeface="Times New Roman"/>
                <a:cs typeface="Times New Roman"/>
                <a:sym typeface="Times New Roman"/>
              </a:rPr>
              <a:t>P</a:t>
            </a:r>
            <a:r>
              <a:rPr b="0" i="0" lang="en-US">
                <a:solidFill>
                  <a:srgbClr val="333333"/>
                </a:solidFill>
                <a:latin typeface="Times New Roman"/>
                <a:ea typeface="Times New Roman"/>
                <a:cs typeface="Times New Roman"/>
                <a:sym typeface="Times New Roman"/>
              </a:rPr>
              <a:t>atterns arise because of </a:t>
            </a:r>
            <a:r>
              <a:rPr b="0" i="0" lang="en-US">
                <a:solidFill>
                  <a:srgbClr val="FF0000"/>
                </a:solidFill>
                <a:latin typeface="Times New Roman"/>
                <a:ea typeface="Times New Roman"/>
                <a:cs typeface="Times New Roman"/>
                <a:sym typeface="Times New Roman"/>
              </a:rPr>
              <a:t>clausal relationships </a:t>
            </a:r>
            <a:r>
              <a:rPr b="0" i="0" lang="en-US">
                <a:solidFill>
                  <a:srgbClr val="333333"/>
                </a:solidFill>
                <a:latin typeface="Times New Roman"/>
                <a:ea typeface="Times New Roman"/>
                <a:cs typeface="Times New Roman"/>
                <a:sym typeface="Times New Roman"/>
              </a:rPr>
              <a:t>between events.</a:t>
            </a:r>
            <a:endParaRPr>
              <a:solidFill>
                <a:srgbClr val="FF0000"/>
              </a:solidFill>
              <a:latin typeface="Times New Roman"/>
              <a:ea typeface="Times New Roman"/>
              <a:cs typeface="Times New Roman"/>
              <a:sym typeface="Times New Roman"/>
            </a:endParaRPr>
          </a:p>
          <a:p>
            <a:pPr indent="-342900" lvl="0" marL="342900" rtl="0" algn="just">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The events described in a script form </a:t>
            </a:r>
            <a:r>
              <a:rPr b="0" i="0" lang="en-US">
                <a:solidFill>
                  <a:srgbClr val="FF0000"/>
                </a:solidFill>
                <a:latin typeface="Times New Roman"/>
                <a:ea typeface="Times New Roman"/>
                <a:cs typeface="Times New Roman"/>
                <a:sym typeface="Times New Roman"/>
              </a:rPr>
              <a:t>a giant casual chain</a:t>
            </a:r>
            <a:endParaRPr/>
          </a:p>
          <a:p>
            <a:pPr indent="-342900" lvl="0" marL="342900" rtl="0" algn="just">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The beginning of the chain is the set </a:t>
            </a:r>
            <a:r>
              <a:rPr b="0" i="0" lang="en-US">
                <a:solidFill>
                  <a:srgbClr val="FF0000"/>
                </a:solidFill>
                <a:latin typeface="Times New Roman"/>
                <a:ea typeface="Times New Roman"/>
                <a:cs typeface="Times New Roman"/>
                <a:sym typeface="Times New Roman"/>
              </a:rPr>
              <a:t>of entry conditions</a:t>
            </a:r>
            <a:endParaRPr>
              <a:solidFill>
                <a:srgbClr val="FF0000"/>
              </a:solidFill>
              <a:latin typeface="Times New Roman"/>
              <a:ea typeface="Times New Roman"/>
              <a:cs typeface="Times New Roman"/>
              <a:sym typeface="Times New Roman"/>
            </a:endParaRPr>
          </a:p>
          <a:p>
            <a:pPr indent="-342900" lvl="0" marL="342900" rtl="0" algn="just">
              <a:spcBef>
                <a:spcPts val="640"/>
              </a:spcBef>
              <a:spcAft>
                <a:spcPts val="0"/>
              </a:spcAft>
              <a:buClr>
                <a:srgbClr val="333333"/>
              </a:buClr>
              <a:buSzPts val="3200"/>
              <a:buChar char="•"/>
            </a:pPr>
            <a:r>
              <a:rPr b="0" i="0" lang="en-US">
                <a:solidFill>
                  <a:srgbClr val="333333"/>
                </a:solidFill>
                <a:latin typeface="Times New Roman"/>
                <a:ea typeface="Times New Roman"/>
                <a:cs typeface="Times New Roman"/>
                <a:sym typeface="Times New Roman"/>
              </a:rPr>
              <a:t>The end of the chain is the </a:t>
            </a:r>
            <a:r>
              <a:rPr b="0" i="0" lang="en-US">
                <a:solidFill>
                  <a:srgbClr val="FF0000"/>
                </a:solidFill>
                <a:latin typeface="Times New Roman"/>
                <a:ea typeface="Times New Roman"/>
                <a:cs typeface="Times New Roman"/>
                <a:sym typeface="Times New Roman"/>
              </a:rPr>
              <a:t>set of results </a:t>
            </a:r>
            <a:endParaRPr>
              <a:solidFill>
                <a:srgbClr val="FF0000"/>
              </a:solidFill>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p9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Script</a:t>
            </a:r>
            <a:endParaRPr/>
          </a:p>
        </p:txBody>
      </p:sp>
      <p:sp>
        <p:nvSpPr>
          <p:cNvPr id="642" name="Google Shape;642;p9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0" lvl="0" marL="0" rtl="0" algn="just">
              <a:spcBef>
                <a:spcPts val="0"/>
              </a:spcBef>
              <a:spcAft>
                <a:spcPts val="0"/>
              </a:spcAft>
              <a:buClr>
                <a:srgbClr val="333333"/>
              </a:buClr>
              <a:buSzPct val="100000"/>
              <a:buNone/>
            </a:pPr>
            <a:r>
              <a:rPr b="0" i="0" lang="en-US" sz="2800">
                <a:solidFill>
                  <a:srgbClr val="333333"/>
                </a:solidFill>
                <a:latin typeface="Times New Roman"/>
                <a:ea typeface="Times New Roman"/>
                <a:cs typeface="Times New Roman"/>
                <a:sym typeface="Times New Roman"/>
              </a:rPr>
              <a:t>A script has various components like:</a:t>
            </a:r>
            <a:endParaRPr/>
          </a:p>
          <a:p>
            <a:pPr indent="-342900" lvl="0" marL="342900" rtl="0" algn="just">
              <a:spcBef>
                <a:spcPts val="518"/>
              </a:spcBef>
              <a:spcAft>
                <a:spcPts val="0"/>
              </a:spcAft>
              <a:buClr>
                <a:srgbClr val="333333"/>
              </a:buClr>
              <a:buSzPct val="100000"/>
              <a:buChar char="•"/>
            </a:pPr>
            <a:r>
              <a:rPr b="1" i="0" lang="en-US" sz="2800">
                <a:solidFill>
                  <a:srgbClr val="333333"/>
                </a:solidFill>
                <a:latin typeface="Times New Roman"/>
                <a:ea typeface="Times New Roman"/>
                <a:cs typeface="Times New Roman"/>
                <a:sym typeface="Times New Roman"/>
              </a:rPr>
              <a:t>Entry condition</a:t>
            </a:r>
            <a:r>
              <a:rPr b="0" i="0" lang="en-US" sz="2800">
                <a:solidFill>
                  <a:srgbClr val="333333"/>
                </a:solidFill>
                <a:latin typeface="Times New Roman"/>
                <a:ea typeface="Times New Roman"/>
                <a:cs typeface="Times New Roman"/>
                <a:sym typeface="Times New Roman"/>
              </a:rPr>
              <a:t>: It must be true before the events described in the script can occur</a:t>
            </a:r>
            <a:endParaRPr sz="2800">
              <a:solidFill>
                <a:srgbClr val="333333"/>
              </a:solidFill>
              <a:latin typeface="Times New Roman"/>
              <a:ea typeface="Times New Roman"/>
              <a:cs typeface="Times New Roman"/>
              <a:sym typeface="Times New Roman"/>
            </a:endParaRPr>
          </a:p>
          <a:p>
            <a:pPr indent="-342900" lvl="0" marL="342900" rtl="0" algn="just">
              <a:spcBef>
                <a:spcPts val="518"/>
              </a:spcBef>
              <a:spcAft>
                <a:spcPts val="0"/>
              </a:spcAft>
              <a:buClr>
                <a:srgbClr val="333333"/>
              </a:buClr>
              <a:buSzPct val="100000"/>
              <a:buChar char="•"/>
            </a:pPr>
            <a:r>
              <a:rPr b="1" i="0" lang="en-US" sz="2800">
                <a:solidFill>
                  <a:srgbClr val="333333"/>
                </a:solidFill>
                <a:latin typeface="Times New Roman"/>
                <a:ea typeface="Times New Roman"/>
                <a:cs typeface="Times New Roman"/>
                <a:sym typeface="Times New Roman"/>
              </a:rPr>
              <a:t>Tracks: </a:t>
            </a:r>
            <a:r>
              <a:rPr b="0" i="0" lang="en-US" sz="2800">
                <a:solidFill>
                  <a:srgbClr val="333333"/>
                </a:solidFill>
                <a:latin typeface="Times New Roman"/>
                <a:ea typeface="Times New Roman"/>
                <a:cs typeface="Times New Roman"/>
                <a:sym typeface="Times New Roman"/>
              </a:rPr>
              <a:t>It specifies particular position of the script</a:t>
            </a:r>
            <a:endParaRPr/>
          </a:p>
          <a:p>
            <a:pPr indent="-342900" lvl="0" marL="342900" rtl="0" algn="just">
              <a:spcBef>
                <a:spcPts val="518"/>
              </a:spcBef>
              <a:spcAft>
                <a:spcPts val="0"/>
              </a:spcAft>
              <a:buClr>
                <a:srgbClr val="333333"/>
              </a:buClr>
              <a:buSzPct val="100000"/>
              <a:buChar char="•"/>
            </a:pPr>
            <a:r>
              <a:rPr b="1" i="0" lang="en-US" sz="2800">
                <a:solidFill>
                  <a:srgbClr val="333333"/>
                </a:solidFill>
                <a:latin typeface="Times New Roman"/>
                <a:ea typeface="Times New Roman"/>
                <a:cs typeface="Times New Roman"/>
                <a:sym typeface="Times New Roman"/>
              </a:rPr>
              <a:t>Result: </a:t>
            </a:r>
            <a:r>
              <a:rPr b="0" i="0" lang="en-US" sz="2800">
                <a:solidFill>
                  <a:srgbClr val="333333"/>
                </a:solidFill>
                <a:latin typeface="Times New Roman"/>
                <a:ea typeface="Times New Roman"/>
                <a:cs typeface="Times New Roman"/>
                <a:sym typeface="Times New Roman"/>
              </a:rPr>
              <a:t>It must be satisfied or true after the events described in the script have occurred.</a:t>
            </a:r>
            <a:endParaRPr/>
          </a:p>
          <a:p>
            <a:pPr indent="-342900" lvl="0" marL="342900" rtl="0" algn="just">
              <a:spcBef>
                <a:spcPts val="518"/>
              </a:spcBef>
              <a:spcAft>
                <a:spcPts val="0"/>
              </a:spcAft>
              <a:buClr>
                <a:srgbClr val="333333"/>
              </a:buClr>
              <a:buSzPct val="100000"/>
              <a:buChar char="•"/>
            </a:pPr>
            <a:r>
              <a:rPr b="1" lang="en-US" sz="2800">
                <a:solidFill>
                  <a:srgbClr val="333333"/>
                </a:solidFill>
                <a:latin typeface="Times New Roman"/>
                <a:ea typeface="Times New Roman"/>
                <a:cs typeface="Times New Roman"/>
                <a:sym typeface="Times New Roman"/>
              </a:rPr>
              <a:t>Probs: </a:t>
            </a:r>
            <a:r>
              <a:rPr lang="en-US" sz="2800">
                <a:solidFill>
                  <a:srgbClr val="333333"/>
                </a:solidFill>
                <a:latin typeface="Times New Roman"/>
                <a:ea typeface="Times New Roman"/>
                <a:cs typeface="Times New Roman"/>
                <a:sym typeface="Times New Roman"/>
              </a:rPr>
              <a:t>It describes the inactive or dead participants in the script</a:t>
            </a:r>
            <a:endParaRPr/>
          </a:p>
          <a:p>
            <a:pPr indent="-342900" lvl="0" marL="342900" rtl="0" algn="just">
              <a:spcBef>
                <a:spcPts val="518"/>
              </a:spcBef>
              <a:spcAft>
                <a:spcPts val="0"/>
              </a:spcAft>
              <a:buClr>
                <a:srgbClr val="333333"/>
              </a:buClr>
              <a:buSzPct val="100000"/>
              <a:buChar char="•"/>
            </a:pPr>
            <a:r>
              <a:rPr b="1" lang="en-US" sz="2800">
                <a:solidFill>
                  <a:srgbClr val="333333"/>
                </a:solidFill>
                <a:latin typeface="Times New Roman"/>
                <a:ea typeface="Times New Roman"/>
                <a:cs typeface="Times New Roman"/>
                <a:sym typeface="Times New Roman"/>
              </a:rPr>
              <a:t>Roles: </a:t>
            </a:r>
            <a:r>
              <a:rPr lang="en-US" sz="2800">
                <a:solidFill>
                  <a:srgbClr val="333333"/>
                </a:solidFill>
                <a:latin typeface="Times New Roman"/>
                <a:ea typeface="Times New Roman"/>
                <a:cs typeface="Times New Roman"/>
                <a:sym typeface="Times New Roman"/>
              </a:rPr>
              <a:t>It specifies the various stages of the s</a:t>
            </a:r>
            <a:r>
              <a:rPr b="0" i="0" lang="en-US" sz="2800">
                <a:solidFill>
                  <a:srgbClr val="333333"/>
                </a:solidFill>
                <a:latin typeface="Times New Roman"/>
                <a:ea typeface="Times New Roman"/>
                <a:cs typeface="Times New Roman"/>
                <a:sym typeface="Times New Roman"/>
              </a:rPr>
              <a:t>cript.</a:t>
            </a:r>
            <a:endParaRPr/>
          </a:p>
          <a:p>
            <a:pPr indent="-342900" lvl="0" marL="342900" rtl="0" algn="just">
              <a:spcBef>
                <a:spcPts val="518"/>
              </a:spcBef>
              <a:spcAft>
                <a:spcPts val="0"/>
              </a:spcAft>
              <a:buClr>
                <a:srgbClr val="333333"/>
              </a:buClr>
              <a:buSzPct val="100000"/>
              <a:buChar char="•"/>
            </a:pPr>
            <a:r>
              <a:rPr b="1" lang="en-US" sz="2800">
                <a:solidFill>
                  <a:srgbClr val="333333"/>
                </a:solidFill>
                <a:latin typeface="Times New Roman"/>
                <a:ea typeface="Times New Roman"/>
                <a:cs typeface="Times New Roman"/>
                <a:sym typeface="Times New Roman"/>
              </a:rPr>
              <a:t>Scenes : The sequence of events that occur.</a:t>
            </a:r>
            <a:endParaRPr/>
          </a:p>
          <a:p>
            <a:pPr indent="-154940" lvl="0" marL="342900" rtl="0" algn="just">
              <a:spcBef>
                <a:spcPts val="592"/>
              </a:spcBef>
              <a:spcAft>
                <a:spcPts val="0"/>
              </a:spcAft>
              <a:buClr>
                <a:schemeClr val="dk1"/>
              </a:buClr>
              <a:buSzPct val="100000"/>
              <a:buNone/>
            </a:pPr>
            <a:r>
              <a:t/>
            </a:r>
            <a:endParaRPr>
              <a:solidFill>
                <a:srgbClr val="FF0000"/>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93"/>
          <p:cNvSpPr txBox="1"/>
          <p:nvPr>
            <p:ph idx="1" type="body"/>
          </p:nvPr>
        </p:nvSpPr>
        <p:spPr>
          <a:xfrm>
            <a:off x="457200" y="304800"/>
            <a:ext cx="8229600" cy="58213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423A3C"/>
              </a:buClr>
              <a:buSzPts val="2000"/>
              <a:buChar char="•"/>
            </a:pPr>
            <a:r>
              <a:rPr b="0" i="0" lang="en-US" sz="2000">
                <a:solidFill>
                  <a:srgbClr val="423A3C"/>
                </a:solidFill>
                <a:latin typeface="Poppins"/>
                <a:ea typeface="Poppins"/>
                <a:cs typeface="Poppins"/>
                <a:sym typeface="Poppins"/>
              </a:rPr>
              <a:t>Describing a script, special symbols of actions are used. These are:</a:t>
            </a:r>
            <a:endParaRPr sz="2000"/>
          </a:p>
        </p:txBody>
      </p:sp>
      <p:graphicFrame>
        <p:nvGraphicFramePr>
          <p:cNvPr id="648" name="Google Shape;648;p93"/>
          <p:cNvGraphicFramePr/>
          <p:nvPr/>
        </p:nvGraphicFramePr>
        <p:xfrm>
          <a:off x="762000" y="1600199"/>
          <a:ext cx="3000000" cy="3000000"/>
        </p:xfrm>
        <a:graphic>
          <a:graphicData uri="http://schemas.openxmlformats.org/drawingml/2006/table">
            <a:tbl>
              <a:tblPr>
                <a:noFill/>
                <a:tableStyleId>{FB752519-00E8-4826-AA53-D4456B6AECF8}</a:tableStyleId>
              </a:tblPr>
              <a:tblGrid>
                <a:gridCol w="2539950"/>
                <a:gridCol w="2539950"/>
                <a:gridCol w="2540100"/>
              </a:tblGrid>
              <a:tr h="205725">
                <a:tc>
                  <a:txBody>
                    <a:bodyPr/>
                    <a:lstStyle/>
                    <a:p>
                      <a:pPr indent="0" lvl="0" marL="0" marR="0" rtl="0" algn="l">
                        <a:spcBef>
                          <a:spcPts val="0"/>
                        </a:spcBef>
                        <a:spcAft>
                          <a:spcPts val="0"/>
                        </a:spcAft>
                        <a:buNone/>
                      </a:pPr>
                      <a:r>
                        <a:rPr lang="en-US" sz="1000" u="none" cap="none" strike="noStrike">
                          <a:latin typeface="Poppins"/>
                          <a:ea typeface="Poppins"/>
                          <a:cs typeface="Poppins"/>
                          <a:sym typeface="Poppins"/>
                        </a:rPr>
                        <a:t>                </a:t>
                      </a:r>
                      <a:r>
                        <a:rPr b="1" lang="en-US" sz="1000" u="none" cap="none" strike="noStrike">
                          <a:latin typeface="Poppins"/>
                          <a:ea typeface="Poppins"/>
                          <a:cs typeface="Poppins"/>
                          <a:sym typeface="Poppins"/>
                        </a:rPr>
                        <a:t>Symbol</a:t>
                      </a:r>
                      <a:endParaRPr sz="1000">
                        <a:latin typeface="Poppins"/>
                        <a:ea typeface="Poppins"/>
                        <a:cs typeface="Poppins"/>
                        <a:sym typeface="Poppins"/>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                </a:t>
                      </a:r>
                      <a:r>
                        <a:rPr b="1" lang="en-US" sz="1000">
                          <a:latin typeface="Poppins"/>
                          <a:ea typeface="Poppins"/>
                          <a:cs typeface="Poppins"/>
                          <a:sym typeface="Poppins"/>
                        </a:rPr>
                        <a:t>Meaning</a:t>
                      </a:r>
                      <a:endParaRPr sz="1000">
                        <a:latin typeface="Poppins"/>
                        <a:ea typeface="Poppins"/>
                        <a:cs typeface="Poppins"/>
                        <a:sym typeface="Poppins"/>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   </a:t>
                      </a:r>
                      <a:r>
                        <a:rPr b="1" lang="en-US" sz="1000">
                          <a:latin typeface="Poppins"/>
                          <a:ea typeface="Poppins"/>
                          <a:cs typeface="Poppins"/>
                          <a:sym typeface="Poppins"/>
                        </a:rPr>
                        <a:t>Example</a:t>
                      </a:r>
                      <a:endParaRPr sz="1000">
                        <a:latin typeface="Poppins"/>
                        <a:ea typeface="Poppins"/>
                        <a:cs typeface="Poppins"/>
                        <a:sym typeface="Poppins"/>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ATRANS</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transfer a relationship</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give</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514325">
                <a:tc>
                  <a:txBody>
                    <a:bodyPr/>
                    <a:lstStyle/>
                    <a:p>
                      <a:pPr indent="0" lvl="0" marL="0" marR="0" rtl="0" algn="l">
                        <a:spcBef>
                          <a:spcPts val="0"/>
                        </a:spcBef>
                        <a:spcAft>
                          <a:spcPts val="0"/>
                        </a:spcAft>
                        <a:buNone/>
                      </a:pPr>
                      <a:r>
                        <a:rPr lang="en-US" sz="1000">
                          <a:latin typeface="Poppins"/>
                          <a:ea typeface="Poppins"/>
                          <a:cs typeface="Poppins"/>
                          <a:sym typeface="Poppins"/>
                        </a:rPr>
                        <a:t>PTRANS</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transfer physical location of an object</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go</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PROPEL</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apply physical force to an object</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push</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MOVE</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move body part by owner</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kick</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GRASP</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grab an object by an actor</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hold</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INGEST</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taking an object by an animal eat</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drink</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EXPEL</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expel from animal’s body</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cry</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MTRANS</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transfer mental information</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tell</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360025">
                <a:tc>
                  <a:txBody>
                    <a:bodyPr/>
                    <a:lstStyle/>
                    <a:p>
                      <a:pPr indent="0" lvl="0" marL="0" marR="0" rtl="0" algn="l">
                        <a:spcBef>
                          <a:spcPts val="0"/>
                        </a:spcBef>
                        <a:spcAft>
                          <a:spcPts val="0"/>
                        </a:spcAft>
                        <a:buNone/>
                      </a:pPr>
                      <a:r>
                        <a:rPr lang="en-US" sz="1000">
                          <a:latin typeface="Poppins"/>
                          <a:ea typeface="Poppins"/>
                          <a:cs typeface="Poppins"/>
                          <a:sym typeface="Poppins"/>
                        </a:rPr>
                        <a:t>MBUILD</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mentally make new information</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decide</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514325">
                <a:tc>
                  <a:txBody>
                    <a:bodyPr/>
                    <a:lstStyle/>
                    <a:p>
                      <a:pPr indent="0" lvl="0" marL="0" marR="0" rtl="0" algn="l">
                        <a:spcBef>
                          <a:spcPts val="0"/>
                        </a:spcBef>
                        <a:spcAft>
                          <a:spcPts val="0"/>
                        </a:spcAft>
                        <a:buNone/>
                      </a:pPr>
                      <a:r>
                        <a:rPr lang="en-US" sz="1000">
                          <a:latin typeface="Poppins"/>
                          <a:ea typeface="Poppins"/>
                          <a:cs typeface="Poppins"/>
                          <a:sym typeface="Poppins"/>
                        </a:rPr>
                        <a:t>CONC</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conceptualize or think about an idea</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think</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205725">
                <a:tc>
                  <a:txBody>
                    <a:bodyPr/>
                    <a:lstStyle/>
                    <a:p>
                      <a:pPr indent="0" lvl="0" marL="0" marR="0" rtl="0" algn="l">
                        <a:spcBef>
                          <a:spcPts val="0"/>
                        </a:spcBef>
                        <a:spcAft>
                          <a:spcPts val="0"/>
                        </a:spcAft>
                        <a:buNone/>
                      </a:pPr>
                      <a:r>
                        <a:rPr lang="en-US" sz="1000">
                          <a:latin typeface="Poppins"/>
                          <a:ea typeface="Poppins"/>
                          <a:cs typeface="Poppins"/>
                          <a:sym typeface="Poppins"/>
                        </a:rPr>
                        <a:t>SPEAK</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produce sound</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say</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r h="205725">
                <a:tc>
                  <a:txBody>
                    <a:bodyPr/>
                    <a:lstStyle/>
                    <a:p>
                      <a:pPr indent="0" lvl="0" marL="0" marR="0" rtl="0" algn="l">
                        <a:spcBef>
                          <a:spcPts val="0"/>
                        </a:spcBef>
                        <a:spcAft>
                          <a:spcPts val="0"/>
                        </a:spcAft>
                        <a:buNone/>
                      </a:pPr>
                      <a:r>
                        <a:rPr lang="en-US" sz="1000">
                          <a:latin typeface="Poppins"/>
                          <a:ea typeface="Poppins"/>
                          <a:cs typeface="Poppins"/>
                          <a:sym typeface="Poppins"/>
                        </a:rPr>
                        <a:t>ATTEND</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focus sense organ</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0" rtl="0" algn="l">
                        <a:spcBef>
                          <a:spcPts val="0"/>
                        </a:spcBef>
                        <a:spcAft>
                          <a:spcPts val="0"/>
                        </a:spcAft>
                        <a:buNone/>
                      </a:pPr>
                      <a:r>
                        <a:rPr lang="en-US" sz="1000">
                          <a:latin typeface="Poppins"/>
                          <a:ea typeface="Poppins"/>
                          <a:cs typeface="Poppins"/>
                          <a:sym typeface="Poppins"/>
                        </a:rPr>
                        <a:t>listen</a:t>
                      </a:r>
                      <a:endParaRPr/>
                    </a:p>
                  </a:txBody>
                  <a:tcPr marT="25725" marB="25725" marR="51425" marL="514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2" name="Shape 652"/>
        <p:cNvGrpSpPr/>
        <p:nvPr/>
      </p:nvGrpSpPr>
      <p:grpSpPr>
        <a:xfrm>
          <a:off x="0" y="0"/>
          <a:ext cx="0" cy="0"/>
          <a:chOff x="0" y="0"/>
          <a:chExt cx="0" cy="0"/>
        </a:xfrm>
      </p:grpSpPr>
      <p:sp>
        <p:nvSpPr>
          <p:cNvPr id="653" name="Google Shape;653;p9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Script Example</a:t>
            </a:r>
            <a:endParaRPr/>
          </a:p>
        </p:txBody>
      </p:sp>
      <p:sp>
        <p:nvSpPr>
          <p:cNvPr id="654" name="Google Shape;654;p94"/>
          <p:cNvSpPr txBox="1"/>
          <p:nvPr>
            <p:ph idx="1" type="body"/>
          </p:nvPr>
        </p:nvSpPr>
        <p:spPr>
          <a:xfrm>
            <a:off x="228202" y="1937265"/>
            <a:ext cx="8458598" cy="3354765"/>
          </a:xfrm>
          <a:prstGeom prst="rect">
            <a:avLst/>
          </a:prstGeom>
          <a:noFill/>
          <a:ln>
            <a:noFill/>
          </a:ln>
        </p:spPr>
        <p:txBody>
          <a:bodyPr anchorCtr="0" anchor="ctr" bIns="45700" lIns="91425" spcFirstLastPara="1" rIns="91425" wrap="square" tIns="45700">
            <a:spAutoFit/>
          </a:bodyPr>
          <a:lstStyle/>
          <a:p>
            <a:pPr indent="0" lvl="0" marL="0" marR="0" rtl="0" algn="just">
              <a:lnSpc>
                <a:spcPct val="100000"/>
              </a:lnSpc>
              <a:spcBef>
                <a:spcPts val="0"/>
              </a:spcBef>
              <a:spcAft>
                <a:spcPts val="0"/>
              </a:spcAft>
              <a:buClr>
                <a:srgbClr val="333333"/>
              </a:buClr>
              <a:buSzPts val="2000"/>
              <a:buFont typeface="Arial"/>
              <a:buNone/>
            </a:pPr>
            <a:r>
              <a:rPr b="0" i="0" lang="en-US" sz="2000" u="none" cap="none" strike="noStrike">
                <a:solidFill>
                  <a:srgbClr val="333333"/>
                </a:solidFill>
                <a:latin typeface="Times New Roman"/>
                <a:ea typeface="Times New Roman"/>
                <a:cs typeface="Times New Roman"/>
                <a:sym typeface="Times New Roman"/>
              </a:rPr>
              <a:t>a)       </a:t>
            </a:r>
            <a:r>
              <a:rPr b="1" i="0" lang="en-US" sz="2400" u="none" cap="none" strike="noStrike">
                <a:solidFill>
                  <a:srgbClr val="333333"/>
                </a:solidFill>
                <a:latin typeface="Times New Roman"/>
                <a:ea typeface="Times New Roman"/>
                <a:cs typeface="Times New Roman"/>
                <a:sym typeface="Times New Roman"/>
              </a:rPr>
              <a:t>Script name </a:t>
            </a:r>
            <a:r>
              <a:rPr b="0" i="0" lang="en-US" sz="2400" u="none" cap="none" strike="noStrike">
                <a:solidFill>
                  <a:srgbClr val="333333"/>
                </a:solidFill>
                <a:latin typeface="Times New Roman"/>
                <a:ea typeface="Times New Roman"/>
                <a:cs typeface="Times New Roman"/>
                <a:sym typeface="Times New Roman"/>
              </a:rPr>
              <a:t>         : Movie</a:t>
            </a:r>
            <a:endParaRPr b="0" i="0" sz="24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b)      </a:t>
            </a:r>
            <a:r>
              <a:rPr b="1" i="0" lang="en-US" sz="2400" u="none" cap="none" strike="noStrike">
                <a:solidFill>
                  <a:srgbClr val="333333"/>
                </a:solidFill>
                <a:latin typeface="Times New Roman"/>
                <a:ea typeface="Times New Roman"/>
                <a:cs typeface="Times New Roman"/>
                <a:sym typeface="Times New Roman"/>
              </a:rPr>
              <a:t>Track : </a:t>
            </a:r>
            <a:r>
              <a:rPr b="0" i="0" lang="en-US" sz="2400" u="none" cap="none" strike="noStrike">
                <a:solidFill>
                  <a:srgbClr val="333333"/>
                </a:solidFill>
                <a:latin typeface="Times New Roman"/>
                <a:ea typeface="Times New Roman"/>
                <a:cs typeface="Times New Roman"/>
                <a:sym typeface="Times New Roman"/>
              </a:rPr>
              <a:t>CINEMA HALL</a:t>
            </a:r>
            <a:endParaRPr b="0" i="0" sz="24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c)       </a:t>
            </a:r>
            <a:r>
              <a:rPr b="1" i="0" lang="en-US" sz="2400" u="none" cap="none" strike="noStrike">
                <a:solidFill>
                  <a:srgbClr val="333333"/>
                </a:solidFill>
                <a:latin typeface="Times New Roman"/>
                <a:ea typeface="Times New Roman"/>
                <a:cs typeface="Times New Roman"/>
                <a:sym typeface="Times New Roman"/>
              </a:rPr>
              <a:t>Roles</a:t>
            </a:r>
            <a:r>
              <a:rPr b="0" i="0" lang="en-US" sz="2400" u="none" cap="none" strike="noStrike">
                <a:solidFill>
                  <a:srgbClr val="333333"/>
                </a:solidFill>
                <a:latin typeface="Times New Roman"/>
                <a:ea typeface="Times New Roman"/>
                <a:cs typeface="Times New Roman"/>
                <a:sym typeface="Times New Roman"/>
              </a:rPr>
              <a:t> : Customer(C), Ticket seller(TS), Ticket Checker(TC), </a:t>
            </a:r>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Snacks  Sellers (SS)</a:t>
            </a:r>
            <a:endParaRPr b="0" i="0" sz="24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d)   </a:t>
            </a:r>
            <a:r>
              <a:rPr b="1" i="0" lang="en-US" sz="2400" u="none" cap="none" strike="noStrike">
                <a:solidFill>
                  <a:srgbClr val="333333"/>
                </a:solidFill>
                <a:latin typeface="Times New Roman"/>
                <a:ea typeface="Times New Roman"/>
                <a:cs typeface="Times New Roman"/>
                <a:sym typeface="Times New Roman"/>
              </a:rPr>
              <a:t>   Probes   </a:t>
            </a:r>
            <a:r>
              <a:rPr b="0" i="0" lang="en-US" sz="2400" u="none" cap="none" strike="noStrike">
                <a:solidFill>
                  <a:srgbClr val="333333"/>
                </a:solidFill>
                <a:latin typeface="Times New Roman"/>
                <a:ea typeface="Times New Roman"/>
                <a:cs typeface="Times New Roman"/>
                <a:sym typeface="Times New Roman"/>
              </a:rPr>
              <a:t>     : Ticket, snacks, chair, money, Ticket, chart</a:t>
            </a:r>
            <a:endParaRPr b="0" i="0" sz="24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e)       </a:t>
            </a:r>
            <a:r>
              <a:rPr b="1" i="0" lang="en-US" sz="2400" u="none" cap="none" strike="noStrike">
                <a:solidFill>
                  <a:srgbClr val="333333"/>
                </a:solidFill>
                <a:latin typeface="Times New Roman"/>
                <a:ea typeface="Times New Roman"/>
                <a:cs typeface="Times New Roman"/>
                <a:sym typeface="Times New Roman"/>
              </a:rPr>
              <a:t>Entry condition </a:t>
            </a:r>
            <a:r>
              <a:rPr b="0" i="0" lang="en-US" sz="2400" u="none" cap="none" strike="noStrike">
                <a:solidFill>
                  <a:srgbClr val="333333"/>
                </a:solidFill>
                <a:latin typeface="Times New Roman"/>
                <a:ea typeface="Times New Roman"/>
                <a:cs typeface="Times New Roman"/>
                <a:sym typeface="Times New Roman"/>
              </a:rPr>
              <a:t>   : The customer has money</a:t>
            </a:r>
            <a:endParaRPr b="0" i="0" sz="2400" u="none" cap="none" strike="noStrike">
              <a:solidFill>
                <a:schemeClr val="dk1"/>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The customer has interest to watch movie.</a:t>
            </a:r>
            <a:endParaRPr/>
          </a:p>
          <a:p>
            <a:pPr indent="-457200" lvl="0" marL="457200" marR="0" rtl="0" algn="just">
              <a:lnSpc>
                <a:spcPct val="100000"/>
              </a:lnSpc>
              <a:spcBef>
                <a:spcPts val="0"/>
              </a:spcBef>
              <a:spcAft>
                <a:spcPts val="0"/>
              </a:spcAft>
              <a:buClr>
                <a:srgbClr val="333333"/>
              </a:buClr>
              <a:buSzPts val="2400"/>
              <a:buFont typeface="Arial"/>
              <a:buAutoNum type="alphaLcParenR" startAt="6"/>
            </a:pPr>
            <a:r>
              <a:rPr b="1" i="0" lang="en-US" sz="2400" u="none" cap="none" strike="noStrike">
                <a:solidFill>
                  <a:srgbClr val="333333"/>
                </a:solidFill>
                <a:latin typeface="Times New Roman"/>
                <a:ea typeface="Times New Roman"/>
                <a:cs typeface="Times New Roman"/>
                <a:sym typeface="Times New Roman"/>
              </a:rPr>
              <a:t>Scenes : </a:t>
            </a:r>
            <a:r>
              <a:rPr b="0" i="0" lang="en-US" sz="2400" u="none" cap="none" strike="noStrike">
                <a:solidFill>
                  <a:srgbClr val="333333"/>
                </a:solidFill>
                <a:latin typeface="Times New Roman"/>
                <a:ea typeface="Times New Roman"/>
                <a:cs typeface="Times New Roman"/>
                <a:sym typeface="Times New Roman"/>
              </a:rPr>
              <a:t>The sequence of events that occur.</a:t>
            </a:r>
            <a:endParaRPr/>
          </a:p>
          <a:p>
            <a:pPr indent="0" lvl="0" marL="0" marR="0" rtl="0" algn="just">
              <a:lnSpc>
                <a:spcPct val="100000"/>
              </a:lnSpc>
              <a:spcBef>
                <a:spcPts val="0"/>
              </a:spcBef>
              <a:spcAft>
                <a:spcPts val="0"/>
              </a:spcAft>
              <a:buClr>
                <a:schemeClr val="dk1"/>
              </a:buClr>
              <a:buSzPts val="2000"/>
              <a:buFont typeface="Arial"/>
              <a:buNone/>
            </a:pPr>
            <a:r>
              <a:t/>
            </a:r>
            <a:endParaRPr b="1" i="0" sz="2000" u="none" cap="none" strike="noStrike">
              <a:solidFill>
                <a:srgbClr val="333333"/>
              </a:solidFill>
              <a:latin typeface="Times New Roman"/>
              <a:ea typeface="Times New Roman"/>
              <a:cs typeface="Times New Roman"/>
              <a:sym typeface="Times New Roman"/>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95"/>
          <p:cNvSpPr txBox="1"/>
          <p:nvPr>
            <p:ph idx="1" type="body"/>
          </p:nvPr>
        </p:nvSpPr>
        <p:spPr>
          <a:xfrm>
            <a:off x="457200" y="533400"/>
            <a:ext cx="8229600" cy="5592763"/>
          </a:xfrm>
          <a:prstGeom prst="rect">
            <a:avLst/>
          </a:prstGeom>
          <a:noFill/>
          <a:ln>
            <a:noFill/>
          </a:ln>
        </p:spPr>
        <p:txBody>
          <a:bodyPr anchorCtr="0" anchor="t" bIns="45700" lIns="91425" spcFirstLastPara="1" rIns="91425" wrap="square" tIns="45700">
            <a:normAutofit/>
          </a:bodyPr>
          <a:lstStyle/>
          <a:p>
            <a:pPr indent="0" lvl="0" marL="0" marR="0" rtl="0" algn="just">
              <a:lnSpc>
                <a:spcPct val="100000"/>
              </a:lnSpc>
              <a:spcBef>
                <a:spcPts val="0"/>
              </a:spcBef>
              <a:spcAft>
                <a:spcPts val="0"/>
              </a:spcAft>
              <a:buClr>
                <a:srgbClr val="333333"/>
              </a:buClr>
              <a:buSzPts val="3200"/>
              <a:buNone/>
            </a:pPr>
            <a:r>
              <a:rPr b="1" i="0" lang="en-US" sz="3200">
                <a:solidFill>
                  <a:srgbClr val="333333"/>
                </a:solidFill>
                <a:latin typeface="Times New Roman"/>
                <a:ea typeface="Times New Roman"/>
                <a:cs typeface="Times New Roman"/>
                <a:sym typeface="Times New Roman"/>
              </a:rPr>
              <a:t>SCENE-1 (Entering into the cinema hall)</a:t>
            </a:r>
            <a:endParaRPr/>
          </a:p>
          <a:p>
            <a:pPr indent="0" lvl="0" marL="0" marR="0" rtl="0" algn="just">
              <a:lnSpc>
                <a:spcPct val="100000"/>
              </a:lnSpc>
              <a:spcBef>
                <a:spcPts val="0"/>
              </a:spcBef>
              <a:spcAft>
                <a:spcPts val="0"/>
              </a:spcAft>
              <a:buClr>
                <a:srgbClr val="333333"/>
              </a:buClr>
              <a:buSzPts val="3200"/>
              <a:buNone/>
            </a:pPr>
            <a:r>
              <a:rPr b="0" i="0" lang="en-US" sz="3200">
                <a:solidFill>
                  <a:srgbClr val="333333"/>
                </a:solidFill>
                <a:latin typeface="Times New Roman"/>
                <a:ea typeface="Times New Roman"/>
                <a:cs typeface="Times New Roman"/>
                <a:sym typeface="Times New Roman"/>
              </a:rPr>
              <a:t>C PTRANS  into the cinema hall</a:t>
            </a:r>
            <a:endParaRPr sz="3200">
              <a:solidFill>
                <a:srgbClr val="333333"/>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333333"/>
              </a:buClr>
              <a:buSzPts val="3200"/>
              <a:buNone/>
            </a:pPr>
            <a:r>
              <a:rPr b="0" i="0" lang="en-US" sz="3200">
                <a:solidFill>
                  <a:srgbClr val="333333"/>
                </a:solidFill>
                <a:latin typeface="Times New Roman"/>
                <a:ea typeface="Times New Roman"/>
                <a:cs typeface="Times New Roman"/>
                <a:sym typeface="Times New Roman"/>
              </a:rPr>
              <a:t>C ATTEND eyes towards the ticket counter </a:t>
            </a:r>
            <a:endParaRPr sz="4800">
              <a:solidFill>
                <a:srgbClr val="333333"/>
              </a:solidFill>
              <a:latin typeface="Times New Roman"/>
              <a:ea typeface="Times New Roman"/>
              <a:cs typeface="Times New Roman"/>
              <a:sym typeface="Times New Roman"/>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C PTRANS  towards the ticket counters </a:t>
            </a:r>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C ATTEND eyes to the ticket chart</a:t>
            </a:r>
            <a:endParaRPr>
              <a:solidFill>
                <a:srgbClr val="333333"/>
              </a:solidFill>
              <a:latin typeface="Times New Roman"/>
              <a:ea typeface="Times New Roman"/>
              <a:cs typeface="Times New Roman"/>
              <a:sym typeface="Times New Roman"/>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C MBUILD to take which class ticket </a:t>
            </a:r>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C MTRANS TS for ticket</a:t>
            </a:r>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C       ATRANS money to TS</a:t>
            </a:r>
            <a:endParaRPr/>
          </a:p>
          <a:p>
            <a:pPr indent="0" lvl="0" marL="0" rtl="0" algn="l">
              <a:spcBef>
                <a:spcPts val="640"/>
              </a:spcBef>
              <a:spcAft>
                <a:spcPts val="0"/>
              </a:spcAft>
              <a:buClr>
                <a:srgbClr val="333333"/>
              </a:buClr>
              <a:buSzPts val="3200"/>
              <a:buNone/>
            </a:pPr>
            <a:r>
              <a:rPr b="0" i="0" lang="en-US">
                <a:solidFill>
                  <a:srgbClr val="333333"/>
                </a:solidFill>
                <a:latin typeface="Times New Roman"/>
                <a:ea typeface="Times New Roman"/>
                <a:cs typeface="Times New Roman"/>
                <a:sym typeface="Times New Roman"/>
              </a:rPr>
              <a:t>TS     ATRANS ticket to C</a:t>
            </a:r>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96"/>
          <p:cNvSpPr txBox="1"/>
          <p:nvPr>
            <p:ph idx="1" type="body"/>
          </p:nvPr>
        </p:nvSpPr>
        <p:spPr>
          <a:xfrm>
            <a:off x="381000" y="685800"/>
            <a:ext cx="8200707" cy="4154984"/>
          </a:xfrm>
          <a:prstGeom prst="rect">
            <a:avLst/>
          </a:prstGeom>
          <a:noFill/>
          <a:ln>
            <a:noFill/>
          </a:ln>
        </p:spPr>
        <p:txBody>
          <a:bodyPr anchorCtr="0" anchor="ctr" bIns="45700" lIns="91425" spcFirstLastPara="1" rIns="91425" wrap="square" tIns="45700">
            <a:spAutoFit/>
          </a:bodyPr>
          <a:lstStyle/>
          <a:p>
            <a:pPr indent="0" lvl="0" marL="0" marR="0" rtl="0" algn="just">
              <a:lnSpc>
                <a:spcPct val="100000"/>
              </a:lnSpc>
              <a:spcBef>
                <a:spcPts val="0"/>
              </a:spcBef>
              <a:spcAft>
                <a:spcPts val="0"/>
              </a:spcAft>
              <a:buClr>
                <a:srgbClr val="333333"/>
              </a:buClr>
              <a:buSzPts val="2400"/>
              <a:buFont typeface="Arial"/>
              <a:buNone/>
            </a:pPr>
            <a:r>
              <a:rPr b="1" i="0" lang="en-US" sz="2400" u="none" cap="none" strike="noStrike">
                <a:solidFill>
                  <a:srgbClr val="333333"/>
                </a:solidFill>
                <a:latin typeface="Times New Roman"/>
                <a:ea typeface="Times New Roman"/>
                <a:cs typeface="Times New Roman"/>
                <a:sym typeface="Times New Roman"/>
              </a:rPr>
              <a:t>SCENE-2 (Entering into the main ticket check gate)</a:t>
            </a:r>
            <a:endParaRPr b="1"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C PTRANS  into the queue of the gate C ATRANS ticket to TC</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TC     ATTEND eyes onto the ticket</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TC     MBUILD to give permission to C for entering into the hall</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TC     ATRANS ticket to C</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 </a:t>
            </a:r>
            <a:endParaRPr b="0" i="0" sz="24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333333"/>
              </a:buClr>
              <a:buSzPts val="2400"/>
              <a:buFont typeface="Arial"/>
              <a:buNone/>
            </a:pPr>
            <a:r>
              <a:rPr b="0" i="0" lang="en-US" sz="2400" u="none" cap="none" strike="noStrike">
                <a:solidFill>
                  <a:srgbClr val="333333"/>
                </a:solidFill>
                <a:latin typeface="Times New Roman"/>
                <a:ea typeface="Times New Roman"/>
                <a:cs typeface="Times New Roman"/>
                <a:sym typeface="Times New Roman"/>
              </a:rPr>
              <a:t>C       PTRANS C into the picture hall.</a:t>
            </a:r>
            <a:endParaRPr b="0" i="0" sz="2400" u="none" cap="none" strike="noStrike">
              <a:solidFill>
                <a:schemeClr val="dk1"/>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9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Script</a:t>
            </a:r>
            <a:endParaRPr/>
          </a:p>
        </p:txBody>
      </p:sp>
      <p:sp>
        <p:nvSpPr>
          <p:cNvPr id="670" name="Google Shape;670;p9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b="1" i="0" lang="en-US">
                <a:latin typeface="Times New Roman"/>
                <a:ea typeface="Times New Roman"/>
                <a:cs typeface="Times New Roman"/>
                <a:sym typeface="Times New Roman"/>
              </a:rPr>
              <a:t>Advantages of Scripts</a:t>
            </a:r>
            <a:endParaRPr b="0" i="0">
              <a:latin typeface="Times New Roman"/>
              <a:ea typeface="Times New Roman"/>
              <a:cs typeface="Times New Roman"/>
              <a:sym typeface="Times New Roman"/>
            </a:endParaRPr>
          </a:p>
          <a:p>
            <a:pPr indent="-342900" lvl="0" marL="342900" rtl="0" algn="l">
              <a:spcBef>
                <a:spcPts val="640"/>
              </a:spcBef>
              <a:spcAft>
                <a:spcPts val="0"/>
              </a:spcAft>
              <a:buClr>
                <a:schemeClr val="dk1"/>
              </a:buClr>
              <a:buSzPts val="3200"/>
              <a:buFont typeface="Noto Sans Symbols"/>
              <a:buChar char="⮚"/>
            </a:pPr>
            <a:r>
              <a:rPr b="0" i="0" lang="en-US">
                <a:latin typeface="Times New Roman"/>
                <a:ea typeface="Times New Roman"/>
                <a:cs typeface="Times New Roman"/>
                <a:sym typeface="Times New Roman"/>
              </a:rPr>
              <a:t>Ability to </a:t>
            </a:r>
            <a:r>
              <a:rPr b="0" i="0" lang="en-US">
                <a:solidFill>
                  <a:srgbClr val="FF0000"/>
                </a:solidFill>
                <a:latin typeface="Times New Roman"/>
                <a:ea typeface="Times New Roman"/>
                <a:cs typeface="Times New Roman"/>
                <a:sym typeface="Times New Roman"/>
              </a:rPr>
              <a:t>predict events.</a:t>
            </a:r>
            <a:endParaRPr/>
          </a:p>
          <a:p>
            <a:pPr indent="-342900" lvl="0" marL="342900" rtl="0" algn="l">
              <a:spcBef>
                <a:spcPts val="640"/>
              </a:spcBef>
              <a:spcAft>
                <a:spcPts val="0"/>
              </a:spcAft>
              <a:buClr>
                <a:schemeClr val="dk1"/>
              </a:buClr>
              <a:buSzPts val="3200"/>
              <a:buFont typeface="Noto Sans Symbols"/>
              <a:buChar char="⮚"/>
            </a:pPr>
            <a:r>
              <a:rPr b="0" i="0" lang="en-US">
                <a:latin typeface="Times New Roman"/>
                <a:ea typeface="Times New Roman"/>
                <a:cs typeface="Times New Roman"/>
                <a:sym typeface="Times New Roman"/>
              </a:rPr>
              <a:t>A single </a:t>
            </a:r>
            <a:r>
              <a:rPr b="0" i="0" lang="en-US">
                <a:solidFill>
                  <a:srgbClr val="FF0000"/>
                </a:solidFill>
                <a:latin typeface="Times New Roman"/>
                <a:ea typeface="Times New Roman"/>
                <a:cs typeface="Times New Roman"/>
                <a:sym typeface="Times New Roman"/>
              </a:rPr>
              <a:t>coherent interpretation </a:t>
            </a:r>
            <a:r>
              <a:rPr b="0" i="0" lang="en-US">
                <a:latin typeface="Times New Roman"/>
                <a:ea typeface="Times New Roman"/>
                <a:cs typeface="Times New Roman"/>
                <a:sym typeface="Times New Roman"/>
              </a:rPr>
              <a:t>maybe builds up from a collection of observations.</a:t>
            </a:r>
            <a:endParaRPr/>
          </a:p>
          <a:p>
            <a:pPr indent="-342900" lvl="0" marL="342900" rtl="0" algn="l">
              <a:spcBef>
                <a:spcPts val="640"/>
              </a:spcBef>
              <a:spcAft>
                <a:spcPts val="0"/>
              </a:spcAft>
              <a:buClr>
                <a:srgbClr val="423A3C"/>
              </a:buClr>
              <a:buSzPts val="3200"/>
              <a:buFont typeface="Arial"/>
              <a:buChar char="•"/>
            </a:pPr>
            <a:r>
              <a:rPr b="1" i="0" lang="en-US">
                <a:solidFill>
                  <a:srgbClr val="423A3C"/>
                </a:solidFill>
                <a:latin typeface="Times New Roman"/>
                <a:ea typeface="Times New Roman"/>
                <a:cs typeface="Times New Roman"/>
                <a:sym typeface="Times New Roman"/>
              </a:rPr>
              <a:t>Disadvantages of Scripts</a:t>
            </a:r>
            <a:endParaRPr/>
          </a:p>
          <a:p>
            <a:pPr indent="-342900" lvl="0" marL="342900" rtl="0" algn="l">
              <a:spcBef>
                <a:spcPts val="640"/>
              </a:spcBef>
              <a:spcAft>
                <a:spcPts val="0"/>
              </a:spcAft>
              <a:buClr>
                <a:srgbClr val="FF0000"/>
              </a:buClr>
              <a:buSzPts val="3200"/>
              <a:buFont typeface="Noto Sans Symbols"/>
              <a:buChar char="⮚"/>
            </a:pPr>
            <a:r>
              <a:rPr b="0" i="0" lang="en-US">
                <a:solidFill>
                  <a:srgbClr val="FF0000"/>
                </a:solidFill>
                <a:latin typeface="Times New Roman"/>
                <a:ea typeface="Times New Roman"/>
                <a:cs typeface="Times New Roman"/>
                <a:sym typeface="Times New Roman"/>
              </a:rPr>
              <a:t>Less general </a:t>
            </a:r>
            <a:r>
              <a:rPr b="0" i="0" lang="en-US">
                <a:latin typeface="Times New Roman"/>
                <a:ea typeface="Times New Roman"/>
                <a:cs typeface="Times New Roman"/>
                <a:sym typeface="Times New Roman"/>
              </a:rPr>
              <a:t>than frames.</a:t>
            </a:r>
            <a:endParaRPr/>
          </a:p>
          <a:p>
            <a:pPr indent="-342900" lvl="0" marL="342900" rtl="0" algn="l">
              <a:spcBef>
                <a:spcPts val="640"/>
              </a:spcBef>
              <a:spcAft>
                <a:spcPts val="0"/>
              </a:spcAft>
              <a:buClr>
                <a:srgbClr val="FF0000"/>
              </a:buClr>
              <a:buSzPts val="3200"/>
              <a:buFont typeface="Noto Sans Symbols"/>
              <a:buChar char="⮚"/>
            </a:pPr>
            <a:r>
              <a:rPr b="0" i="0" lang="en-US">
                <a:solidFill>
                  <a:srgbClr val="FF0000"/>
                </a:solidFill>
                <a:latin typeface="Times New Roman"/>
                <a:ea typeface="Times New Roman"/>
                <a:cs typeface="Times New Roman"/>
                <a:sym typeface="Times New Roman"/>
              </a:rPr>
              <a:t>May not be suitable </a:t>
            </a:r>
            <a:r>
              <a:rPr b="0" i="0" lang="en-US">
                <a:latin typeface="Times New Roman"/>
                <a:ea typeface="Times New Roman"/>
                <a:cs typeface="Times New Roman"/>
                <a:sym typeface="Times New Roman"/>
              </a:rPr>
              <a:t>to represent all kinds of knowledge</a:t>
            </a:r>
            <a:endParaRPr/>
          </a:p>
          <a:p>
            <a:pPr indent="-139700" lvl="0" marL="342900" rtl="0" algn="l">
              <a:spcBef>
                <a:spcPts val="640"/>
              </a:spcBef>
              <a:spcAft>
                <a:spcPts val="0"/>
              </a:spcAft>
              <a:buClr>
                <a:schemeClr val="dk1"/>
              </a:buClr>
              <a:buSzPts val="3200"/>
              <a:buNone/>
            </a:pPr>
            <a:r>
              <a:t/>
            </a:r>
            <a:endParaRPr b="0" i="0">
              <a:latin typeface="Poppins"/>
              <a:ea typeface="Poppins"/>
              <a:cs typeface="Poppins"/>
              <a:sym typeface="Poppins"/>
            </a:endParaRPr>
          </a:p>
          <a:p>
            <a:pPr indent="-139700" lvl="0" marL="342900" rtl="0" algn="l">
              <a:spcBef>
                <a:spcPts val="640"/>
              </a:spcBef>
              <a:spcAft>
                <a:spcPts val="0"/>
              </a:spcAft>
              <a:buClr>
                <a:schemeClr val="dk1"/>
              </a:buClr>
              <a:buSzPts val="3200"/>
              <a:buFont typeface="Arial"/>
              <a:buNone/>
            </a:pPr>
            <a:r>
              <a:t/>
            </a:r>
            <a:endParaRPr b="0" i="0">
              <a:latin typeface="Poppins"/>
              <a:ea typeface="Poppins"/>
              <a:cs typeface="Poppins"/>
              <a:sym typeface="Poppins"/>
            </a:endParaRPr>
          </a:p>
          <a:p>
            <a:pPr indent="-139700" lvl="0" marL="342900" rtl="0" algn="l">
              <a:spcBef>
                <a:spcPts val="640"/>
              </a:spcBef>
              <a:spcAft>
                <a:spcPts val="0"/>
              </a:spcAft>
              <a:buClr>
                <a:schemeClr val="dk1"/>
              </a:buClr>
              <a:buSzPts val="3200"/>
              <a:buFont typeface="Arial"/>
              <a:buNone/>
            </a:pPr>
            <a:r>
              <a:t/>
            </a:r>
            <a:endParaRPr b="0" i="0">
              <a:latin typeface="Poppins"/>
              <a:ea typeface="Poppins"/>
              <a:cs typeface="Poppins"/>
              <a:sym typeface="Poppins"/>
            </a:endParaRPr>
          </a:p>
          <a:p>
            <a:pPr indent="-139700" lvl="0" marL="342900" rtl="0" algn="l">
              <a:spcBef>
                <a:spcPts val="640"/>
              </a:spcBef>
              <a:spcAft>
                <a:spcPts val="0"/>
              </a:spcAft>
              <a:buClr>
                <a:schemeClr val="dk1"/>
              </a:buClr>
              <a:buSzPts val="3200"/>
              <a:buNone/>
            </a:pPr>
            <a:r>
              <a:t/>
            </a:r>
            <a:endParaRPr/>
          </a:p>
        </p:txBody>
      </p:sp>
      <p:sp>
        <p:nvSpPr>
          <p:cNvPr id="671" name="Google Shape;671;p97"/>
          <p:cNvSpPr/>
          <p:nvPr/>
        </p:nvSpPr>
        <p:spPr>
          <a:xfrm>
            <a:off x="0" y="0"/>
            <a:ext cx="9144000" cy="0"/>
          </a:xfrm>
          <a:prstGeom prst="rect">
            <a:avLst/>
          </a:prstGeom>
          <a:solidFill>
            <a:srgbClr val="FFFFFF"/>
          </a:solidFill>
          <a:ln>
            <a:noFill/>
          </a:ln>
        </p:spPr>
        <p:txBody>
          <a:bodyPr anchorCtr="0" anchor="ctr" bIns="63475" lIns="91425" spcFirstLastPara="1" rIns="91425" wrap="square" tIns="0">
            <a:spAutoFit/>
          </a:bodyPr>
          <a:lstStyle/>
          <a:p>
            <a:pPr indent="0" lvl="0" marL="0" marR="0" rtl="0" algn="l">
              <a:lnSpc>
                <a:spcPct val="100000"/>
              </a:lnSpc>
              <a:spcBef>
                <a:spcPts val="0"/>
              </a:spcBef>
              <a:spcAft>
                <a:spcPts val="0"/>
              </a:spcAft>
              <a:buClr>
                <a:schemeClr val="dk1"/>
              </a:buClr>
              <a:buSzPts val="1100"/>
              <a:buFont typeface="Arial"/>
              <a:buNone/>
            </a:pPr>
            <a:r>
              <a:t/>
            </a:r>
            <a:endParaRPr b="0" i="0" sz="1100" u="none" cap="none" strike="noStrike">
              <a:solidFill>
                <a:srgbClr val="423A3C"/>
              </a:solidFill>
              <a:latin typeface="Poppins"/>
              <a:ea typeface="Poppins"/>
              <a:cs typeface="Poppins"/>
              <a:sym typeface="Poppins"/>
            </a:endParaRPr>
          </a:p>
          <a:p>
            <a:pPr indent="-69850" lvl="0" marL="0" marR="0" rtl="0" algn="l">
              <a:lnSpc>
                <a:spcPct val="100000"/>
              </a:lnSpc>
              <a:spcBef>
                <a:spcPts val="0"/>
              </a:spcBef>
              <a:spcAft>
                <a:spcPts val="0"/>
              </a:spcAft>
              <a:buClr>
                <a:srgbClr val="FFFFFF"/>
              </a:buClr>
              <a:buSzPts val="1100"/>
              <a:buFont typeface="Poppins"/>
              <a:buChar char="•"/>
            </a:pPr>
            <a:r>
              <a:rPr b="0" i="0" lang="en-US" sz="1100" u="none" cap="none" strike="noStrike">
                <a:solidFill>
                  <a:srgbClr val="FFFFFF"/>
                </a:solidFill>
                <a:latin typeface="Poppins"/>
                <a:ea typeface="Poppins"/>
                <a:cs typeface="Poppins"/>
                <a:sym typeface="Poppins"/>
              </a:rPr>
              <a:t>Less general than frames.</a:t>
            </a:r>
            <a:endParaRPr/>
          </a:p>
          <a:p>
            <a:pPr indent="-69850" lvl="0" marL="0" marR="0" rtl="0" algn="l">
              <a:lnSpc>
                <a:spcPct val="100000"/>
              </a:lnSpc>
              <a:spcBef>
                <a:spcPts val="0"/>
              </a:spcBef>
              <a:spcAft>
                <a:spcPts val="0"/>
              </a:spcAft>
              <a:buClr>
                <a:srgbClr val="FFFFFF"/>
              </a:buClr>
              <a:buSzPts val="1100"/>
              <a:buFont typeface="Poppins"/>
              <a:buChar char="•"/>
            </a:pPr>
            <a:r>
              <a:rPr b="0" i="0" lang="en-US" sz="1100" u="none" cap="none" strike="noStrike">
                <a:solidFill>
                  <a:srgbClr val="FFFFFF"/>
                </a:solidFill>
                <a:latin typeface="Poppins"/>
                <a:ea typeface="Poppins"/>
                <a:cs typeface="Poppins"/>
                <a:sym typeface="Poppins"/>
              </a:rPr>
              <a:t>May not be suitable to represent all kinds of knowledge</a:t>
            </a:r>
            <a:endParaRPr b="0" i="0" sz="1100" u="none" cap="none" strike="noStrike">
              <a:solidFill>
                <a:srgbClr val="423A3C"/>
              </a:solidFill>
              <a:latin typeface="Poppins"/>
              <a:ea typeface="Poppins"/>
              <a:cs typeface="Poppins"/>
              <a:sym typeface="Poppins"/>
            </a:endParaRPr>
          </a:p>
          <a:p>
            <a:pPr indent="0" lvl="0" marL="0" marR="0" rtl="0" algn="l">
              <a:lnSpc>
                <a:spcPct val="100000"/>
              </a:lnSpc>
              <a:spcBef>
                <a:spcPts val="0"/>
              </a:spcBef>
              <a:spcAft>
                <a:spcPts val="0"/>
              </a:spcAft>
              <a:buClr>
                <a:schemeClr val="dk1"/>
              </a:buClr>
              <a:buSzPts val="600"/>
              <a:buFont typeface="Arial"/>
              <a:buNone/>
            </a:pPr>
            <a:br>
              <a:rPr b="0" i="0" lang="en-US" sz="6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9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Times New Roman"/>
              <a:buNone/>
            </a:pPr>
            <a:r>
              <a:rPr lang="en-US">
                <a:latin typeface="Times New Roman"/>
                <a:ea typeface="Times New Roman"/>
                <a:cs typeface="Times New Roman"/>
                <a:sym typeface="Times New Roman"/>
              </a:rPr>
              <a:t>Sematic Network Example</a:t>
            </a:r>
            <a:endParaRPr/>
          </a:p>
        </p:txBody>
      </p:sp>
      <p:sp>
        <p:nvSpPr>
          <p:cNvPr id="677" name="Google Shape;677;p9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spcBef>
                <a:spcPts val="0"/>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Tom is an instance of dog.</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Tom caught a cat</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Tom is owned by rashan.</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Tom is brown in colour.</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Dogs like bones.</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The dog sat on the mat.</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A dog is a mammal.</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A cat is an instance animal</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All mammals are animals.</a:t>
            </a:r>
            <a:endParaRPr/>
          </a:p>
          <a:p>
            <a:pPr indent="0" lvl="0" marL="0" rtl="0" algn="l">
              <a:spcBef>
                <a:spcPts val="544"/>
              </a:spcBef>
              <a:spcAft>
                <a:spcPts val="0"/>
              </a:spcAft>
              <a:buClr>
                <a:srgbClr val="292929"/>
              </a:buClr>
              <a:buSzPct val="100000"/>
              <a:buNone/>
            </a:pPr>
            <a:r>
              <a:rPr b="0" i="0" lang="en-US">
                <a:solidFill>
                  <a:srgbClr val="292929"/>
                </a:solidFill>
                <a:latin typeface="Times New Roman"/>
                <a:ea typeface="Times New Roman"/>
                <a:cs typeface="Times New Roman"/>
                <a:sym typeface="Times New Roman"/>
              </a:rPr>
              <a:t>Mammals have fur.</a:t>
            </a:r>
            <a:endParaRPr/>
          </a:p>
          <a:p>
            <a:pPr indent="-170180" lvl="0" marL="342900" rtl="0" algn="l">
              <a:spcBef>
                <a:spcPts val="544"/>
              </a:spcBef>
              <a:spcAft>
                <a:spcPts val="0"/>
              </a:spcAft>
              <a:buClr>
                <a:schemeClr val="dk1"/>
              </a:buClr>
              <a:buSzPct val="100000"/>
              <a:buNone/>
            </a:pPr>
            <a:r>
              <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9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lang="en-US"/>
              <a:t>Sematic Network Example</a:t>
            </a:r>
            <a:endParaRPr/>
          </a:p>
        </p:txBody>
      </p:sp>
      <p:pic>
        <p:nvPicPr>
          <p:cNvPr id="683" name="Google Shape;683;p99"/>
          <p:cNvPicPr preferRelativeResize="0"/>
          <p:nvPr/>
        </p:nvPicPr>
        <p:blipFill rotWithShape="1">
          <a:blip r:embed="rId3">
            <a:alphaModFix/>
          </a:blip>
          <a:srcRect b="0" l="0" r="0" t="0"/>
          <a:stretch/>
        </p:blipFill>
        <p:spPr>
          <a:xfrm>
            <a:off x="1184249" y="1676400"/>
            <a:ext cx="6775501" cy="459105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100"/>
          <p:cNvSpPr txBox="1"/>
          <p:nvPr>
            <p:ph idx="1" type="body"/>
          </p:nvPr>
        </p:nvSpPr>
        <p:spPr>
          <a:xfrm>
            <a:off x="457200" y="381000"/>
            <a:ext cx="8229600" cy="5745163"/>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423A3C"/>
              </a:buClr>
              <a:buSzPts val="3200"/>
              <a:buChar char="•"/>
            </a:pPr>
            <a:r>
              <a:rPr b="1" i="0" lang="en-US">
                <a:solidFill>
                  <a:srgbClr val="423A3C"/>
                </a:solidFill>
                <a:latin typeface="Times New Roman"/>
                <a:ea typeface="Times New Roman"/>
                <a:cs typeface="Times New Roman"/>
                <a:sym typeface="Times New Roman"/>
              </a:rPr>
              <a:t>Write a Script for going to the bank to withdraw money.</a:t>
            </a:r>
            <a:endParaRPr>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2013-08-19T14:32:33Z</dcterms:created>
  <dc:creator>aniket</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2024-02-29T03:58:42Z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a9684c50-42d3-43b4-9ec4-f071d6cd3550</vt:lpwstr>
  </property>
  <property fmtid="{D5CDD505-2E9C-101B-9397-08002B2CF9AE}" pid="7" name="MSIP_Label_defa4170-0d19-0005-0004-bc88714345d2_ActionId">
    <vt:lpwstr>8041ab53-5dc8-4ffb-934a-ebe273296ae3</vt:lpwstr>
  </property>
  <property fmtid="{D5CDD505-2E9C-101B-9397-08002B2CF9AE}" pid="8" name="MSIP_Label_defa4170-0d19-0005-0004-bc88714345d2_ContentBits">
    <vt:lpwstr>0</vt:lpwstr>
  </property>
</Properties>
</file>