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BC2D-5879-F703-EF7A-9B15367AD5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EC3605F-F423-0D16-3A59-5B5DF0C808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3383359-8822-4D9E-0BCD-910BFE55C386}"/>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8E5787D2-3272-F792-7A6A-CF9E1873339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B5F6D0-2D2E-9702-B594-9F7564635B4D}"/>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251764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E3A38-BFDF-C465-E2F8-3E47737D2FB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CDD9F19-9DD9-B4F1-DCF6-A42993FB05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35A2147-7239-F270-3F77-8F26E20BD767}"/>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0494A722-C869-F8A0-40B1-6C36777F2B4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E47EA4-E456-E9D4-CFE0-96F0881809FE}"/>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379149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E35546-B892-AD5B-A274-DC3BB9E6F6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B04C796-E0ED-8DFE-5919-96D995691A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CE4C2D3-46AA-FBE1-6122-DD01A157783A}"/>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F2A9220F-8836-EB2E-35C0-F470CCEFDFD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838194-7123-2C0A-98FD-7A55D5006D0F}"/>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398777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9A3B9-385A-708C-AF21-2FA427C833D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5B57B1B-54A8-A21C-AD09-4DF4BF304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AE75B50-A126-9CB4-45F8-44F63A054630}"/>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E29E4B24-D1EF-71A6-9FB7-9BF0E269BC3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476D672-8F3E-B586-8AC2-0FE8F7B33826}"/>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158650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3655-21A0-B5BD-E835-E52EFDDFB2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7E675D9-8D6F-F492-A544-5E1BEE1232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8EA154-E712-77BC-8DDE-90D275AE1AF1}"/>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50062C05-766B-37DD-9440-DB2917FED4B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805DED5-FBEE-3B10-D30B-08980997F14F}"/>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308852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EE5EF-A066-8D47-50E7-C9A2E3CD670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CE42925-20A8-E0D7-A40F-8FEC0D8D3F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8B575A7-110A-9510-E922-E916AD0316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2D89D4B-9F06-43B5-A132-212E5C324452}"/>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6" name="Footer Placeholder 5">
            <a:extLst>
              <a:ext uri="{FF2B5EF4-FFF2-40B4-BE49-F238E27FC236}">
                <a16:creationId xmlns:a16="http://schemas.microsoft.com/office/drawing/2014/main" id="{238AD074-3064-CB17-F1EC-402AEE02101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2A91A34-7C89-8B05-F26F-43444A6FA2E1}"/>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967468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64EC9-920D-1777-4807-BCF230CE978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41C856-2474-6CA4-8014-9719B9B8C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98CFE1-9A7D-08AE-5AB6-3247FC01FD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2470786-E385-2A37-0EB4-274C6426B5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D3CAE0-C76B-D340-9350-BCB308AB4D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AF1A9A8-4C18-B5D1-0458-414C5A237CDD}"/>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8" name="Footer Placeholder 7">
            <a:extLst>
              <a:ext uri="{FF2B5EF4-FFF2-40B4-BE49-F238E27FC236}">
                <a16:creationId xmlns:a16="http://schemas.microsoft.com/office/drawing/2014/main" id="{5C4B3BBE-46EE-8507-8B72-5010D1E587E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8BE112B-82E6-12A3-9A63-0AA60D106FE3}"/>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260495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2AF79-A290-0532-F921-AFE89099B54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1C96690-2F75-F49D-FCF7-783CCFCD5280}"/>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4" name="Footer Placeholder 3">
            <a:extLst>
              <a:ext uri="{FF2B5EF4-FFF2-40B4-BE49-F238E27FC236}">
                <a16:creationId xmlns:a16="http://schemas.microsoft.com/office/drawing/2014/main" id="{6C6AFBBD-9D01-6E4A-CBB5-9A1344ADE70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A9943A1-2F2A-3F13-8798-2342BECE11CE}"/>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176089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C8FB8B-7569-3085-749D-F0913BFEAB66}"/>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3" name="Footer Placeholder 2">
            <a:extLst>
              <a:ext uri="{FF2B5EF4-FFF2-40B4-BE49-F238E27FC236}">
                <a16:creationId xmlns:a16="http://schemas.microsoft.com/office/drawing/2014/main" id="{2FDABDF2-7271-DF27-BBD4-510C49A6212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5161E43-6A83-DBF2-714F-C3B96FB1E548}"/>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1743138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345E1-8FC9-D3E7-29DE-E69BAA683F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5667549-855E-984E-8CD9-CD37FB4DD4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32DEB01-CC6D-B203-A401-7BE93757D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B4F3FA-8310-F2BF-390F-0EDBC6388545}"/>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6" name="Footer Placeholder 5">
            <a:extLst>
              <a:ext uri="{FF2B5EF4-FFF2-40B4-BE49-F238E27FC236}">
                <a16:creationId xmlns:a16="http://schemas.microsoft.com/office/drawing/2014/main" id="{3EE1398D-2F23-A5EE-1DE7-EC51AB5C3C2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F2BECFA-1E5E-B381-1C83-2AFC0872C7B6}"/>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165522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44601-7C35-0875-B6EE-D55E256E9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FC83AF-2872-F240-24C4-312499C8C2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AC0EF23-25AD-6148-F2B8-37A1F5AF21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69649C-0840-2915-2733-1B4B4224449E}"/>
              </a:ext>
            </a:extLst>
          </p:cNvPr>
          <p:cNvSpPr>
            <a:spLocks noGrp="1"/>
          </p:cNvSpPr>
          <p:nvPr>
            <p:ph type="dt" sz="half" idx="10"/>
          </p:nvPr>
        </p:nvSpPr>
        <p:spPr/>
        <p:txBody>
          <a:bodyPr/>
          <a:lstStyle/>
          <a:p>
            <a:fld id="{BFD66982-FB02-4AC0-8A2F-A4FDB217EE8A}" type="datetimeFigureOut">
              <a:rPr lang="en-IN" smtClean="0"/>
              <a:t>06-09-2024</a:t>
            </a:fld>
            <a:endParaRPr lang="en-IN"/>
          </a:p>
        </p:txBody>
      </p:sp>
      <p:sp>
        <p:nvSpPr>
          <p:cNvPr id="6" name="Footer Placeholder 5">
            <a:extLst>
              <a:ext uri="{FF2B5EF4-FFF2-40B4-BE49-F238E27FC236}">
                <a16:creationId xmlns:a16="http://schemas.microsoft.com/office/drawing/2014/main" id="{A370B617-FAE7-C526-ED76-42259EFE070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EE601A1-14BD-4A31-A798-4D38151C39E1}"/>
              </a:ext>
            </a:extLst>
          </p:cNvPr>
          <p:cNvSpPr>
            <a:spLocks noGrp="1"/>
          </p:cNvSpPr>
          <p:nvPr>
            <p:ph type="sldNum" sz="quarter" idx="12"/>
          </p:nvPr>
        </p:nvSpPr>
        <p:spPr/>
        <p:txBody>
          <a:bodyPr/>
          <a:lstStyle/>
          <a:p>
            <a:fld id="{2E378CA7-81D9-4E88-839D-D937BB777EE8}" type="slidenum">
              <a:rPr lang="en-IN" smtClean="0"/>
              <a:t>‹#›</a:t>
            </a:fld>
            <a:endParaRPr lang="en-IN"/>
          </a:p>
        </p:txBody>
      </p:sp>
    </p:spTree>
    <p:extLst>
      <p:ext uri="{BB962C8B-B14F-4D97-AF65-F5344CB8AC3E}">
        <p14:creationId xmlns:p14="http://schemas.microsoft.com/office/powerpoint/2010/main" val="1362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0AC87-C1F4-5304-2DC9-183544CE29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951276-CBF4-A671-D589-2D803521B8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FEFCEC0-E159-C3FE-7960-F1FB237913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D66982-FB02-4AC0-8A2F-A4FDB217EE8A}" type="datetimeFigureOut">
              <a:rPr lang="en-IN" smtClean="0"/>
              <a:t>06-09-2024</a:t>
            </a:fld>
            <a:endParaRPr lang="en-IN"/>
          </a:p>
        </p:txBody>
      </p:sp>
      <p:sp>
        <p:nvSpPr>
          <p:cNvPr id="5" name="Footer Placeholder 4">
            <a:extLst>
              <a:ext uri="{FF2B5EF4-FFF2-40B4-BE49-F238E27FC236}">
                <a16:creationId xmlns:a16="http://schemas.microsoft.com/office/drawing/2014/main" id="{EED212FD-6BBA-1F7E-2AF4-414FBD522B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5DD34369-A7C3-2267-16EA-761F7FBE0D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378CA7-81D9-4E88-839D-D937BB777EE8}" type="slidenum">
              <a:rPr lang="en-IN" smtClean="0"/>
              <a:t>‹#›</a:t>
            </a:fld>
            <a:endParaRPr lang="en-IN"/>
          </a:p>
        </p:txBody>
      </p:sp>
    </p:spTree>
    <p:extLst>
      <p:ext uri="{BB962C8B-B14F-4D97-AF65-F5344CB8AC3E}">
        <p14:creationId xmlns:p14="http://schemas.microsoft.com/office/powerpoint/2010/main" val="2629065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495946" y="433953"/>
            <a:ext cx="10895308" cy="6013342"/>
          </a:xfrm>
        </p:spPr>
        <p:txBody>
          <a:bodyPr>
            <a:normAutofit lnSpcReduction="10000"/>
          </a:bodyPr>
          <a:lstStyle/>
          <a:p>
            <a:pPr algn="l">
              <a:lnSpc>
                <a:spcPct val="107000"/>
              </a:lnSpc>
              <a:spcAft>
                <a:spcPts val="800"/>
              </a:spcAft>
            </a:pPr>
            <a:r>
              <a:rPr lang="en-IN" sz="3200" b="1" kern="100" dirty="0">
                <a:effectLst/>
                <a:latin typeface="Aptos" panose="020B0004020202020204" pitchFamily="34" charset="0"/>
                <a:ea typeface="Aptos" panose="020B0004020202020204" pitchFamily="34" charset="0"/>
                <a:cs typeface="Times New Roman" panose="02020603050405020304" pitchFamily="18" charset="0"/>
              </a:rPr>
              <a:t>MYCIN</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algn="l"/>
            <a:r>
              <a:rPr lang="en-IN" sz="3200" b="1" dirty="0">
                <a:effectLst/>
                <a:latin typeface="Aptos" panose="020B0004020202020204" pitchFamily="34" charset="0"/>
                <a:ea typeface="Aptos" panose="020B0004020202020204" pitchFamily="34" charset="0"/>
                <a:cs typeface="Times New Roman" panose="02020603050405020304" pitchFamily="18" charset="0"/>
              </a:rPr>
              <a:t>Introduction:</a:t>
            </a:r>
          </a:p>
          <a:p>
            <a:pPr algn="just">
              <a:lnSpc>
                <a:spcPct val="107000"/>
              </a:lnSpc>
              <a:spcAft>
                <a:spcPts val="800"/>
              </a:spcAft>
            </a:pPr>
            <a:r>
              <a:rPr lang="en-IN" sz="2800" kern="100" dirty="0">
                <a:effectLst/>
                <a:latin typeface="Aptos" panose="020B0004020202020204" pitchFamily="34" charset="0"/>
                <a:ea typeface="Aptos" panose="020B0004020202020204" pitchFamily="34" charset="0"/>
                <a:cs typeface="Times New Roman" panose="02020603050405020304" pitchFamily="18" charset="0"/>
              </a:rPr>
              <a:t>MYCIN was an early backward chaining expert system that used artificial intelligence to identify bacteria causing severe infections and to recommend antibiotics, with the dosage adjusted for patient’s body weight.</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sz="2800" kern="100" dirty="0">
                <a:effectLst/>
                <a:latin typeface="Aptos" panose="020B0004020202020204" pitchFamily="34" charset="0"/>
                <a:ea typeface="Aptos" panose="020B0004020202020204" pitchFamily="34" charset="0"/>
                <a:cs typeface="Times New Roman" panose="02020603050405020304" pitchFamily="18" charset="0"/>
              </a:rPr>
              <a:t>MYCIN was developed over five or six years in the early 1970s at Stanford University.</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sz="2800" kern="100" dirty="0">
                <a:effectLst/>
                <a:latin typeface="Aptos" panose="020B0004020202020204" pitchFamily="34" charset="0"/>
                <a:ea typeface="Aptos" panose="020B0004020202020204" pitchFamily="34" charset="0"/>
                <a:cs typeface="Times New Roman" panose="02020603050405020304" pitchFamily="18" charset="0"/>
              </a:rPr>
              <a:t>It was written in Lisp</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sz="2800" kern="100" dirty="0">
                <a:effectLst/>
                <a:latin typeface="Aptos" panose="020B0004020202020204" pitchFamily="34" charset="0"/>
                <a:ea typeface="Aptos" panose="020B0004020202020204" pitchFamily="34" charset="0"/>
                <a:cs typeface="Times New Roman" panose="02020603050405020304" pitchFamily="18" charset="0"/>
              </a:rPr>
              <a:t>MYCIN operated using fairly simple inference engine, and a knowledge base of approximately 600 rules.</a:t>
            </a:r>
          </a:p>
          <a:p>
            <a:pPr algn="l"/>
            <a:endParaRPr lang="en-IN" sz="3200" dirty="0"/>
          </a:p>
        </p:txBody>
      </p:sp>
    </p:spTree>
    <p:extLst>
      <p:ext uri="{BB962C8B-B14F-4D97-AF65-F5344CB8AC3E}">
        <p14:creationId xmlns:p14="http://schemas.microsoft.com/office/powerpoint/2010/main" val="548849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a:p>
            <a:pPr marL="342900" indent="-342900" algn="just">
              <a:lnSpc>
                <a:spcPct val="107000"/>
              </a:lnSpc>
              <a:spcAft>
                <a:spcPts val="800"/>
              </a:spcAft>
              <a:buFont typeface="Arial" panose="020B0604020202020204" pitchFamily="34" charset="0"/>
              <a:buChar char="•"/>
            </a:pPr>
            <a:r>
              <a:rPr lang="en-IN" dirty="0"/>
              <a:t>Combining Certainties:</a:t>
            </a:r>
          </a:p>
          <a:p>
            <a:pPr marL="342900" indent="-342900" algn="just">
              <a:lnSpc>
                <a:spcPct val="107000"/>
              </a:lnSpc>
              <a:spcAft>
                <a:spcPts val="800"/>
              </a:spcAft>
              <a:buFont typeface="Arial" panose="020B0604020202020204" pitchFamily="34" charset="0"/>
              <a:buChar char="•"/>
            </a:pPr>
            <a:r>
              <a:rPr lang="en-US" dirty="0"/>
              <a:t>Finally consider the following consultation, which shows how the system combines evidence for a bad battery.</a:t>
            </a:r>
          </a:p>
          <a:p>
            <a:pPr marL="342900" indent="-342900" algn="just">
              <a:lnSpc>
                <a:spcPct val="107000"/>
              </a:lnSpc>
              <a:spcAft>
                <a:spcPts val="800"/>
              </a:spcAft>
              <a:buFont typeface="Arial" panose="020B0604020202020204" pitchFamily="34" charset="0"/>
              <a:buChar char="•"/>
            </a:pPr>
            <a:endParaRPr lang="en-IN" dirty="0"/>
          </a:p>
          <a:p>
            <a:pPr marL="285750" indent="-285750" algn="just">
              <a:lnSpc>
                <a:spcPct val="107000"/>
              </a:lnSpc>
              <a:spcAft>
                <a:spcPts val="800"/>
              </a:spcAft>
              <a:buFont typeface="Wingdings" panose="05000000000000000000" pitchFamily="2" charset="2"/>
              <a:buChar char="v"/>
            </a:pPr>
            <a:endParaRPr lang="en-IN" dirty="0"/>
          </a:p>
        </p:txBody>
      </p:sp>
      <p:sp>
        <p:nvSpPr>
          <p:cNvPr id="6" name="TextBox 5">
            <a:extLst>
              <a:ext uri="{FF2B5EF4-FFF2-40B4-BE49-F238E27FC236}">
                <a16:creationId xmlns:a16="http://schemas.microsoft.com/office/drawing/2014/main" id="{AA3AC4E1-A021-BE25-3336-4905DC03E8B8}"/>
              </a:ext>
            </a:extLst>
          </p:cNvPr>
          <p:cNvSpPr txBox="1"/>
          <p:nvPr/>
        </p:nvSpPr>
        <p:spPr>
          <a:xfrm>
            <a:off x="521776" y="5799650"/>
            <a:ext cx="11148448" cy="830997"/>
          </a:xfrm>
          <a:prstGeom prst="rect">
            <a:avLst/>
          </a:prstGeom>
          <a:noFill/>
        </p:spPr>
        <p:txBody>
          <a:bodyPr wrap="square">
            <a:spAutoFit/>
          </a:bodyPr>
          <a:lstStyle/>
          <a:p>
            <a:r>
              <a:rPr lang="en-US" sz="2400" dirty="0"/>
              <a:t>In this case the system combined the two rules to determine that the battery was weak with certainty factor 75.</a:t>
            </a:r>
            <a:endParaRPr lang="en-IN" sz="2400" dirty="0"/>
          </a:p>
        </p:txBody>
      </p:sp>
      <p:pic>
        <p:nvPicPr>
          <p:cNvPr id="5" name="Picture 4">
            <a:extLst>
              <a:ext uri="{FF2B5EF4-FFF2-40B4-BE49-F238E27FC236}">
                <a16:creationId xmlns:a16="http://schemas.microsoft.com/office/drawing/2014/main" id="{1C6E4E9C-DD5D-022E-2A32-135E7B41D763}"/>
              </a:ext>
            </a:extLst>
          </p:cNvPr>
          <p:cNvPicPr>
            <a:picLocks noChangeAspect="1"/>
          </p:cNvPicPr>
          <p:nvPr/>
        </p:nvPicPr>
        <p:blipFill>
          <a:blip r:embed="rId2"/>
          <a:stretch>
            <a:fillRect/>
          </a:stretch>
        </p:blipFill>
        <p:spPr>
          <a:xfrm>
            <a:off x="521776" y="2543175"/>
            <a:ext cx="6591946" cy="3226086"/>
          </a:xfrm>
          <a:prstGeom prst="rect">
            <a:avLst/>
          </a:prstGeom>
        </p:spPr>
      </p:pic>
    </p:spTree>
    <p:extLst>
      <p:ext uri="{BB962C8B-B14F-4D97-AF65-F5344CB8AC3E}">
        <p14:creationId xmlns:p14="http://schemas.microsoft.com/office/powerpoint/2010/main" val="3116895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Properties of Certainty Factors:</a:t>
            </a:r>
          </a:p>
          <a:p>
            <a:pPr marL="342900" indent="-342900" algn="just">
              <a:lnSpc>
                <a:spcPct val="107000"/>
              </a:lnSpc>
              <a:spcAft>
                <a:spcPts val="800"/>
              </a:spcAft>
              <a:buFont typeface="Arial" panose="020B0604020202020204" pitchFamily="34" charset="0"/>
              <a:buChar char="•"/>
            </a:pPr>
            <a:r>
              <a:rPr lang="en-IN" dirty="0"/>
              <a:t>Combining Certainties:</a:t>
            </a:r>
          </a:p>
          <a:p>
            <a:pPr algn="just">
              <a:lnSpc>
                <a:spcPct val="107000"/>
              </a:lnSpc>
              <a:spcAft>
                <a:spcPts val="800"/>
              </a:spcAft>
            </a:pPr>
            <a:r>
              <a:rPr lang="en-US" dirty="0"/>
              <a:t>Finally consider the following consultation, which shows how the system combines evidence for a bad battery.</a:t>
            </a:r>
          </a:p>
          <a:p>
            <a:pPr marL="342900" indent="-342900" algn="just">
              <a:lnSpc>
                <a:spcPct val="107000"/>
              </a:lnSpc>
              <a:spcAft>
                <a:spcPts val="800"/>
              </a:spcAft>
              <a:buFont typeface="Arial" panose="020B0604020202020204" pitchFamily="34" charset="0"/>
              <a:buChar char="•"/>
            </a:pPr>
            <a:r>
              <a:rPr lang="en-US" dirty="0"/>
              <a:t>rules whose conclusions are uncertain; </a:t>
            </a:r>
          </a:p>
          <a:p>
            <a:pPr algn="just">
              <a:lnSpc>
                <a:spcPct val="107000"/>
              </a:lnSpc>
              <a:spcAft>
                <a:spcPts val="800"/>
              </a:spcAft>
            </a:pPr>
            <a:r>
              <a:rPr lang="en-US" dirty="0"/>
              <a:t>• rules whose premises are uncertain;</a:t>
            </a:r>
          </a:p>
          <a:p>
            <a:pPr algn="just">
              <a:lnSpc>
                <a:spcPct val="107000"/>
              </a:lnSpc>
              <a:spcAft>
                <a:spcPts val="800"/>
              </a:spcAft>
            </a:pPr>
            <a:r>
              <a:rPr lang="en-US" dirty="0"/>
              <a:t> • user entered data which is uncertain; </a:t>
            </a:r>
          </a:p>
          <a:p>
            <a:pPr algn="just">
              <a:lnSpc>
                <a:spcPct val="107000"/>
              </a:lnSpc>
              <a:spcAft>
                <a:spcPts val="800"/>
              </a:spcAft>
            </a:pPr>
            <a:r>
              <a:rPr lang="en-US" dirty="0"/>
              <a:t>• combining uncertain premises with uncertain conclusions; </a:t>
            </a:r>
          </a:p>
          <a:p>
            <a:pPr algn="just">
              <a:lnSpc>
                <a:spcPct val="107000"/>
              </a:lnSpc>
              <a:spcAft>
                <a:spcPts val="800"/>
              </a:spcAft>
            </a:pPr>
            <a:r>
              <a:rPr lang="en-US" dirty="0"/>
              <a:t>• updating uncertain working storage data with new, also uncertain information;</a:t>
            </a:r>
          </a:p>
          <a:p>
            <a:pPr algn="just">
              <a:lnSpc>
                <a:spcPct val="107000"/>
              </a:lnSpc>
              <a:spcAft>
                <a:spcPts val="800"/>
              </a:spcAft>
            </a:pPr>
            <a:r>
              <a:rPr lang="en-US" dirty="0"/>
              <a:t> • establishing a threshold of uncertainty for when a premise is considered known. </a:t>
            </a:r>
            <a:endParaRPr lang="en-IN" dirty="0"/>
          </a:p>
          <a:p>
            <a:pPr marL="285750" indent="-285750" algn="just">
              <a:lnSpc>
                <a:spcPct val="107000"/>
              </a:lnSpc>
              <a:spcAft>
                <a:spcPts val="800"/>
              </a:spcAft>
              <a:buFont typeface="Wingdings" panose="05000000000000000000" pitchFamily="2" charset="2"/>
              <a:buChar char="v"/>
            </a:pPr>
            <a:endParaRPr lang="en-IN" dirty="0"/>
          </a:p>
        </p:txBody>
      </p:sp>
    </p:spTree>
    <p:extLst>
      <p:ext uri="{BB962C8B-B14F-4D97-AF65-F5344CB8AC3E}">
        <p14:creationId xmlns:p14="http://schemas.microsoft.com/office/powerpoint/2010/main" val="167740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433953" y="433953"/>
            <a:ext cx="10957301" cy="6013342"/>
          </a:xfrm>
        </p:spPr>
        <p:txBody>
          <a:bodyPr>
            <a:normAutofit/>
          </a:bodyPr>
          <a:lstStyle/>
          <a:p>
            <a:pPr algn="l">
              <a:lnSpc>
                <a:spcPct val="107000"/>
              </a:lnSpc>
              <a:spcAft>
                <a:spcPts val="800"/>
              </a:spcAft>
            </a:pPr>
            <a:r>
              <a:rPr lang="en-IN" sz="3200" b="1" kern="100" dirty="0">
                <a:effectLst/>
                <a:latin typeface="Aptos" panose="020B0004020202020204" pitchFamily="34" charset="0"/>
                <a:ea typeface="Aptos" panose="020B0004020202020204" pitchFamily="34" charset="0"/>
                <a:cs typeface="Times New Roman" panose="02020603050405020304" pitchFamily="18" charset="0"/>
              </a:rPr>
              <a:t>MYCIN</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algn="l"/>
            <a:r>
              <a:rPr lang="en-IN" sz="3200" b="1" dirty="0">
                <a:effectLst/>
                <a:latin typeface="Aptos" panose="020B0004020202020204" pitchFamily="34" charset="0"/>
                <a:ea typeface="Aptos" panose="020B0004020202020204" pitchFamily="34" charset="0"/>
                <a:cs typeface="Times New Roman" panose="02020603050405020304" pitchFamily="18" charset="0"/>
              </a:rPr>
              <a:t>Introduction:</a:t>
            </a:r>
          </a:p>
          <a:p>
            <a:pPr marL="457200" indent="-457200" algn="just">
              <a:lnSpc>
                <a:spcPct val="107000"/>
              </a:lnSpc>
              <a:spcAft>
                <a:spcPts val="800"/>
              </a:spcAft>
              <a:buFont typeface="Arial" panose="020B0604020202020204" pitchFamily="34" charset="0"/>
              <a:buChar char="•"/>
            </a:pPr>
            <a:r>
              <a:rPr lang="en-IN" sz="2800" dirty="0">
                <a:effectLst/>
                <a:latin typeface="Aptos" panose="020B0004020202020204" pitchFamily="34" charset="0"/>
                <a:ea typeface="Aptos" panose="020B0004020202020204" pitchFamily="34" charset="0"/>
                <a:cs typeface="Times New Roman" panose="02020603050405020304" pitchFamily="18" charset="0"/>
              </a:rPr>
              <a:t>MYCIN is a computer program designed to provide attending physicians with advice comparable to that which they would otherwise get from a consulting physician specializing in bacteremia and meningitis infections. </a:t>
            </a:r>
          </a:p>
          <a:p>
            <a:pPr marL="457200" indent="-457200" algn="just">
              <a:lnSpc>
                <a:spcPct val="107000"/>
              </a:lnSpc>
              <a:spcAft>
                <a:spcPts val="800"/>
              </a:spcAft>
              <a:buFont typeface="Arial" panose="020B0604020202020204" pitchFamily="34" charset="0"/>
              <a:buChar char="•"/>
            </a:pPr>
            <a:r>
              <a:rPr lang="en-IN" sz="2800" kern="100" dirty="0">
                <a:effectLst/>
                <a:latin typeface="Aptos" panose="020B0004020202020204" pitchFamily="34" charset="0"/>
                <a:ea typeface="Aptos" panose="020B0004020202020204" pitchFamily="34" charset="0"/>
                <a:cs typeface="Times New Roman" panose="02020603050405020304" pitchFamily="18" charset="0"/>
              </a:rPr>
              <a:t>When the MYCIN program is evoked, it initiates a dialogue. The physician types answers in response to various questions. Eventually MYCIN provides a diagnosis and a detailed drug therapy recommendation.</a:t>
            </a:r>
          </a:p>
          <a:p>
            <a:pPr algn="just">
              <a:lnSpc>
                <a:spcPct val="107000"/>
              </a:lnSpc>
              <a:spcAft>
                <a:spcPts val="800"/>
              </a:spcAft>
            </a:pPr>
            <a:endParaRPr lang="en-IN" sz="3200" dirty="0"/>
          </a:p>
        </p:txBody>
      </p:sp>
    </p:spTree>
    <p:extLst>
      <p:ext uri="{BB962C8B-B14F-4D97-AF65-F5344CB8AC3E}">
        <p14:creationId xmlns:p14="http://schemas.microsoft.com/office/powerpoint/2010/main" val="4287010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867904" y="895026"/>
            <a:ext cx="19334693" cy="8981299"/>
          </a:xfrm>
        </p:spPr>
        <p:txBody>
          <a:bodyPr>
            <a:normAutofit/>
          </a:bodyPr>
          <a:lstStyle/>
          <a:p>
            <a:pPr algn="l">
              <a:lnSpc>
                <a:spcPct val="107000"/>
              </a:lnSpc>
              <a:spcAft>
                <a:spcPts val="800"/>
              </a:spcAft>
            </a:pPr>
            <a:r>
              <a:rPr lang="en-IN" sz="3200" b="1" kern="100" dirty="0">
                <a:effectLst/>
                <a:latin typeface="Aptos" panose="020B0004020202020204" pitchFamily="34" charset="0"/>
                <a:ea typeface="Aptos" panose="020B0004020202020204" pitchFamily="34" charset="0"/>
                <a:cs typeface="Times New Roman" panose="02020603050405020304" pitchFamily="18" charset="0"/>
              </a:rPr>
              <a:t>MYCIN</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algn="l"/>
            <a:r>
              <a:rPr lang="en-IN" sz="3200" b="1" dirty="0">
                <a:effectLst/>
                <a:latin typeface="Aptos" panose="020B0004020202020204" pitchFamily="34" charset="0"/>
                <a:ea typeface="Aptos" panose="020B0004020202020204" pitchFamily="34" charset="0"/>
                <a:cs typeface="Times New Roman" panose="02020603050405020304" pitchFamily="18" charset="0"/>
              </a:rPr>
              <a:t>Introduction:</a:t>
            </a:r>
          </a:p>
          <a:p>
            <a:pPr algn="just">
              <a:lnSpc>
                <a:spcPct val="107000"/>
              </a:lnSpc>
              <a:spcAft>
                <a:spcPts val="800"/>
              </a:spcAft>
            </a:pPr>
            <a:endParaRPr lang="en-IN" sz="3200" dirty="0"/>
          </a:p>
        </p:txBody>
      </p:sp>
      <p:sp>
        <p:nvSpPr>
          <p:cNvPr id="2" name="Rectangle 2">
            <a:extLst>
              <a:ext uri="{FF2B5EF4-FFF2-40B4-BE49-F238E27FC236}">
                <a16:creationId xmlns:a16="http://schemas.microsoft.com/office/drawing/2014/main" id="{E30F7E77-CA11-8B4F-E0CF-F45D55D92EE7}"/>
              </a:ext>
            </a:extLst>
          </p:cNvPr>
          <p:cNvSpPr>
            <a:spLocks noChangeArrowheads="1"/>
          </p:cNvSpPr>
          <p:nvPr/>
        </p:nvSpPr>
        <p:spPr bwMode="auto">
          <a:xfrm>
            <a:off x="192506" y="234207"/>
            <a:ext cx="495701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Structure of </a:t>
            </a:r>
            <a:r>
              <a:rPr kumimoji="0" lang="en-US" altLang="en-US" sz="2400" b="1"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Mycin</a:t>
            </a:r>
            <a:r>
              <a:rPr kumimoji="0" lang="en-US" altLang="en-US" sz="24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Program:</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4">
            <a:extLst>
              <a:ext uri="{FF2B5EF4-FFF2-40B4-BE49-F238E27FC236}">
                <a16:creationId xmlns:a16="http://schemas.microsoft.com/office/drawing/2014/main" id="{1760E7E8-AD28-17DB-3BC8-C2C1D36D4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951" y="918274"/>
            <a:ext cx="11565544" cy="543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418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kern="100" dirty="0">
                <a:effectLst/>
                <a:latin typeface="Aptos" panose="020B0004020202020204" pitchFamily="34" charset="0"/>
                <a:ea typeface="Aptos" panose="020B0004020202020204" pitchFamily="34" charset="0"/>
                <a:cs typeface="Times New Roman" panose="02020603050405020304" pitchFamily="18" charset="0"/>
              </a:rPr>
              <a:t>The MYCIN system comprises three major subprograms, as depicted in Figure above.</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kern="100" dirty="0">
                <a:effectLst/>
                <a:latin typeface="Aptos" panose="020B0004020202020204" pitchFamily="34" charset="0"/>
                <a:ea typeface="Aptos" panose="020B0004020202020204" pitchFamily="34" charset="0"/>
                <a:cs typeface="Times New Roman" panose="02020603050405020304" pitchFamily="18" charset="0"/>
              </a:rPr>
              <a:t>The Consultation Program</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kern="100" dirty="0">
                <a:effectLst/>
                <a:latin typeface="Aptos" panose="020B0004020202020204" pitchFamily="34" charset="0"/>
                <a:ea typeface="Aptos" panose="020B0004020202020204" pitchFamily="34" charset="0"/>
                <a:cs typeface="Times New Roman" panose="02020603050405020304" pitchFamily="18" charset="0"/>
              </a:rPr>
              <a:t>Explanation Program</a:t>
            </a:r>
          </a:p>
          <a:p>
            <a:pPr marL="342900" lvl="0" indent="-342900" algn="just">
              <a:lnSpc>
                <a:spcPct val="107000"/>
              </a:lnSpc>
              <a:spcAft>
                <a:spcPts val="800"/>
              </a:spcAft>
              <a:buSzPts val="1000"/>
              <a:buFont typeface="Symbol" panose="05050102010706020507" pitchFamily="18" charset="2"/>
              <a:buChar char=""/>
              <a:tabLst>
                <a:tab pos="457200" algn="l"/>
              </a:tabLst>
            </a:pPr>
            <a:r>
              <a:rPr lang="en-IN" kern="100" dirty="0">
                <a:effectLst/>
                <a:latin typeface="Aptos" panose="020B0004020202020204" pitchFamily="34" charset="0"/>
                <a:ea typeface="Aptos" panose="020B0004020202020204" pitchFamily="34" charset="0"/>
                <a:cs typeface="Times New Roman" panose="02020603050405020304" pitchFamily="18" charset="0"/>
              </a:rPr>
              <a:t>Knowledge Acquisition Program</a:t>
            </a:r>
          </a:p>
          <a:p>
            <a:pPr marL="285750" indent="-285750" algn="just">
              <a:lnSpc>
                <a:spcPct val="107000"/>
              </a:lnSpc>
              <a:spcAft>
                <a:spcPts val="800"/>
              </a:spcAft>
              <a:buFont typeface="Wingdings" panose="05000000000000000000" pitchFamily="2" charset="2"/>
              <a:buChar char="v"/>
            </a:pPr>
            <a:r>
              <a:rPr lang="en-IN" kern="100" dirty="0">
                <a:effectLst/>
                <a:latin typeface="Aptos" panose="020B0004020202020204" pitchFamily="34" charset="0"/>
                <a:ea typeface="Aptos" panose="020B0004020202020204" pitchFamily="34" charset="0"/>
                <a:cs typeface="Times New Roman" panose="02020603050405020304" pitchFamily="18" charset="0"/>
              </a:rPr>
              <a:t>The </a:t>
            </a:r>
            <a:r>
              <a:rPr lang="en-IN" b="1" kern="100" dirty="0">
                <a:effectLst/>
                <a:latin typeface="Aptos" panose="020B0004020202020204" pitchFamily="34" charset="0"/>
                <a:ea typeface="Aptos" panose="020B0004020202020204" pitchFamily="34" charset="0"/>
                <a:cs typeface="Times New Roman" panose="02020603050405020304" pitchFamily="18" charset="0"/>
              </a:rPr>
              <a:t>Consultation Program</a:t>
            </a:r>
            <a:r>
              <a:rPr lang="en-IN" kern="100" dirty="0">
                <a:effectLst/>
                <a:latin typeface="Aptos" panose="020B0004020202020204" pitchFamily="34" charset="0"/>
                <a:ea typeface="Aptos" panose="020B0004020202020204" pitchFamily="34" charset="0"/>
                <a:cs typeface="Times New Roman" panose="02020603050405020304" pitchFamily="18" charset="0"/>
              </a:rPr>
              <a:t> is the core of the system; it interacts with the physician to obtain information about the patient, generating diagnoses and therapy recommendations.</a:t>
            </a:r>
          </a:p>
          <a:p>
            <a:pPr marL="285750" indent="-285750" algn="just">
              <a:lnSpc>
                <a:spcPct val="107000"/>
              </a:lnSpc>
              <a:spcAft>
                <a:spcPts val="800"/>
              </a:spcAft>
              <a:buFont typeface="Wingdings" panose="05000000000000000000" pitchFamily="2" charset="2"/>
              <a:buChar char="v"/>
            </a:pPr>
            <a:r>
              <a:rPr lang="en-IN" kern="100" dirty="0">
                <a:effectLst/>
                <a:latin typeface="Aptos" panose="020B0004020202020204" pitchFamily="34" charset="0"/>
                <a:ea typeface="Aptos" panose="020B0004020202020204" pitchFamily="34" charset="0"/>
                <a:cs typeface="Times New Roman" panose="02020603050405020304" pitchFamily="18" charset="0"/>
              </a:rPr>
              <a:t>The </a:t>
            </a:r>
            <a:r>
              <a:rPr lang="en-IN" b="1" kern="100" dirty="0">
                <a:effectLst/>
                <a:latin typeface="Aptos" panose="020B0004020202020204" pitchFamily="34" charset="0"/>
                <a:ea typeface="Aptos" panose="020B0004020202020204" pitchFamily="34" charset="0"/>
                <a:cs typeface="Times New Roman" panose="02020603050405020304" pitchFamily="18" charset="0"/>
              </a:rPr>
              <a:t>Explanation Program</a:t>
            </a:r>
            <a:r>
              <a:rPr lang="en-IN" kern="100" dirty="0">
                <a:effectLst/>
                <a:latin typeface="Aptos" panose="020B0004020202020204" pitchFamily="34" charset="0"/>
                <a:ea typeface="Aptos" panose="020B0004020202020204" pitchFamily="34" charset="0"/>
                <a:cs typeface="Times New Roman" panose="02020603050405020304" pitchFamily="18" charset="0"/>
              </a:rPr>
              <a:t> provides explanations and justifications for the program’s actions.</a:t>
            </a:r>
          </a:p>
          <a:p>
            <a:pPr marL="285750" indent="-285750" algn="just">
              <a:lnSpc>
                <a:spcPct val="107000"/>
              </a:lnSpc>
              <a:spcAft>
                <a:spcPts val="800"/>
              </a:spcAft>
              <a:buFont typeface="Wingdings" panose="05000000000000000000" pitchFamily="2" charset="2"/>
              <a:buChar char="v"/>
            </a:pPr>
            <a:r>
              <a:rPr lang="en-IN" kern="100" dirty="0">
                <a:effectLst/>
                <a:latin typeface="Aptos" panose="020B0004020202020204" pitchFamily="34" charset="0"/>
                <a:ea typeface="Aptos" panose="020B0004020202020204" pitchFamily="34" charset="0"/>
                <a:cs typeface="Times New Roman" panose="02020603050405020304" pitchFamily="18" charset="0"/>
              </a:rPr>
              <a:t>The </a:t>
            </a:r>
            <a:r>
              <a:rPr lang="en-IN" b="1" kern="100" dirty="0">
                <a:effectLst/>
                <a:latin typeface="Aptos" panose="020B0004020202020204" pitchFamily="34" charset="0"/>
                <a:ea typeface="Aptos" panose="020B0004020202020204" pitchFamily="34" charset="0"/>
                <a:cs typeface="Times New Roman" panose="02020603050405020304" pitchFamily="18" charset="0"/>
              </a:rPr>
              <a:t>Knowledge-Acquisition</a:t>
            </a:r>
            <a:r>
              <a:rPr lang="en-IN" kern="100" dirty="0">
                <a:effectLst/>
                <a:latin typeface="Aptos" panose="020B0004020202020204" pitchFamily="34" charset="0"/>
                <a:ea typeface="Aptos" panose="020B0004020202020204" pitchFamily="34" charset="0"/>
                <a:cs typeface="Times New Roman" panose="02020603050405020304" pitchFamily="18" charset="0"/>
              </a:rPr>
              <a:t> Program is used by experts to update the system’s knowledge base.</a:t>
            </a:r>
          </a:p>
          <a:p>
            <a:pPr algn="just">
              <a:lnSpc>
                <a:spcPct val="107000"/>
              </a:lnSpc>
              <a:spcAft>
                <a:spcPts val="800"/>
              </a:spcAft>
            </a:pPr>
            <a:endParaRPr lang="en-IN" sz="3200" dirty="0"/>
          </a:p>
        </p:txBody>
      </p:sp>
    </p:spTree>
    <p:extLst>
      <p:ext uri="{BB962C8B-B14F-4D97-AF65-F5344CB8AC3E}">
        <p14:creationId xmlns:p14="http://schemas.microsoft.com/office/powerpoint/2010/main" val="215025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a:p>
            <a:pPr marL="342900" indent="-342900" algn="just">
              <a:lnSpc>
                <a:spcPct val="107000"/>
              </a:lnSpc>
              <a:spcAft>
                <a:spcPts val="800"/>
              </a:spcAft>
              <a:buFont typeface="Arial" panose="020B0604020202020204" pitchFamily="34" charset="0"/>
              <a:buChar char="•"/>
            </a:pPr>
            <a:r>
              <a:rPr lang="en-US" dirty="0"/>
              <a:t>A</a:t>
            </a:r>
            <a:r>
              <a:rPr lang="en-US" sz="2400" dirty="0"/>
              <a:t>n expert system shell, called Clam, which supports backward chaining with uncertainty. The use of uncertainty changes the inference process from that provided by pure Prolog, so Clam has its own rule format and inference engine.</a:t>
            </a:r>
          </a:p>
          <a:p>
            <a:pPr marL="285750" indent="-285750" algn="just">
              <a:lnSpc>
                <a:spcPct val="107000"/>
              </a:lnSpc>
              <a:spcAft>
                <a:spcPts val="800"/>
              </a:spcAft>
              <a:buFont typeface="Wingdings" panose="05000000000000000000" pitchFamily="2" charset="2"/>
              <a:buChar char="v"/>
            </a:pPr>
            <a:r>
              <a:rPr lang="en-IN" sz="2400" dirty="0"/>
              <a:t>Certainty Factors</a:t>
            </a:r>
            <a:r>
              <a:rPr lang="en-US" dirty="0"/>
              <a:t>:</a:t>
            </a:r>
          </a:p>
          <a:p>
            <a:pPr marL="342900" indent="-342900" algn="just">
              <a:lnSpc>
                <a:spcPct val="107000"/>
              </a:lnSpc>
              <a:spcAft>
                <a:spcPts val="800"/>
              </a:spcAft>
              <a:buFont typeface="Arial" panose="020B0604020202020204" pitchFamily="34" charset="0"/>
              <a:buChar char="•"/>
            </a:pPr>
            <a:r>
              <a:rPr lang="en-US" dirty="0"/>
              <a:t>The inference engine automatically updates and maintains the certainty factors as the inference proceeds.</a:t>
            </a:r>
          </a:p>
          <a:p>
            <a:pPr marL="342900" indent="-342900" algn="just">
              <a:lnSpc>
                <a:spcPct val="107000"/>
              </a:lnSpc>
              <a:spcAft>
                <a:spcPts val="800"/>
              </a:spcAft>
              <a:buFont typeface="Arial" panose="020B0604020202020204" pitchFamily="34" charset="0"/>
              <a:buChar char="•"/>
            </a:pPr>
            <a:r>
              <a:rPr lang="en-US" sz="2400" dirty="0"/>
              <a:t>Let's first look at an example using Clam. The certainty factors (preceded by </a:t>
            </a:r>
            <a:r>
              <a:rPr lang="en-US" sz="2400" dirty="0" err="1"/>
              <a:t>cf</a:t>
            </a:r>
            <a:r>
              <a:rPr lang="en-US" sz="2400" dirty="0"/>
              <a:t>) are integers from –100 (for definitely false) to +100 (for definitely true). </a:t>
            </a:r>
          </a:p>
          <a:p>
            <a:pPr marL="342900" indent="-342900" algn="just">
              <a:lnSpc>
                <a:spcPct val="107000"/>
              </a:lnSpc>
              <a:spcAft>
                <a:spcPts val="800"/>
              </a:spcAft>
              <a:buFont typeface="Arial" panose="020B0604020202020204" pitchFamily="34" charset="0"/>
              <a:buChar char="•"/>
            </a:pPr>
            <a:r>
              <a:rPr lang="en-US" sz="2400" dirty="0"/>
              <a:t>The following is a small knowledge base in Clam that is designed to diagnose a car which will not start. It illustrates some of the behavior of one scheme for handling uncertainty. </a:t>
            </a:r>
            <a:endParaRPr lang="en-IN" sz="3200" dirty="0"/>
          </a:p>
        </p:txBody>
      </p:sp>
    </p:spTree>
    <p:extLst>
      <p:ext uri="{BB962C8B-B14F-4D97-AF65-F5344CB8AC3E}">
        <p14:creationId xmlns:p14="http://schemas.microsoft.com/office/powerpoint/2010/main" val="1621235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p:txBody>
      </p:sp>
      <p:pic>
        <p:nvPicPr>
          <p:cNvPr id="4" name="Picture 3">
            <a:extLst>
              <a:ext uri="{FF2B5EF4-FFF2-40B4-BE49-F238E27FC236}">
                <a16:creationId xmlns:a16="http://schemas.microsoft.com/office/drawing/2014/main" id="{F8AE1FB1-B65C-B842-39EF-E7B605055B4D}"/>
              </a:ext>
            </a:extLst>
          </p:cNvPr>
          <p:cNvPicPr>
            <a:picLocks noChangeAspect="1"/>
          </p:cNvPicPr>
          <p:nvPr/>
        </p:nvPicPr>
        <p:blipFill>
          <a:blip r:embed="rId2"/>
          <a:stretch>
            <a:fillRect/>
          </a:stretch>
        </p:blipFill>
        <p:spPr>
          <a:xfrm>
            <a:off x="223433" y="824436"/>
            <a:ext cx="6378845" cy="5876969"/>
          </a:xfrm>
          <a:prstGeom prst="rect">
            <a:avLst/>
          </a:prstGeom>
        </p:spPr>
      </p:pic>
    </p:spTree>
    <p:extLst>
      <p:ext uri="{BB962C8B-B14F-4D97-AF65-F5344CB8AC3E}">
        <p14:creationId xmlns:p14="http://schemas.microsoft.com/office/powerpoint/2010/main" val="286059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p:txBody>
      </p:sp>
      <p:pic>
        <p:nvPicPr>
          <p:cNvPr id="5" name="Picture 4">
            <a:extLst>
              <a:ext uri="{FF2B5EF4-FFF2-40B4-BE49-F238E27FC236}">
                <a16:creationId xmlns:a16="http://schemas.microsoft.com/office/drawing/2014/main" id="{4C35CBF4-632E-BBEF-D431-BEC39993D6B3}"/>
              </a:ext>
            </a:extLst>
          </p:cNvPr>
          <p:cNvPicPr>
            <a:picLocks noChangeAspect="1"/>
          </p:cNvPicPr>
          <p:nvPr/>
        </p:nvPicPr>
        <p:blipFill>
          <a:blip r:embed="rId2"/>
          <a:stretch>
            <a:fillRect/>
          </a:stretch>
        </p:blipFill>
        <p:spPr>
          <a:xfrm>
            <a:off x="181136" y="800624"/>
            <a:ext cx="9722281" cy="5856633"/>
          </a:xfrm>
          <a:prstGeom prst="rect">
            <a:avLst/>
          </a:prstGeom>
        </p:spPr>
      </p:pic>
    </p:spTree>
    <p:extLst>
      <p:ext uri="{BB962C8B-B14F-4D97-AF65-F5344CB8AC3E}">
        <p14:creationId xmlns:p14="http://schemas.microsoft.com/office/powerpoint/2010/main" val="264568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a:p>
            <a:pPr marL="342900" indent="-342900" algn="just">
              <a:lnSpc>
                <a:spcPct val="107000"/>
              </a:lnSpc>
              <a:spcAft>
                <a:spcPts val="800"/>
              </a:spcAft>
              <a:buFont typeface="Arial" panose="020B0604020202020204" pitchFamily="34" charset="0"/>
              <a:buChar char="•"/>
            </a:pPr>
            <a:r>
              <a:rPr lang="en-IN" dirty="0"/>
              <a:t>Rule Uncertainty:</a:t>
            </a:r>
          </a:p>
          <a:p>
            <a:pPr marL="342900" indent="-342900" algn="just">
              <a:lnSpc>
                <a:spcPct val="107000"/>
              </a:lnSpc>
              <a:spcAft>
                <a:spcPts val="800"/>
              </a:spcAft>
              <a:buFont typeface="Arial" panose="020B0604020202020204" pitchFamily="34" charset="0"/>
              <a:buChar char="•"/>
            </a:pPr>
            <a:endParaRPr lang="en-IN" dirty="0"/>
          </a:p>
          <a:p>
            <a:pPr marL="285750" indent="-285750" algn="just">
              <a:lnSpc>
                <a:spcPct val="107000"/>
              </a:lnSpc>
              <a:spcAft>
                <a:spcPts val="800"/>
              </a:spcAft>
              <a:buFont typeface="Wingdings" panose="05000000000000000000" pitchFamily="2" charset="2"/>
              <a:buChar char="v"/>
            </a:pPr>
            <a:endParaRPr lang="en-IN" dirty="0"/>
          </a:p>
        </p:txBody>
      </p:sp>
      <p:pic>
        <p:nvPicPr>
          <p:cNvPr id="7" name="Picture 6">
            <a:extLst>
              <a:ext uri="{FF2B5EF4-FFF2-40B4-BE49-F238E27FC236}">
                <a16:creationId xmlns:a16="http://schemas.microsoft.com/office/drawing/2014/main" id="{3ABBA42F-F8EB-FB6A-441D-6F6DBDC3A72A}"/>
              </a:ext>
            </a:extLst>
          </p:cNvPr>
          <p:cNvPicPr>
            <a:picLocks noChangeAspect="1"/>
          </p:cNvPicPr>
          <p:nvPr/>
        </p:nvPicPr>
        <p:blipFill>
          <a:blip r:embed="rId2"/>
          <a:stretch>
            <a:fillRect/>
          </a:stretch>
        </p:blipFill>
        <p:spPr>
          <a:xfrm>
            <a:off x="245228" y="1342539"/>
            <a:ext cx="11037538" cy="5632741"/>
          </a:xfrm>
          <a:prstGeom prst="rect">
            <a:avLst/>
          </a:prstGeom>
        </p:spPr>
      </p:pic>
    </p:spTree>
    <p:extLst>
      <p:ext uri="{BB962C8B-B14F-4D97-AF65-F5344CB8AC3E}">
        <p14:creationId xmlns:p14="http://schemas.microsoft.com/office/powerpoint/2010/main" val="49651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847278-69E7-FFB5-AD38-5B1252054A7E}"/>
              </a:ext>
            </a:extLst>
          </p:cNvPr>
          <p:cNvSpPr>
            <a:spLocks noGrp="1"/>
          </p:cNvSpPr>
          <p:nvPr>
            <p:ph type="subTitle" idx="1"/>
          </p:nvPr>
        </p:nvSpPr>
        <p:spPr>
          <a:xfrm>
            <a:off x="0" y="226259"/>
            <a:ext cx="11670224" cy="6035056"/>
          </a:xfrm>
        </p:spPr>
        <p:txBody>
          <a:bodyPr>
            <a:normAutofit/>
          </a:bodyPr>
          <a:lstStyle/>
          <a:p>
            <a:pPr marL="285750" indent="-285750" algn="just">
              <a:lnSpc>
                <a:spcPct val="107000"/>
              </a:lnSpc>
              <a:spcAft>
                <a:spcPts val="800"/>
              </a:spcAft>
              <a:buFont typeface="Wingdings" panose="05000000000000000000" pitchFamily="2" charset="2"/>
              <a:buChar char="v"/>
            </a:pPr>
            <a:r>
              <a:rPr lang="en-IN" dirty="0"/>
              <a:t>Backward Chaining with Uncertainty:</a:t>
            </a:r>
          </a:p>
          <a:p>
            <a:pPr marL="342900" indent="-342900" algn="just">
              <a:lnSpc>
                <a:spcPct val="107000"/>
              </a:lnSpc>
              <a:spcAft>
                <a:spcPts val="800"/>
              </a:spcAft>
              <a:buFont typeface="Arial" panose="020B0604020202020204" pitchFamily="34" charset="0"/>
              <a:buChar char="•"/>
            </a:pPr>
            <a:r>
              <a:rPr lang="en-IN" dirty="0"/>
              <a:t>User Uncertainty:</a:t>
            </a:r>
          </a:p>
          <a:p>
            <a:pPr marL="342900" indent="-342900" algn="just">
              <a:lnSpc>
                <a:spcPct val="107000"/>
              </a:lnSpc>
              <a:spcAft>
                <a:spcPts val="800"/>
              </a:spcAft>
              <a:buFont typeface="Arial" panose="020B0604020202020204" pitchFamily="34" charset="0"/>
              <a:buChar char="•"/>
            </a:pPr>
            <a:endParaRPr lang="en-IN" dirty="0"/>
          </a:p>
          <a:p>
            <a:pPr marL="285750" indent="-285750" algn="just">
              <a:lnSpc>
                <a:spcPct val="107000"/>
              </a:lnSpc>
              <a:spcAft>
                <a:spcPts val="800"/>
              </a:spcAft>
              <a:buFont typeface="Wingdings" panose="05000000000000000000" pitchFamily="2" charset="2"/>
              <a:buChar char="v"/>
            </a:pPr>
            <a:endParaRPr lang="en-IN" dirty="0"/>
          </a:p>
        </p:txBody>
      </p:sp>
      <p:pic>
        <p:nvPicPr>
          <p:cNvPr id="4" name="Picture 3">
            <a:extLst>
              <a:ext uri="{FF2B5EF4-FFF2-40B4-BE49-F238E27FC236}">
                <a16:creationId xmlns:a16="http://schemas.microsoft.com/office/drawing/2014/main" id="{61B0A458-8F05-099F-3C7E-7DB1AE8FD512}"/>
              </a:ext>
            </a:extLst>
          </p:cNvPr>
          <p:cNvPicPr>
            <a:picLocks noChangeAspect="1"/>
          </p:cNvPicPr>
          <p:nvPr/>
        </p:nvPicPr>
        <p:blipFill>
          <a:blip r:embed="rId2"/>
          <a:stretch>
            <a:fillRect/>
          </a:stretch>
        </p:blipFill>
        <p:spPr>
          <a:xfrm>
            <a:off x="0" y="1177870"/>
            <a:ext cx="10507851" cy="4437113"/>
          </a:xfrm>
          <a:prstGeom prst="rect">
            <a:avLst/>
          </a:prstGeom>
        </p:spPr>
      </p:pic>
      <p:sp>
        <p:nvSpPr>
          <p:cNvPr id="6" name="TextBox 5">
            <a:extLst>
              <a:ext uri="{FF2B5EF4-FFF2-40B4-BE49-F238E27FC236}">
                <a16:creationId xmlns:a16="http://schemas.microsoft.com/office/drawing/2014/main" id="{AA3AC4E1-A021-BE25-3336-4905DC03E8B8}"/>
              </a:ext>
            </a:extLst>
          </p:cNvPr>
          <p:cNvSpPr txBox="1"/>
          <p:nvPr/>
        </p:nvSpPr>
        <p:spPr>
          <a:xfrm>
            <a:off x="521776" y="5799650"/>
            <a:ext cx="11148448" cy="830997"/>
          </a:xfrm>
          <a:prstGeom prst="rect">
            <a:avLst/>
          </a:prstGeom>
          <a:noFill/>
        </p:spPr>
        <p:txBody>
          <a:bodyPr wrap="square">
            <a:spAutoFit/>
          </a:bodyPr>
          <a:lstStyle/>
          <a:p>
            <a:r>
              <a:rPr lang="en-US" sz="2400" dirty="0"/>
              <a:t>In this case that the user was only certain to a degree of 50 that there was a gas smell. This results in the system only being half as sure that the problem is flooded</a:t>
            </a:r>
            <a:endParaRPr lang="en-IN" sz="2400" dirty="0"/>
          </a:p>
        </p:txBody>
      </p:sp>
    </p:spTree>
    <p:extLst>
      <p:ext uri="{BB962C8B-B14F-4D97-AF65-F5344CB8AC3E}">
        <p14:creationId xmlns:p14="http://schemas.microsoft.com/office/powerpoint/2010/main" val="862204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TotalTime>
  <Words>551</Words>
  <Application>Microsoft Office PowerPoint</Application>
  <PresentationFormat>Widescreen</PresentationFormat>
  <Paragraphs>46</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pramod mali</dc:creator>
  <cp:lastModifiedBy>pramod mali</cp:lastModifiedBy>
  <cp:revision>16</cp:revision>
  <dcterms:created xsi:type="dcterms:W3CDTF">2024-09-06T03:29:50Z</dcterms:created>
  <dcterms:modified xsi:type="dcterms:W3CDTF">2024-09-06T05:46:58Z</dcterms:modified>
</cp:coreProperties>
</file>