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3" roundtripDataSignature="AMtx7mh6S7NdEGnMF9PeDwVPBLs9Iwxw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 name="Google Shape;14;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2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2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8"/>
          <p:cNvSpPr/>
          <p:nvPr>
            <p:ph idx="2" type="pic"/>
          </p:nvPr>
        </p:nvSpPr>
        <p:spPr>
          <a:xfrm>
            <a:off x="5183188" y="987425"/>
            <a:ext cx="6172200" cy="4873625"/>
          </a:xfrm>
          <a:prstGeom prst="rect">
            <a:avLst/>
          </a:prstGeom>
          <a:noFill/>
          <a:ln>
            <a:noFill/>
          </a:ln>
        </p:spPr>
      </p:sp>
      <p:sp>
        <p:nvSpPr>
          <p:cNvPr id="64" name="Google Shape;64;p2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Brute Force</a:t>
            </a:r>
            <a:endParaRPr/>
          </a:p>
        </p:txBody>
      </p:sp>
      <p:sp>
        <p:nvSpPr>
          <p:cNvPr id="85" name="Google Shape;85;p1"/>
          <p:cNvSpPr txBox="1"/>
          <p:nvPr>
            <p:ph idx="1" type="body"/>
          </p:nvPr>
        </p:nvSpPr>
        <p:spPr>
          <a:xfrm>
            <a:off x="838200" y="1825625"/>
            <a:ext cx="8292921"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Brute force</a:t>
            </a:r>
            <a:r>
              <a:rPr lang="en-US"/>
              <a:t> is a straightforward approach to solve a problem based on the problem’s statement and definitions of the concepts involved. </a:t>
            </a:r>
            <a:endParaRPr/>
          </a:p>
          <a:p>
            <a:pPr indent="-228600" lvl="0" marL="228600" rtl="0" algn="l">
              <a:lnSpc>
                <a:spcPct val="90000"/>
              </a:lnSpc>
              <a:spcBef>
                <a:spcPts val="1000"/>
              </a:spcBef>
              <a:spcAft>
                <a:spcPts val="0"/>
              </a:spcAft>
              <a:buClr>
                <a:schemeClr val="dk1"/>
              </a:buClr>
              <a:buSzPts val="2800"/>
              <a:buChar char="•"/>
            </a:pPr>
            <a:r>
              <a:rPr lang="en-US"/>
              <a:t>It is considered as one of the easiest approach to apply and is useful for solving small–size instances of a problem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0"/>
          <p:cNvSpPr/>
          <p:nvPr/>
        </p:nvSpPr>
        <p:spPr>
          <a:xfrm>
            <a:off x="5157716" y="533400"/>
            <a:ext cx="609600"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800" u="none" cap="none" strike="noStrike">
                <a:solidFill>
                  <a:schemeClr val="dk1"/>
                </a:solidFill>
                <a:latin typeface="Calibri"/>
                <a:ea typeface="Calibri"/>
                <a:cs typeface="Calibri"/>
                <a:sym typeface="Calibri"/>
              </a:rPr>
              <a:t>1</a:t>
            </a:r>
            <a:endParaRPr/>
          </a:p>
        </p:txBody>
      </p:sp>
      <p:sp>
        <p:nvSpPr>
          <p:cNvPr id="139" name="Google Shape;139;p10"/>
          <p:cNvSpPr txBox="1"/>
          <p:nvPr/>
        </p:nvSpPr>
        <p:spPr>
          <a:xfrm>
            <a:off x="3200401" y="6172200"/>
            <a:ext cx="498854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Tree organization of 4 queens solution space in DFS</a:t>
            </a:r>
            <a:endParaRPr/>
          </a:p>
        </p:txBody>
      </p:sp>
      <p:cxnSp>
        <p:nvCxnSpPr>
          <p:cNvPr id="140" name="Google Shape;140;p10"/>
          <p:cNvCxnSpPr>
            <a:stCxn id="138" idx="3"/>
          </p:cNvCxnSpPr>
          <p:nvPr/>
        </p:nvCxnSpPr>
        <p:spPr>
          <a:xfrm flipH="1">
            <a:off x="3176390" y="1053726"/>
            <a:ext cx="2070600" cy="1232400"/>
          </a:xfrm>
          <a:prstGeom prst="straightConnector1">
            <a:avLst/>
          </a:prstGeom>
          <a:noFill/>
          <a:ln cap="flat" cmpd="sng" w="9525">
            <a:solidFill>
              <a:schemeClr val="accent1"/>
            </a:solidFill>
            <a:prstDash val="solid"/>
            <a:miter lim="800000"/>
            <a:headEnd len="sm" w="sm" type="none"/>
            <a:tailEnd len="sm" w="sm" type="none"/>
          </a:ln>
        </p:spPr>
      </p:cxnSp>
      <p:cxnSp>
        <p:nvCxnSpPr>
          <p:cNvPr id="141" name="Google Shape;141;p10"/>
          <p:cNvCxnSpPr>
            <a:stCxn id="138" idx="4"/>
          </p:cNvCxnSpPr>
          <p:nvPr/>
        </p:nvCxnSpPr>
        <p:spPr>
          <a:xfrm>
            <a:off x="5462516" y="1143000"/>
            <a:ext cx="24000" cy="1219200"/>
          </a:xfrm>
          <a:prstGeom prst="straightConnector1">
            <a:avLst/>
          </a:prstGeom>
          <a:noFill/>
          <a:ln cap="flat" cmpd="sng" w="9525">
            <a:solidFill>
              <a:srgbClr val="5597D3"/>
            </a:solidFill>
            <a:prstDash val="dash"/>
            <a:miter lim="800000"/>
            <a:headEnd len="sm" w="sm" type="none"/>
            <a:tailEnd len="sm" w="sm" type="none"/>
          </a:ln>
        </p:spPr>
      </p:cxnSp>
      <p:cxnSp>
        <p:nvCxnSpPr>
          <p:cNvPr id="142" name="Google Shape;142;p10"/>
          <p:cNvCxnSpPr/>
          <p:nvPr/>
        </p:nvCxnSpPr>
        <p:spPr>
          <a:xfrm>
            <a:off x="5752531" y="980933"/>
            <a:ext cx="1981200" cy="1600200"/>
          </a:xfrm>
          <a:prstGeom prst="straightConnector1">
            <a:avLst/>
          </a:prstGeom>
          <a:noFill/>
          <a:ln cap="flat" cmpd="sng" w="9525">
            <a:solidFill>
              <a:schemeClr val="accent1"/>
            </a:solidFill>
            <a:prstDash val="dash"/>
            <a:miter lim="800000"/>
            <a:headEnd len="sm" w="sm" type="none"/>
            <a:tailEnd len="sm" w="sm" type="none"/>
          </a:ln>
        </p:spPr>
      </p:cxnSp>
      <p:cxnSp>
        <p:nvCxnSpPr>
          <p:cNvPr id="143" name="Google Shape;143;p10"/>
          <p:cNvCxnSpPr>
            <a:stCxn id="138" idx="6"/>
          </p:cNvCxnSpPr>
          <p:nvPr/>
        </p:nvCxnSpPr>
        <p:spPr>
          <a:xfrm>
            <a:off x="5767316" y="838200"/>
            <a:ext cx="3453000" cy="1219200"/>
          </a:xfrm>
          <a:prstGeom prst="straightConnector1">
            <a:avLst/>
          </a:prstGeom>
          <a:noFill/>
          <a:ln cap="flat" cmpd="sng" w="9525">
            <a:solidFill>
              <a:schemeClr val="accent1"/>
            </a:solidFill>
            <a:prstDash val="dash"/>
            <a:miter lim="800000"/>
            <a:headEnd len="sm" w="sm" type="none"/>
            <a:tailEnd len="sm" w="sm" type="none"/>
          </a:ln>
        </p:spPr>
      </p:cxnSp>
      <p:sp>
        <p:nvSpPr>
          <p:cNvPr id="144" name="Google Shape;144;p10"/>
          <p:cNvSpPr/>
          <p:nvPr/>
        </p:nvSpPr>
        <p:spPr>
          <a:xfrm>
            <a:off x="2696259" y="2273490"/>
            <a:ext cx="529462" cy="5203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2</a:t>
            </a:r>
            <a:endParaRPr/>
          </a:p>
        </p:txBody>
      </p:sp>
      <p:sp>
        <p:nvSpPr>
          <p:cNvPr id="145" name="Google Shape;145;p10"/>
          <p:cNvSpPr/>
          <p:nvPr/>
        </p:nvSpPr>
        <p:spPr>
          <a:xfrm>
            <a:off x="5165210" y="2362200"/>
            <a:ext cx="602106" cy="5203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18</a:t>
            </a:r>
            <a:endParaRPr/>
          </a:p>
        </p:txBody>
      </p:sp>
      <p:sp>
        <p:nvSpPr>
          <p:cNvPr id="146" name="Google Shape;146;p10"/>
          <p:cNvSpPr/>
          <p:nvPr/>
        </p:nvSpPr>
        <p:spPr>
          <a:xfrm>
            <a:off x="7533151" y="2446078"/>
            <a:ext cx="529462" cy="5203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47" name="Google Shape;147;p10"/>
          <p:cNvSpPr/>
          <p:nvPr/>
        </p:nvSpPr>
        <p:spPr>
          <a:xfrm>
            <a:off x="9064213" y="2048584"/>
            <a:ext cx="529462" cy="5203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48" name="Google Shape;148;p10"/>
          <p:cNvSpPr txBox="1"/>
          <p:nvPr/>
        </p:nvSpPr>
        <p:spPr>
          <a:xfrm>
            <a:off x="3362600" y="1411701"/>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X1=1</a:t>
            </a:r>
            <a:endParaRPr/>
          </a:p>
        </p:txBody>
      </p:sp>
      <p:sp>
        <p:nvSpPr>
          <p:cNvPr id="149" name="Google Shape;149;p10"/>
          <p:cNvSpPr txBox="1"/>
          <p:nvPr/>
        </p:nvSpPr>
        <p:spPr>
          <a:xfrm>
            <a:off x="4873669" y="1663326"/>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X1=2</a:t>
            </a:r>
            <a:endParaRPr/>
          </a:p>
        </p:txBody>
      </p:sp>
      <p:sp>
        <p:nvSpPr>
          <p:cNvPr id="150" name="Google Shape;150;p10"/>
          <p:cNvSpPr txBox="1"/>
          <p:nvPr/>
        </p:nvSpPr>
        <p:spPr>
          <a:xfrm>
            <a:off x="6829439" y="1596367"/>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X1=3</a:t>
            </a:r>
            <a:endParaRPr/>
          </a:p>
        </p:txBody>
      </p:sp>
      <p:sp>
        <p:nvSpPr>
          <p:cNvPr id="151" name="Google Shape;151;p10"/>
          <p:cNvSpPr txBox="1"/>
          <p:nvPr/>
        </p:nvSpPr>
        <p:spPr>
          <a:xfrm>
            <a:off x="8135580" y="1300531"/>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X1=4</a:t>
            </a:r>
            <a:endParaRPr/>
          </a:p>
        </p:txBody>
      </p:sp>
      <p:sp>
        <p:nvSpPr>
          <p:cNvPr id="152" name="Google Shape;152;p10"/>
          <p:cNvSpPr txBox="1"/>
          <p:nvPr/>
        </p:nvSpPr>
        <p:spPr>
          <a:xfrm>
            <a:off x="6629400" y="3962400"/>
            <a:ext cx="286642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To be continued in next slide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1"/>
          <p:cNvSpPr/>
          <p:nvPr/>
        </p:nvSpPr>
        <p:spPr>
          <a:xfrm>
            <a:off x="5791200" y="125104"/>
            <a:ext cx="609600"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a:t>
            </a:r>
            <a:endParaRPr/>
          </a:p>
        </p:txBody>
      </p:sp>
      <p:sp>
        <p:nvSpPr>
          <p:cNvPr id="158" name="Google Shape;158;p11"/>
          <p:cNvSpPr/>
          <p:nvPr/>
        </p:nvSpPr>
        <p:spPr>
          <a:xfrm>
            <a:off x="5842511" y="1449643"/>
            <a:ext cx="529462" cy="5203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2</a:t>
            </a:r>
            <a:endParaRPr/>
          </a:p>
        </p:txBody>
      </p:sp>
      <p:sp>
        <p:nvSpPr>
          <p:cNvPr id="159" name="Google Shape;159;p11"/>
          <p:cNvSpPr/>
          <p:nvPr/>
        </p:nvSpPr>
        <p:spPr>
          <a:xfrm>
            <a:off x="2415265" y="2828995"/>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3</a:t>
            </a:r>
            <a:endParaRPr/>
          </a:p>
        </p:txBody>
      </p:sp>
      <p:sp>
        <p:nvSpPr>
          <p:cNvPr id="160" name="Google Shape;160;p11"/>
          <p:cNvSpPr/>
          <p:nvPr/>
        </p:nvSpPr>
        <p:spPr>
          <a:xfrm>
            <a:off x="5834812" y="2579569"/>
            <a:ext cx="543676" cy="541214"/>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8</a:t>
            </a:r>
            <a:endParaRPr/>
          </a:p>
        </p:txBody>
      </p:sp>
      <p:sp>
        <p:nvSpPr>
          <p:cNvPr id="161" name="Google Shape;161;p11"/>
          <p:cNvSpPr/>
          <p:nvPr/>
        </p:nvSpPr>
        <p:spPr>
          <a:xfrm>
            <a:off x="9248724" y="2828995"/>
            <a:ext cx="642044"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13</a:t>
            </a:r>
            <a:endParaRPr/>
          </a:p>
        </p:txBody>
      </p:sp>
      <p:sp>
        <p:nvSpPr>
          <p:cNvPr id="162" name="Google Shape;162;p11"/>
          <p:cNvSpPr/>
          <p:nvPr/>
        </p:nvSpPr>
        <p:spPr>
          <a:xfrm>
            <a:off x="6839399" y="3509678"/>
            <a:ext cx="713096" cy="642648"/>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11</a:t>
            </a:r>
            <a:endParaRPr/>
          </a:p>
        </p:txBody>
      </p:sp>
      <p:sp>
        <p:nvSpPr>
          <p:cNvPr id="163" name="Google Shape;163;p11"/>
          <p:cNvSpPr/>
          <p:nvPr/>
        </p:nvSpPr>
        <p:spPr>
          <a:xfrm>
            <a:off x="8294042" y="3622703"/>
            <a:ext cx="593436"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14</a:t>
            </a:r>
            <a:endParaRPr/>
          </a:p>
        </p:txBody>
      </p:sp>
      <p:sp>
        <p:nvSpPr>
          <p:cNvPr id="164" name="Google Shape;164;p11"/>
          <p:cNvSpPr/>
          <p:nvPr/>
        </p:nvSpPr>
        <p:spPr>
          <a:xfrm>
            <a:off x="9749981" y="3650045"/>
            <a:ext cx="683525"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16</a:t>
            </a:r>
            <a:endParaRPr/>
          </a:p>
        </p:txBody>
      </p:sp>
      <p:sp>
        <p:nvSpPr>
          <p:cNvPr id="165" name="Google Shape;165;p11"/>
          <p:cNvSpPr/>
          <p:nvPr/>
        </p:nvSpPr>
        <p:spPr>
          <a:xfrm>
            <a:off x="8248227" y="5078733"/>
            <a:ext cx="728179"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15</a:t>
            </a:r>
            <a:endParaRPr/>
          </a:p>
        </p:txBody>
      </p:sp>
      <p:sp>
        <p:nvSpPr>
          <p:cNvPr id="166" name="Google Shape;166;p11"/>
          <p:cNvSpPr txBox="1"/>
          <p:nvPr/>
        </p:nvSpPr>
        <p:spPr>
          <a:xfrm>
            <a:off x="6185053" y="865690"/>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X1=1</a:t>
            </a:r>
            <a:endParaRPr/>
          </a:p>
        </p:txBody>
      </p:sp>
      <p:sp>
        <p:nvSpPr>
          <p:cNvPr id="167" name="Google Shape;167;p11"/>
          <p:cNvSpPr txBox="1"/>
          <p:nvPr/>
        </p:nvSpPr>
        <p:spPr>
          <a:xfrm>
            <a:off x="3466568" y="2041577"/>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X2=2</a:t>
            </a:r>
            <a:endParaRPr/>
          </a:p>
        </p:txBody>
      </p:sp>
      <p:sp>
        <p:nvSpPr>
          <p:cNvPr id="168" name="Google Shape;168;p11"/>
          <p:cNvSpPr txBox="1"/>
          <p:nvPr/>
        </p:nvSpPr>
        <p:spPr>
          <a:xfrm>
            <a:off x="8001000" y="2027794"/>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X2=4</a:t>
            </a:r>
            <a:endParaRPr/>
          </a:p>
        </p:txBody>
      </p:sp>
      <p:sp>
        <p:nvSpPr>
          <p:cNvPr id="169" name="Google Shape;169;p11"/>
          <p:cNvSpPr txBox="1"/>
          <p:nvPr/>
        </p:nvSpPr>
        <p:spPr>
          <a:xfrm>
            <a:off x="3200401" y="6172200"/>
            <a:ext cx="498854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Tree organization of 4 queens solution space in DFS</a:t>
            </a:r>
            <a:endParaRPr/>
          </a:p>
        </p:txBody>
      </p:sp>
      <p:sp>
        <p:nvSpPr>
          <p:cNvPr id="170" name="Google Shape;170;p11"/>
          <p:cNvSpPr txBox="1"/>
          <p:nvPr/>
        </p:nvSpPr>
        <p:spPr>
          <a:xfrm>
            <a:off x="6185053" y="2124136"/>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X2=3</a:t>
            </a:r>
            <a:endParaRPr/>
          </a:p>
        </p:txBody>
      </p:sp>
      <p:sp>
        <p:nvSpPr>
          <p:cNvPr id="171" name="Google Shape;171;p11"/>
          <p:cNvSpPr txBox="1"/>
          <p:nvPr/>
        </p:nvSpPr>
        <p:spPr>
          <a:xfrm>
            <a:off x="3236508" y="3069263"/>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X3=4</a:t>
            </a:r>
            <a:endParaRPr/>
          </a:p>
        </p:txBody>
      </p:sp>
      <p:sp>
        <p:nvSpPr>
          <p:cNvPr id="172" name="Google Shape;172;p11"/>
          <p:cNvSpPr/>
          <p:nvPr/>
        </p:nvSpPr>
        <p:spPr>
          <a:xfrm>
            <a:off x="1532792" y="3606987"/>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4</a:t>
            </a:r>
            <a:endParaRPr/>
          </a:p>
        </p:txBody>
      </p:sp>
      <p:sp>
        <p:nvSpPr>
          <p:cNvPr id="173" name="Google Shape;173;p11"/>
          <p:cNvSpPr/>
          <p:nvPr/>
        </p:nvSpPr>
        <p:spPr>
          <a:xfrm>
            <a:off x="1543372" y="5078733"/>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5</a:t>
            </a:r>
            <a:endParaRPr/>
          </a:p>
        </p:txBody>
      </p:sp>
      <p:sp>
        <p:nvSpPr>
          <p:cNvPr id="174" name="Google Shape;174;p11"/>
          <p:cNvSpPr/>
          <p:nvPr/>
        </p:nvSpPr>
        <p:spPr>
          <a:xfrm>
            <a:off x="3385496" y="3593900"/>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6</a:t>
            </a:r>
            <a:endParaRPr/>
          </a:p>
        </p:txBody>
      </p:sp>
      <p:sp>
        <p:nvSpPr>
          <p:cNvPr id="175" name="Google Shape;175;p11"/>
          <p:cNvSpPr/>
          <p:nvPr/>
        </p:nvSpPr>
        <p:spPr>
          <a:xfrm>
            <a:off x="3396850" y="5062314"/>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7</a:t>
            </a:r>
            <a:endParaRPr/>
          </a:p>
        </p:txBody>
      </p:sp>
      <p:sp>
        <p:nvSpPr>
          <p:cNvPr id="176" name="Google Shape;176;p11"/>
          <p:cNvSpPr/>
          <p:nvPr/>
        </p:nvSpPr>
        <p:spPr>
          <a:xfrm>
            <a:off x="4981920" y="3560395"/>
            <a:ext cx="543676" cy="541214"/>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9</a:t>
            </a:r>
            <a:endParaRPr/>
          </a:p>
        </p:txBody>
      </p:sp>
      <p:sp>
        <p:nvSpPr>
          <p:cNvPr id="177" name="Google Shape;177;p11"/>
          <p:cNvSpPr/>
          <p:nvPr/>
        </p:nvSpPr>
        <p:spPr>
          <a:xfrm>
            <a:off x="4941290" y="5059141"/>
            <a:ext cx="624937" cy="578019"/>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10</a:t>
            </a:r>
            <a:endParaRPr/>
          </a:p>
        </p:txBody>
      </p:sp>
      <p:sp>
        <p:nvSpPr>
          <p:cNvPr id="178" name="Google Shape;178;p11"/>
          <p:cNvSpPr/>
          <p:nvPr/>
        </p:nvSpPr>
        <p:spPr>
          <a:xfrm>
            <a:off x="6839399" y="4994511"/>
            <a:ext cx="713096" cy="642648"/>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12</a:t>
            </a:r>
            <a:endParaRPr/>
          </a:p>
        </p:txBody>
      </p:sp>
      <p:sp>
        <p:nvSpPr>
          <p:cNvPr id="179" name="Google Shape;179;p11"/>
          <p:cNvSpPr/>
          <p:nvPr/>
        </p:nvSpPr>
        <p:spPr>
          <a:xfrm>
            <a:off x="9735194" y="5093661"/>
            <a:ext cx="713096" cy="642648"/>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17</a:t>
            </a:r>
            <a:endParaRPr/>
          </a:p>
        </p:txBody>
      </p:sp>
      <p:sp>
        <p:nvSpPr>
          <p:cNvPr id="180" name="Google Shape;180;p11"/>
          <p:cNvSpPr txBox="1"/>
          <p:nvPr/>
        </p:nvSpPr>
        <p:spPr>
          <a:xfrm>
            <a:off x="1601361" y="3076240"/>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X3=3</a:t>
            </a:r>
            <a:endParaRPr/>
          </a:p>
        </p:txBody>
      </p:sp>
      <p:sp>
        <p:nvSpPr>
          <p:cNvPr id="181" name="Google Shape;181;p11"/>
          <p:cNvSpPr txBox="1"/>
          <p:nvPr/>
        </p:nvSpPr>
        <p:spPr>
          <a:xfrm>
            <a:off x="6610580" y="3066371"/>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X3=4</a:t>
            </a:r>
            <a:endParaRPr/>
          </a:p>
        </p:txBody>
      </p:sp>
      <p:sp>
        <p:nvSpPr>
          <p:cNvPr id="182" name="Google Shape;182;p11"/>
          <p:cNvSpPr txBox="1"/>
          <p:nvPr/>
        </p:nvSpPr>
        <p:spPr>
          <a:xfrm>
            <a:off x="5033982" y="3058154"/>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X3=2</a:t>
            </a:r>
            <a:endParaRPr/>
          </a:p>
        </p:txBody>
      </p:sp>
      <p:sp>
        <p:nvSpPr>
          <p:cNvPr id="183" name="Google Shape;183;p11"/>
          <p:cNvSpPr txBox="1"/>
          <p:nvPr/>
        </p:nvSpPr>
        <p:spPr>
          <a:xfrm>
            <a:off x="9989935" y="3164655"/>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X3=3</a:t>
            </a:r>
            <a:endParaRPr/>
          </a:p>
        </p:txBody>
      </p:sp>
      <p:sp>
        <p:nvSpPr>
          <p:cNvPr id="184" name="Google Shape;184;p11"/>
          <p:cNvSpPr txBox="1"/>
          <p:nvPr/>
        </p:nvSpPr>
        <p:spPr>
          <a:xfrm>
            <a:off x="8601538" y="3164655"/>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X3=2</a:t>
            </a:r>
            <a:endParaRPr/>
          </a:p>
        </p:txBody>
      </p:sp>
      <p:sp>
        <p:nvSpPr>
          <p:cNvPr id="185" name="Google Shape;185;p11"/>
          <p:cNvSpPr txBox="1"/>
          <p:nvPr/>
        </p:nvSpPr>
        <p:spPr>
          <a:xfrm>
            <a:off x="7203015" y="4435583"/>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X4=2</a:t>
            </a:r>
            <a:endParaRPr/>
          </a:p>
        </p:txBody>
      </p:sp>
      <p:sp>
        <p:nvSpPr>
          <p:cNvPr id="186" name="Google Shape;186;p11"/>
          <p:cNvSpPr txBox="1"/>
          <p:nvPr/>
        </p:nvSpPr>
        <p:spPr>
          <a:xfrm>
            <a:off x="8560305" y="4500987"/>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X4=3</a:t>
            </a:r>
            <a:endParaRPr/>
          </a:p>
        </p:txBody>
      </p:sp>
      <p:sp>
        <p:nvSpPr>
          <p:cNvPr id="187" name="Google Shape;187;p11"/>
          <p:cNvSpPr txBox="1"/>
          <p:nvPr/>
        </p:nvSpPr>
        <p:spPr>
          <a:xfrm>
            <a:off x="5307824" y="4451984"/>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X4=4</a:t>
            </a:r>
            <a:endParaRPr/>
          </a:p>
        </p:txBody>
      </p:sp>
      <p:sp>
        <p:nvSpPr>
          <p:cNvPr id="188" name="Google Shape;188;p11"/>
          <p:cNvSpPr txBox="1"/>
          <p:nvPr/>
        </p:nvSpPr>
        <p:spPr>
          <a:xfrm>
            <a:off x="1900939" y="4500987"/>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X4=4</a:t>
            </a:r>
            <a:endParaRPr/>
          </a:p>
        </p:txBody>
      </p:sp>
      <p:sp>
        <p:nvSpPr>
          <p:cNvPr id="189" name="Google Shape;189;p11"/>
          <p:cNvSpPr txBox="1"/>
          <p:nvPr/>
        </p:nvSpPr>
        <p:spPr>
          <a:xfrm>
            <a:off x="3722336" y="4459562"/>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X4=3</a:t>
            </a:r>
            <a:endParaRPr/>
          </a:p>
        </p:txBody>
      </p:sp>
      <p:cxnSp>
        <p:nvCxnSpPr>
          <p:cNvPr id="190" name="Google Shape;190;p11"/>
          <p:cNvCxnSpPr>
            <a:stCxn id="157" idx="4"/>
          </p:cNvCxnSpPr>
          <p:nvPr/>
        </p:nvCxnSpPr>
        <p:spPr>
          <a:xfrm>
            <a:off x="6096000" y="734704"/>
            <a:ext cx="11100" cy="753600"/>
          </a:xfrm>
          <a:prstGeom prst="straightConnector1">
            <a:avLst/>
          </a:prstGeom>
          <a:noFill/>
          <a:ln cap="flat" cmpd="sng" w="9525">
            <a:solidFill>
              <a:schemeClr val="accent1"/>
            </a:solidFill>
            <a:prstDash val="solid"/>
            <a:miter lim="800000"/>
            <a:headEnd len="sm" w="sm" type="none"/>
            <a:tailEnd len="sm" w="sm" type="none"/>
          </a:ln>
        </p:spPr>
      </p:cxnSp>
      <p:cxnSp>
        <p:nvCxnSpPr>
          <p:cNvPr id="191" name="Google Shape;191;p11"/>
          <p:cNvCxnSpPr>
            <a:stCxn id="158" idx="6"/>
            <a:endCxn id="161" idx="1"/>
          </p:cNvCxnSpPr>
          <p:nvPr/>
        </p:nvCxnSpPr>
        <p:spPr>
          <a:xfrm>
            <a:off x="6371973" y="1709806"/>
            <a:ext cx="2970900" cy="1208400"/>
          </a:xfrm>
          <a:prstGeom prst="straightConnector1">
            <a:avLst/>
          </a:prstGeom>
          <a:noFill/>
          <a:ln cap="flat" cmpd="sng" w="9525">
            <a:solidFill>
              <a:schemeClr val="accent1"/>
            </a:solidFill>
            <a:prstDash val="solid"/>
            <a:miter lim="800000"/>
            <a:headEnd len="sm" w="sm" type="none"/>
            <a:tailEnd len="sm" w="sm" type="none"/>
          </a:ln>
        </p:spPr>
      </p:cxnSp>
      <p:cxnSp>
        <p:nvCxnSpPr>
          <p:cNvPr id="192" name="Google Shape;192;p11"/>
          <p:cNvCxnSpPr>
            <a:stCxn id="158" idx="2"/>
            <a:endCxn id="159" idx="0"/>
          </p:cNvCxnSpPr>
          <p:nvPr/>
        </p:nvCxnSpPr>
        <p:spPr>
          <a:xfrm flipH="1">
            <a:off x="2702411" y="1709806"/>
            <a:ext cx="3140100" cy="1119300"/>
          </a:xfrm>
          <a:prstGeom prst="straightConnector1">
            <a:avLst/>
          </a:prstGeom>
          <a:noFill/>
          <a:ln cap="flat" cmpd="sng" w="9525">
            <a:solidFill>
              <a:schemeClr val="accent1"/>
            </a:solidFill>
            <a:prstDash val="solid"/>
            <a:miter lim="800000"/>
            <a:headEnd len="sm" w="sm" type="none"/>
            <a:tailEnd len="sm" w="sm" type="none"/>
          </a:ln>
        </p:spPr>
      </p:cxnSp>
      <p:cxnSp>
        <p:nvCxnSpPr>
          <p:cNvPr id="193" name="Google Shape;193;p11"/>
          <p:cNvCxnSpPr>
            <a:stCxn id="158" idx="4"/>
            <a:endCxn id="160" idx="0"/>
          </p:cNvCxnSpPr>
          <p:nvPr/>
        </p:nvCxnSpPr>
        <p:spPr>
          <a:xfrm flipH="1">
            <a:off x="6106642" y="1969969"/>
            <a:ext cx="600" cy="609600"/>
          </a:xfrm>
          <a:prstGeom prst="straightConnector1">
            <a:avLst/>
          </a:prstGeom>
          <a:noFill/>
          <a:ln cap="flat" cmpd="sng" w="9525">
            <a:solidFill>
              <a:schemeClr val="accent1"/>
            </a:solidFill>
            <a:prstDash val="solid"/>
            <a:miter lim="800000"/>
            <a:headEnd len="sm" w="sm" type="none"/>
            <a:tailEnd len="sm" w="sm" type="none"/>
          </a:ln>
        </p:spPr>
      </p:cxnSp>
      <p:cxnSp>
        <p:nvCxnSpPr>
          <p:cNvPr id="194" name="Google Shape;194;p11"/>
          <p:cNvCxnSpPr>
            <a:stCxn id="159" idx="2"/>
            <a:endCxn id="172" idx="0"/>
          </p:cNvCxnSpPr>
          <p:nvPr/>
        </p:nvCxnSpPr>
        <p:spPr>
          <a:xfrm flipH="1">
            <a:off x="1819765" y="3108208"/>
            <a:ext cx="595500" cy="498900"/>
          </a:xfrm>
          <a:prstGeom prst="straightConnector1">
            <a:avLst/>
          </a:prstGeom>
          <a:noFill/>
          <a:ln cap="flat" cmpd="sng" w="9525">
            <a:solidFill>
              <a:schemeClr val="accent1"/>
            </a:solidFill>
            <a:prstDash val="solid"/>
            <a:miter lim="800000"/>
            <a:headEnd len="sm" w="sm" type="none"/>
            <a:tailEnd len="sm" w="sm" type="none"/>
          </a:ln>
        </p:spPr>
      </p:cxnSp>
      <p:cxnSp>
        <p:nvCxnSpPr>
          <p:cNvPr id="195" name="Google Shape;195;p11"/>
          <p:cNvCxnSpPr>
            <a:stCxn id="159" idx="6"/>
            <a:endCxn id="174" idx="0"/>
          </p:cNvCxnSpPr>
          <p:nvPr/>
        </p:nvCxnSpPr>
        <p:spPr>
          <a:xfrm>
            <a:off x="2989473" y="3108208"/>
            <a:ext cx="683100" cy="485700"/>
          </a:xfrm>
          <a:prstGeom prst="straightConnector1">
            <a:avLst/>
          </a:prstGeom>
          <a:noFill/>
          <a:ln cap="flat" cmpd="sng" w="9525">
            <a:solidFill>
              <a:schemeClr val="accent1"/>
            </a:solidFill>
            <a:prstDash val="solid"/>
            <a:miter lim="800000"/>
            <a:headEnd len="sm" w="sm" type="none"/>
            <a:tailEnd len="sm" w="sm" type="none"/>
          </a:ln>
        </p:spPr>
      </p:cxnSp>
      <p:cxnSp>
        <p:nvCxnSpPr>
          <p:cNvPr id="196" name="Google Shape;196;p11"/>
          <p:cNvCxnSpPr>
            <a:stCxn id="160" idx="3"/>
            <a:endCxn id="176" idx="0"/>
          </p:cNvCxnSpPr>
          <p:nvPr/>
        </p:nvCxnSpPr>
        <p:spPr>
          <a:xfrm flipH="1">
            <a:off x="5253832" y="3041524"/>
            <a:ext cx="660600" cy="519000"/>
          </a:xfrm>
          <a:prstGeom prst="straightConnector1">
            <a:avLst/>
          </a:prstGeom>
          <a:noFill/>
          <a:ln cap="flat" cmpd="sng" w="9525">
            <a:solidFill>
              <a:schemeClr val="accent1"/>
            </a:solidFill>
            <a:prstDash val="solid"/>
            <a:miter lim="800000"/>
            <a:headEnd len="sm" w="sm" type="none"/>
            <a:tailEnd len="sm" w="sm" type="none"/>
          </a:ln>
        </p:spPr>
      </p:cxnSp>
      <p:cxnSp>
        <p:nvCxnSpPr>
          <p:cNvPr id="197" name="Google Shape;197;p11"/>
          <p:cNvCxnSpPr>
            <a:stCxn id="160" idx="5"/>
            <a:endCxn id="162" idx="1"/>
          </p:cNvCxnSpPr>
          <p:nvPr/>
        </p:nvCxnSpPr>
        <p:spPr>
          <a:xfrm>
            <a:off x="6298868" y="3041524"/>
            <a:ext cx="645000" cy="562200"/>
          </a:xfrm>
          <a:prstGeom prst="straightConnector1">
            <a:avLst/>
          </a:prstGeom>
          <a:noFill/>
          <a:ln cap="flat" cmpd="sng" w="9525">
            <a:solidFill>
              <a:schemeClr val="accent1"/>
            </a:solidFill>
            <a:prstDash val="solid"/>
            <a:miter lim="800000"/>
            <a:headEnd len="sm" w="sm" type="none"/>
            <a:tailEnd len="sm" w="sm" type="none"/>
          </a:ln>
        </p:spPr>
      </p:cxnSp>
      <p:cxnSp>
        <p:nvCxnSpPr>
          <p:cNvPr id="198" name="Google Shape;198;p11"/>
          <p:cNvCxnSpPr>
            <a:stCxn id="161" idx="3"/>
            <a:endCxn id="163" idx="7"/>
          </p:cNvCxnSpPr>
          <p:nvPr/>
        </p:nvCxnSpPr>
        <p:spPr>
          <a:xfrm flipH="1">
            <a:off x="8800649" y="3349321"/>
            <a:ext cx="542100" cy="362700"/>
          </a:xfrm>
          <a:prstGeom prst="straightConnector1">
            <a:avLst/>
          </a:prstGeom>
          <a:noFill/>
          <a:ln cap="flat" cmpd="sng" w="9525">
            <a:solidFill>
              <a:schemeClr val="accent1"/>
            </a:solidFill>
            <a:prstDash val="solid"/>
            <a:miter lim="800000"/>
            <a:headEnd len="sm" w="sm" type="none"/>
            <a:tailEnd len="sm" w="sm" type="none"/>
          </a:ln>
        </p:spPr>
      </p:cxnSp>
      <p:cxnSp>
        <p:nvCxnSpPr>
          <p:cNvPr id="199" name="Google Shape;199;p11"/>
          <p:cNvCxnSpPr>
            <a:stCxn id="172" idx="4"/>
            <a:endCxn id="173" idx="0"/>
          </p:cNvCxnSpPr>
          <p:nvPr/>
        </p:nvCxnSpPr>
        <p:spPr>
          <a:xfrm>
            <a:off x="1819896" y="4165413"/>
            <a:ext cx="10500" cy="913200"/>
          </a:xfrm>
          <a:prstGeom prst="straightConnector1">
            <a:avLst/>
          </a:prstGeom>
          <a:noFill/>
          <a:ln cap="flat" cmpd="sng" w="9525">
            <a:solidFill>
              <a:schemeClr val="accent1"/>
            </a:solidFill>
            <a:prstDash val="solid"/>
            <a:miter lim="800000"/>
            <a:headEnd len="sm" w="sm" type="none"/>
            <a:tailEnd len="sm" w="sm" type="none"/>
          </a:ln>
        </p:spPr>
      </p:cxnSp>
      <p:cxnSp>
        <p:nvCxnSpPr>
          <p:cNvPr id="200" name="Google Shape;200;p11"/>
          <p:cNvCxnSpPr>
            <a:stCxn id="174" idx="4"/>
            <a:endCxn id="175" idx="0"/>
          </p:cNvCxnSpPr>
          <p:nvPr/>
        </p:nvCxnSpPr>
        <p:spPr>
          <a:xfrm>
            <a:off x="3672600" y="4152326"/>
            <a:ext cx="11400" cy="909900"/>
          </a:xfrm>
          <a:prstGeom prst="straightConnector1">
            <a:avLst/>
          </a:prstGeom>
          <a:noFill/>
          <a:ln cap="flat" cmpd="sng" w="9525">
            <a:solidFill>
              <a:schemeClr val="accent1"/>
            </a:solidFill>
            <a:prstDash val="solid"/>
            <a:miter lim="800000"/>
            <a:headEnd len="sm" w="sm" type="none"/>
            <a:tailEnd len="sm" w="sm" type="none"/>
          </a:ln>
        </p:spPr>
      </p:cxnSp>
      <p:cxnSp>
        <p:nvCxnSpPr>
          <p:cNvPr id="201" name="Google Shape;201;p11"/>
          <p:cNvCxnSpPr>
            <a:stCxn id="176" idx="4"/>
            <a:endCxn id="177" idx="0"/>
          </p:cNvCxnSpPr>
          <p:nvPr/>
        </p:nvCxnSpPr>
        <p:spPr>
          <a:xfrm>
            <a:off x="5253758" y="4101609"/>
            <a:ext cx="0" cy="957600"/>
          </a:xfrm>
          <a:prstGeom prst="straightConnector1">
            <a:avLst/>
          </a:prstGeom>
          <a:noFill/>
          <a:ln cap="flat" cmpd="sng" w="9525">
            <a:solidFill>
              <a:schemeClr val="accent1"/>
            </a:solidFill>
            <a:prstDash val="solid"/>
            <a:miter lim="800000"/>
            <a:headEnd len="sm" w="sm" type="none"/>
            <a:tailEnd len="sm" w="sm" type="none"/>
          </a:ln>
        </p:spPr>
      </p:cxnSp>
      <p:cxnSp>
        <p:nvCxnSpPr>
          <p:cNvPr id="202" name="Google Shape;202;p11"/>
          <p:cNvCxnSpPr>
            <a:stCxn id="162" idx="4"/>
            <a:endCxn id="178" idx="0"/>
          </p:cNvCxnSpPr>
          <p:nvPr/>
        </p:nvCxnSpPr>
        <p:spPr>
          <a:xfrm>
            <a:off x="7195947" y="4152326"/>
            <a:ext cx="0" cy="842100"/>
          </a:xfrm>
          <a:prstGeom prst="straightConnector1">
            <a:avLst/>
          </a:prstGeom>
          <a:noFill/>
          <a:ln cap="flat" cmpd="sng" w="9525">
            <a:solidFill>
              <a:schemeClr val="accent1"/>
            </a:solidFill>
            <a:prstDash val="solid"/>
            <a:miter lim="800000"/>
            <a:headEnd len="sm" w="sm" type="none"/>
            <a:tailEnd len="sm" w="sm" type="none"/>
          </a:ln>
        </p:spPr>
      </p:cxnSp>
      <p:cxnSp>
        <p:nvCxnSpPr>
          <p:cNvPr id="203" name="Google Shape;203;p11"/>
          <p:cNvCxnSpPr>
            <a:stCxn id="163" idx="4"/>
            <a:endCxn id="165" idx="0"/>
          </p:cNvCxnSpPr>
          <p:nvPr/>
        </p:nvCxnSpPr>
        <p:spPr>
          <a:xfrm>
            <a:off x="8590760" y="4232303"/>
            <a:ext cx="21600" cy="846300"/>
          </a:xfrm>
          <a:prstGeom prst="straightConnector1">
            <a:avLst/>
          </a:prstGeom>
          <a:noFill/>
          <a:ln cap="flat" cmpd="sng" w="9525">
            <a:solidFill>
              <a:schemeClr val="accent1"/>
            </a:solidFill>
            <a:prstDash val="solid"/>
            <a:miter lim="800000"/>
            <a:headEnd len="sm" w="sm" type="none"/>
            <a:tailEnd len="sm" w="sm" type="none"/>
          </a:ln>
        </p:spPr>
      </p:cxnSp>
      <p:sp>
        <p:nvSpPr>
          <p:cNvPr id="204" name="Google Shape;204;p11"/>
          <p:cNvSpPr txBox="1"/>
          <p:nvPr/>
        </p:nvSpPr>
        <p:spPr>
          <a:xfrm>
            <a:off x="10091742" y="4503801"/>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X4=3</a:t>
            </a:r>
            <a:endParaRPr/>
          </a:p>
        </p:txBody>
      </p:sp>
      <p:cxnSp>
        <p:nvCxnSpPr>
          <p:cNvPr id="205" name="Google Shape;205;p11"/>
          <p:cNvCxnSpPr>
            <a:stCxn id="164" idx="4"/>
            <a:endCxn id="179" idx="0"/>
          </p:cNvCxnSpPr>
          <p:nvPr/>
        </p:nvCxnSpPr>
        <p:spPr>
          <a:xfrm>
            <a:off x="10091744" y="4259645"/>
            <a:ext cx="0" cy="834000"/>
          </a:xfrm>
          <a:prstGeom prst="straightConnector1">
            <a:avLst/>
          </a:prstGeom>
          <a:noFill/>
          <a:ln cap="flat" cmpd="sng" w="9525">
            <a:solidFill>
              <a:schemeClr val="accent1"/>
            </a:solidFill>
            <a:prstDash val="solid"/>
            <a:miter lim="800000"/>
            <a:headEnd len="sm" w="sm" type="none"/>
            <a:tailEnd len="sm" w="sm" type="none"/>
          </a:ln>
        </p:spPr>
      </p:cxnSp>
      <p:cxnSp>
        <p:nvCxnSpPr>
          <p:cNvPr id="206" name="Google Shape;206;p11"/>
          <p:cNvCxnSpPr>
            <a:stCxn id="161" idx="5"/>
            <a:endCxn id="164" idx="7"/>
          </p:cNvCxnSpPr>
          <p:nvPr/>
        </p:nvCxnSpPr>
        <p:spPr>
          <a:xfrm>
            <a:off x="9796743" y="3349321"/>
            <a:ext cx="536700" cy="390000"/>
          </a:xfrm>
          <a:prstGeom prst="straightConnector1">
            <a:avLst/>
          </a:prstGeom>
          <a:noFill/>
          <a:ln cap="flat" cmpd="sng" w="9525">
            <a:solidFill>
              <a:schemeClr val="accent1"/>
            </a:solidFill>
            <a:prstDash val="solid"/>
            <a:miter lim="800000"/>
            <a:headEnd len="sm" w="sm" type="none"/>
            <a:tailEnd len="sm" w="sm" type="non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2"/>
          <p:cNvSpPr/>
          <p:nvPr/>
        </p:nvSpPr>
        <p:spPr>
          <a:xfrm>
            <a:off x="5791200" y="125104"/>
            <a:ext cx="609600"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a:t>
            </a:r>
            <a:endParaRPr/>
          </a:p>
        </p:txBody>
      </p:sp>
      <p:sp>
        <p:nvSpPr>
          <p:cNvPr id="212" name="Google Shape;212;p12"/>
          <p:cNvSpPr/>
          <p:nvPr/>
        </p:nvSpPr>
        <p:spPr>
          <a:xfrm>
            <a:off x="5856996" y="1477648"/>
            <a:ext cx="612887" cy="5203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18</a:t>
            </a:r>
            <a:endParaRPr/>
          </a:p>
        </p:txBody>
      </p:sp>
      <p:sp>
        <p:nvSpPr>
          <p:cNvPr id="213" name="Google Shape;213;p12"/>
          <p:cNvSpPr/>
          <p:nvPr/>
        </p:nvSpPr>
        <p:spPr>
          <a:xfrm>
            <a:off x="2415265" y="2828995"/>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19</a:t>
            </a:r>
            <a:endParaRPr/>
          </a:p>
        </p:txBody>
      </p:sp>
      <p:sp>
        <p:nvSpPr>
          <p:cNvPr id="214" name="Google Shape;214;p12"/>
          <p:cNvSpPr/>
          <p:nvPr/>
        </p:nvSpPr>
        <p:spPr>
          <a:xfrm>
            <a:off x="5913215" y="2595138"/>
            <a:ext cx="543676" cy="541214"/>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Calibri"/>
                <a:ea typeface="Calibri"/>
                <a:cs typeface="Calibri"/>
                <a:sym typeface="Calibri"/>
              </a:rPr>
              <a:t>24</a:t>
            </a:r>
            <a:endParaRPr/>
          </a:p>
        </p:txBody>
      </p:sp>
      <p:sp>
        <p:nvSpPr>
          <p:cNvPr id="215" name="Google Shape;215;p12"/>
          <p:cNvSpPr/>
          <p:nvPr/>
        </p:nvSpPr>
        <p:spPr>
          <a:xfrm>
            <a:off x="9248724" y="2828995"/>
            <a:ext cx="642044"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29</a:t>
            </a:r>
            <a:endParaRPr/>
          </a:p>
        </p:txBody>
      </p:sp>
      <p:sp>
        <p:nvSpPr>
          <p:cNvPr id="216" name="Google Shape;216;p12"/>
          <p:cNvSpPr/>
          <p:nvPr/>
        </p:nvSpPr>
        <p:spPr>
          <a:xfrm>
            <a:off x="6839399" y="3509678"/>
            <a:ext cx="713096" cy="642648"/>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27</a:t>
            </a:r>
            <a:endParaRPr/>
          </a:p>
        </p:txBody>
      </p:sp>
      <p:sp>
        <p:nvSpPr>
          <p:cNvPr id="217" name="Google Shape;217;p12"/>
          <p:cNvSpPr/>
          <p:nvPr/>
        </p:nvSpPr>
        <p:spPr>
          <a:xfrm>
            <a:off x="8294042" y="3622703"/>
            <a:ext cx="593436"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30</a:t>
            </a:r>
            <a:endParaRPr/>
          </a:p>
        </p:txBody>
      </p:sp>
      <p:sp>
        <p:nvSpPr>
          <p:cNvPr id="218" name="Google Shape;218;p12"/>
          <p:cNvSpPr/>
          <p:nvPr/>
        </p:nvSpPr>
        <p:spPr>
          <a:xfrm>
            <a:off x="9749981" y="3650045"/>
            <a:ext cx="683525"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32</a:t>
            </a:r>
            <a:endParaRPr/>
          </a:p>
        </p:txBody>
      </p:sp>
      <p:sp>
        <p:nvSpPr>
          <p:cNvPr id="219" name="Google Shape;219;p12"/>
          <p:cNvSpPr/>
          <p:nvPr/>
        </p:nvSpPr>
        <p:spPr>
          <a:xfrm>
            <a:off x="8248227" y="5078733"/>
            <a:ext cx="728179"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31</a:t>
            </a:r>
            <a:endParaRPr/>
          </a:p>
        </p:txBody>
      </p:sp>
      <p:sp>
        <p:nvSpPr>
          <p:cNvPr id="220" name="Google Shape;220;p12"/>
          <p:cNvSpPr txBox="1"/>
          <p:nvPr/>
        </p:nvSpPr>
        <p:spPr>
          <a:xfrm>
            <a:off x="6185053" y="865690"/>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alibri"/>
                <a:ea typeface="Calibri"/>
                <a:cs typeface="Calibri"/>
                <a:sym typeface="Calibri"/>
              </a:rPr>
              <a:t>X1=2</a:t>
            </a:r>
            <a:endParaRPr/>
          </a:p>
        </p:txBody>
      </p:sp>
      <p:sp>
        <p:nvSpPr>
          <p:cNvPr id="221" name="Google Shape;221;p12"/>
          <p:cNvSpPr txBox="1"/>
          <p:nvPr/>
        </p:nvSpPr>
        <p:spPr>
          <a:xfrm>
            <a:off x="3466568" y="2041577"/>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X2=1</a:t>
            </a:r>
            <a:endParaRPr/>
          </a:p>
        </p:txBody>
      </p:sp>
      <p:sp>
        <p:nvSpPr>
          <p:cNvPr id="222" name="Google Shape;222;p12"/>
          <p:cNvSpPr txBox="1"/>
          <p:nvPr/>
        </p:nvSpPr>
        <p:spPr>
          <a:xfrm>
            <a:off x="8001000" y="2027794"/>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alibri"/>
                <a:ea typeface="Calibri"/>
                <a:cs typeface="Calibri"/>
                <a:sym typeface="Calibri"/>
              </a:rPr>
              <a:t>X2=4</a:t>
            </a:r>
            <a:endParaRPr/>
          </a:p>
        </p:txBody>
      </p:sp>
      <p:sp>
        <p:nvSpPr>
          <p:cNvPr id="223" name="Google Shape;223;p12"/>
          <p:cNvSpPr txBox="1"/>
          <p:nvPr/>
        </p:nvSpPr>
        <p:spPr>
          <a:xfrm>
            <a:off x="3200401" y="6172200"/>
            <a:ext cx="498854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Tree organization of 4 queens solution space in DFS</a:t>
            </a:r>
            <a:endParaRPr/>
          </a:p>
        </p:txBody>
      </p:sp>
      <p:sp>
        <p:nvSpPr>
          <p:cNvPr id="224" name="Google Shape;224;p12"/>
          <p:cNvSpPr txBox="1"/>
          <p:nvPr/>
        </p:nvSpPr>
        <p:spPr>
          <a:xfrm>
            <a:off x="6185053" y="2124136"/>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X2=3</a:t>
            </a:r>
            <a:endParaRPr/>
          </a:p>
        </p:txBody>
      </p:sp>
      <p:sp>
        <p:nvSpPr>
          <p:cNvPr id="225" name="Google Shape;225;p12"/>
          <p:cNvSpPr txBox="1"/>
          <p:nvPr/>
        </p:nvSpPr>
        <p:spPr>
          <a:xfrm>
            <a:off x="3236508" y="3069263"/>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X3=4</a:t>
            </a:r>
            <a:endParaRPr/>
          </a:p>
        </p:txBody>
      </p:sp>
      <p:sp>
        <p:nvSpPr>
          <p:cNvPr id="226" name="Google Shape;226;p12"/>
          <p:cNvSpPr/>
          <p:nvPr/>
        </p:nvSpPr>
        <p:spPr>
          <a:xfrm>
            <a:off x="1563212" y="3632332"/>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20</a:t>
            </a:r>
            <a:endParaRPr/>
          </a:p>
        </p:txBody>
      </p:sp>
      <p:sp>
        <p:nvSpPr>
          <p:cNvPr id="227" name="Google Shape;227;p12"/>
          <p:cNvSpPr/>
          <p:nvPr/>
        </p:nvSpPr>
        <p:spPr>
          <a:xfrm>
            <a:off x="1543372" y="5078733"/>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21</a:t>
            </a:r>
            <a:endParaRPr/>
          </a:p>
        </p:txBody>
      </p:sp>
      <p:sp>
        <p:nvSpPr>
          <p:cNvPr id="228" name="Google Shape;228;p12"/>
          <p:cNvSpPr/>
          <p:nvPr/>
        </p:nvSpPr>
        <p:spPr>
          <a:xfrm>
            <a:off x="3385496" y="3593900"/>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22</a:t>
            </a:r>
            <a:endParaRPr/>
          </a:p>
        </p:txBody>
      </p:sp>
      <p:sp>
        <p:nvSpPr>
          <p:cNvPr id="229" name="Google Shape;229;p12"/>
          <p:cNvSpPr/>
          <p:nvPr/>
        </p:nvSpPr>
        <p:spPr>
          <a:xfrm>
            <a:off x="3396850" y="5062314"/>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23</a:t>
            </a:r>
            <a:endParaRPr/>
          </a:p>
        </p:txBody>
      </p:sp>
      <p:sp>
        <p:nvSpPr>
          <p:cNvPr id="230" name="Google Shape;230;p12"/>
          <p:cNvSpPr/>
          <p:nvPr/>
        </p:nvSpPr>
        <p:spPr>
          <a:xfrm>
            <a:off x="4981920" y="3560395"/>
            <a:ext cx="543676" cy="541214"/>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dk1"/>
                </a:solidFill>
                <a:latin typeface="Calibri"/>
                <a:ea typeface="Calibri"/>
                <a:cs typeface="Calibri"/>
                <a:sym typeface="Calibri"/>
              </a:rPr>
              <a:t>25</a:t>
            </a:r>
            <a:endParaRPr/>
          </a:p>
        </p:txBody>
      </p:sp>
      <p:sp>
        <p:nvSpPr>
          <p:cNvPr id="231" name="Google Shape;231;p12"/>
          <p:cNvSpPr/>
          <p:nvPr/>
        </p:nvSpPr>
        <p:spPr>
          <a:xfrm>
            <a:off x="4941290" y="5059141"/>
            <a:ext cx="624937" cy="578019"/>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26</a:t>
            </a:r>
            <a:endParaRPr/>
          </a:p>
        </p:txBody>
      </p:sp>
      <p:sp>
        <p:nvSpPr>
          <p:cNvPr id="232" name="Google Shape;232;p12"/>
          <p:cNvSpPr/>
          <p:nvPr/>
        </p:nvSpPr>
        <p:spPr>
          <a:xfrm>
            <a:off x="6839399" y="4994511"/>
            <a:ext cx="713096" cy="642648"/>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28</a:t>
            </a:r>
            <a:endParaRPr/>
          </a:p>
        </p:txBody>
      </p:sp>
      <p:sp>
        <p:nvSpPr>
          <p:cNvPr id="233" name="Google Shape;233;p12"/>
          <p:cNvSpPr/>
          <p:nvPr/>
        </p:nvSpPr>
        <p:spPr>
          <a:xfrm>
            <a:off x="9735194" y="5093661"/>
            <a:ext cx="713096" cy="642648"/>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33</a:t>
            </a:r>
            <a:endParaRPr/>
          </a:p>
        </p:txBody>
      </p:sp>
      <p:sp>
        <p:nvSpPr>
          <p:cNvPr id="234" name="Google Shape;234;p12"/>
          <p:cNvSpPr txBox="1"/>
          <p:nvPr/>
        </p:nvSpPr>
        <p:spPr>
          <a:xfrm>
            <a:off x="1601361" y="3076240"/>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X3=3</a:t>
            </a:r>
            <a:endParaRPr/>
          </a:p>
        </p:txBody>
      </p:sp>
      <p:sp>
        <p:nvSpPr>
          <p:cNvPr id="235" name="Google Shape;235;p12"/>
          <p:cNvSpPr txBox="1"/>
          <p:nvPr/>
        </p:nvSpPr>
        <p:spPr>
          <a:xfrm>
            <a:off x="6610580" y="3066371"/>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X3=4</a:t>
            </a:r>
            <a:endParaRPr/>
          </a:p>
        </p:txBody>
      </p:sp>
      <p:sp>
        <p:nvSpPr>
          <p:cNvPr id="236" name="Google Shape;236;p12"/>
          <p:cNvSpPr txBox="1"/>
          <p:nvPr/>
        </p:nvSpPr>
        <p:spPr>
          <a:xfrm>
            <a:off x="5033982" y="3058154"/>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X3=1</a:t>
            </a:r>
            <a:endParaRPr/>
          </a:p>
        </p:txBody>
      </p:sp>
      <p:sp>
        <p:nvSpPr>
          <p:cNvPr id="237" name="Google Shape;237;p12"/>
          <p:cNvSpPr txBox="1"/>
          <p:nvPr/>
        </p:nvSpPr>
        <p:spPr>
          <a:xfrm>
            <a:off x="9989935" y="3164655"/>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X3=3</a:t>
            </a:r>
            <a:endParaRPr/>
          </a:p>
        </p:txBody>
      </p:sp>
      <p:sp>
        <p:nvSpPr>
          <p:cNvPr id="238" name="Google Shape;238;p12"/>
          <p:cNvSpPr txBox="1"/>
          <p:nvPr/>
        </p:nvSpPr>
        <p:spPr>
          <a:xfrm>
            <a:off x="8601538" y="3164655"/>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alibri"/>
                <a:ea typeface="Calibri"/>
                <a:cs typeface="Calibri"/>
                <a:sym typeface="Calibri"/>
              </a:rPr>
              <a:t>X3=1</a:t>
            </a:r>
            <a:endParaRPr/>
          </a:p>
        </p:txBody>
      </p:sp>
      <p:sp>
        <p:nvSpPr>
          <p:cNvPr id="239" name="Google Shape;239;p12"/>
          <p:cNvSpPr txBox="1"/>
          <p:nvPr/>
        </p:nvSpPr>
        <p:spPr>
          <a:xfrm>
            <a:off x="7203015" y="4435583"/>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X4=1</a:t>
            </a:r>
            <a:endParaRPr/>
          </a:p>
        </p:txBody>
      </p:sp>
      <p:sp>
        <p:nvSpPr>
          <p:cNvPr id="240" name="Google Shape;240;p12"/>
          <p:cNvSpPr txBox="1"/>
          <p:nvPr/>
        </p:nvSpPr>
        <p:spPr>
          <a:xfrm>
            <a:off x="8560305" y="4500987"/>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alibri"/>
                <a:ea typeface="Calibri"/>
                <a:cs typeface="Calibri"/>
                <a:sym typeface="Calibri"/>
              </a:rPr>
              <a:t>X4=3</a:t>
            </a:r>
            <a:endParaRPr/>
          </a:p>
        </p:txBody>
      </p:sp>
      <p:sp>
        <p:nvSpPr>
          <p:cNvPr id="241" name="Google Shape;241;p12"/>
          <p:cNvSpPr txBox="1"/>
          <p:nvPr/>
        </p:nvSpPr>
        <p:spPr>
          <a:xfrm>
            <a:off x="5307824" y="4451984"/>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X4=4</a:t>
            </a:r>
            <a:endParaRPr/>
          </a:p>
        </p:txBody>
      </p:sp>
      <p:sp>
        <p:nvSpPr>
          <p:cNvPr id="242" name="Google Shape;242;p12"/>
          <p:cNvSpPr txBox="1"/>
          <p:nvPr/>
        </p:nvSpPr>
        <p:spPr>
          <a:xfrm>
            <a:off x="1900939" y="4500987"/>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X4=4</a:t>
            </a:r>
            <a:endParaRPr/>
          </a:p>
        </p:txBody>
      </p:sp>
      <p:sp>
        <p:nvSpPr>
          <p:cNvPr id="243" name="Google Shape;243;p12"/>
          <p:cNvSpPr txBox="1"/>
          <p:nvPr/>
        </p:nvSpPr>
        <p:spPr>
          <a:xfrm>
            <a:off x="3722336" y="4459562"/>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X4=3</a:t>
            </a:r>
            <a:endParaRPr/>
          </a:p>
        </p:txBody>
      </p:sp>
      <p:cxnSp>
        <p:nvCxnSpPr>
          <p:cNvPr id="244" name="Google Shape;244;p12"/>
          <p:cNvCxnSpPr>
            <a:stCxn id="211" idx="4"/>
          </p:cNvCxnSpPr>
          <p:nvPr/>
        </p:nvCxnSpPr>
        <p:spPr>
          <a:xfrm>
            <a:off x="6096000" y="734704"/>
            <a:ext cx="11100" cy="753600"/>
          </a:xfrm>
          <a:prstGeom prst="straightConnector1">
            <a:avLst/>
          </a:prstGeom>
          <a:noFill/>
          <a:ln cap="flat" cmpd="sng" w="9525">
            <a:solidFill>
              <a:schemeClr val="accent1"/>
            </a:solidFill>
            <a:prstDash val="solid"/>
            <a:miter lim="800000"/>
            <a:headEnd len="sm" w="sm" type="none"/>
            <a:tailEnd len="sm" w="sm" type="none"/>
          </a:ln>
        </p:spPr>
      </p:cxnSp>
      <p:cxnSp>
        <p:nvCxnSpPr>
          <p:cNvPr id="245" name="Google Shape;245;p12"/>
          <p:cNvCxnSpPr>
            <a:stCxn id="212" idx="6"/>
            <a:endCxn id="215" idx="1"/>
          </p:cNvCxnSpPr>
          <p:nvPr/>
        </p:nvCxnSpPr>
        <p:spPr>
          <a:xfrm>
            <a:off x="6469883" y="1737811"/>
            <a:ext cx="2872800" cy="1180500"/>
          </a:xfrm>
          <a:prstGeom prst="straightConnector1">
            <a:avLst/>
          </a:prstGeom>
          <a:noFill/>
          <a:ln cap="flat" cmpd="sng" w="9525">
            <a:solidFill>
              <a:schemeClr val="accent1"/>
            </a:solidFill>
            <a:prstDash val="solid"/>
            <a:miter lim="800000"/>
            <a:headEnd len="sm" w="sm" type="none"/>
            <a:tailEnd len="sm" w="sm" type="none"/>
          </a:ln>
        </p:spPr>
      </p:cxnSp>
      <p:cxnSp>
        <p:nvCxnSpPr>
          <p:cNvPr id="246" name="Google Shape;246;p12"/>
          <p:cNvCxnSpPr>
            <a:stCxn id="212" idx="2"/>
            <a:endCxn id="213" idx="0"/>
          </p:cNvCxnSpPr>
          <p:nvPr/>
        </p:nvCxnSpPr>
        <p:spPr>
          <a:xfrm flipH="1">
            <a:off x="2702496" y="1737811"/>
            <a:ext cx="3154500" cy="1091100"/>
          </a:xfrm>
          <a:prstGeom prst="straightConnector1">
            <a:avLst/>
          </a:prstGeom>
          <a:noFill/>
          <a:ln cap="flat" cmpd="sng" w="9525">
            <a:solidFill>
              <a:schemeClr val="accent1"/>
            </a:solidFill>
            <a:prstDash val="solid"/>
            <a:miter lim="800000"/>
            <a:headEnd len="sm" w="sm" type="none"/>
            <a:tailEnd len="sm" w="sm" type="none"/>
          </a:ln>
        </p:spPr>
      </p:cxnSp>
      <p:cxnSp>
        <p:nvCxnSpPr>
          <p:cNvPr id="247" name="Google Shape;247;p12"/>
          <p:cNvCxnSpPr>
            <a:stCxn id="212" idx="4"/>
            <a:endCxn id="214" idx="0"/>
          </p:cNvCxnSpPr>
          <p:nvPr/>
        </p:nvCxnSpPr>
        <p:spPr>
          <a:xfrm>
            <a:off x="6163440" y="1997974"/>
            <a:ext cx="21600" cy="597300"/>
          </a:xfrm>
          <a:prstGeom prst="straightConnector1">
            <a:avLst/>
          </a:prstGeom>
          <a:noFill/>
          <a:ln cap="flat" cmpd="sng" w="9525">
            <a:solidFill>
              <a:schemeClr val="accent1"/>
            </a:solidFill>
            <a:prstDash val="solid"/>
            <a:miter lim="800000"/>
            <a:headEnd len="sm" w="sm" type="none"/>
            <a:tailEnd len="sm" w="sm" type="none"/>
          </a:ln>
        </p:spPr>
      </p:cxnSp>
      <p:cxnSp>
        <p:nvCxnSpPr>
          <p:cNvPr id="248" name="Google Shape;248;p12"/>
          <p:cNvCxnSpPr>
            <a:stCxn id="213" idx="2"/>
            <a:endCxn id="226" idx="0"/>
          </p:cNvCxnSpPr>
          <p:nvPr/>
        </p:nvCxnSpPr>
        <p:spPr>
          <a:xfrm flipH="1">
            <a:off x="1850365" y="3108208"/>
            <a:ext cx="564900" cy="524100"/>
          </a:xfrm>
          <a:prstGeom prst="straightConnector1">
            <a:avLst/>
          </a:prstGeom>
          <a:noFill/>
          <a:ln cap="flat" cmpd="sng" w="9525">
            <a:solidFill>
              <a:schemeClr val="accent1"/>
            </a:solidFill>
            <a:prstDash val="solid"/>
            <a:miter lim="800000"/>
            <a:headEnd len="sm" w="sm" type="none"/>
            <a:tailEnd len="sm" w="sm" type="none"/>
          </a:ln>
        </p:spPr>
      </p:cxnSp>
      <p:cxnSp>
        <p:nvCxnSpPr>
          <p:cNvPr id="249" name="Google Shape;249;p12"/>
          <p:cNvCxnSpPr>
            <a:stCxn id="213" idx="6"/>
            <a:endCxn id="228" idx="0"/>
          </p:cNvCxnSpPr>
          <p:nvPr/>
        </p:nvCxnSpPr>
        <p:spPr>
          <a:xfrm>
            <a:off x="2989473" y="3108208"/>
            <a:ext cx="683100" cy="485700"/>
          </a:xfrm>
          <a:prstGeom prst="straightConnector1">
            <a:avLst/>
          </a:prstGeom>
          <a:noFill/>
          <a:ln cap="flat" cmpd="sng" w="9525">
            <a:solidFill>
              <a:schemeClr val="accent1"/>
            </a:solidFill>
            <a:prstDash val="solid"/>
            <a:miter lim="800000"/>
            <a:headEnd len="sm" w="sm" type="none"/>
            <a:tailEnd len="sm" w="sm" type="none"/>
          </a:ln>
        </p:spPr>
      </p:cxnSp>
      <p:cxnSp>
        <p:nvCxnSpPr>
          <p:cNvPr id="250" name="Google Shape;250;p12"/>
          <p:cNvCxnSpPr>
            <a:stCxn id="214" idx="3"/>
            <a:endCxn id="230" idx="0"/>
          </p:cNvCxnSpPr>
          <p:nvPr/>
        </p:nvCxnSpPr>
        <p:spPr>
          <a:xfrm flipH="1">
            <a:off x="5253635" y="3057093"/>
            <a:ext cx="739200" cy="503400"/>
          </a:xfrm>
          <a:prstGeom prst="straightConnector1">
            <a:avLst/>
          </a:prstGeom>
          <a:noFill/>
          <a:ln cap="flat" cmpd="sng" w="9525">
            <a:solidFill>
              <a:schemeClr val="accent1"/>
            </a:solidFill>
            <a:prstDash val="solid"/>
            <a:miter lim="800000"/>
            <a:headEnd len="sm" w="sm" type="none"/>
            <a:tailEnd len="sm" w="sm" type="none"/>
          </a:ln>
        </p:spPr>
      </p:cxnSp>
      <p:cxnSp>
        <p:nvCxnSpPr>
          <p:cNvPr id="251" name="Google Shape;251;p12"/>
          <p:cNvCxnSpPr>
            <a:stCxn id="214" idx="5"/>
            <a:endCxn id="216" idx="1"/>
          </p:cNvCxnSpPr>
          <p:nvPr/>
        </p:nvCxnSpPr>
        <p:spPr>
          <a:xfrm>
            <a:off x="6377271" y="3057093"/>
            <a:ext cx="566700" cy="546600"/>
          </a:xfrm>
          <a:prstGeom prst="straightConnector1">
            <a:avLst/>
          </a:prstGeom>
          <a:noFill/>
          <a:ln cap="flat" cmpd="sng" w="9525">
            <a:solidFill>
              <a:schemeClr val="accent1"/>
            </a:solidFill>
            <a:prstDash val="solid"/>
            <a:miter lim="800000"/>
            <a:headEnd len="sm" w="sm" type="none"/>
            <a:tailEnd len="sm" w="sm" type="none"/>
          </a:ln>
        </p:spPr>
      </p:cxnSp>
      <p:cxnSp>
        <p:nvCxnSpPr>
          <p:cNvPr id="252" name="Google Shape;252;p12"/>
          <p:cNvCxnSpPr>
            <a:stCxn id="215" idx="3"/>
            <a:endCxn id="217" idx="7"/>
          </p:cNvCxnSpPr>
          <p:nvPr/>
        </p:nvCxnSpPr>
        <p:spPr>
          <a:xfrm flipH="1">
            <a:off x="8800649" y="3349321"/>
            <a:ext cx="542100" cy="362700"/>
          </a:xfrm>
          <a:prstGeom prst="straightConnector1">
            <a:avLst/>
          </a:prstGeom>
          <a:noFill/>
          <a:ln cap="flat" cmpd="sng" w="9525">
            <a:solidFill>
              <a:schemeClr val="accent1"/>
            </a:solidFill>
            <a:prstDash val="solid"/>
            <a:miter lim="800000"/>
            <a:headEnd len="sm" w="sm" type="none"/>
            <a:tailEnd len="sm" w="sm" type="none"/>
          </a:ln>
        </p:spPr>
      </p:cxnSp>
      <p:cxnSp>
        <p:nvCxnSpPr>
          <p:cNvPr id="253" name="Google Shape;253;p12"/>
          <p:cNvCxnSpPr>
            <a:stCxn id="226" idx="4"/>
            <a:endCxn id="227" idx="0"/>
          </p:cNvCxnSpPr>
          <p:nvPr/>
        </p:nvCxnSpPr>
        <p:spPr>
          <a:xfrm flipH="1">
            <a:off x="1830516" y="4190758"/>
            <a:ext cx="19800" cy="888000"/>
          </a:xfrm>
          <a:prstGeom prst="straightConnector1">
            <a:avLst/>
          </a:prstGeom>
          <a:noFill/>
          <a:ln cap="flat" cmpd="sng" w="9525">
            <a:solidFill>
              <a:schemeClr val="accent1"/>
            </a:solidFill>
            <a:prstDash val="solid"/>
            <a:miter lim="800000"/>
            <a:headEnd len="sm" w="sm" type="none"/>
            <a:tailEnd len="sm" w="sm" type="none"/>
          </a:ln>
        </p:spPr>
      </p:cxnSp>
      <p:cxnSp>
        <p:nvCxnSpPr>
          <p:cNvPr id="254" name="Google Shape;254;p12"/>
          <p:cNvCxnSpPr>
            <a:stCxn id="228" idx="4"/>
            <a:endCxn id="229" idx="0"/>
          </p:cNvCxnSpPr>
          <p:nvPr/>
        </p:nvCxnSpPr>
        <p:spPr>
          <a:xfrm>
            <a:off x="3672600" y="4152326"/>
            <a:ext cx="11400" cy="909900"/>
          </a:xfrm>
          <a:prstGeom prst="straightConnector1">
            <a:avLst/>
          </a:prstGeom>
          <a:noFill/>
          <a:ln cap="flat" cmpd="sng" w="9525">
            <a:solidFill>
              <a:schemeClr val="accent1"/>
            </a:solidFill>
            <a:prstDash val="solid"/>
            <a:miter lim="800000"/>
            <a:headEnd len="sm" w="sm" type="none"/>
            <a:tailEnd len="sm" w="sm" type="none"/>
          </a:ln>
        </p:spPr>
      </p:cxnSp>
      <p:cxnSp>
        <p:nvCxnSpPr>
          <p:cNvPr id="255" name="Google Shape;255;p12"/>
          <p:cNvCxnSpPr>
            <a:stCxn id="230" idx="4"/>
            <a:endCxn id="231" idx="0"/>
          </p:cNvCxnSpPr>
          <p:nvPr/>
        </p:nvCxnSpPr>
        <p:spPr>
          <a:xfrm>
            <a:off x="5253758" y="4101609"/>
            <a:ext cx="0" cy="957600"/>
          </a:xfrm>
          <a:prstGeom prst="straightConnector1">
            <a:avLst/>
          </a:prstGeom>
          <a:noFill/>
          <a:ln cap="flat" cmpd="sng" w="9525">
            <a:solidFill>
              <a:schemeClr val="accent1"/>
            </a:solidFill>
            <a:prstDash val="solid"/>
            <a:miter lim="800000"/>
            <a:headEnd len="sm" w="sm" type="none"/>
            <a:tailEnd len="sm" w="sm" type="none"/>
          </a:ln>
        </p:spPr>
      </p:cxnSp>
      <p:cxnSp>
        <p:nvCxnSpPr>
          <p:cNvPr id="256" name="Google Shape;256;p12"/>
          <p:cNvCxnSpPr>
            <a:stCxn id="216" idx="4"/>
            <a:endCxn id="232" idx="0"/>
          </p:cNvCxnSpPr>
          <p:nvPr/>
        </p:nvCxnSpPr>
        <p:spPr>
          <a:xfrm>
            <a:off x="7195947" y="4152326"/>
            <a:ext cx="0" cy="842100"/>
          </a:xfrm>
          <a:prstGeom prst="straightConnector1">
            <a:avLst/>
          </a:prstGeom>
          <a:noFill/>
          <a:ln cap="flat" cmpd="sng" w="9525">
            <a:solidFill>
              <a:schemeClr val="accent1"/>
            </a:solidFill>
            <a:prstDash val="solid"/>
            <a:miter lim="800000"/>
            <a:headEnd len="sm" w="sm" type="none"/>
            <a:tailEnd len="sm" w="sm" type="none"/>
          </a:ln>
        </p:spPr>
      </p:cxnSp>
      <p:cxnSp>
        <p:nvCxnSpPr>
          <p:cNvPr id="257" name="Google Shape;257;p12"/>
          <p:cNvCxnSpPr>
            <a:stCxn id="217" idx="4"/>
            <a:endCxn id="219" idx="0"/>
          </p:cNvCxnSpPr>
          <p:nvPr/>
        </p:nvCxnSpPr>
        <p:spPr>
          <a:xfrm>
            <a:off x="8590760" y="4232303"/>
            <a:ext cx="21600" cy="846300"/>
          </a:xfrm>
          <a:prstGeom prst="straightConnector1">
            <a:avLst/>
          </a:prstGeom>
          <a:noFill/>
          <a:ln cap="flat" cmpd="sng" w="9525">
            <a:solidFill>
              <a:schemeClr val="accent1"/>
            </a:solidFill>
            <a:prstDash val="solid"/>
            <a:miter lim="800000"/>
            <a:headEnd len="sm" w="sm" type="none"/>
            <a:tailEnd len="sm" w="sm" type="none"/>
          </a:ln>
        </p:spPr>
      </p:cxnSp>
      <p:sp>
        <p:nvSpPr>
          <p:cNvPr id="258" name="Google Shape;258;p12"/>
          <p:cNvSpPr txBox="1"/>
          <p:nvPr/>
        </p:nvSpPr>
        <p:spPr>
          <a:xfrm>
            <a:off x="10091742" y="4503801"/>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X4=1</a:t>
            </a:r>
            <a:endParaRPr/>
          </a:p>
        </p:txBody>
      </p:sp>
      <p:cxnSp>
        <p:nvCxnSpPr>
          <p:cNvPr id="259" name="Google Shape;259;p12"/>
          <p:cNvCxnSpPr>
            <a:stCxn id="218" idx="4"/>
            <a:endCxn id="233" idx="0"/>
          </p:cNvCxnSpPr>
          <p:nvPr/>
        </p:nvCxnSpPr>
        <p:spPr>
          <a:xfrm>
            <a:off x="10091744" y="4259645"/>
            <a:ext cx="0" cy="834000"/>
          </a:xfrm>
          <a:prstGeom prst="straightConnector1">
            <a:avLst/>
          </a:prstGeom>
          <a:noFill/>
          <a:ln cap="flat" cmpd="sng" w="9525">
            <a:solidFill>
              <a:schemeClr val="accent1"/>
            </a:solidFill>
            <a:prstDash val="solid"/>
            <a:miter lim="800000"/>
            <a:headEnd len="sm" w="sm" type="none"/>
            <a:tailEnd len="sm" w="sm" type="none"/>
          </a:ln>
        </p:spPr>
      </p:cxnSp>
      <p:cxnSp>
        <p:nvCxnSpPr>
          <p:cNvPr id="260" name="Google Shape;260;p12"/>
          <p:cNvCxnSpPr>
            <a:stCxn id="215" idx="5"/>
            <a:endCxn id="218" idx="7"/>
          </p:cNvCxnSpPr>
          <p:nvPr/>
        </p:nvCxnSpPr>
        <p:spPr>
          <a:xfrm>
            <a:off x="9796743" y="3349321"/>
            <a:ext cx="536700" cy="390000"/>
          </a:xfrm>
          <a:prstGeom prst="straightConnector1">
            <a:avLst/>
          </a:prstGeom>
          <a:noFill/>
          <a:ln cap="flat" cmpd="sng" w="9525">
            <a:solidFill>
              <a:schemeClr val="accent1"/>
            </a:solidFill>
            <a:prstDash val="solid"/>
            <a:miter lim="800000"/>
            <a:headEnd len="sm" w="sm" type="none"/>
            <a:tailEnd len="sm" w="sm"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13"/>
          <p:cNvSpPr/>
          <p:nvPr/>
        </p:nvSpPr>
        <p:spPr>
          <a:xfrm>
            <a:off x="5791200" y="125104"/>
            <a:ext cx="609600"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a:t>
            </a:r>
            <a:endParaRPr/>
          </a:p>
        </p:txBody>
      </p:sp>
      <p:sp>
        <p:nvSpPr>
          <p:cNvPr id="266" name="Google Shape;266;p13"/>
          <p:cNvSpPr/>
          <p:nvPr/>
        </p:nvSpPr>
        <p:spPr>
          <a:xfrm>
            <a:off x="5856996" y="1477648"/>
            <a:ext cx="612887" cy="5203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34</a:t>
            </a:r>
            <a:endParaRPr/>
          </a:p>
        </p:txBody>
      </p:sp>
      <p:sp>
        <p:nvSpPr>
          <p:cNvPr id="267" name="Google Shape;267;p13"/>
          <p:cNvSpPr/>
          <p:nvPr/>
        </p:nvSpPr>
        <p:spPr>
          <a:xfrm>
            <a:off x="2415265" y="2828995"/>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35</a:t>
            </a:r>
            <a:endParaRPr/>
          </a:p>
        </p:txBody>
      </p:sp>
      <p:sp>
        <p:nvSpPr>
          <p:cNvPr id="268" name="Google Shape;268;p13"/>
          <p:cNvSpPr/>
          <p:nvPr/>
        </p:nvSpPr>
        <p:spPr>
          <a:xfrm>
            <a:off x="5913215" y="2595138"/>
            <a:ext cx="543676" cy="541214"/>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Calibri"/>
                <a:ea typeface="Calibri"/>
                <a:cs typeface="Calibri"/>
                <a:sym typeface="Calibri"/>
              </a:rPr>
              <a:t>40</a:t>
            </a:r>
            <a:endParaRPr/>
          </a:p>
        </p:txBody>
      </p:sp>
      <p:sp>
        <p:nvSpPr>
          <p:cNvPr id="269" name="Google Shape;269;p13"/>
          <p:cNvSpPr/>
          <p:nvPr/>
        </p:nvSpPr>
        <p:spPr>
          <a:xfrm>
            <a:off x="9248724" y="2828995"/>
            <a:ext cx="642044"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45</a:t>
            </a:r>
            <a:endParaRPr/>
          </a:p>
        </p:txBody>
      </p:sp>
      <p:sp>
        <p:nvSpPr>
          <p:cNvPr id="270" name="Google Shape;270;p13"/>
          <p:cNvSpPr/>
          <p:nvPr/>
        </p:nvSpPr>
        <p:spPr>
          <a:xfrm>
            <a:off x="6839399" y="3509678"/>
            <a:ext cx="713096" cy="642648"/>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43</a:t>
            </a:r>
            <a:endParaRPr/>
          </a:p>
        </p:txBody>
      </p:sp>
      <p:sp>
        <p:nvSpPr>
          <p:cNvPr id="271" name="Google Shape;271;p13"/>
          <p:cNvSpPr/>
          <p:nvPr/>
        </p:nvSpPr>
        <p:spPr>
          <a:xfrm>
            <a:off x="8294042" y="3622703"/>
            <a:ext cx="593436"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46</a:t>
            </a:r>
            <a:endParaRPr/>
          </a:p>
        </p:txBody>
      </p:sp>
      <p:sp>
        <p:nvSpPr>
          <p:cNvPr id="272" name="Google Shape;272;p13"/>
          <p:cNvSpPr/>
          <p:nvPr/>
        </p:nvSpPr>
        <p:spPr>
          <a:xfrm>
            <a:off x="9749980" y="3711977"/>
            <a:ext cx="683525"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48</a:t>
            </a:r>
            <a:endParaRPr/>
          </a:p>
        </p:txBody>
      </p:sp>
      <p:sp>
        <p:nvSpPr>
          <p:cNvPr id="273" name="Google Shape;273;p13"/>
          <p:cNvSpPr/>
          <p:nvPr/>
        </p:nvSpPr>
        <p:spPr>
          <a:xfrm>
            <a:off x="8248227" y="5078733"/>
            <a:ext cx="728179"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47</a:t>
            </a:r>
            <a:endParaRPr/>
          </a:p>
        </p:txBody>
      </p:sp>
      <p:sp>
        <p:nvSpPr>
          <p:cNvPr id="274" name="Google Shape;274;p13"/>
          <p:cNvSpPr txBox="1"/>
          <p:nvPr/>
        </p:nvSpPr>
        <p:spPr>
          <a:xfrm>
            <a:off x="6185053" y="865690"/>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alibri"/>
                <a:ea typeface="Calibri"/>
                <a:cs typeface="Calibri"/>
                <a:sym typeface="Calibri"/>
              </a:rPr>
              <a:t>X1=3</a:t>
            </a:r>
            <a:endParaRPr/>
          </a:p>
        </p:txBody>
      </p:sp>
      <p:sp>
        <p:nvSpPr>
          <p:cNvPr id="275" name="Google Shape;275;p13"/>
          <p:cNvSpPr txBox="1"/>
          <p:nvPr/>
        </p:nvSpPr>
        <p:spPr>
          <a:xfrm>
            <a:off x="3466568" y="2041577"/>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alibri"/>
                <a:ea typeface="Calibri"/>
                <a:cs typeface="Calibri"/>
                <a:sym typeface="Calibri"/>
              </a:rPr>
              <a:t>X2=1</a:t>
            </a:r>
            <a:endParaRPr/>
          </a:p>
        </p:txBody>
      </p:sp>
      <p:sp>
        <p:nvSpPr>
          <p:cNvPr id="276" name="Google Shape;276;p13"/>
          <p:cNvSpPr txBox="1"/>
          <p:nvPr/>
        </p:nvSpPr>
        <p:spPr>
          <a:xfrm>
            <a:off x="8001000" y="2027794"/>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X2=4</a:t>
            </a:r>
            <a:endParaRPr/>
          </a:p>
        </p:txBody>
      </p:sp>
      <p:sp>
        <p:nvSpPr>
          <p:cNvPr id="277" name="Google Shape;277;p13"/>
          <p:cNvSpPr txBox="1"/>
          <p:nvPr/>
        </p:nvSpPr>
        <p:spPr>
          <a:xfrm>
            <a:off x="3200401" y="6172200"/>
            <a:ext cx="498854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Tree organization of 4 queens solution space in DFS</a:t>
            </a:r>
            <a:endParaRPr/>
          </a:p>
        </p:txBody>
      </p:sp>
      <p:sp>
        <p:nvSpPr>
          <p:cNvPr id="278" name="Google Shape;278;p13"/>
          <p:cNvSpPr txBox="1"/>
          <p:nvPr/>
        </p:nvSpPr>
        <p:spPr>
          <a:xfrm>
            <a:off x="6185053" y="2124136"/>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X2=2</a:t>
            </a:r>
            <a:endParaRPr/>
          </a:p>
        </p:txBody>
      </p:sp>
      <p:sp>
        <p:nvSpPr>
          <p:cNvPr id="279" name="Google Shape;279;p13"/>
          <p:cNvSpPr txBox="1"/>
          <p:nvPr/>
        </p:nvSpPr>
        <p:spPr>
          <a:xfrm>
            <a:off x="3236508" y="3069263"/>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alibri"/>
                <a:ea typeface="Calibri"/>
                <a:cs typeface="Calibri"/>
                <a:sym typeface="Calibri"/>
              </a:rPr>
              <a:t>X3=4</a:t>
            </a:r>
            <a:endParaRPr/>
          </a:p>
        </p:txBody>
      </p:sp>
      <p:sp>
        <p:nvSpPr>
          <p:cNvPr id="280" name="Google Shape;280;p13"/>
          <p:cNvSpPr/>
          <p:nvPr/>
        </p:nvSpPr>
        <p:spPr>
          <a:xfrm>
            <a:off x="1563212" y="3632332"/>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36</a:t>
            </a:r>
            <a:endParaRPr/>
          </a:p>
        </p:txBody>
      </p:sp>
      <p:sp>
        <p:nvSpPr>
          <p:cNvPr id="281" name="Google Shape;281;p13"/>
          <p:cNvSpPr/>
          <p:nvPr/>
        </p:nvSpPr>
        <p:spPr>
          <a:xfrm>
            <a:off x="1543372" y="5078733"/>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37</a:t>
            </a:r>
            <a:endParaRPr/>
          </a:p>
        </p:txBody>
      </p:sp>
      <p:sp>
        <p:nvSpPr>
          <p:cNvPr id="282" name="Google Shape;282;p13"/>
          <p:cNvSpPr/>
          <p:nvPr/>
        </p:nvSpPr>
        <p:spPr>
          <a:xfrm>
            <a:off x="3385496" y="3593900"/>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38</a:t>
            </a:r>
            <a:endParaRPr/>
          </a:p>
        </p:txBody>
      </p:sp>
      <p:sp>
        <p:nvSpPr>
          <p:cNvPr id="283" name="Google Shape;283;p13"/>
          <p:cNvSpPr/>
          <p:nvPr/>
        </p:nvSpPr>
        <p:spPr>
          <a:xfrm>
            <a:off x="3396850" y="5062314"/>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39</a:t>
            </a:r>
            <a:endParaRPr/>
          </a:p>
        </p:txBody>
      </p:sp>
      <p:sp>
        <p:nvSpPr>
          <p:cNvPr id="284" name="Google Shape;284;p13"/>
          <p:cNvSpPr/>
          <p:nvPr/>
        </p:nvSpPr>
        <p:spPr>
          <a:xfrm>
            <a:off x="4981920" y="3560395"/>
            <a:ext cx="543676" cy="541214"/>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dk1"/>
                </a:solidFill>
                <a:latin typeface="Calibri"/>
                <a:ea typeface="Calibri"/>
                <a:cs typeface="Calibri"/>
                <a:sym typeface="Calibri"/>
              </a:rPr>
              <a:t>41</a:t>
            </a:r>
            <a:endParaRPr/>
          </a:p>
        </p:txBody>
      </p:sp>
      <p:sp>
        <p:nvSpPr>
          <p:cNvPr id="285" name="Google Shape;285;p13"/>
          <p:cNvSpPr/>
          <p:nvPr/>
        </p:nvSpPr>
        <p:spPr>
          <a:xfrm>
            <a:off x="4941290" y="5059141"/>
            <a:ext cx="624937" cy="578019"/>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42</a:t>
            </a:r>
            <a:endParaRPr/>
          </a:p>
        </p:txBody>
      </p:sp>
      <p:sp>
        <p:nvSpPr>
          <p:cNvPr id="286" name="Google Shape;286;p13"/>
          <p:cNvSpPr/>
          <p:nvPr/>
        </p:nvSpPr>
        <p:spPr>
          <a:xfrm>
            <a:off x="6839399" y="4994511"/>
            <a:ext cx="713096" cy="642648"/>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44</a:t>
            </a:r>
            <a:endParaRPr/>
          </a:p>
        </p:txBody>
      </p:sp>
      <p:sp>
        <p:nvSpPr>
          <p:cNvPr id="287" name="Google Shape;287;p13"/>
          <p:cNvSpPr/>
          <p:nvPr/>
        </p:nvSpPr>
        <p:spPr>
          <a:xfrm>
            <a:off x="9735194" y="5093661"/>
            <a:ext cx="713096" cy="642648"/>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49</a:t>
            </a:r>
            <a:endParaRPr/>
          </a:p>
        </p:txBody>
      </p:sp>
      <p:sp>
        <p:nvSpPr>
          <p:cNvPr id="288" name="Google Shape;288;p13"/>
          <p:cNvSpPr txBox="1"/>
          <p:nvPr/>
        </p:nvSpPr>
        <p:spPr>
          <a:xfrm>
            <a:off x="1601361" y="3076240"/>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X3=2</a:t>
            </a:r>
            <a:endParaRPr/>
          </a:p>
        </p:txBody>
      </p:sp>
      <p:sp>
        <p:nvSpPr>
          <p:cNvPr id="289" name="Google Shape;289;p13"/>
          <p:cNvSpPr txBox="1"/>
          <p:nvPr/>
        </p:nvSpPr>
        <p:spPr>
          <a:xfrm>
            <a:off x="6610580" y="3066371"/>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X3=4</a:t>
            </a:r>
            <a:endParaRPr/>
          </a:p>
        </p:txBody>
      </p:sp>
      <p:sp>
        <p:nvSpPr>
          <p:cNvPr id="290" name="Google Shape;290;p13"/>
          <p:cNvSpPr txBox="1"/>
          <p:nvPr/>
        </p:nvSpPr>
        <p:spPr>
          <a:xfrm>
            <a:off x="5033982" y="3058154"/>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X3=1</a:t>
            </a:r>
            <a:endParaRPr/>
          </a:p>
        </p:txBody>
      </p:sp>
      <p:sp>
        <p:nvSpPr>
          <p:cNvPr id="291" name="Google Shape;291;p13"/>
          <p:cNvSpPr txBox="1"/>
          <p:nvPr/>
        </p:nvSpPr>
        <p:spPr>
          <a:xfrm>
            <a:off x="9989935" y="3164655"/>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X3=2</a:t>
            </a:r>
            <a:endParaRPr/>
          </a:p>
        </p:txBody>
      </p:sp>
      <p:sp>
        <p:nvSpPr>
          <p:cNvPr id="292" name="Google Shape;292;p13"/>
          <p:cNvSpPr txBox="1"/>
          <p:nvPr/>
        </p:nvSpPr>
        <p:spPr>
          <a:xfrm>
            <a:off x="8601538" y="3164655"/>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X3=1</a:t>
            </a:r>
            <a:endParaRPr/>
          </a:p>
        </p:txBody>
      </p:sp>
      <p:sp>
        <p:nvSpPr>
          <p:cNvPr id="293" name="Google Shape;293;p13"/>
          <p:cNvSpPr txBox="1"/>
          <p:nvPr/>
        </p:nvSpPr>
        <p:spPr>
          <a:xfrm>
            <a:off x="7203015" y="4435583"/>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X4=1</a:t>
            </a:r>
            <a:endParaRPr/>
          </a:p>
        </p:txBody>
      </p:sp>
      <p:sp>
        <p:nvSpPr>
          <p:cNvPr id="294" name="Google Shape;294;p13"/>
          <p:cNvSpPr txBox="1"/>
          <p:nvPr/>
        </p:nvSpPr>
        <p:spPr>
          <a:xfrm>
            <a:off x="8560305" y="4500987"/>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X4=2</a:t>
            </a:r>
            <a:endParaRPr/>
          </a:p>
        </p:txBody>
      </p:sp>
      <p:sp>
        <p:nvSpPr>
          <p:cNvPr id="295" name="Google Shape;295;p13"/>
          <p:cNvSpPr txBox="1"/>
          <p:nvPr/>
        </p:nvSpPr>
        <p:spPr>
          <a:xfrm>
            <a:off x="5307824" y="4451984"/>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X4=4</a:t>
            </a:r>
            <a:endParaRPr/>
          </a:p>
        </p:txBody>
      </p:sp>
      <p:sp>
        <p:nvSpPr>
          <p:cNvPr id="296" name="Google Shape;296;p13"/>
          <p:cNvSpPr txBox="1"/>
          <p:nvPr/>
        </p:nvSpPr>
        <p:spPr>
          <a:xfrm>
            <a:off x="1900939" y="4500987"/>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X4=4</a:t>
            </a:r>
            <a:endParaRPr/>
          </a:p>
        </p:txBody>
      </p:sp>
      <p:sp>
        <p:nvSpPr>
          <p:cNvPr id="297" name="Google Shape;297;p13"/>
          <p:cNvSpPr txBox="1"/>
          <p:nvPr/>
        </p:nvSpPr>
        <p:spPr>
          <a:xfrm>
            <a:off x="3722336" y="4459562"/>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alibri"/>
                <a:ea typeface="Calibri"/>
                <a:cs typeface="Calibri"/>
                <a:sym typeface="Calibri"/>
              </a:rPr>
              <a:t>X4=2</a:t>
            </a:r>
            <a:endParaRPr/>
          </a:p>
        </p:txBody>
      </p:sp>
      <p:cxnSp>
        <p:nvCxnSpPr>
          <p:cNvPr id="298" name="Google Shape;298;p13"/>
          <p:cNvCxnSpPr>
            <a:stCxn id="265" idx="4"/>
          </p:cNvCxnSpPr>
          <p:nvPr/>
        </p:nvCxnSpPr>
        <p:spPr>
          <a:xfrm>
            <a:off x="6096000" y="734704"/>
            <a:ext cx="11100" cy="753600"/>
          </a:xfrm>
          <a:prstGeom prst="straightConnector1">
            <a:avLst/>
          </a:prstGeom>
          <a:noFill/>
          <a:ln cap="flat" cmpd="sng" w="9525">
            <a:solidFill>
              <a:schemeClr val="accent1"/>
            </a:solidFill>
            <a:prstDash val="solid"/>
            <a:miter lim="800000"/>
            <a:headEnd len="sm" w="sm" type="none"/>
            <a:tailEnd len="sm" w="sm" type="none"/>
          </a:ln>
        </p:spPr>
      </p:cxnSp>
      <p:cxnSp>
        <p:nvCxnSpPr>
          <p:cNvPr id="299" name="Google Shape;299;p13"/>
          <p:cNvCxnSpPr>
            <a:stCxn id="266" idx="6"/>
            <a:endCxn id="269" idx="1"/>
          </p:cNvCxnSpPr>
          <p:nvPr/>
        </p:nvCxnSpPr>
        <p:spPr>
          <a:xfrm>
            <a:off x="6469883" y="1737811"/>
            <a:ext cx="2872800" cy="1180500"/>
          </a:xfrm>
          <a:prstGeom prst="straightConnector1">
            <a:avLst/>
          </a:prstGeom>
          <a:noFill/>
          <a:ln cap="flat" cmpd="sng" w="9525">
            <a:solidFill>
              <a:schemeClr val="accent1"/>
            </a:solidFill>
            <a:prstDash val="solid"/>
            <a:miter lim="800000"/>
            <a:headEnd len="sm" w="sm" type="none"/>
            <a:tailEnd len="sm" w="sm" type="none"/>
          </a:ln>
        </p:spPr>
      </p:cxnSp>
      <p:cxnSp>
        <p:nvCxnSpPr>
          <p:cNvPr id="300" name="Google Shape;300;p13"/>
          <p:cNvCxnSpPr>
            <a:stCxn id="266" idx="2"/>
            <a:endCxn id="267" idx="0"/>
          </p:cNvCxnSpPr>
          <p:nvPr/>
        </p:nvCxnSpPr>
        <p:spPr>
          <a:xfrm flipH="1">
            <a:off x="2702496" y="1737811"/>
            <a:ext cx="3154500" cy="1091100"/>
          </a:xfrm>
          <a:prstGeom prst="straightConnector1">
            <a:avLst/>
          </a:prstGeom>
          <a:noFill/>
          <a:ln cap="flat" cmpd="sng" w="9525">
            <a:solidFill>
              <a:schemeClr val="accent1"/>
            </a:solidFill>
            <a:prstDash val="solid"/>
            <a:miter lim="800000"/>
            <a:headEnd len="sm" w="sm" type="none"/>
            <a:tailEnd len="sm" w="sm" type="none"/>
          </a:ln>
        </p:spPr>
      </p:cxnSp>
      <p:cxnSp>
        <p:nvCxnSpPr>
          <p:cNvPr id="301" name="Google Shape;301;p13"/>
          <p:cNvCxnSpPr>
            <a:stCxn id="266" idx="4"/>
            <a:endCxn id="268" idx="0"/>
          </p:cNvCxnSpPr>
          <p:nvPr/>
        </p:nvCxnSpPr>
        <p:spPr>
          <a:xfrm>
            <a:off x="6163440" y="1997974"/>
            <a:ext cx="21600" cy="597300"/>
          </a:xfrm>
          <a:prstGeom prst="straightConnector1">
            <a:avLst/>
          </a:prstGeom>
          <a:noFill/>
          <a:ln cap="flat" cmpd="sng" w="9525">
            <a:solidFill>
              <a:schemeClr val="accent1"/>
            </a:solidFill>
            <a:prstDash val="solid"/>
            <a:miter lim="800000"/>
            <a:headEnd len="sm" w="sm" type="none"/>
            <a:tailEnd len="sm" w="sm" type="none"/>
          </a:ln>
        </p:spPr>
      </p:cxnSp>
      <p:cxnSp>
        <p:nvCxnSpPr>
          <p:cNvPr id="302" name="Google Shape;302;p13"/>
          <p:cNvCxnSpPr>
            <a:stCxn id="267" idx="2"/>
            <a:endCxn id="280" idx="0"/>
          </p:cNvCxnSpPr>
          <p:nvPr/>
        </p:nvCxnSpPr>
        <p:spPr>
          <a:xfrm flipH="1">
            <a:off x="1850365" y="3108208"/>
            <a:ext cx="564900" cy="524100"/>
          </a:xfrm>
          <a:prstGeom prst="straightConnector1">
            <a:avLst/>
          </a:prstGeom>
          <a:noFill/>
          <a:ln cap="flat" cmpd="sng" w="9525">
            <a:solidFill>
              <a:schemeClr val="accent1"/>
            </a:solidFill>
            <a:prstDash val="solid"/>
            <a:miter lim="800000"/>
            <a:headEnd len="sm" w="sm" type="none"/>
            <a:tailEnd len="sm" w="sm" type="none"/>
          </a:ln>
        </p:spPr>
      </p:cxnSp>
      <p:cxnSp>
        <p:nvCxnSpPr>
          <p:cNvPr id="303" name="Google Shape;303;p13"/>
          <p:cNvCxnSpPr>
            <a:stCxn id="267" idx="6"/>
            <a:endCxn id="282" idx="0"/>
          </p:cNvCxnSpPr>
          <p:nvPr/>
        </p:nvCxnSpPr>
        <p:spPr>
          <a:xfrm>
            <a:off x="2989473" y="3108208"/>
            <a:ext cx="683100" cy="485700"/>
          </a:xfrm>
          <a:prstGeom prst="straightConnector1">
            <a:avLst/>
          </a:prstGeom>
          <a:noFill/>
          <a:ln cap="flat" cmpd="sng" w="9525">
            <a:solidFill>
              <a:schemeClr val="accent1"/>
            </a:solidFill>
            <a:prstDash val="solid"/>
            <a:miter lim="800000"/>
            <a:headEnd len="sm" w="sm" type="none"/>
            <a:tailEnd len="sm" w="sm" type="none"/>
          </a:ln>
        </p:spPr>
      </p:cxnSp>
      <p:cxnSp>
        <p:nvCxnSpPr>
          <p:cNvPr id="304" name="Google Shape;304;p13"/>
          <p:cNvCxnSpPr>
            <a:stCxn id="268" idx="3"/>
            <a:endCxn id="284" idx="0"/>
          </p:cNvCxnSpPr>
          <p:nvPr/>
        </p:nvCxnSpPr>
        <p:spPr>
          <a:xfrm flipH="1">
            <a:off x="5253635" y="3057093"/>
            <a:ext cx="739200" cy="503400"/>
          </a:xfrm>
          <a:prstGeom prst="straightConnector1">
            <a:avLst/>
          </a:prstGeom>
          <a:noFill/>
          <a:ln cap="flat" cmpd="sng" w="9525">
            <a:solidFill>
              <a:schemeClr val="accent1"/>
            </a:solidFill>
            <a:prstDash val="solid"/>
            <a:miter lim="800000"/>
            <a:headEnd len="sm" w="sm" type="none"/>
            <a:tailEnd len="sm" w="sm" type="none"/>
          </a:ln>
        </p:spPr>
      </p:cxnSp>
      <p:cxnSp>
        <p:nvCxnSpPr>
          <p:cNvPr id="305" name="Google Shape;305;p13"/>
          <p:cNvCxnSpPr>
            <a:stCxn id="268" idx="5"/>
            <a:endCxn id="270" idx="1"/>
          </p:cNvCxnSpPr>
          <p:nvPr/>
        </p:nvCxnSpPr>
        <p:spPr>
          <a:xfrm>
            <a:off x="6377271" y="3057093"/>
            <a:ext cx="566700" cy="546600"/>
          </a:xfrm>
          <a:prstGeom prst="straightConnector1">
            <a:avLst/>
          </a:prstGeom>
          <a:noFill/>
          <a:ln cap="flat" cmpd="sng" w="9525">
            <a:solidFill>
              <a:schemeClr val="accent1"/>
            </a:solidFill>
            <a:prstDash val="solid"/>
            <a:miter lim="800000"/>
            <a:headEnd len="sm" w="sm" type="none"/>
            <a:tailEnd len="sm" w="sm" type="none"/>
          </a:ln>
        </p:spPr>
      </p:cxnSp>
      <p:cxnSp>
        <p:nvCxnSpPr>
          <p:cNvPr id="306" name="Google Shape;306;p13"/>
          <p:cNvCxnSpPr>
            <a:stCxn id="269" idx="3"/>
            <a:endCxn id="271" idx="7"/>
          </p:cNvCxnSpPr>
          <p:nvPr/>
        </p:nvCxnSpPr>
        <p:spPr>
          <a:xfrm flipH="1">
            <a:off x="8800649" y="3349321"/>
            <a:ext cx="542100" cy="362700"/>
          </a:xfrm>
          <a:prstGeom prst="straightConnector1">
            <a:avLst/>
          </a:prstGeom>
          <a:noFill/>
          <a:ln cap="flat" cmpd="sng" w="9525">
            <a:solidFill>
              <a:schemeClr val="accent1"/>
            </a:solidFill>
            <a:prstDash val="solid"/>
            <a:miter lim="800000"/>
            <a:headEnd len="sm" w="sm" type="none"/>
            <a:tailEnd len="sm" w="sm" type="none"/>
          </a:ln>
        </p:spPr>
      </p:cxnSp>
      <p:cxnSp>
        <p:nvCxnSpPr>
          <p:cNvPr id="307" name="Google Shape;307;p13"/>
          <p:cNvCxnSpPr>
            <a:stCxn id="280" idx="4"/>
            <a:endCxn id="281" idx="0"/>
          </p:cNvCxnSpPr>
          <p:nvPr/>
        </p:nvCxnSpPr>
        <p:spPr>
          <a:xfrm flipH="1">
            <a:off x="1830516" y="4190758"/>
            <a:ext cx="19800" cy="888000"/>
          </a:xfrm>
          <a:prstGeom prst="straightConnector1">
            <a:avLst/>
          </a:prstGeom>
          <a:noFill/>
          <a:ln cap="flat" cmpd="sng" w="9525">
            <a:solidFill>
              <a:schemeClr val="accent1"/>
            </a:solidFill>
            <a:prstDash val="solid"/>
            <a:miter lim="800000"/>
            <a:headEnd len="sm" w="sm" type="none"/>
            <a:tailEnd len="sm" w="sm" type="none"/>
          </a:ln>
        </p:spPr>
      </p:cxnSp>
      <p:cxnSp>
        <p:nvCxnSpPr>
          <p:cNvPr id="308" name="Google Shape;308;p13"/>
          <p:cNvCxnSpPr>
            <a:stCxn id="282" idx="4"/>
            <a:endCxn id="283" idx="0"/>
          </p:cNvCxnSpPr>
          <p:nvPr/>
        </p:nvCxnSpPr>
        <p:spPr>
          <a:xfrm>
            <a:off x="3672600" y="4152326"/>
            <a:ext cx="11400" cy="909900"/>
          </a:xfrm>
          <a:prstGeom prst="straightConnector1">
            <a:avLst/>
          </a:prstGeom>
          <a:noFill/>
          <a:ln cap="flat" cmpd="sng" w="9525">
            <a:solidFill>
              <a:schemeClr val="accent1"/>
            </a:solidFill>
            <a:prstDash val="solid"/>
            <a:miter lim="800000"/>
            <a:headEnd len="sm" w="sm" type="none"/>
            <a:tailEnd len="sm" w="sm" type="none"/>
          </a:ln>
        </p:spPr>
      </p:cxnSp>
      <p:cxnSp>
        <p:nvCxnSpPr>
          <p:cNvPr id="309" name="Google Shape;309;p13"/>
          <p:cNvCxnSpPr>
            <a:stCxn id="284" idx="4"/>
            <a:endCxn id="285" idx="0"/>
          </p:cNvCxnSpPr>
          <p:nvPr/>
        </p:nvCxnSpPr>
        <p:spPr>
          <a:xfrm>
            <a:off x="5253758" y="4101609"/>
            <a:ext cx="0" cy="957600"/>
          </a:xfrm>
          <a:prstGeom prst="straightConnector1">
            <a:avLst/>
          </a:prstGeom>
          <a:noFill/>
          <a:ln cap="flat" cmpd="sng" w="9525">
            <a:solidFill>
              <a:schemeClr val="accent1"/>
            </a:solidFill>
            <a:prstDash val="solid"/>
            <a:miter lim="800000"/>
            <a:headEnd len="sm" w="sm" type="none"/>
            <a:tailEnd len="sm" w="sm" type="none"/>
          </a:ln>
        </p:spPr>
      </p:cxnSp>
      <p:cxnSp>
        <p:nvCxnSpPr>
          <p:cNvPr id="310" name="Google Shape;310;p13"/>
          <p:cNvCxnSpPr>
            <a:stCxn id="270" idx="4"/>
            <a:endCxn id="286" idx="0"/>
          </p:cNvCxnSpPr>
          <p:nvPr/>
        </p:nvCxnSpPr>
        <p:spPr>
          <a:xfrm>
            <a:off x="7195947" y="4152326"/>
            <a:ext cx="0" cy="842100"/>
          </a:xfrm>
          <a:prstGeom prst="straightConnector1">
            <a:avLst/>
          </a:prstGeom>
          <a:noFill/>
          <a:ln cap="flat" cmpd="sng" w="9525">
            <a:solidFill>
              <a:schemeClr val="accent1"/>
            </a:solidFill>
            <a:prstDash val="solid"/>
            <a:miter lim="800000"/>
            <a:headEnd len="sm" w="sm" type="none"/>
            <a:tailEnd len="sm" w="sm" type="none"/>
          </a:ln>
        </p:spPr>
      </p:cxnSp>
      <p:cxnSp>
        <p:nvCxnSpPr>
          <p:cNvPr id="311" name="Google Shape;311;p13"/>
          <p:cNvCxnSpPr>
            <a:stCxn id="271" idx="4"/>
            <a:endCxn id="273" idx="0"/>
          </p:cNvCxnSpPr>
          <p:nvPr/>
        </p:nvCxnSpPr>
        <p:spPr>
          <a:xfrm>
            <a:off x="8590760" y="4232303"/>
            <a:ext cx="21600" cy="846300"/>
          </a:xfrm>
          <a:prstGeom prst="straightConnector1">
            <a:avLst/>
          </a:prstGeom>
          <a:noFill/>
          <a:ln cap="flat" cmpd="sng" w="9525">
            <a:solidFill>
              <a:schemeClr val="accent1"/>
            </a:solidFill>
            <a:prstDash val="solid"/>
            <a:miter lim="800000"/>
            <a:headEnd len="sm" w="sm" type="none"/>
            <a:tailEnd len="sm" w="sm" type="none"/>
          </a:ln>
        </p:spPr>
      </p:cxnSp>
      <p:sp>
        <p:nvSpPr>
          <p:cNvPr id="312" name="Google Shape;312;p13"/>
          <p:cNvSpPr txBox="1"/>
          <p:nvPr/>
        </p:nvSpPr>
        <p:spPr>
          <a:xfrm>
            <a:off x="10091742" y="4503801"/>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X4=1</a:t>
            </a:r>
            <a:endParaRPr/>
          </a:p>
        </p:txBody>
      </p:sp>
      <p:cxnSp>
        <p:nvCxnSpPr>
          <p:cNvPr id="313" name="Google Shape;313;p13"/>
          <p:cNvCxnSpPr>
            <a:stCxn id="272" idx="4"/>
            <a:endCxn id="287" idx="0"/>
          </p:cNvCxnSpPr>
          <p:nvPr/>
        </p:nvCxnSpPr>
        <p:spPr>
          <a:xfrm>
            <a:off x="10091743" y="4321577"/>
            <a:ext cx="0" cy="772200"/>
          </a:xfrm>
          <a:prstGeom prst="straightConnector1">
            <a:avLst/>
          </a:prstGeom>
          <a:noFill/>
          <a:ln cap="flat" cmpd="sng" w="9525">
            <a:solidFill>
              <a:schemeClr val="accent1"/>
            </a:solidFill>
            <a:prstDash val="solid"/>
            <a:miter lim="800000"/>
            <a:headEnd len="sm" w="sm" type="none"/>
            <a:tailEnd len="sm" w="sm" type="none"/>
          </a:ln>
        </p:spPr>
      </p:cxnSp>
      <p:cxnSp>
        <p:nvCxnSpPr>
          <p:cNvPr id="314" name="Google Shape;314;p13"/>
          <p:cNvCxnSpPr>
            <a:stCxn id="269" idx="5"/>
            <a:endCxn id="272" idx="7"/>
          </p:cNvCxnSpPr>
          <p:nvPr/>
        </p:nvCxnSpPr>
        <p:spPr>
          <a:xfrm>
            <a:off x="9796743" y="3349321"/>
            <a:ext cx="536700" cy="451800"/>
          </a:xfrm>
          <a:prstGeom prst="straightConnector1">
            <a:avLst/>
          </a:prstGeom>
          <a:noFill/>
          <a:ln cap="flat" cmpd="sng" w="9525">
            <a:solidFill>
              <a:schemeClr val="accent1"/>
            </a:solidFill>
            <a:prstDash val="solid"/>
            <a:miter lim="800000"/>
            <a:headEnd len="sm" w="sm" type="none"/>
            <a:tailEnd len="sm" w="sm"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14"/>
          <p:cNvSpPr/>
          <p:nvPr/>
        </p:nvSpPr>
        <p:spPr>
          <a:xfrm>
            <a:off x="5791200" y="125104"/>
            <a:ext cx="609600"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a:t>
            </a:r>
            <a:endParaRPr/>
          </a:p>
        </p:txBody>
      </p:sp>
      <p:sp>
        <p:nvSpPr>
          <p:cNvPr id="320" name="Google Shape;320;p14"/>
          <p:cNvSpPr/>
          <p:nvPr/>
        </p:nvSpPr>
        <p:spPr>
          <a:xfrm>
            <a:off x="5856996" y="1477648"/>
            <a:ext cx="612887" cy="5203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50</a:t>
            </a:r>
            <a:endParaRPr/>
          </a:p>
        </p:txBody>
      </p:sp>
      <p:sp>
        <p:nvSpPr>
          <p:cNvPr id="321" name="Google Shape;321;p14"/>
          <p:cNvSpPr/>
          <p:nvPr/>
        </p:nvSpPr>
        <p:spPr>
          <a:xfrm>
            <a:off x="2415265" y="2828995"/>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51</a:t>
            </a:r>
            <a:endParaRPr/>
          </a:p>
        </p:txBody>
      </p:sp>
      <p:sp>
        <p:nvSpPr>
          <p:cNvPr id="322" name="Google Shape;322;p14"/>
          <p:cNvSpPr/>
          <p:nvPr/>
        </p:nvSpPr>
        <p:spPr>
          <a:xfrm>
            <a:off x="5913215" y="2595138"/>
            <a:ext cx="543676" cy="541214"/>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chemeClr val="dk1"/>
                </a:solidFill>
                <a:latin typeface="Calibri"/>
                <a:ea typeface="Calibri"/>
                <a:cs typeface="Calibri"/>
                <a:sym typeface="Calibri"/>
              </a:rPr>
              <a:t>56</a:t>
            </a:r>
            <a:endParaRPr/>
          </a:p>
        </p:txBody>
      </p:sp>
      <p:sp>
        <p:nvSpPr>
          <p:cNvPr id="323" name="Google Shape;323;p14"/>
          <p:cNvSpPr/>
          <p:nvPr/>
        </p:nvSpPr>
        <p:spPr>
          <a:xfrm>
            <a:off x="9248724" y="2828995"/>
            <a:ext cx="642044"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61</a:t>
            </a:r>
            <a:endParaRPr/>
          </a:p>
        </p:txBody>
      </p:sp>
      <p:sp>
        <p:nvSpPr>
          <p:cNvPr id="324" name="Google Shape;324;p14"/>
          <p:cNvSpPr/>
          <p:nvPr/>
        </p:nvSpPr>
        <p:spPr>
          <a:xfrm>
            <a:off x="6839399" y="3509678"/>
            <a:ext cx="713096" cy="642648"/>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59</a:t>
            </a:r>
            <a:endParaRPr/>
          </a:p>
        </p:txBody>
      </p:sp>
      <p:sp>
        <p:nvSpPr>
          <p:cNvPr id="325" name="Google Shape;325;p14"/>
          <p:cNvSpPr/>
          <p:nvPr/>
        </p:nvSpPr>
        <p:spPr>
          <a:xfrm>
            <a:off x="8294042" y="3622703"/>
            <a:ext cx="593436"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62</a:t>
            </a:r>
            <a:endParaRPr/>
          </a:p>
        </p:txBody>
      </p:sp>
      <p:sp>
        <p:nvSpPr>
          <p:cNvPr id="326" name="Google Shape;326;p14"/>
          <p:cNvSpPr/>
          <p:nvPr/>
        </p:nvSpPr>
        <p:spPr>
          <a:xfrm>
            <a:off x="9749980" y="3711977"/>
            <a:ext cx="683525"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64</a:t>
            </a:r>
            <a:endParaRPr/>
          </a:p>
        </p:txBody>
      </p:sp>
      <p:sp>
        <p:nvSpPr>
          <p:cNvPr id="327" name="Google Shape;327;p14"/>
          <p:cNvSpPr/>
          <p:nvPr/>
        </p:nvSpPr>
        <p:spPr>
          <a:xfrm>
            <a:off x="8248227" y="5078733"/>
            <a:ext cx="728179" cy="609600"/>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63</a:t>
            </a:r>
            <a:endParaRPr/>
          </a:p>
        </p:txBody>
      </p:sp>
      <p:sp>
        <p:nvSpPr>
          <p:cNvPr id="328" name="Google Shape;328;p14"/>
          <p:cNvSpPr txBox="1"/>
          <p:nvPr/>
        </p:nvSpPr>
        <p:spPr>
          <a:xfrm>
            <a:off x="6185053" y="865690"/>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X1=4</a:t>
            </a:r>
            <a:endParaRPr/>
          </a:p>
        </p:txBody>
      </p:sp>
      <p:sp>
        <p:nvSpPr>
          <p:cNvPr id="329" name="Google Shape;329;p14"/>
          <p:cNvSpPr txBox="1"/>
          <p:nvPr/>
        </p:nvSpPr>
        <p:spPr>
          <a:xfrm>
            <a:off x="3466568" y="2041577"/>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X2=1</a:t>
            </a:r>
            <a:endParaRPr/>
          </a:p>
        </p:txBody>
      </p:sp>
      <p:sp>
        <p:nvSpPr>
          <p:cNvPr id="330" name="Google Shape;330;p14"/>
          <p:cNvSpPr txBox="1"/>
          <p:nvPr/>
        </p:nvSpPr>
        <p:spPr>
          <a:xfrm>
            <a:off x="8001000" y="2027794"/>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X2=3</a:t>
            </a:r>
            <a:endParaRPr/>
          </a:p>
        </p:txBody>
      </p:sp>
      <p:sp>
        <p:nvSpPr>
          <p:cNvPr id="331" name="Google Shape;331;p14"/>
          <p:cNvSpPr txBox="1"/>
          <p:nvPr/>
        </p:nvSpPr>
        <p:spPr>
          <a:xfrm>
            <a:off x="3200401" y="6172200"/>
            <a:ext cx="498854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Tree organization of 4 queens solution space in DFS</a:t>
            </a:r>
            <a:endParaRPr/>
          </a:p>
        </p:txBody>
      </p:sp>
      <p:sp>
        <p:nvSpPr>
          <p:cNvPr id="332" name="Google Shape;332;p14"/>
          <p:cNvSpPr txBox="1"/>
          <p:nvPr/>
        </p:nvSpPr>
        <p:spPr>
          <a:xfrm>
            <a:off x="6185053" y="2124136"/>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X2=2</a:t>
            </a:r>
            <a:endParaRPr/>
          </a:p>
        </p:txBody>
      </p:sp>
      <p:sp>
        <p:nvSpPr>
          <p:cNvPr id="333" name="Google Shape;333;p14"/>
          <p:cNvSpPr txBox="1"/>
          <p:nvPr/>
        </p:nvSpPr>
        <p:spPr>
          <a:xfrm>
            <a:off x="3236508" y="3069263"/>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X3=3</a:t>
            </a:r>
            <a:endParaRPr/>
          </a:p>
        </p:txBody>
      </p:sp>
      <p:sp>
        <p:nvSpPr>
          <p:cNvPr id="334" name="Google Shape;334;p14"/>
          <p:cNvSpPr/>
          <p:nvPr/>
        </p:nvSpPr>
        <p:spPr>
          <a:xfrm>
            <a:off x="1563212" y="3632332"/>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52</a:t>
            </a:r>
            <a:endParaRPr/>
          </a:p>
        </p:txBody>
      </p:sp>
      <p:sp>
        <p:nvSpPr>
          <p:cNvPr id="335" name="Google Shape;335;p14"/>
          <p:cNvSpPr/>
          <p:nvPr/>
        </p:nvSpPr>
        <p:spPr>
          <a:xfrm>
            <a:off x="1543372" y="5078733"/>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53</a:t>
            </a:r>
            <a:endParaRPr/>
          </a:p>
        </p:txBody>
      </p:sp>
      <p:sp>
        <p:nvSpPr>
          <p:cNvPr id="336" name="Google Shape;336;p14"/>
          <p:cNvSpPr/>
          <p:nvPr/>
        </p:nvSpPr>
        <p:spPr>
          <a:xfrm>
            <a:off x="3385496" y="3593900"/>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54</a:t>
            </a:r>
            <a:endParaRPr/>
          </a:p>
        </p:txBody>
      </p:sp>
      <p:sp>
        <p:nvSpPr>
          <p:cNvPr id="337" name="Google Shape;337;p14"/>
          <p:cNvSpPr/>
          <p:nvPr/>
        </p:nvSpPr>
        <p:spPr>
          <a:xfrm>
            <a:off x="3396850" y="5062314"/>
            <a:ext cx="574208" cy="558426"/>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55</a:t>
            </a:r>
            <a:endParaRPr/>
          </a:p>
        </p:txBody>
      </p:sp>
      <p:sp>
        <p:nvSpPr>
          <p:cNvPr id="338" name="Google Shape;338;p14"/>
          <p:cNvSpPr/>
          <p:nvPr/>
        </p:nvSpPr>
        <p:spPr>
          <a:xfrm>
            <a:off x="4981920" y="3560395"/>
            <a:ext cx="543676" cy="541214"/>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dk1"/>
                </a:solidFill>
                <a:latin typeface="Calibri"/>
                <a:ea typeface="Calibri"/>
                <a:cs typeface="Calibri"/>
                <a:sym typeface="Calibri"/>
              </a:rPr>
              <a:t>57</a:t>
            </a:r>
            <a:endParaRPr/>
          </a:p>
        </p:txBody>
      </p:sp>
      <p:sp>
        <p:nvSpPr>
          <p:cNvPr id="339" name="Google Shape;339;p14"/>
          <p:cNvSpPr/>
          <p:nvPr/>
        </p:nvSpPr>
        <p:spPr>
          <a:xfrm>
            <a:off x="4941290" y="5059141"/>
            <a:ext cx="624937" cy="578019"/>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58</a:t>
            </a:r>
            <a:endParaRPr/>
          </a:p>
        </p:txBody>
      </p:sp>
      <p:sp>
        <p:nvSpPr>
          <p:cNvPr id="340" name="Google Shape;340;p14"/>
          <p:cNvSpPr/>
          <p:nvPr/>
        </p:nvSpPr>
        <p:spPr>
          <a:xfrm>
            <a:off x="6839399" y="4994511"/>
            <a:ext cx="713096" cy="642648"/>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60</a:t>
            </a:r>
            <a:endParaRPr/>
          </a:p>
        </p:txBody>
      </p:sp>
      <p:sp>
        <p:nvSpPr>
          <p:cNvPr id="341" name="Google Shape;341;p14"/>
          <p:cNvSpPr/>
          <p:nvPr/>
        </p:nvSpPr>
        <p:spPr>
          <a:xfrm>
            <a:off x="9735194" y="5093661"/>
            <a:ext cx="713096" cy="642648"/>
          </a:xfrm>
          <a:prstGeom prst="ellipse">
            <a:avLst/>
          </a:prstGeom>
          <a:solidFill>
            <a:srgbClr val="B3C6E7"/>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65</a:t>
            </a:r>
            <a:endParaRPr/>
          </a:p>
        </p:txBody>
      </p:sp>
      <p:sp>
        <p:nvSpPr>
          <p:cNvPr id="342" name="Google Shape;342;p14"/>
          <p:cNvSpPr txBox="1"/>
          <p:nvPr/>
        </p:nvSpPr>
        <p:spPr>
          <a:xfrm>
            <a:off x="1601361" y="3076240"/>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X3=2</a:t>
            </a:r>
            <a:endParaRPr/>
          </a:p>
        </p:txBody>
      </p:sp>
      <p:sp>
        <p:nvSpPr>
          <p:cNvPr id="343" name="Google Shape;343;p14"/>
          <p:cNvSpPr txBox="1"/>
          <p:nvPr/>
        </p:nvSpPr>
        <p:spPr>
          <a:xfrm>
            <a:off x="6610580" y="3066371"/>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X3=3</a:t>
            </a:r>
            <a:endParaRPr/>
          </a:p>
        </p:txBody>
      </p:sp>
      <p:sp>
        <p:nvSpPr>
          <p:cNvPr id="344" name="Google Shape;344;p14"/>
          <p:cNvSpPr txBox="1"/>
          <p:nvPr/>
        </p:nvSpPr>
        <p:spPr>
          <a:xfrm>
            <a:off x="5033982" y="3058154"/>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X3=1</a:t>
            </a:r>
            <a:endParaRPr/>
          </a:p>
        </p:txBody>
      </p:sp>
      <p:sp>
        <p:nvSpPr>
          <p:cNvPr id="345" name="Google Shape;345;p14"/>
          <p:cNvSpPr txBox="1"/>
          <p:nvPr/>
        </p:nvSpPr>
        <p:spPr>
          <a:xfrm>
            <a:off x="9989935" y="3164655"/>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X3=2</a:t>
            </a:r>
            <a:endParaRPr/>
          </a:p>
        </p:txBody>
      </p:sp>
      <p:sp>
        <p:nvSpPr>
          <p:cNvPr id="346" name="Google Shape;346;p14"/>
          <p:cNvSpPr txBox="1"/>
          <p:nvPr/>
        </p:nvSpPr>
        <p:spPr>
          <a:xfrm>
            <a:off x="8601538" y="3164655"/>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X3=1</a:t>
            </a:r>
            <a:endParaRPr/>
          </a:p>
        </p:txBody>
      </p:sp>
      <p:sp>
        <p:nvSpPr>
          <p:cNvPr id="347" name="Google Shape;347;p14"/>
          <p:cNvSpPr txBox="1"/>
          <p:nvPr/>
        </p:nvSpPr>
        <p:spPr>
          <a:xfrm>
            <a:off x="7203015" y="4435583"/>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X4=1</a:t>
            </a:r>
            <a:endParaRPr/>
          </a:p>
        </p:txBody>
      </p:sp>
      <p:sp>
        <p:nvSpPr>
          <p:cNvPr id="348" name="Google Shape;348;p14"/>
          <p:cNvSpPr txBox="1"/>
          <p:nvPr/>
        </p:nvSpPr>
        <p:spPr>
          <a:xfrm>
            <a:off x="8560305" y="4500987"/>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X4=2</a:t>
            </a:r>
            <a:endParaRPr/>
          </a:p>
        </p:txBody>
      </p:sp>
      <p:sp>
        <p:nvSpPr>
          <p:cNvPr id="349" name="Google Shape;349;p14"/>
          <p:cNvSpPr txBox="1"/>
          <p:nvPr/>
        </p:nvSpPr>
        <p:spPr>
          <a:xfrm>
            <a:off x="5307824" y="4451984"/>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X4=3</a:t>
            </a:r>
            <a:endParaRPr/>
          </a:p>
        </p:txBody>
      </p:sp>
      <p:sp>
        <p:nvSpPr>
          <p:cNvPr id="350" name="Google Shape;350;p14"/>
          <p:cNvSpPr txBox="1"/>
          <p:nvPr/>
        </p:nvSpPr>
        <p:spPr>
          <a:xfrm>
            <a:off x="1900939" y="4500987"/>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X4=3</a:t>
            </a:r>
            <a:endParaRPr/>
          </a:p>
        </p:txBody>
      </p:sp>
      <p:sp>
        <p:nvSpPr>
          <p:cNvPr id="351" name="Google Shape;351;p14"/>
          <p:cNvSpPr txBox="1"/>
          <p:nvPr/>
        </p:nvSpPr>
        <p:spPr>
          <a:xfrm>
            <a:off x="3722336" y="4459562"/>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X4=2</a:t>
            </a:r>
            <a:endParaRPr/>
          </a:p>
        </p:txBody>
      </p:sp>
      <p:cxnSp>
        <p:nvCxnSpPr>
          <p:cNvPr id="352" name="Google Shape;352;p14"/>
          <p:cNvCxnSpPr>
            <a:stCxn id="319" idx="4"/>
          </p:cNvCxnSpPr>
          <p:nvPr/>
        </p:nvCxnSpPr>
        <p:spPr>
          <a:xfrm>
            <a:off x="6096000" y="734704"/>
            <a:ext cx="11100" cy="753600"/>
          </a:xfrm>
          <a:prstGeom prst="straightConnector1">
            <a:avLst/>
          </a:prstGeom>
          <a:noFill/>
          <a:ln cap="flat" cmpd="sng" w="9525">
            <a:solidFill>
              <a:schemeClr val="accent1"/>
            </a:solidFill>
            <a:prstDash val="solid"/>
            <a:miter lim="800000"/>
            <a:headEnd len="sm" w="sm" type="none"/>
            <a:tailEnd len="sm" w="sm" type="none"/>
          </a:ln>
        </p:spPr>
      </p:cxnSp>
      <p:cxnSp>
        <p:nvCxnSpPr>
          <p:cNvPr id="353" name="Google Shape;353;p14"/>
          <p:cNvCxnSpPr>
            <a:stCxn id="320" idx="6"/>
            <a:endCxn id="323" idx="1"/>
          </p:cNvCxnSpPr>
          <p:nvPr/>
        </p:nvCxnSpPr>
        <p:spPr>
          <a:xfrm>
            <a:off x="6469883" y="1737811"/>
            <a:ext cx="2872800" cy="1180500"/>
          </a:xfrm>
          <a:prstGeom prst="straightConnector1">
            <a:avLst/>
          </a:prstGeom>
          <a:noFill/>
          <a:ln cap="flat" cmpd="sng" w="9525">
            <a:solidFill>
              <a:schemeClr val="accent1"/>
            </a:solidFill>
            <a:prstDash val="solid"/>
            <a:miter lim="800000"/>
            <a:headEnd len="sm" w="sm" type="none"/>
            <a:tailEnd len="sm" w="sm" type="none"/>
          </a:ln>
        </p:spPr>
      </p:cxnSp>
      <p:cxnSp>
        <p:nvCxnSpPr>
          <p:cNvPr id="354" name="Google Shape;354;p14"/>
          <p:cNvCxnSpPr>
            <a:stCxn id="320" idx="2"/>
            <a:endCxn id="321" idx="0"/>
          </p:cNvCxnSpPr>
          <p:nvPr/>
        </p:nvCxnSpPr>
        <p:spPr>
          <a:xfrm flipH="1">
            <a:off x="2702496" y="1737811"/>
            <a:ext cx="3154500" cy="1091100"/>
          </a:xfrm>
          <a:prstGeom prst="straightConnector1">
            <a:avLst/>
          </a:prstGeom>
          <a:noFill/>
          <a:ln cap="flat" cmpd="sng" w="9525">
            <a:solidFill>
              <a:schemeClr val="accent1"/>
            </a:solidFill>
            <a:prstDash val="solid"/>
            <a:miter lim="800000"/>
            <a:headEnd len="sm" w="sm" type="none"/>
            <a:tailEnd len="sm" w="sm" type="none"/>
          </a:ln>
        </p:spPr>
      </p:cxnSp>
      <p:cxnSp>
        <p:nvCxnSpPr>
          <p:cNvPr id="355" name="Google Shape;355;p14"/>
          <p:cNvCxnSpPr>
            <a:stCxn id="320" idx="4"/>
            <a:endCxn id="322" idx="0"/>
          </p:cNvCxnSpPr>
          <p:nvPr/>
        </p:nvCxnSpPr>
        <p:spPr>
          <a:xfrm>
            <a:off x="6163440" y="1997974"/>
            <a:ext cx="21600" cy="597300"/>
          </a:xfrm>
          <a:prstGeom prst="straightConnector1">
            <a:avLst/>
          </a:prstGeom>
          <a:noFill/>
          <a:ln cap="flat" cmpd="sng" w="9525">
            <a:solidFill>
              <a:schemeClr val="accent1"/>
            </a:solidFill>
            <a:prstDash val="solid"/>
            <a:miter lim="800000"/>
            <a:headEnd len="sm" w="sm" type="none"/>
            <a:tailEnd len="sm" w="sm" type="none"/>
          </a:ln>
        </p:spPr>
      </p:cxnSp>
      <p:cxnSp>
        <p:nvCxnSpPr>
          <p:cNvPr id="356" name="Google Shape;356;p14"/>
          <p:cNvCxnSpPr>
            <a:stCxn id="321" idx="2"/>
            <a:endCxn id="334" idx="0"/>
          </p:cNvCxnSpPr>
          <p:nvPr/>
        </p:nvCxnSpPr>
        <p:spPr>
          <a:xfrm flipH="1">
            <a:off x="1850365" y="3108208"/>
            <a:ext cx="564900" cy="524100"/>
          </a:xfrm>
          <a:prstGeom prst="straightConnector1">
            <a:avLst/>
          </a:prstGeom>
          <a:noFill/>
          <a:ln cap="flat" cmpd="sng" w="9525">
            <a:solidFill>
              <a:schemeClr val="accent1"/>
            </a:solidFill>
            <a:prstDash val="solid"/>
            <a:miter lim="800000"/>
            <a:headEnd len="sm" w="sm" type="none"/>
            <a:tailEnd len="sm" w="sm" type="none"/>
          </a:ln>
        </p:spPr>
      </p:cxnSp>
      <p:cxnSp>
        <p:nvCxnSpPr>
          <p:cNvPr id="357" name="Google Shape;357;p14"/>
          <p:cNvCxnSpPr>
            <a:stCxn id="321" idx="6"/>
            <a:endCxn id="336" idx="0"/>
          </p:cNvCxnSpPr>
          <p:nvPr/>
        </p:nvCxnSpPr>
        <p:spPr>
          <a:xfrm>
            <a:off x="2989473" y="3108208"/>
            <a:ext cx="683100" cy="485700"/>
          </a:xfrm>
          <a:prstGeom prst="straightConnector1">
            <a:avLst/>
          </a:prstGeom>
          <a:noFill/>
          <a:ln cap="flat" cmpd="sng" w="9525">
            <a:solidFill>
              <a:schemeClr val="accent1"/>
            </a:solidFill>
            <a:prstDash val="solid"/>
            <a:miter lim="800000"/>
            <a:headEnd len="sm" w="sm" type="none"/>
            <a:tailEnd len="sm" w="sm" type="none"/>
          </a:ln>
        </p:spPr>
      </p:cxnSp>
      <p:cxnSp>
        <p:nvCxnSpPr>
          <p:cNvPr id="358" name="Google Shape;358;p14"/>
          <p:cNvCxnSpPr>
            <a:stCxn id="322" idx="3"/>
            <a:endCxn id="338" idx="0"/>
          </p:cNvCxnSpPr>
          <p:nvPr/>
        </p:nvCxnSpPr>
        <p:spPr>
          <a:xfrm flipH="1">
            <a:off x="5253635" y="3057093"/>
            <a:ext cx="739200" cy="503400"/>
          </a:xfrm>
          <a:prstGeom prst="straightConnector1">
            <a:avLst/>
          </a:prstGeom>
          <a:noFill/>
          <a:ln cap="flat" cmpd="sng" w="9525">
            <a:solidFill>
              <a:schemeClr val="accent1"/>
            </a:solidFill>
            <a:prstDash val="solid"/>
            <a:miter lim="800000"/>
            <a:headEnd len="sm" w="sm" type="none"/>
            <a:tailEnd len="sm" w="sm" type="none"/>
          </a:ln>
        </p:spPr>
      </p:cxnSp>
      <p:cxnSp>
        <p:nvCxnSpPr>
          <p:cNvPr id="359" name="Google Shape;359;p14"/>
          <p:cNvCxnSpPr>
            <a:stCxn id="322" idx="5"/>
            <a:endCxn id="324" idx="1"/>
          </p:cNvCxnSpPr>
          <p:nvPr/>
        </p:nvCxnSpPr>
        <p:spPr>
          <a:xfrm>
            <a:off x="6377271" y="3057093"/>
            <a:ext cx="566700" cy="546600"/>
          </a:xfrm>
          <a:prstGeom prst="straightConnector1">
            <a:avLst/>
          </a:prstGeom>
          <a:noFill/>
          <a:ln cap="flat" cmpd="sng" w="9525">
            <a:solidFill>
              <a:schemeClr val="accent1"/>
            </a:solidFill>
            <a:prstDash val="solid"/>
            <a:miter lim="800000"/>
            <a:headEnd len="sm" w="sm" type="none"/>
            <a:tailEnd len="sm" w="sm" type="none"/>
          </a:ln>
        </p:spPr>
      </p:cxnSp>
      <p:cxnSp>
        <p:nvCxnSpPr>
          <p:cNvPr id="360" name="Google Shape;360;p14"/>
          <p:cNvCxnSpPr>
            <a:stCxn id="323" idx="3"/>
            <a:endCxn id="325" idx="7"/>
          </p:cNvCxnSpPr>
          <p:nvPr/>
        </p:nvCxnSpPr>
        <p:spPr>
          <a:xfrm flipH="1">
            <a:off x="8800649" y="3349321"/>
            <a:ext cx="542100" cy="362700"/>
          </a:xfrm>
          <a:prstGeom prst="straightConnector1">
            <a:avLst/>
          </a:prstGeom>
          <a:noFill/>
          <a:ln cap="flat" cmpd="sng" w="9525">
            <a:solidFill>
              <a:schemeClr val="accent1"/>
            </a:solidFill>
            <a:prstDash val="solid"/>
            <a:miter lim="800000"/>
            <a:headEnd len="sm" w="sm" type="none"/>
            <a:tailEnd len="sm" w="sm" type="none"/>
          </a:ln>
        </p:spPr>
      </p:cxnSp>
      <p:cxnSp>
        <p:nvCxnSpPr>
          <p:cNvPr id="361" name="Google Shape;361;p14"/>
          <p:cNvCxnSpPr>
            <a:stCxn id="334" idx="4"/>
            <a:endCxn id="335" idx="0"/>
          </p:cNvCxnSpPr>
          <p:nvPr/>
        </p:nvCxnSpPr>
        <p:spPr>
          <a:xfrm flipH="1">
            <a:off x="1830516" y="4190758"/>
            <a:ext cx="19800" cy="888000"/>
          </a:xfrm>
          <a:prstGeom prst="straightConnector1">
            <a:avLst/>
          </a:prstGeom>
          <a:noFill/>
          <a:ln cap="flat" cmpd="sng" w="9525">
            <a:solidFill>
              <a:schemeClr val="accent1"/>
            </a:solidFill>
            <a:prstDash val="solid"/>
            <a:miter lim="800000"/>
            <a:headEnd len="sm" w="sm" type="none"/>
            <a:tailEnd len="sm" w="sm" type="none"/>
          </a:ln>
        </p:spPr>
      </p:cxnSp>
      <p:cxnSp>
        <p:nvCxnSpPr>
          <p:cNvPr id="362" name="Google Shape;362;p14"/>
          <p:cNvCxnSpPr>
            <a:stCxn id="336" idx="4"/>
            <a:endCxn id="337" idx="0"/>
          </p:cNvCxnSpPr>
          <p:nvPr/>
        </p:nvCxnSpPr>
        <p:spPr>
          <a:xfrm>
            <a:off x="3672600" y="4152326"/>
            <a:ext cx="11400" cy="909900"/>
          </a:xfrm>
          <a:prstGeom prst="straightConnector1">
            <a:avLst/>
          </a:prstGeom>
          <a:noFill/>
          <a:ln cap="flat" cmpd="sng" w="9525">
            <a:solidFill>
              <a:schemeClr val="accent1"/>
            </a:solidFill>
            <a:prstDash val="solid"/>
            <a:miter lim="800000"/>
            <a:headEnd len="sm" w="sm" type="none"/>
            <a:tailEnd len="sm" w="sm" type="none"/>
          </a:ln>
        </p:spPr>
      </p:cxnSp>
      <p:cxnSp>
        <p:nvCxnSpPr>
          <p:cNvPr id="363" name="Google Shape;363;p14"/>
          <p:cNvCxnSpPr>
            <a:stCxn id="338" idx="4"/>
            <a:endCxn id="339" idx="0"/>
          </p:cNvCxnSpPr>
          <p:nvPr/>
        </p:nvCxnSpPr>
        <p:spPr>
          <a:xfrm>
            <a:off x="5253758" y="4101609"/>
            <a:ext cx="0" cy="957600"/>
          </a:xfrm>
          <a:prstGeom prst="straightConnector1">
            <a:avLst/>
          </a:prstGeom>
          <a:noFill/>
          <a:ln cap="flat" cmpd="sng" w="9525">
            <a:solidFill>
              <a:schemeClr val="accent1"/>
            </a:solidFill>
            <a:prstDash val="solid"/>
            <a:miter lim="800000"/>
            <a:headEnd len="sm" w="sm" type="none"/>
            <a:tailEnd len="sm" w="sm" type="none"/>
          </a:ln>
        </p:spPr>
      </p:cxnSp>
      <p:cxnSp>
        <p:nvCxnSpPr>
          <p:cNvPr id="364" name="Google Shape;364;p14"/>
          <p:cNvCxnSpPr>
            <a:stCxn id="324" idx="4"/>
            <a:endCxn id="340" idx="0"/>
          </p:cNvCxnSpPr>
          <p:nvPr/>
        </p:nvCxnSpPr>
        <p:spPr>
          <a:xfrm>
            <a:off x="7195947" y="4152326"/>
            <a:ext cx="0" cy="842100"/>
          </a:xfrm>
          <a:prstGeom prst="straightConnector1">
            <a:avLst/>
          </a:prstGeom>
          <a:noFill/>
          <a:ln cap="flat" cmpd="sng" w="9525">
            <a:solidFill>
              <a:schemeClr val="accent1"/>
            </a:solidFill>
            <a:prstDash val="solid"/>
            <a:miter lim="800000"/>
            <a:headEnd len="sm" w="sm" type="none"/>
            <a:tailEnd len="sm" w="sm" type="none"/>
          </a:ln>
        </p:spPr>
      </p:cxnSp>
      <p:cxnSp>
        <p:nvCxnSpPr>
          <p:cNvPr id="365" name="Google Shape;365;p14"/>
          <p:cNvCxnSpPr>
            <a:stCxn id="325" idx="4"/>
            <a:endCxn id="327" idx="0"/>
          </p:cNvCxnSpPr>
          <p:nvPr/>
        </p:nvCxnSpPr>
        <p:spPr>
          <a:xfrm>
            <a:off x="8590760" y="4232303"/>
            <a:ext cx="21600" cy="846300"/>
          </a:xfrm>
          <a:prstGeom prst="straightConnector1">
            <a:avLst/>
          </a:prstGeom>
          <a:noFill/>
          <a:ln cap="flat" cmpd="sng" w="9525">
            <a:solidFill>
              <a:schemeClr val="accent1"/>
            </a:solidFill>
            <a:prstDash val="solid"/>
            <a:miter lim="800000"/>
            <a:headEnd len="sm" w="sm" type="none"/>
            <a:tailEnd len="sm" w="sm" type="none"/>
          </a:ln>
        </p:spPr>
      </p:cxnSp>
      <p:sp>
        <p:nvSpPr>
          <p:cNvPr id="366" name="Google Shape;366;p14"/>
          <p:cNvSpPr txBox="1"/>
          <p:nvPr/>
        </p:nvSpPr>
        <p:spPr>
          <a:xfrm>
            <a:off x="10091742" y="4503801"/>
            <a:ext cx="6543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X4=1</a:t>
            </a:r>
            <a:endParaRPr/>
          </a:p>
        </p:txBody>
      </p:sp>
      <p:cxnSp>
        <p:nvCxnSpPr>
          <p:cNvPr id="367" name="Google Shape;367;p14"/>
          <p:cNvCxnSpPr>
            <a:stCxn id="326" idx="4"/>
            <a:endCxn id="341" idx="0"/>
          </p:cNvCxnSpPr>
          <p:nvPr/>
        </p:nvCxnSpPr>
        <p:spPr>
          <a:xfrm>
            <a:off x="10091743" y="4321577"/>
            <a:ext cx="0" cy="772200"/>
          </a:xfrm>
          <a:prstGeom prst="straightConnector1">
            <a:avLst/>
          </a:prstGeom>
          <a:noFill/>
          <a:ln cap="flat" cmpd="sng" w="9525">
            <a:solidFill>
              <a:schemeClr val="accent1"/>
            </a:solidFill>
            <a:prstDash val="solid"/>
            <a:miter lim="800000"/>
            <a:headEnd len="sm" w="sm" type="none"/>
            <a:tailEnd len="sm" w="sm" type="none"/>
          </a:ln>
        </p:spPr>
      </p:cxnSp>
      <p:cxnSp>
        <p:nvCxnSpPr>
          <p:cNvPr id="368" name="Google Shape;368;p14"/>
          <p:cNvCxnSpPr>
            <a:stCxn id="323" idx="5"/>
            <a:endCxn id="326" idx="7"/>
          </p:cNvCxnSpPr>
          <p:nvPr/>
        </p:nvCxnSpPr>
        <p:spPr>
          <a:xfrm>
            <a:off x="9796743" y="3349321"/>
            <a:ext cx="536700" cy="451800"/>
          </a:xfrm>
          <a:prstGeom prst="straightConnector1">
            <a:avLst/>
          </a:prstGeom>
          <a:noFill/>
          <a:ln cap="flat" cmpd="sng" w="9525">
            <a:solidFill>
              <a:schemeClr val="accent1"/>
            </a:solidFill>
            <a:prstDash val="solid"/>
            <a:miter lim="800000"/>
            <a:headEnd len="sm" w="sm" type="none"/>
            <a:tailEnd len="sm" w="sm"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Exhaustive Search :Combinatorial problems</a:t>
            </a:r>
            <a:endParaRPr/>
          </a:p>
        </p:txBody>
      </p:sp>
      <p:sp>
        <p:nvSpPr>
          <p:cNvPr id="374" name="Google Shape;374;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85000" lnSpcReduction="10000"/>
          </a:bodyPr>
          <a:lstStyle/>
          <a:p>
            <a:pPr indent="-228600" lvl="0" marL="228600" rtl="0" algn="l">
              <a:lnSpc>
                <a:spcPct val="90000"/>
              </a:lnSpc>
              <a:spcBef>
                <a:spcPts val="0"/>
              </a:spcBef>
              <a:spcAft>
                <a:spcPts val="0"/>
              </a:spcAft>
              <a:buClr>
                <a:schemeClr val="dk1"/>
              </a:buClr>
              <a:buSzPct val="100000"/>
              <a:buChar char="•"/>
            </a:pPr>
            <a:r>
              <a:rPr lang="en-US"/>
              <a:t>In combinatorial problems the solution (if is exists) is an element of a set of combinatorial objects – permutations, combinations, or subsets. The brute-force approach consists in generating the combinatorial objects and testing each object to see if it satisfies some specified constraints. Problems like the traveling salesman, knapsack, and bin-packing can be solved by using an exhaustive search.</a:t>
            </a:r>
            <a:endParaRPr/>
          </a:p>
          <a:p>
            <a:pPr indent="-228600" lvl="0" marL="228600" rtl="0" algn="l">
              <a:lnSpc>
                <a:spcPct val="90000"/>
              </a:lnSpc>
              <a:spcBef>
                <a:spcPts val="1000"/>
              </a:spcBef>
              <a:spcAft>
                <a:spcPts val="0"/>
              </a:spcAft>
              <a:buClr>
                <a:schemeClr val="dk1"/>
              </a:buClr>
              <a:buSzPct val="100000"/>
              <a:buChar char="•"/>
            </a:pPr>
            <a:r>
              <a:rPr lang="en-US"/>
              <a:t>The </a:t>
            </a:r>
            <a:r>
              <a:rPr b="1" lang="en-US"/>
              <a:t>traveling salesman problem</a:t>
            </a:r>
            <a:r>
              <a:rPr lang="en-US"/>
              <a:t> tries to find the shortest tour through a given set of n cities that visits each city exactly once before returning to the city whether it started. Since each tour is a permutation of the n cities, and since we can fix the start city, the time efficiency of this algorithm is Θ((n-1)!).</a:t>
            </a:r>
            <a:endParaRPr/>
          </a:p>
          <a:p>
            <a:pPr indent="-228600" lvl="0" marL="228600" rtl="0" algn="l">
              <a:lnSpc>
                <a:spcPct val="90000"/>
              </a:lnSpc>
              <a:spcBef>
                <a:spcPts val="1000"/>
              </a:spcBef>
              <a:spcAft>
                <a:spcPts val="0"/>
              </a:spcAft>
              <a:buClr>
                <a:schemeClr val="dk1"/>
              </a:buClr>
              <a:buSzPct val="100000"/>
              <a:buChar char="•"/>
            </a:pPr>
            <a:r>
              <a:rPr lang="en-US"/>
              <a:t>The </a:t>
            </a:r>
            <a:r>
              <a:rPr b="1" lang="en-US"/>
              <a:t>knapsack problem</a:t>
            </a:r>
            <a:r>
              <a:rPr lang="en-US"/>
              <a:t>, for given </a:t>
            </a:r>
            <a:r>
              <a:rPr b="1" lang="en-US"/>
              <a:t>n</a:t>
            </a:r>
            <a:r>
              <a:rPr lang="en-US"/>
              <a:t> items with their benefits and volume, tries to find the most valuable subset (i.e. the one with the greatest benefit) without exceeding the capacity of the knapsack. The solution is one of all subsets of the set of objects and therefore the time efficiency of this algorithm is Θ(2</a:t>
            </a:r>
            <a:r>
              <a:rPr baseline="30000" lang="en-US"/>
              <a:t>n</a:t>
            </a:r>
            <a:r>
              <a:rPr lang="en-US"/>
              <a:t>).</a:t>
            </a:r>
            <a:endParaRPr/>
          </a:p>
          <a:p>
            <a:pPr indent="-77470"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16"/>
          <p:cNvSpPr txBox="1"/>
          <p:nvPr>
            <p:ph type="title"/>
          </p:nvPr>
        </p:nvSpPr>
        <p:spPr>
          <a:xfrm>
            <a:off x="838200" y="365126"/>
            <a:ext cx="10515600" cy="97130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Exhaustive Search :Combinatorial problems</a:t>
            </a:r>
            <a:endParaRPr/>
          </a:p>
        </p:txBody>
      </p:sp>
      <p:sp>
        <p:nvSpPr>
          <p:cNvPr id="380" name="Google Shape;380;p16"/>
          <p:cNvSpPr txBox="1"/>
          <p:nvPr>
            <p:ph idx="1" type="body"/>
          </p:nvPr>
        </p:nvSpPr>
        <p:spPr>
          <a:xfrm>
            <a:off x="838200" y="1336432"/>
            <a:ext cx="10515600" cy="5176910"/>
          </a:xfrm>
          <a:prstGeom prst="rect">
            <a:avLst/>
          </a:prstGeom>
          <a:noFill/>
          <a:ln>
            <a:noFill/>
          </a:ln>
        </p:spPr>
        <p:txBody>
          <a:bodyPr anchorCtr="0" anchor="t" bIns="45700" lIns="91425" spcFirstLastPara="1" rIns="91425" wrap="square" tIns="45700">
            <a:normAutofit fontScale="85000" lnSpcReduction="10000"/>
          </a:bodyPr>
          <a:lstStyle/>
          <a:p>
            <a:pPr indent="-228600" lvl="0" marL="228600" rtl="0" algn="l">
              <a:lnSpc>
                <a:spcPct val="90000"/>
              </a:lnSpc>
              <a:spcBef>
                <a:spcPts val="0"/>
              </a:spcBef>
              <a:spcAft>
                <a:spcPts val="0"/>
              </a:spcAft>
              <a:buClr>
                <a:schemeClr val="dk1"/>
              </a:buClr>
              <a:buSzPct val="100000"/>
              <a:buChar char="•"/>
            </a:pPr>
            <a:r>
              <a:rPr lang="en-US"/>
              <a:t>n the assignment problem we have n persons that have to be assigned n jobs, one person per job. The problem is represented as a cost matrix, where c(i,j) is the cost of assigning job j to person i. The solution is a vector (a1, a2, ..an) such that person i is assigned job ai and the sum ∑ c(i,ai) is minimum.</a:t>
            </a:r>
            <a:endParaRPr/>
          </a:p>
          <a:p>
            <a:pPr indent="-228600" lvl="0" marL="228600" rtl="0" algn="l">
              <a:lnSpc>
                <a:spcPct val="90000"/>
              </a:lnSpc>
              <a:spcBef>
                <a:spcPts val="1000"/>
              </a:spcBef>
              <a:spcAft>
                <a:spcPts val="0"/>
              </a:spcAft>
              <a:buClr>
                <a:schemeClr val="dk1"/>
              </a:buClr>
              <a:buSzPct val="100000"/>
              <a:buChar char="•"/>
            </a:pPr>
            <a:r>
              <a:rPr lang="en-US"/>
              <a:t>The solution is a permutation of the n jobs and therefore the time efficiency is Θ(n!).</a:t>
            </a:r>
            <a:endParaRPr/>
          </a:p>
          <a:p>
            <a:pPr indent="-228600" lvl="0" marL="228600" rtl="0" algn="l">
              <a:lnSpc>
                <a:spcPct val="90000"/>
              </a:lnSpc>
              <a:spcBef>
                <a:spcPts val="1000"/>
              </a:spcBef>
              <a:spcAft>
                <a:spcPts val="0"/>
              </a:spcAft>
              <a:buClr>
                <a:schemeClr val="dk1"/>
              </a:buClr>
              <a:buSzPct val="100000"/>
              <a:buChar char="•"/>
            </a:pPr>
            <a:r>
              <a:rPr lang="en-US"/>
              <a:t>In combinatorial problems, The time efficiency is determined by the domain size. Once we have a candidate for a solution we can examine it in polynomial time. Thus, if we have all possible tours, we can find the shortest one in linear time. However, it take Θ((n-1)!) to generate all permutations.</a:t>
            </a:r>
            <a:endParaRPr/>
          </a:p>
          <a:p>
            <a:pPr indent="-228600" lvl="0" marL="228600" rtl="0" algn="l">
              <a:lnSpc>
                <a:spcPct val="90000"/>
              </a:lnSpc>
              <a:spcBef>
                <a:spcPts val="1000"/>
              </a:spcBef>
              <a:spcAft>
                <a:spcPts val="0"/>
              </a:spcAft>
              <a:buClr>
                <a:schemeClr val="dk1"/>
              </a:buClr>
              <a:buSzPct val="100000"/>
              <a:buChar char="•"/>
            </a:pPr>
            <a:r>
              <a:rPr lang="en-US"/>
              <a:t>Exhaustive search algorithms run in a realistic amount of time only on very small instances of the problem at hand. In many cases, there are much better alternative algorithms. For example the 8-puzzle problem is solved using the heuristic A* algorithm. However, in some cases such as the traveling salesman problem, exhaustive search is the only known algorithm to obtain exact solution. Approximate algorithms are used to solve realistic instances of such problems.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The strengths of using a brute force approach</a:t>
            </a:r>
            <a:endParaRPr/>
          </a:p>
        </p:txBody>
      </p:sp>
      <p:sp>
        <p:nvSpPr>
          <p:cNvPr id="386" name="Google Shape;386;p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1" marL="685800" rtl="0" algn="l">
              <a:lnSpc>
                <a:spcPct val="90000"/>
              </a:lnSpc>
              <a:spcBef>
                <a:spcPts val="0"/>
              </a:spcBef>
              <a:spcAft>
                <a:spcPts val="0"/>
              </a:spcAft>
              <a:buClr>
                <a:schemeClr val="dk1"/>
              </a:buClr>
              <a:buSzPts val="3200"/>
              <a:buChar char="•"/>
            </a:pPr>
            <a:r>
              <a:rPr lang="en-US" sz="3200"/>
              <a:t>It has wide applicability and is known for its simplicity.</a:t>
            </a:r>
            <a:endParaRPr/>
          </a:p>
          <a:p>
            <a:pPr indent="-228600" lvl="1" marL="685800" rtl="0" algn="l">
              <a:lnSpc>
                <a:spcPct val="90000"/>
              </a:lnSpc>
              <a:spcBef>
                <a:spcPts val="500"/>
              </a:spcBef>
              <a:spcAft>
                <a:spcPts val="0"/>
              </a:spcAft>
              <a:buClr>
                <a:schemeClr val="dk1"/>
              </a:buClr>
              <a:buSzPts val="3200"/>
              <a:buChar char="•"/>
            </a:pPr>
            <a:r>
              <a:rPr lang="en-US" sz="3200"/>
              <a:t>It yields reasonable algorithms for some important problems such as searching, string matching, and matrix multiplication.</a:t>
            </a:r>
            <a:endParaRPr/>
          </a:p>
          <a:p>
            <a:pPr indent="-228600" lvl="1" marL="685800" rtl="0" algn="l">
              <a:lnSpc>
                <a:spcPct val="90000"/>
              </a:lnSpc>
              <a:spcBef>
                <a:spcPts val="500"/>
              </a:spcBef>
              <a:spcAft>
                <a:spcPts val="0"/>
              </a:spcAft>
              <a:buClr>
                <a:schemeClr val="dk1"/>
              </a:buClr>
              <a:buSzPts val="3200"/>
              <a:buChar char="•"/>
            </a:pPr>
            <a:r>
              <a:rPr lang="en-US" sz="3200"/>
              <a:t>It yields standard algorithms for simple computational tasks such as sum and product of n numbers, and finding maximum or minimum in a list.</a:t>
            </a:r>
            <a:endParaRPr/>
          </a:p>
          <a:p>
            <a:pPr indent="0" lvl="0" marL="228600" rtl="0" algn="l">
              <a:lnSpc>
                <a:spcPct val="90000"/>
              </a:lnSpc>
              <a:spcBef>
                <a:spcPts val="1000"/>
              </a:spcBef>
              <a:spcAft>
                <a:spcPts val="0"/>
              </a:spcAft>
              <a:buClr>
                <a:schemeClr val="dk1"/>
              </a:buClr>
              <a:buSzPts val="3600"/>
              <a:buNone/>
            </a:pPr>
            <a:r>
              <a:t/>
            </a:r>
            <a:endParaRPr sz="36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The weaknesses of the brute force approach</a:t>
            </a:r>
            <a:endParaRPr/>
          </a:p>
        </p:txBody>
      </p:sp>
      <p:sp>
        <p:nvSpPr>
          <p:cNvPr id="392" name="Google Shape;392;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3600"/>
              <a:buChar char="•"/>
            </a:pPr>
            <a:r>
              <a:rPr lang="en-US" sz="3600"/>
              <a:t>It rarely yields efficient algorithms.</a:t>
            </a:r>
            <a:endParaRPr/>
          </a:p>
          <a:p>
            <a:pPr indent="-228600" lvl="0" marL="228600" rtl="0" algn="l">
              <a:lnSpc>
                <a:spcPct val="90000"/>
              </a:lnSpc>
              <a:spcBef>
                <a:spcPts val="1000"/>
              </a:spcBef>
              <a:spcAft>
                <a:spcPts val="0"/>
              </a:spcAft>
              <a:buClr>
                <a:schemeClr val="dk1"/>
              </a:buClr>
              <a:buSzPts val="3600"/>
              <a:buChar char="•"/>
            </a:pPr>
            <a:r>
              <a:rPr lang="en-US" sz="3600"/>
              <a:t>Some brute force algorithms are unacceptably slow.</a:t>
            </a:r>
            <a:endParaRPr/>
          </a:p>
          <a:p>
            <a:pPr indent="-228600" lvl="0" marL="228600" rtl="0" algn="l">
              <a:lnSpc>
                <a:spcPct val="90000"/>
              </a:lnSpc>
              <a:spcBef>
                <a:spcPts val="1000"/>
              </a:spcBef>
              <a:spcAft>
                <a:spcPts val="0"/>
              </a:spcAft>
              <a:buClr>
                <a:schemeClr val="dk1"/>
              </a:buClr>
              <a:buSzPts val="3600"/>
              <a:buChar char="•"/>
            </a:pPr>
            <a:r>
              <a:rPr lang="en-US" sz="3600"/>
              <a:t>It is neither as constructive nor creative as some other design techniques.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91" name="Google Shape;91;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Example 1: Computing an (a &gt; 0, n a nonnegative integer) based on the definition of exponentiation</a:t>
            </a:r>
            <a:endParaRPr/>
          </a:p>
          <a:p>
            <a:pPr indent="0" lvl="0" marL="0" rtl="0" algn="l">
              <a:lnSpc>
                <a:spcPct val="90000"/>
              </a:lnSpc>
              <a:spcBef>
                <a:spcPts val="1000"/>
              </a:spcBef>
              <a:spcAft>
                <a:spcPts val="0"/>
              </a:spcAft>
              <a:buClr>
                <a:schemeClr val="dk1"/>
              </a:buClr>
              <a:buSzPts val="2800"/>
              <a:buNone/>
            </a:pPr>
            <a:r>
              <a:rPr lang="en-US"/>
              <a:t>   a</a:t>
            </a:r>
            <a:r>
              <a:rPr baseline="30000" lang="en-US"/>
              <a:t>n</a:t>
            </a:r>
            <a:r>
              <a:rPr lang="en-US"/>
              <a:t> = a* a* a* …. * a</a:t>
            </a:r>
            <a:endParaRPr/>
          </a:p>
          <a:p>
            <a:pPr indent="-228600" lvl="0" marL="228600" rtl="0" algn="l">
              <a:lnSpc>
                <a:spcPct val="90000"/>
              </a:lnSpc>
              <a:spcBef>
                <a:spcPts val="1000"/>
              </a:spcBef>
              <a:spcAft>
                <a:spcPts val="0"/>
              </a:spcAft>
              <a:buClr>
                <a:schemeClr val="dk1"/>
              </a:buClr>
              <a:buSzPts val="2800"/>
              <a:buChar char="•"/>
            </a:pPr>
            <a:r>
              <a:rPr lang="en-US"/>
              <a:t>The brute force algorithm requires n-1 multiplications.</a:t>
            </a:r>
            <a:br>
              <a:rPr lang="en-US"/>
            </a:br>
            <a:r>
              <a:rPr lang="en-US"/>
              <a:t>The recursive algorithm for the same problem, based on the observation that a</a:t>
            </a:r>
            <a:r>
              <a:rPr baseline="30000" lang="en-US"/>
              <a:t>n</a:t>
            </a:r>
            <a:r>
              <a:rPr lang="en-US"/>
              <a:t> = a</a:t>
            </a:r>
            <a:r>
              <a:rPr baseline="30000" lang="en-US"/>
              <a:t>n/2</a:t>
            </a:r>
            <a:r>
              <a:rPr lang="en-US"/>
              <a:t> * a</a:t>
            </a:r>
            <a:r>
              <a:rPr baseline="30000" lang="en-US"/>
              <a:t>n/2</a:t>
            </a:r>
            <a:r>
              <a:rPr lang="en-US"/>
              <a:t> requires Θ(log(n)) operations.</a:t>
            </a:r>
            <a:endParaRPr/>
          </a:p>
          <a:p>
            <a:pPr indent="-228600" lvl="0" marL="228600" rtl="0" algn="l">
              <a:lnSpc>
                <a:spcPct val="90000"/>
              </a:lnSpc>
              <a:spcBef>
                <a:spcPts val="1000"/>
              </a:spcBef>
              <a:spcAft>
                <a:spcPts val="0"/>
              </a:spcAft>
              <a:buClr>
                <a:schemeClr val="dk1"/>
              </a:buClr>
              <a:buSzPts val="2800"/>
              <a:buChar char="•"/>
            </a:pPr>
            <a:r>
              <a:rPr b="1" lang="en-US"/>
              <a:t>Example 2:</a:t>
            </a:r>
            <a:r>
              <a:rPr lang="en-US"/>
              <a:t> Computing n! based on the definition n! = 1*2*3*…*n The algorithm requires Θ (n) operations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Brute-Force Search and Sort</a:t>
            </a:r>
            <a:br>
              <a:rPr lang="en-US"/>
            </a:br>
            <a:endParaRPr/>
          </a:p>
        </p:txBody>
      </p:sp>
      <p:sp>
        <p:nvSpPr>
          <p:cNvPr id="97" name="Google Shape;97;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Sequential search in an unordered array and simple sorts – selection sort, bubble sort are brute force algorithms.</a:t>
            </a:r>
            <a:endParaRPr/>
          </a:p>
          <a:p>
            <a:pPr indent="-228600" lvl="0" marL="228600" rtl="0" algn="l">
              <a:lnSpc>
                <a:spcPct val="90000"/>
              </a:lnSpc>
              <a:spcBef>
                <a:spcPts val="1000"/>
              </a:spcBef>
              <a:spcAft>
                <a:spcPts val="0"/>
              </a:spcAft>
              <a:buClr>
                <a:schemeClr val="dk1"/>
              </a:buClr>
              <a:buSzPts val="2800"/>
              <a:buChar char="•"/>
            </a:pPr>
            <a:r>
              <a:rPr lang="en-US"/>
              <a:t>Sequential search: the algorithm simply compares successive elements of a given list with a given search key until either a match is found or the list is exhausted without finding a match.</a:t>
            </a:r>
            <a:endParaRPr/>
          </a:p>
          <a:p>
            <a:pPr indent="-228600" lvl="0" marL="228600" rtl="0" algn="l">
              <a:lnSpc>
                <a:spcPct val="90000"/>
              </a:lnSpc>
              <a:spcBef>
                <a:spcPts val="1000"/>
              </a:spcBef>
              <a:spcAft>
                <a:spcPts val="0"/>
              </a:spcAft>
              <a:buClr>
                <a:schemeClr val="dk1"/>
              </a:buClr>
              <a:buSzPts val="2800"/>
              <a:buChar char="•"/>
            </a:pPr>
            <a:r>
              <a:rPr lang="en-US"/>
              <a:t>The complexity of a sequential search algorithm is Θ(n) in the worst possible case and Θ(1) in the best possible case, depending on where the desired element is situated.</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Brute-Force -Sort</a:t>
            </a:r>
            <a:br>
              <a:rPr lang="en-US"/>
            </a:br>
            <a:endParaRPr/>
          </a:p>
        </p:txBody>
      </p:sp>
      <p:sp>
        <p:nvSpPr>
          <p:cNvPr id="103" name="Google Shape;103;p4"/>
          <p:cNvSpPr txBox="1"/>
          <p:nvPr>
            <p:ph idx="1" type="body"/>
          </p:nvPr>
        </p:nvSpPr>
        <p:spPr>
          <a:xfrm>
            <a:off x="514643" y="1856935"/>
            <a:ext cx="10515600" cy="4756126"/>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2800"/>
              <a:buNone/>
            </a:pPr>
            <a:r>
              <a:rPr b="1" lang="en-US"/>
              <a:t>Selection sort:</a:t>
            </a:r>
            <a:r>
              <a:rPr lang="en-US"/>
              <a:t> </a:t>
            </a:r>
            <a:endParaRPr/>
          </a:p>
          <a:p>
            <a:pPr indent="-228600" lvl="0" marL="228600" rtl="0" algn="l">
              <a:lnSpc>
                <a:spcPct val="90000"/>
              </a:lnSpc>
              <a:spcBef>
                <a:spcPts val="1000"/>
              </a:spcBef>
              <a:spcAft>
                <a:spcPts val="0"/>
              </a:spcAft>
              <a:buClr>
                <a:schemeClr val="dk1"/>
              </a:buClr>
              <a:buSzPts val="2800"/>
              <a:buChar char="•"/>
            </a:pPr>
            <a:r>
              <a:rPr lang="en-US"/>
              <a:t>the entire given list of </a:t>
            </a:r>
            <a:r>
              <a:rPr i="1" lang="en-US"/>
              <a:t>n</a:t>
            </a:r>
            <a:r>
              <a:rPr lang="en-US"/>
              <a:t> elements is scanned to find its smallest element and exchange it with the first element. </a:t>
            </a:r>
            <a:endParaRPr/>
          </a:p>
          <a:p>
            <a:pPr indent="-228600" lvl="0" marL="228600" rtl="0" algn="l">
              <a:lnSpc>
                <a:spcPct val="90000"/>
              </a:lnSpc>
              <a:spcBef>
                <a:spcPts val="1000"/>
              </a:spcBef>
              <a:spcAft>
                <a:spcPts val="0"/>
              </a:spcAft>
              <a:buClr>
                <a:schemeClr val="dk1"/>
              </a:buClr>
              <a:buSzPts val="2800"/>
              <a:buChar char="•"/>
            </a:pPr>
            <a:r>
              <a:rPr lang="en-US"/>
              <a:t>Thus, the smallest element is moved to its final position in the sorted list. </a:t>
            </a:r>
            <a:endParaRPr/>
          </a:p>
          <a:p>
            <a:pPr indent="-228600" lvl="0" marL="228600" rtl="0" algn="l">
              <a:lnSpc>
                <a:spcPct val="90000"/>
              </a:lnSpc>
              <a:spcBef>
                <a:spcPts val="1000"/>
              </a:spcBef>
              <a:spcAft>
                <a:spcPts val="0"/>
              </a:spcAft>
              <a:buClr>
                <a:schemeClr val="dk1"/>
              </a:buClr>
              <a:buSzPts val="2800"/>
              <a:buChar char="•"/>
            </a:pPr>
            <a:r>
              <a:rPr lang="en-US"/>
              <a:t>Then, the list is scanned again, starting with the second element in order to find the smallest element among the </a:t>
            </a:r>
            <a:r>
              <a:rPr i="1" lang="en-US"/>
              <a:t>n – 1</a:t>
            </a:r>
            <a:r>
              <a:rPr lang="en-US"/>
              <a:t> and exchange it with the second element. </a:t>
            </a:r>
            <a:endParaRPr/>
          </a:p>
          <a:p>
            <a:pPr indent="-228600" lvl="0" marL="228600" rtl="0" algn="l">
              <a:lnSpc>
                <a:spcPct val="90000"/>
              </a:lnSpc>
              <a:spcBef>
                <a:spcPts val="1000"/>
              </a:spcBef>
              <a:spcAft>
                <a:spcPts val="0"/>
              </a:spcAft>
              <a:buClr>
                <a:schemeClr val="dk1"/>
              </a:buClr>
              <a:buSzPts val="2800"/>
              <a:buChar char="•"/>
            </a:pPr>
            <a:r>
              <a:rPr lang="en-US"/>
              <a:t>The second smallest element is put in its final position in the sorted list. </a:t>
            </a:r>
            <a:endParaRPr/>
          </a:p>
          <a:p>
            <a:pPr indent="-228600" lvl="0" marL="228600" rtl="0" algn="l">
              <a:lnSpc>
                <a:spcPct val="90000"/>
              </a:lnSpc>
              <a:spcBef>
                <a:spcPts val="1000"/>
              </a:spcBef>
              <a:spcAft>
                <a:spcPts val="0"/>
              </a:spcAft>
              <a:buClr>
                <a:schemeClr val="dk1"/>
              </a:buClr>
              <a:buSzPts val="2800"/>
              <a:buChar char="•"/>
            </a:pPr>
            <a:r>
              <a:rPr lang="en-US"/>
              <a:t>After </a:t>
            </a:r>
            <a:r>
              <a:rPr i="1" lang="en-US"/>
              <a:t>n-1</a:t>
            </a:r>
            <a:r>
              <a:rPr lang="en-US"/>
              <a:t> passes, the list is sorted.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Brute-Force – Selection Sort</a:t>
            </a:r>
            <a:br>
              <a:rPr lang="en-US"/>
            </a:br>
            <a:endParaRPr/>
          </a:p>
        </p:txBody>
      </p:sp>
      <p:sp>
        <p:nvSpPr>
          <p:cNvPr id="109" name="Google Shape;10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dk1"/>
              </a:buClr>
              <a:buSzPct val="100000"/>
              <a:buNone/>
            </a:pPr>
            <a:r>
              <a:rPr lang="en-US"/>
              <a:t>Algorithm SelectionSort (A[0..n-1])</a:t>
            </a:r>
            <a:endParaRPr/>
          </a:p>
          <a:p>
            <a:pPr indent="0" lvl="0" marL="0" rtl="0" algn="l">
              <a:lnSpc>
                <a:spcPct val="90000"/>
              </a:lnSpc>
              <a:spcBef>
                <a:spcPts val="1000"/>
              </a:spcBef>
              <a:spcAft>
                <a:spcPts val="0"/>
              </a:spcAft>
              <a:buClr>
                <a:schemeClr val="dk1"/>
              </a:buClr>
              <a:buSzPct val="100000"/>
              <a:buNone/>
            </a:pPr>
            <a:r>
              <a:rPr lang="en-US"/>
              <a:t>for i ← 0 to  n-2 do </a:t>
            </a:r>
            <a:endParaRPr/>
          </a:p>
          <a:p>
            <a:pPr indent="0" lvl="0" marL="0" rtl="0" algn="l">
              <a:lnSpc>
                <a:spcPct val="90000"/>
              </a:lnSpc>
              <a:spcBef>
                <a:spcPts val="1000"/>
              </a:spcBef>
              <a:spcAft>
                <a:spcPts val="0"/>
              </a:spcAft>
              <a:buClr>
                <a:schemeClr val="dk1"/>
              </a:buClr>
              <a:buSzPct val="100000"/>
              <a:buNone/>
            </a:pPr>
            <a:r>
              <a:rPr lang="en-US"/>
              <a:t>	min ← i </a:t>
            </a:r>
            <a:endParaRPr/>
          </a:p>
          <a:p>
            <a:pPr indent="0" lvl="0" marL="0" rtl="0" algn="l">
              <a:lnSpc>
                <a:spcPct val="90000"/>
              </a:lnSpc>
              <a:spcBef>
                <a:spcPts val="1000"/>
              </a:spcBef>
              <a:spcAft>
                <a:spcPts val="0"/>
              </a:spcAft>
              <a:buClr>
                <a:schemeClr val="dk1"/>
              </a:buClr>
              <a:buSzPct val="100000"/>
              <a:buNone/>
            </a:pPr>
            <a:r>
              <a:rPr lang="en-US"/>
              <a:t>	for j ← i + 1 to n-1 do </a:t>
            </a:r>
            <a:endParaRPr/>
          </a:p>
          <a:p>
            <a:pPr indent="0" lvl="0" marL="0" rtl="0" algn="l">
              <a:lnSpc>
                <a:spcPct val="90000"/>
              </a:lnSpc>
              <a:spcBef>
                <a:spcPts val="1000"/>
              </a:spcBef>
              <a:spcAft>
                <a:spcPts val="0"/>
              </a:spcAft>
              <a:buClr>
                <a:schemeClr val="dk1"/>
              </a:buClr>
              <a:buSzPct val="100000"/>
              <a:buNone/>
            </a:pPr>
            <a:r>
              <a:rPr lang="en-US"/>
              <a:t>		if A[j] &lt; A[min] 	</a:t>
            </a:r>
            <a:endParaRPr/>
          </a:p>
          <a:p>
            <a:pPr indent="0" lvl="0" marL="0" rtl="0" algn="l">
              <a:lnSpc>
                <a:spcPct val="90000"/>
              </a:lnSpc>
              <a:spcBef>
                <a:spcPts val="1000"/>
              </a:spcBef>
              <a:spcAft>
                <a:spcPts val="0"/>
              </a:spcAft>
              <a:buClr>
                <a:schemeClr val="dk1"/>
              </a:buClr>
              <a:buSzPct val="100000"/>
              <a:buNone/>
            </a:pPr>
            <a:r>
              <a:rPr lang="en-US"/>
              <a:t>                             min ← j </a:t>
            </a:r>
            <a:endParaRPr/>
          </a:p>
          <a:p>
            <a:pPr indent="0" lvl="0" marL="0" rtl="0" algn="l">
              <a:lnSpc>
                <a:spcPct val="90000"/>
              </a:lnSpc>
              <a:spcBef>
                <a:spcPts val="1000"/>
              </a:spcBef>
              <a:spcAft>
                <a:spcPts val="0"/>
              </a:spcAft>
              <a:buClr>
                <a:schemeClr val="dk1"/>
              </a:buClr>
              <a:buSzPct val="100000"/>
              <a:buNone/>
            </a:pPr>
            <a:r>
              <a:rPr lang="en-US"/>
              <a:t>	swap A[i] and A[min] </a:t>
            </a:r>
            <a:endParaRPr/>
          </a:p>
          <a:p>
            <a:pPr indent="-228600" lvl="0" marL="228600" rtl="0" algn="l">
              <a:lnSpc>
                <a:spcPct val="90000"/>
              </a:lnSpc>
              <a:spcBef>
                <a:spcPts val="1000"/>
              </a:spcBef>
              <a:spcAft>
                <a:spcPts val="0"/>
              </a:spcAft>
              <a:buClr>
                <a:schemeClr val="dk1"/>
              </a:buClr>
              <a:buSzPct val="100000"/>
              <a:buChar char="•"/>
            </a:pPr>
            <a:r>
              <a:rPr lang="en-US"/>
              <a:t>The basic operation of the selection sort is the comparison -&gt; A[j] &lt; A[min]. The complexity of the algorithm is Θ(n</a:t>
            </a:r>
            <a:r>
              <a:rPr baseline="30000" lang="en-US"/>
              <a:t>2</a:t>
            </a:r>
            <a:r>
              <a:rPr lang="en-US"/>
              <a:t>) and the number of key swaps is Θ(n).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Brute-Force – Bubble Sort</a:t>
            </a:r>
            <a:br>
              <a:rPr lang="en-US"/>
            </a:br>
            <a:endParaRPr/>
          </a:p>
        </p:txBody>
      </p:sp>
      <p:sp>
        <p:nvSpPr>
          <p:cNvPr id="115" name="Google Shape;115;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Bubble sort is another application of a brute force. </a:t>
            </a:r>
            <a:endParaRPr/>
          </a:p>
          <a:p>
            <a:pPr indent="-228600" lvl="0" marL="228600" rtl="0" algn="l">
              <a:lnSpc>
                <a:spcPct val="90000"/>
              </a:lnSpc>
              <a:spcBef>
                <a:spcPts val="1000"/>
              </a:spcBef>
              <a:spcAft>
                <a:spcPts val="0"/>
              </a:spcAft>
              <a:buClr>
                <a:schemeClr val="dk1"/>
              </a:buClr>
              <a:buSzPts val="2800"/>
              <a:buChar char="•"/>
            </a:pPr>
            <a:r>
              <a:rPr lang="en-US"/>
              <a:t>In the algorithm, adjacent elements of the list are compared and are exchanged if they are out of order.</a:t>
            </a:r>
            <a:endParaRPr/>
          </a:p>
          <a:p>
            <a:pPr indent="-228600" lvl="0" marL="228600" rtl="0" algn="l">
              <a:lnSpc>
                <a:spcPct val="90000"/>
              </a:lnSpc>
              <a:spcBef>
                <a:spcPts val="1000"/>
              </a:spcBef>
              <a:spcAft>
                <a:spcPts val="0"/>
              </a:spcAft>
              <a:buClr>
                <a:schemeClr val="dk1"/>
              </a:buClr>
              <a:buSzPts val="2800"/>
              <a:buChar char="•"/>
            </a:pPr>
            <a:r>
              <a:rPr lang="en-US"/>
              <a:t>Algorithm BubbleSort (A[0..n-1])</a:t>
            </a:r>
            <a:endParaRPr/>
          </a:p>
          <a:p>
            <a:pPr indent="0" lvl="0" marL="0" rtl="0" algn="l">
              <a:lnSpc>
                <a:spcPct val="90000"/>
              </a:lnSpc>
              <a:spcBef>
                <a:spcPts val="1000"/>
              </a:spcBef>
              <a:spcAft>
                <a:spcPts val="0"/>
              </a:spcAft>
              <a:buClr>
                <a:schemeClr val="dk1"/>
              </a:buClr>
              <a:buSzPts val="2800"/>
              <a:buNone/>
            </a:pPr>
            <a:r>
              <a:rPr lang="en-US"/>
              <a:t>for i ← 0 to  n-2 do </a:t>
            </a:r>
            <a:endParaRPr/>
          </a:p>
          <a:p>
            <a:pPr indent="0" lvl="0" marL="0" rtl="0" algn="l">
              <a:lnSpc>
                <a:spcPct val="90000"/>
              </a:lnSpc>
              <a:spcBef>
                <a:spcPts val="1000"/>
              </a:spcBef>
              <a:spcAft>
                <a:spcPts val="0"/>
              </a:spcAft>
              <a:buClr>
                <a:schemeClr val="dk1"/>
              </a:buClr>
              <a:buSzPts val="2800"/>
              <a:buNone/>
            </a:pPr>
            <a:r>
              <a:rPr lang="en-US"/>
              <a:t>	for j ← 0 to n – 2 – i do </a:t>
            </a:r>
            <a:endParaRPr/>
          </a:p>
          <a:p>
            <a:pPr indent="0" lvl="0" marL="0" rtl="0" algn="l">
              <a:lnSpc>
                <a:spcPct val="90000"/>
              </a:lnSpc>
              <a:spcBef>
                <a:spcPts val="1000"/>
              </a:spcBef>
              <a:spcAft>
                <a:spcPts val="0"/>
              </a:spcAft>
              <a:buClr>
                <a:schemeClr val="dk1"/>
              </a:buClr>
              <a:buSzPts val="2800"/>
              <a:buNone/>
            </a:pPr>
            <a:r>
              <a:rPr lang="en-US"/>
              <a:t>		if A[j+1] &lt; A[j]  	</a:t>
            </a:r>
            <a:endParaRPr/>
          </a:p>
          <a:p>
            <a:pPr indent="0" lvl="0" marL="0" rtl="0" algn="l">
              <a:lnSpc>
                <a:spcPct val="90000"/>
              </a:lnSpc>
              <a:spcBef>
                <a:spcPts val="1000"/>
              </a:spcBef>
              <a:spcAft>
                <a:spcPts val="0"/>
              </a:spcAft>
              <a:buClr>
                <a:schemeClr val="dk1"/>
              </a:buClr>
              <a:buSzPts val="2800"/>
              <a:buNone/>
            </a:pPr>
            <a:r>
              <a:rPr lang="en-US"/>
              <a:t>                          swap A[j] and A[j+1]</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7"/>
          <p:cNvSpPr txBox="1"/>
          <p:nvPr>
            <p:ph type="title"/>
          </p:nvPr>
        </p:nvSpPr>
        <p:spPr>
          <a:xfrm>
            <a:off x="838200" y="365125"/>
            <a:ext cx="10515600" cy="69504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Brute-Force -Sort</a:t>
            </a:r>
            <a:endParaRPr/>
          </a:p>
        </p:txBody>
      </p:sp>
      <p:sp>
        <p:nvSpPr>
          <p:cNvPr id="121" name="Google Shape;121;p7"/>
          <p:cNvSpPr txBox="1"/>
          <p:nvPr>
            <p:ph idx="1" type="body"/>
          </p:nvPr>
        </p:nvSpPr>
        <p:spPr>
          <a:xfrm>
            <a:off x="838200" y="1351722"/>
            <a:ext cx="10515600" cy="4825241"/>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The basic operation of the bubble sort is comparison - A[j+1] &lt; A[j] and swapping - swap A[j] and A[j+1]. </a:t>
            </a:r>
            <a:endParaRPr/>
          </a:p>
          <a:p>
            <a:pPr indent="-228600" lvl="0" marL="228600" rtl="0" algn="l">
              <a:lnSpc>
                <a:spcPct val="90000"/>
              </a:lnSpc>
              <a:spcBef>
                <a:spcPts val="1000"/>
              </a:spcBef>
              <a:spcAft>
                <a:spcPts val="0"/>
              </a:spcAft>
              <a:buClr>
                <a:schemeClr val="dk1"/>
              </a:buClr>
              <a:buSzPts val="2800"/>
              <a:buChar char="•"/>
            </a:pPr>
            <a:r>
              <a:rPr lang="en-US"/>
              <a:t>The number of key comparisons is the same for all arrays of size n and it is Θ(n</a:t>
            </a:r>
            <a:r>
              <a:rPr baseline="30000" lang="en-US"/>
              <a:t>2</a:t>
            </a:r>
            <a:r>
              <a:rPr lang="en-US"/>
              <a:t>). </a:t>
            </a:r>
            <a:endParaRPr/>
          </a:p>
          <a:p>
            <a:pPr indent="-228600" lvl="0" marL="228600" rtl="0" algn="l">
              <a:lnSpc>
                <a:spcPct val="90000"/>
              </a:lnSpc>
              <a:spcBef>
                <a:spcPts val="1000"/>
              </a:spcBef>
              <a:spcAft>
                <a:spcPts val="0"/>
              </a:spcAft>
              <a:buClr>
                <a:schemeClr val="dk1"/>
              </a:buClr>
              <a:buSzPts val="2800"/>
              <a:buChar char="•"/>
            </a:pPr>
            <a:r>
              <a:rPr lang="en-US"/>
              <a:t>However, the number of key swaps depends on the input and in the worst case is Θ(n</a:t>
            </a:r>
            <a:r>
              <a:rPr baseline="30000" lang="en-US"/>
              <a:t>2</a:t>
            </a:r>
            <a:r>
              <a:rPr lang="en-US"/>
              <a:t>). </a:t>
            </a:r>
            <a:endParaRPr/>
          </a:p>
          <a:p>
            <a:pPr indent="-228600" lvl="0" marL="228600" rtl="0" algn="l">
              <a:lnSpc>
                <a:spcPct val="90000"/>
              </a:lnSpc>
              <a:spcBef>
                <a:spcPts val="1000"/>
              </a:spcBef>
              <a:spcAft>
                <a:spcPts val="0"/>
              </a:spcAft>
              <a:buClr>
                <a:schemeClr val="dk1"/>
              </a:buClr>
              <a:buSzPts val="2800"/>
              <a:buChar char="•"/>
            </a:pPr>
            <a:r>
              <a:rPr lang="en-US"/>
              <a:t>The above implementation of Bubble sort can be slightly improved if we stop the execution of the algorithm when a pass through the list makes no exchanges (i.e. indicating that the list has been sorted). </a:t>
            </a:r>
            <a:endParaRPr/>
          </a:p>
          <a:p>
            <a:pPr indent="-228600" lvl="0" marL="228600" rtl="0" algn="l">
              <a:lnSpc>
                <a:spcPct val="90000"/>
              </a:lnSpc>
              <a:spcBef>
                <a:spcPts val="1000"/>
              </a:spcBef>
              <a:spcAft>
                <a:spcPts val="0"/>
              </a:spcAft>
              <a:buClr>
                <a:schemeClr val="dk1"/>
              </a:buClr>
              <a:buSzPts val="2800"/>
              <a:buChar char="•"/>
            </a:pPr>
            <a:r>
              <a:rPr lang="en-US"/>
              <a:t>Thus, in the best case the complexity will be Θ(n) and the worst case Θ(n</a:t>
            </a:r>
            <a:r>
              <a:rPr baseline="30000" lang="en-US"/>
              <a:t>2</a:t>
            </a:r>
            <a:r>
              <a:rPr lang="en-US"/>
              <a: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Exhaustive Search</a:t>
            </a:r>
            <a:br>
              <a:rPr lang="en-US"/>
            </a:br>
            <a:endParaRPr/>
          </a:p>
        </p:txBody>
      </p:sp>
      <p:sp>
        <p:nvSpPr>
          <p:cNvPr id="127" name="Google Shape;127;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Exhaustive search is used in problems where the solution is an object with specific properties in a set of candidate solutions. </a:t>
            </a:r>
            <a:endParaRPr/>
          </a:p>
          <a:p>
            <a:pPr indent="-228600" lvl="0" marL="228600" rtl="0" algn="l">
              <a:lnSpc>
                <a:spcPct val="90000"/>
              </a:lnSpc>
              <a:spcBef>
                <a:spcPts val="1000"/>
              </a:spcBef>
              <a:spcAft>
                <a:spcPts val="0"/>
              </a:spcAft>
              <a:buClr>
                <a:schemeClr val="dk1"/>
              </a:buClr>
              <a:buSzPts val="2800"/>
              <a:buChar char="•"/>
            </a:pPr>
            <a:r>
              <a:rPr lang="en-US"/>
              <a:t>We have to examine all candidate solutions to find the solution if it exists.</a:t>
            </a:r>
            <a:endParaRPr/>
          </a:p>
          <a:p>
            <a:pPr indent="-228600" lvl="0" marL="228600" rtl="0" algn="l">
              <a:lnSpc>
                <a:spcPct val="90000"/>
              </a:lnSpc>
              <a:spcBef>
                <a:spcPts val="1000"/>
              </a:spcBef>
              <a:spcAft>
                <a:spcPts val="0"/>
              </a:spcAft>
              <a:buClr>
                <a:schemeClr val="dk1"/>
              </a:buClr>
              <a:buSzPts val="2800"/>
              <a:buChar char="•"/>
            </a:pPr>
            <a:r>
              <a:rPr lang="en-US"/>
              <a:t>There are two types of problems that involve exhaustive search – </a:t>
            </a:r>
            <a:endParaRPr/>
          </a:p>
          <a:p>
            <a:pPr indent="-228600" lvl="1" marL="685800" rtl="0" algn="l">
              <a:lnSpc>
                <a:spcPct val="90000"/>
              </a:lnSpc>
              <a:spcBef>
                <a:spcPts val="500"/>
              </a:spcBef>
              <a:spcAft>
                <a:spcPts val="0"/>
              </a:spcAft>
              <a:buClr>
                <a:schemeClr val="dk1"/>
              </a:buClr>
              <a:buSzPts val="2400"/>
              <a:buChar char="•"/>
            </a:pPr>
            <a:r>
              <a:rPr lang="en-US"/>
              <a:t>state-space search problems and </a:t>
            </a:r>
            <a:endParaRPr/>
          </a:p>
          <a:p>
            <a:pPr indent="-228600" lvl="1" marL="685800" rtl="0" algn="l">
              <a:lnSpc>
                <a:spcPct val="90000"/>
              </a:lnSpc>
              <a:spcBef>
                <a:spcPts val="500"/>
              </a:spcBef>
              <a:spcAft>
                <a:spcPts val="0"/>
              </a:spcAft>
              <a:buClr>
                <a:schemeClr val="dk1"/>
              </a:buClr>
              <a:buSzPts val="2400"/>
              <a:buChar char="•"/>
            </a:pPr>
            <a:r>
              <a:rPr lang="en-US"/>
              <a:t>combinatorial problems.</a:t>
            </a:r>
            <a:endParaRPr/>
          </a:p>
          <a:p>
            <a:pPr indent="0" lvl="0" marL="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Exhaustive Search: </a:t>
            </a:r>
            <a:r>
              <a:rPr lang="en-US"/>
              <a:t>state-space search </a:t>
            </a:r>
            <a:br>
              <a:rPr lang="en-US"/>
            </a:br>
            <a:endParaRPr/>
          </a:p>
        </p:txBody>
      </p:sp>
      <p:sp>
        <p:nvSpPr>
          <p:cNvPr id="133" name="Google Shape;133;p9"/>
          <p:cNvSpPr txBox="1"/>
          <p:nvPr>
            <p:ph idx="1" type="body"/>
          </p:nvPr>
        </p:nvSpPr>
        <p:spPr>
          <a:xfrm>
            <a:off x="838200" y="1209822"/>
            <a:ext cx="10515600" cy="4967141"/>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just">
              <a:lnSpc>
                <a:spcPct val="90000"/>
              </a:lnSpc>
              <a:spcBef>
                <a:spcPts val="0"/>
              </a:spcBef>
              <a:spcAft>
                <a:spcPts val="0"/>
              </a:spcAft>
              <a:buClr>
                <a:schemeClr val="dk1"/>
              </a:buClr>
              <a:buSzPct val="100000"/>
              <a:buChar char="•"/>
            </a:pPr>
            <a:r>
              <a:rPr lang="en-US"/>
              <a:t>In state-space search the problem is formulated as follows: Given an initial state, a goal state, and a set of operations, find a sequence of operations that transforms the initial state to the goal state. The solution process can be represented as a tree with the initial state being its root, and the goal state being a leaf in the tree, and each edge corresponds to an operation.</a:t>
            </a:r>
            <a:endParaRPr/>
          </a:p>
          <a:p>
            <a:pPr indent="-228600" lvl="0" marL="228600" rtl="0" algn="just">
              <a:lnSpc>
                <a:spcPct val="90000"/>
              </a:lnSpc>
              <a:spcBef>
                <a:spcPts val="1000"/>
              </a:spcBef>
              <a:spcAft>
                <a:spcPts val="0"/>
              </a:spcAft>
              <a:buClr>
                <a:schemeClr val="dk1"/>
              </a:buClr>
              <a:buSzPct val="100000"/>
              <a:buChar char="•"/>
            </a:pPr>
            <a:r>
              <a:rPr lang="en-US"/>
              <a:t>At each node we attempt to apply all available operations. When an operation is applied, a new node is generated. If no operation can be applied, the node is called “dead end”. The process terminates when a node is generated that satisfies the requirements of the goal state or when no more nodes can be generated.</a:t>
            </a:r>
            <a:endParaRPr/>
          </a:p>
          <a:p>
            <a:pPr indent="-228600" lvl="0" marL="228600" rtl="0" algn="just">
              <a:lnSpc>
                <a:spcPct val="90000"/>
              </a:lnSpc>
              <a:spcBef>
                <a:spcPts val="1000"/>
              </a:spcBef>
              <a:spcAft>
                <a:spcPts val="0"/>
              </a:spcAft>
              <a:buClr>
                <a:schemeClr val="dk1"/>
              </a:buClr>
              <a:buSzPct val="100000"/>
              <a:buChar char="•"/>
            </a:pPr>
            <a:r>
              <a:rPr lang="en-US"/>
              <a:t>The search can be performed in a breadth-first manner or in a depth-first manner. The problem-solving method is called “generate-and-test” approach because we generate a node and test to see if it is the solution.</a:t>
            </a:r>
            <a:endParaRPr/>
          </a:p>
          <a:p>
            <a:pPr indent="-228600" lvl="0" marL="228600" rtl="0" algn="just">
              <a:lnSpc>
                <a:spcPct val="90000"/>
              </a:lnSpc>
              <a:spcBef>
                <a:spcPts val="1000"/>
              </a:spcBef>
              <a:spcAft>
                <a:spcPts val="0"/>
              </a:spcAft>
              <a:buClr>
                <a:schemeClr val="dk1"/>
              </a:buClr>
              <a:buSzPct val="100000"/>
              <a:buChar char="•"/>
            </a:pPr>
            <a:r>
              <a:rPr lang="en-US"/>
              <a:t>Exhaustive search is not feasible if the search tree grows exponentially. If this is the case, the generated nodes have to be evaluated (if possible) and so that at each step the best node is expanded. Many Artificial Intelligence problems fall into this category, e.g. the 8-puzzle problem.</a:t>
            </a:r>
            <a:endParaRPr/>
          </a:p>
          <a:p>
            <a:pPr indent="0" lvl="0" marL="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2018-01-17T04:51:03Z</dcterms:created>
  <dc:creator>VVD</dc:creator>
</cp:coreProperties>
</file>