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21" r:id="rId1"/>
    <p:sldMasterId id="2147483835" r:id="rId2"/>
    <p:sldMasterId id="2147483871" r:id="rId3"/>
    <p:sldMasterId id="2147483884" r:id="rId4"/>
  </p:sldMasterIdLst>
  <p:notesMasterIdLst>
    <p:notesMasterId r:id="rId42"/>
  </p:notesMasterIdLst>
  <p:handoutMasterIdLst>
    <p:handoutMasterId r:id="rId43"/>
  </p:handoutMasterIdLst>
  <p:sldIdLst>
    <p:sldId id="298" r:id="rId5"/>
    <p:sldId id="537" r:id="rId6"/>
    <p:sldId id="553" r:id="rId7"/>
    <p:sldId id="560" r:id="rId8"/>
    <p:sldId id="562" r:id="rId9"/>
    <p:sldId id="581" r:id="rId10"/>
    <p:sldId id="590" r:id="rId11"/>
    <p:sldId id="582" r:id="rId12"/>
    <p:sldId id="585" r:id="rId13"/>
    <p:sldId id="586" r:id="rId14"/>
    <p:sldId id="587" r:id="rId15"/>
    <p:sldId id="592" r:id="rId16"/>
    <p:sldId id="588" r:id="rId17"/>
    <p:sldId id="593" r:id="rId18"/>
    <p:sldId id="561" r:id="rId19"/>
    <p:sldId id="565" r:id="rId20"/>
    <p:sldId id="594" r:id="rId21"/>
    <p:sldId id="595" r:id="rId22"/>
    <p:sldId id="564" r:id="rId23"/>
    <p:sldId id="599" r:id="rId24"/>
    <p:sldId id="600" r:id="rId25"/>
    <p:sldId id="601" r:id="rId26"/>
    <p:sldId id="610" r:id="rId27"/>
    <p:sldId id="606" r:id="rId28"/>
    <p:sldId id="611" r:id="rId29"/>
    <p:sldId id="612" r:id="rId30"/>
    <p:sldId id="613" r:id="rId31"/>
    <p:sldId id="614" r:id="rId32"/>
    <p:sldId id="615" r:id="rId33"/>
    <p:sldId id="616" r:id="rId34"/>
    <p:sldId id="617" r:id="rId35"/>
    <p:sldId id="569" r:id="rId36"/>
    <p:sldId id="618" r:id="rId37"/>
    <p:sldId id="619" r:id="rId38"/>
    <p:sldId id="620" r:id="rId39"/>
    <p:sldId id="621" r:id="rId40"/>
    <p:sldId id="322"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4660"/>
  </p:normalViewPr>
  <p:slideViewPr>
    <p:cSldViewPr snapToGrid="0">
      <p:cViewPr varScale="1">
        <p:scale>
          <a:sx n="68" d="100"/>
          <a:sy n="68" d="100"/>
        </p:scale>
        <p:origin x="612" y="96"/>
      </p:cViewPr>
      <p:guideLst/>
    </p:cSldViewPr>
  </p:slideViewPr>
  <p:notesTextViewPr>
    <p:cViewPr>
      <p:scale>
        <a:sx n="1" d="1"/>
        <a:sy n="1" d="1"/>
      </p:scale>
      <p:origin x="0" y="0"/>
    </p:cViewPr>
  </p:notesTextViewPr>
  <p:sorterViewPr>
    <p:cViewPr>
      <p:scale>
        <a:sx n="100" d="100"/>
        <a:sy n="100" d="100"/>
      </p:scale>
      <p:origin x="0" y="-28902"/>
    </p:cViewPr>
  </p:sorterViewPr>
  <p:notesViewPr>
    <p:cSldViewPr snapToGrid="0">
      <p:cViewPr varScale="1">
        <p:scale>
          <a:sx n="83" d="100"/>
          <a:sy n="83" d="100"/>
        </p:scale>
        <p:origin x="2010"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image" Target="../media/image1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a:t>Ref : Thomas H Cormen </a:t>
            </a: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A92406A-ED26-4576-A423-6507A2F1293C}" type="datetimeFigureOut">
              <a:rPr lang="en-US" smtClean="0"/>
              <a:t>06-Feb-23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4EB4DE6-BE1D-493F-AAB4-82AE32167488}" type="slidenum">
              <a:rPr lang="en-US" smtClean="0"/>
              <a:t>‹#›</a:t>
            </a:fld>
            <a:endParaRPr lang="en-US"/>
          </a:p>
        </p:txBody>
      </p:sp>
    </p:spTree>
    <p:extLst>
      <p:ext uri="{BB962C8B-B14F-4D97-AF65-F5344CB8AC3E}">
        <p14:creationId xmlns:p14="http://schemas.microsoft.com/office/powerpoint/2010/main" val="408864985"/>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a:t>Ref : Thomas H Cormen </a:t>
            </a: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E1541E-EC0F-4D83-A883-6BA9C3352F82}" type="datetimeFigureOut">
              <a:rPr lang="en-US" smtClean="0"/>
              <a:t>06-Feb-23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0189AB-5D8B-4EF4-814C-60D97C145CC3}" type="slidenum">
              <a:rPr lang="en-US" smtClean="0"/>
              <a:t>‹#›</a:t>
            </a:fld>
            <a:endParaRPr lang="en-US"/>
          </a:p>
        </p:txBody>
      </p:sp>
    </p:spTree>
    <p:extLst>
      <p:ext uri="{BB962C8B-B14F-4D97-AF65-F5344CB8AC3E}">
        <p14:creationId xmlns:p14="http://schemas.microsoft.com/office/powerpoint/2010/main" val="2064604319"/>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r>
              <a:rPr lang="en-US"/>
              <a:t>Ref : Thomas H Cormen </a:t>
            </a:r>
          </a:p>
        </p:txBody>
      </p:sp>
      <p:sp>
        <p:nvSpPr>
          <p:cNvPr id="5" name="Slide Number Placeholder 4"/>
          <p:cNvSpPr>
            <a:spLocks noGrp="1"/>
          </p:cNvSpPr>
          <p:nvPr>
            <p:ph type="sldNum" sz="quarter" idx="11"/>
          </p:nvPr>
        </p:nvSpPr>
        <p:spPr/>
        <p:txBody>
          <a:bodyPr/>
          <a:lstStyle/>
          <a:p>
            <a:fld id="{CC0189AB-5D8B-4EF4-814C-60D97C145CC3}" type="slidenum">
              <a:rPr lang="en-US" smtClean="0"/>
              <a:t>1</a:t>
            </a:fld>
            <a:endParaRPr lang="en-US"/>
          </a:p>
        </p:txBody>
      </p:sp>
    </p:spTree>
    <p:extLst>
      <p:ext uri="{BB962C8B-B14F-4D97-AF65-F5344CB8AC3E}">
        <p14:creationId xmlns:p14="http://schemas.microsoft.com/office/powerpoint/2010/main" val="32798623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3B5BB5-50F2-4F95-A771-39D24C6BAB43}" type="slidenum">
              <a:rPr lang="en-US" altLang="zh-CN"/>
              <a:pPr/>
              <a:t>23</a:t>
            </a:fld>
            <a:endParaRPr lang="en-US" altLang="zh-CN"/>
          </a:p>
        </p:txBody>
      </p:sp>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p:txBody>
          <a:bodyPr/>
          <a:lstStyle/>
          <a:p>
            <a:endParaRPr lang="fr-FR" altLang="zh-CN"/>
          </a:p>
        </p:txBody>
      </p:sp>
    </p:spTree>
    <p:extLst>
      <p:ext uri="{BB962C8B-B14F-4D97-AF65-F5344CB8AC3E}">
        <p14:creationId xmlns:p14="http://schemas.microsoft.com/office/powerpoint/2010/main" val="31776918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Rectangle 2"/>
          <p:cNvSpPr>
            <a:spLocks noGrp="1" noRot="1" noChangeAspect="1" noChangeArrowheads="1"/>
          </p:cNvSpPr>
          <p:nvPr>
            <p:ph type="sldImg"/>
          </p:nvPr>
        </p:nvSpPr>
        <p:spPr>
          <a:ln/>
        </p:spPr>
      </p:sp>
      <p:sp>
        <p:nvSpPr>
          <p:cNvPr id="4096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8052273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7C1CD91-D777-4227-9940-D4B6FC96B405}" type="slidenum">
              <a:rPr lang="en-US" altLang="zh-CN"/>
              <a:pPr/>
              <a:t>28</a:t>
            </a:fld>
            <a:endParaRPr lang="en-US" altLang="zh-CN"/>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p:txBody>
          <a:bodyPr/>
          <a:lstStyle/>
          <a:p>
            <a:endParaRPr lang="fr-FR" altLang="zh-CN"/>
          </a:p>
        </p:txBody>
      </p:sp>
    </p:spTree>
    <p:extLst>
      <p:ext uri="{BB962C8B-B14F-4D97-AF65-F5344CB8AC3E}">
        <p14:creationId xmlns:p14="http://schemas.microsoft.com/office/powerpoint/2010/main" val="3139405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470C077-4495-4CB2-A986-DDB393AF9ED2}" type="slidenum">
              <a:rPr lang="en-US" altLang="zh-CN"/>
              <a:pPr/>
              <a:t>29</a:t>
            </a:fld>
            <a:endParaRPr lang="en-US" altLang="zh-CN"/>
          </a:p>
        </p:txBody>
      </p:sp>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p:txBody>
          <a:bodyPr/>
          <a:lstStyle/>
          <a:p>
            <a:endParaRPr lang="fr-FR" altLang="zh-CN"/>
          </a:p>
        </p:txBody>
      </p:sp>
    </p:spTree>
    <p:extLst>
      <p:ext uri="{BB962C8B-B14F-4D97-AF65-F5344CB8AC3E}">
        <p14:creationId xmlns:p14="http://schemas.microsoft.com/office/powerpoint/2010/main" val="27182380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B974A5-9D50-4DAA-9AAA-CBCEE098A27B}" type="slidenum">
              <a:rPr lang="en-US" altLang="zh-CN"/>
              <a:pPr/>
              <a:t>30</a:t>
            </a:fld>
            <a:endParaRPr lang="en-US" altLang="zh-CN"/>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p:txBody>
          <a:bodyPr/>
          <a:lstStyle/>
          <a:p>
            <a:endParaRPr lang="fr-FR" altLang="zh-CN"/>
          </a:p>
        </p:txBody>
      </p:sp>
    </p:spTree>
    <p:extLst>
      <p:ext uri="{BB962C8B-B14F-4D97-AF65-F5344CB8AC3E}">
        <p14:creationId xmlns:p14="http://schemas.microsoft.com/office/powerpoint/2010/main" val="3363153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8559C8F-7BC5-4981-85F5-FB109944B5EE}" type="slidenum">
              <a:rPr lang="en-US" altLang="zh-CN"/>
              <a:pPr/>
              <a:t>31</a:t>
            </a:fld>
            <a:endParaRPr lang="en-US" altLang="zh-CN"/>
          </a:p>
        </p:txBody>
      </p:sp>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p:txBody>
          <a:bodyPr/>
          <a:lstStyle/>
          <a:p>
            <a:endParaRPr lang="fr-FR" altLang="zh-CN"/>
          </a:p>
        </p:txBody>
      </p:sp>
    </p:spTree>
    <p:extLst>
      <p:ext uri="{BB962C8B-B14F-4D97-AF65-F5344CB8AC3E}">
        <p14:creationId xmlns:p14="http://schemas.microsoft.com/office/powerpoint/2010/main" val="8705408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35A382B-4B54-493B-BB05-22534C98162E}" type="slidenum">
              <a:rPr lang="en-US"/>
              <a:pPr/>
              <a:t>32</a:t>
            </a:fld>
            <a:endParaRPr lang="en-US"/>
          </a:p>
        </p:txBody>
      </p:sp>
      <p:sp>
        <p:nvSpPr>
          <p:cNvPr id="288770" name="Rectangle 2"/>
          <p:cNvSpPr>
            <a:spLocks noGrp="1" noRot="1" noChangeAspect="1" noChangeArrowheads="1" noTextEdit="1"/>
          </p:cNvSpPr>
          <p:nvPr>
            <p:ph type="sldImg"/>
          </p:nvPr>
        </p:nvSpPr>
        <p:spPr>
          <a:ln/>
        </p:spPr>
      </p:sp>
      <p:sp>
        <p:nvSpPr>
          <p:cNvPr id="28877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9246657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6819AF7-1690-4B61-86C7-D855AF087FC4}" type="slidenum">
              <a:rPr lang="en-US">
                <a:solidFill>
                  <a:srgbClr val="000000"/>
                </a:solidFill>
              </a:rPr>
              <a:pPr/>
              <a:t>33</a:t>
            </a:fld>
            <a:endParaRPr lang="en-US">
              <a:solidFill>
                <a:srgbClr val="000000"/>
              </a:solidFill>
            </a:endParaRPr>
          </a:p>
        </p:txBody>
      </p:sp>
      <p:sp>
        <p:nvSpPr>
          <p:cNvPr id="405506" name="Rectangle 2"/>
          <p:cNvSpPr>
            <a:spLocks noGrp="1" noRot="1" noChangeAspect="1" noChangeArrowheads="1" noTextEdit="1"/>
          </p:cNvSpPr>
          <p:nvPr>
            <p:ph type="sldImg"/>
          </p:nvPr>
        </p:nvSpPr>
        <p:spPr>
          <a:ln/>
        </p:spPr>
      </p:sp>
      <p:sp>
        <p:nvSpPr>
          <p:cNvPr id="40550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6436636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4EE9E6D-F230-4DFE-87EA-B355CF9FDEF1}" type="slidenum">
              <a:rPr lang="en-US">
                <a:solidFill>
                  <a:srgbClr val="000000"/>
                </a:solidFill>
              </a:rPr>
              <a:pPr/>
              <a:t>34</a:t>
            </a:fld>
            <a:endParaRPr lang="en-US">
              <a:solidFill>
                <a:srgbClr val="000000"/>
              </a:solidFill>
            </a:endParaRPr>
          </a:p>
        </p:txBody>
      </p:sp>
      <p:sp>
        <p:nvSpPr>
          <p:cNvPr id="406530" name="Rectangle 2"/>
          <p:cNvSpPr>
            <a:spLocks noGrp="1" noRot="1" noChangeAspect="1" noChangeArrowheads="1" noTextEdit="1"/>
          </p:cNvSpPr>
          <p:nvPr>
            <p:ph type="sldImg"/>
          </p:nvPr>
        </p:nvSpPr>
        <p:spPr>
          <a:ln/>
        </p:spPr>
      </p:sp>
      <p:sp>
        <p:nvSpPr>
          <p:cNvPr id="4065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0765768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933BB4C-405E-449A-830B-C0BFAFFB33E9}" type="slidenum">
              <a:rPr lang="en-US">
                <a:solidFill>
                  <a:srgbClr val="000000"/>
                </a:solidFill>
              </a:rPr>
              <a:pPr/>
              <a:t>35</a:t>
            </a:fld>
            <a:endParaRPr lang="en-US">
              <a:solidFill>
                <a:srgbClr val="000000"/>
              </a:solidFill>
            </a:endParaRPr>
          </a:p>
        </p:txBody>
      </p:sp>
      <p:sp>
        <p:nvSpPr>
          <p:cNvPr id="407554" name="Rectangle 2"/>
          <p:cNvSpPr>
            <a:spLocks noGrp="1" noRot="1" noChangeAspect="1" noChangeArrowheads="1" noTextEdit="1"/>
          </p:cNvSpPr>
          <p:nvPr>
            <p:ph type="sldImg"/>
          </p:nvPr>
        </p:nvSpPr>
        <p:spPr>
          <a:ln/>
        </p:spPr>
      </p:sp>
      <p:sp>
        <p:nvSpPr>
          <p:cNvPr id="40755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6338168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sahani</a:t>
            </a:r>
            <a:endParaRPr lang="en-US" dirty="0"/>
          </a:p>
        </p:txBody>
      </p:sp>
      <p:sp>
        <p:nvSpPr>
          <p:cNvPr id="4" name="Header Placeholder 3"/>
          <p:cNvSpPr>
            <a:spLocks noGrp="1"/>
          </p:cNvSpPr>
          <p:nvPr>
            <p:ph type="hdr" sz="quarter" idx="10"/>
          </p:nvPr>
        </p:nvSpPr>
        <p:spPr/>
        <p:txBody>
          <a:bodyPr/>
          <a:lstStyle/>
          <a:p>
            <a:r>
              <a:rPr lang="en-US"/>
              <a:t>Ref : Thomas H Cormen </a:t>
            </a:r>
          </a:p>
        </p:txBody>
      </p:sp>
      <p:sp>
        <p:nvSpPr>
          <p:cNvPr id="5" name="Slide Number Placeholder 4"/>
          <p:cNvSpPr>
            <a:spLocks noGrp="1"/>
          </p:cNvSpPr>
          <p:nvPr>
            <p:ph type="sldNum" sz="quarter" idx="11"/>
          </p:nvPr>
        </p:nvSpPr>
        <p:spPr/>
        <p:txBody>
          <a:bodyPr/>
          <a:lstStyle/>
          <a:p>
            <a:fld id="{CC0189AB-5D8B-4EF4-814C-60D97C145CC3}" type="slidenum">
              <a:rPr lang="en-US" smtClean="0"/>
              <a:t>3</a:t>
            </a:fld>
            <a:endParaRPr lang="en-US"/>
          </a:p>
        </p:txBody>
      </p:sp>
    </p:spTree>
    <p:extLst>
      <p:ext uri="{BB962C8B-B14F-4D97-AF65-F5344CB8AC3E}">
        <p14:creationId xmlns:p14="http://schemas.microsoft.com/office/powerpoint/2010/main" val="13568684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A31B0C0-FCB8-4D1A-BB28-46E6B53DD891}" type="slidenum">
              <a:rPr lang="en-US">
                <a:solidFill>
                  <a:srgbClr val="000000"/>
                </a:solidFill>
              </a:rPr>
              <a:pPr/>
              <a:t>36</a:t>
            </a:fld>
            <a:endParaRPr lang="en-US">
              <a:solidFill>
                <a:srgbClr val="000000"/>
              </a:solidFill>
            </a:endParaRPr>
          </a:p>
        </p:txBody>
      </p:sp>
      <p:sp>
        <p:nvSpPr>
          <p:cNvPr id="408578" name="Rectangle 2"/>
          <p:cNvSpPr>
            <a:spLocks noGrp="1" noRot="1" noChangeAspect="1" noChangeArrowheads="1" noTextEdit="1"/>
          </p:cNvSpPr>
          <p:nvPr>
            <p:ph type="sldImg"/>
          </p:nvPr>
        </p:nvSpPr>
        <p:spPr>
          <a:ln/>
        </p:spPr>
      </p:sp>
      <p:sp>
        <p:nvSpPr>
          <p:cNvPr id="40857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6554338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0189AB-5D8B-4EF4-814C-60D97C145CC3}" type="slidenum">
              <a:rPr lang="en-US" smtClean="0"/>
              <a:t>37</a:t>
            </a:fld>
            <a:endParaRPr lang="en-US" dirty="0"/>
          </a:p>
        </p:txBody>
      </p:sp>
      <p:sp>
        <p:nvSpPr>
          <p:cNvPr id="5" name="Header Placeholder 4"/>
          <p:cNvSpPr>
            <a:spLocks noGrp="1"/>
          </p:cNvSpPr>
          <p:nvPr>
            <p:ph type="hdr" sz="quarter" idx="11"/>
          </p:nvPr>
        </p:nvSpPr>
        <p:spPr/>
        <p:txBody>
          <a:bodyPr/>
          <a:lstStyle/>
          <a:p>
            <a:r>
              <a:rPr lang="en-US"/>
              <a:t>Ref : Thomas H Cormen </a:t>
            </a:r>
            <a:endParaRPr lang="en-US" dirty="0"/>
          </a:p>
        </p:txBody>
      </p:sp>
    </p:spTree>
    <p:extLst>
      <p:ext uri="{BB962C8B-B14F-4D97-AF65-F5344CB8AC3E}">
        <p14:creationId xmlns:p14="http://schemas.microsoft.com/office/powerpoint/2010/main" val="10521815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8FDB44-4E82-466F-8B32-B2AE56A78C64}" type="slidenum">
              <a:rPr lang="en-US">
                <a:solidFill>
                  <a:srgbClr val="000000"/>
                </a:solidFill>
              </a:rPr>
              <a:pPr/>
              <a:t>4</a:t>
            </a:fld>
            <a:endParaRPr lang="en-US">
              <a:solidFill>
                <a:srgbClr val="000000"/>
              </a:solidFill>
            </a:endParaRPr>
          </a:p>
        </p:txBody>
      </p:sp>
      <p:sp>
        <p:nvSpPr>
          <p:cNvPr id="395266" name="Rectangle 2"/>
          <p:cNvSpPr>
            <a:spLocks noGrp="1" noRot="1" noChangeAspect="1" noChangeArrowheads="1" noTextEdit="1"/>
          </p:cNvSpPr>
          <p:nvPr>
            <p:ph type="sldImg"/>
          </p:nvPr>
        </p:nvSpPr>
        <p:spPr>
          <a:ln/>
        </p:spPr>
      </p:sp>
      <p:sp>
        <p:nvSpPr>
          <p:cNvPr id="395267" name="Rectangle 3"/>
          <p:cNvSpPr>
            <a:spLocks noGrp="1" noChangeArrowheads="1"/>
          </p:cNvSpPr>
          <p:nvPr>
            <p:ph type="body" idx="1"/>
          </p:nvPr>
        </p:nvSpPr>
        <p:spPr/>
        <p:txBody>
          <a:bodyPr/>
          <a:lstStyle/>
          <a:p>
            <a:r>
              <a:rPr lang="en-US" dirty="0"/>
              <a:t>A </a:t>
            </a:r>
            <a:r>
              <a:rPr lang="en-US" dirty="0" err="1"/>
              <a:t>levitin</a:t>
            </a:r>
            <a:endParaRPr lang="en-US" dirty="0"/>
          </a:p>
        </p:txBody>
      </p:sp>
    </p:spTree>
    <p:extLst>
      <p:ext uri="{BB962C8B-B14F-4D97-AF65-F5344CB8AC3E}">
        <p14:creationId xmlns:p14="http://schemas.microsoft.com/office/powerpoint/2010/main" val="1048042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eaLnBrk="0" hangingPunct="0">
              <a:spcBef>
                <a:spcPct val="30000"/>
              </a:spcBef>
              <a:defRPr kumimoji="1" sz="1200">
                <a:solidFill>
                  <a:schemeClr val="tx1"/>
                </a:solidFill>
                <a:latin typeface="Times New Roman" panose="02020603050405020304" pitchFamily="18" charset="0"/>
                <a:ea typeface="新細明體" panose="02020500000000000000" pitchFamily="18" charset="-120"/>
              </a:defRPr>
            </a:lvl1pPr>
            <a:lvl2pPr marL="742950" indent="-285750" eaLnBrk="0" hangingPunct="0">
              <a:spcBef>
                <a:spcPct val="30000"/>
              </a:spcBef>
              <a:defRPr kumimoji="1" sz="1200">
                <a:solidFill>
                  <a:schemeClr val="tx1"/>
                </a:solidFill>
                <a:latin typeface="Times New Roman" panose="02020603050405020304" pitchFamily="18" charset="0"/>
                <a:ea typeface="新細明體" panose="02020500000000000000" pitchFamily="18" charset="-120"/>
              </a:defRPr>
            </a:lvl2pPr>
            <a:lvl3pPr marL="1143000" indent="-228600" eaLnBrk="0" hangingPunct="0">
              <a:spcBef>
                <a:spcPct val="30000"/>
              </a:spcBef>
              <a:defRPr kumimoji="1" sz="1200">
                <a:solidFill>
                  <a:schemeClr val="tx1"/>
                </a:solidFill>
                <a:latin typeface="Times New Roman" panose="02020603050405020304" pitchFamily="18" charset="0"/>
                <a:ea typeface="新細明體" panose="02020500000000000000" pitchFamily="18" charset="-120"/>
              </a:defRPr>
            </a:lvl3pPr>
            <a:lvl4pPr marL="1600200" indent="-228600" eaLnBrk="0" hangingPunct="0">
              <a:spcBef>
                <a:spcPct val="30000"/>
              </a:spcBef>
              <a:defRPr kumimoji="1" sz="1200">
                <a:solidFill>
                  <a:schemeClr val="tx1"/>
                </a:solidFill>
                <a:latin typeface="Times New Roman" panose="02020603050405020304" pitchFamily="18" charset="0"/>
                <a:ea typeface="新細明體" panose="02020500000000000000" pitchFamily="18" charset="-120"/>
              </a:defRPr>
            </a:lvl4pPr>
            <a:lvl5pPr marL="2057400" indent="-228600" eaLnBrk="0" hangingPunct="0">
              <a:spcBef>
                <a:spcPct val="30000"/>
              </a:spcBef>
              <a:defRPr kumimoji="1" sz="12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新細明體" panose="02020500000000000000" pitchFamily="18" charset="-120"/>
              </a:defRPr>
            </a:lvl9pPr>
          </a:lstStyle>
          <a:p>
            <a:pPr eaLnBrk="1" hangingPunct="1">
              <a:spcBef>
                <a:spcPct val="0"/>
              </a:spcBef>
            </a:pPr>
            <a:fld id="{0E9A0493-9B87-4A95-8F10-785EF6CCC56E}" type="slidenum">
              <a:rPr lang="en-US" altLang="zh-TW">
                <a:latin typeface="Tahoma" panose="020B0604030504040204" pitchFamily="34" charset="0"/>
              </a:rPr>
              <a:pPr eaLnBrk="1" hangingPunct="1">
                <a:spcBef>
                  <a:spcPct val="0"/>
                </a:spcBef>
              </a:pPr>
              <a:t>5</a:t>
            </a:fld>
            <a:endParaRPr lang="en-US" altLang="zh-TW">
              <a:latin typeface="Tahoma" panose="020B0604030504040204" pitchFamily="34" charset="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pPr eaLnBrk="1" hangingPunct="1"/>
            <a:endParaRPr lang="zh-TW" altLang="zh-TW"/>
          </a:p>
        </p:txBody>
      </p:sp>
    </p:spTree>
    <p:extLst>
      <p:ext uri="{BB962C8B-B14F-4D97-AF65-F5344CB8AC3E}">
        <p14:creationId xmlns:p14="http://schemas.microsoft.com/office/powerpoint/2010/main" val="1793320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r>
              <a:rPr lang="en-US"/>
              <a:t>Ref : Thomas H Cormen </a:t>
            </a:r>
          </a:p>
        </p:txBody>
      </p:sp>
      <p:sp>
        <p:nvSpPr>
          <p:cNvPr id="5" name="Slide Number Placeholder 4"/>
          <p:cNvSpPr>
            <a:spLocks noGrp="1"/>
          </p:cNvSpPr>
          <p:nvPr>
            <p:ph type="sldNum" sz="quarter" idx="11"/>
          </p:nvPr>
        </p:nvSpPr>
        <p:spPr/>
        <p:txBody>
          <a:bodyPr/>
          <a:lstStyle/>
          <a:p>
            <a:fld id="{CC0189AB-5D8B-4EF4-814C-60D97C145CC3}" type="slidenum">
              <a:rPr lang="en-US" smtClean="0"/>
              <a:t>11</a:t>
            </a:fld>
            <a:endParaRPr lang="en-US"/>
          </a:p>
        </p:txBody>
      </p:sp>
    </p:spTree>
    <p:extLst>
      <p:ext uri="{BB962C8B-B14F-4D97-AF65-F5344CB8AC3E}">
        <p14:creationId xmlns:p14="http://schemas.microsoft.com/office/powerpoint/2010/main" val="26931396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r>
              <a:rPr lang="en-US"/>
              <a:t>Ref : Thomas H Cormen </a:t>
            </a:r>
          </a:p>
        </p:txBody>
      </p:sp>
      <p:sp>
        <p:nvSpPr>
          <p:cNvPr id="5" name="Slide Number Placeholder 4"/>
          <p:cNvSpPr>
            <a:spLocks noGrp="1"/>
          </p:cNvSpPr>
          <p:nvPr>
            <p:ph type="sldNum" sz="quarter" idx="11"/>
          </p:nvPr>
        </p:nvSpPr>
        <p:spPr/>
        <p:txBody>
          <a:bodyPr/>
          <a:lstStyle/>
          <a:p>
            <a:fld id="{CC0189AB-5D8B-4EF4-814C-60D97C145CC3}" type="slidenum">
              <a:rPr lang="en-US" smtClean="0"/>
              <a:t>13</a:t>
            </a:fld>
            <a:endParaRPr lang="en-US"/>
          </a:p>
        </p:txBody>
      </p:sp>
    </p:spTree>
    <p:extLst>
      <p:ext uri="{BB962C8B-B14F-4D97-AF65-F5344CB8AC3E}">
        <p14:creationId xmlns:p14="http://schemas.microsoft.com/office/powerpoint/2010/main" val="1072060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AEF6AA6-9AD2-4CFD-A304-753B730F518D}" type="slidenum">
              <a:rPr lang="en-US">
                <a:solidFill>
                  <a:srgbClr val="000000"/>
                </a:solidFill>
              </a:rPr>
              <a:pPr/>
              <a:t>15</a:t>
            </a:fld>
            <a:endParaRPr lang="en-US">
              <a:solidFill>
                <a:srgbClr val="000000"/>
              </a:solidFill>
            </a:endParaRPr>
          </a:p>
        </p:txBody>
      </p:sp>
      <p:sp>
        <p:nvSpPr>
          <p:cNvPr id="396290" name="Rectangle 2"/>
          <p:cNvSpPr>
            <a:spLocks noGrp="1" noRot="1" noChangeAspect="1" noChangeArrowheads="1" noTextEdit="1"/>
          </p:cNvSpPr>
          <p:nvPr>
            <p:ph type="sldImg"/>
          </p:nvPr>
        </p:nvSpPr>
        <p:spPr>
          <a:ln/>
        </p:spPr>
      </p:sp>
      <p:sp>
        <p:nvSpPr>
          <p:cNvPr id="396291" name="Rectangle 3"/>
          <p:cNvSpPr>
            <a:spLocks noGrp="1" noChangeArrowheads="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 </a:t>
            </a:r>
            <a:r>
              <a:rPr lang="en-US" dirty="0" err="1"/>
              <a:t>levitin</a:t>
            </a:r>
            <a:endParaRPr lang="en-US" dirty="0"/>
          </a:p>
        </p:txBody>
      </p:sp>
    </p:spTree>
    <p:extLst>
      <p:ext uri="{BB962C8B-B14F-4D97-AF65-F5344CB8AC3E}">
        <p14:creationId xmlns:p14="http://schemas.microsoft.com/office/powerpoint/2010/main" val="20595860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Rectangle 2"/>
          <p:cNvSpPr>
            <a:spLocks noGrp="1" noRot="1" noChangeAspect="1" noChangeArrowheads="1"/>
          </p:cNvSpPr>
          <p:nvPr>
            <p:ph type="sldImg"/>
          </p:nvPr>
        </p:nvSpPr>
        <p:spPr>
          <a:ln/>
        </p:spPr>
      </p:sp>
      <p:sp>
        <p:nvSpPr>
          <p:cNvPr id="4096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6067533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644E9629-1E92-44E8-B7CB-4FCF2CF194F2}" type="slidenum">
              <a:rPr lang="en-US"/>
              <a:pPr/>
              <a:t>19</a:t>
            </a:fld>
            <a:endParaRPr lang="en-US"/>
          </a:p>
        </p:txBody>
      </p:sp>
      <p:sp>
        <p:nvSpPr>
          <p:cNvPr id="285698" name="Rectangle 2"/>
          <p:cNvSpPr>
            <a:spLocks noGrp="1" noRot="1" noChangeAspect="1" noChangeArrowheads="1" noTextEdit="1"/>
          </p:cNvSpPr>
          <p:nvPr>
            <p:ph type="sldImg"/>
          </p:nvPr>
        </p:nvSpPr>
        <p:spPr>
          <a:ln/>
        </p:spPr>
      </p:sp>
      <p:sp>
        <p:nvSpPr>
          <p:cNvPr id="285699" name="Rectangle 3"/>
          <p:cNvSpPr>
            <a:spLocks noGrp="1" noChangeArrowheads="1"/>
          </p:cNvSpPr>
          <p:nvPr>
            <p:ph type="body" idx="1"/>
          </p:nvPr>
        </p:nvSpPr>
        <p:spPr/>
        <p:txBody>
          <a:bodyPr/>
          <a:lstStyle/>
          <a:p>
            <a:r>
              <a:rPr lang="en-US"/>
              <a:t>even if not analyzing in detail, show the recurrence for mergesort in worst case:</a:t>
            </a:r>
          </a:p>
          <a:p>
            <a:r>
              <a:rPr lang="en-US"/>
              <a:t>T(n) = 2 T(n/2) + (n-1)</a:t>
            </a:r>
          </a:p>
          <a:p>
            <a:endParaRPr lang="en-US"/>
          </a:p>
          <a:p>
            <a:r>
              <a:rPr lang="en-US"/>
              <a:t>                         worst case comparisons for merge</a:t>
            </a:r>
          </a:p>
        </p:txBody>
      </p:sp>
      <p:sp>
        <p:nvSpPr>
          <p:cNvPr id="285700" name="Line 4"/>
          <p:cNvSpPr>
            <a:spLocks noChangeShapeType="1"/>
          </p:cNvSpPr>
          <p:nvPr/>
        </p:nvSpPr>
        <p:spPr bwMode="auto">
          <a:xfrm flipV="1">
            <a:off x="2286000" y="6705600"/>
            <a:ext cx="0" cy="228600"/>
          </a:xfrm>
          <a:prstGeom prst="line">
            <a:avLst/>
          </a:prstGeom>
          <a:noFill/>
          <a:ln w="12700">
            <a:solidFill>
              <a:srgbClr val="FF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1610002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97E4C88-626B-42F4-8AFA-948282B3134A}" type="datetime1">
              <a:rPr lang="en-US" smtClean="0"/>
              <a:t>06-Feb-23</a:t>
            </a:fld>
            <a:endParaRPr lang="en-US"/>
          </a:p>
        </p:txBody>
      </p:sp>
      <p:sp>
        <p:nvSpPr>
          <p:cNvPr id="5" name="Footer Placeholder 4"/>
          <p:cNvSpPr>
            <a:spLocks noGrp="1"/>
          </p:cNvSpPr>
          <p:nvPr>
            <p:ph type="ftr" sz="quarter" idx="11"/>
          </p:nvPr>
        </p:nvSpPr>
        <p:spPr/>
        <p:txBody>
          <a:bodyPr/>
          <a:lstStyle/>
          <a:p>
            <a:r>
              <a:rPr lang="en-US"/>
              <a:t>Ref Book: Thomas Cormen</a:t>
            </a:r>
          </a:p>
        </p:txBody>
      </p:sp>
      <p:sp>
        <p:nvSpPr>
          <p:cNvPr id="6" name="Slide Number Placeholder 5"/>
          <p:cNvSpPr>
            <a:spLocks noGrp="1"/>
          </p:cNvSpPr>
          <p:nvPr>
            <p:ph type="sldNum" sz="quarter" idx="12"/>
          </p:nvPr>
        </p:nvSpPr>
        <p:spPr/>
        <p:txBody>
          <a:bodyPr/>
          <a:lstStyle/>
          <a:p>
            <a:fld id="{B6777EDF-8266-4D24-8986-7AADE8C439AE}"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8821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6C30679-281F-4001-B61A-1A53A07E07CE}" type="datetime1">
              <a:rPr lang="en-US" smtClean="0"/>
              <a:t>06-Feb-23</a:t>
            </a:fld>
            <a:endParaRPr lang="en-US"/>
          </a:p>
        </p:txBody>
      </p:sp>
      <p:sp>
        <p:nvSpPr>
          <p:cNvPr id="6" name="Footer Placeholder 5"/>
          <p:cNvSpPr>
            <a:spLocks noGrp="1"/>
          </p:cNvSpPr>
          <p:nvPr>
            <p:ph type="ftr" sz="quarter" idx="11"/>
          </p:nvPr>
        </p:nvSpPr>
        <p:spPr/>
        <p:txBody>
          <a:bodyPr/>
          <a:lstStyle/>
          <a:p>
            <a:r>
              <a:rPr lang="en-US"/>
              <a:t>Ref Book: Thomas Cormen</a:t>
            </a:r>
          </a:p>
        </p:txBody>
      </p:sp>
      <p:sp>
        <p:nvSpPr>
          <p:cNvPr id="7" name="Slide Number Placeholder 6"/>
          <p:cNvSpPr>
            <a:spLocks noGrp="1"/>
          </p:cNvSpPr>
          <p:nvPr>
            <p:ph type="sldNum" sz="quarter" idx="12"/>
          </p:nvPr>
        </p:nvSpPr>
        <p:spPr/>
        <p:txBody>
          <a:bodyPr/>
          <a:lstStyle/>
          <a:p>
            <a:fld id="{B6777EDF-8266-4D24-8986-7AADE8C439AE}" type="slidenum">
              <a:rPr lang="en-US" smtClean="0"/>
              <a:t>‹#›</a:t>
            </a:fld>
            <a:endParaRPr lang="en-US"/>
          </a:p>
        </p:txBody>
      </p:sp>
    </p:spTree>
    <p:extLst>
      <p:ext uri="{BB962C8B-B14F-4D97-AF65-F5344CB8AC3E}">
        <p14:creationId xmlns:p14="http://schemas.microsoft.com/office/powerpoint/2010/main" val="252088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D3C2683-0620-482D-B018-6DBB21131EBC}" type="datetime1">
              <a:rPr lang="en-US" smtClean="0"/>
              <a:t>06-Feb-23</a:t>
            </a:fld>
            <a:endParaRPr lang="en-US"/>
          </a:p>
        </p:txBody>
      </p:sp>
      <p:sp>
        <p:nvSpPr>
          <p:cNvPr id="5" name="Footer Placeholder 4"/>
          <p:cNvSpPr>
            <a:spLocks noGrp="1"/>
          </p:cNvSpPr>
          <p:nvPr>
            <p:ph type="ftr" sz="quarter" idx="11"/>
          </p:nvPr>
        </p:nvSpPr>
        <p:spPr/>
        <p:txBody>
          <a:bodyPr/>
          <a:lstStyle/>
          <a:p>
            <a:r>
              <a:rPr lang="en-US"/>
              <a:t>Ref Book: Thomas Cormen</a:t>
            </a:r>
          </a:p>
        </p:txBody>
      </p:sp>
      <p:sp>
        <p:nvSpPr>
          <p:cNvPr id="6" name="Slide Number Placeholder 5"/>
          <p:cNvSpPr>
            <a:spLocks noGrp="1"/>
          </p:cNvSpPr>
          <p:nvPr>
            <p:ph type="sldNum" sz="quarter" idx="12"/>
          </p:nvPr>
        </p:nvSpPr>
        <p:spPr/>
        <p:txBody>
          <a:bodyPr/>
          <a:lstStyle/>
          <a:p>
            <a:fld id="{B6777EDF-8266-4D24-8986-7AADE8C439AE}" type="slidenum">
              <a:rPr lang="en-US" smtClean="0"/>
              <a:t>‹#›</a:t>
            </a:fld>
            <a:endParaRPr lang="en-US"/>
          </a:p>
        </p:txBody>
      </p:sp>
    </p:spTree>
    <p:extLst>
      <p:ext uri="{BB962C8B-B14F-4D97-AF65-F5344CB8AC3E}">
        <p14:creationId xmlns:p14="http://schemas.microsoft.com/office/powerpoint/2010/main" val="4852954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213B7-D37B-4BDD-861A-DC34AFC4843B}" type="datetime1">
              <a:rPr lang="en-US" smtClean="0"/>
              <a:t>06-Feb-23</a:t>
            </a:fld>
            <a:endParaRPr lang="en-US"/>
          </a:p>
        </p:txBody>
      </p:sp>
      <p:sp>
        <p:nvSpPr>
          <p:cNvPr id="5" name="Footer Placeholder 4"/>
          <p:cNvSpPr>
            <a:spLocks noGrp="1"/>
          </p:cNvSpPr>
          <p:nvPr>
            <p:ph type="ftr" sz="quarter" idx="11"/>
          </p:nvPr>
        </p:nvSpPr>
        <p:spPr/>
        <p:txBody>
          <a:bodyPr/>
          <a:lstStyle/>
          <a:p>
            <a:r>
              <a:rPr lang="en-US"/>
              <a:t>Ref Book: Thomas Cormen</a:t>
            </a:r>
          </a:p>
        </p:txBody>
      </p:sp>
      <p:sp>
        <p:nvSpPr>
          <p:cNvPr id="6" name="Slide Number Placeholder 5"/>
          <p:cNvSpPr>
            <a:spLocks noGrp="1"/>
          </p:cNvSpPr>
          <p:nvPr>
            <p:ph type="sldNum" sz="quarter" idx="12"/>
          </p:nvPr>
        </p:nvSpPr>
        <p:spPr/>
        <p:txBody>
          <a:bodyPr/>
          <a:lstStyle/>
          <a:p>
            <a:fld id="{B6777EDF-8266-4D24-8986-7AADE8C439AE}" type="slidenum">
              <a:rPr lang="en-US" smtClean="0"/>
              <a:t>‹#›</a:t>
            </a:fld>
            <a:endParaRPr lang="en-US"/>
          </a:p>
        </p:txBody>
      </p:sp>
    </p:spTree>
    <p:extLst>
      <p:ext uri="{BB962C8B-B14F-4D97-AF65-F5344CB8AC3E}">
        <p14:creationId xmlns:p14="http://schemas.microsoft.com/office/powerpoint/2010/main" val="558016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23938" name="Rectangle 2"/>
          <p:cNvSpPr>
            <a:spLocks noGrp="1" noChangeArrowheads="1"/>
          </p:cNvSpPr>
          <p:nvPr>
            <p:ph type="ctrTitle" sz="quarter"/>
          </p:nvPr>
        </p:nvSpPr>
        <p:spPr>
          <a:xfrm>
            <a:off x="914400" y="2286000"/>
            <a:ext cx="10363200" cy="1143000"/>
          </a:xfrm>
          <a:solidFill>
            <a:srgbClr val="66CCFF"/>
          </a:solidFill>
          <a:ln>
            <a:solidFill>
              <a:schemeClr val="tx1"/>
            </a:solidFill>
            <a:miter lim="800000"/>
            <a:headEnd/>
            <a:tailEnd/>
          </a:ln>
        </p:spPr>
        <p:txBody>
          <a:bodyPr/>
          <a:lstStyle>
            <a:lvl1pPr>
              <a:defRPr u="none"/>
            </a:lvl1pPr>
          </a:lstStyle>
          <a:p>
            <a:pPr lvl="0"/>
            <a:r>
              <a:rPr lang="en-US" noProof="0"/>
              <a:t>Click to edit Master title style</a:t>
            </a:r>
          </a:p>
        </p:txBody>
      </p:sp>
      <p:sp>
        <p:nvSpPr>
          <p:cNvPr id="423939" name="Rectangle 3"/>
          <p:cNvSpPr>
            <a:spLocks noGrp="1" noChangeArrowheads="1"/>
          </p:cNvSpPr>
          <p:nvPr>
            <p:ph type="subTitle" sz="quarter" idx="1"/>
          </p:nvPr>
        </p:nvSpPr>
        <p:spPr>
          <a:xfrm>
            <a:off x="1828800" y="3886200"/>
            <a:ext cx="8534400" cy="1752600"/>
          </a:xfrm>
        </p:spPr>
        <p:txBody>
          <a:bodyPr/>
          <a:lstStyle>
            <a:lvl1pPr marL="0" indent="0" algn="ctr">
              <a:buFont typeface="Wingdings" panose="05000000000000000000" pitchFamily="2" charset="2"/>
              <a:buNone/>
              <a:defRPr/>
            </a:lvl1pPr>
          </a:lstStyle>
          <a:p>
            <a:pPr lvl="0"/>
            <a:r>
              <a:rPr lang="en-US" noProof="0"/>
              <a:t>Click to edit Master subtitle style</a:t>
            </a:r>
          </a:p>
        </p:txBody>
      </p:sp>
      <p:sp>
        <p:nvSpPr>
          <p:cNvPr id="423940" name="Rectangle 4"/>
          <p:cNvSpPr>
            <a:spLocks noGrp="1" noChangeArrowheads="1"/>
          </p:cNvSpPr>
          <p:nvPr>
            <p:ph type="dt" sz="quarter" idx="2"/>
          </p:nvPr>
        </p:nvSpPr>
        <p:spPr bwMode="auto">
          <a:xfrm>
            <a:off x="177800" y="6257925"/>
            <a:ext cx="2540000" cy="4572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defRPr sz="1400">
                <a:solidFill>
                  <a:srgbClr val="0000CC"/>
                </a:solidFill>
              </a:defRPr>
            </a:lvl1pPr>
          </a:lstStyle>
          <a:p>
            <a:pPr eaLnBrk="0" fontAlgn="base" hangingPunct="0">
              <a:spcBef>
                <a:spcPct val="0"/>
              </a:spcBef>
              <a:spcAft>
                <a:spcPct val="0"/>
              </a:spcAft>
            </a:pPr>
            <a:fld id="{E0B6EF53-839C-4F87-830E-114636AB3B46}" type="datetime1">
              <a:rPr lang="en-US" smtClean="0"/>
              <a:t>06-Feb-23</a:t>
            </a:fld>
            <a:endParaRPr lang="en-US"/>
          </a:p>
        </p:txBody>
      </p:sp>
      <p:sp>
        <p:nvSpPr>
          <p:cNvPr id="423942" name="Text Box 6"/>
          <p:cNvSpPr txBox="1">
            <a:spLocks noChangeArrowheads="1"/>
          </p:cNvSpPr>
          <p:nvPr userDrawn="1"/>
        </p:nvSpPr>
        <p:spPr bwMode="auto">
          <a:xfrm>
            <a:off x="10621434" y="6257925"/>
            <a:ext cx="18473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endParaRPr lang="en-US" sz="1400">
              <a:solidFill>
                <a:srgbClr val="0033CC"/>
              </a:solidFill>
            </a:endParaRPr>
          </a:p>
        </p:txBody>
      </p:sp>
    </p:spTree>
    <p:extLst>
      <p:ext uri="{BB962C8B-B14F-4D97-AF65-F5344CB8AC3E}">
        <p14:creationId xmlns:p14="http://schemas.microsoft.com/office/powerpoint/2010/main" val="1223266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defRPr/>
            </a:lvl1pPr>
          </a:lstStyle>
          <a:p>
            <a:r>
              <a:rPr lang="en-US">
                <a:solidFill>
                  <a:srgbClr val="0033CC"/>
                </a:solidFill>
              </a:rPr>
              <a:t>Ref Book: Thomas Cormen</a:t>
            </a:r>
          </a:p>
        </p:txBody>
      </p:sp>
      <p:sp>
        <p:nvSpPr>
          <p:cNvPr id="5" name="Slide Number Placeholder 4"/>
          <p:cNvSpPr>
            <a:spLocks noGrp="1"/>
          </p:cNvSpPr>
          <p:nvPr>
            <p:ph type="sldNum" sz="quarter" idx="11"/>
          </p:nvPr>
        </p:nvSpPr>
        <p:spPr/>
        <p:txBody>
          <a:bodyPr/>
          <a:lstStyle>
            <a:lvl1pPr>
              <a:defRPr/>
            </a:lvl1pPr>
          </a:lstStyle>
          <a:p>
            <a:r>
              <a:rPr lang="en-US">
                <a:solidFill>
                  <a:srgbClr val="0033CC"/>
                </a:solidFill>
              </a:rPr>
              <a:t>Intro </a:t>
            </a:r>
            <a:fld id="{C6A35E85-002F-4053-9336-28950A2698C8}" type="slidenum">
              <a:rPr lang="en-US">
                <a:solidFill>
                  <a:srgbClr val="0033CC"/>
                </a:solidFill>
              </a:rPr>
              <a:pPr/>
              <a:t>‹#›</a:t>
            </a:fld>
            <a:endParaRPr lang="en-US">
              <a:solidFill>
                <a:srgbClr val="0033CC"/>
              </a:solidFill>
            </a:endParaRPr>
          </a:p>
        </p:txBody>
      </p:sp>
    </p:spTree>
    <p:extLst>
      <p:ext uri="{BB962C8B-B14F-4D97-AF65-F5344CB8AC3E}">
        <p14:creationId xmlns:p14="http://schemas.microsoft.com/office/powerpoint/2010/main" val="40991649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Footer Placeholder 3"/>
          <p:cNvSpPr>
            <a:spLocks noGrp="1"/>
          </p:cNvSpPr>
          <p:nvPr>
            <p:ph type="ftr" sz="quarter" idx="10"/>
          </p:nvPr>
        </p:nvSpPr>
        <p:spPr/>
        <p:txBody>
          <a:bodyPr/>
          <a:lstStyle>
            <a:lvl1pPr>
              <a:defRPr/>
            </a:lvl1pPr>
          </a:lstStyle>
          <a:p>
            <a:r>
              <a:rPr lang="en-US">
                <a:solidFill>
                  <a:srgbClr val="0033CC"/>
                </a:solidFill>
              </a:rPr>
              <a:t>Ref Book: Thomas Cormen</a:t>
            </a:r>
          </a:p>
        </p:txBody>
      </p:sp>
      <p:sp>
        <p:nvSpPr>
          <p:cNvPr id="5" name="Slide Number Placeholder 4"/>
          <p:cNvSpPr>
            <a:spLocks noGrp="1"/>
          </p:cNvSpPr>
          <p:nvPr>
            <p:ph type="sldNum" sz="quarter" idx="11"/>
          </p:nvPr>
        </p:nvSpPr>
        <p:spPr/>
        <p:txBody>
          <a:bodyPr/>
          <a:lstStyle>
            <a:lvl1pPr>
              <a:defRPr/>
            </a:lvl1pPr>
          </a:lstStyle>
          <a:p>
            <a:r>
              <a:rPr lang="en-US">
                <a:solidFill>
                  <a:srgbClr val="0033CC"/>
                </a:solidFill>
              </a:rPr>
              <a:t>Intro </a:t>
            </a:r>
            <a:fld id="{5A79630E-3A14-4902-A83E-0D0ABBAF9C65}" type="slidenum">
              <a:rPr lang="en-US">
                <a:solidFill>
                  <a:srgbClr val="0033CC"/>
                </a:solidFill>
              </a:rPr>
              <a:pPr/>
              <a:t>‹#›</a:t>
            </a:fld>
            <a:endParaRPr lang="en-US">
              <a:solidFill>
                <a:srgbClr val="0033CC"/>
              </a:solidFill>
            </a:endParaRPr>
          </a:p>
        </p:txBody>
      </p:sp>
    </p:spTree>
    <p:extLst>
      <p:ext uri="{BB962C8B-B14F-4D97-AF65-F5344CB8AC3E}">
        <p14:creationId xmlns:p14="http://schemas.microsoft.com/office/powerpoint/2010/main" val="42861514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06400" y="1219200"/>
            <a:ext cx="55372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46800" y="1219200"/>
            <a:ext cx="55372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lvl1pPr>
              <a:defRPr/>
            </a:lvl1pPr>
          </a:lstStyle>
          <a:p>
            <a:r>
              <a:rPr lang="en-US">
                <a:solidFill>
                  <a:srgbClr val="0033CC"/>
                </a:solidFill>
              </a:rPr>
              <a:t>Ref Book: Thomas Cormen</a:t>
            </a:r>
          </a:p>
        </p:txBody>
      </p:sp>
      <p:sp>
        <p:nvSpPr>
          <p:cNvPr id="6" name="Slide Number Placeholder 5"/>
          <p:cNvSpPr>
            <a:spLocks noGrp="1"/>
          </p:cNvSpPr>
          <p:nvPr>
            <p:ph type="sldNum" sz="quarter" idx="11"/>
          </p:nvPr>
        </p:nvSpPr>
        <p:spPr/>
        <p:txBody>
          <a:bodyPr/>
          <a:lstStyle>
            <a:lvl1pPr>
              <a:defRPr/>
            </a:lvl1pPr>
          </a:lstStyle>
          <a:p>
            <a:r>
              <a:rPr lang="en-US">
                <a:solidFill>
                  <a:srgbClr val="0033CC"/>
                </a:solidFill>
              </a:rPr>
              <a:t>Intro </a:t>
            </a:r>
            <a:fld id="{BDFE9997-A29E-4F24-ACA0-D6D8EBE6EAA6}" type="slidenum">
              <a:rPr lang="en-US">
                <a:solidFill>
                  <a:srgbClr val="0033CC"/>
                </a:solidFill>
              </a:rPr>
              <a:pPr/>
              <a:t>‹#›</a:t>
            </a:fld>
            <a:endParaRPr lang="en-US">
              <a:solidFill>
                <a:srgbClr val="0033CC"/>
              </a:solidFill>
            </a:endParaRPr>
          </a:p>
        </p:txBody>
      </p:sp>
    </p:spTree>
    <p:extLst>
      <p:ext uri="{BB962C8B-B14F-4D97-AF65-F5344CB8AC3E}">
        <p14:creationId xmlns:p14="http://schemas.microsoft.com/office/powerpoint/2010/main" val="1967679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p:cNvSpPr>
            <a:spLocks noGrp="1"/>
          </p:cNvSpPr>
          <p:nvPr>
            <p:ph type="ftr" sz="quarter" idx="10"/>
          </p:nvPr>
        </p:nvSpPr>
        <p:spPr/>
        <p:txBody>
          <a:bodyPr/>
          <a:lstStyle>
            <a:lvl1pPr>
              <a:defRPr/>
            </a:lvl1pPr>
          </a:lstStyle>
          <a:p>
            <a:r>
              <a:rPr lang="en-US">
                <a:solidFill>
                  <a:srgbClr val="0033CC"/>
                </a:solidFill>
              </a:rPr>
              <a:t>Ref Book: Thomas Cormen</a:t>
            </a:r>
          </a:p>
        </p:txBody>
      </p:sp>
      <p:sp>
        <p:nvSpPr>
          <p:cNvPr id="8" name="Slide Number Placeholder 7"/>
          <p:cNvSpPr>
            <a:spLocks noGrp="1"/>
          </p:cNvSpPr>
          <p:nvPr>
            <p:ph type="sldNum" sz="quarter" idx="11"/>
          </p:nvPr>
        </p:nvSpPr>
        <p:spPr/>
        <p:txBody>
          <a:bodyPr/>
          <a:lstStyle>
            <a:lvl1pPr>
              <a:defRPr/>
            </a:lvl1pPr>
          </a:lstStyle>
          <a:p>
            <a:r>
              <a:rPr lang="en-US">
                <a:solidFill>
                  <a:srgbClr val="0033CC"/>
                </a:solidFill>
              </a:rPr>
              <a:t>Intro </a:t>
            </a:r>
            <a:fld id="{EEE734CD-F5C6-4E09-8EA6-19679CF3131A}" type="slidenum">
              <a:rPr lang="en-US">
                <a:solidFill>
                  <a:srgbClr val="0033CC"/>
                </a:solidFill>
              </a:rPr>
              <a:pPr/>
              <a:t>‹#›</a:t>
            </a:fld>
            <a:endParaRPr lang="en-US">
              <a:solidFill>
                <a:srgbClr val="0033CC"/>
              </a:solidFill>
            </a:endParaRPr>
          </a:p>
        </p:txBody>
      </p:sp>
    </p:spTree>
    <p:extLst>
      <p:ext uri="{BB962C8B-B14F-4D97-AF65-F5344CB8AC3E}">
        <p14:creationId xmlns:p14="http://schemas.microsoft.com/office/powerpoint/2010/main" val="42403534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lvl1pPr>
              <a:defRPr/>
            </a:lvl1pPr>
          </a:lstStyle>
          <a:p>
            <a:r>
              <a:rPr lang="en-US">
                <a:solidFill>
                  <a:srgbClr val="0033CC"/>
                </a:solidFill>
              </a:rPr>
              <a:t>Ref Book: Thomas Cormen</a:t>
            </a:r>
          </a:p>
        </p:txBody>
      </p:sp>
      <p:sp>
        <p:nvSpPr>
          <p:cNvPr id="4" name="Slide Number Placeholder 3"/>
          <p:cNvSpPr>
            <a:spLocks noGrp="1"/>
          </p:cNvSpPr>
          <p:nvPr>
            <p:ph type="sldNum" sz="quarter" idx="11"/>
          </p:nvPr>
        </p:nvSpPr>
        <p:spPr/>
        <p:txBody>
          <a:bodyPr/>
          <a:lstStyle>
            <a:lvl1pPr>
              <a:defRPr/>
            </a:lvl1pPr>
          </a:lstStyle>
          <a:p>
            <a:r>
              <a:rPr lang="en-US">
                <a:solidFill>
                  <a:srgbClr val="0033CC"/>
                </a:solidFill>
              </a:rPr>
              <a:t>Intro </a:t>
            </a:r>
            <a:fld id="{BCA24D87-6ED9-42DB-9076-B015E1ABD866}" type="slidenum">
              <a:rPr lang="en-US">
                <a:solidFill>
                  <a:srgbClr val="0033CC"/>
                </a:solidFill>
              </a:rPr>
              <a:pPr/>
              <a:t>‹#›</a:t>
            </a:fld>
            <a:endParaRPr lang="en-US">
              <a:solidFill>
                <a:srgbClr val="0033CC"/>
              </a:solidFill>
            </a:endParaRPr>
          </a:p>
        </p:txBody>
      </p:sp>
    </p:spTree>
    <p:extLst>
      <p:ext uri="{BB962C8B-B14F-4D97-AF65-F5344CB8AC3E}">
        <p14:creationId xmlns:p14="http://schemas.microsoft.com/office/powerpoint/2010/main" val="10521839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r>
              <a:rPr lang="en-US">
                <a:solidFill>
                  <a:srgbClr val="0033CC"/>
                </a:solidFill>
              </a:rPr>
              <a:t>Ref Book: Thomas Cormen</a:t>
            </a:r>
          </a:p>
        </p:txBody>
      </p:sp>
      <p:sp>
        <p:nvSpPr>
          <p:cNvPr id="3" name="Slide Number Placeholder 2"/>
          <p:cNvSpPr>
            <a:spLocks noGrp="1"/>
          </p:cNvSpPr>
          <p:nvPr>
            <p:ph type="sldNum" sz="quarter" idx="11"/>
          </p:nvPr>
        </p:nvSpPr>
        <p:spPr/>
        <p:txBody>
          <a:bodyPr/>
          <a:lstStyle>
            <a:lvl1pPr>
              <a:defRPr/>
            </a:lvl1pPr>
          </a:lstStyle>
          <a:p>
            <a:r>
              <a:rPr lang="en-US">
                <a:solidFill>
                  <a:srgbClr val="0033CC"/>
                </a:solidFill>
              </a:rPr>
              <a:t>Intro </a:t>
            </a:r>
            <a:fld id="{A57CE2BF-06A4-4EBD-9768-12B3F21644EC}" type="slidenum">
              <a:rPr lang="en-US">
                <a:solidFill>
                  <a:srgbClr val="0033CC"/>
                </a:solidFill>
              </a:rPr>
              <a:pPr/>
              <a:t>‹#›</a:t>
            </a:fld>
            <a:endParaRPr lang="en-US">
              <a:solidFill>
                <a:srgbClr val="0033CC"/>
              </a:solidFill>
            </a:endParaRPr>
          </a:p>
        </p:txBody>
      </p:sp>
    </p:spTree>
    <p:extLst>
      <p:ext uri="{BB962C8B-B14F-4D97-AF65-F5344CB8AC3E}">
        <p14:creationId xmlns:p14="http://schemas.microsoft.com/office/powerpoint/2010/main" val="1911812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75C85D-1FA8-4AFE-A6B0-7C6BD6F7DD20}" type="datetime1">
              <a:rPr lang="en-US" smtClean="0"/>
              <a:t>06-Feb-23</a:t>
            </a:fld>
            <a:endParaRPr lang="en-US"/>
          </a:p>
        </p:txBody>
      </p:sp>
      <p:sp>
        <p:nvSpPr>
          <p:cNvPr id="5" name="Footer Placeholder 4"/>
          <p:cNvSpPr>
            <a:spLocks noGrp="1"/>
          </p:cNvSpPr>
          <p:nvPr>
            <p:ph type="ftr" sz="quarter" idx="11"/>
          </p:nvPr>
        </p:nvSpPr>
        <p:spPr>
          <a:xfrm>
            <a:off x="9683647" y="303383"/>
            <a:ext cx="2225008" cy="495651"/>
          </a:xfrm>
        </p:spPr>
        <p:txBody>
          <a:bodyPr/>
          <a:lstStyle>
            <a:lvl1pPr>
              <a:defRPr sz="1100">
                <a:solidFill>
                  <a:srgbClr val="C00000"/>
                </a:solidFill>
                <a:latin typeface="Times New Roman" panose="02020603050405020304" pitchFamily="18" charset="0"/>
                <a:cs typeface="Times New Roman" panose="02020603050405020304" pitchFamily="18" charset="0"/>
              </a:defRPr>
            </a:lvl1pPr>
          </a:lstStyle>
          <a:p>
            <a:r>
              <a:rPr lang="en-US" dirty="0"/>
              <a:t>Ref Book: Thomas </a:t>
            </a:r>
            <a:r>
              <a:rPr lang="en-US" dirty="0" err="1"/>
              <a:t>Cormen</a:t>
            </a:r>
            <a:endParaRPr lang="en-US" dirty="0"/>
          </a:p>
        </p:txBody>
      </p:sp>
      <p:sp>
        <p:nvSpPr>
          <p:cNvPr id="6" name="Slide Number Placeholder 5"/>
          <p:cNvSpPr>
            <a:spLocks noGrp="1"/>
          </p:cNvSpPr>
          <p:nvPr>
            <p:ph type="sldNum" sz="quarter" idx="12"/>
          </p:nvPr>
        </p:nvSpPr>
        <p:spPr/>
        <p:txBody>
          <a:bodyPr/>
          <a:lstStyle/>
          <a:p>
            <a:fld id="{B6777EDF-8266-4D24-8986-7AADE8C439AE}" type="slidenum">
              <a:rPr lang="en-US" smtClean="0"/>
              <a:t>‹#›</a:t>
            </a:fld>
            <a:endParaRPr lang="en-US"/>
          </a:p>
        </p:txBody>
      </p:sp>
    </p:spTree>
    <p:extLst>
      <p:ext uri="{BB962C8B-B14F-4D97-AF65-F5344CB8AC3E}">
        <p14:creationId xmlns:p14="http://schemas.microsoft.com/office/powerpoint/2010/main" val="37589863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r>
              <a:rPr lang="en-US">
                <a:solidFill>
                  <a:srgbClr val="0033CC"/>
                </a:solidFill>
              </a:rPr>
              <a:t>Ref Book: Thomas Cormen</a:t>
            </a:r>
          </a:p>
        </p:txBody>
      </p:sp>
      <p:sp>
        <p:nvSpPr>
          <p:cNvPr id="6" name="Slide Number Placeholder 5"/>
          <p:cNvSpPr>
            <a:spLocks noGrp="1"/>
          </p:cNvSpPr>
          <p:nvPr>
            <p:ph type="sldNum" sz="quarter" idx="11"/>
          </p:nvPr>
        </p:nvSpPr>
        <p:spPr/>
        <p:txBody>
          <a:bodyPr/>
          <a:lstStyle>
            <a:lvl1pPr>
              <a:defRPr/>
            </a:lvl1pPr>
          </a:lstStyle>
          <a:p>
            <a:r>
              <a:rPr lang="en-US">
                <a:solidFill>
                  <a:srgbClr val="0033CC"/>
                </a:solidFill>
              </a:rPr>
              <a:t>Intro </a:t>
            </a:r>
            <a:fld id="{EB6BB127-5CFE-40EC-A9F7-5917E00E6C32}" type="slidenum">
              <a:rPr lang="en-US">
                <a:solidFill>
                  <a:srgbClr val="0033CC"/>
                </a:solidFill>
              </a:rPr>
              <a:pPr/>
              <a:t>‹#›</a:t>
            </a:fld>
            <a:endParaRPr lang="en-US">
              <a:solidFill>
                <a:srgbClr val="0033CC"/>
              </a:solidFill>
            </a:endParaRPr>
          </a:p>
        </p:txBody>
      </p:sp>
    </p:spTree>
    <p:extLst>
      <p:ext uri="{BB962C8B-B14F-4D97-AF65-F5344CB8AC3E}">
        <p14:creationId xmlns:p14="http://schemas.microsoft.com/office/powerpoint/2010/main" val="28781130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r>
              <a:rPr lang="en-US">
                <a:solidFill>
                  <a:srgbClr val="0033CC"/>
                </a:solidFill>
              </a:rPr>
              <a:t>Ref Book: Thomas Cormen</a:t>
            </a:r>
          </a:p>
        </p:txBody>
      </p:sp>
      <p:sp>
        <p:nvSpPr>
          <p:cNvPr id="6" name="Slide Number Placeholder 5"/>
          <p:cNvSpPr>
            <a:spLocks noGrp="1"/>
          </p:cNvSpPr>
          <p:nvPr>
            <p:ph type="sldNum" sz="quarter" idx="11"/>
          </p:nvPr>
        </p:nvSpPr>
        <p:spPr/>
        <p:txBody>
          <a:bodyPr/>
          <a:lstStyle>
            <a:lvl1pPr>
              <a:defRPr/>
            </a:lvl1pPr>
          </a:lstStyle>
          <a:p>
            <a:r>
              <a:rPr lang="en-US">
                <a:solidFill>
                  <a:srgbClr val="0033CC"/>
                </a:solidFill>
              </a:rPr>
              <a:t>Intro </a:t>
            </a:r>
            <a:fld id="{780ED5AB-4B78-4CF7-AF11-1A1981C3BADA}" type="slidenum">
              <a:rPr lang="en-US">
                <a:solidFill>
                  <a:srgbClr val="0033CC"/>
                </a:solidFill>
              </a:rPr>
              <a:pPr/>
              <a:t>‹#›</a:t>
            </a:fld>
            <a:endParaRPr lang="en-US">
              <a:solidFill>
                <a:srgbClr val="0033CC"/>
              </a:solidFill>
            </a:endParaRPr>
          </a:p>
        </p:txBody>
      </p:sp>
    </p:spTree>
    <p:extLst>
      <p:ext uri="{BB962C8B-B14F-4D97-AF65-F5344CB8AC3E}">
        <p14:creationId xmlns:p14="http://schemas.microsoft.com/office/powerpoint/2010/main" val="40591875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defRPr/>
            </a:lvl1pPr>
          </a:lstStyle>
          <a:p>
            <a:r>
              <a:rPr lang="en-US">
                <a:solidFill>
                  <a:srgbClr val="0033CC"/>
                </a:solidFill>
              </a:rPr>
              <a:t>Ref Book: Thomas Cormen</a:t>
            </a:r>
          </a:p>
        </p:txBody>
      </p:sp>
      <p:sp>
        <p:nvSpPr>
          <p:cNvPr id="5" name="Slide Number Placeholder 4"/>
          <p:cNvSpPr>
            <a:spLocks noGrp="1"/>
          </p:cNvSpPr>
          <p:nvPr>
            <p:ph type="sldNum" sz="quarter" idx="11"/>
          </p:nvPr>
        </p:nvSpPr>
        <p:spPr/>
        <p:txBody>
          <a:bodyPr/>
          <a:lstStyle>
            <a:lvl1pPr>
              <a:defRPr/>
            </a:lvl1pPr>
          </a:lstStyle>
          <a:p>
            <a:r>
              <a:rPr lang="en-US">
                <a:solidFill>
                  <a:srgbClr val="0033CC"/>
                </a:solidFill>
              </a:rPr>
              <a:t>Intro </a:t>
            </a:r>
            <a:fld id="{9BC4477D-8EA8-4A0D-A830-8A4EBAEA3B26}" type="slidenum">
              <a:rPr lang="en-US">
                <a:solidFill>
                  <a:srgbClr val="0033CC"/>
                </a:solidFill>
              </a:rPr>
              <a:pPr/>
              <a:t>‹#›</a:t>
            </a:fld>
            <a:endParaRPr lang="en-US">
              <a:solidFill>
                <a:srgbClr val="0033CC"/>
              </a:solidFill>
            </a:endParaRPr>
          </a:p>
        </p:txBody>
      </p:sp>
    </p:spTree>
    <p:extLst>
      <p:ext uri="{BB962C8B-B14F-4D97-AF65-F5344CB8AC3E}">
        <p14:creationId xmlns:p14="http://schemas.microsoft.com/office/powerpoint/2010/main" val="35520820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1" y="0"/>
            <a:ext cx="3045884"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0"/>
            <a:ext cx="894080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defRPr/>
            </a:lvl1pPr>
          </a:lstStyle>
          <a:p>
            <a:r>
              <a:rPr lang="en-US">
                <a:solidFill>
                  <a:srgbClr val="0033CC"/>
                </a:solidFill>
              </a:rPr>
              <a:t>Ref Book: Thomas Cormen</a:t>
            </a:r>
          </a:p>
        </p:txBody>
      </p:sp>
      <p:sp>
        <p:nvSpPr>
          <p:cNvPr id="5" name="Slide Number Placeholder 4"/>
          <p:cNvSpPr>
            <a:spLocks noGrp="1"/>
          </p:cNvSpPr>
          <p:nvPr>
            <p:ph type="sldNum" sz="quarter" idx="11"/>
          </p:nvPr>
        </p:nvSpPr>
        <p:spPr/>
        <p:txBody>
          <a:bodyPr/>
          <a:lstStyle>
            <a:lvl1pPr>
              <a:defRPr/>
            </a:lvl1pPr>
          </a:lstStyle>
          <a:p>
            <a:r>
              <a:rPr lang="en-US">
                <a:solidFill>
                  <a:srgbClr val="0033CC"/>
                </a:solidFill>
              </a:rPr>
              <a:t>Intro </a:t>
            </a:r>
            <a:fld id="{2A2DF155-18E1-4F24-8AFC-E297317B4A3D}" type="slidenum">
              <a:rPr lang="en-US">
                <a:solidFill>
                  <a:srgbClr val="0033CC"/>
                </a:solidFill>
              </a:rPr>
              <a:pPr/>
              <a:t>‹#›</a:t>
            </a:fld>
            <a:endParaRPr lang="en-US">
              <a:solidFill>
                <a:srgbClr val="0033CC"/>
              </a:solidFill>
            </a:endParaRPr>
          </a:p>
        </p:txBody>
      </p:sp>
    </p:spTree>
    <p:extLst>
      <p:ext uri="{BB962C8B-B14F-4D97-AF65-F5344CB8AC3E}">
        <p14:creationId xmlns:p14="http://schemas.microsoft.com/office/powerpoint/2010/main" val="41233218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50179" name="Rectangle 1027"/>
          <p:cNvSpPr>
            <a:spLocks noChangeArrowheads="1"/>
          </p:cNvSpPr>
          <p:nvPr/>
        </p:nvSpPr>
        <p:spPr bwMode="hidden">
          <a:xfrm>
            <a:off x="2336800" y="1600200"/>
            <a:ext cx="9855200" cy="5257800"/>
          </a:xfrm>
          <a:prstGeom prst="rect">
            <a:avLst/>
          </a:prstGeom>
          <a:gradFill rotWithShape="0">
            <a:gsLst>
              <a:gs pos="0">
                <a:schemeClr val="bg2"/>
              </a:gs>
              <a:gs pos="50000">
                <a:schemeClr val="bg1"/>
              </a:gs>
              <a:gs pos="100000">
                <a:schemeClr val="bg2"/>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2400">
              <a:solidFill>
                <a:srgbClr val="000000"/>
              </a:solidFill>
              <a:latin typeface="Times New Roman" panose="02020603050405020304" pitchFamily="18" charset="0"/>
            </a:endParaRPr>
          </a:p>
        </p:txBody>
      </p:sp>
      <p:sp>
        <p:nvSpPr>
          <p:cNvPr id="50268" name="Rectangle 1116"/>
          <p:cNvSpPr>
            <a:spLocks noGrp="1" noChangeArrowheads="1"/>
          </p:cNvSpPr>
          <p:nvPr>
            <p:ph type="ctrTitle"/>
          </p:nvPr>
        </p:nvSpPr>
        <p:spPr>
          <a:xfrm>
            <a:off x="2641600" y="1676400"/>
            <a:ext cx="9245600" cy="2362200"/>
          </a:xfrm>
        </p:spPr>
        <p:txBody>
          <a:bodyPr/>
          <a:lstStyle>
            <a:lvl1pPr>
              <a:defRPr sz="3600"/>
            </a:lvl1pPr>
          </a:lstStyle>
          <a:p>
            <a:pPr lvl="0"/>
            <a:r>
              <a:rPr lang="en-US" noProof="0"/>
              <a:t>Click to edit Master title style</a:t>
            </a:r>
          </a:p>
        </p:txBody>
      </p:sp>
      <p:sp>
        <p:nvSpPr>
          <p:cNvPr id="50269" name="Rectangle 1117"/>
          <p:cNvSpPr>
            <a:spLocks noGrp="1" noChangeArrowheads="1"/>
          </p:cNvSpPr>
          <p:nvPr>
            <p:ph type="subTitle" idx="1"/>
          </p:nvPr>
        </p:nvSpPr>
        <p:spPr>
          <a:xfrm>
            <a:off x="2438400" y="4343400"/>
            <a:ext cx="9245600" cy="1295400"/>
          </a:xfrm>
        </p:spPr>
        <p:txBody>
          <a:bodyPr/>
          <a:lstStyle>
            <a:lvl1pPr marL="0" indent="0">
              <a:buFontTx/>
              <a:buNone/>
              <a:defRPr sz="2400"/>
            </a:lvl1pPr>
          </a:lstStyle>
          <a:p>
            <a:pPr lvl="0"/>
            <a:r>
              <a:rPr lang="en-US" noProof="0"/>
              <a:t>Click to edit Master subtitle style</a:t>
            </a:r>
          </a:p>
        </p:txBody>
      </p:sp>
      <p:sp>
        <p:nvSpPr>
          <p:cNvPr id="50270" name="Rectangle 1118"/>
          <p:cNvSpPr>
            <a:spLocks noGrp="1" noChangeArrowheads="1"/>
          </p:cNvSpPr>
          <p:nvPr>
            <p:ph type="dt" sz="half" idx="2"/>
          </p:nvPr>
        </p:nvSpPr>
        <p:spPr>
          <a:xfrm>
            <a:off x="711200" y="6324600"/>
            <a:ext cx="2540000" cy="457200"/>
          </a:xfrm>
        </p:spPr>
        <p:txBody>
          <a:bodyPr/>
          <a:lstStyle>
            <a:lvl1pPr>
              <a:defRPr/>
            </a:lvl1pPr>
          </a:lstStyle>
          <a:p>
            <a:endParaRPr lang="en-US">
              <a:solidFill>
                <a:srgbClr val="000000"/>
              </a:solidFill>
            </a:endParaRPr>
          </a:p>
        </p:txBody>
      </p:sp>
      <p:sp>
        <p:nvSpPr>
          <p:cNvPr id="50271" name="Rectangle 1119"/>
          <p:cNvSpPr>
            <a:spLocks noGrp="1" noChangeArrowheads="1"/>
          </p:cNvSpPr>
          <p:nvPr>
            <p:ph type="ftr" sz="quarter" idx="3"/>
          </p:nvPr>
        </p:nvSpPr>
        <p:spPr>
          <a:xfrm>
            <a:off x="4267200" y="6324600"/>
            <a:ext cx="3860800" cy="457200"/>
          </a:xfrm>
        </p:spPr>
        <p:txBody>
          <a:bodyPr/>
          <a:lstStyle>
            <a:lvl1pPr>
              <a:defRPr/>
            </a:lvl1pPr>
          </a:lstStyle>
          <a:p>
            <a:endParaRPr lang="en-US">
              <a:solidFill>
                <a:srgbClr val="000000"/>
              </a:solidFill>
            </a:endParaRPr>
          </a:p>
        </p:txBody>
      </p:sp>
      <p:sp>
        <p:nvSpPr>
          <p:cNvPr id="50272" name="Rectangle 1120"/>
          <p:cNvSpPr>
            <a:spLocks noGrp="1" noChangeArrowheads="1"/>
          </p:cNvSpPr>
          <p:nvPr>
            <p:ph type="sldNum" sz="quarter" idx="4"/>
          </p:nvPr>
        </p:nvSpPr>
        <p:spPr>
          <a:xfrm>
            <a:off x="9144000" y="6324600"/>
            <a:ext cx="2540000" cy="457200"/>
          </a:xfrm>
        </p:spPr>
        <p:txBody>
          <a:bodyPr/>
          <a:lstStyle>
            <a:lvl1pPr>
              <a:defRPr/>
            </a:lvl1pPr>
          </a:lstStyle>
          <a:p>
            <a:fld id="{1E56EDDC-49C1-492D-AE90-838EF574A0BD}" type="slidenum">
              <a:rPr lang="en-US">
                <a:solidFill>
                  <a:srgbClr val="000000"/>
                </a:solidFill>
              </a:rPr>
              <a:pPr/>
              <a:t>‹#›</a:t>
            </a:fld>
            <a:endParaRPr lang="en-US">
              <a:solidFill>
                <a:srgbClr val="000000"/>
              </a:solidFill>
            </a:endParaRPr>
          </a:p>
        </p:txBody>
      </p:sp>
      <p:sp>
        <p:nvSpPr>
          <p:cNvPr id="50276" name="Line 1124"/>
          <p:cNvSpPr>
            <a:spLocks noChangeShapeType="1"/>
          </p:cNvSpPr>
          <p:nvPr userDrawn="1"/>
        </p:nvSpPr>
        <p:spPr bwMode="auto">
          <a:xfrm>
            <a:off x="1117600" y="4267200"/>
            <a:ext cx="10769600" cy="0"/>
          </a:xfrm>
          <a:prstGeom prst="line">
            <a:avLst/>
          </a:prstGeom>
          <a:noFill/>
          <a:ln w="5397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fontAlgn="base">
              <a:spcBef>
                <a:spcPct val="0"/>
              </a:spcBef>
              <a:spcAft>
                <a:spcPct val="0"/>
              </a:spcAft>
            </a:pPr>
            <a:endParaRPr lang="en-US" sz="2400">
              <a:solidFill>
                <a:srgbClr val="000000"/>
              </a:solidFill>
              <a:latin typeface="Times New Roman" panose="02020603050405020304" pitchFamily="18" charset="0"/>
            </a:endParaRPr>
          </a:p>
        </p:txBody>
      </p:sp>
      <p:pic>
        <p:nvPicPr>
          <p:cNvPr id="50277" name="Picture 1125" descr="D:\aka\eagle.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6400" y="990600"/>
            <a:ext cx="5486400" cy="1233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00273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ADF8D7A-3983-4B7F-9AE2-192EDE6F5D3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0653558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4BA3B3F-48BF-4640-8F1C-F6FEBA566E1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259671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371600"/>
            <a:ext cx="5080000" cy="4891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371600"/>
            <a:ext cx="5080000" cy="4891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81C34FC-A8C2-4A13-B6B6-D912572D3A4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817721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F3FD5BE1-5567-413A-AED7-C695A1F4E96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742251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112559C3-B20B-4736-A56F-E8F944F5B2D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789772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AF256FF1-AA24-4F52-80AC-F280AADC30D1}" type="datetime1">
              <a:rPr lang="en-US" smtClean="0"/>
              <a:t>06-Feb-23</a:t>
            </a:fld>
            <a:endParaRPr lang="en-US"/>
          </a:p>
        </p:txBody>
      </p:sp>
      <p:sp>
        <p:nvSpPr>
          <p:cNvPr id="4" name="Footer Placeholder 3"/>
          <p:cNvSpPr>
            <a:spLocks noGrp="1"/>
          </p:cNvSpPr>
          <p:nvPr>
            <p:ph type="ftr" sz="quarter" idx="11"/>
          </p:nvPr>
        </p:nvSpPr>
        <p:spPr/>
        <p:txBody>
          <a:bodyPr/>
          <a:lstStyle/>
          <a:p>
            <a:r>
              <a:rPr lang="en-US"/>
              <a:t>Ref Book: Thomas Cormen</a:t>
            </a:r>
          </a:p>
        </p:txBody>
      </p:sp>
      <p:sp>
        <p:nvSpPr>
          <p:cNvPr id="5" name="Slide Number Placeholder 4"/>
          <p:cNvSpPr>
            <a:spLocks noGrp="1"/>
          </p:cNvSpPr>
          <p:nvPr>
            <p:ph type="sldNum" sz="quarter" idx="12"/>
          </p:nvPr>
        </p:nvSpPr>
        <p:spPr/>
        <p:txBody>
          <a:bodyPr/>
          <a:lstStyle/>
          <a:p>
            <a:fld id="{B6777EDF-8266-4D24-8986-7AADE8C439AE}" type="slidenum">
              <a:rPr lang="en-US" smtClean="0"/>
              <a:t>‹#›</a:t>
            </a:fld>
            <a:endParaRPr lang="en-US"/>
          </a:p>
        </p:txBody>
      </p:sp>
    </p:spTree>
    <p:extLst>
      <p:ext uri="{BB962C8B-B14F-4D97-AF65-F5344CB8AC3E}">
        <p14:creationId xmlns:p14="http://schemas.microsoft.com/office/powerpoint/2010/main" val="9559934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32C05CEA-B3E7-4D52-87C1-80CDB5183D7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8060005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EDCA7A4C-34B6-4C48-BEEF-C239B7A4867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8805689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51CBE88-9CD9-42A7-AAAB-241A6B132FA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064562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B346071-9316-4EC4-85EA-84C06861D25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63075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20200" y="0"/>
            <a:ext cx="2768600" cy="62626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0"/>
            <a:ext cx="8102600" cy="62626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DE92136-6B1B-468C-9D70-670A9E80C82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44976900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25600" y="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1371600"/>
            <a:ext cx="5080000" cy="4891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371600"/>
            <a:ext cx="5080000" cy="4891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914400" y="6324600"/>
            <a:ext cx="2540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4165600" y="6324600"/>
            <a:ext cx="38608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8737600" y="6324600"/>
            <a:ext cx="2540000" cy="457200"/>
          </a:xfrm>
        </p:spPr>
        <p:txBody>
          <a:bodyPr/>
          <a:lstStyle>
            <a:lvl1pPr>
              <a:defRPr/>
            </a:lvl1pPr>
          </a:lstStyle>
          <a:p>
            <a:fld id="{298908BB-C5EA-41DE-B924-83114B91BB1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04970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098" name="Group 2"/>
          <p:cNvGrpSpPr>
            <a:grpSpLocks/>
          </p:cNvGrpSpPr>
          <p:nvPr/>
        </p:nvGrpSpPr>
        <p:grpSpPr bwMode="auto">
          <a:xfrm>
            <a:off x="0" y="0"/>
            <a:ext cx="12192000" cy="6858000"/>
            <a:chOff x="0" y="0"/>
            <a:chExt cx="5760" cy="4320"/>
          </a:xfrm>
        </p:grpSpPr>
        <p:sp>
          <p:nvSpPr>
            <p:cNvPr id="4099" name="Rectangle 3"/>
            <p:cNvSpPr>
              <a:spLocks noChangeArrowheads="1"/>
            </p:cNvSpPr>
            <p:nvPr/>
          </p:nvSpPr>
          <p:spPr bwMode="hidden">
            <a:xfrm>
              <a:off x="0" y="0"/>
              <a:ext cx="5760" cy="535"/>
            </a:xfrm>
            <a:prstGeom prst="rect">
              <a:avLst/>
            </a:prstGeom>
            <a:gradFill rotWithShape="0">
              <a:gsLst>
                <a:gs pos="0">
                  <a:schemeClr val="folHlink"/>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sp>
          <p:nvSpPr>
            <p:cNvPr id="4100" name="Rectangle 4"/>
            <p:cNvSpPr>
              <a:spLocks noChangeArrowheads="1"/>
            </p:cNvSpPr>
            <p:nvPr/>
          </p:nvSpPr>
          <p:spPr bwMode="hidden">
            <a:xfrm>
              <a:off x="0" y="3147"/>
              <a:ext cx="5760" cy="1173"/>
            </a:xfrm>
            <a:prstGeom prst="rect">
              <a:avLst/>
            </a:prstGeom>
            <a:gradFill rotWithShape="0">
              <a:gsLst>
                <a:gs pos="0">
                  <a:schemeClr val="bg1"/>
                </a:gs>
                <a:gs pos="100000">
                  <a:schemeClr val="folHlink"/>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algn="ctr" eaLnBrk="0" fontAlgn="base" hangingPunct="0">
                <a:spcBef>
                  <a:spcPct val="0"/>
                </a:spcBef>
                <a:spcAft>
                  <a:spcPct val="0"/>
                </a:spcAft>
              </a:pPr>
              <a:endParaRPr lang="en-US" sz="2400">
                <a:solidFill>
                  <a:srgbClr val="FFFFFF"/>
                </a:solidFill>
              </a:endParaRPr>
            </a:p>
          </p:txBody>
        </p:sp>
      </p:grpSp>
      <p:sp>
        <p:nvSpPr>
          <p:cNvPr id="4103" name="Rectangle 7"/>
          <p:cNvSpPr>
            <a:spLocks noGrp="1" noChangeArrowheads="1"/>
          </p:cNvSpPr>
          <p:nvPr>
            <p:ph type="dt" sz="half" idx="2"/>
          </p:nvPr>
        </p:nvSpPr>
        <p:spPr>
          <a:xfrm>
            <a:off x="1727200" y="6248400"/>
            <a:ext cx="2540000" cy="457200"/>
          </a:xfrm>
        </p:spPr>
        <p:txBody>
          <a:bodyPr/>
          <a:lstStyle>
            <a:lvl1pPr>
              <a:defRPr>
                <a:solidFill>
                  <a:srgbClr val="FFFFFF"/>
                </a:solidFill>
              </a:defRPr>
            </a:lvl1pPr>
          </a:lstStyle>
          <a:p>
            <a:endParaRPr lang="en-US"/>
          </a:p>
        </p:txBody>
      </p:sp>
      <p:sp>
        <p:nvSpPr>
          <p:cNvPr id="4104" name="Rectangle 8"/>
          <p:cNvSpPr>
            <a:spLocks noGrp="1" noChangeArrowheads="1"/>
          </p:cNvSpPr>
          <p:nvPr>
            <p:ph type="ftr" sz="quarter" idx="3"/>
          </p:nvPr>
        </p:nvSpPr>
        <p:spPr bwMode="auto">
          <a:xfrm>
            <a:off x="4978400" y="6248400"/>
            <a:ext cx="3860800" cy="4572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50000"/>
              </a:spcBef>
              <a:defRPr sz="1400">
                <a:solidFill>
                  <a:srgbClr val="FFFFFF"/>
                </a:solidFill>
                <a:latin typeface="Arial Narrow" panose="020B0606020202030204" pitchFamily="34" charset="0"/>
              </a:defRPr>
            </a:lvl1pPr>
          </a:lstStyle>
          <a:p>
            <a:pPr algn="ctr" eaLnBrk="0" fontAlgn="base" hangingPunct="0">
              <a:spcAft>
                <a:spcPct val="0"/>
              </a:spcAft>
            </a:pPr>
            <a:r>
              <a:rPr lang="en-US"/>
              <a:t>Design and Analysis of Algorithms - Chapter 4</a:t>
            </a:r>
          </a:p>
        </p:txBody>
      </p:sp>
      <p:sp>
        <p:nvSpPr>
          <p:cNvPr id="4105" name="Rectangle 9"/>
          <p:cNvSpPr>
            <a:spLocks noGrp="1" noChangeArrowheads="1"/>
          </p:cNvSpPr>
          <p:nvPr>
            <p:ph type="sldNum" sz="quarter" idx="4"/>
          </p:nvPr>
        </p:nvSpPr>
        <p:spPr bwMode="auto">
          <a:xfrm>
            <a:off x="9550400" y="6248400"/>
            <a:ext cx="2540000" cy="4572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spcBef>
                <a:spcPct val="50000"/>
              </a:spcBef>
              <a:defRPr sz="1400">
                <a:solidFill>
                  <a:srgbClr val="FFFFFF"/>
                </a:solidFill>
                <a:latin typeface="Arial Narrow" panose="020B0606020202030204" pitchFamily="34" charset="0"/>
              </a:defRPr>
            </a:lvl1pPr>
          </a:lstStyle>
          <a:p>
            <a:pPr eaLnBrk="0" fontAlgn="base" hangingPunct="0">
              <a:spcAft>
                <a:spcPct val="0"/>
              </a:spcAft>
            </a:pPr>
            <a:fld id="{51C63EA0-5D56-4083-8916-49CF868E5FEA}" type="slidenum">
              <a:rPr lang="en-US" smtClean="0"/>
              <a:pPr eaLnBrk="0" fontAlgn="base" hangingPunct="0">
                <a:spcAft>
                  <a:spcPct val="0"/>
                </a:spcAft>
              </a:pPr>
              <a:t>‹#›</a:t>
            </a:fld>
            <a:endParaRPr lang="en-US"/>
          </a:p>
        </p:txBody>
      </p:sp>
      <p:sp>
        <p:nvSpPr>
          <p:cNvPr id="4106" name="Rectangle 10"/>
          <p:cNvSpPr>
            <a:spLocks noChangeArrowheads="1"/>
          </p:cNvSpPr>
          <p:nvPr/>
        </p:nvSpPr>
        <p:spPr bwMode="auto">
          <a:xfrm>
            <a:off x="618067" y="2700338"/>
            <a:ext cx="215900" cy="4157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lstStyle/>
          <a:p>
            <a:pPr algn="ctr" eaLnBrk="0" fontAlgn="base" hangingPunct="0">
              <a:spcBef>
                <a:spcPct val="0"/>
              </a:spcBef>
              <a:spcAft>
                <a:spcPct val="0"/>
              </a:spcAft>
            </a:pPr>
            <a:endParaRPr lang="en-US" sz="2400">
              <a:solidFill>
                <a:srgbClr val="FFFFFF"/>
              </a:solidFill>
            </a:endParaRPr>
          </a:p>
        </p:txBody>
      </p:sp>
    </p:spTree>
    <p:extLst>
      <p:ext uri="{BB962C8B-B14F-4D97-AF65-F5344CB8AC3E}">
        <p14:creationId xmlns:p14="http://schemas.microsoft.com/office/powerpoint/2010/main" val="30981358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Tree>
    <p:extLst>
      <p:ext uri="{BB962C8B-B14F-4D97-AF65-F5344CB8AC3E}">
        <p14:creationId xmlns:p14="http://schemas.microsoft.com/office/powerpoint/2010/main" val="182456329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Tree>
    <p:extLst>
      <p:ext uri="{BB962C8B-B14F-4D97-AF65-F5344CB8AC3E}">
        <p14:creationId xmlns:p14="http://schemas.microsoft.com/office/powerpoint/2010/main" val="31879353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1266825"/>
            <a:ext cx="5435600" cy="4905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51600" y="1266825"/>
            <a:ext cx="5435600" cy="4905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Tree>
    <p:extLst>
      <p:ext uri="{BB962C8B-B14F-4D97-AF65-F5344CB8AC3E}">
        <p14:creationId xmlns:p14="http://schemas.microsoft.com/office/powerpoint/2010/main" val="2158098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C1107DE-3BC1-4410-ADD0-53732C344115}" type="datetime1">
              <a:rPr lang="en-US" smtClean="0"/>
              <a:t>06-Feb-23</a:t>
            </a:fld>
            <a:endParaRPr lang="en-US"/>
          </a:p>
        </p:txBody>
      </p:sp>
      <p:sp>
        <p:nvSpPr>
          <p:cNvPr id="5" name="Footer Placeholder 4"/>
          <p:cNvSpPr>
            <a:spLocks noGrp="1"/>
          </p:cNvSpPr>
          <p:nvPr>
            <p:ph type="ftr" sz="quarter" idx="11"/>
          </p:nvPr>
        </p:nvSpPr>
        <p:spPr/>
        <p:txBody>
          <a:bodyPr/>
          <a:lstStyle/>
          <a:p>
            <a:r>
              <a:rPr lang="en-US"/>
              <a:t>Ref Book: Thomas Cormen</a:t>
            </a:r>
          </a:p>
        </p:txBody>
      </p:sp>
      <p:sp>
        <p:nvSpPr>
          <p:cNvPr id="6" name="Slide Number Placeholder 5"/>
          <p:cNvSpPr>
            <a:spLocks noGrp="1"/>
          </p:cNvSpPr>
          <p:nvPr>
            <p:ph type="sldNum" sz="quarter" idx="12"/>
          </p:nvPr>
        </p:nvSpPr>
        <p:spPr/>
        <p:txBody>
          <a:bodyPr/>
          <a:lstStyle/>
          <a:p>
            <a:fld id="{B6777EDF-8266-4D24-8986-7AADE8C439AE}"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345728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solidFill>
                <a:srgbClr val="FFFFFF"/>
              </a:solidFill>
            </a:endParaRPr>
          </a:p>
        </p:txBody>
      </p:sp>
    </p:spTree>
    <p:extLst>
      <p:ext uri="{BB962C8B-B14F-4D97-AF65-F5344CB8AC3E}">
        <p14:creationId xmlns:p14="http://schemas.microsoft.com/office/powerpoint/2010/main" val="4536339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solidFill>
                <a:srgbClr val="FFFFFF"/>
              </a:solidFill>
            </a:endParaRPr>
          </a:p>
        </p:txBody>
      </p:sp>
    </p:spTree>
    <p:extLst>
      <p:ext uri="{BB962C8B-B14F-4D97-AF65-F5344CB8AC3E}">
        <p14:creationId xmlns:p14="http://schemas.microsoft.com/office/powerpoint/2010/main" val="19060339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FFFFFF"/>
              </a:solidFill>
            </a:endParaRPr>
          </a:p>
        </p:txBody>
      </p:sp>
    </p:spTree>
    <p:extLst>
      <p:ext uri="{BB962C8B-B14F-4D97-AF65-F5344CB8AC3E}">
        <p14:creationId xmlns:p14="http://schemas.microsoft.com/office/powerpoint/2010/main" val="331871289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Tree>
    <p:extLst>
      <p:ext uri="{BB962C8B-B14F-4D97-AF65-F5344CB8AC3E}">
        <p14:creationId xmlns:p14="http://schemas.microsoft.com/office/powerpoint/2010/main" val="221996531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Tree>
    <p:extLst>
      <p:ext uri="{BB962C8B-B14F-4D97-AF65-F5344CB8AC3E}">
        <p14:creationId xmlns:p14="http://schemas.microsoft.com/office/powerpoint/2010/main" val="35863287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Tree>
    <p:extLst>
      <p:ext uri="{BB962C8B-B14F-4D97-AF65-F5344CB8AC3E}">
        <p14:creationId xmlns:p14="http://schemas.microsoft.com/office/powerpoint/2010/main" val="12998276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152400"/>
            <a:ext cx="2768600" cy="6019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152400"/>
            <a:ext cx="8102600" cy="6019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Tree>
    <p:extLst>
      <p:ext uri="{BB962C8B-B14F-4D97-AF65-F5344CB8AC3E}">
        <p14:creationId xmlns:p14="http://schemas.microsoft.com/office/powerpoint/2010/main" val="153707471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2800" y="152400"/>
            <a:ext cx="10117667" cy="685800"/>
          </a:xfrm>
        </p:spPr>
        <p:txBody>
          <a:bodyPr/>
          <a:lstStyle/>
          <a:p>
            <a:r>
              <a:rPr lang="en-US"/>
              <a:t>Click to edit Master title style</a:t>
            </a:r>
          </a:p>
        </p:txBody>
      </p:sp>
      <p:sp>
        <p:nvSpPr>
          <p:cNvPr id="3" name="Text Placeholder 2"/>
          <p:cNvSpPr>
            <a:spLocks noGrp="1"/>
          </p:cNvSpPr>
          <p:nvPr>
            <p:ph type="body" sz="half" idx="1"/>
          </p:nvPr>
        </p:nvSpPr>
        <p:spPr>
          <a:xfrm>
            <a:off x="812800" y="1266825"/>
            <a:ext cx="5435600" cy="4905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51600" y="1266825"/>
            <a:ext cx="5435600" cy="4905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634067" y="6248400"/>
            <a:ext cx="2540000" cy="457200"/>
          </a:xfrm>
        </p:spPr>
        <p:txBody>
          <a:bodyPr/>
          <a:lstStyle>
            <a:lvl1pPr>
              <a:defRPr/>
            </a:lvl1pPr>
          </a:lstStyle>
          <a:p>
            <a:endParaRPr lang="en-US">
              <a:solidFill>
                <a:srgbClr val="FFFFFF"/>
              </a:solidFill>
            </a:endParaRPr>
          </a:p>
        </p:txBody>
      </p:sp>
    </p:spTree>
    <p:extLst>
      <p:ext uri="{BB962C8B-B14F-4D97-AF65-F5344CB8AC3E}">
        <p14:creationId xmlns:p14="http://schemas.microsoft.com/office/powerpoint/2010/main" val="200284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4A2E4E0-C298-4109-A34C-54B628410A5C}" type="datetime1">
              <a:rPr lang="en-US" smtClean="0"/>
              <a:t>06-Feb-23</a:t>
            </a:fld>
            <a:endParaRPr lang="en-US"/>
          </a:p>
        </p:txBody>
      </p:sp>
      <p:sp>
        <p:nvSpPr>
          <p:cNvPr id="6" name="Footer Placeholder 5"/>
          <p:cNvSpPr>
            <a:spLocks noGrp="1"/>
          </p:cNvSpPr>
          <p:nvPr>
            <p:ph type="ftr" sz="quarter" idx="11"/>
          </p:nvPr>
        </p:nvSpPr>
        <p:spPr/>
        <p:txBody>
          <a:bodyPr/>
          <a:lstStyle/>
          <a:p>
            <a:r>
              <a:rPr lang="en-US"/>
              <a:t>Ref Book: Thomas Cormen</a:t>
            </a:r>
          </a:p>
        </p:txBody>
      </p:sp>
      <p:sp>
        <p:nvSpPr>
          <p:cNvPr id="7" name="Slide Number Placeholder 6"/>
          <p:cNvSpPr>
            <a:spLocks noGrp="1"/>
          </p:cNvSpPr>
          <p:nvPr>
            <p:ph type="sldNum" sz="quarter" idx="12"/>
          </p:nvPr>
        </p:nvSpPr>
        <p:spPr/>
        <p:txBody>
          <a:bodyPr/>
          <a:lstStyle/>
          <a:p>
            <a:fld id="{B6777EDF-8266-4D24-8986-7AADE8C439AE}" type="slidenum">
              <a:rPr lang="en-US" smtClean="0"/>
              <a:t>‹#›</a:t>
            </a:fld>
            <a:endParaRPr lang="en-US"/>
          </a:p>
        </p:txBody>
      </p:sp>
    </p:spTree>
    <p:extLst>
      <p:ext uri="{BB962C8B-B14F-4D97-AF65-F5344CB8AC3E}">
        <p14:creationId xmlns:p14="http://schemas.microsoft.com/office/powerpoint/2010/main" val="4120065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81A7944-EA5D-403E-B5B3-7630A66A02AA}" type="datetime1">
              <a:rPr lang="en-US" smtClean="0"/>
              <a:t>06-Feb-23</a:t>
            </a:fld>
            <a:endParaRPr lang="en-US"/>
          </a:p>
        </p:txBody>
      </p:sp>
      <p:sp>
        <p:nvSpPr>
          <p:cNvPr id="8" name="Footer Placeholder 7"/>
          <p:cNvSpPr>
            <a:spLocks noGrp="1"/>
          </p:cNvSpPr>
          <p:nvPr>
            <p:ph type="ftr" sz="quarter" idx="11"/>
          </p:nvPr>
        </p:nvSpPr>
        <p:spPr/>
        <p:txBody>
          <a:bodyPr/>
          <a:lstStyle/>
          <a:p>
            <a:r>
              <a:rPr lang="en-US"/>
              <a:t>Ref Book: Thomas Cormen</a:t>
            </a:r>
          </a:p>
        </p:txBody>
      </p:sp>
      <p:sp>
        <p:nvSpPr>
          <p:cNvPr id="9" name="Slide Number Placeholder 8"/>
          <p:cNvSpPr>
            <a:spLocks noGrp="1"/>
          </p:cNvSpPr>
          <p:nvPr>
            <p:ph type="sldNum" sz="quarter" idx="12"/>
          </p:nvPr>
        </p:nvSpPr>
        <p:spPr/>
        <p:txBody>
          <a:bodyPr/>
          <a:lstStyle/>
          <a:p>
            <a:fld id="{B6777EDF-8266-4D24-8986-7AADE8C439AE}" type="slidenum">
              <a:rPr lang="en-US" smtClean="0"/>
              <a:t>‹#›</a:t>
            </a:fld>
            <a:endParaRPr lang="en-US"/>
          </a:p>
        </p:txBody>
      </p:sp>
    </p:spTree>
    <p:extLst>
      <p:ext uri="{BB962C8B-B14F-4D97-AF65-F5344CB8AC3E}">
        <p14:creationId xmlns:p14="http://schemas.microsoft.com/office/powerpoint/2010/main" val="1348090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2F5A5A8-36B1-47AD-A5B7-D97E51AA3E95}" type="datetime1">
              <a:rPr lang="en-US" smtClean="0"/>
              <a:t>06-Feb-23</a:t>
            </a:fld>
            <a:endParaRPr lang="en-US"/>
          </a:p>
        </p:txBody>
      </p:sp>
      <p:sp>
        <p:nvSpPr>
          <p:cNvPr id="4" name="Footer Placeholder 3"/>
          <p:cNvSpPr>
            <a:spLocks noGrp="1"/>
          </p:cNvSpPr>
          <p:nvPr>
            <p:ph type="ftr" sz="quarter" idx="11"/>
          </p:nvPr>
        </p:nvSpPr>
        <p:spPr/>
        <p:txBody>
          <a:bodyPr/>
          <a:lstStyle/>
          <a:p>
            <a:r>
              <a:rPr lang="en-US"/>
              <a:t>Ref Book: Thomas Cormen</a:t>
            </a:r>
          </a:p>
        </p:txBody>
      </p:sp>
      <p:sp>
        <p:nvSpPr>
          <p:cNvPr id="5" name="Slide Number Placeholder 4"/>
          <p:cNvSpPr>
            <a:spLocks noGrp="1"/>
          </p:cNvSpPr>
          <p:nvPr>
            <p:ph type="sldNum" sz="quarter" idx="12"/>
          </p:nvPr>
        </p:nvSpPr>
        <p:spPr/>
        <p:txBody>
          <a:bodyPr/>
          <a:lstStyle/>
          <a:p>
            <a:fld id="{B6777EDF-8266-4D24-8986-7AADE8C439AE}" type="slidenum">
              <a:rPr lang="en-US" smtClean="0"/>
              <a:t>‹#›</a:t>
            </a:fld>
            <a:endParaRPr lang="en-US"/>
          </a:p>
        </p:txBody>
      </p:sp>
    </p:spTree>
    <p:extLst>
      <p:ext uri="{BB962C8B-B14F-4D97-AF65-F5344CB8AC3E}">
        <p14:creationId xmlns:p14="http://schemas.microsoft.com/office/powerpoint/2010/main" val="907761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3355609-29EC-4856-B5A7-DEEB98A3F2A7}" type="datetime1">
              <a:rPr lang="en-US" smtClean="0"/>
              <a:t>06-Feb-23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Ref Book: Thomas Cormen</a:t>
            </a:r>
          </a:p>
        </p:txBody>
      </p:sp>
      <p:sp>
        <p:nvSpPr>
          <p:cNvPr id="9" name="Slide Number Placeholder 8"/>
          <p:cNvSpPr>
            <a:spLocks noGrp="1"/>
          </p:cNvSpPr>
          <p:nvPr>
            <p:ph type="sldNum" sz="quarter" idx="12"/>
          </p:nvPr>
        </p:nvSpPr>
        <p:spPr/>
        <p:txBody>
          <a:bodyPr/>
          <a:lstStyle/>
          <a:p>
            <a:fld id="{B6777EDF-8266-4D24-8986-7AADE8C439AE}" type="slidenum">
              <a:rPr lang="en-US" smtClean="0"/>
              <a:t>‹#›</a:t>
            </a:fld>
            <a:endParaRPr lang="en-US"/>
          </a:p>
        </p:txBody>
      </p:sp>
    </p:spTree>
    <p:extLst>
      <p:ext uri="{BB962C8B-B14F-4D97-AF65-F5344CB8AC3E}">
        <p14:creationId xmlns:p14="http://schemas.microsoft.com/office/powerpoint/2010/main" val="3682026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D6315A8-F1F3-4159-A316-608A14D5ED68}" type="datetime1">
              <a:rPr lang="en-US" smtClean="0"/>
              <a:t>06-Feb-23</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US"/>
              <a:t>Ref Book: Thomas Cormen</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777EDF-8266-4D24-8986-7AADE8C439AE}" type="slidenum">
              <a:rPr lang="en-US" smtClean="0"/>
              <a:t>‹#›</a:t>
            </a:fld>
            <a:endParaRPr lang="en-US"/>
          </a:p>
        </p:txBody>
      </p:sp>
    </p:spTree>
    <p:extLst>
      <p:ext uri="{BB962C8B-B14F-4D97-AF65-F5344CB8AC3E}">
        <p14:creationId xmlns:p14="http://schemas.microsoft.com/office/powerpoint/2010/main" val="723604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6" Type="http://schemas.openxmlformats.org/officeDocument/2006/relationships/image" Target="../media/image4.png"/><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image" Target="../media/image3.png"/><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B6E41A2-6188-4586-B952-42C74C092DFB}" type="datetime1">
              <a:rPr lang="en-US" smtClean="0"/>
              <a:t>06-Feb-23</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Ref Book: Thomas Cormen</a:t>
            </a: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6777EDF-8266-4D24-8986-7AADE8C439AE}"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9202881"/>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3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 id="2147483832" r:id="rId12"/>
  </p:sldLayoutIdLst>
  <p:hf sldNum="0"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2914" name="Rectangle 2"/>
          <p:cNvSpPr>
            <a:spLocks noGrp="1" noChangeArrowheads="1"/>
          </p:cNvSpPr>
          <p:nvPr>
            <p:ph type="title"/>
          </p:nvPr>
        </p:nvSpPr>
        <p:spPr bwMode="auto">
          <a:xfrm>
            <a:off x="1" y="0"/>
            <a:ext cx="121898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n-US"/>
              <a:t>Click to edit Master title style</a:t>
            </a:r>
          </a:p>
        </p:txBody>
      </p:sp>
      <p:sp>
        <p:nvSpPr>
          <p:cNvPr id="422915" name="Rectangle 3"/>
          <p:cNvSpPr>
            <a:spLocks noGrp="1" noChangeArrowheads="1"/>
          </p:cNvSpPr>
          <p:nvPr>
            <p:ph type="body" idx="1"/>
          </p:nvPr>
        </p:nvSpPr>
        <p:spPr bwMode="auto">
          <a:xfrm>
            <a:off x="406400" y="1219200"/>
            <a:ext cx="1127760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22916" name="Rectangle 4"/>
          <p:cNvSpPr>
            <a:spLocks noGrp="1" noChangeArrowheads="1"/>
          </p:cNvSpPr>
          <p:nvPr>
            <p:ph type="ftr" sz="quarter" idx="3"/>
          </p:nvPr>
        </p:nvSpPr>
        <p:spPr bwMode="auto">
          <a:xfrm>
            <a:off x="4876800" y="638175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a:defRPr sz="1400">
                <a:solidFill>
                  <a:schemeClr val="hlink"/>
                </a:solidFill>
              </a:defRPr>
            </a:lvl1pPr>
          </a:lstStyle>
          <a:p>
            <a:pPr eaLnBrk="0" fontAlgn="base" hangingPunct="0">
              <a:spcBef>
                <a:spcPct val="0"/>
              </a:spcBef>
              <a:spcAft>
                <a:spcPct val="0"/>
              </a:spcAft>
            </a:pPr>
            <a:r>
              <a:rPr lang="en-US">
                <a:solidFill>
                  <a:srgbClr val="0033CC"/>
                </a:solidFill>
              </a:rPr>
              <a:t>Ref Book: Thomas Cormen</a:t>
            </a:r>
          </a:p>
        </p:txBody>
      </p:sp>
      <p:sp>
        <p:nvSpPr>
          <p:cNvPr id="422917" name="Rectangle 5"/>
          <p:cNvSpPr>
            <a:spLocks noGrp="1" noChangeArrowheads="1"/>
          </p:cNvSpPr>
          <p:nvPr>
            <p:ph type="sldNum" sz="quarter" idx="4"/>
          </p:nvPr>
        </p:nvSpPr>
        <p:spPr bwMode="auto">
          <a:xfrm>
            <a:off x="10668000" y="6418264"/>
            <a:ext cx="1219200" cy="382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r">
              <a:defRPr sz="1400">
                <a:solidFill>
                  <a:schemeClr val="hlink"/>
                </a:solidFill>
              </a:defRPr>
            </a:lvl1pPr>
          </a:lstStyle>
          <a:p>
            <a:pPr eaLnBrk="0" fontAlgn="base" hangingPunct="0">
              <a:spcBef>
                <a:spcPct val="0"/>
              </a:spcBef>
              <a:spcAft>
                <a:spcPct val="0"/>
              </a:spcAft>
            </a:pPr>
            <a:r>
              <a:rPr lang="en-US">
                <a:solidFill>
                  <a:srgbClr val="0033CC"/>
                </a:solidFill>
              </a:rPr>
              <a:t>Intro </a:t>
            </a:r>
            <a:fld id="{7A1ED371-D7AC-40A8-B051-143178763BF8}" type="slidenum">
              <a:rPr lang="en-US" smtClean="0">
                <a:solidFill>
                  <a:srgbClr val="0033CC"/>
                </a:solidFill>
              </a:rPr>
              <a:pPr eaLnBrk="0" fontAlgn="base" hangingPunct="0">
                <a:spcBef>
                  <a:spcPct val="0"/>
                </a:spcBef>
                <a:spcAft>
                  <a:spcPct val="0"/>
                </a:spcAft>
              </a:pPr>
              <a:t>‹#›</a:t>
            </a:fld>
            <a:endParaRPr lang="en-US">
              <a:solidFill>
                <a:srgbClr val="0033CC"/>
              </a:solidFill>
            </a:endParaRPr>
          </a:p>
        </p:txBody>
      </p:sp>
      <p:sp>
        <p:nvSpPr>
          <p:cNvPr id="422918" name="Text Box 6"/>
          <p:cNvSpPr txBox="1">
            <a:spLocks noChangeArrowheads="1"/>
          </p:cNvSpPr>
          <p:nvPr/>
        </p:nvSpPr>
        <p:spPr bwMode="auto">
          <a:xfrm>
            <a:off x="0" y="6456363"/>
            <a:ext cx="71205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1400">
                <a:solidFill>
                  <a:srgbClr val="0033CC"/>
                </a:solidFill>
              </a:rPr>
              <a:t>dc - </a:t>
            </a:r>
            <a:fld id="{25026B05-30BF-4092-A22B-634116F94DCF}" type="slidenum">
              <a:rPr lang="en-US" sz="1400" smtClean="0">
                <a:solidFill>
                  <a:srgbClr val="0033CC"/>
                </a:solidFill>
              </a:rPr>
              <a:pPr eaLnBrk="0" fontAlgn="base" hangingPunct="0">
                <a:spcBef>
                  <a:spcPct val="0"/>
                </a:spcBef>
                <a:spcAft>
                  <a:spcPct val="0"/>
                </a:spcAft>
              </a:pPr>
              <a:t>‹#›</a:t>
            </a:fld>
            <a:endParaRPr lang="en-US" sz="1400">
              <a:solidFill>
                <a:srgbClr val="0033CC"/>
              </a:solidFill>
            </a:endParaRPr>
          </a:p>
        </p:txBody>
      </p:sp>
      <p:sp>
        <p:nvSpPr>
          <p:cNvPr id="422919" name="Text Box 7"/>
          <p:cNvSpPr txBox="1">
            <a:spLocks noChangeArrowheads="1"/>
          </p:cNvSpPr>
          <p:nvPr/>
        </p:nvSpPr>
        <p:spPr bwMode="auto">
          <a:xfrm>
            <a:off x="10325100" y="6400800"/>
            <a:ext cx="18473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endParaRPr lang="en-US" sz="1400">
              <a:solidFill>
                <a:srgbClr val="0033CC"/>
              </a:solidFill>
            </a:endParaRPr>
          </a:p>
        </p:txBody>
      </p:sp>
    </p:spTree>
    <p:extLst>
      <p:ext uri="{BB962C8B-B14F-4D97-AF65-F5344CB8AC3E}">
        <p14:creationId xmlns:p14="http://schemas.microsoft.com/office/powerpoint/2010/main" val="1612083590"/>
      </p:ext>
    </p:extLst>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Lst>
  <p:hf sldNum="0" hdr="0" dt="0"/>
  <p:txStyles>
    <p:titleStyle>
      <a:lvl1pPr algn="ctr" rtl="0" eaLnBrk="0" fontAlgn="base" hangingPunct="0">
        <a:spcBef>
          <a:spcPct val="0"/>
        </a:spcBef>
        <a:spcAft>
          <a:spcPct val="0"/>
        </a:spcAft>
        <a:defRPr sz="4400" u="sng" kern="1200">
          <a:solidFill>
            <a:schemeClr val="hlink"/>
          </a:solidFill>
          <a:latin typeface="+mj-lt"/>
          <a:ea typeface="+mj-ea"/>
          <a:cs typeface="+mj-cs"/>
        </a:defRPr>
      </a:lvl1pPr>
      <a:lvl2pPr algn="ctr" rtl="0" eaLnBrk="0" fontAlgn="base" hangingPunct="0">
        <a:spcBef>
          <a:spcPct val="0"/>
        </a:spcBef>
        <a:spcAft>
          <a:spcPct val="0"/>
        </a:spcAft>
        <a:defRPr sz="4400" u="sng">
          <a:solidFill>
            <a:schemeClr val="hlink"/>
          </a:solidFill>
          <a:latin typeface="Times New Roman" panose="02020603050405020304" pitchFamily="18" charset="0"/>
        </a:defRPr>
      </a:lvl2pPr>
      <a:lvl3pPr algn="ctr" rtl="0" eaLnBrk="0" fontAlgn="base" hangingPunct="0">
        <a:spcBef>
          <a:spcPct val="0"/>
        </a:spcBef>
        <a:spcAft>
          <a:spcPct val="0"/>
        </a:spcAft>
        <a:defRPr sz="4400" u="sng">
          <a:solidFill>
            <a:schemeClr val="hlink"/>
          </a:solidFill>
          <a:latin typeface="Times New Roman" panose="02020603050405020304" pitchFamily="18" charset="0"/>
        </a:defRPr>
      </a:lvl3pPr>
      <a:lvl4pPr algn="ctr" rtl="0" eaLnBrk="0" fontAlgn="base" hangingPunct="0">
        <a:spcBef>
          <a:spcPct val="0"/>
        </a:spcBef>
        <a:spcAft>
          <a:spcPct val="0"/>
        </a:spcAft>
        <a:defRPr sz="4400" u="sng">
          <a:solidFill>
            <a:schemeClr val="hlink"/>
          </a:solidFill>
          <a:latin typeface="Times New Roman" panose="02020603050405020304" pitchFamily="18" charset="0"/>
        </a:defRPr>
      </a:lvl4pPr>
      <a:lvl5pPr algn="ctr" rtl="0" eaLnBrk="0" fontAlgn="base" hangingPunct="0">
        <a:spcBef>
          <a:spcPct val="0"/>
        </a:spcBef>
        <a:spcAft>
          <a:spcPct val="0"/>
        </a:spcAft>
        <a:defRPr sz="4400" u="sng">
          <a:solidFill>
            <a:schemeClr val="hlink"/>
          </a:solidFill>
          <a:latin typeface="Times New Roman" panose="02020603050405020304" pitchFamily="18" charset="0"/>
        </a:defRPr>
      </a:lvl5pPr>
      <a:lvl6pPr marL="457200" algn="ctr" rtl="0" eaLnBrk="0" fontAlgn="base" hangingPunct="0">
        <a:spcBef>
          <a:spcPct val="0"/>
        </a:spcBef>
        <a:spcAft>
          <a:spcPct val="0"/>
        </a:spcAft>
        <a:defRPr sz="4400" u="sng">
          <a:solidFill>
            <a:schemeClr val="hlink"/>
          </a:solidFill>
          <a:latin typeface="Times New Roman" panose="02020603050405020304" pitchFamily="18" charset="0"/>
        </a:defRPr>
      </a:lvl6pPr>
      <a:lvl7pPr marL="914400" algn="ctr" rtl="0" eaLnBrk="0" fontAlgn="base" hangingPunct="0">
        <a:spcBef>
          <a:spcPct val="0"/>
        </a:spcBef>
        <a:spcAft>
          <a:spcPct val="0"/>
        </a:spcAft>
        <a:defRPr sz="4400" u="sng">
          <a:solidFill>
            <a:schemeClr val="hlink"/>
          </a:solidFill>
          <a:latin typeface="Times New Roman" panose="02020603050405020304" pitchFamily="18" charset="0"/>
        </a:defRPr>
      </a:lvl7pPr>
      <a:lvl8pPr marL="1371600" algn="ctr" rtl="0" eaLnBrk="0" fontAlgn="base" hangingPunct="0">
        <a:spcBef>
          <a:spcPct val="0"/>
        </a:spcBef>
        <a:spcAft>
          <a:spcPct val="0"/>
        </a:spcAft>
        <a:defRPr sz="4400" u="sng">
          <a:solidFill>
            <a:schemeClr val="hlink"/>
          </a:solidFill>
          <a:latin typeface="Times New Roman" panose="02020603050405020304" pitchFamily="18" charset="0"/>
        </a:defRPr>
      </a:lvl8pPr>
      <a:lvl9pPr marL="1828800" algn="ctr" rtl="0" eaLnBrk="0" fontAlgn="base" hangingPunct="0">
        <a:spcBef>
          <a:spcPct val="0"/>
        </a:spcBef>
        <a:spcAft>
          <a:spcPct val="0"/>
        </a:spcAft>
        <a:defRPr sz="4400" u="sng">
          <a:solidFill>
            <a:schemeClr val="hlink"/>
          </a:solidFill>
          <a:latin typeface="Times New Roman" panose="02020603050405020304" pitchFamily="18" charset="0"/>
        </a:defRPr>
      </a:lvl9pPr>
    </p:titleStyle>
    <p:bodyStyle>
      <a:lvl1pPr marL="342900" indent="-342900" algn="l" rtl="0" eaLnBrk="0" fontAlgn="base" hangingPunct="0">
        <a:spcBef>
          <a:spcPct val="20000"/>
        </a:spcBef>
        <a:spcAft>
          <a:spcPct val="0"/>
        </a:spcAft>
        <a:buFont typeface="Wingdings" panose="05000000000000000000" pitchFamily="2" charset="2"/>
        <a:buChar char="w"/>
        <a:defRPr sz="3200" kern="1200">
          <a:solidFill>
            <a:srgbClr val="010000"/>
          </a:solidFill>
          <a:latin typeface="+mn-lt"/>
          <a:ea typeface="+mn-ea"/>
          <a:cs typeface="+mn-cs"/>
        </a:defRPr>
      </a:lvl1pPr>
      <a:lvl2pPr marL="742950" indent="-285750" algn="l" rtl="0" eaLnBrk="0" fontAlgn="base" hangingPunct="0">
        <a:spcBef>
          <a:spcPct val="20000"/>
        </a:spcBef>
        <a:spcAft>
          <a:spcPct val="0"/>
        </a:spcAft>
        <a:buFont typeface="Wingdings" panose="05000000000000000000" pitchFamily="2" charset="2"/>
        <a:buChar char="s"/>
        <a:defRPr sz="2800" kern="1200">
          <a:solidFill>
            <a:schemeClr val="tx1"/>
          </a:solidFill>
          <a:latin typeface="+mn-lt"/>
          <a:ea typeface="+mn-ea"/>
          <a:cs typeface="+mn-cs"/>
        </a:defRPr>
      </a:lvl2pPr>
      <a:lvl3pPr marL="108585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42875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177165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2700000" scaled="1"/>
        </a:gra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bwMode="auto">
          <a:xfrm>
            <a:off x="1625600" y="0"/>
            <a:ext cx="10363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50000"/>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9155" name="Rectangle 3"/>
          <p:cNvSpPr>
            <a:spLocks noGrp="1" noChangeArrowheads="1"/>
          </p:cNvSpPr>
          <p:nvPr>
            <p:ph type="body" idx="1"/>
          </p:nvPr>
        </p:nvSpPr>
        <p:spPr bwMode="auto">
          <a:xfrm>
            <a:off x="914400" y="1371600"/>
            <a:ext cx="10363200" cy="4891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9156" name="Rectangle 4"/>
          <p:cNvSpPr>
            <a:spLocks noGrp="1" noChangeArrowheads="1"/>
          </p:cNvSpPr>
          <p:nvPr>
            <p:ph type="dt" sz="half" idx="2"/>
          </p:nvPr>
        </p:nvSpPr>
        <p:spPr bwMode="auto">
          <a:xfrm>
            <a:off x="914400" y="63246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a:lvl1pPr>
          </a:lstStyle>
          <a:p>
            <a:pPr fontAlgn="base">
              <a:spcBef>
                <a:spcPct val="0"/>
              </a:spcBef>
              <a:spcAft>
                <a:spcPct val="0"/>
              </a:spcAft>
            </a:pPr>
            <a:endParaRPr lang="en-US">
              <a:solidFill>
                <a:srgbClr val="000000"/>
              </a:solidFill>
              <a:latin typeface="Times New Roman" panose="02020603050405020304" pitchFamily="18" charset="0"/>
            </a:endParaRPr>
          </a:p>
        </p:txBody>
      </p:sp>
      <p:sp>
        <p:nvSpPr>
          <p:cNvPr id="49157" name="Rectangle 5"/>
          <p:cNvSpPr>
            <a:spLocks noGrp="1" noChangeArrowheads="1"/>
          </p:cNvSpPr>
          <p:nvPr>
            <p:ph type="ftr" sz="quarter" idx="3"/>
          </p:nvPr>
        </p:nvSpPr>
        <p:spPr bwMode="auto">
          <a:xfrm>
            <a:off x="4165600" y="63246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a:lvl1pPr>
          </a:lstStyle>
          <a:p>
            <a:pPr fontAlgn="base">
              <a:spcBef>
                <a:spcPct val="0"/>
              </a:spcBef>
              <a:spcAft>
                <a:spcPct val="0"/>
              </a:spcAft>
            </a:pPr>
            <a:endParaRPr lang="en-US">
              <a:solidFill>
                <a:srgbClr val="000000"/>
              </a:solidFill>
              <a:latin typeface="Times New Roman" panose="02020603050405020304" pitchFamily="18" charset="0"/>
            </a:endParaRPr>
          </a:p>
        </p:txBody>
      </p:sp>
      <p:sp>
        <p:nvSpPr>
          <p:cNvPr id="49158" name="Rectangle 6"/>
          <p:cNvSpPr>
            <a:spLocks noGrp="1" noChangeArrowheads="1"/>
          </p:cNvSpPr>
          <p:nvPr>
            <p:ph type="sldNum" sz="quarter" idx="4"/>
          </p:nvPr>
        </p:nvSpPr>
        <p:spPr bwMode="auto">
          <a:xfrm>
            <a:off x="8737600" y="63246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a:lvl1pPr>
          </a:lstStyle>
          <a:p>
            <a:pPr fontAlgn="base">
              <a:spcBef>
                <a:spcPct val="0"/>
              </a:spcBef>
              <a:spcAft>
                <a:spcPct val="0"/>
              </a:spcAft>
            </a:pPr>
            <a:fld id="{CCDB6166-FC13-429E-A803-6E28AEACB557}" type="slidenum">
              <a:rPr lang="en-US" smtClean="0">
                <a:solidFill>
                  <a:srgbClr val="000000"/>
                </a:solidFill>
                <a:latin typeface="Times New Roman" panose="02020603050405020304" pitchFamily="18" charset="0"/>
              </a:rPr>
              <a:pPr fontAlgn="base">
                <a:spcBef>
                  <a:spcPct val="0"/>
                </a:spcBef>
                <a:spcAft>
                  <a:spcPct val="0"/>
                </a:spcAft>
              </a:pPr>
              <a:t>‹#›</a:t>
            </a:fld>
            <a:endParaRPr lang="en-US">
              <a:solidFill>
                <a:srgbClr val="000000"/>
              </a:solidFill>
              <a:latin typeface="Times New Roman" panose="02020603050405020304" pitchFamily="18" charset="0"/>
            </a:endParaRPr>
          </a:p>
        </p:txBody>
      </p:sp>
      <p:pic>
        <p:nvPicPr>
          <p:cNvPr id="49320" name="Picture 168" descr="D:\aka\frontstar-unt.gif"/>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03201" y="76201"/>
            <a:ext cx="1310217" cy="925513"/>
          </a:xfrm>
          <a:prstGeom prst="rect">
            <a:avLst/>
          </a:prstGeom>
          <a:noFill/>
          <a:extLst>
            <a:ext uri="{909E8E84-426E-40DD-AFC4-6F175D3DCCD1}">
              <a14:hiddenFill xmlns:a14="http://schemas.microsoft.com/office/drawing/2010/main">
                <a:solidFill>
                  <a:srgbClr val="FFFFFF"/>
                </a:solidFill>
              </a14:hiddenFill>
            </a:ext>
          </a:extLst>
        </p:spPr>
      </p:pic>
      <p:sp>
        <p:nvSpPr>
          <p:cNvPr id="49321" name="Line 169"/>
          <p:cNvSpPr>
            <a:spLocks noChangeShapeType="1"/>
          </p:cNvSpPr>
          <p:nvPr userDrawn="1"/>
        </p:nvSpPr>
        <p:spPr bwMode="auto">
          <a:xfrm>
            <a:off x="406400" y="1219200"/>
            <a:ext cx="11074400" cy="0"/>
          </a:xfrm>
          <a:prstGeom prst="line">
            <a:avLst/>
          </a:prstGeom>
          <a:noFill/>
          <a:ln w="508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fontAlgn="base">
              <a:spcBef>
                <a:spcPct val="0"/>
              </a:spcBef>
              <a:spcAft>
                <a:spcPct val="0"/>
              </a:spcAft>
            </a:pPr>
            <a:endParaRPr lang="en-US" sz="24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388840549"/>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 id="2147483883" r:id="rId12"/>
  </p:sldLayoutIdLst>
  <p:txStyles>
    <p:titleStyle>
      <a:lvl1pPr algn="l" rtl="0" fontAlgn="base">
        <a:spcBef>
          <a:spcPct val="0"/>
        </a:spcBef>
        <a:spcAft>
          <a:spcPct val="0"/>
        </a:spcAft>
        <a:defRPr sz="4000" i="1" kern="1200">
          <a:solidFill>
            <a:schemeClr val="hlink"/>
          </a:solidFill>
          <a:latin typeface="+mj-lt"/>
          <a:ea typeface="+mj-ea"/>
          <a:cs typeface="+mj-cs"/>
        </a:defRPr>
      </a:lvl1pPr>
      <a:lvl2pPr algn="l" rtl="0" fontAlgn="base">
        <a:spcBef>
          <a:spcPct val="0"/>
        </a:spcBef>
        <a:spcAft>
          <a:spcPct val="0"/>
        </a:spcAft>
        <a:defRPr sz="4000" i="1">
          <a:solidFill>
            <a:schemeClr val="hlink"/>
          </a:solidFill>
          <a:latin typeface="Georgia" panose="02040502050405020303" pitchFamily="18" charset="0"/>
        </a:defRPr>
      </a:lvl2pPr>
      <a:lvl3pPr algn="l" rtl="0" fontAlgn="base">
        <a:spcBef>
          <a:spcPct val="0"/>
        </a:spcBef>
        <a:spcAft>
          <a:spcPct val="0"/>
        </a:spcAft>
        <a:defRPr sz="4000" i="1">
          <a:solidFill>
            <a:schemeClr val="hlink"/>
          </a:solidFill>
          <a:latin typeface="Georgia" panose="02040502050405020303" pitchFamily="18" charset="0"/>
        </a:defRPr>
      </a:lvl3pPr>
      <a:lvl4pPr algn="l" rtl="0" fontAlgn="base">
        <a:spcBef>
          <a:spcPct val="0"/>
        </a:spcBef>
        <a:spcAft>
          <a:spcPct val="0"/>
        </a:spcAft>
        <a:defRPr sz="4000" i="1">
          <a:solidFill>
            <a:schemeClr val="hlink"/>
          </a:solidFill>
          <a:latin typeface="Georgia" panose="02040502050405020303" pitchFamily="18" charset="0"/>
        </a:defRPr>
      </a:lvl4pPr>
      <a:lvl5pPr algn="l" rtl="0" fontAlgn="base">
        <a:spcBef>
          <a:spcPct val="0"/>
        </a:spcBef>
        <a:spcAft>
          <a:spcPct val="0"/>
        </a:spcAft>
        <a:defRPr sz="4000" i="1">
          <a:solidFill>
            <a:schemeClr val="hlink"/>
          </a:solidFill>
          <a:latin typeface="Georgia" panose="02040502050405020303" pitchFamily="18" charset="0"/>
        </a:defRPr>
      </a:lvl5pPr>
      <a:lvl6pPr marL="457200" algn="l" rtl="0" fontAlgn="base">
        <a:spcBef>
          <a:spcPct val="0"/>
        </a:spcBef>
        <a:spcAft>
          <a:spcPct val="0"/>
        </a:spcAft>
        <a:defRPr sz="4000" i="1">
          <a:solidFill>
            <a:schemeClr val="hlink"/>
          </a:solidFill>
          <a:latin typeface="Georgia" panose="02040502050405020303" pitchFamily="18" charset="0"/>
        </a:defRPr>
      </a:lvl6pPr>
      <a:lvl7pPr marL="914400" algn="l" rtl="0" fontAlgn="base">
        <a:spcBef>
          <a:spcPct val="0"/>
        </a:spcBef>
        <a:spcAft>
          <a:spcPct val="0"/>
        </a:spcAft>
        <a:defRPr sz="4000" i="1">
          <a:solidFill>
            <a:schemeClr val="hlink"/>
          </a:solidFill>
          <a:latin typeface="Georgia" panose="02040502050405020303" pitchFamily="18" charset="0"/>
        </a:defRPr>
      </a:lvl7pPr>
      <a:lvl8pPr marL="1371600" algn="l" rtl="0" fontAlgn="base">
        <a:spcBef>
          <a:spcPct val="0"/>
        </a:spcBef>
        <a:spcAft>
          <a:spcPct val="0"/>
        </a:spcAft>
        <a:defRPr sz="4000" i="1">
          <a:solidFill>
            <a:schemeClr val="hlink"/>
          </a:solidFill>
          <a:latin typeface="Georgia" panose="02040502050405020303" pitchFamily="18" charset="0"/>
        </a:defRPr>
      </a:lvl8pPr>
      <a:lvl9pPr marL="1828800" algn="l" rtl="0" fontAlgn="base">
        <a:spcBef>
          <a:spcPct val="0"/>
        </a:spcBef>
        <a:spcAft>
          <a:spcPct val="0"/>
        </a:spcAft>
        <a:defRPr sz="4000" i="1">
          <a:solidFill>
            <a:schemeClr val="hlink"/>
          </a:solidFill>
          <a:latin typeface="Georgia" panose="02040502050405020303" pitchFamily="18" charset="0"/>
        </a:defRPr>
      </a:lvl9pPr>
    </p:titleStyle>
    <p:bodyStyle>
      <a:lvl1pPr marL="342900" indent="-342900" algn="l" rtl="0" fontAlgn="base">
        <a:spcBef>
          <a:spcPct val="20000"/>
        </a:spcBef>
        <a:spcAft>
          <a:spcPct val="0"/>
        </a:spcAft>
        <a:buBlip>
          <a:blip r:embed="rId15"/>
        </a:buBlip>
        <a:defRPr sz="2800" kern="1200">
          <a:solidFill>
            <a:schemeClr val="tx1"/>
          </a:solidFill>
          <a:latin typeface="+mn-lt"/>
          <a:ea typeface="+mn-ea"/>
          <a:cs typeface="+mn-cs"/>
        </a:defRPr>
      </a:lvl1pPr>
      <a:lvl2pPr marL="742950" indent="-285750" algn="l" rtl="0" fontAlgn="base">
        <a:spcBef>
          <a:spcPct val="20000"/>
        </a:spcBef>
        <a:spcAft>
          <a:spcPct val="0"/>
        </a:spcAft>
        <a:buSzPct val="75000"/>
        <a:buBlip>
          <a:blip r:embed="rId16"/>
        </a:buBlip>
        <a:defRPr sz="2400" kern="1200">
          <a:solidFill>
            <a:schemeClr val="tx1"/>
          </a:solidFill>
          <a:latin typeface="+mn-lt"/>
          <a:ea typeface="+mn-ea"/>
          <a:cs typeface="+mn-cs"/>
        </a:defRPr>
      </a:lvl2pPr>
      <a:lvl3pPr marL="1143000" indent="-228600" algn="l" rtl="0" fontAlgn="base">
        <a:spcBef>
          <a:spcPct val="20000"/>
        </a:spcBef>
        <a:spcAft>
          <a:spcPct val="0"/>
        </a:spcAft>
        <a:buChar char="•"/>
        <a:defRPr sz="2000" kern="1200">
          <a:solidFill>
            <a:schemeClr val="tx1"/>
          </a:solidFill>
          <a:latin typeface="+mn-lt"/>
          <a:ea typeface="+mn-ea"/>
          <a:cs typeface="+mn-cs"/>
        </a:defRPr>
      </a:lvl3pPr>
      <a:lvl4pPr marL="1600200" indent="-228600" algn="l" rtl="0" fontAlgn="base">
        <a:spcBef>
          <a:spcPct val="20000"/>
        </a:spcBef>
        <a:spcAft>
          <a:spcPct val="0"/>
        </a:spcAft>
        <a:buChar char="–"/>
        <a:defRPr kern="1200">
          <a:solidFill>
            <a:schemeClr val="tx1"/>
          </a:solidFill>
          <a:latin typeface="+mn-lt"/>
          <a:ea typeface="+mn-ea"/>
          <a:cs typeface="+mn-cs"/>
        </a:defRPr>
      </a:lvl4pPr>
      <a:lvl5pPr marL="2057400" indent="-228600" algn="l" rtl="0" fontAlgn="base">
        <a:spcBef>
          <a:spcPct val="20000"/>
        </a:spcBef>
        <a:spcAft>
          <a:spcPct val="0"/>
        </a:spcAft>
        <a:buClr>
          <a:schemeClr val="tx2"/>
        </a:buClr>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a:outerShdw dist="107763" dir="2700000" algn="ctr" rotWithShape="0">
            <a:srgbClr val="000000"/>
          </a:outerShdw>
        </a:effectLst>
      </p:bgPr>
    </p:bg>
    <p:spTree>
      <p:nvGrpSpPr>
        <p:cNvPr id="1" name=""/>
        <p:cNvGrpSpPr/>
        <p:nvPr/>
      </p:nvGrpSpPr>
      <p:grpSpPr>
        <a:xfrm>
          <a:off x="0" y="0"/>
          <a:ext cx="0" cy="0"/>
          <a:chOff x="0" y="0"/>
          <a:chExt cx="0" cy="0"/>
        </a:xfrm>
      </p:grpSpPr>
      <p:grpSp>
        <p:nvGrpSpPr>
          <p:cNvPr id="3075" name="Group 3"/>
          <p:cNvGrpSpPr>
            <a:grpSpLocks/>
          </p:cNvGrpSpPr>
          <p:nvPr/>
        </p:nvGrpSpPr>
        <p:grpSpPr bwMode="auto">
          <a:xfrm>
            <a:off x="11106151" y="733426"/>
            <a:ext cx="960967" cy="531813"/>
            <a:chOff x="5247" y="462"/>
            <a:chExt cx="454" cy="335"/>
          </a:xfrm>
        </p:grpSpPr>
        <p:sp>
          <p:nvSpPr>
            <p:cNvPr id="3076" name="AutoShape 4"/>
            <p:cNvSpPr>
              <a:spLocks noChangeArrowheads="1"/>
            </p:cNvSpPr>
            <p:nvPr/>
          </p:nvSpPr>
          <p:spPr bwMode="auto">
            <a:xfrm rot="10800000" flipH="1">
              <a:off x="5564" y="462"/>
              <a:ext cx="137" cy="335"/>
            </a:xfrm>
            <a:prstGeom prst="parallelogram">
              <a:avLst>
                <a:gd name="adj" fmla="val 52954"/>
              </a:avLst>
            </a:prstGeom>
            <a:gradFill rotWithShape="0">
              <a:gsLst>
                <a:gs pos="0">
                  <a:schemeClr val="accent2"/>
                </a:gs>
                <a:gs pos="100000">
                  <a:schemeClr val="accent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alpha val="50000"/>
                      </a:srgbClr>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sp>
          <p:nvSpPr>
            <p:cNvPr id="3077" name="AutoShape 5"/>
            <p:cNvSpPr>
              <a:spLocks noChangeArrowheads="1"/>
            </p:cNvSpPr>
            <p:nvPr/>
          </p:nvSpPr>
          <p:spPr bwMode="auto">
            <a:xfrm rot="10800000" flipH="1">
              <a:off x="5407" y="462"/>
              <a:ext cx="138" cy="335"/>
            </a:xfrm>
            <a:prstGeom prst="parallelogram">
              <a:avLst>
                <a:gd name="adj" fmla="val 52954"/>
              </a:avLst>
            </a:prstGeom>
            <a:gradFill rotWithShape="0">
              <a:gsLst>
                <a:gs pos="0">
                  <a:schemeClr val="accent2"/>
                </a:gs>
                <a:gs pos="100000">
                  <a:schemeClr val="accent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alpha val="50000"/>
                      </a:srgbClr>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sp>
          <p:nvSpPr>
            <p:cNvPr id="3078" name="AutoShape 6"/>
            <p:cNvSpPr>
              <a:spLocks noChangeArrowheads="1"/>
            </p:cNvSpPr>
            <p:nvPr/>
          </p:nvSpPr>
          <p:spPr bwMode="auto">
            <a:xfrm rot="10800000" flipH="1">
              <a:off x="5247" y="462"/>
              <a:ext cx="138" cy="335"/>
            </a:xfrm>
            <a:prstGeom prst="parallelogram">
              <a:avLst>
                <a:gd name="adj" fmla="val 52954"/>
              </a:avLst>
            </a:prstGeom>
            <a:gradFill rotWithShape="0">
              <a:gsLst>
                <a:gs pos="0">
                  <a:schemeClr val="accent2"/>
                </a:gs>
                <a:gs pos="100000">
                  <a:schemeClr val="accent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alpha val="50000"/>
                      </a:srgbClr>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grpSp>
      <p:grpSp>
        <p:nvGrpSpPr>
          <p:cNvPr id="3079" name="Group 7"/>
          <p:cNvGrpSpPr>
            <a:grpSpLocks/>
          </p:cNvGrpSpPr>
          <p:nvPr/>
        </p:nvGrpSpPr>
        <p:grpSpPr bwMode="auto">
          <a:xfrm>
            <a:off x="103717" y="6040439"/>
            <a:ext cx="709083" cy="727075"/>
            <a:chOff x="49" y="3805"/>
            <a:chExt cx="335" cy="458"/>
          </a:xfrm>
        </p:grpSpPr>
        <p:sp>
          <p:nvSpPr>
            <p:cNvPr id="3080" name="AutoShape 8"/>
            <p:cNvSpPr>
              <a:spLocks noChangeArrowheads="1"/>
            </p:cNvSpPr>
            <p:nvPr/>
          </p:nvSpPr>
          <p:spPr bwMode="auto">
            <a:xfrm rot="5400000" flipH="1">
              <a:off x="148" y="3706"/>
              <a:ext cx="137" cy="335"/>
            </a:xfrm>
            <a:prstGeom prst="parallelogram">
              <a:avLst>
                <a:gd name="adj" fmla="val 52954"/>
              </a:avLst>
            </a:prstGeom>
            <a:gradFill rotWithShape="0">
              <a:gsLst>
                <a:gs pos="0">
                  <a:schemeClr val="accent1"/>
                </a:gs>
                <a:gs pos="100000">
                  <a:schemeClr val="accent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alpha val="50000"/>
                      </a:srgbClr>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sp>
          <p:nvSpPr>
            <p:cNvPr id="3081" name="AutoShape 9"/>
            <p:cNvSpPr>
              <a:spLocks noChangeArrowheads="1"/>
            </p:cNvSpPr>
            <p:nvPr/>
          </p:nvSpPr>
          <p:spPr bwMode="auto">
            <a:xfrm rot="5400000" flipH="1">
              <a:off x="148" y="3869"/>
              <a:ext cx="138" cy="335"/>
            </a:xfrm>
            <a:prstGeom prst="parallelogram">
              <a:avLst>
                <a:gd name="adj" fmla="val 52954"/>
              </a:avLst>
            </a:prstGeom>
            <a:gradFill rotWithShape="0">
              <a:gsLst>
                <a:gs pos="0">
                  <a:schemeClr val="accent1"/>
                </a:gs>
                <a:gs pos="100000">
                  <a:schemeClr val="accent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alpha val="50000"/>
                      </a:srgbClr>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sp>
          <p:nvSpPr>
            <p:cNvPr id="3082" name="AutoShape 10"/>
            <p:cNvSpPr>
              <a:spLocks noChangeArrowheads="1"/>
            </p:cNvSpPr>
            <p:nvPr/>
          </p:nvSpPr>
          <p:spPr bwMode="auto">
            <a:xfrm rot="5400000" flipH="1">
              <a:off x="148" y="4026"/>
              <a:ext cx="138" cy="335"/>
            </a:xfrm>
            <a:prstGeom prst="parallelogram">
              <a:avLst>
                <a:gd name="adj" fmla="val 52954"/>
              </a:avLst>
            </a:prstGeom>
            <a:gradFill rotWithShape="0">
              <a:gsLst>
                <a:gs pos="0">
                  <a:schemeClr val="accent1"/>
                </a:gs>
                <a:gs pos="100000">
                  <a:schemeClr val="accent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alpha val="50000"/>
                      </a:srgbClr>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grpSp>
      <p:sp>
        <p:nvSpPr>
          <p:cNvPr id="3083" name="Rectangle 11"/>
          <p:cNvSpPr>
            <a:spLocks noGrp="1" noChangeArrowheads="1"/>
          </p:cNvSpPr>
          <p:nvPr>
            <p:ph type="body" idx="1"/>
          </p:nvPr>
        </p:nvSpPr>
        <p:spPr bwMode="auto">
          <a:xfrm>
            <a:off x="812800" y="1266825"/>
            <a:ext cx="11074400" cy="4905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84" name="Rectangle 12"/>
          <p:cNvSpPr>
            <a:spLocks noGrp="1" noChangeArrowheads="1"/>
          </p:cNvSpPr>
          <p:nvPr>
            <p:ph type="dt" sz="half" idx="2"/>
          </p:nvPr>
        </p:nvSpPr>
        <p:spPr bwMode="auto">
          <a:xfrm>
            <a:off x="1634067" y="6248400"/>
            <a:ext cx="2540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l">
              <a:spcBef>
                <a:spcPct val="50000"/>
              </a:spcBef>
              <a:defRPr sz="1400">
                <a:latin typeface="Arial Narrow" panose="020B0606020202030204" pitchFamily="34" charset="0"/>
              </a:defRPr>
            </a:lvl1pPr>
          </a:lstStyle>
          <a:p>
            <a:pPr eaLnBrk="0" fontAlgn="base" hangingPunct="0">
              <a:spcAft>
                <a:spcPct val="0"/>
              </a:spcAft>
            </a:pPr>
            <a:endParaRPr lang="en-US">
              <a:solidFill>
                <a:srgbClr val="FFFFFF"/>
              </a:solidFill>
            </a:endParaRPr>
          </a:p>
        </p:txBody>
      </p:sp>
      <p:sp>
        <p:nvSpPr>
          <p:cNvPr id="3087" name="Rectangle 15"/>
          <p:cNvSpPr>
            <a:spLocks noChangeArrowheads="1"/>
          </p:cNvSpPr>
          <p:nvPr/>
        </p:nvSpPr>
        <p:spPr bwMode="auto">
          <a:xfrm>
            <a:off x="302684" y="0"/>
            <a:ext cx="304800" cy="6858000"/>
          </a:xfrm>
          <a:prstGeom prst="rect">
            <a:avLst/>
          </a:prstGeom>
          <a:gradFill rotWithShape="0">
            <a:gsLst>
              <a:gs pos="0">
                <a:schemeClr val="bg2"/>
              </a:gs>
              <a:gs pos="50000">
                <a:schemeClr val="folHlink"/>
              </a:gs>
              <a:gs pos="100000">
                <a:schemeClr val="bg2"/>
              </a:gs>
            </a:gsLst>
            <a:lin ang="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algn="ctr" eaLnBrk="0" fontAlgn="base" hangingPunct="0">
              <a:spcBef>
                <a:spcPct val="0"/>
              </a:spcBef>
              <a:spcAft>
                <a:spcPct val="0"/>
              </a:spcAft>
            </a:pPr>
            <a:endParaRPr lang="en-US" sz="2400">
              <a:solidFill>
                <a:srgbClr val="FFFFFF"/>
              </a:solidFill>
            </a:endParaRPr>
          </a:p>
        </p:txBody>
      </p:sp>
      <p:sp>
        <p:nvSpPr>
          <p:cNvPr id="3088" name="AutoShape 16"/>
          <p:cNvSpPr>
            <a:spLocks noChangeArrowheads="1"/>
          </p:cNvSpPr>
          <p:nvPr/>
        </p:nvSpPr>
        <p:spPr bwMode="auto">
          <a:xfrm flipH="1">
            <a:off x="406400" y="914400"/>
            <a:ext cx="11785600" cy="228600"/>
          </a:xfrm>
          <a:prstGeom prst="homePlate">
            <a:avLst>
              <a:gd name="adj" fmla="val 67846"/>
            </a:avLst>
          </a:prstGeom>
          <a:gradFill rotWithShape="0">
            <a:gsLst>
              <a:gs pos="0">
                <a:schemeClr val="bg2"/>
              </a:gs>
              <a:gs pos="50000">
                <a:schemeClr val="folHlink"/>
              </a:gs>
              <a:gs pos="100000">
                <a:schemeClr val="bg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sp>
        <p:nvSpPr>
          <p:cNvPr id="3089" name="Rectangle 17"/>
          <p:cNvSpPr>
            <a:spLocks noChangeArrowheads="1"/>
          </p:cNvSpPr>
          <p:nvPr/>
        </p:nvSpPr>
        <p:spPr bwMode="auto">
          <a:xfrm>
            <a:off x="2641600" y="2179638"/>
            <a:ext cx="254000" cy="4678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lstStyle/>
          <a:p>
            <a:pPr algn="ctr" eaLnBrk="0" fontAlgn="base" hangingPunct="0">
              <a:spcBef>
                <a:spcPct val="0"/>
              </a:spcBef>
              <a:spcAft>
                <a:spcPct val="0"/>
              </a:spcAft>
            </a:pPr>
            <a:endParaRPr lang="en-US" sz="2400">
              <a:solidFill>
                <a:srgbClr val="FFFFFF"/>
              </a:solidFill>
            </a:endParaRPr>
          </a:p>
        </p:txBody>
      </p:sp>
      <p:grpSp>
        <p:nvGrpSpPr>
          <p:cNvPr id="3090" name="Group 18"/>
          <p:cNvGrpSpPr>
            <a:grpSpLocks/>
          </p:cNvGrpSpPr>
          <p:nvPr/>
        </p:nvGrpSpPr>
        <p:grpSpPr bwMode="auto">
          <a:xfrm>
            <a:off x="103717" y="5903913"/>
            <a:ext cx="711200" cy="749300"/>
            <a:chOff x="49" y="3719"/>
            <a:chExt cx="336" cy="472"/>
          </a:xfrm>
        </p:grpSpPr>
        <p:sp>
          <p:nvSpPr>
            <p:cNvPr id="3091" name="AutoShape 19"/>
            <p:cNvSpPr>
              <a:spLocks noChangeArrowheads="1"/>
            </p:cNvSpPr>
            <p:nvPr/>
          </p:nvSpPr>
          <p:spPr bwMode="auto">
            <a:xfrm rot="-5400000">
              <a:off x="143" y="3626"/>
              <a:ext cx="150" cy="335"/>
            </a:xfrm>
            <a:prstGeom prst="parallelogram">
              <a:avLst>
                <a:gd name="adj" fmla="val 52954"/>
              </a:avLst>
            </a:prstGeom>
            <a:gradFill rotWithShape="0">
              <a:gsLst>
                <a:gs pos="0">
                  <a:schemeClr val="accent2"/>
                </a:gs>
                <a:gs pos="100000">
                  <a:schemeClr val="accent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alpha val="50000"/>
                      </a:srgbClr>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sp>
          <p:nvSpPr>
            <p:cNvPr id="3092" name="AutoShape 20"/>
            <p:cNvSpPr>
              <a:spLocks noChangeArrowheads="1"/>
            </p:cNvSpPr>
            <p:nvPr/>
          </p:nvSpPr>
          <p:spPr bwMode="auto">
            <a:xfrm rot="-5400000">
              <a:off x="141" y="3786"/>
              <a:ext cx="151" cy="335"/>
            </a:xfrm>
            <a:prstGeom prst="parallelogram">
              <a:avLst>
                <a:gd name="adj" fmla="val 52954"/>
              </a:avLst>
            </a:prstGeom>
            <a:gradFill rotWithShape="0">
              <a:gsLst>
                <a:gs pos="0">
                  <a:schemeClr val="accent2"/>
                </a:gs>
                <a:gs pos="100000">
                  <a:schemeClr val="accent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alpha val="50000"/>
                      </a:srgbClr>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sp>
          <p:nvSpPr>
            <p:cNvPr id="3093" name="AutoShape 21"/>
            <p:cNvSpPr>
              <a:spLocks noChangeArrowheads="1"/>
            </p:cNvSpPr>
            <p:nvPr/>
          </p:nvSpPr>
          <p:spPr bwMode="auto">
            <a:xfrm rot="-5400000">
              <a:off x="142" y="3948"/>
              <a:ext cx="150" cy="336"/>
            </a:xfrm>
            <a:prstGeom prst="parallelogram">
              <a:avLst>
                <a:gd name="adj" fmla="val 52954"/>
              </a:avLst>
            </a:prstGeom>
            <a:gradFill rotWithShape="0">
              <a:gsLst>
                <a:gs pos="0">
                  <a:schemeClr val="accent2"/>
                </a:gs>
                <a:gs pos="100000">
                  <a:schemeClr val="accent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alpha val="50000"/>
                      </a:srgbClr>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grpSp>
      <p:sp>
        <p:nvSpPr>
          <p:cNvPr id="3094" name="Rectangle 22"/>
          <p:cNvSpPr>
            <a:spLocks noGrp="1" noChangeArrowheads="1"/>
          </p:cNvSpPr>
          <p:nvPr>
            <p:ph type="title"/>
          </p:nvPr>
        </p:nvSpPr>
        <p:spPr bwMode="auto">
          <a:xfrm>
            <a:off x="812800" y="152400"/>
            <a:ext cx="10117667"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grpSp>
        <p:nvGrpSpPr>
          <p:cNvPr id="3095" name="Group 23"/>
          <p:cNvGrpSpPr>
            <a:grpSpLocks/>
          </p:cNvGrpSpPr>
          <p:nvPr/>
        </p:nvGrpSpPr>
        <p:grpSpPr bwMode="auto">
          <a:xfrm>
            <a:off x="10919885" y="731838"/>
            <a:ext cx="986367" cy="533400"/>
            <a:chOff x="5159" y="461"/>
            <a:chExt cx="466" cy="336"/>
          </a:xfrm>
        </p:grpSpPr>
        <p:sp>
          <p:nvSpPr>
            <p:cNvPr id="3096" name="AutoShape 24"/>
            <p:cNvSpPr>
              <a:spLocks noChangeArrowheads="1"/>
            </p:cNvSpPr>
            <p:nvPr/>
          </p:nvSpPr>
          <p:spPr bwMode="auto">
            <a:xfrm>
              <a:off x="5475" y="462"/>
              <a:ext cx="150" cy="335"/>
            </a:xfrm>
            <a:prstGeom prst="parallelogram">
              <a:avLst>
                <a:gd name="adj" fmla="val 52954"/>
              </a:avLst>
            </a:prstGeom>
            <a:gradFill rotWithShape="0">
              <a:gsLst>
                <a:gs pos="0">
                  <a:schemeClr val="accent1"/>
                </a:gs>
                <a:gs pos="100000">
                  <a:schemeClr val="accent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alpha val="50000"/>
                      </a:srgbClr>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sp>
          <p:nvSpPr>
            <p:cNvPr id="3097" name="AutoShape 25"/>
            <p:cNvSpPr>
              <a:spLocks noChangeArrowheads="1"/>
            </p:cNvSpPr>
            <p:nvPr/>
          </p:nvSpPr>
          <p:spPr bwMode="auto">
            <a:xfrm>
              <a:off x="5318" y="462"/>
              <a:ext cx="151" cy="335"/>
            </a:xfrm>
            <a:prstGeom prst="parallelogram">
              <a:avLst>
                <a:gd name="adj" fmla="val 52954"/>
              </a:avLst>
            </a:prstGeom>
            <a:gradFill rotWithShape="0">
              <a:gsLst>
                <a:gs pos="0">
                  <a:schemeClr val="accent1"/>
                </a:gs>
                <a:gs pos="100000">
                  <a:schemeClr val="accent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alpha val="50000"/>
                      </a:srgbClr>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sp>
          <p:nvSpPr>
            <p:cNvPr id="3098" name="AutoShape 26"/>
            <p:cNvSpPr>
              <a:spLocks noChangeArrowheads="1"/>
            </p:cNvSpPr>
            <p:nvPr/>
          </p:nvSpPr>
          <p:spPr bwMode="auto">
            <a:xfrm>
              <a:off x="5159" y="461"/>
              <a:ext cx="150" cy="336"/>
            </a:xfrm>
            <a:prstGeom prst="parallelogram">
              <a:avLst>
                <a:gd name="adj" fmla="val 52954"/>
              </a:avLst>
            </a:prstGeom>
            <a:gradFill rotWithShape="0">
              <a:gsLst>
                <a:gs pos="0">
                  <a:schemeClr val="accent1"/>
                </a:gs>
                <a:gs pos="100000">
                  <a:schemeClr val="accent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alpha val="50000"/>
                      </a:srgbClr>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grpSp>
      <p:sp>
        <p:nvSpPr>
          <p:cNvPr id="3099" name="Rectangle 27"/>
          <p:cNvSpPr>
            <a:spLocks noGrp="1" noChangeArrowheads="1"/>
          </p:cNvSpPr>
          <p:nvPr userDrawn="1"/>
        </p:nvSpPr>
        <p:spPr bwMode="auto">
          <a:xfrm>
            <a:off x="9211733" y="6400800"/>
            <a:ext cx="2540000"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algn="r" eaLnBrk="0" fontAlgn="base" hangingPunct="0">
              <a:spcBef>
                <a:spcPct val="0"/>
              </a:spcBef>
              <a:spcAft>
                <a:spcPct val="0"/>
              </a:spcAft>
            </a:pPr>
            <a:r>
              <a:rPr lang="en-US" sz="1400">
                <a:solidFill>
                  <a:srgbClr val="FFFFFF"/>
                </a:solidFill>
                <a:latin typeface="Arial Narrow" panose="020B0606020202030204" pitchFamily="34" charset="0"/>
                <a:ea typeface="ヒラギノ角ゴ Pro W3" pitchFamily="84" charset="-128"/>
              </a:rPr>
              <a:t>4-</a:t>
            </a:r>
            <a:fld id="{D4E4E3BE-6823-4687-872E-8310CB90AA21}" type="slidenum">
              <a:rPr lang="en-US" sz="1400" smtClean="0">
                <a:solidFill>
                  <a:srgbClr val="FFFFFF"/>
                </a:solidFill>
                <a:latin typeface="Arial Narrow" panose="020B0606020202030204" pitchFamily="34" charset="0"/>
                <a:ea typeface="ヒラギノ角ゴ Pro W3" pitchFamily="84" charset="-128"/>
              </a:rPr>
              <a:pPr algn="r" eaLnBrk="0" fontAlgn="base" hangingPunct="0">
                <a:spcBef>
                  <a:spcPct val="0"/>
                </a:spcBef>
                <a:spcAft>
                  <a:spcPct val="0"/>
                </a:spcAft>
              </a:pPr>
              <a:t>‹#›</a:t>
            </a:fld>
            <a:endParaRPr lang="en-US" sz="1400">
              <a:solidFill>
                <a:srgbClr val="FFFFFF"/>
              </a:solidFill>
              <a:latin typeface="Arial Narrow" panose="020B0606020202030204" pitchFamily="34" charset="0"/>
              <a:ea typeface="ヒラギノ角ゴ Pro W3" pitchFamily="84" charset="-128"/>
            </a:endParaRPr>
          </a:p>
        </p:txBody>
      </p:sp>
      <p:sp>
        <p:nvSpPr>
          <p:cNvPr id="3100" name="Rectangle 28"/>
          <p:cNvSpPr>
            <a:spLocks noChangeArrowheads="1"/>
          </p:cNvSpPr>
          <p:nvPr userDrawn="1"/>
        </p:nvSpPr>
        <p:spPr bwMode="auto">
          <a:xfrm>
            <a:off x="812800" y="6172200"/>
            <a:ext cx="51816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eaLnBrk="0" fontAlgn="base" hangingPunct="0">
              <a:spcBef>
                <a:spcPct val="0"/>
              </a:spcBef>
              <a:spcAft>
                <a:spcPct val="0"/>
              </a:spcAft>
            </a:pPr>
            <a:r>
              <a:rPr lang="en-US" sz="800">
                <a:solidFill>
                  <a:srgbClr val="FFFFFF"/>
                </a:solidFill>
                <a:latin typeface="Arial" panose="020B0604020202020204" pitchFamily="34" charset="0"/>
                <a:ea typeface="ヒラギノ角ゴ Pro W3" pitchFamily="84" charset="-128"/>
              </a:rPr>
              <a:t>Copyright © 2007 Pearson Addison-Wesley. All rights reserved.</a:t>
            </a:r>
            <a:endParaRPr lang="en-US" sz="900">
              <a:solidFill>
                <a:srgbClr val="FFFFFF"/>
              </a:solidFill>
              <a:latin typeface="Arial" panose="020B0604020202020204" pitchFamily="34" charset="0"/>
              <a:ea typeface="ヒラギノ角ゴ Pro W3" pitchFamily="84" charset="-128"/>
            </a:endParaRPr>
          </a:p>
        </p:txBody>
      </p:sp>
      <p:sp>
        <p:nvSpPr>
          <p:cNvPr id="3101" name="Rectangle 29"/>
          <p:cNvSpPr>
            <a:spLocks noGrp="1" noChangeArrowheads="1"/>
          </p:cNvSpPr>
          <p:nvPr userDrawn="1"/>
        </p:nvSpPr>
        <p:spPr bwMode="auto">
          <a:xfrm>
            <a:off x="3556000" y="6462713"/>
            <a:ext cx="8534400"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algn="ctr" eaLnBrk="0" fontAlgn="base" hangingPunct="0">
              <a:spcBef>
                <a:spcPct val="0"/>
              </a:spcBef>
              <a:spcAft>
                <a:spcPct val="0"/>
              </a:spcAft>
            </a:pPr>
            <a:r>
              <a:rPr lang="en-US" sz="1000">
                <a:solidFill>
                  <a:srgbClr val="FFFFFF"/>
                </a:solidFill>
                <a:latin typeface="Arial Narrow" panose="020B0606020202030204" pitchFamily="34" charset="0"/>
                <a:ea typeface="ヒラギノ角ゴ Pro W3" pitchFamily="84" charset="-128"/>
              </a:rPr>
              <a:t>A. Levitin </a:t>
            </a:r>
            <a:r>
              <a:rPr lang="en-US" sz="1000">
                <a:solidFill>
                  <a:srgbClr val="FFFFFF"/>
                </a:solidFill>
                <a:latin typeface="Arial" panose="020B0604020202020204" pitchFamily="34" charset="0"/>
                <a:ea typeface="ヒラギノ角ゴ Pro W3" pitchFamily="84" charset="-128"/>
              </a:rPr>
              <a:t>“</a:t>
            </a:r>
            <a:r>
              <a:rPr lang="en-US" sz="1000">
                <a:solidFill>
                  <a:srgbClr val="FFFFFF"/>
                </a:solidFill>
                <a:latin typeface="Arial Narrow" panose="020B0606020202030204" pitchFamily="34" charset="0"/>
                <a:ea typeface="ヒラギノ角ゴ Pro W3" pitchFamily="84" charset="-128"/>
              </a:rPr>
              <a:t>Introduction to the Design &amp; Analysis of Algorithms,</a:t>
            </a:r>
            <a:r>
              <a:rPr lang="en-US" sz="1000">
                <a:solidFill>
                  <a:srgbClr val="FFFFFF"/>
                </a:solidFill>
                <a:latin typeface="Arial" panose="020B0604020202020204" pitchFamily="34" charset="0"/>
                <a:ea typeface="ヒラギノ角ゴ Pro W3" pitchFamily="84" charset="-128"/>
              </a:rPr>
              <a:t>”</a:t>
            </a:r>
            <a:r>
              <a:rPr lang="en-US" sz="1000">
                <a:solidFill>
                  <a:srgbClr val="FFFFFF"/>
                </a:solidFill>
                <a:latin typeface="Arial Narrow" panose="020B0606020202030204" pitchFamily="34" charset="0"/>
                <a:ea typeface="ヒラギノ角ゴ Pro W3" pitchFamily="84" charset="-128"/>
              </a:rPr>
              <a:t> 2</a:t>
            </a:r>
            <a:r>
              <a:rPr lang="en-US" sz="1000" baseline="30000">
                <a:solidFill>
                  <a:srgbClr val="FFFFFF"/>
                </a:solidFill>
                <a:latin typeface="Arial Narrow" panose="020B0606020202030204" pitchFamily="34" charset="0"/>
                <a:ea typeface="ヒラギノ角ゴ Pro W3" pitchFamily="84" charset="-128"/>
              </a:rPr>
              <a:t>nd</a:t>
            </a:r>
            <a:r>
              <a:rPr lang="en-US" sz="1000">
                <a:solidFill>
                  <a:srgbClr val="FFFFFF"/>
                </a:solidFill>
                <a:latin typeface="Arial Narrow" panose="020B0606020202030204" pitchFamily="34" charset="0"/>
                <a:ea typeface="ヒラギノ角ゴ Pro W3" pitchFamily="84" charset="-128"/>
              </a:rPr>
              <a:t> ed., Ch. 4</a:t>
            </a:r>
          </a:p>
        </p:txBody>
      </p:sp>
    </p:spTree>
    <p:extLst>
      <p:ext uri="{BB962C8B-B14F-4D97-AF65-F5344CB8AC3E}">
        <p14:creationId xmlns:p14="http://schemas.microsoft.com/office/powerpoint/2010/main" val="3437411290"/>
      </p:ext>
    </p:extLst>
  </p:cSld>
  <p:clrMap bg1="dk2" tx1="lt1" bg2="dk1" tx2="lt2" accent1="accent1" accent2="accent2" accent3="accent3" accent4="accent4" accent5="accent5" accent6="accent6" hlink="hlink" folHlink="folHlink"/>
  <p:sldLayoutIdLst>
    <p:sldLayoutId id="2147483885" r:id="rId1"/>
    <p:sldLayoutId id="2147483886" r:id="rId2"/>
    <p:sldLayoutId id="2147483887" r:id="rId3"/>
    <p:sldLayoutId id="2147483888" r:id="rId4"/>
    <p:sldLayoutId id="2147483889" r:id="rId5"/>
    <p:sldLayoutId id="2147483890" r:id="rId6"/>
    <p:sldLayoutId id="2147483891" r:id="rId7"/>
    <p:sldLayoutId id="2147483892" r:id="rId8"/>
    <p:sldLayoutId id="2147483893" r:id="rId9"/>
    <p:sldLayoutId id="2147483894" r:id="rId10"/>
    <p:sldLayoutId id="2147483895" r:id="rId11"/>
    <p:sldLayoutId id="2147483896" r:id="rId12"/>
  </p:sldLayoutIdLst>
  <p:txStyles>
    <p:titleStyle>
      <a:lvl1pPr algn="l" rtl="0" eaLnBrk="0" fontAlgn="base" hangingPunct="0">
        <a:spcBef>
          <a:spcPct val="0"/>
        </a:spcBef>
        <a:spcAft>
          <a:spcPct val="0"/>
        </a:spcAft>
        <a:defRPr kumimoji="1" sz="3600" b="1" kern="12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kumimoji="1" sz="3600" b="1">
          <a:solidFill>
            <a:schemeClr val="tx2"/>
          </a:solidFill>
          <a:effectLst>
            <a:outerShdw blurRad="38100" dist="38100" dir="2700000" algn="tl">
              <a:srgbClr val="000000"/>
            </a:outerShdw>
          </a:effectLst>
          <a:latin typeface="Times New Roman" panose="02020603050405020304" pitchFamily="18" charset="0"/>
        </a:defRPr>
      </a:lvl2pPr>
      <a:lvl3pPr algn="l" rtl="0" eaLnBrk="0" fontAlgn="base" hangingPunct="0">
        <a:spcBef>
          <a:spcPct val="0"/>
        </a:spcBef>
        <a:spcAft>
          <a:spcPct val="0"/>
        </a:spcAft>
        <a:defRPr kumimoji="1" sz="3600" b="1">
          <a:solidFill>
            <a:schemeClr val="tx2"/>
          </a:solidFill>
          <a:effectLst>
            <a:outerShdw blurRad="38100" dist="38100" dir="2700000" algn="tl">
              <a:srgbClr val="000000"/>
            </a:outerShdw>
          </a:effectLst>
          <a:latin typeface="Times New Roman" panose="02020603050405020304" pitchFamily="18" charset="0"/>
        </a:defRPr>
      </a:lvl3pPr>
      <a:lvl4pPr algn="l" rtl="0" eaLnBrk="0" fontAlgn="base" hangingPunct="0">
        <a:spcBef>
          <a:spcPct val="0"/>
        </a:spcBef>
        <a:spcAft>
          <a:spcPct val="0"/>
        </a:spcAft>
        <a:defRPr kumimoji="1" sz="3600" b="1">
          <a:solidFill>
            <a:schemeClr val="tx2"/>
          </a:solidFill>
          <a:effectLst>
            <a:outerShdw blurRad="38100" dist="38100" dir="2700000" algn="tl">
              <a:srgbClr val="000000"/>
            </a:outerShdw>
          </a:effectLst>
          <a:latin typeface="Times New Roman" panose="02020603050405020304" pitchFamily="18" charset="0"/>
        </a:defRPr>
      </a:lvl4pPr>
      <a:lvl5pPr algn="l" rtl="0" eaLnBrk="0" fontAlgn="base" hangingPunct="0">
        <a:spcBef>
          <a:spcPct val="0"/>
        </a:spcBef>
        <a:spcAft>
          <a:spcPct val="0"/>
        </a:spcAft>
        <a:defRPr kumimoji="1" sz="3600" b="1">
          <a:solidFill>
            <a:schemeClr val="tx2"/>
          </a:solidFill>
          <a:effectLst>
            <a:outerShdw blurRad="38100" dist="38100" dir="2700000" algn="tl">
              <a:srgbClr val="000000"/>
            </a:outerShdw>
          </a:effectLst>
          <a:latin typeface="Times New Roman" panose="02020603050405020304" pitchFamily="18" charset="0"/>
        </a:defRPr>
      </a:lvl5pPr>
      <a:lvl6pPr marL="457200" algn="l" rtl="0" eaLnBrk="0" fontAlgn="base" hangingPunct="0">
        <a:spcBef>
          <a:spcPct val="0"/>
        </a:spcBef>
        <a:spcAft>
          <a:spcPct val="0"/>
        </a:spcAft>
        <a:defRPr kumimoji="1" sz="3600" b="1">
          <a:solidFill>
            <a:schemeClr val="tx2"/>
          </a:solidFill>
          <a:effectLst>
            <a:outerShdw blurRad="38100" dist="38100" dir="2700000" algn="tl">
              <a:srgbClr val="000000"/>
            </a:outerShdw>
          </a:effectLst>
          <a:latin typeface="Times New Roman" panose="02020603050405020304" pitchFamily="18" charset="0"/>
        </a:defRPr>
      </a:lvl6pPr>
      <a:lvl7pPr marL="914400" algn="l" rtl="0" eaLnBrk="0" fontAlgn="base" hangingPunct="0">
        <a:spcBef>
          <a:spcPct val="0"/>
        </a:spcBef>
        <a:spcAft>
          <a:spcPct val="0"/>
        </a:spcAft>
        <a:defRPr kumimoji="1" sz="3600" b="1">
          <a:solidFill>
            <a:schemeClr val="tx2"/>
          </a:solidFill>
          <a:effectLst>
            <a:outerShdw blurRad="38100" dist="38100" dir="2700000" algn="tl">
              <a:srgbClr val="000000"/>
            </a:outerShdw>
          </a:effectLst>
          <a:latin typeface="Times New Roman" panose="02020603050405020304" pitchFamily="18" charset="0"/>
        </a:defRPr>
      </a:lvl7pPr>
      <a:lvl8pPr marL="1371600" algn="l" rtl="0" eaLnBrk="0" fontAlgn="base" hangingPunct="0">
        <a:spcBef>
          <a:spcPct val="0"/>
        </a:spcBef>
        <a:spcAft>
          <a:spcPct val="0"/>
        </a:spcAft>
        <a:defRPr kumimoji="1" sz="3600" b="1">
          <a:solidFill>
            <a:schemeClr val="tx2"/>
          </a:solidFill>
          <a:effectLst>
            <a:outerShdw blurRad="38100" dist="38100" dir="2700000" algn="tl">
              <a:srgbClr val="000000"/>
            </a:outerShdw>
          </a:effectLst>
          <a:latin typeface="Times New Roman" panose="02020603050405020304" pitchFamily="18" charset="0"/>
        </a:defRPr>
      </a:lvl8pPr>
      <a:lvl9pPr marL="1828800" algn="l" rtl="0" eaLnBrk="0" fontAlgn="base" hangingPunct="0">
        <a:spcBef>
          <a:spcPct val="0"/>
        </a:spcBef>
        <a:spcAft>
          <a:spcPct val="0"/>
        </a:spcAft>
        <a:defRPr kumimoji="1" sz="3600" b="1">
          <a:solidFill>
            <a:schemeClr val="tx2"/>
          </a:solidFill>
          <a:effectLst>
            <a:outerShdw blurRad="38100" dist="38100" dir="2700000" algn="tl">
              <a:srgbClr val="000000"/>
            </a:outerShdw>
          </a:effectLst>
          <a:latin typeface="Times New Roman" panose="02020603050405020304" pitchFamily="18" charset="0"/>
        </a:defRPr>
      </a:lvl9pPr>
    </p:titleStyle>
    <p:bodyStyle>
      <a:lvl1pPr marL="342900" indent="-342900" algn="l" rtl="0" eaLnBrk="0" fontAlgn="base" hangingPunct="0">
        <a:spcBef>
          <a:spcPct val="20000"/>
        </a:spcBef>
        <a:spcAft>
          <a:spcPct val="0"/>
        </a:spcAft>
        <a:buClr>
          <a:srgbClr val="A50021"/>
        </a:buClr>
        <a:buSzPct val="75000"/>
        <a:buFont typeface="Monotype Sorts" pitchFamily="2" charset="2"/>
        <a:buChar char="b"/>
        <a:defRPr kumimoji="1" sz="2400" b="1" kern="1200">
          <a:solidFill>
            <a:srgbClr val="FFFF99"/>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rgbClr val="A50021"/>
        </a:buClr>
        <a:buChar char="•"/>
        <a:defRPr kumimoji="1" sz="2000" b="1" kern="1200">
          <a:solidFill>
            <a:srgbClr val="FFFF99"/>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rgbClr val="A50021"/>
        </a:buClr>
        <a:buChar char="–"/>
        <a:defRPr kumimoji="1" b="1" kern="1200">
          <a:solidFill>
            <a:srgbClr val="FFFF99"/>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lr>
          <a:srgbClr val="A50021"/>
        </a:buClr>
        <a:buChar char="–"/>
        <a:defRPr kumimoji="1" b="1" kern="1200">
          <a:solidFill>
            <a:srgbClr val="FFFF99"/>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rgbClr val="A50021"/>
        </a:buClr>
        <a:buChar char="»"/>
        <a:defRPr kumimoji="1" b="1" kern="1200">
          <a:solidFill>
            <a:srgbClr val="FFFF99"/>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8.wmf"/><Relationship Id="rId3" Type="http://schemas.openxmlformats.org/officeDocument/2006/relationships/oleObject" Target="../embeddings/oleObject2.bin"/><Relationship Id="rId7"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7.wmf"/><Relationship Id="rId5" Type="http://schemas.openxmlformats.org/officeDocument/2006/relationships/oleObject" Target="../embeddings/oleObject3.bin"/><Relationship Id="rId4" Type="http://schemas.openxmlformats.org/officeDocument/2006/relationships/image" Target="../media/image16.wm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7.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7.e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638300" y="5143500"/>
            <a:ext cx="9144000" cy="482600"/>
          </a:xfrm>
        </p:spPr>
        <p:txBody>
          <a:bodyPr>
            <a:normAutofit/>
          </a:bodyPr>
          <a:lstStyle/>
          <a:p>
            <a:r>
              <a:rPr lang="en-US" sz="2000" b="1" dirty="0">
                <a:latin typeface="Times New Roman" panose="02020603050405020304" pitchFamily="18" charset="0"/>
                <a:cs typeface="Times New Roman" panose="02020603050405020304" pitchFamily="18" charset="0"/>
              </a:rPr>
              <a:t>Department of Computer Science and Engineering</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8172" y="431800"/>
            <a:ext cx="10193528" cy="2070100"/>
          </a:xfrm>
          <a:prstGeom prst="rect">
            <a:avLst/>
          </a:prstGeom>
          <a:ln>
            <a:noFill/>
          </a:ln>
          <a:effectLst>
            <a:outerShdw blurRad="292100" dist="139700" dir="2700000" algn="tl" rotWithShape="0">
              <a:srgbClr val="333333">
                <a:alpha val="65000"/>
              </a:srgbClr>
            </a:outerShdw>
          </a:effectLst>
        </p:spPr>
      </p:pic>
      <p:sp>
        <p:nvSpPr>
          <p:cNvPr id="5" name="Rectangle 4"/>
          <p:cNvSpPr/>
          <p:nvPr/>
        </p:nvSpPr>
        <p:spPr>
          <a:xfrm>
            <a:off x="668720" y="2886840"/>
            <a:ext cx="11083159" cy="707886"/>
          </a:xfrm>
          <a:prstGeom prst="rect">
            <a:avLst/>
          </a:prstGeom>
        </p:spPr>
        <p:txBody>
          <a:bodyPr wrap="square">
            <a:spAutoFit/>
          </a:bodyPr>
          <a:lstStyle/>
          <a:p>
            <a:r>
              <a:rPr lang="en-US" sz="3600" b="1" dirty="0"/>
              <a:t>	</a:t>
            </a:r>
            <a:r>
              <a:rPr lang="en-US" sz="4000" b="1" dirty="0"/>
              <a:t>	Design and Analysis of Algorithm</a:t>
            </a:r>
            <a:endParaRPr lang="en-US" sz="4000" dirty="0"/>
          </a:p>
        </p:txBody>
      </p:sp>
    </p:spTree>
    <p:extLst>
      <p:ext uri="{BB962C8B-B14F-4D97-AF65-F5344CB8AC3E}">
        <p14:creationId xmlns:p14="http://schemas.microsoft.com/office/powerpoint/2010/main" val="2496799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Binary Search</a:t>
            </a:r>
          </a:p>
        </p:txBody>
      </p:sp>
      <p:pic>
        <p:nvPicPr>
          <p:cNvPr id="4" name="Content Placeholder 3"/>
          <p:cNvPicPr>
            <a:picLocks noGrp="1" noChangeAspect="1"/>
          </p:cNvPicPr>
          <p:nvPr>
            <p:ph idx="1"/>
          </p:nvPr>
        </p:nvPicPr>
        <p:blipFill>
          <a:blip r:embed="rId2"/>
          <a:stretch>
            <a:fillRect/>
          </a:stretch>
        </p:blipFill>
        <p:spPr>
          <a:xfrm>
            <a:off x="1097280" y="1737360"/>
            <a:ext cx="7546412" cy="4525963"/>
          </a:xfrm>
          <a:prstGeom prst="rect">
            <a:avLst/>
          </a:prstGeom>
        </p:spPr>
      </p:pic>
      <p:sp>
        <p:nvSpPr>
          <p:cNvPr id="3" name="Footer Placeholder 2"/>
          <p:cNvSpPr>
            <a:spLocks noGrp="1"/>
          </p:cNvSpPr>
          <p:nvPr>
            <p:ph type="ftr" sz="quarter" idx="11"/>
          </p:nvPr>
        </p:nvSpPr>
        <p:spPr/>
        <p:txBody>
          <a:bodyPr/>
          <a:lstStyle/>
          <a:p>
            <a:r>
              <a:rPr lang="en-US"/>
              <a:t>Ref Book: Thomas Cormen</a:t>
            </a:r>
          </a:p>
        </p:txBody>
      </p:sp>
    </p:spTree>
    <p:extLst>
      <p:ext uri="{BB962C8B-B14F-4D97-AF65-F5344CB8AC3E}">
        <p14:creationId xmlns:p14="http://schemas.microsoft.com/office/powerpoint/2010/main" val="406937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023582"/>
          </a:xfrm>
        </p:spPr>
        <p:txBody>
          <a:bodyPr/>
          <a:lstStyle/>
          <a:p>
            <a:pPr algn="ctr"/>
            <a:r>
              <a:rPr lang="en-US" dirty="0">
                <a:latin typeface="Times New Roman" panose="02020603050405020304" pitchFamily="18" charset="0"/>
                <a:cs typeface="Times New Roman" panose="02020603050405020304" pitchFamily="18" charset="0"/>
              </a:rPr>
              <a:t>The Recursion Tree</a:t>
            </a:r>
          </a:p>
        </p:txBody>
      </p:sp>
      <p:pic>
        <p:nvPicPr>
          <p:cNvPr id="717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019869" y="1835428"/>
            <a:ext cx="7904328" cy="42098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Footer Placeholder 2"/>
          <p:cNvSpPr>
            <a:spLocks noGrp="1"/>
          </p:cNvSpPr>
          <p:nvPr>
            <p:ph type="ftr" sz="quarter" idx="11"/>
          </p:nvPr>
        </p:nvSpPr>
        <p:spPr/>
        <p:txBody>
          <a:bodyPr/>
          <a:lstStyle/>
          <a:p>
            <a:r>
              <a:rPr lang="en-US" dirty="0"/>
              <a:t>Ref Book: Thomas </a:t>
            </a:r>
            <a:r>
              <a:rPr lang="en-US" dirty="0" err="1"/>
              <a:t>Cormen</a:t>
            </a:r>
            <a:endParaRPr lang="en-US" dirty="0"/>
          </a:p>
        </p:txBody>
      </p:sp>
    </p:spTree>
    <p:extLst>
      <p:ext uri="{BB962C8B-B14F-4D97-AF65-F5344CB8AC3E}">
        <p14:creationId xmlns:p14="http://schemas.microsoft.com/office/powerpoint/2010/main" val="39470075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Title 1"/>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Master Theorem</a:t>
            </a:r>
          </a:p>
        </p:txBody>
      </p:sp>
      <p:sp>
        <p:nvSpPr>
          <p:cNvPr id="1030" name="Content Placeholder 2"/>
          <p:cNvSpPr>
            <a:spLocks noGrp="1"/>
          </p:cNvSpPr>
          <p:nvPr>
            <p:ph idx="1"/>
          </p:nvPr>
        </p:nvSpPr>
        <p:spPr>
          <a:xfrm>
            <a:off x="868340" y="1737360"/>
            <a:ext cx="10287340" cy="4355205"/>
          </a:xfrm>
        </p:spPr>
        <p:txBody>
          <a:bodyPr>
            <a:normAutofit/>
          </a:bodyPr>
          <a:lstStyle/>
          <a:p>
            <a:r>
              <a:rPr lang="en-US" dirty="0">
                <a:latin typeface="Times New Roman" panose="02020603050405020304" pitchFamily="18" charset="0"/>
                <a:cs typeface="Times New Roman" panose="02020603050405020304" pitchFamily="18" charset="0"/>
              </a:rPr>
              <a:t>Master method provides a “cookbook” method for solving recurrences of the following form</a:t>
            </a:r>
          </a:p>
          <a:p>
            <a:r>
              <a:rPr lang="en-US" dirty="0">
                <a:latin typeface="Times New Roman" panose="02020603050405020304" pitchFamily="18" charset="0"/>
                <a:cs typeface="Times New Roman" panose="02020603050405020304" pitchFamily="18" charset="0"/>
              </a:rPr>
              <a:t>                 T(n) = a T(n/b) + f(n)</a:t>
            </a:r>
          </a:p>
          <a:p>
            <a:pPr>
              <a:buFont typeface="Arial" panose="020B0604020202020204" pitchFamily="34" charset="0"/>
              <a:buNone/>
            </a:pPr>
            <a:r>
              <a:rPr lang="en-US" dirty="0">
                <a:latin typeface="Times New Roman" panose="02020603050405020304" pitchFamily="18" charset="0"/>
                <a:cs typeface="Times New Roman" panose="02020603050405020304" pitchFamily="18" charset="0"/>
              </a:rPr>
              <a:t>	where a </a:t>
            </a:r>
            <a:r>
              <a:rPr lang="en-US" dirty="0">
                <a:latin typeface="Times New Roman" panose="02020603050405020304" pitchFamily="18" charset="0"/>
                <a:cs typeface="Times New Roman" panose="02020603050405020304" pitchFamily="18" charset="0"/>
                <a:sym typeface="Symbol" panose="05050102010706020507" pitchFamily="18" charset="2"/>
              </a:rPr>
              <a:t> </a:t>
            </a:r>
            <a:r>
              <a:rPr lang="en-US" dirty="0">
                <a:latin typeface="Times New Roman" panose="02020603050405020304" pitchFamily="18" charset="0"/>
                <a:cs typeface="Times New Roman" panose="02020603050405020304" pitchFamily="18" charset="0"/>
              </a:rPr>
              <a:t>1, b</a:t>
            </a:r>
            <a:r>
              <a:rPr lang="en-US" dirty="0">
                <a:latin typeface="Times New Roman" panose="02020603050405020304" pitchFamily="18" charset="0"/>
                <a:cs typeface="Times New Roman" panose="02020603050405020304" pitchFamily="18" charset="0"/>
                <a:sym typeface="Symbol" panose="05050102010706020507" pitchFamily="18" charset="2"/>
              </a:rPr>
              <a:t> &gt; 1</a:t>
            </a:r>
            <a:r>
              <a:rPr lang="en-US" dirty="0">
                <a:latin typeface="Times New Roman" panose="02020603050405020304" pitchFamily="18" charset="0"/>
                <a:cs typeface="Times New Roman" panose="02020603050405020304" pitchFamily="18" charset="0"/>
              </a:rPr>
              <a:t>.  If f(n) is asymptotically positive function. T(n) has following asymptotic bounds:</a:t>
            </a:r>
          </a:p>
          <a:p>
            <a:pPr>
              <a:buFont typeface="Arial" panose="020B0604020202020204" pitchFamily="34" charset="0"/>
              <a:buNone/>
            </a:pPr>
            <a:r>
              <a:rPr lang="en-US" dirty="0">
                <a:latin typeface="Times New Roman" panose="02020603050405020304" pitchFamily="18" charset="0"/>
                <a:cs typeface="Times New Roman" panose="02020603050405020304" pitchFamily="18" charset="0"/>
              </a:rPr>
              <a:t>There are 3 cases:</a:t>
            </a:r>
          </a:p>
          <a:p>
            <a:pPr>
              <a:buFont typeface="Arial" panose="020B0604020202020204" pitchFamily="34" charset="0"/>
              <a:buNone/>
            </a:pPr>
            <a:endParaRPr lang="en-US"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868340" y="3787396"/>
            <a:ext cx="11005211" cy="1930875"/>
          </a:xfrm>
          <a:prstGeom prst="rect">
            <a:avLst/>
          </a:prstGeom>
        </p:spPr>
      </p:pic>
      <p:sp>
        <p:nvSpPr>
          <p:cNvPr id="3" name="Footer Placeholder 2"/>
          <p:cNvSpPr>
            <a:spLocks noGrp="1"/>
          </p:cNvSpPr>
          <p:nvPr>
            <p:ph type="ftr" sz="quarter" idx="11"/>
          </p:nvPr>
        </p:nvSpPr>
        <p:spPr/>
        <p:txBody>
          <a:bodyPr/>
          <a:lstStyle/>
          <a:p>
            <a:r>
              <a:rPr lang="en-US"/>
              <a:t>Ref Book: Thomas Cormen</a:t>
            </a:r>
          </a:p>
        </p:txBody>
      </p:sp>
    </p:spTree>
    <p:extLst>
      <p:ext uri="{BB962C8B-B14F-4D97-AF65-F5344CB8AC3E}">
        <p14:creationId xmlns:p14="http://schemas.microsoft.com/office/powerpoint/2010/main" val="28283684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791570"/>
          </a:xfrm>
        </p:spPr>
        <p:txBody>
          <a:bodyPr/>
          <a:lstStyle/>
          <a:p>
            <a:pPr algn="ctr"/>
            <a:r>
              <a:rPr lang="en-US" dirty="0">
                <a:latin typeface="Times New Roman" panose="02020603050405020304" pitchFamily="18" charset="0"/>
                <a:cs typeface="Times New Roman" panose="02020603050405020304" pitchFamily="18" charset="0"/>
              </a:rPr>
              <a:t>Example of Master Method</a:t>
            </a:r>
          </a:p>
        </p:txBody>
      </p:sp>
      <p:sp>
        <p:nvSpPr>
          <p:cNvPr id="3" name="Content Placeholder 2"/>
          <p:cNvSpPr>
            <a:spLocks noGrp="1"/>
          </p:cNvSpPr>
          <p:nvPr>
            <p:ph idx="1"/>
          </p:nvPr>
        </p:nvSpPr>
        <p:spPr>
          <a:xfrm>
            <a:off x="1097280" y="1299267"/>
            <a:ext cx="10058400" cy="4023360"/>
          </a:xfrm>
        </p:spPr>
        <p:txBody>
          <a:bodyPr/>
          <a:lstStyle/>
          <a:p>
            <a:r>
              <a:rPr lang="en-US" dirty="0"/>
              <a:t>To use the master theorem, we simply plug the numbers into the formula</a:t>
            </a:r>
          </a:p>
        </p:txBody>
      </p:sp>
      <p:pic>
        <p:nvPicPr>
          <p:cNvPr id="4" name="Picture 3"/>
          <p:cNvPicPr>
            <a:picLocks noChangeAspect="1"/>
          </p:cNvPicPr>
          <p:nvPr/>
        </p:nvPicPr>
        <p:blipFill>
          <a:blip r:embed="rId3"/>
          <a:stretch>
            <a:fillRect/>
          </a:stretch>
        </p:blipFill>
        <p:spPr>
          <a:xfrm>
            <a:off x="933507" y="1733266"/>
            <a:ext cx="10112854" cy="4285396"/>
          </a:xfrm>
          <a:prstGeom prst="rect">
            <a:avLst/>
          </a:prstGeom>
        </p:spPr>
      </p:pic>
      <p:sp>
        <p:nvSpPr>
          <p:cNvPr id="5" name="Footer Placeholder 4"/>
          <p:cNvSpPr>
            <a:spLocks noGrp="1"/>
          </p:cNvSpPr>
          <p:nvPr>
            <p:ph type="ftr" sz="quarter" idx="11"/>
          </p:nvPr>
        </p:nvSpPr>
        <p:spPr/>
        <p:txBody>
          <a:bodyPr/>
          <a:lstStyle/>
          <a:p>
            <a:r>
              <a:rPr lang="en-US" dirty="0"/>
              <a:t>Ref Book: Thomas </a:t>
            </a:r>
            <a:r>
              <a:rPr lang="en-US" dirty="0" err="1"/>
              <a:t>Cormen</a:t>
            </a:r>
            <a:endParaRPr lang="en-US" dirty="0"/>
          </a:p>
        </p:txBody>
      </p:sp>
    </p:spTree>
    <p:extLst>
      <p:ext uri="{BB962C8B-B14F-4D97-AF65-F5344CB8AC3E}">
        <p14:creationId xmlns:p14="http://schemas.microsoft.com/office/powerpoint/2010/main" val="4816116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Title 1"/>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Master Method (Simplified)</a:t>
            </a:r>
            <a:endParaRPr lang="en-US" dirty="0"/>
          </a:p>
        </p:txBody>
      </p:sp>
      <p:sp>
        <p:nvSpPr>
          <p:cNvPr id="1030" name="Content Placeholder 2"/>
          <p:cNvSpPr>
            <a:spLocks noGrp="1"/>
          </p:cNvSpPr>
          <p:nvPr>
            <p:ph idx="1"/>
          </p:nvPr>
        </p:nvSpPr>
        <p:spPr/>
        <p:txBody>
          <a:bodyPr>
            <a:normAutofit lnSpcReduction="10000"/>
          </a:bodyPr>
          <a:lstStyle/>
          <a:p>
            <a:r>
              <a:rPr lang="en-US" sz="2800" dirty="0"/>
              <a:t>Let T(n) be </a:t>
            </a:r>
            <a:r>
              <a:rPr lang="en-US" sz="2800" u="sng" dirty="0"/>
              <a:t>a monotonically increasing</a:t>
            </a:r>
            <a:r>
              <a:rPr lang="en-US" sz="2800" dirty="0"/>
              <a:t> function that satisfies</a:t>
            </a:r>
          </a:p>
          <a:p>
            <a:pPr>
              <a:buFont typeface="Arial" panose="020B0604020202020204" pitchFamily="34" charset="0"/>
              <a:buNone/>
            </a:pPr>
            <a:r>
              <a:rPr lang="en-US" sz="2800" dirty="0"/>
              <a:t>                    T(n) = a T(n/b) + f(n)</a:t>
            </a:r>
          </a:p>
          <a:p>
            <a:pPr>
              <a:buFont typeface="Arial" panose="020B0604020202020204" pitchFamily="34" charset="0"/>
              <a:buNone/>
            </a:pPr>
            <a:r>
              <a:rPr lang="en-US" sz="2800" dirty="0"/>
              <a:t>                    T(1) = c</a:t>
            </a:r>
          </a:p>
          <a:p>
            <a:pPr>
              <a:buFont typeface="Arial" panose="020B0604020202020204" pitchFamily="34" charset="0"/>
              <a:buNone/>
            </a:pPr>
            <a:r>
              <a:rPr lang="en-US" sz="2800" dirty="0"/>
              <a:t>	where a </a:t>
            </a:r>
            <a:r>
              <a:rPr lang="en-US" sz="2800" dirty="0">
                <a:sym typeface="Symbol" panose="05050102010706020507" pitchFamily="18" charset="2"/>
              </a:rPr>
              <a:t> </a:t>
            </a:r>
            <a:r>
              <a:rPr lang="en-US" sz="2800" dirty="0"/>
              <a:t>1, b</a:t>
            </a:r>
            <a:r>
              <a:rPr lang="en-US" sz="2800" dirty="0">
                <a:sym typeface="Symbol" panose="05050102010706020507" pitchFamily="18" charset="2"/>
              </a:rPr>
              <a:t>  </a:t>
            </a:r>
            <a:r>
              <a:rPr lang="en-US" sz="2800" dirty="0"/>
              <a:t>2, c&gt;0.  If f(n) is </a:t>
            </a:r>
            <a:r>
              <a:rPr lang="en-US" sz="2800" dirty="0">
                <a:sym typeface="Symbol" panose="05050102010706020507" pitchFamily="18" charset="2"/>
              </a:rPr>
              <a:t></a:t>
            </a:r>
            <a:r>
              <a:rPr lang="en-US" sz="2800" dirty="0"/>
              <a:t>(</a:t>
            </a:r>
            <a:r>
              <a:rPr lang="en-US" sz="2800" dirty="0" err="1"/>
              <a:t>n</a:t>
            </a:r>
            <a:r>
              <a:rPr lang="en-US" sz="2800" baseline="30000" dirty="0" err="1"/>
              <a:t>d</a:t>
            </a:r>
            <a:r>
              <a:rPr lang="en-US" sz="2800" dirty="0"/>
              <a:t>) where d</a:t>
            </a:r>
            <a:r>
              <a:rPr lang="en-US" sz="2800" dirty="0">
                <a:sym typeface="Symbol" panose="05050102010706020507" pitchFamily="18" charset="2"/>
              </a:rPr>
              <a:t>  </a:t>
            </a:r>
            <a:r>
              <a:rPr lang="en-US" sz="2800" dirty="0"/>
              <a:t>0 then solution to recurrence relation is given as </a:t>
            </a:r>
          </a:p>
          <a:p>
            <a:pPr>
              <a:buNone/>
            </a:pPr>
            <a:r>
              <a:rPr lang="en-US" sz="2800" dirty="0">
                <a:latin typeface="Times New Roman" panose="02020603050405020304" pitchFamily="18" charset="0"/>
                <a:cs typeface="Times New Roman" panose="02020603050405020304" pitchFamily="18" charset="0"/>
              </a:rPr>
              <a:t>Case 1: T(n) </a:t>
            </a:r>
            <a:r>
              <a:rPr lang="el-GR" sz="2800" dirty="0">
                <a:latin typeface="Times New Roman" panose="02020603050405020304" pitchFamily="18" charset="0"/>
                <a:cs typeface="Times New Roman" panose="02020603050405020304" pitchFamily="18" charset="0"/>
              </a:rPr>
              <a:t>ϵ</a:t>
            </a:r>
            <a:r>
              <a:rPr lang="en-US" sz="2800" dirty="0">
                <a:latin typeface="Times New Roman" panose="02020603050405020304" pitchFamily="18" charset="0"/>
                <a:cs typeface="Times New Roman" panose="02020603050405020304" pitchFamily="18" charset="0"/>
              </a:rPr>
              <a:t> 			 -------- 	</a:t>
            </a:r>
            <a:r>
              <a:rPr lang="en-US" sz="2800" dirty="0">
                <a:solidFill>
                  <a:schemeClr val="tx1"/>
                </a:solidFill>
                <a:latin typeface="Times New Roman" panose="02020603050405020304" pitchFamily="18" charset="0"/>
                <a:cs typeface="Times New Roman" panose="02020603050405020304" pitchFamily="18" charset="0"/>
              </a:rPr>
              <a:t>if a &lt; </a:t>
            </a:r>
            <a:r>
              <a:rPr lang="en-US" sz="2800" dirty="0" err="1">
                <a:solidFill>
                  <a:schemeClr val="tx1"/>
                </a:solidFill>
                <a:latin typeface="Times New Roman" panose="02020603050405020304" pitchFamily="18" charset="0"/>
                <a:cs typeface="Times New Roman" panose="02020603050405020304" pitchFamily="18" charset="0"/>
              </a:rPr>
              <a:t>b</a:t>
            </a:r>
            <a:r>
              <a:rPr lang="en-US" sz="2800" baseline="30000" dirty="0" err="1">
                <a:solidFill>
                  <a:schemeClr val="tx1"/>
                </a:solidFill>
                <a:latin typeface="Times New Roman" panose="02020603050405020304" pitchFamily="18" charset="0"/>
                <a:cs typeface="Times New Roman" panose="02020603050405020304" pitchFamily="18" charset="0"/>
              </a:rPr>
              <a:t>d</a:t>
            </a:r>
            <a:endParaRPr lang="en-US" sz="2800" baseline="30000" dirty="0">
              <a:solidFill>
                <a:schemeClr val="tx1"/>
              </a:solidFill>
              <a:latin typeface="Times New Roman" panose="02020603050405020304" pitchFamily="18" charset="0"/>
              <a:cs typeface="Times New Roman" panose="02020603050405020304" pitchFamily="18" charset="0"/>
            </a:endParaRPr>
          </a:p>
          <a:p>
            <a:pPr>
              <a:buNone/>
            </a:pPr>
            <a:r>
              <a:rPr lang="en-US" sz="2800" dirty="0">
                <a:latin typeface="Times New Roman" panose="02020603050405020304" pitchFamily="18" charset="0"/>
                <a:cs typeface="Times New Roman" panose="02020603050405020304" pitchFamily="18" charset="0"/>
              </a:rPr>
              <a:t>Case 2: T(n) </a:t>
            </a:r>
            <a:r>
              <a:rPr lang="el-GR" sz="2800" dirty="0">
                <a:latin typeface="Times New Roman" panose="02020603050405020304" pitchFamily="18" charset="0"/>
                <a:cs typeface="Times New Roman" panose="02020603050405020304" pitchFamily="18" charset="0"/>
              </a:rPr>
              <a:t>ϵ</a:t>
            </a:r>
            <a:r>
              <a:rPr lang="en-US" sz="2800" dirty="0">
                <a:latin typeface="Times New Roman" panose="02020603050405020304" pitchFamily="18" charset="0"/>
                <a:cs typeface="Times New Roman" panose="02020603050405020304" pitchFamily="18" charset="0"/>
              </a:rPr>
              <a:t>			 -------- 	i</a:t>
            </a:r>
            <a:r>
              <a:rPr lang="en-US" sz="2800" dirty="0">
                <a:solidFill>
                  <a:schemeClr val="tx1"/>
                </a:solidFill>
                <a:latin typeface="Times New Roman" panose="02020603050405020304" pitchFamily="18" charset="0"/>
                <a:cs typeface="Times New Roman" panose="02020603050405020304" pitchFamily="18" charset="0"/>
              </a:rPr>
              <a:t>f a = </a:t>
            </a:r>
            <a:r>
              <a:rPr lang="en-US" sz="2800" dirty="0" err="1">
                <a:solidFill>
                  <a:schemeClr val="tx1"/>
                </a:solidFill>
                <a:latin typeface="Times New Roman" panose="02020603050405020304" pitchFamily="18" charset="0"/>
                <a:cs typeface="Times New Roman" panose="02020603050405020304" pitchFamily="18" charset="0"/>
              </a:rPr>
              <a:t>b</a:t>
            </a:r>
            <a:r>
              <a:rPr lang="en-US" sz="2800" baseline="30000" dirty="0" err="1">
                <a:solidFill>
                  <a:schemeClr val="tx1"/>
                </a:solidFill>
                <a:latin typeface="Times New Roman" panose="02020603050405020304" pitchFamily="18" charset="0"/>
                <a:cs typeface="Times New Roman" panose="02020603050405020304" pitchFamily="18" charset="0"/>
              </a:rPr>
              <a:t>d</a:t>
            </a:r>
            <a:endParaRPr lang="en-US" sz="2800" baseline="30000" dirty="0">
              <a:solidFill>
                <a:schemeClr val="tx1"/>
              </a:solidFill>
              <a:latin typeface="Times New Roman" panose="02020603050405020304" pitchFamily="18" charset="0"/>
              <a:cs typeface="Times New Roman" panose="02020603050405020304" pitchFamily="18" charset="0"/>
            </a:endParaRPr>
          </a:p>
          <a:p>
            <a:pPr>
              <a:buNone/>
            </a:pPr>
            <a:r>
              <a:rPr lang="en-US" sz="2800" dirty="0">
                <a:latin typeface="Times New Roman" panose="02020603050405020304" pitchFamily="18" charset="0"/>
                <a:cs typeface="Times New Roman" panose="02020603050405020304" pitchFamily="18" charset="0"/>
              </a:rPr>
              <a:t>Case 3: T(n) </a:t>
            </a:r>
            <a:r>
              <a:rPr lang="el-GR" sz="2800" dirty="0">
                <a:latin typeface="Times New Roman" panose="02020603050405020304" pitchFamily="18" charset="0"/>
                <a:cs typeface="Times New Roman" panose="02020603050405020304" pitchFamily="18" charset="0"/>
              </a:rPr>
              <a:t>ϵ</a:t>
            </a:r>
            <a:r>
              <a:rPr lang="en-US" sz="2800" dirty="0">
                <a:latin typeface="Times New Roman" panose="02020603050405020304" pitchFamily="18" charset="0"/>
                <a:cs typeface="Times New Roman" panose="02020603050405020304" pitchFamily="18" charset="0"/>
              </a:rPr>
              <a:t>			</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 </a:t>
            </a:r>
            <a:r>
              <a:rPr lang="en-US" sz="2800" dirty="0">
                <a:solidFill>
                  <a:schemeClr val="tx1"/>
                </a:solidFill>
                <a:latin typeface="Times New Roman" panose="02020603050405020304" pitchFamily="18" charset="0"/>
                <a:cs typeface="Times New Roman" panose="02020603050405020304" pitchFamily="18" charset="0"/>
              </a:rPr>
              <a:t>	if </a:t>
            </a:r>
            <a:r>
              <a:rPr lang="en-US" sz="2800" dirty="0">
                <a:solidFill>
                  <a:schemeClr val="tx1"/>
                </a:solidFill>
                <a:latin typeface="Times New Roman" panose="02020603050405020304" pitchFamily="18" charset="0"/>
                <a:cs typeface="Times New Roman" panose="02020603050405020304" pitchFamily="18" charset="0"/>
                <a:sym typeface="Symbol"/>
              </a:rPr>
              <a:t>a &gt; </a:t>
            </a:r>
            <a:r>
              <a:rPr lang="en-US" sz="2800" dirty="0" err="1">
                <a:solidFill>
                  <a:schemeClr val="tx1"/>
                </a:solidFill>
                <a:latin typeface="Times New Roman" panose="02020603050405020304" pitchFamily="18" charset="0"/>
                <a:cs typeface="Times New Roman" panose="02020603050405020304" pitchFamily="18" charset="0"/>
                <a:sym typeface="Symbol"/>
              </a:rPr>
              <a:t>b</a:t>
            </a:r>
            <a:r>
              <a:rPr lang="en-US" sz="2800" baseline="30000" dirty="0" err="1">
                <a:solidFill>
                  <a:schemeClr val="tx1"/>
                </a:solidFill>
                <a:latin typeface="Times New Roman" panose="02020603050405020304" pitchFamily="18" charset="0"/>
                <a:cs typeface="Times New Roman" panose="02020603050405020304" pitchFamily="18" charset="0"/>
                <a:sym typeface="Symbol"/>
              </a:rPr>
              <a:t>d</a:t>
            </a:r>
            <a:endParaRPr lang="en-US" sz="2800" baseline="30000" dirty="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None/>
            </a:pPr>
            <a:endParaRPr lang="en-US" dirty="0"/>
          </a:p>
        </p:txBody>
      </p:sp>
      <p:graphicFrame>
        <p:nvGraphicFramePr>
          <p:cNvPr id="1026" name="Object 26"/>
          <p:cNvGraphicFramePr>
            <a:graphicFrameLocks noChangeAspect="1"/>
          </p:cNvGraphicFramePr>
          <p:nvPr>
            <p:extLst>
              <p:ext uri="{D42A27DB-BD31-4B8C-83A1-F6EECF244321}">
                <p14:modId xmlns:p14="http://schemas.microsoft.com/office/powerpoint/2010/main" val="223666143"/>
              </p:ext>
            </p:extLst>
          </p:nvPr>
        </p:nvGraphicFramePr>
        <p:xfrm>
          <a:off x="3374169" y="5246169"/>
          <a:ext cx="1279718" cy="436066"/>
        </p:xfrm>
        <a:graphic>
          <a:graphicData uri="http://schemas.openxmlformats.org/presentationml/2006/ole">
            <mc:AlternateContent xmlns:mc="http://schemas.openxmlformats.org/markup-compatibility/2006">
              <mc:Choice xmlns:v="urn:schemas-microsoft-com:vml" Requires="v">
                <p:oleObj spid="_x0000_s6329" name="Formula" r:id="rId3" imgW="576720" imgH="196920" progId="Equation.Ribbit">
                  <p:embed/>
                </p:oleObj>
              </mc:Choice>
              <mc:Fallback>
                <p:oleObj name="Formula" r:id="rId3" imgW="576720" imgH="196920" progId="Equation.Ribbit">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74169" y="5246169"/>
                        <a:ext cx="1279718" cy="436066"/>
                      </a:xfrm>
                      <a:prstGeom prst="rect">
                        <a:avLst/>
                      </a:prstGeom>
                      <a:noFill/>
                      <a:ln>
                        <a:noFill/>
                      </a:ln>
                      <a:effectLst/>
                      <a:extLst/>
                    </p:spPr>
                  </p:pic>
                </p:oleObj>
              </mc:Fallback>
            </mc:AlternateContent>
          </a:graphicData>
        </a:graphic>
      </p:graphicFrame>
      <p:graphicFrame>
        <p:nvGraphicFramePr>
          <p:cNvPr id="1027" name="Object 27"/>
          <p:cNvGraphicFramePr>
            <a:graphicFrameLocks noChangeAspect="1"/>
          </p:cNvGraphicFramePr>
          <p:nvPr>
            <p:extLst>
              <p:ext uri="{D42A27DB-BD31-4B8C-83A1-F6EECF244321}">
                <p14:modId xmlns:p14="http://schemas.microsoft.com/office/powerpoint/2010/main" val="3140150963"/>
              </p:ext>
            </p:extLst>
          </p:nvPr>
        </p:nvGraphicFramePr>
        <p:xfrm>
          <a:off x="3332312" y="4696099"/>
          <a:ext cx="1579287" cy="441696"/>
        </p:xfrm>
        <a:graphic>
          <a:graphicData uri="http://schemas.openxmlformats.org/presentationml/2006/ole">
            <mc:AlternateContent xmlns:mc="http://schemas.openxmlformats.org/markup-compatibility/2006">
              <mc:Choice xmlns:v="urn:schemas-microsoft-com:vml" Requires="v">
                <p:oleObj spid="_x0000_s6330" name="Formula" r:id="rId5" imgW="702360" imgH="196920" progId="Equation.Ribbit">
                  <p:embed/>
                </p:oleObj>
              </mc:Choice>
              <mc:Fallback>
                <p:oleObj name="Formula" r:id="rId5" imgW="702360" imgH="196920" progId="Equation.Ribbit">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32312" y="4696099"/>
                        <a:ext cx="1579287" cy="441696"/>
                      </a:xfrm>
                      <a:prstGeom prst="rect">
                        <a:avLst/>
                      </a:prstGeom>
                      <a:noFill/>
                      <a:ln>
                        <a:noFill/>
                      </a:ln>
                      <a:effectLst/>
                      <a:extLst/>
                    </p:spPr>
                  </p:pic>
                </p:oleObj>
              </mc:Fallback>
            </mc:AlternateContent>
          </a:graphicData>
        </a:graphic>
      </p:graphicFrame>
      <p:graphicFrame>
        <p:nvGraphicFramePr>
          <p:cNvPr id="1028" name="Object 28"/>
          <p:cNvGraphicFramePr>
            <a:graphicFrameLocks noChangeAspect="1"/>
          </p:cNvGraphicFramePr>
          <p:nvPr>
            <p:extLst>
              <p:ext uri="{D42A27DB-BD31-4B8C-83A1-F6EECF244321}">
                <p14:modId xmlns:p14="http://schemas.microsoft.com/office/powerpoint/2010/main" val="3690077226"/>
              </p:ext>
            </p:extLst>
          </p:nvPr>
        </p:nvGraphicFramePr>
        <p:xfrm>
          <a:off x="3332312" y="4207749"/>
          <a:ext cx="924876" cy="488350"/>
        </p:xfrm>
        <a:graphic>
          <a:graphicData uri="http://schemas.openxmlformats.org/presentationml/2006/ole">
            <mc:AlternateContent xmlns:mc="http://schemas.openxmlformats.org/markup-compatibility/2006">
              <mc:Choice xmlns:v="urn:schemas-microsoft-com:vml" Requires="v">
                <p:oleObj spid="_x0000_s6331" name="Formula" r:id="rId7" imgW="371160" imgH="196920" progId="Equation.Ribbit">
                  <p:embed/>
                </p:oleObj>
              </mc:Choice>
              <mc:Fallback>
                <p:oleObj name="Formula" r:id="rId7" imgW="371160" imgH="196920" progId="Equation.Ribbit">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32312" y="4207749"/>
                        <a:ext cx="924876" cy="488350"/>
                      </a:xfrm>
                      <a:prstGeom prst="rect">
                        <a:avLst/>
                      </a:prstGeom>
                      <a:noFill/>
                      <a:ln>
                        <a:noFill/>
                      </a:ln>
                      <a:effectLst/>
                      <a:extLst/>
                    </p:spPr>
                  </p:pic>
                </p:oleObj>
              </mc:Fallback>
            </mc:AlternateContent>
          </a:graphicData>
        </a:graphic>
      </p:graphicFrame>
      <p:sp>
        <p:nvSpPr>
          <p:cNvPr id="2" name="Footer Placeholder 1"/>
          <p:cNvSpPr>
            <a:spLocks noGrp="1"/>
          </p:cNvSpPr>
          <p:nvPr>
            <p:ph type="ftr" sz="quarter" idx="11"/>
          </p:nvPr>
        </p:nvSpPr>
        <p:spPr/>
        <p:txBody>
          <a:bodyPr/>
          <a:lstStyle/>
          <a:p>
            <a:r>
              <a:rPr lang="en-US" dirty="0"/>
              <a:t>Ref Book: Sridhar (oxford Publication )</a:t>
            </a:r>
          </a:p>
        </p:txBody>
      </p:sp>
    </p:spTree>
    <p:extLst>
      <p:ext uri="{BB962C8B-B14F-4D97-AF65-F5344CB8AC3E}">
        <p14:creationId xmlns:p14="http://schemas.microsoft.com/office/powerpoint/2010/main" val="19436974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p:cNvSpPr>
            <a:spLocks noGrp="1" noChangeArrowheads="1"/>
          </p:cNvSpPr>
          <p:nvPr>
            <p:ph type="title"/>
          </p:nvPr>
        </p:nvSpPr>
        <p:spPr>
          <a:xfrm>
            <a:off x="1097280" y="286603"/>
            <a:ext cx="10058400" cy="955343"/>
          </a:xfrm>
        </p:spPr>
        <p:txBody>
          <a:bodyPr/>
          <a:lstStyle/>
          <a:p>
            <a:pPr algn="ctr"/>
            <a:r>
              <a:rPr lang="en-US" dirty="0">
                <a:latin typeface="Times New Roman" panose="02020603050405020304" pitchFamily="18" charset="0"/>
                <a:cs typeface="Times New Roman" panose="02020603050405020304" pitchFamily="18" charset="0"/>
              </a:rPr>
              <a:t>Divide-and-Conquer Examples</a:t>
            </a:r>
          </a:p>
        </p:txBody>
      </p:sp>
      <p:sp>
        <p:nvSpPr>
          <p:cNvPr id="268291" name="Rectangle 3"/>
          <p:cNvSpPr>
            <a:spLocks noGrp="1" noChangeArrowheads="1"/>
          </p:cNvSpPr>
          <p:nvPr>
            <p:ph idx="1"/>
          </p:nvPr>
        </p:nvSpPr>
        <p:spPr>
          <a:xfrm>
            <a:off x="1097279" y="1845734"/>
            <a:ext cx="10189419" cy="3640666"/>
          </a:xfrm>
        </p:spPr>
        <p:txBody>
          <a:bodyPr>
            <a:normAutofit/>
          </a:bodyPr>
          <a:lstStyle/>
          <a:p>
            <a:pPr marL="457200" indent="-457200"/>
            <a:r>
              <a:rPr lang="en-US" sz="2800" dirty="0">
                <a:latin typeface="Times New Roman" panose="02020603050405020304" pitchFamily="18" charset="0"/>
                <a:cs typeface="Times New Roman" panose="02020603050405020304" pitchFamily="18" charset="0"/>
              </a:rPr>
              <a:t>Sorting : </a:t>
            </a:r>
            <a:r>
              <a:rPr lang="en-US" sz="2800" dirty="0" err="1">
                <a:latin typeface="Times New Roman" panose="02020603050405020304" pitchFamily="18" charset="0"/>
                <a:cs typeface="Times New Roman" panose="02020603050405020304" pitchFamily="18" charset="0"/>
              </a:rPr>
              <a:t>Mergesort</a:t>
            </a:r>
            <a:r>
              <a:rPr lang="en-US" sz="2800" dirty="0">
                <a:latin typeface="Times New Roman" panose="02020603050405020304" pitchFamily="18" charset="0"/>
                <a:cs typeface="Times New Roman" panose="02020603050405020304" pitchFamily="18" charset="0"/>
              </a:rPr>
              <a:t> and Quicksort</a:t>
            </a:r>
          </a:p>
          <a:p>
            <a:pPr marL="457200" indent="-457200"/>
            <a:r>
              <a:rPr lang="en-US" sz="2800" dirty="0">
                <a:latin typeface="Times New Roman" panose="02020603050405020304" pitchFamily="18" charset="0"/>
                <a:cs typeface="Times New Roman" panose="02020603050405020304" pitchFamily="18" charset="0"/>
              </a:rPr>
              <a:t>Binary tree traversals</a:t>
            </a:r>
          </a:p>
          <a:p>
            <a:pPr marL="457200" indent="-457200"/>
            <a:r>
              <a:rPr lang="en-US" sz="2800" dirty="0">
                <a:latin typeface="Times New Roman" panose="02020603050405020304" pitchFamily="18" charset="0"/>
                <a:cs typeface="Times New Roman" panose="02020603050405020304" pitchFamily="18" charset="0"/>
              </a:rPr>
              <a:t>Binary search</a:t>
            </a:r>
          </a:p>
          <a:p>
            <a:pPr marL="457200" indent="-457200"/>
            <a:r>
              <a:rPr lang="en-US" sz="2800" dirty="0">
                <a:latin typeface="Times New Roman" panose="02020603050405020304" pitchFamily="18" charset="0"/>
                <a:cs typeface="Times New Roman" panose="02020603050405020304" pitchFamily="18" charset="0"/>
              </a:rPr>
              <a:t>Multiplication of large integers</a:t>
            </a:r>
          </a:p>
          <a:p>
            <a:pPr marL="457200" indent="-457200"/>
            <a:r>
              <a:rPr lang="en-US" sz="2800" dirty="0">
                <a:latin typeface="Times New Roman" panose="02020603050405020304" pitchFamily="18" charset="0"/>
                <a:cs typeface="Times New Roman" panose="02020603050405020304" pitchFamily="18" charset="0"/>
              </a:rPr>
              <a:t>Matrix multiplication: </a:t>
            </a:r>
            <a:r>
              <a:rPr lang="en-US" sz="2800" dirty="0" err="1">
                <a:latin typeface="Times New Roman" panose="02020603050405020304" pitchFamily="18" charset="0"/>
                <a:cs typeface="Times New Roman" panose="02020603050405020304" pitchFamily="18" charset="0"/>
              </a:rPr>
              <a:t>Strassen’s</a:t>
            </a:r>
            <a:r>
              <a:rPr lang="en-US" sz="2800" dirty="0">
                <a:latin typeface="Times New Roman" panose="02020603050405020304" pitchFamily="18" charset="0"/>
                <a:cs typeface="Times New Roman" panose="02020603050405020304" pitchFamily="18" charset="0"/>
              </a:rPr>
              <a:t> algorithm</a:t>
            </a:r>
          </a:p>
          <a:p>
            <a:pPr marL="457200" indent="-457200"/>
            <a:r>
              <a:rPr lang="en-US" sz="2800" dirty="0">
                <a:latin typeface="Times New Roman" panose="02020603050405020304" pitchFamily="18" charset="0"/>
                <a:cs typeface="Times New Roman" panose="02020603050405020304" pitchFamily="18" charset="0"/>
              </a:rPr>
              <a:t>Closest-pair and convex-hull algorithms</a:t>
            </a:r>
          </a:p>
        </p:txBody>
      </p:sp>
      <p:sp>
        <p:nvSpPr>
          <p:cNvPr id="2" name="Footer Placeholder 1"/>
          <p:cNvSpPr>
            <a:spLocks noGrp="1"/>
          </p:cNvSpPr>
          <p:nvPr>
            <p:ph type="ftr" sz="quarter" idx="11"/>
          </p:nvPr>
        </p:nvSpPr>
        <p:spPr/>
        <p:txBody>
          <a:bodyPr/>
          <a:lstStyle/>
          <a:p>
            <a:r>
              <a:rPr lang="en-US" dirty="0"/>
              <a:t>Ref Book: Thomas </a:t>
            </a:r>
            <a:r>
              <a:rPr lang="en-US" dirty="0" err="1"/>
              <a:t>Cormen</a:t>
            </a:r>
            <a:r>
              <a:rPr lang="en-US" dirty="0"/>
              <a:t>/</a:t>
            </a:r>
            <a:r>
              <a:rPr lang="en-US" dirty="0" err="1"/>
              <a:t>Sahni</a:t>
            </a:r>
            <a:endParaRPr lang="en-US" dirty="0"/>
          </a:p>
        </p:txBody>
      </p:sp>
    </p:spTree>
    <p:extLst>
      <p:ext uri="{BB962C8B-B14F-4D97-AF65-F5344CB8AC3E}">
        <p14:creationId xmlns:p14="http://schemas.microsoft.com/office/powerpoint/2010/main" val="17038487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algn="ctr"/>
            <a:r>
              <a:rPr lang="en-US" dirty="0" err="1">
                <a:solidFill>
                  <a:schemeClr val="tx1"/>
                </a:solidFill>
                <a:latin typeface="Times New Roman" panose="02020603050405020304" pitchFamily="18" charset="0"/>
                <a:cs typeface="Times New Roman" panose="02020603050405020304" pitchFamily="18" charset="0"/>
              </a:rPr>
              <a:t>Mergesort</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996287" y="1737360"/>
            <a:ext cx="10159393" cy="4131734"/>
          </a:xfrm>
        </p:spPr>
        <p:txBody>
          <a:bodyPr/>
          <a:lstStyle/>
          <a:p>
            <a:r>
              <a:rPr lang="en-US" dirty="0"/>
              <a:t>Merge sort is a divide and conquer algorithm for sorting arrays. To sort an array, first you split it into two arrays of roughly equal size. Then sort each of those arrays using merge sort, and merge the two sorted arrays.</a:t>
            </a:r>
          </a:p>
          <a:p>
            <a:endParaRPr lang="en-US" dirty="0"/>
          </a:p>
        </p:txBody>
      </p:sp>
      <p:sp>
        <p:nvSpPr>
          <p:cNvPr id="5" name="Footer Placeholder 3"/>
          <p:cNvSpPr>
            <a:spLocks noGrp="1"/>
          </p:cNvSpPr>
          <p:nvPr>
            <p:ph type="ftr" sz="quarter" idx="11"/>
          </p:nvPr>
        </p:nvSpPr>
        <p:spPr/>
        <p:txBody>
          <a:bodyPr/>
          <a:lstStyle/>
          <a:p>
            <a:r>
              <a:rPr lang="en-US" dirty="0"/>
              <a:t>Ref Book: Thomas </a:t>
            </a:r>
            <a:r>
              <a:rPr lang="en-US" dirty="0" err="1"/>
              <a:t>Cormen</a:t>
            </a:r>
            <a:endParaRPr lang="en-US" dirty="0"/>
          </a:p>
        </p:txBody>
      </p:sp>
      <p:pic>
        <p:nvPicPr>
          <p:cNvPr id="4" name="Picture 3"/>
          <p:cNvPicPr>
            <a:picLocks noChangeAspect="1"/>
          </p:cNvPicPr>
          <p:nvPr/>
        </p:nvPicPr>
        <p:blipFill>
          <a:blip r:embed="rId2"/>
          <a:stretch>
            <a:fillRect/>
          </a:stretch>
        </p:blipFill>
        <p:spPr>
          <a:xfrm>
            <a:off x="3193922" y="2481236"/>
            <a:ext cx="5544457" cy="3683203"/>
          </a:xfrm>
          <a:prstGeom prst="rect">
            <a:avLst/>
          </a:prstGeom>
        </p:spPr>
      </p:pic>
    </p:spTree>
    <p:extLst>
      <p:ext uri="{BB962C8B-B14F-4D97-AF65-F5344CB8AC3E}">
        <p14:creationId xmlns:p14="http://schemas.microsoft.com/office/powerpoint/2010/main" val="31324647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3"/>
          <p:cNvSpPr>
            <a:spLocks noGrp="1"/>
          </p:cNvSpPr>
          <p:nvPr>
            <p:ph type="ftr" sz="quarter" idx="10"/>
          </p:nvPr>
        </p:nvSpPr>
        <p:spPr/>
        <p:txBody>
          <a:bodyPr/>
          <a:lstStyle/>
          <a:p>
            <a:r>
              <a:rPr lang="en-US"/>
              <a:t>Ref Book: Thomas Cormen</a:t>
            </a:r>
          </a:p>
        </p:txBody>
      </p:sp>
      <p:sp>
        <p:nvSpPr>
          <p:cNvPr id="391170" name="Rectangle 2"/>
          <p:cNvSpPr>
            <a:spLocks noGrp="1" noChangeArrowheads="1"/>
          </p:cNvSpPr>
          <p:nvPr>
            <p:ph type="title"/>
          </p:nvPr>
        </p:nvSpPr>
        <p:spPr>
          <a:xfrm>
            <a:off x="1097280" y="286604"/>
            <a:ext cx="10058400" cy="892910"/>
          </a:xfrm>
        </p:spPr>
        <p:txBody>
          <a:bodyPr/>
          <a:lstStyle/>
          <a:p>
            <a:pPr algn="ctr"/>
            <a:r>
              <a:rPr lang="en-US" dirty="0" err="1">
                <a:latin typeface="Times New Roman" panose="02020603050405020304" pitchFamily="18" charset="0"/>
                <a:cs typeface="Times New Roman" panose="02020603050405020304" pitchFamily="18" charset="0"/>
              </a:rPr>
              <a:t>Pseudocode</a:t>
            </a:r>
            <a:r>
              <a:rPr lang="en-US" dirty="0">
                <a:latin typeface="Times New Roman" panose="02020603050405020304" pitchFamily="18" charset="0"/>
                <a:cs typeface="Times New Roman" panose="02020603050405020304" pitchFamily="18" charset="0"/>
              </a:rPr>
              <a:t> of Merge-Sort (A, p, r)</a:t>
            </a:r>
          </a:p>
        </p:txBody>
      </p:sp>
      <p:sp>
        <p:nvSpPr>
          <p:cNvPr id="391171" name="Rectangle 3"/>
          <p:cNvSpPr>
            <a:spLocks noGrp="1" noChangeArrowheads="1"/>
          </p:cNvSpPr>
          <p:nvPr>
            <p:ph type="body" idx="1"/>
          </p:nvPr>
        </p:nvSpPr>
        <p:spPr>
          <a:xfrm>
            <a:off x="1831976" y="1364179"/>
            <a:ext cx="8343900" cy="1038225"/>
          </a:xfrm>
        </p:spPr>
        <p:txBody>
          <a:bodyPr>
            <a:normAutofit lnSpcReduction="10000"/>
          </a:bodyPr>
          <a:lstStyle/>
          <a:p>
            <a:pPr>
              <a:buFont typeface="Wingdings" panose="05000000000000000000" pitchFamily="2" charset="2"/>
              <a:buNone/>
            </a:pPr>
            <a:r>
              <a:rPr lang="en-US" sz="2800" b="1" dirty="0">
                <a:solidFill>
                  <a:srgbClr val="CC3300"/>
                </a:solidFill>
              </a:rPr>
              <a:t>INPUT: </a:t>
            </a:r>
            <a:r>
              <a:rPr lang="en-US" sz="2800" b="1" dirty="0">
                <a:solidFill>
                  <a:schemeClr val="hlink"/>
                </a:solidFill>
              </a:rPr>
              <a:t>a sequence of </a:t>
            </a:r>
            <a:r>
              <a:rPr lang="en-US" sz="2800" i="1" dirty="0">
                <a:solidFill>
                  <a:schemeClr val="hlink"/>
                </a:solidFill>
              </a:rPr>
              <a:t>n</a:t>
            </a:r>
            <a:r>
              <a:rPr lang="en-US" sz="2800" b="1" dirty="0">
                <a:solidFill>
                  <a:schemeClr val="hlink"/>
                </a:solidFill>
              </a:rPr>
              <a:t> numbers stored in array A</a:t>
            </a:r>
          </a:p>
          <a:p>
            <a:pPr>
              <a:buFont typeface="Wingdings" panose="05000000000000000000" pitchFamily="2" charset="2"/>
              <a:buNone/>
            </a:pPr>
            <a:r>
              <a:rPr lang="en-US" sz="2800" b="1" dirty="0">
                <a:solidFill>
                  <a:srgbClr val="CC3300"/>
                </a:solidFill>
              </a:rPr>
              <a:t>OUTPUT: </a:t>
            </a:r>
            <a:r>
              <a:rPr lang="en-US" sz="2800" b="1" dirty="0">
                <a:solidFill>
                  <a:schemeClr val="hlink"/>
                </a:solidFill>
              </a:rPr>
              <a:t>an ordered sequence of </a:t>
            </a:r>
            <a:r>
              <a:rPr lang="en-US" sz="2800" i="1" dirty="0">
                <a:solidFill>
                  <a:schemeClr val="hlink"/>
                </a:solidFill>
              </a:rPr>
              <a:t>n</a:t>
            </a:r>
            <a:r>
              <a:rPr lang="en-US" sz="2800" b="1" dirty="0">
                <a:solidFill>
                  <a:schemeClr val="hlink"/>
                </a:solidFill>
              </a:rPr>
              <a:t> numbers</a:t>
            </a:r>
            <a:endParaRPr lang="en-US" sz="2800" dirty="0">
              <a:solidFill>
                <a:schemeClr val="hlink"/>
              </a:solidFill>
            </a:endParaRPr>
          </a:p>
          <a:p>
            <a:pPr>
              <a:buFont typeface="Wingdings" panose="05000000000000000000" pitchFamily="2" charset="2"/>
              <a:buNone/>
            </a:pPr>
            <a:endParaRPr lang="en-US" dirty="0">
              <a:solidFill>
                <a:schemeClr val="hlink"/>
              </a:solidFill>
            </a:endParaRPr>
          </a:p>
        </p:txBody>
      </p:sp>
      <p:sp>
        <p:nvSpPr>
          <p:cNvPr id="391173" name="Text Box 5"/>
          <p:cNvSpPr txBox="1">
            <a:spLocks noChangeArrowheads="1"/>
          </p:cNvSpPr>
          <p:nvPr/>
        </p:nvSpPr>
        <p:spPr bwMode="auto">
          <a:xfrm>
            <a:off x="2074864" y="2217738"/>
            <a:ext cx="785812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91174" name="Text Box 6"/>
          <p:cNvSpPr txBox="1">
            <a:spLocks noChangeArrowheads="1"/>
          </p:cNvSpPr>
          <p:nvPr/>
        </p:nvSpPr>
        <p:spPr bwMode="auto">
          <a:xfrm>
            <a:off x="2074864" y="2570123"/>
            <a:ext cx="7335837" cy="2295525"/>
          </a:xfrm>
          <a:prstGeom prst="rect">
            <a:avLst/>
          </a:prstGeom>
          <a:solidFill>
            <a:srgbClr val="CCECFF"/>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r>
              <a:rPr kumimoji="0" lang="en-US" b="1" i="1" dirty="0" err="1"/>
              <a:t>MergeSort</a:t>
            </a:r>
            <a:r>
              <a:rPr kumimoji="0" lang="en-US" b="1" i="1" dirty="0"/>
              <a:t> </a:t>
            </a:r>
            <a:r>
              <a:rPr kumimoji="0" lang="en-US" b="1" dirty="0"/>
              <a:t>(</a:t>
            </a:r>
            <a:r>
              <a:rPr kumimoji="0" lang="en-US" b="1" i="1" dirty="0"/>
              <a:t>A</a:t>
            </a:r>
            <a:r>
              <a:rPr kumimoji="0" lang="en-US" b="1" dirty="0"/>
              <a:t>, </a:t>
            </a:r>
            <a:r>
              <a:rPr kumimoji="0" lang="en-US" b="1" i="1" dirty="0"/>
              <a:t>p</a:t>
            </a:r>
            <a:r>
              <a:rPr kumimoji="0" lang="en-US" b="1" dirty="0"/>
              <a:t>, </a:t>
            </a:r>
            <a:r>
              <a:rPr kumimoji="0" lang="en-US" b="1" i="1" dirty="0"/>
              <a:t>r</a:t>
            </a:r>
            <a:r>
              <a:rPr kumimoji="0" lang="en-US" b="1" dirty="0"/>
              <a:t>)   // </a:t>
            </a:r>
            <a:r>
              <a:rPr kumimoji="0" lang="en-US" sz="2000" dirty="0"/>
              <a:t>sort </a:t>
            </a:r>
            <a:r>
              <a:rPr kumimoji="0" lang="en-US" sz="2000" i="1" dirty="0"/>
              <a:t>A</a:t>
            </a:r>
            <a:r>
              <a:rPr kumimoji="0" lang="en-US" sz="2000" dirty="0"/>
              <a:t>[</a:t>
            </a:r>
            <a:r>
              <a:rPr kumimoji="0" lang="en-US" sz="2000" i="1" dirty="0" err="1"/>
              <a:t>p..r</a:t>
            </a:r>
            <a:r>
              <a:rPr kumimoji="0" lang="en-US" sz="2000" dirty="0"/>
              <a:t>] by divide &amp; conquer</a:t>
            </a:r>
          </a:p>
          <a:p>
            <a:pPr>
              <a:buFontTx/>
              <a:buAutoNum type="arabicPlain"/>
            </a:pPr>
            <a:r>
              <a:rPr kumimoji="0" lang="en-US" b="1" dirty="0"/>
              <a:t>if</a:t>
            </a:r>
            <a:r>
              <a:rPr kumimoji="0" lang="en-US" b="1" i="1" dirty="0"/>
              <a:t> </a:t>
            </a:r>
            <a:r>
              <a:rPr kumimoji="0" lang="en-US" i="1" dirty="0"/>
              <a:t>p</a:t>
            </a:r>
            <a:r>
              <a:rPr kumimoji="0" lang="en-US" dirty="0"/>
              <a:t> &lt; </a:t>
            </a:r>
            <a:r>
              <a:rPr kumimoji="0" lang="en-US" i="1" dirty="0"/>
              <a:t>r</a:t>
            </a:r>
          </a:p>
          <a:p>
            <a:pPr>
              <a:buFontTx/>
              <a:buAutoNum type="arabicPlain"/>
            </a:pPr>
            <a:r>
              <a:rPr kumimoji="0" lang="en-US" b="1" dirty="0"/>
              <a:t>    then</a:t>
            </a:r>
            <a:r>
              <a:rPr kumimoji="0" lang="en-US" dirty="0"/>
              <a:t> </a:t>
            </a:r>
            <a:r>
              <a:rPr kumimoji="0" lang="en-US" i="1" dirty="0"/>
              <a:t>q</a:t>
            </a:r>
            <a:r>
              <a:rPr kumimoji="0" lang="en-US" dirty="0"/>
              <a:t> </a:t>
            </a:r>
            <a:r>
              <a:rPr kumimoji="0" lang="en-US" dirty="0">
                <a:sym typeface="Symbol" panose="05050102010706020507" pitchFamily="18" charset="2"/>
              </a:rPr>
              <a:t> (</a:t>
            </a:r>
            <a:r>
              <a:rPr kumimoji="0" lang="en-US" i="1" dirty="0" err="1">
                <a:sym typeface="Symbol" panose="05050102010706020507" pitchFamily="18" charset="2"/>
              </a:rPr>
              <a:t>p</a:t>
            </a:r>
            <a:r>
              <a:rPr kumimoji="0" lang="en-US" dirty="0" err="1">
                <a:sym typeface="Symbol" panose="05050102010706020507" pitchFamily="18" charset="2"/>
              </a:rPr>
              <a:t>+</a:t>
            </a:r>
            <a:r>
              <a:rPr kumimoji="0" lang="en-US" i="1" dirty="0" err="1">
                <a:sym typeface="Symbol" panose="05050102010706020507" pitchFamily="18" charset="2"/>
              </a:rPr>
              <a:t>r</a:t>
            </a:r>
            <a:r>
              <a:rPr kumimoji="0" lang="en-US" dirty="0">
                <a:sym typeface="Symbol" panose="05050102010706020507" pitchFamily="18" charset="2"/>
              </a:rPr>
              <a:t>)/2</a:t>
            </a:r>
          </a:p>
          <a:p>
            <a:pPr>
              <a:buFontTx/>
              <a:buAutoNum type="arabicPlain"/>
            </a:pPr>
            <a:r>
              <a:rPr kumimoji="0" lang="en-US" dirty="0">
                <a:sym typeface="Symbol" panose="05050102010706020507" pitchFamily="18" charset="2"/>
              </a:rPr>
              <a:t>         </a:t>
            </a:r>
            <a:r>
              <a:rPr kumimoji="0" lang="en-US" i="1" dirty="0" err="1">
                <a:sym typeface="Symbol" panose="05050102010706020507" pitchFamily="18" charset="2"/>
              </a:rPr>
              <a:t>MergeSort</a:t>
            </a:r>
            <a:r>
              <a:rPr kumimoji="0" lang="en-US" dirty="0">
                <a:sym typeface="Symbol" panose="05050102010706020507" pitchFamily="18" charset="2"/>
              </a:rPr>
              <a:t> (</a:t>
            </a:r>
            <a:r>
              <a:rPr kumimoji="0" lang="en-US" i="1" dirty="0">
                <a:sym typeface="Symbol" panose="05050102010706020507" pitchFamily="18" charset="2"/>
              </a:rPr>
              <a:t>A</a:t>
            </a:r>
            <a:r>
              <a:rPr kumimoji="0" lang="en-US" dirty="0">
                <a:sym typeface="Symbol" panose="05050102010706020507" pitchFamily="18" charset="2"/>
              </a:rPr>
              <a:t>, </a:t>
            </a:r>
            <a:r>
              <a:rPr kumimoji="0" lang="en-US" i="1" dirty="0">
                <a:sym typeface="Symbol" panose="05050102010706020507" pitchFamily="18" charset="2"/>
              </a:rPr>
              <a:t>p</a:t>
            </a:r>
            <a:r>
              <a:rPr kumimoji="0" lang="en-US" dirty="0">
                <a:sym typeface="Symbol" panose="05050102010706020507" pitchFamily="18" charset="2"/>
              </a:rPr>
              <a:t>, </a:t>
            </a:r>
            <a:r>
              <a:rPr kumimoji="0" lang="en-US" i="1" dirty="0">
                <a:sym typeface="Symbol" panose="05050102010706020507" pitchFamily="18" charset="2"/>
              </a:rPr>
              <a:t>q</a:t>
            </a:r>
            <a:r>
              <a:rPr kumimoji="0" lang="en-US" dirty="0">
                <a:sym typeface="Symbol" panose="05050102010706020507" pitchFamily="18" charset="2"/>
              </a:rPr>
              <a:t>)</a:t>
            </a:r>
          </a:p>
          <a:p>
            <a:pPr>
              <a:buFontTx/>
              <a:buAutoNum type="arabicPlain"/>
            </a:pPr>
            <a:r>
              <a:rPr kumimoji="0" lang="en-US" dirty="0">
                <a:sym typeface="Symbol" panose="05050102010706020507" pitchFamily="18" charset="2"/>
              </a:rPr>
              <a:t>         </a:t>
            </a:r>
            <a:r>
              <a:rPr kumimoji="0" lang="en-US" i="1" dirty="0" err="1">
                <a:sym typeface="Symbol" panose="05050102010706020507" pitchFamily="18" charset="2"/>
              </a:rPr>
              <a:t>MergeSort</a:t>
            </a:r>
            <a:r>
              <a:rPr kumimoji="0" lang="en-US" dirty="0">
                <a:sym typeface="Symbol" panose="05050102010706020507" pitchFamily="18" charset="2"/>
              </a:rPr>
              <a:t> (</a:t>
            </a:r>
            <a:r>
              <a:rPr kumimoji="0" lang="en-US" i="1" dirty="0">
                <a:sym typeface="Symbol" panose="05050102010706020507" pitchFamily="18" charset="2"/>
              </a:rPr>
              <a:t>A</a:t>
            </a:r>
            <a:r>
              <a:rPr kumimoji="0" lang="en-US" dirty="0">
                <a:sym typeface="Symbol" panose="05050102010706020507" pitchFamily="18" charset="2"/>
              </a:rPr>
              <a:t>, </a:t>
            </a:r>
            <a:r>
              <a:rPr kumimoji="0" lang="en-US" i="1" dirty="0">
                <a:sym typeface="Symbol" panose="05050102010706020507" pitchFamily="18" charset="2"/>
              </a:rPr>
              <a:t>q</a:t>
            </a:r>
            <a:r>
              <a:rPr kumimoji="0" lang="en-US" dirty="0">
                <a:sym typeface="Symbol" panose="05050102010706020507" pitchFamily="18" charset="2"/>
              </a:rPr>
              <a:t>+1, </a:t>
            </a:r>
            <a:r>
              <a:rPr kumimoji="0" lang="en-US" i="1" dirty="0">
                <a:sym typeface="Symbol" panose="05050102010706020507" pitchFamily="18" charset="2"/>
              </a:rPr>
              <a:t>r</a:t>
            </a:r>
            <a:r>
              <a:rPr kumimoji="0" lang="en-US" dirty="0">
                <a:sym typeface="Symbol" panose="05050102010706020507" pitchFamily="18" charset="2"/>
              </a:rPr>
              <a:t>)</a:t>
            </a:r>
          </a:p>
          <a:p>
            <a:pPr>
              <a:buFontTx/>
              <a:buAutoNum type="arabicPlain"/>
            </a:pPr>
            <a:r>
              <a:rPr kumimoji="0" lang="en-US" dirty="0">
                <a:sym typeface="Symbol" panose="05050102010706020507" pitchFamily="18" charset="2"/>
              </a:rPr>
              <a:t>         </a:t>
            </a:r>
            <a:r>
              <a:rPr kumimoji="0" lang="en-US" i="1" dirty="0">
                <a:sym typeface="Symbol" panose="05050102010706020507" pitchFamily="18" charset="2"/>
              </a:rPr>
              <a:t>Merge</a:t>
            </a:r>
            <a:r>
              <a:rPr kumimoji="0" lang="en-US" dirty="0">
                <a:sym typeface="Symbol" panose="05050102010706020507" pitchFamily="18" charset="2"/>
              </a:rPr>
              <a:t> (</a:t>
            </a:r>
            <a:r>
              <a:rPr kumimoji="0" lang="en-US" i="1" dirty="0">
                <a:sym typeface="Symbol" panose="05050102010706020507" pitchFamily="18" charset="2"/>
              </a:rPr>
              <a:t>A</a:t>
            </a:r>
            <a:r>
              <a:rPr kumimoji="0" lang="en-US" dirty="0">
                <a:sym typeface="Symbol" panose="05050102010706020507" pitchFamily="18" charset="2"/>
              </a:rPr>
              <a:t>, </a:t>
            </a:r>
            <a:r>
              <a:rPr kumimoji="0" lang="en-US" i="1" dirty="0">
                <a:sym typeface="Symbol" panose="05050102010706020507" pitchFamily="18" charset="2"/>
              </a:rPr>
              <a:t>p</a:t>
            </a:r>
            <a:r>
              <a:rPr kumimoji="0" lang="en-US" dirty="0">
                <a:sym typeface="Symbol" panose="05050102010706020507" pitchFamily="18" charset="2"/>
              </a:rPr>
              <a:t>, </a:t>
            </a:r>
            <a:r>
              <a:rPr kumimoji="0" lang="en-US" i="1" dirty="0">
                <a:sym typeface="Symbol" panose="05050102010706020507" pitchFamily="18" charset="2"/>
              </a:rPr>
              <a:t>q</a:t>
            </a:r>
            <a:r>
              <a:rPr kumimoji="0" lang="en-US" dirty="0">
                <a:sym typeface="Symbol" panose="05050102010706020507" pitchFamily="18" charset="2"/>
              </a:rPr>
              <a:t>, </a:t>
            </a:r>
            <a:r>
              <a:rPr kumimoji="0" lang="en-US" i="1" dirty="0">
                <a:sym typeface="Symbol" panose="05050102010706020507" pitchFamily="18" charset="2"/>
              </a:rPr>
              <a:t>r</a:t>
            </a:r>
            <a:r>
              <a:rPr kumimoji="0" lang="en-US" dirty="0">
                <a:sym typeface="Symbol" panose="05050102010706020507" pitchFamily="18" charset="2"/>
              </a:rPr>
              <a:t>) // </a:t>
            </a:r>
            <a:r>
              <a:rPr kumimoji="0" lang="en-US" sz="2000" dirty="0">
                <a:sym typeface="Symbol" panose="05050102010706020507" pitchFamily="18" charset="2"/>
              </a:rPr>
              <a:t>merges </a:t>
            </a:r>
            <a:r>
              <a:rPr kumimoji="0" lang="en-US" sz="2000" i="1" dirty="0"/>
              <a:t>A</a:t>
            </a:r>
            <a:r>
              <a:rPr kumimoji="0" lang="en-US" sz="2000" dirty="0"/>
              <a:t>[</a:t>
            </a:r>
            <a:r>
              <a:rPr kumimoji="0" lang="en-US" sz="2000" i="1" dirty="0" err="1"/>
              <a:t>p..q</a:t>
            </a:r>
            <a:r>
              <a:rPr kumimoji="0" lang="en-US" sz="2000" dirty="0"/>
              <a:t>] with </a:t>
            </a:r>
            <a:r>
              <a:rPr kumimoji="0" lang="en-US" sz="2000" i="1" dirty="0"/>
              <a:t>A</a:t>
            </a:r>
            <a:r>
              <a:rPr kumimoji="0" lang="en-US" sz="2000" dirty="0"/>
              <a:t>[</a:t>
            </a:r>
            <a:r>
              <a:rPr kumimoji="0" lang="en-US" sz="2000" i="1" dirty="0"/>
              <a:t>q+1..r</a:t>
            </a:r>
            <a:r>
              <a:rPr kumimoji="0" lang="en-US" sz="2000" dirty="0"/>
              <a:t>] </a:t>
            </a:r>
          </a:p>
        </p:txBody>
      </p:sp>
      <p:sp>
        <p:nvSpPr>
          <p:cNvPr id="391175" name="Text Box 7"/>
          <p:cNvSpPr txBox="1">
            <a:spLocks noChangeArrowheads="1"/>
          </p:cNvSpPr>
          <p:nvPr/>
        </p:nvSpPr>
        <p:spPr bwMode="auto">
          <a:xfrm>
            <a:off x="2138363" y="5160963"/>
            <a:ext cx="29463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solidFill>
                  <a:srgbClr val="CC3300"/>
                </a:solidFill>
              </a:rPr>
              <a:t>Initial Call:</a:t>
            </a:r>
            <a:r>
              <a:rPr lang="en-US"/>
              <a:t> MergeSort(</a:t>
            </a:r>
            <a:r>
              <a:rPr lang="en-US" i="1"/>
              <a:t>A</a:t>
            </a:r>
            <a:r>
              <a:rPr lang="en-US"/>
              <a:t>, 1, </a:t>
            </a:r>
            <a:r>
              <a:rPr lang="en-US" i="1"/>
              <a:t>n</a:t>
            </a:r>
            <a:r>
              <a:rPr lang="en-US"/>
              <a:t>)</a:t>
            </a:r>
          </a:p>
        </p:txBody>
      </p:sp>
      <p:sp>
        <p:nvSpPr>
          <p:cNvPr id="8" name="Footer Placeholder 3"/>
          <p:cNvSpPr>
            <a:spLocks noGrp="1"/>
          </p:cNvSpPr>
          <p:nvPr>
            <p:ph type="ftr" sz="quarter" idx="11"/>
          </p:nvPr>
        </p:nvSpPr>
        <p:spPr>
          <a:xfrm>
            <a:off x="9788578" y="193923"/>
            <a:ext cx="2225008" cy="495651"/>
          </a:xfrm>
        </p:spPr>
        <p:txBody>
          <a:bodyPr/>
          <a:lstStyle/>
          <a:p>
            <a:r>
              <a:rPr lang="en-US" dirty="0"/>
              <a:t>Ref Book: Thomas </a:t>
            </a:r>
            <a:r>
              <a:rPr lang="en-US" dirty="0" err="1"/>
              <a:t>Cormen</a:t>
            </a:r>
            <a:endParaRPr lang="en-US" dirty="0"/>
          </a:p>
        </p:txBody>
      </p:sp>
    </p:spTree>
    <p:extLst>
      <p:ext uri="{BB962C8B-B14F-4D97-AF65-F5344CB8AC3E}">
        <p14:creationId xmlns:p14="http://schemas.microsoft.com/office/powerpoint/2010/main" val="7360299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oter Placeholder 3"/>
          <p:cNvSpPr>
            <a:spLocks noGrp="1"/>
          </p:cNvSpPr>
          <p:nvPr>
            <p:ph type="ftr" sz="quarter" idx="10"/>
          </p:nvPr>
        </p:nvSpPr>
        <p:spPr/>
        <p:txBody>
          <a:bodyPr/>
          <a:lstStyle/>
          <a:p>
            <a:r>
              <a:rPr lang="en-US"/>
              <a:t>Ref Book: Thomas Cormen</a:t>
            </a:r>
          </a:p>
        </p:txBody>
      </p:sp>
      <p:sp>
        <p:nvSpPr>
          <p:cNvPr id="430082" name="Rectangle 2"/>
          <p:cNvSpPr>
            <a:spLocks noGrp="1" noChangeArrowheads="1"/>
          </p:cNvSpPr>
          <p:nvPr>
            <p:ph type="title"/>
          </p:nvPr>
        </p:nvSpPr>
        <p:spPr>
          <a:xfrm>
            <a:off x="1524001" y="-179388"/>
            <a:ext cx="9142413" cy="914401"/>
          </a:xfrm>
        </p:spPr>
        <p:txBody>
          <a:bodyPr/>
          <a:lstStyle/>
          <a:p>
            <a:pPr algn="ctr"/>
            <a:r>
              <a:rPr lang="en-US" dirty="0">
                <a:latin typeface="Times New Roman" panose="02020603050405020304" pitchFamily="18" charset="0"/>
                <a:cs typeface="Times New Roman" panose="02020603050405020304" pitchFamily="18" charset="0"/>
              </a:rPr>
              <a:t>Procedure Merge</a:t>
            </a:r>
          </a:p>
        </p:txBody>
      </p:sp>
      <p:sp>
        <p:nvSpPr>
          <p:cNvPr id="430083" name="Rectangle 3"/>
          <p:cNvSpPr>
            <a:spLocks noGrp="1" noChangeArrowheads="1"/>
          </p:cNvSpPr>
          <p:nvPr>
            <p:ph type="body" idx="1"/>
          </p:nvPr>
        </p:nvSpPr>
        <p:spPr>
          <a:xfrm>
            <a:off x="1812925" y="663576"/>
            <a:ext cx="3854450" cy="5732463"/>
          </a:xfrm>
          <a:solidFill>
            <a:srgbClr val="CCECFF"/>
          </a:solidFill>
          <a:ln w="19050">
            <a:solidFill>
              <a:schemeClr val="tx1"/>
            </a:solidFill>
            <a:miter lim="800000"/>
            <a:headEnd/>
            <a:tailEnd/>
          </a:ln>
        </p:spPr>
        <p:txBody>
          <a:bodyPr>
            <a:noAutofit/>
          </a:bodyPr>
          <a:lstStyle/>
          <a:p>
            <a:pPr marL="902208" lvl="1" indent="-609600">
              <a:buNone/>
            </a:pPr>
            <a:r>
              <a:rPr lang="en-US" sz="2000" b="1" dirty="0">
                <a:solidFill>
                  <a:srgbClr val="FF3300"/>
                </a:solidFill>
                <a:latin typeface="Times New Roman" panose="02020603050405020304" pitchFamily="18" charset="0"/>
                <a:cs typeface="Times New Roman" panose="02020603050405020304" pitchFamily="18" charset="0"/>
              </a:rPr>
              <a:t>Merge(</a:t>
            </a:r>
            <a:r>
              <a:rPr lang="en-US" sz="2000" b="1" i="1" dirty="0">
                <a:solidFill>
                  <a:srgbClr val="FF3300"/>
                </a:solidFill>
                <a:latin typeface="Times New Roman" panose="02020603050405020304" pitchFamily="18" charset="0"/>
                <a:cs typeface="Times New Roman" panose="02020603050405020304" pitchFamily="18" charset="0"/>
              </a:rPr>
              <a:t>A</a:t>
            </a:r>
            <a:r>
              <a:rPr lang="en-US" sz="2000" b="1" dirty="0">
                <a:solidFill>
                  <a:srgbClr val="FF3300"/>
                </a:solidFill>
                <a:latin typeface="Times New Roman" panose="02020603050405020304" pitchFamily="18" charset="0"/>
                <a:cs typeface="Times New Roman" panose="02020603050405020304" pitchFamily="18" charset="0"/>
              </a:rPr>
              <a:t>, </a:t>
            </a:r>
            <a:r>
              <a:rPr lang="en-US" sz="2000" b="1" i="1" dirty="0">
                <a:solidFill>
                  <a:srgbClr val="FF3300"/>
                </a:solidFill>
                <a:latin typeface="Times New Roman" panose="02020603050405020304" pitchFamily="18" charset="0"/>
                <a:cs typeface="Times New Roman" panose="02020603050405020304" pitchFamily="18" charset="0"/>
              </a:rPr>
              <a:t>p</a:t>
            </a:r>
            <a:r>
              <a:rPr lang="en-US" sz="2000" b="1" dirty="0">
                <a:solidFill>
                  <a:srgbClr val="FF3300"/>
                </a:solidFill>
                <a:latin typeface="Times New Roman" panose="02020603050405020304" pitchFamily="18" charset="0"/>
                <a:cs typeface="Times New Roman" panose="02020603050405020304" pitchFamily="18" charset="0"/>
              </a:rPr>
              <a:t>, </a:t>
            </a:r>
            <a:r>
              <a:rPr lang="en-US" sz="2000" b="1" i="1" dirty="0">
                <a:solidFill>
                  <a:srgbClr val="FF3300"/>
                </a:solidFill>
                <a:latin typeface="Times New Roman" panose="02020603050405020304" pitchFamily="18" charset="0"/>
                <a:cs typeface="Times New Roman" panose="02020603050405020304" pitchFamily="18" charset="0"/>
              </a:rPr>
              <a:t>q</a:t>
            </a:r>
            <a:r>
              <a:rPr lang="en-US" sz="2000" b="1" dirty="0">
                <a:solidFill>
                  <a:srgbClr val="FF3300"/>
                </a:solidFill>
                <a:latin typeface="Times New Roman" panose="02020603050405020304" pitchFamily="18" charset="0"/>
                <a:cs typeface="Times New Roman" panose="02020603050405020304" pitchFamily="18" charset="0"/>
              </a:rPr>
              <a:t>, </a:t>
            </a:r>
            <a:r>
              <a:rPr lang="en-US" sz="2000" b="1" i="1" dirty="0">
                <a:solidFill>
                  <a:srgbClr val="FF3300"/>
                </a:solidFill>
                <a:latin typeface="Times New Roman" panose="02020603050405020304" pitchFamily="18" charset="0"/>
                <a:cs typeface="Times New Roman" panose="02020603050405020304" pitchFamily="18" charset="0"/>
              </a:rPr>
              <a:t>r</a:t>
            </a:r>
            <a:r>
              <a:rPr lang="en-US" sz="2000" b="1" dirty="0">
                <a:solidFill>
                  <a:srgbClr val="FF3300"/>
                </a:solidFill>
                <a:latin typeface="Times New Roman" panose="02020603050405020304" pitchFamily="18" charset="0"/>
                <a:cs typeface="Times New Roman" panose="02020603050405020304" pitchFamily="18" charset="0"/>
              </a:rPr>
              <a:t>)</a:t>
            </a:r>
          </a:p>
          <a:p>
            <a:pPr marL="902208" lvl="1" indent="-609600">
              <a:buNone/>
            </a:pPr>
            <a:r>
              <a:rPr lang="en-US" sz="2000" dirty="0">
                <a:latin typeface="Times New Roman" panose="02020603050405020304" pitchFamily="18" charset="0"/>
                <a:cs typeface="Times New Roman" panose="02020603050405020304" pitchFamily="18" charset="0"/>
              </a:rPr>
              <a:t>1  </a:t>
            </a:r>
            <a:r>
              <a:rPr lang="en-US" sz="2000" i="1" dirty="0">
                <a:latin typeface="Times New Roman" panose="02020603050405020304" pitchFamily="18" charset="0"/>
                <a:cs typeface="Times New Roman" panose="02020603050405020304" pitchFamily="18" charset="0"/>
              </a:rPr>
              <a:t>n</a:t>
            </a:r>
            <a:r>
              <a:rPr lang="en-US" sz="2000" baseline="-25000" dirty="0">
                <a:latin typeface="Times New Roman" panose="02020603050405020304" pitchFamily="18" charset="0"/>
                <a:cs typeface="Times New Roman" panose="02020603050405020304" pitchFamily="18" charset="0"/>
              </a:rPr>
              <a:t>1</a:t>
            </a:r>
            <a:r>
              <a:rPr lang="en-US" sz="2000" dirty="0">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q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p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+ 1</a:t>
            </a:r>
            <a:endParaRPr lang="en-US" sz="2000" dirty="0">
              <a:latin typeface="Times New Roman" panose="02020603050405020304" pitchFamily="18" charset="0"/>
              <a:cs typeface="Times New Roman" panose="02020603050405020304" pitchFamily="18" charset="0"/>
            </a:endParaRPr>
          </a:p>
          <a:p>
            <a:pPr marL="902208" lvl="1" indent="-609600">
              <a:buNone/>
            </a:pPr>
            <a:r>
              <a:rPr lang="en-US" sz="2000" dirty="0">
                <a:latin typeface="Times New Roman" panose="02020603050405020304" pitchFamily="18" charset="0"/>
                <a:cs typeface="Times New Roman" panose="02020603050405020304" pitchFamily="18" charset="0"/>
              </a:rPr>
              <a:t>2  </a:t>
            </a:r>
            <a:r>
              <a:rPr lang="en-US" sz="2000" i="1" dirty="0">
                <a:latin typeface="Times New Roman" panose="02020603050405020304" pitchFamily="18" charset="0"/>
                <a:cs typeface="Times New Roman" panose="02020603050405020304" pitchFamily="18" charset="0"/>
              </a:rPr>
              <a:t>n</a:t>
            </a:r>
            <a:r>
              <a:rPr lang="en-US" sz="2000"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r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q</a:t>
            </a:r>
            <a:endParaRPr lang="en-US" sz="2000" b="1"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endParaRPr>
          </a:p>
          <a:p>
            <a:pPr marL="902208" lvl="1" indent="-609600">
              <a:buFont typeface="Wingdings" panose="05000000000000000000" pitchFamily="2" charset="2"/>
              <a:buAutoNum type="arabicPlain" startAt="3"/>
            </a:pPr>
            <a:r>
              <a:rPr lang="en-US" sz="2000" b="1" dirty="0">
                <a:solidFill>
                  <a:schemeClr val="hlink"/>
                </a:solidFill>
                <a:latin typeface="Times New Roman" panose="02020603050405020304" pitchFamily="18" charset="0"/>
                <a:cs typeface="Times New Roman" panose="02020603050405020304" pitchFamily="18" charset="0"/>
              </a:rPr>
              <a:t>for</a:t>
            </a:r>
            <a:r>
              <a:rPr lang="en-US" sz="2000"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i</a:t>
            </a:r>
            <a:r>
              <a:rPr lang="en-US" sz="2000" i="1" dirty="0">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r>
              <a:rPr lang="en-US" sz="2000" dirty="0">
                <a:latin typeface="Times New Roman" panose="02020603050405020304" pitchFamily="18" charset="0"/>
                <a:cs typeface="Times New Roman" panose="02020603050405020304" pitchFamily="18" charset="0"/>
              </a:rPr>
              <a:t> 1 </a:t>
            </a:r>
            <a:r>
              <a:rPr lang="en-US" sz="2000" b="1" dirty="0">
                <a:solidFill>
                  <a:schemeClr val="hlink"/>
                </a:solidFill>
                <a:latin typeface="Times New Roman" panose="02020603050405020304" pitchFamily="18" charset="0"/>
                <a:cs typeface="Times New Roman" panose="02020603050405020304" pitchFamily="18" charset="0"/>
              </a:rPr>
              <a:t>to</a:t>
            </a:r>
            <a:r>
              <a:rPr lang="en-US" sz="200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n</a:t>
            </a:r>
            <a:r>
              <a:rPr lang="en-US" sz="2000" baseline="-25000" dirty="0">
                <a:latin typeface="Times New Roman" panose="02020603050405020304" pitchFamily="18" charset="0"/>
                <a:cs typeface="Times New Roman" panose="02020603050405020304" pitchFamily="18" charset="0"/>
              </a:rPr>
              <a:t>1</a:t>
            </a:r>
            <a:r>
              <a:rPr lang="en-US" sz="2000" dirty="0">
                <a:latin typeface="Times New Roman" panose="02020603050405020304" pitchFamily="18" charset="0"/>
                <a:cs typeface="Times New Roman" panose="02020603050405020304" pitchFamily="18" charset="0"/>
              </a:rPr>
              <a:t> </a:t>
            </a:r>
          </a:p>
          <a:p>
            <a:pPr marL="902208" lvl="1" indent="-609600">
              <a:buFont typeface="Wingdings" panose="05000000000000000000" pitchFamily="2" charset="2"/>
              <a:buAutoNum type="arabicPlain" startAt="3"/>
            </a:pPr>
            <a:r>
              <a:rPr lang="en-US" sz="2000" dirty="0">
                <a:latin typeface="Times New Roman" panose="02020603050405020304" pitchFamily="18" charset="0"/>
                <a:cs typeface="Times New Roman" panose="02020603050405020304" pitchFamily="18" charset="0"/>
              </a:rPr>
              <a:t>    </a:t>
            </a:r>
            <a:r>
              <a:rPr lang="en-US" sz="2000" b="1" dirty="0">
                <a:solidFill>
                  <a:schemeClr val="hlink"/>
                </a:solidFill>
                <a:latin typeface="Times New Roman" panose="02020603050405020304" pitchFamily="18" charset="0"/>
                <a:cs typeface="Times New Roman" panose="02020603050405020304" pitchFamily="18" charset="0"/>
              </a:rPr>
              <a:t>do</a:t>
            </a:r>
            <a:r>
              <a:rPr lang="en-US" sz="200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L</a:t>
            </a:r>
            <a:r>
              <a:rPr lang="en-US" sz="2000" dirty="0">
                <a:latin typeface="Times New Roman" panose="02020603050405020304" pitchFamily="18" charset="0"/>
                <a:cs typeface="Times New Roman" panose="02020603050405020304" pitchFamily="18" charset="0"/>
              </a:rPr>
              <a:t>[</a:t>
            </a:r>
            <a:r>
              <a:rPr lang="en-US" sz="2000" i="1" dirty="0" err="1">
                <a:latin typeface="Times New Roman" panose="02020603050405020304" pitchFamily="18" charset="0"/>
                <a:cs typeface="Times New Roman" panose="02020603050405020304" pitchFamily="18" charset="0"/>
              </a:rPr>
              <a:t>i</a:t>
            </a:r>
            <a:r>
              <a:rPr lang="en-US" sz="2000" dirty="0">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p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err="1">
                <a:solidFill>
                  <a:schemeClr val="tx1"/>
                </a:solidFill>
                <a:latin typeface="Times New Roman" panose="02020603050405020304" pitchFamily="18" charset="0"/>
                <a:cs typeface="Times New Roman" panose="02020603050405020304" pitchFamily="18" charset="0"/>
                <a:sym typeface="Symbol" panose="05050102010706020507" pitchFamily="18" charset="2"/>
              </a:rPr>
              <a:t>i</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1]</a:t>
            </a:r>
          </a:p>
          <a:p>
            <a:pPr marL="902208" lvl="1" indent="-609600">
              <a:buFont typeface="Wingdings" panose="05000000000000000000" pitchFamily="2" charset="2"/>
              <a:buAutoNum type="arabicPlain" startAt="3"/>
            </a:pPr>
            <a:r>
              <a:rPr lang="en-US" sz="2000" b="1" dirty="0">
                <a:solidFill>
                  <a:schemeClr val="hlink"/>
                </a:solidFill>
                <a:latin typeface="Times New Roman" panose="02020603050405020304" pitchFamily="18" charset="0"/>
                <a:cs typeface="Times New Roman" panose="02020603050405020304" pitchFamily="18" charset="0"/>
              </a:rPr>
              <a:t>for</a:t>
            </a:r>
            <a:r>
              <a:rPr lang="en-US" sz="200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j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r>
              <a:rPr lang="en-US" sz="2000" dirty="0">
                <a:latin typeface="Times New Roman" panose="02020603050405020304" pitchFamily="18" charset="0"/>
                <a:cs typeface="Times New Roman" panose="02020603050405020304" pitchFamily="18" charset="0"/>
              </a:rPr>
              <a:t> 1 </a:t>
            </a:r>
            <a:r>
              <a:rPr lang="en-US" sz="2000" b="1" dirty="0">
                <a:solidFill>
                  <a:schemeClr val="hlink"/>
                </a:solidFill>
                <a:latin typeface="Times New Roman" panose="02020603050405020304" pitchFamily="18" charset="0"/>
                <a:cs typeface="Times New Roman" panose="02020603050405020304" pitchFamily="18" charset="0"/>
              </a:rPr>
              <a:t>to</a:t>
            </a:r>
            <a:r>
              <a:rPr lang="en-US" sz="200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n</a:t>
            </a:r>
            <a:r>
              <a:rPr lang="en-US" sz="2000"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 </a:t>
            </a:r>
          </a:p>
          <a:p>
            <a:pPr marL="902208" lvl="1" indent="-609600">
              <a:buFont typeface="Wingdings" panose="05000000000000000000" pitchFamily="2" charset="2"/>
              <a:buAutoNum type="arabicPlain" startAt="3"/>
            </a:pPr>
            <a:r>
              <a:rPr lang="en-US" sz="2000" dirty="0">
                <a:latin typeface="Times New Roman" panose="02020603050405020304" pitchFamily="18" charset="0"/>
                <a:cs typeface="Times New Roman" panose="02020603050405020304" pitchFamily="18" charset="0"/>
              </a:rPr>
              <a:t>    </a:t>
            </a:r>
            <a:r>
              <a:rPr lang="en-US" sz="2000" b="1" dirty="0">
                <a:solidFill>
                  <a:schemeClr val="hlink"/>
                </a:solidFill>
                <a:latin typeface="Times New Roman" panose="02020603050405020304" pitchFamily="18" charset="0"/>
                <a:cs typeface="Times New Roman" panose="02020603050405020304" pitchFamily="18" charset="0"/>
              </a:rPr>
              <a:t>do</a:t>
            </a:r>
            <a:r>
              <a:rPr lang="en-US" sz="200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R</a:t>
            </a:r>
            <a:r>
              <a:rPr lang="en-US" sz="2000" dirty="0">
                <a:latin typeface="Times New Roman" panose="02020603050405020304" pitchFamily="18" charset="0"/>
                <a:cs typeface="Times New Roman" panose="02020603050405020304" pitchFamily="18" charset="0"/>
              </a:rPr>
              <a:t>[</a:t>
            </a:r>
            <a:r>
              <a:rPr lang="en-US" sz="2000" i="1" dirty="0">
                <a:latin typeface="Times New Roman" panose="02020603050405020304" pitchFamily="18" charset="0"/>
                <a:cs typeface="Times New Roman" panose="02020603050405020304" pitchFamily="18" charset="0"/>
              </a:rPr>
              <a:t>j</a:t>
            </a:r>
            <a:r>
              <a:rPr lang="en-US" sz="2000" dirty="0">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q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j</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endPar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endParaRPr>
          </a:p>
          <a:p>
            <a:pPr marL="902208" lvl="1" indent="-609600">
              <a:buFont typeface="Wingdings" panose="05000000000000000000" pitchFamily="2" charset="2"/>
              <a:buAutoNum type="arabicPlain" startAt="3"/>
            </a:pP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L</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r>
              <a:rPr lang="en-US" sz="2000" i="1" dirty="0">
                <a:latin typeface="Times New Roman" panose="02020603050405020304" pitchFamily="18" charset="0"/>
                <a:cs typeface="Times New Roman" panose="02020603050405020304" pitchFamily="18" charset="0"/>
              </a:rPr>
              <a:t>n</a:t>
            </a:r>
            <a:r>
              <a:rPr lang="en-US" sz="2000" i="1" baseline="-25000" dirty="0">
                <a:latin typeface="Times New Roman" panose="02020603050405020304" pitchFamily="18" charset="0"/>
                <a:cs typeface="Times New Roman" panose="02020603050405020304" pitchFamily="18" charset="0"/>
              </a:rPr>
              <a:t>1</a:t>
            </a:r>
            <a:r>
              <a:rPr lang="en-US" sz="2000" dirty="0">
                <a:latin typeface="Times New Roman" panose="02020603050405020304" pitchFamily="18" charset="0"/>
                <a:cs typeface="Times New Roman" panose="02020603050405020304" pitchFamily="18" charset="0"/>
              </a:rPr>
              <a:t>+1]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p>
          <a:p>
            <a:pPr marL="902208" lvl="1" indent="-609600">
              <a:buFont typeface="Wingdings" panose="05000000000000000000" pitchFamily="2" charset="2"/>
              <a:buAutoNum type="arabicPlain" startAt="3"/>
            </a:pP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R</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r>
              <a:rPr lang="en-US" sz="2000" i="1" dirty="0">
                <a:latin typeface="Times New Roman" panose="02020603050405020304" pitchFamily="18" charset="0"/>
                <a:cs typeface="Times New Roman" panose="02020603050405020304" pitchFamily="18" charset="0"/>
              </a:rPr>
              <a:t>n</a:t>
            </a:r>
            <a:r>
              <a:rPr lang="en-US" sz="2000" i="1"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+1]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p>
          <a:p>
            <a:pPr marL="902208" lvl="1" indent="-609600">
              <a:buFont typeface="Wingdings" panose="05000000000000000000" pitchFamily="2" charset="2"/>
              <a:buAutoNum type="arabicPlain" startAt="3"/>
            </a:pPr>
            <a:r>
              <a:rPr lang="en-US" sz="2000" i="1" dirty="0" err="1">
                <a:solidFill>
                  <a:schemeClr val="tx1"/>
                </a:solidFill>
                <a:latin typeface="Times New Roman" panose="02020603050405020304" pitchFamily="18" charset="0"/>
                <a:cs typeface="Times New Roman" panose="02020603050405020304" pitchFamily="18" charset="0"/>
                <a:sym typeface="Symbol" panose="05050102010706020507" pitchFamily="18" charset="2"/>
              </a:rPr>
              <a:t>i</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 1</a:t>
            </a:r>
          </a:p>
          <a:p>
            <a:pPr marL="902208" lvl="1" indent="-609600">
              <a:buFont typeface="Wingdings" panose="05000000000000000000" pitchFamily="2" charset="2"/>
              <a:buAutoNum type="arabicPlain" startAt="3"/>
            </a:pP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j</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 1</a:t>
            </a:r>
          </a:p>
          <a:p>
            <a:pPr marL="902208" lvl="1" indent="-609600">
              <a:buFont typeface="Wingdings" panose="05000000000000000000" pitchFamily="2" charset="2"/>
              <a:buAutoNum type="arabicPlain" startAt="3"/>
            </a:pPr>
            <a:r>
              <a:rPr lang="en-US" sz="2000" b="1" dirty="0">
                <a:solidFill>
                  <a:schemeClr val="hlink"/>
                </a:solidFill>
                <a:latin typeface="Times New Roman" panose="02020603050405020304" pitchFamily="18" charset="0"/>
                <a:cs typeface="Times New Roman" panose="02020603050405020304" pitchFamily="18" charset="0"/>
                <a:sym typeface="Symbol" panose="05050102010706020507" pitchFamily="18" charset="2"/>
              </a:rPr>
              <a:t>for</a:t>
            </a:r>
            <a:r>
              <a:rPr lang="en-US" sz="2000" b="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k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p </a:t>
            </a:r>
            <a:r>
              <a:rPr lang="en-US" sz="2000" b="1" dirty="0">
                <a:solidFill>
                  <a:schemeClr val="hlink"/>
                </a:solidFill>
                <a:latin typeface="Times New Roman" panose="02020603050405020304" pitchFamily="18" charset="0"/>
                <a:cs typeface="Times New Roman" panose="02020603050405020304" pitchFamily="18" charset="0"/>
                <a:sym typeface="Symbol" panose="05050102010706020507" pitchFamily="18" charset="2"/>
              </a:rPr>
              <a:t>to</a:t>
            </a:r>
            <a:r>
              <a:rPr lang="en-US" sz="2000" b="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r</a:t>
            </a:r>
            <a:endPar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endParaRPr>
          </a:p>
          <a:p>
            <a:pPr marL="902208" lvl="1" indent="-609600">
              <a:buFont typeface="Wingdings" panose="05000000000000000000" pitchFamily="2" charset="2"/>
              <a:buAutoNum type="arabicPlain" startAt="3"/>
            </a:pP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b="1" dirty="0">
                <a:solidFill>
                  <a:schemeClr val="hlink"/>
                </a:solidFill>
                <a:latin typeface="Times New Roman" panose="02020603050405020304" pitchFamily="18" charset="0"/>
                <a:cs typeface="Times New Roman" panose="02020603050405020304" pitchFamily="18" charset="0"/>
                <a:sym typeface="Symbol" panose="05050102010706020507" pitchFamily="18" charset="2"/>
              </a:rPr>
              <a:t>do</a:t>
            </a:r>
            <a:r>
              <a:rPr lang="en-US" sz="2000" b="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b="1" dirty="0">
                <a:solidFill>
                  <a:schemeClr val="hlink"/>
                </a:solidFill>
                <a:latin typeface="Times New Roman" panose="02020603050405020304" pitchFamily="18" charset="0"/>
                <a:cs typeface="Times New Roman" panose="02020603050405020304" pitchFamily="18" charset="0"/>
                <a:sym typeface="Symbol" panose="05050102010706020507" pitchFamily="18" charset="2"/>
              </a:rPr>
              <a:t>if</a:t>
            </a:r>
            <a:r>
              <a:rPr lang="en-US" sz="2000" b="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L</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r>
              <a:rPr lang="en-US" sz="2000" i="1" dirty="0" err="1">
                <a:solidFill>
                  <a:schemeClr val="tx1"/>
                </a:solidFill>
                <a:latin typeface="Times New Roman" panose="02020603050405020304" pitchFamily="18" charset="0"/>
                <a:cs typeface="Times New Roman" panose="02020603050405020304" pitchFamily="18" charset="0"/>
                <a:sym typeface="Symbol" panose="05050102010706020507" pitchFamily="18" charset="2"/>
              </a:rPr>
              <a:t>i</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R</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j</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p>
          <a:p>
            <a:pPr marL="902208" lvl="1" indent="-609600">
              <a:buFont typeface="Wingdings" panose="05000000000000000000" pitchFamily="2" charset="2"/>
              <a:buAutoNum type="arabicPlain" startAt="3"/>
            </a:pP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b="1" dirty="0">
                <a:solidFill>
                  <a:schemeClr val="hlink"/>
                </a:solidFill>
                <a:latin typeface="Times New Roman" panose="02020603050405020304" pitchFamily="18" charset="0"/>
                <a:cs typeface="Times New Roman" panose="02020603050405020304" pitchFamily="18" charset="0"/>
                <a:sym typeface="Symbol" panose="05050102010706020507" pitchFamily="18" charset="2"/>
              </a:rPr>
              <a:t>then</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k</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L</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r>
              <a:rPr lang="en-US" sz="2000" i="1" dirty="0" err="1">
                <a:solidFill>
                  <a:schemeClr val="tx1"/>
                </a:solidFill>
                <a:latin typeface="Times New Roman" panose="02020603050405020304" pitchFamily="18" charset="0"/>
                <a:cs typeface="Times New Roman" panose="02020603050405020304" pitchFamily="18" charset="0"/>
                <a:sym typeface="Symbol" panose="05050102010706020507" pitchFamily="18" charset="2"/>
              </a:rPr>
              <a:t>i</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p>
          <a:p>
            <a:pPr marL="902208" lvl="1" indent="-609600">
              <a:buFont typeface="Wingdings" panose="05000000000000000000" pitchFamily="2" charset="2"/>
              <a:buAutoNum type="arabicPlain" startAt="3"/>
            </a:pP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err="1">
                <a:solidFill>
                  <a:schemeClr val="tx1"/>
                </a:solidFill>
                <a:latin typeface="Times New Roman" panose="02020603050405020304" pitchFamily="18" charset="0"/>
                <a:cs typeface="Times New Roman" panose="02020603050405020304" pitchFamily="18" charset="0"/>
                <a:sym typeface="Symbol" panose="05050102010706020507" pitchFamily="18" charset="2"/>
              </a:rPr>
              <a:t>i</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err="1">
                <a:solidFill>
                  <a:schemeClr val="tx1"/>
                </a:solidFill>
                <a:latin typeface="Times New Roman" panose="02020603050405020304" pitchFamily="18" charset="0"/>
                <a:cs typeface="Times New Roman" panose="02020603050405020304" pitchFamily="18" charset="0"/>
                <a:sym typeface="Symbol" panose="05050102010706020507" pitchFamily="18" charset="2"/>
              </a:rPr>
              <a:t>i</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+ 1</a:t>
            </a:r>
          </a:p>
          <a:p>
            <a:pPr marL="902208" lvl="1" indent="-609600">
              <a:buFont typeface="Wingdings" panose="05000000000000000000" pitchFamily="2" charset="2"/>
              <a:buAutoNum type="arabicPlain" startAt="3"/>
            </a:pP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b="1" dirty="0">
                <a:solidFill>
                  <a:schemeClr val="hlink"/>
                </a:solidFill>
                <a:latin typeface="Times New Roman" panose="02020603050405020304" pitchFamily="18" charset="0"/>
                <a:cs typeface="Times New Roman" panose="02020603050405020304" pitchFamily="18" charset="0"/>
                <a:sym typeface="Symbol" panose="05050102010706020507" pitchFamily="18" charset="2"/>
              </a:rPr>
              <a:t>else</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k</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R</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j</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p>
          <a:p>
            <a:pPr marL="902208" lvl="1" indent="-609600">
              <a:buFont typeface="Wingdings" panose="05000000000000000000" pitchFamily="2" charset="2"/>
              <a:buAutoNum type="arabicPlain" startAt="3"/>
            </a:pP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j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j</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+ 1</a:t>
            </a:r>
          </a:p>
          <a:p>
            <a:pPr marL="902208" lvl="1" indent="-609600">
              <a:buFont typeface="Wingdings" panose="05000000000000000000" pitchFamily="2" charset="2"/>
              <a:buAutoNum type="arabicPlain" startAt="3"/>
            </a:pPr>
            <a:endParaRPr lang="en-US" sz="2000" b="1" i="1" dirty="0">
              <a:latin typeface="Times New Roman" panose="02020603050405020304" pitchFamily="18" charset="0"/>
              <a:cs typeface="Times New Roman" panose="02020603050405020304" pitchFamily="18" charset="0"/>
            </a:endParaRPr>
          </a:p>
          <a:p>
            <a:pPr marL="902208" lvl="1" indent="-609600">
              <a:buNone/>
            </a:pPr>
            <a:r>
              <a:rPr lang="en-US" sz="2000" dirty="0">
                <a:latin typeface="Times New Roman" panose="02020603050405020304" pitchFamily="18" charset="0"/>
                <a:cs typeface="Times New Roman" panose="02020603050405020304" pitchFamily="18" charset="0"/>
              </a:rPr>
              <a:t>  </a:t>
            </a:r>
          </a:p>
        </p:txBody>
      </p:sp>
      <p:grpSp>
        <p:nvGrpSpPr>
          <p:cNvPr id="430091" name="Group 11"/>
          <p:cNvGrpSpPr>
            <a:grpSpLocks/>
          </p:cNvGrpSpPr>
          <p:nvPr/>
        </p:nvGrpSpPr>
        <p:grpSpPr bwMode="auto">
          <a:xfrm>
            <a:off x="3908425" y="3252789"/>
            <a:ext cx="5651500" cy="1946275"/>
            <a:chOff x="1502" y="2049"/>
            <a:chExt cx="3560" cy="1226"/>
          </a:xfrm>
        </p:grpSpPr>
        <p:sp>
          <p:nvSpPr>
            <p:cNvPr id="430084" name="Text Box 4"/>
            <p:cNvSpPr txBox="1">
              <a:spLocks noChangeArrowheads="1"/>
            </p:cNvSpPr>
            <p:nvPr/>
          </p:nvSpPr>
          <p:spPr bwMode="auto">
            <a:xfrm>
              <a:off x="3275" y="2693"/>
              <a:ext cx="1787" cy="582"/>
            </a:xfrm>
            <a:prstGeom prst="rect">
              <a:avLst/>
            </a:prstGeom>
            <a:noFill/>
            <a:ln w="12700">
              <a:solidFill>
                <a:schemeClr val="tx1"/>
              </a:solidFill>
              <a:miter lim="800000"/>
              <a:headEnd type="none" w="sm" len="sm"/>
              <a:tailEnd type="none" w="sm" len="sm"/>
            </a:ln>
            <a:effectLst/>
            <a:extLst>
              <a:ext uri="{909E8E84-426E-40DD-AFC4-6F175D3DCCD1}">
                <a14:hiddenFill xmlns:a14="http://schemas.microsoft.com/office/drawing/2010/main">
                  <a:solidFill>
                    <a:srgbClr val="EAEAEA"/>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a:solidFill>
                    <a:srgbClr val="CC3300"/>
                  </a:solidFill>
                </a:rPr>
                <a:t>Sentinels</a:t>
              </a:r>
              <a:r>
                <a:rPr lang="en-US"/>
                <a:t>, to avoid having to</a:t>
              </a:r>
            </a:p>
            <a:p>
              <a:r>
                <a:rPr lang="en-US"/>
                <a:t>check if either subarray is</a:t>
              </a:r>
            </a:p>
            <a:p>
              <a:r>
                <a:rPr lang="en-US"/>
                <a:t>fully copied at </a:t>
              </a:r>
              <a:r>
                <a:rPr lang="en-US">
                  <a:solidFill>
                    <a:srgbClr val="CC3300"/>
                  </a:solidFill>
                </a:rPr>
                <a:t>each step</a:t>
              </a:r>
              <a:r>
                <a:rPr lang="en-US"/>
                <a:t>.</a:t>
              </a:r>
              <a:endParaRPr lang="en-US" b="1"/>
            </a:p>
          </p:txBody>
        </p:sp>
        <p:sp>
          <p:nvSpPr>
            <p:cNvPr id="430086" name="Freeform 6"/>
            <p:cNvSpPr>
              <a:spLocks/>
            </p:cNvSpPr>
            <p:nvPr/>
          </p:nvSpPr>
          <p:spPr bwMode="auto">
            <a:xfrm>
              <a:off x="1502" y="2049"/>
              <a:ext cx="1762" cy="840"/>
            </a:xfrm>
            <a:custGeom>
              <a:avLst/>
              <a:gdLst>
                <a:gd name="T0" fmla="*/ 1762 w 1762"/>
                <a:gd name="T1" fmla="*/ 840 h 840"/>
                <a:gd name="T2" fmla="*/ 0 w 1762"/>
                <a:gd name="T3" fmla="*/ 0 h 840"/>
              </a:gdLst>
              <a:ahLst/>
              <a:cxnLst>
                <a:cxn ang="0">
                  <a:pos x="T0" y="T1"/>
                </a:cxn>
                <a:cxn ang="0">
                  <a:pos x="T2" y="T3"/>
                </a:cxn>
              </a:cxnLst>
              <a:rect l="0" t="0" r="r" b="b"/>
              <a:pathLst>
                <a:path w="1762" h="840">
                  <a:moveTo>
                    <a:pt x="1762" y="840"/>
                  </a:moveTo>
                  <a:lnTo>
                    <a:pt x="0" y="0"/>
                  </a:lnTo>
                </a:path>
              </a:pathLst>
            </a:custGeom>
            <a:noFill/>
            <a:ln w="19050">
              <a:solidFill>
                <a:schemeClr val="tx1"/>
              </a:solidFill>
              <a:round/>
              <a:headEnd type="none" w="sm" len="sm"/>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0087" name="Freeform 7"/>
            <p:cNvSpPr>
              <a:spLocks/>
            </p:cNvSpPr>
            <p:nvPr/>
          </p:nvSpPr>
          <p:spPr bwMode="auto">
            <a:xfrm>
              <a:off x="1521" y="2238"/>
              <a:ext cx="1752" cy="669"/>
            </a:xfrm>
            <a:custGeom>
              <a:avLst/>
              <a:gdLst>
                <a:gd name="T0" fmla="*/ 1752 w 1752"/>
                <a:gd name="T1" fmla="*/ 669 h 669"/>
                <a:gd name="T2" fmla="*/ 0 w 1752"/>
                <a:gd name="T3" fmla="*/ 0 h 669"/>
              </a:gdLst>
              <a:ahLst/>
              <a:cxnLst>
                <a:cxn ang="0">
                  <a:pos x="T0" y="T1"/>
                </a:cxn>
                <a:cxn ang="0">
                  <a:pos x="T2" y="T3"/>
                </a:cxn>
              </a:cxnLst>
              <a:rect l="0" t="0" r="r" b="b"/>
              <a:pathLst>
                <a:path w="1752" h="669">
                  <a:moveTo>
                    <a:pt x="1752" y="669"/>
                  </a:moveTo>
                  <a:lnTo>
                    <a:pt x="0" y="0"/>
                  </a:lnTo>
                </a:path>
              </a:pathLst>
            </a:custGeom>
            <a:noFill/>
            <a:ln w="19050">
              <a:solidFill>
                <a:schemeClr val="tx1"/>
              </a:solidFill>
              <a:round/>
              <a:headEnd type="none" w="sm" len="sm"/>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0088" name="Freeform 8"/>
            <p:cNvSpPr>
              <a:spLocks/>
            </p:cNvSpPr>
            <p:nvPr/>
          </p:nvSpPr>
          <p:spPr bwMode="auto">
            <a:xfrm>
              <a:off x="1814" y="3097"/>
              <a:ext cx="1459" cy="39"/>
            </a:xfrm>
            <a:custGeom>
              <a:avLst/>
              <a:gdLst>
                <a:gd name="T0" fmla="*/ 1459 w 1459"/>
                <a:gd name="T1" fmla="*/ 39 h 39"/>
                <a:gd name="T2" fmla="*/ 0 w 1459"/>
                <a:gd name="T3" fmla="*/ 0 h 39"/>
              </a:gdLst>
              <a:ahLst/>
              <a:cxnLst>
                <a:cxn ang="0">
                  <a:pos x="T0" y="T1"/>
                </a:cxn>
                <a:cxn ang="0">
                  <a:pos x="T2" y="T3"/>
                </a:cxn>
              </a:cxnLst>
              <a:rect l="0" t="0" r="r" b="b"/>
              <a:pathLst>
                <a:path w="1459" h="39">
                  <a:moveTo>
                    <a:pt x="1459" y="39"/>
                  </a:moveTo>
                  <a:lnTo>
                    <a:pt x="0" y="0"/>
                  </a:lnTo>
                </a:path>
              </a:pathLst>
            </a:custGeom>
            <a:noFill/>
            <a:ln w="19050">
              <a:solidFill>
                <a:schemeClr val="tx1"/>
              </a:solidFill>
              <a:round/>
              <a:headEnd type="none" w="sm" len="sm"/>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30090" name="Text Box 10"/>
          <p:cNvSpPr txBox="1">
            <a:spLocks noChangeArrowheads="1"/>
          </p:cNvSpPr>
          <p:nvPr/>
        </p:nvSpPr>
        <p:spPr bwMode="auto">
          <a:xfrm>
            <a:off x="6589713" y="1131888"/>
            <a:ext cx="3395662" cy="1338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Input: </a:t>
            </a:r>
            <a:r>
              <a:rPr lang="en-US">
                <a:sym typeface="Symbol" panose="05050102010706020507" pitchFamily="18" charset="2"/>
              </a:rPr>
              <a:t>Array containing sorted subarrays </a:t>
            </a:r>
            <a:r>
              <a:rPr lang="en-US" i="1"/>
              <a:t>A</a:t>
            </a:r>
            <a:r>
              <a:rPr lang="en-US"/>
              <a:t>[</a:t>
            </a:r>
            <a:r>
              <a:rPr lang="en-US" i="1"/>
              <a:t>p..q</a:t>
            </a:r>
            <a:r>
              <a:rPr lang="en-US"/>
              <a:t>] and </a:t>
            </a:r>
            <a:r>
              <a:rPr lang="en-US" i="1"/>
              <a:t>A</a:t>
            </a:r>
            <a:r>
              <a:rPr lang="en-US"/>
              <a:t>[</a:t>
            </a:r>
            <a:r>
              <a:rPr lang="en-US" i="1"/>
              <a:t>q+1..r</a:t>
            </a:r>
            <a:r>
              <a:rPr lang="en-US"/>
              <a:t>].</a:t>
            </a:r>
          </a:p>
          <a:p>
            <a:pPr>
              <a:spcBef>
                <a:spcPct val="50000"/>
              </a:spcBef>
            </a:pPr>
            <a:r>
              <a:rPr lang="en-US"/>
              <a:t>Output: Merged sorted subarray in </a:t>
            </a:r>
            <a:r>
              <a:rPr lang="en-US" i="1"/>
              <a:t>A</a:t>
            </a:r>
            <a:r>
              <a:rPr lang="en-US"/>
              <a:t>[</a:t>
            </a:r>
            <a:r>
              <a:rPr lang="en-US" i="1"/>
              <a:t>p..r</a:t>
            </a:r>
            <a:r>
              <a:rPr lang="en-US"/>
              <a:t>].</a:t>
            </a:r>
          </a:p>
        </p:txBody>
      </p:sp>
      <p:sp>
        <p:nvSpPr>
          <p:cNvPr id="11" name="Footer Placeholder 3"/>
          <p:cNvSpPr>
            <a:spLocks noGrp="1"/>
          </p:cNvSpPr>
          <p:nvPr>
            <p:ph type="ftr" sz="quarter" idx="11"/>
          </p:nvPr>
        </p:nvSpPr>
        <p:spPr>
          <a:xfrm>
            <a:off x="9683647" y="303383"/>
            <a:ext cx="2225008" cy="495651"/>
          </a:xfrm>
        </p:spPr>
        <p:txBody>
          <a:bodyPr/>
          <a:lstStyle/>
          <a:p>
            <a:r>
              <a:rPr lang="en-US" dirty="0"/>
              <a:t>Ref Book: Thomas </a:t>
            </a:r>
            <a:r>
              <a:rPr lang="en-US" dirty="0" err="1"/>
              <a:t>Cormen</a:t>
            </a:r>
            <a:endParaRPr lang="en-US" dirty="0"/>
          </a:p>
        </p:txBody>
      </p:sp>
    </p:spTree>
    <p:extLst>
      <p:ext uri="{BB962C8B-B14F-4D97-AF65-F5344CB8AC3E}">
        <p14:creationId xmlns:p14="http://schemas.microsoft.com/office/powerpoint/2010/main" val="1045618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300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2"/>
          <p:cNvSpPr>
            <a:spLocks noGrp="1" noChangeArrowheads="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Analysis of </a:t>
            </a:r>
            <a:r>
              <a:rPr lang="en-US" dirty="0" err="1">
                <a:latin typeface="Times New Roman" panose="02020603050405020304" pitchFamily="18" charset="0"/>
                <a:cs typeface="Times New Roman" panose="02020603050405020304" pitchFamily="18" charset="0"/>
              </a:rPr>
              <a:t>Mergesort</a:t>
            </a:r>
            <a:endParaRPr lang="en-US" dirty="0">
              <a:latin typeface="Times New Roman" panose="02020603050405020304" pitchFamily="18" charset="0"/>
              <a:cs typeface="Times New Roman" panose="02020603050405020304" pitchFamily="18" charset="0"/>
            </a:endParaRPr>
          </a:p>
        </p:txBody>
      </p:sp>
      <p:sp>
        <p:nvSpPr>
          <p:cNvPr id="2" name="Footer Placeholder 1"/>
          <p:cNvSpPr>
            <a:spLocks noGrp="1"/>
          </p:cNvSpPr>
          <p:nvPr>
            <p:ph type="ftr" sz="quarter" idx="11"/>
          </p:nvPr>
        </p:nvSpPr>
        <p:spPr/>
        <p:txBody>
          <a:bodyPr/>
          <a:lstStyle/>
          <a:p>
            <a:r>
              <a:rPr lang="en-US"/>
              <a:t>Ref Book: Thomas Cormen</a:t>
            </a:r>
          </a:p>
        </p:txBody>
      </p:sp>
      <p:sp>
        <p:nvSpPr>
          <p:cNvPr id="8" name="Rectangle 3"/>
          <p:cNvSpPr>
            <a:spLocks noGrp="1" noChangeArrowheads="1"/>
          </p:cNvSpPr>
          <p:nvPr>
            <p:ph idx="1"/>
          </p:nvPr>
        </p:nvSpPr>
        <p:spPr>
          <a:xfrm>
            <a:off x="1068387" y="2086892"/>
            <a:ext cx="10058400" cy="4023360"/>
          </a:xfrm>
        </p:spPr>
        <p:txBody>
          <a:bodyPr>
            <a:normAutofit fontScale="92500" lnSpcReduction="10000"/>
          </a:bodyPr>
          <a:lstStyle/>
          <a:p>
            <a:pPr>
              <a:lnSpc>
                <a:spcPct val="90000"/>
              </a:lnSpc>
            </a:pPr>
            <a:r>
              <a:rPr lang="en-US" sz="2800" dirty="0">
                <a:solidFill>
                  <a:srgbClr val="CC3300"/>
                </a:solidFill>
              </a:rPr>
              <a:t>Running time </a:t>
            </a:r>
            <a:r>
              <a:rPr lang="en-US" sz="2800" b="1" i="1" dirty="0">
                <a:solidFill>
                  <a:schemeClr val="hlink"/>
                </a:solidFill>
              </a:rPr>
              <a:t>T</a:t>
            </a:r>
            <a:r>
              <a:rPr lang="en-US" sz="2800" b="1" dirty="0">
                <a:solidFill>
                  <a:schemeClr val="hlink"/>
                </a:solidFill>
              </a:rPr>
              <a:t>(</a:t>
            </a:r>
            <a:r>
              <a:rPr lang="en-US" sz="2800" b="1" i="1" dirty="0">
                <a:solidFill>
                  <a:schemeClr val="hlink"/>
                </a:solidFill>
              </a:rPr>
              <a:t>n</a:t>
            </a:r>
            <a:r>
              <a:rPr lang="en-US" sz="2800" b="1" dirty="0">
                <a:solidFill>
                  <a:schemeClr val="hlink"/>
                </a:solidFill>
              </a:rPr>
              <a:t>)</a:t>
            </a:r>
            <a:r>
              <a:rPr lang="en-US" sz="2800" dirty="0">
                <a:solidFill>
                  <a:srgbClr val="CC3300"/>
                </a:solidFill>
              </a:rPr>
              <a:t> of Merge Sort:</a:t>
            </a:r>
          </a:p>
          <a:p>
            <a:pPr>
              <a:lnSpc>
                <a:spcPct val="90000"/>
              </a:lnSpc>
            </a:pPr>
            <a:r>
              <a:rPr lang="en-US" sz="2800" dirty="0"/>
              <a:t>Divide: computing the middle takes </a:t>
            </a:r>
            <a:r>
              <a:rPr lang="en-US" sz="2800" dirty="0">
                <a:solidFill>
                  <a:srgbClr val="CC3300"/>
                </a:solidFill>
                <a:sym typeface="Symbol" panose="05050102010706020507" pitchFamily="18" charset="2"/>
              </a:rPr>
              <a:t></a:t>
            </a:r>
            <a:r>
              <a:rPr lang="en-US" sz="2800" dirty="0">
                <a:solidFill>
                  <a:srgbClr val="CC3300"/>
                </a:solidFill>
              </a:rPr>
              <a:t>(1)</a:t>
            </a:r>
            <a:r>
              <a:rPr lang="en-US" sz="2800" i="1" dirty="0">
                <a:solidFill>
                  <a:srgbClr val="3DDE2C"/>
                </a:solidFill>
              </a:rPr>
              <a:t> </a:t>
            </a:r>
          </a:p>
          <a:p>
            <a:pPr>
              <a:lnSpc>
                <a:spcPct val="90000"/>
              </a:lnSpc>
            </a:pPr>
            <a:r>
              <a:rPr lang="en-US" sz="2800" dirty="0"/>
              <a:t>Conquer: solving 2 sub problems takes </a:t>
            </a:r>
            <a:r>
              <a:rPr lang="en-US" sz="2800" dirty="0">
                <a:solidFill>
                  <a:srgbClr val="CC3300"/>
                </a:solidFill>
              </a:rPr>
              <a:t>2</a:t>
            </a:r>
            <a:r>
              <a:rPr lang="en-US" sz="2800" i="1" dirty="0">
                <a:solidFill>
                  <a:srgbClr val="CC3300"/>
                </a:solidFill>
              </a:rPr>
              <a:t>T</a:t>
            </a:r>
            <a:r>
              <a:rPr lang="en-US" sz="2800" dirty="0">
                <a:solidFill>
                  <a:srgbClr val="CC3300"/>
                </a:solidFill>
              </a:rPr>
              <a:t>(</a:t>
            </a:r>
            <a:r>
              <a:rPr lang="en-US" sz="2800" i="1" dirty="0">
                <a:solidFill>
                  <a:srgbClr val="CC3300"/>
                </a:solidFill>
              </a:rPr>
              <a:t>n</a:t>
            </a:r>
            <a:r>
              <a:rPr lang="en-US" sz="2800" dirty="0">
                <a:solidFill>
                  <a:srgbClr val="CC3300"/>
                </a:solidFill>
              </a:rPr>
              <a:t>/2)</a:t>
            </a:r>
            <a:r>
              <a:rPr lang="en-US" sz="2800" i="1" dirty="0">
                <a:solidFill>
                  <a:srgbClr val="3DDE2C"/>
                </a:solidFill>
              </a:rPr>
              <a:t> </a:t>
            </a:r>
            <a:endParaRPr lang="en-US" sz="2800" dirty="0"/>
          </a:p>
          <a:p>
            <a:pPr>
              <a:lnSpc>
                <a:spcPct val="90000"/>
              </a:lnSpc>
            </a:pPr>
            <a:r>
              <a:rPr lang="en-US" sz="2800" dirty="0"/>
              <a:t>Combine: merging </a:t>
            </a:r>
            <a:r>
              <a:rPr lang="en-US" sz="2800" i="1" dirty="0"/>
              <a:t>n</a:t>
            </a:r>
            <a:r>
              <a:rPr lang="en-US" sz="2800" dirty="0"/>
              <a:t> elements takes </a:t>
            </a:r>
            <a:r>
              <a:rPr lang="en-US" sz="2800" dirty="0">
                <a:solidFill>
                  <a:srgbClr val="CC3300"/>
                </a:solidFill>
                <a:sym typeface="Symbol" panose="05050102010706020507" pitchFamily="18" charset="2"/>
              </a:rPr>
              <a:t></a:t>
            </a:r>
            <a:r>
              <a:rPr lang="en-US" sz="2800" dirty="0">
                <a:solidFill>
                  <a:srgbClr val="CC3300"/>
                </a:solidFill>
              </a:rPr>
              <a:t>(</a:t>
            </a:r>
            <a:r>
              <a:rPr lang="en-US" sz="2800" i="1" dirty="0">
                <a:solidFill>
                  <a:srgbClr val="CC3300"/>
                </a:solidFill>
              </a:rPr>
              <a:t>n</a:t>
            </a:r>
            <a:r>
              <a:rPr lang="en-US" sz="2800" dirty="0">
                <a:solidFill>
                  <a:srgbClr val="CC3300"/>
                </a:solidFill>
              </a:rPr>
              <a:t>)</a:t>
            </a:r>
            <a:r>
              <a:rPr lang="en-US" sz="2800" i="1" dirty="0">
                <a:solidFill>
                  <a:srgbClr val="3DDE2C"/>
                </a:solidFill>
              </a:rPr>
              <a:t> </a:t>
            </a:r>
            <a:endParaRPr lang="en-US" dirty="0"/>
          </a:p>
          <a:p>
            <a:pPr>
              <a:lnSpc>
                <a:spcPct val="90000"/>
              </a:lnSpc>
            </a:pPr>
            <a:r>
              <a:rPr lang="en-US" sz="2800" dirty="0"/>
              <a:t>Total</a:t>
            </a:r>
            <a:r>
              <a:rPr lang="en-US" dirty="0"/>
              <a:t>:</a:t>
            </a:r>
          </a:p>
          <a:p>
            <a:pPr lvl="2" algn="ctr">
              <a:lnSpc>
                <a:spcPct val="90000"/>
              </a:lnSpc>
              <a:buFontTx/>
              <a:buNone/>
            </a:pPr>
            <a:r>
              <a:rPr lang="en-US" sz="2800" i="1" dirty="0">
                <a:solidFill>
                  <a:srgbClr val="CC3300"/>
                </a:solidFill>
              </a:rPr>
              <a:t>		T</a:t>
            </a:r>
            <a:r>
              <a:rPr lang="en-US" sz="2800" dirty="0">
                <a:solidFill>
                  <a:srgbClr val="CC3300"/>
                </a:solidFill>
              </a:rPr>
              <a:t>(</a:t>
            </a:r>
            <a:r>
              <a:rPr lang="en-US" sz="2800" i="1" dirty="0">
                <a:solidFill>
                  <a:srgbClr val="CC3300"/>
                </a:solidFill>
              </a:rPr>
              <a:t>n</a:t>
            </a:r>
            <a:r>
              <a:rPr lang="en-US" sz="2800" dirty="0">
                <a:solidFill>
                  <a:srgbClr val="CC3300"/>
                </a:solidFill>
              </a:rPr>
              <a:t>)</a:t>
            </a:r>
            <a:r>
              <a:rPr lang="en-US" sz="2800" i="1" dirty="0">
                <a:solidFill>
                  <a:srgbClr val="CC3300"/>
                </a:solidFill>
              </a:rPr>
              <a:t> = </a:t>
            </a:r>
            <a:r>
              <a:rPr lang="en-US" sz="2800" dirty="0">
                <a:solidFill>
                  <a:srgbClr val="CC3300"/>
                </a:solidFill>
                <a:sym typeface="Symbol" panose="05050102010706020507" pitchFamily="18" charset="2"/>
              </a:rPr>
              <a:t></a:t>
            </a:r>
            <a:r>
              <a:rPr lang="en-US" sz="2800" dirty="0">
                <a:solidFill>
                  <a:srgbClr val="CC3300"/>
                </a:solidFill>
              </a:rPr>
              <a:t>(1)</a:t>
            </a:r>
            <a:r>
              <a:rPr lang="en-US" sz="2800" i="1" dirty="0">
                <a:solidFill>
                  <a:srgbClr val="CC3300"/>
                </a:solidFill>
              </a:rPr>
              <a:t> 			</a:t>
            </a:r>
            <a:r>
              <a:rPr lang="en-US" sz="2800" dirty="0">
                <a:solidFill>
                  <a:srgbClr val="CC3300"/>
                </a:solidFill>
              </a:rPr>
              <a:t>if</a:t>
            </a:r>
            <a:r>
              <a:rPr lang="en-US" sz="2800" i="1" dirty="0">
                <a:solidFill>
                  <a:srgbClr val="CC3300"/>
                </a:solidFill>
              </a:rPr>
              <a:t> n = </a:t>
            </a:r>
            <a:r>
              <a:rPr lang="en-US" sz="2800" dirty="0">
                <a:solidFill>
                  <a:srgbClr val="CC3300"/>
                </a:solidFill>
              </a:rPr>
              <a:t>1</a:t>
            </a:r>
            <a:endParaRPr lang="en-US" sz="2800" i="1" dirty="0">
              <a:solidFill>
                <a:srgbClr val="CC3300"/>
              </a:solidFill>
            </a:endParaRPr>
          </a:p>
          <a:p>
            <a:pPr lvl="2" algn="ctr">
              <a:lnSpc>
                <a:spcPct val="90000"/>
              </a:lnSpc>
              <a:buFontTx/>
              <a:buNone/>
            </a:pPr>
            <a:r>
              <a:rPr lang="en-US" sz="2800" i="1" dirty="0">
                <a:solidFill>
                  <a:srgbClr val="CC3300"/>
                </a:solidFill>
              </a:rPr>
              <a:t>T</a:t>
            </a:r>
            <a:r>
              <a:rPr lang="en-US" sz="2800" dirty="0">
                <a:solidFill>
                  <a:srgbClr val="CC3300"/>
                </a:solidFill>
              </a:rPr>
              <a:t>(</a:t>
            </a:r>
            <a:r>
              <a:rPr lang="en-US" sz="2800" i="1" dirty="0">
                <a:solidFill>
                  <a:srgbClr val="CC3300"/>
                </a:solidFill>
              </a:rPr>
              <a:t>n</a:t>
            </a:r>
            <a:r>
              <a:rPr lang="en-US" sz="2800" dirty="0">
                <a:solidFill>
                  <a:srgbClr val="CC3300"/>
                </a:solidFill>
              </a:rPr>
              <a:t>)</a:t>
            </a:r>
            <a:r>
              <a:rPr lang="en-US" sz="2800" i="1" dirty="0">
                <a:solidFill>
                  <a:srgbClr val="CC3300"/>
                </a:solidFill>
              </a:rPr>
              <a:t> = </a:t>
            </a:r>
            <a:r>
              <a:rPr lang="en-US" sz="2800" dirty="0">
                <a:solidFill>
                  <a:srgbClr val="CC3300"/>
                </a:solidFill>
              </a:rPr>
              <a:t>2</a:t>
            </a:r>
            <a:r>
              <a:rPr lang="en-US" sz="2800" i="1" dirty="0">
                <a:solidFill>
                  <a:srgbClr val="CC3300"/>
                </a:solidFill>
              </a:rPr>
              <a:t>T</a:t>
            </a:r>
            <a:r>
              <a:rPr lang="en-US" sz="2800" dirty="0">
                <a:solidFill>
                  <a:srgbClr val="CC3300"/>
                </a:solidFill>
              </a:rPr>
              <a:t>(</a:t>
            </a:r>
            <a:r>
              <a:rPr lang="en-US" sz="2800" i="1" dirty="0">
                <a:solidFill>
                  <a:srgbClr val="CC3300"/>
                </a:solidFill>
              </a:rPr>
              <a:t>n</a:t>
            </a:r>
            <a:r>
              <a:rPr lang="en-US" sz="2800" dirty="0">
                <a:solidFill>
                  <a:srgbClr val="CC3300"/>
                </a:solidFill>
              </a:rPr>
              <a:t>/2)</a:t>
            </a:r>
            <a:r>
              <a:rPr lang="en-US" sz="2800" i="1" dirty="0">
                <a:solidFill>
                  <a:srgbClr val="CC3300"/>
                </a:solidFill>
              </a:rPr>
              <a:t> + </a:t>
            </a:r>
            <a:r>
              <a:rPr lang="en-US" sz="2800" dirty="0">
                <a:solidFill>
                  <a:srgbClr val="CC3300"/>
                </a:solidFill>
                <a:sym typeface="Symbol" panose="05050102010706020507" pitchFamily="18" charset="2"/>
              </a:rPr>
              <a:t></a:t>
            </a:r>
            <a:r>
              <a:rPr lang="en-US" sz="2800" dirty="0">
                <a:solidFill>
                  <a:srgbClr val="CC3300"/>
                </a:solidFill>
              </a:rPr>
              <a:t>(</a:t>
            </a:r>
            <a:r>
              <a:rPr lang="en-US" sz="2800" i="1" dirty="0">
                <a:solidFill>
                  <a:srgbClr val="CC3300"/>
                </a:solidFill>
              </a:rPr>
              <a:t>n</a:t>
            </a:r>
            <a:r>
              <a:rPr lang="en-US" sz="2800" dirty="0">
                <a:solidFill>
                  <a:srgbClr val="CC3300"/>
                </a:solidFill>
              </a:rPr>
              <a:t>)</a:t>
            </a:r>
            <a:r>
              <a:rPr lang="en-US" sz="2800" i="1" dirty="0">
                <a:solidFill>
                  <a:srgbClr val="CC3300"/>
                </a:solidFill>
              </a:rPr>
              <a:t> 		</a:t>
            </a:r>
            <a:r>
              <a:rPr lang="en-US" sz="2800" dirty="0">
                <a:solidFill>
                  <a:srgbClr val="CC3300"/>
                </a:solidFill>
              </a:rPr>
              <a:t>if</a:t>
            </a:r>
            <a:r>
              <a:rPr lang="en-US" sz="2800" i="1" dirty="0">
                <a:solidFill>
                  <a:srgbClr val="CC3300"/>
                </a:solidFill>
              </a:rPr>
              <a:t> n &gt; </a:t>
            </a:r>
            <a:r>
              <a:rPr lang="en-US" sz="2800" dirty="0">
                <a:solidFill>
                  <a:srgbClr val="CC3300"/>
                </a:solidFill>
              </a:rPr>
              <a:t>1</a:t>
            </a:r>
            <a:endParaRPr lang="en-US" sz="2800" i="1" dirty="0">
              <a:solidFill>
                <a:srgbClr val="CC3300"/>
              </a:solidFill>
            </a:endParaRPr>
          </a:p>
          <a:p>
            <a:pPr lvl="2" algn="ctr">
              <a:lnSpc>
                <a:spcPct val="90000"/>
              </a:lnSpc>
              <a:buFontTx/>
              <a:buNone/>
            </a:pPr>
            <a:endParaRPr lang="en-US" sz="1000" i="1" dirty="0">
              <a:solidFill>
                <a:srgbClr val="CC3300"/>
              </a:solidFill>
            </a:endParaRPr>
          </a:p>
          <a:p>
            <a:pPr lvl="1">
              <a:lnSpc>
                <a:spcPct val="90000"/>
              </a:lnSpc>
              <a:buFont typeface="Symbol" panose="05050102010706020507" pitchFamily="18" charset="2"/>
              <a:buChar char="Þ"/>
            </a:pPr>
            <a:r>
              <a:rPr lang="en-US" i="1" dirty="0">
                <a:solidFill>
                  <a:schemeClr val="hlink"/>
                </a:solidFill>
              </a:rPr>
              <a:t>T</a:t>
            </a:r>
            <a:r>
              <a:rPr lang="en-US" dirty="0">
                <a:solidFill>
                  <a:schemeClr val="hlink"/>
                </a:solidFill>
              </a:rPr>
              <a:t>(</a:t>
            </a:r>
            <a:r>
              <a:rPr lang="en-US" i="1" dirty="0">
                <a:solidFill>
                  <a:schemeClr val="hlink"/>
                </a:solidFill>
              </a:rPr>
              <a:t>n</a:t>
            </a:r>
            <a:r>
              <a:rPr lang="en-US" dirty="0">
                <a:solidFill>
                  <a:schemeClr val="hlink"/>
                </a:solidFill>
              </a:rPr>
              <a:t>)</a:t>
            </a:r>
            <a:r>
              <a:rPr lang="en-US" i="1" dirty="0">
                <a:solidFill>
                  <a:schemeClr val="hlink"/>
                </a:solidFill>
              </a:rPr>
              <a:t> = </a:t>
            </a:r>
            <a:r>
              <a:rPr lang="en-US" dirty="0">
                <a:solidFill>
                  <a:schemeClr val="hlink"/>
                </a:solidFill>
                <a:sym typeface="Symbol" panose="05050102010706020507" pitchFamily="18" charset="2"/>
              </a:rPr>
              <a:t></a:t>
            </a:r>
            <a:r>
              <a:rPr lang="en-US" dirty="0">
                <a:solidFill>
                  <a:schemeClr val="hlink"/>
                </a:solidFill>
              </a:rPr>
              <a:t>(</a:t>
            </a:r>
            <a:r>
              <a:rPr lang="en-US" i="1" dirty="0">
                <a:solidFill>
                  <a:schemeClr val="hlink"/>
                </a:solidFill>
              </a:rPr>
              <a:t>n </a:t>
            </a:r>
            <a:r>
              <a:rPr lang="en-US" dirty="0" err="1">
                <a:solidFill>
                  <a:schemeClr val="hlink"/>
                </a:solidFill>
              </a:rPr>
              <a:t>lg</a:t>
            </a:r>
            <a:r>
              <a:rPr lang="en-US" i="1" dirty="0">
                <a:solidFill>
                  <a:schemeClr val="hlink"/>
                </a:solidFill>
              </a:rPr>
              <a:t> n</a:t>
            </a:r>
            <a:r>
              <a:rPr lang="en-US" dirty="0">
                <a:solidFill>
                  <a:schemeClr val="hlink"/>
                </a:solidFill>
              </a:rPr>
              <a:t>) </a:t>
            </a:r>
          </a:p>
          <a:p>
            <a:pPr lvl="1">
              <a:lnSpc>
                <a:spcPct val="90000"/>
              </a:lnSpc>
              <a:buFont typeface="Symbol" panose="05050102010706020507" pitchFamily="18" charset="2"/>
              <a:buChar char="Þ"/>
            </a:pPr>
            <a:r>
              <a:rPr lang="en-US" dirty="0">
                <a:cs typeface="Times New Roman" panose="02020603050405020304" pitchFamily="18" charset="0"/>
              </a:rPr>
              <a:t>Space requirement: </a:t>
            </a:r>
            <a:r>
              <a:rPr lang="el-GR" dirty="0">
                <a:latin typeface="Lucida Grande" pitchFamily="84" charset="0"/>
                <a:cs typeface="Times New Roman" panose="02020603050405020304" pitchFamily="18" charset="0"/>
              </a:rPr>
              <a:t>Θ</a:t>
            </a:r>
            <a:r>
              <a:rPr lang="en-US" dirty="0">
                <a:cs typeface="Times New Roman" panose="02020603050405020304" pitchFamily="18" charset="0"/>
              </a:rPr>
              <a:t>(</a:t>
            </a:r>
            <a:r>
              <a:rPr lang="en-US" i="1" dirty="0">
                <a:cs typeface="Times New Roman" panose="02020603050405020304" pitchFamily="18" charset="0"/>
              </a:rPr>
              <a:t>n</a:t>
            </a:r>
            <a:r>
              <a:rPr lang="en-US" dirty="0">
                <a:cs typeface="Times New Roman" panose="02020603050405020304" pitchFamily="18" charset="0"/>
              </a:rPr>
              <a:t>) (</a:t>
            </a:r>
            <a:r>
              <a:rPr lang="en-US" u="sng" dirty="0">
                <a:cs typeface="Times New Roman" panose="02020603050405020304" pitchFamily="18" charset="0"/>
              </a:rPr>
              <a:t>not</a:t>
            </a:r>
            <a:r>
              <a:rPr lang="en-US" dirty="0">
                <a:cs typeface="Times New Roman" panose="02020603050405020304" pitchFamily="18" charset="0"/>
              </a:rPr>
              <a:t> in-place)</a:t>
            </a:r>
          </a:p>
        </p:txBody>
      </p:sp>
    </p:spTree>
    <p:extLst>
      <p:ext uri="{BB962C8B-B14F-4D97-AF65-F5344CB8AC3E}">
        <p14:creationId xmlns:p14="http://schemas.microsoft.com/office/powerpoint/2010/main" val="23139171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Algorithm Design Techniques/Strategies</a:t>
            </a:r>
            <a:endParaRPr lang="en-US" dirty="0"/>
          </a:p>
        </p:txBody>
      </p:sp>
      <p:sp>
        <p:nvSpPr>
          <p:cNvPr id="3" name="Content Placeholder 2"/>
          <p:cNvSpPr>
            <a:spLocks noGrp="1"/>
          </p:cNvSpPr>
          <p:nvPr>
            <p:ph idx="1"/>
          </p:nvPr>
        </p:nvSpPr>
        <p:spPr/>
        <p:txBody>
          <a:bodyPr>
            <a:normAutofit/>
          </a:bodyPr>
          <a:lstStyle/>
          <a:p>
            <a:pPr>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Brute force</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Divide and conquer</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Space and time tradeoffs</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Greedy approach</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Dynamic programming</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Backtracking </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Branch and bound </a:t>
            </a:r>
          </a:p>
          <a:p>
            <a:pPr>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n-US"/>
              <a:t>Ref Book: Thomas Cormen</a:t>
            </a:r>
          </a:p>
        </p:txBody>
      </p:sp>
    </p:spTree>
    <p:extLst>
      <p:ext uri="{BB962C8B-B14F-4D97-AF65-F5344CB8AC3E}">
        <p14:creationId xmlns:p14="http://schemas.microsoft.com/office/powerpoint/2010/main" val="40856188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 name="Footer Placeholder 2"/>
          <p:cNvSpPr>
            <a:spLocks noGrp="1"/>
          </p:cNvSpPr>
          <p:nvPr>
            <p:ph type="ftr" sz="quarter" idx="10"/>
          </p:nvPr>
        </p:nvSpPr>
        <p:spPr/>
        <p:txBody>
          <a:bodyPr/>
          <a:lstStyle/>
          <a:p>
            <a:r>
              <a:rPr lang="en-US">
                <a:solidFill>
                  <a:srgbClr val="0033CC"/>
                </a:solidFill>
              </a:rPr>
              <a:t>Ref Book: Thomas Cormen</a:t>
            </a:r>
          </a:p>
        </p:txBody>
      </p:sp>
      <p:sp>
        <p:nvSpPr>
          <p:cNvPr id="450562" name="Rectangle 2"/>
          <p:cNvSpPr>
            <a:spLocks noGrp="1" noChangeArrowheads="1"/>
          </p:cNvSpPr>
          <p:nvPr>
            <p:ph type="title"/>
          </p:nvPr>
        </p:nvSpPr>
        <p:spPr/>
        <p:txBody>
          <a:bodyPr/>
          <a:lstStyle/>
          <a:p>
            <a:r>
              <a:rPr lang="en-US" dirty="0">
                <a:solidFill>
                  <a:schemeClr val="tx1"/>
                </a:solidFill>
              </a:rPr>
              <a:t>Recursion Tree for Merge Sort</a:t>
            </a:r>
          </a:p>
        </p:txBody>
      </p:sp>
      <p:sp>
        <p:nvSpPr>
          <p:cNvPr id="450563" name="Text Box 3"/>
          <p:cNvSpPr txBox="1">
            <a:spLocks noChangeArrowheads="1"/>
          </p:cNvSpPr>
          <p:nvPr/>
        </p:nvSpPr>
        <p:spPr bwMode="auto">
          <a:xfrm>
            <a:off x="1835151" y="1174750"/>
            <a:ext cx="3319463"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0"/>
              </a:spcBef>
              <a:spcAft>
                <a:spcPct val="0"/>
              </a:spcAft>
            </a:pPr>
            <a:r>
              <a:rPr lang="en-US" sz="2400" dirty="0">
                <a:solidFill>
                  <a:srgbClr val="000000"/>
                </a:solidFill>
              </a:rPr>
              <a:t>For the original problem, we have a cost of </a:t>
            </a:r>
            <a:r>
              <a:rPr lang="en-US" sz="2400" i="1" dirty="0" err="1">
                <a:solidFill>
                  <a:srgbClr val="CC3300"/>
                </a:solidFill>
              </a:rPr>
              <a:t>cn</a:t>
            </a:r>
            <a:r>
              <a:rPr lang="en-US" sz="2400" dirty="0">
                <a:solidFill>
                  <a:srgbClr val="000000"/>
                </a:solidFill>
              </a:rPr>
              <a:t>, plus two </a:t>
            </a:r>
            <a:r>
              <a:rPr lang="en-US" sz="2400" dirty="0" err="1">
                <a:solidFill>
                  <a:srgbClr val="000000"/>
                </a:solidFill>
              </a:rPr>
              <a:t>subproblems</a:t>
            </a:r>
            <a:r>
              <a:rPr lang="en-US" sz="2400" dirty="0">
                <a:solidFill>
                  <a:srgbClr val="000000"/>
                </a:solidFill>
              </a:rPr>
              <a:t> each of size (</a:t>
            </a:r>
            <a:r>
              <a:rPr lang="en-US" sz="2400" i="1" dirty="0">
                <a:solidFill>
                  <a:srgbClr val="000000"/>
                </a:solidFill>
              </a:rPr>
              <a:t>n</a:t>
            </a:r>
            <a:r>
              <a:rPr lang="en-US" sz="2400" dirty="0">
                <a:solidFill>
                  <a:srgbClr val="000000"/>
                </a:solidFill>
              </a:rPr>
              <a:t>/2) and running time </a:t>
            </a:r>
            <a:r>
              <a:rPr lang="en-US" sz="2400" i="1" dirty="0">
                <a:solidFill>
                  <a:srgbClr val="000000"/>
                </a:solidFill>
              </a:rPr>
              <a:t>T</a:t>
            </a:r>
            <a:r>
              <a:rPr lang="en-US" sz="2400" dirty="0">
                <a:solidFill>
                  <a:srgbClr val="000000"/>
                </a:solidFill>
              </a:rPr>
              <a:t>(</a:t>
            </a:r>
            <a:r>
              <a:rPr lang="en-US" sz="2400" i="1" dirty="0">
                <a:solidFill>
                  <a:srgbClr val="000000"/>
                </a:solidFill>
              </a:rPr>
              <a:t>n</a:t>
            </a:r>
            <a:r>
              <a:rPr lang="en-US" sz="2400" dirty="0">
                <a:solidFill>
                  <a:srgbClr val="000000"/>
                </a:solidFill>
              </a:rPr>
              <a:t>/2).</a:t>
            </a:r>
          </a:p>
        </p:txBody>
      </p:sp>
      <p:grpSp>
        <p:nvGrpSpPr>
          <p:cNvPr id="450564" name="Group 4"/>
          <p:cNvGrpSpPr>
            <a:grpSpLocks/>
          </p:cNvGrpSpPr>
          <p:nvPr/>
        </p:nvGrpSpPr>
        <p:grpSpPr bwMode="auto">
          <a:xfrm>
            <a:off x="1882776" y="3224213"/>
            <a:ext cx="3109913" cy="2106612"/>
            <a:chOff x="226" y="2223"/>
            <a:chExt cx="1959" cy="1327"/>
          </a:xfrm>
        </p:grpSpPr>
        <p:sp>
          <p:nvSpPr>
            <p:cNvPr id="450565" name="Text Box 5"/>
            <p:cNvSpPr txBox="1">
              <a:spLocks noChangeArrowheads="1"/>
            </p:cNvSpPr>
            <p:nvPr/>
          </p:nvSpPr>
          <p:spPr bwMode="auto">
            <a:xfrm>
              <a:off x="1066" y="2223"/>
              <a:ext cx="30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cn</a:t>
              </a:r>
            </a:p>
          </p:txBody>
        </p:sp>
        <p:sp>
          <p:nvSpPr>
            <p:cNvPr id="450566" name="Line 6"/>
            <p:cNvSpPr>
              <a:spLocks noChangeShapeType="1"/>
            </p:cNvSpPr>
            <p:nvPr/>
          </p:nvSpPr>
          <p:spPr bwMode="auto">
            <a:xfrm flipH="1">
              <a:off x="596" y="2503"/>
              <a:ext cx="585" cy="746"/>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0567" name="Line 7"/>
            <p:cNvSpPr>
              <a:spLocks noChangeShapeType="1"/>
            </p:cNvSpPr>
            <p:nvPr/>
          </p:nvSpPr>
          <p:spPr bwMode="auto">
            <a:xfrm>
              <a:off x="1256" y="2493"/>
              <a:ext cx="557" cy="775"/>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0568" name="Text Box 8"/>
            <p:cNvSpPr txBox="1">
              <a:spLocks noChangeArrowheads="1"/>
            </p:cNvSpPr>
            <p:nvPr/>
          </p:nvSpPr>
          <p:spPr bwMode="auto">
            <a:xfrm>
              <a:off x="226" y="3261"/>
              <a:ext cx="61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T</a:t>
              </a:r>
              <a:r>
                <a:rPr lang="en-US" sz="2400" b="1">
                  <a:solidFill>
                    <a:srgbClr val="0033CC"/>
                  </a:solidFill>
                </a:rPr>
                <a:t>(</a:t>
              </a:r>
              <a:r>
                <a:rPr lang="en-US" sz="2400" b="1" i="1">
                  <a:solidFill>
                    <a:srgbClr val="0033CC"/>
                  </a:solidFill>
                </a:rPr>
                <a:t>n</a:t>
              </a:r>
              <a:r>
                <a:rPr lang="en-US" sz="2400" b="1">
                  <a:solidFill>
                    <a:srgbClr val="0033CC"/>
                  </a:solidFill>
                </a:rPr>
                <a:t>/2)</a:t>
              </a:r>
            </a:p>
          </p:txBody>
        </p:sp>
        <p:sp>
          <p:nvSpPr>
            <p:cNvPr id="450569" name="Text Box 9"/>
            <p:cNvSpPr txBox="1">
              <a:spLocks noChangeArrowheads="1"/>
            </p:cNvSpPr>
            <p:nvPr/>
          </p:nvSpPr>
          <p:spPr bwMode="auto">
            <a:xfrm>
              <a:off x="1568" y="3262"/>
              <a:ext cx="61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T</a:t>
              </a:r>
              <a:r>
                <a:rPr lang="en-US" sz="2400" b="1">
                  <a:solidFill>
                    <a:srgbClr val="0033CC"/>
                  </a:solidFill>
                </a:rPr>
                <a:t>(</a:t>
              </a:r>
              <a:r>
                <a:rPr lang="en-US" sz="2400" b="1" i="1">
                  <a:solidFill>
                    <a:srgbClr val="0033CC"/>
                  </a:solidFill>
                </a:rPr>
                <a:t>n</a:t>
              </a:r>
              <a:r>
                <a:rPr lang="en-US" sz="2400" b="1">
                  <a:solidFill>
                    <a:srgbClr val="0033CC"/>
                  </a:solidFill>
                </a:rPr>
                <a:t>/2)</a:t>
              </a:r>
            </a:p>
          </p:txBody>
        </p:sp>
      </p:grpSp>
      <p:sp>
        <p:nvSpPr>
          <p:cNvPr id="450570" name="Text Box 10"/>
          <p:cNvSpPr txBox="1">
            <a:spLocks noChangeArrowheads="1"/>
          </p:cNvSpPr>
          <p:nvPr/>
        </p:nvSpPr>
        <p:spPr bwMode="auto">
          <a:xfrm>
            <a:off x="6034088" y="1233488"/>
            <a:ext cx="407035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0"/>
              </a:spcBef>
              <a:spcAft>
                <a:spcPct val="0"/>
              </a:spcAft>
            </a:pPr>
            <a:r>
              <a:rPr lang="en-US" sz="2400" dirty="0">
                <a:solidFill>
                  <a:srgbClr val="000000"/>
                </a:solidFill>
              </a:rPr>
              <a:t>Each of the size </a:t>
            </a:r>
            <a:r>
              <a:rPr lang="en-US" sz="2400" i="1" dirty="0">
                <a:solidFill>
                  <a:srgbClr val="000000"/>
                </a:solidFill>
              </a:rPr>
              <a:t>n</a:t>
            </a:r>
            <a:r>
              <a:rPr lang="en-US" sz="2400" dirty="0">
                <a:solidFill>
                  <a:srgbClr val="000000"/>
                </a:solidFill>
              </a:rPr>
              <a:t>/2 problems has a cost of </a:t>
            </a:r>
            <a:r>
              <a:rPr lang="en-US" sz="2400" i="1" dirty="0" err="1">
                <a:solidFill>
                  <a:srgbClr val="000000"/>
                </a:solidFill>
              </a:rPr>
              <a:t>cn</a:t>
            </a:r>
            <a:r>
              <a:rPr lang="en-US" sz="2400" dirty="0">
                <a:solidFill>
                  <a:srgbClr val="000000"/>
                </a:solidFill>
              </a:rPr>
              <a:t>/2 plus two </a:t>
            </a:r>
            <a:r>
              <a:rPr lang="en-US" sz="2400" dirty="0" err="1">
                <a:solidFill>
                  <a:srgbClr val="000000"/>
                </a:solidFill>
              </a:rPr>
              <a:t>subproblems</a:t>
            </a:r>
            <a:r>
              <a:rPr lang="en-US" sz="2400" dirty="0">
                <a:solidFill>
                  <a:srgbClr val="000000"/>
                </a:solidFill>
              </a:rPr>
              <a:t>, each costing </a:t>
            </a:r>
            <a:r>
              <a:rPr lang="en-US" sz="2400" i="1" dirty="0">
                <a:solidFill>
                  <a:srgbClr val="000000"/>
                </a:solidFill>
              </a:rPr>
              <a:t>T</a:t>
            </a:r>
            <a:r>
              <a:rPr lang="en-US" sz="2400" dirty="0">
                <a:solidFill>
                  <a:srgbClr val="000000"/>
                </a:solidFill>
              </a:rPr>
              <a:t>(</a:t>
            </a:r>
            <a:r>
              <a:rPr lang="en-US" sz="2400" i="1" dirty="0">
                <a:solidFill>
                  <a:srgbClr val="000000"/>
                </a:solidFill>
              </a:rPr>
              <a:t>n</a:t>
            </a:r>
            <a:r>
              <a:rPr lang="en-US" sz="2400" dirty="0">
                <a:solidFill>
                  <a:srgbClr val="000000"/>
                </a:solidFill>
              </a:rPr>
              <a:t>/4).</a:t>
            </a:r>
          </a:p>
        </p:txBody>
      </p:sp>
      <p:grpSp>
        <p:nvGrpSpPr>
          <p:cNvPr id="450571" name="Group 11"/>
          <p:cNvGrpSpPr>
            <a:grpSpLocks/>
          </p:cNvGrpSpPr>
          <p:nvPr/>
        </p:nvGrpSpPr>
        <p:grpSpPr bwMode="auto">
          <a:xfrm>
            <a:off x="6246813" y="2535238"/>
            <a:ext cx="3352800" cy="3148012"/>
            <a:chOff x="2975" y="1733"/>
            <a:chExt cx="2112" cy="1983"/>
          </a:xfrm>
        </p:grpSpPr>
        <p:sp>
          <p:nvSpPr>
            <p:cNvPr id="450572" name="Text Box 12"/>
            <p:cNvSpPr txBox="1">
              <a:spLocks noChangeArrowheads="1"/>
            </p:cNvSpPr>
            <p:nvPr/>
          </p:nvSpPr>
          <p:spPr bwMode="auto">
            <a:xfrm>
              <a:off x="3825" y="1733"/>
              <a:ext cx="30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cn</a:t>
              </a:r>
            </a:p>
          </p:txBody>
        </p:sp>
        <p:sp>
          <p:nvSpPr>
            <p:cNvPr id="450573" name="Line 13"/>
            <p:cNvSpPr>
              <a:spLocks noChangeShapeType="1"/>
            </p:cNvSpPr>
            <p:nvPr/>
          </p:nvSpPr>
          <p:spPr bwMode="auto">
            <a:xfrm flipH="1">
              <a:off x="3620" y="2013"/>
              <a:ext cx="320" cy="689"/>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0574" name="Line 14"/>
            <p:cNvSpPr>
              <a:spLocks noChangeShapeType="1"/>
            </p:cNvSpPr>
            <p:nvPr/>
          </p:nvSpPr>
          <p:spPr bwMode="auto">
            <a:xfrm>
              <a:off x="4015" y="2003"/>
              <a:ext cx="340" cy="672"/>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0575" name="Text Box 15"/>
            <p:cNvSpPr txBox="1">
              <a:spLocks noChangeArrowheads="1"/>
            </p:cNvSpPr>
            <p:nvPr/>
          </p:nvSpPr>
          <p:spPr bwMode="auto">
            <a:xfrm>
              <a:off x="3411" y="2668"/>
              <a:ext cx="45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cn</a:t>
              </a:r>
              <a:r>
                <a:rPr lang="en-US" sz="2400" b="1">
                  <a:solidFill>
                    <a:srgbClr val="0033CC"/>
                  </a:solidFill>
                </a:rPr>
                <a:t>/2</a:t>
              </a:r>
            </a:p>
          </p:txBody>
        </p:sp>
        <p:sp>
          <p:nvSpPr>
            <p:cNvPr id="450576" name="Text Box 16"/>
            <p:cNvSpPr txBox="1">
              <a:spLocks noChangeArrowheads="1"/>
            </p:cNvSpPr>
            <p:nvPr/>
          </p:nvSpPr>
          <p:spPr bwMode="auto">
            <a:xfrm>
              <a:off x="4176" y="2649"/>
              <a:ext cx="45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cn</a:t>
              </a:r>
              <a:r>
                <a:rPr lang="en-US" sz="2400" b="1">
                  <a:solidFill>
                    <a:srgbClr val="0033CC"/>
                  </a:solidFill>
                </a:rPr>
                <a:t>/2</a:t>
              </a:r>
            </a:p>
          </p:txBody>
        </p:sp>
        <p:sp>
          <p:nvSpPr>
            <p:cNvPr id="450577" name="Line 17"/>
            <p:cNvSpPr>
              <a:spLocks noChangeShapeType="1"/>
            </p:cNvSpPr>
            <p:nvPr/>
          </p:nvSpPr>
          <p:spPr bwMode="auto">
            <a:xfrm flipH="1">
              <a:off x="3305" y="2946"/>
              <a:ext cx="274" cy="482"/>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0578" name="Line 18"/>
            <p:cNvSpPr>
              <a:spLocks noChangeShapeType="1"/>
            </p:cNvSpPr>
            <p:nvPr/>
          </p:nvSpPr>
          <p:spPr bwMode="auto">
            <a:xfrm>
              <a:off x="3626" y="2946"/>
              <a:ext cx="265" cy="482"/>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0579" name="Line 19"/>
            <p:cNvSpPr>
              <a:spLocks noChangeShapeType="1"/>
            </p:cNvSpPr>
            <p:nvPr/>
          </p:nvSpPr>
          <p:spPr bwMode="auto">
            <a:xfrm flipH="1">
              <a:off x="4147" y="2957"/>
              <a:ext cx="274" cy="482"/>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0580" name="Line 20"/>
            <p:cNvSpPr>
              <a:spLocks noChangeShapeType="1"/>
            </p:cNvSpPr>
            <p:nvPr/>
          </p:nvSpPr>
          <p:spPr bwMode="auto">
            <a:xfrm>
              <a:off x="4468" y="2957"/>
              <a:ext cx="265" cy="482"/>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0581" name="Text Box 21"/>
            <p:cNvSpPr txBox="1">
              <a:spLocks noChangeArrowheads="1"/>
            </p:cNvSpPr>
            <p:nvPr/>
          </p:nvSpPr>
          <p:spPr bwMode="auto">
            <a:xfrm>
              <a:off x="2975" y="3455"/>
              <a:ext cx="53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000" b="1" i="1">
                  <a:solidFill>
                    <a:srgbClr val="0033CC"/>
                  </a:solidFill>
                </a:rPr>
                <a:t>T</a:t>
              </a:r>
              <a:r>
                <a:rPr lang="en-US" sz="2000" b="1">
                  <a:solidFill>
                    <a:srgbClr val="0033CC"/>
                  </a:solidFill>
                </a:rPr>
                <a:t>(</a:t>
              </a:r>
              <a:r>
                <a:rPr lang="en-US" sz="2000" b="1" i="1">
                  <a:solidFill>
                    <a:srgbClr val="0033CC"/>
                  </a:solidFill>
                </a:rPr>
                <a:t>n</a:t>
              </a:r>
              <a:r>
                <a:rPr lang="en-US" sz="2000" b="1">
                  <a:solidFill>
                    <a:srgbClr val="0033CC"/>
                  </a:solidFill>
                </a:rPr>
                <a:t>/4)</a:t>
              </a:r>
            </a:p>
          </p:txBody>
        </p:sp>
        <p:sp>
          <p:nvSpPr>
            <p:cNvPr id="450582" name="Text Box 22"/>
            <p:cNvSpPr txBox="1">
              <a:spLocks noChangeArrowheads="1"/>
            </p:cNvSpPr>
            <p:nvPr/>
          </p:nvSpPr>
          <p:spPr bwMode="auto">
            <a:xfrm>
              <a:off x="3534" y="3466"/>
              <a:ext cx="53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000" b="1" i="1">
                  <a:solidFill>
                    <a:srgbClr val="0033CC"/>
                  </a:solidFill>
                </a:rPr>
                <a:t>T</a:t>
              </a:r>
              <a:r>
                <a:rPr lang="en-US" sz="2000" b="1">
                  <a:solidFill>
                    <a:srgbClr val="0033CC"/>
                  </a:solidFill>
                </a:rPr>
                <a:t>(</a:t>
              </a:r>
              <a:r>
                <a:rPr lang="en-US" sz="2000" b="1" i="1">
                  <a:solidFill>
                    <a:srgbClr val="0033CC"/>
                  </a:solidFill>
                </a:rPr>
                <a:t>n</a:t>
              </a:r>
              <a:r>
                <a:rPr lang="en-US" sz="2000" b="1">
                  <a:solidFill>
                    <a:srgbClr val="0033CC"/>
                  </a:solidFill>
                </a:rPr>
                <a:t>/4)</a:t>
              </a:r>
            </a:p>
          </p:txBody>
        </p:sp>
        <p:sp>
          <p:nvSpPr>
            <p:cNvPr id="450583" name="Text Box 23"/>
            <p:cNvSpPr txBox="1">
              <a:spLocks noChangeArrowheads="1"/>
            </p:cNvSpPr>
            <p:nvPr/>
          </p:nvSpPr>
          <p:spPr bwMode="auto">
            <a:xfrm>
              <a:off x="4015" y="3466"/>
              <a:ext cx="53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000" b="1" i="1">
                  <a:solidFill>
                    <a:srgbClr val="0033CC"/>
                  </a:solidFill>
                </a:rPr>
                <a:t>T</a:t>
              </a:r>
              <a:r>
                <a:rPr lang="en-US" sz="2000" b="1">
                  <a:solidFill>
                    <a:srgbClr val="0033CC"/>
                  </a:solidFill>
                </a:rPr>
                <a:t>(</a:t>
              </a:r>
              <a:r>
                <a:rPr lang="en-US" sz="2000" b="1" i="1">
                  <a:solidFill>
                    <a:srgbClr val="0033CC"/>
                  </a:solidFill>
                </a:rPr>
                <a:t>n</a:t>
              </a:r>
              <a:r>
                <a:rPr lang="en-US" sz="2000" b="1">
                  <a:solidFill>
                    <a:srgbClr val="0033CC"/>
                  </a:solidFill>
                </a:rPr>
                <a:t>/4)</a:t>
              </a:r>
            </a:p>
          </p:txBody>
        </p:sp>
        <p:sp>
          <p:nvSpPr>
            <p:cNvPr id="450584" name="Text Box 24"/>
            <p:cNvSpPr txBox="1">
              <a:spLocks noChangeArrowheads="1"/>
            </p:cNvSpPr>
            <p:nvPr/>
          </p:nvSpPr>
          <p:spPr bwMode="auto">
            <a:xfrm>
              <a:off x="4554" y="3466"/>
              <a:ext cx="53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000" b="1" i="1">
                  <a:solidFill>
                    <a:srgbClr val="0033CC"/>
                  </a:solidFill>
                </a:rPr>
                <a:t>T</a:t>
              </a:r>
              <a:r>
                <a:rPr lang="en-US" sz="2000" b="1">
                  <a:solidFill>
                    <a:srgbClr val="0033CC"/>
                  </a:solidFill>
                </a:rPr>
                <a:t>(</a:t>
              </a:r>
              <a:r>
                <a:rPr lang="en-US" sz="2000" b="1" i="1">
                  <a:solidFill>
                    <a:srgbClr val="0033CC"/>
                  </a:solidFill>
                </a:rPr>
                <a:t>n</a:t>
              </a:r>
              <a:r>
                <a:rPr lang="en-US" sz="2000" b="1">
                  <a:solidFill>
                    <a:srgbClr val="0033CC"/>
                  </a:solidFill>
                </a:rPr>
                <a:t>/4)</a:t>
              </a:r>
            </a:p>
          </p:txBody>
        </p:sp>
      </p:grpSp>
      <p:grpSp>
        <p:nvGrpSpPr>
          <p:cNvPr id="450585" name="Group 25"/>
          <p:cNvGrpSpPr>
            <a:grpSpLocks/>
          </p:cNvGrpSpPr>
          <p:nvPr/>
        </p:nvGrpSpPr>
        <p:grpSpPr bwMode="auto">
          <a:xfrm>
            <a:off x="3517900" y="2763838"/>
            <a:ext cx="4078288" cy="1484312"/>
            <a:chOff x="1256" y="1741"/>
            <a:chExt cx="2569" cy="935"/>
          </a:xfrm>
        </p:grpSpPr>
        <p:sp>
          <p:nvSpPr>
            <p:cNvPr id="450586" name="Text Box 26"/>
            <p:cNvSpPr txBox="1">
              <a:spLocks noChangeArrowheads="1"/>
            </p:cNvSpPr>
            <p:nvPr/>
          </p:nvSpPr>
          <p:spPr bwMode="auto">
            <a:xfrm>
              <a:off x="2006" y="2183"/>
              <a:ext cx="1141" cy="374"/>
            </a:xfrm>
            <a:prstGeom prst="rect">
              <a:avLst/>
            </a:prstGeom>
            <a:noFill/>
            <a:ln w="12700">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0"/>
                </a:spcBef>
                <a:spcAft>
                  <a:spcPct val="0"/>
                </a:spcAft>
              </a:pPr>
              <a:r>
                <a:rPr lang="en-US" sz="1600" b="1">
                  <a:solidFill>
                    <a:srgbClr val="CC3300"/>
                  </a:solidFill>
                </a:rPr>
                <a:t>Cost of divide and merge. </a:t>
              </a:r>
            </a:p>
          </p:txBody>
        </p:sp>
        <p:cxnSp>
          <p:nvCxnSpPr>
            <p:cNvPr id="450587" name="AutoShape 27"/>
            <p:cNvCxnSpPr>
              <a:cxnSpLocks noChangeShapeType="1"/>
              <a:stCxn id="450586" idx="2"/>
              <a:endCxn id="450567" idx="0"/>
            </p:cNvCxnSpPr>
            <p:nvPr/>
          </p:nvCxnSpPr>
          <p:spPr bwMode="auto">
            <a:xfrm rot="16200000" flipV="1">
              <a:off x="1784" y="1764"/>
              <a:ext cx="265" cy="1321"/>
            </a:xfrm>
            <a:prstGeom prst="curvedConnector5">
              <a:avLst>
                <a:gd name="adj1" fmla="val -54338"/>
                <a:gd name="adj2" fmla="val 50491"/>
                <a:gd name="adj3" fmla="val 150944"/>
              </a:avLst>
            </a:prstGeom>
            <a:noFill/>
            <a:ln w="1270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0588" name="AutoShape 28"/>
            <p:cNvCxnSpPr>
              <a:cxnSpLocks noChangeShapeType="1"/>
              <a:stCxn id="450586" idx="3"/>
              <a:endCxn id="450572" idx="1"/>
            </p:cNvCxnSpPr>
            <p:nvPr/>
          </p:nvCxnSpPr>
          <p:spPr bwMode="auto">
            <a:xfrm flipV="1">
              <a:off x="3147" y="1741"/>
              <a:ext cx="678" cy="629"/>
            </a:xfrm>
            <a:prstGeom prst="curvedConnector3">
              <a:avLst>
                <a:gd name="adj1" fmla="val 50000"/>
              </a:avLst>
            </a:prstGeom>
            <a:noFill/>
            <a:ln w="1270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0589" name="AutoShape 29"/>
            <p:cNvCxnSpPr>
              <a:cxnSpLocks noChangeShapeType="1"/>
              <a:stCxn id="450586" idx="2"/>
              <a:endCxn id="450575" idx="1"/>
            </p:cNvCxnSpPr>
            <p:nvPr/>
          </p:nvCxnSpPr>
          <p:spPr bwMode="auto">
            <a:xfrm rot="16200000" flipH="1">
              <a:off x="2934" y="2200"/>
              <a:ext cx="119" cy="834"/>
            </a:xfrm>
            <a:prstGeom prst="curvedConnector2">
              <a:avLst/>
            </a:prstGeom>
            <a:noFill/>
            <a:ln w="1270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450590" name="Group 30"/>
          <p:cNvGrpSpPr>
            <a:grpSpLocks/>
          </p:cNvGrpSpPr>
          <p:nvPr/>
        </p:nvGrpSpPr>
        <p:grpSpPr bwMode="auto">
          <a:xfrm>
            <a:off x="4289425" y="5330826"/>
            <a:ext cx="2381250" cy="836613"/>
            <a:chOff x="1742" y="3358"/>
            <a:chExt cx="1500" cy="527"/>
          </a:xfrm>
        </p:grpSpPr>
        <p:sp>
          <p:nvSpPr>
            <p:cNvPr id="450591" name="Text Box 31"/>
            <p:cNvSpPr txBox="1">
              <a:spLocks noChangeArrowheads="1"/>
            </p:cNvSpPr>
            <p:nvPr/>
          </p:nvSpPr>
          <p:spPr bwMode="auto">
            <a:xfrm>
              <a:off x="1742" y="3511"/>
              <a:ext cx="1141" cy="374"/>
            </a:xfrm>
            <a:prstGeom prst="rect">
              <a:avLst/>
            </a:prstGeom>
            <a:noFill/>
            <a:ln w="12700">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0"/>
                </a:spcBef>
                <a:spcAft>
                  <a:spcPct val="0"/>
                </a:spcAft>
              </a:pPr>
              <a:r>
                <a:rPr lang="en-US" sz="1600" b="1">
                  <a:solidFill>
                    <a:srgbClr val="CC3300"/>
                  </a:solidFill>
                </a:rPr>
                <a:t>Cost of sorting subproblems.</a:t>
              </a:r>
              <a:r>
                <a:rPr lang="en-US" sz="1600" b="1">
                  <a:solidFill>
                    <a:srgbClr val="000000"/>
                  </a:solidFill>
                </a:rPr>
                <a:t> </a:t>
              </a:r>
            </a:p>
          </p:txBody>
        </p:sp>
        <p:cxnSp>
          <p:nvCxnSpPr>
            <p:cNvPr id="450592" name="AutoShape 32"/>
            <p:cNvCxnSpPr>
              <a:cxnSpLocks noChangeShapeType="1"/>
              <a:stCxn id="450591" idx="0"/>
              <a:endCxn id="450569" idx="2"/>
            </p:cNvCxnSpPr>
            <p:nvPr/>
          </p:nvCxnSpPr>
          <p:spPr bwMode="auto">
            <a:xfrm rot="5400000" flipH="1">
              <a:off x="2018" y="3217"/>
              <a:ext cx="153" cy="436"/>
            </a:xfrm>
            <a:prstGeom prst="curvedConnector3">
              <a:avLst>
                <a:gd name="adj1" fmla="val 49671"/>
              </a:avLst>
            </a:prstGeom>
            <a:noFill/>
            <a:ln w="1270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0593" name="AutoShape 33"/>
            <p:cNvCxnSpPr>
              <a:cxnSpLocks noChangeShapeType="1"/>
              <a:stCxn id="450591" idx="3"/>
              <a:endCxn id="450581" idx="2"/>
            </p:cNvCxnSpPr>
            <p:nvPr/>
          </p:nvCxnSpPr>
          <p:spPr bwMode="auto">
            <a:xfrm flipV="1">
              <a:off x="2883" y="3569"/>
              <a:ext cx="359" cy="129"/>
            </a:xfrm>
            <a:prstGeom prst="curvedConnector2">
              <a:avLst/>
            </a:prstGeom>
            <a:noFill/>
            <a:ln w="1270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35" name="Footer Placeholder 3"/>
          <p:cNvSpPr txBox="1">
            <a:spLocks/>
          </p:cNvSpPr>
          <p:nvPr/>
        </p:nvSpPr>
        <p:spPr bwMode="auto">
          <a:xfrm>
            <a:off x="9964877" y="209374"/>
            <a:ext cx="2225008" cy="495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defPPr>
              <a:defRPr lang="en-US"/>
            </a:defPPr>
            <a:lvl1pPr marL="0" algn="r" defTabSz="914400" rtl="0" eaLnBrk="1" latinLnBrk="0" hangingPunct="1">
              <a:defRPr sz="1400" kern="1200">
                <a:solidFill>
                  <a:schemeClr val="hlink"/>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C00000"/>
                </a:solidFill>
              </a:rPr>
              <a:t>Ref Book: Thomas </a:t>
            </a:r>
            <a:r>
              <a:rPr lang="en-US" dirty="0" err="1">
                <a:solidFill>
                  <a:srgbClr val="C00000"/>
                </a:solidFill>
              </a:rPr>
              <a:t>Cormen</a:t>
            </a:r>
            <a:endParaRPr lang="en-US" dirty="0">
              <a:solidFill>
                <a:srgbClr val="C00000"/>
              </a:solidFill>
            </a:endParaRPr>
          </a:p>
        </p:txBody>
      </p:sp>
    </p:spTree>
    <p:extLst>
      <p:ext uri="{BB962C8B-B14F-4D97-AF65-F5344CB8AC3E}">
        <p14:creationId xmlns:p14="http://schemas.microsoft.com/office/powerpoint/2010/main" val="30178340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5056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45056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5057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45057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5058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505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63" grpId="0" autoUpdateAnimBg="0"/>
      <p:bldP spid="450570"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 name="Footer Placeholder 2"/>
          <p:cNvSpPr>
            <a:spLocks noGrp="1"/>
          </p:cNvSpPr>
          <p:nvPr>
            <p:ph type="ftr" sz="quarter" idx="10"/>
          </p:nvPr>
        </p:nvSpPr>
        <p:spPr/>
        <p:txBody>
          <a:bodyPr/>
          <a:lstStyle/>
          <a:p>
            <a:r>
              <a:rPr lang="en-US">
                <a:solidFill>
                  <a:srgbClr val="0033CC"/>
                </a:solidFill>
              </a:rPr>
              <a:t>Ref Book: Thomas Cormen</a:t>
            </a:r>
          </a:p>
        </p:txBody>
      </p:sp>
      <p:sp>
        <p:nvSpPr>
          <p:cNvPr id="451586" name="Rectangle 2"/>
          <p:cNvSpPr>
            <a:spLocks noGrp="1" noChangeArrowheads="1"/>
          </p:cNvSpPr>
          <p:nvPr>
            <p:ph type="title"/>
          </p:nvPr>
        </p:nvSpPr>
        <p:spPr/>
        <p:txBody>
          <a:bodyPr/>
          <a:lstStyle/>
          <a:p>
            <a:r>
              <a:rPr lang="en-US" dirty="0">
                <a:solidFill>
                  <a:schemeClr val="tx1"/>
                </a:solidFill>
              </a:rPr>
              <a:t>Recursion Tree for Merge Sort</a:t>
            </a:r>
          </a:p>
        </p:txBody>
      </p:sp>
      <p:sp>
        <p:nvSpPr>
          <p:cNvPr id="451587" name="Text Box 3"/>
          <p:cNvSpPr txBox="1">
            <a:spLocks noChangeArrowheads="1"/>
          </p:cNvSpPr>
          <p:nvPr/>
        </p:nvSpPr>
        <p:spPr bwMode="auto">
          <a:xfrm>
            <a:off x="1762126" y="828675"/>
            <a:ext cx="69897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a:solidFill>
                  <a:srgbClr val="000000"/>
                </a:solidFill>
              </a:rPr>
              <a:t>Continue expanding until the problem size reduces to 1.</a:t>
            </a:r>
          </a:p>
        </p:txBody>
      </p:sp>
      <p:grpSp>
        <p:nvGrpSpPr>
          <p:cNvPr id="451588" name="Group 4"/>
          <p:cNvGrpSpPr>
            <a:grpSpLocks/>
          </p:cNvGrpSpPr>
          <p:nvPr/>
        </p:nvGrpSpPr>
        <p:grpSpPr bwMode="auto">
          <a:xfrm>
            <a:off x="2525714" y="1268413"/>
            <a:ext cx="3432175" cy="4830762"/>
            <a:chOff x="659" y="978"/>
            <a:chExt cx="2162" cy="3043"/>
          </a:xfrm>
        </p:grpSpPr>
        <p:sp>
          <p:nvSpPr>
            <p:cNvPr id="451589" name="Text Box 5"/>
            <p:cNvSpPr txBox="1">
              <a:spLocks noChangeArrowheads="1"/>
            </p:cNvSpPr>
            <p:nvPr/>
          </p:nvSpPr>
          <p:spPr bwMode="auto">
            <a:xfrm>
              <a:off x="1596" y="978"/>
              <a:ext cx="30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cn</a:t>
              </a:r>
            </a:p>
          </p:txBody>
        </p:sp>
        <p:sp>
          <p:nvSpPr>
            <p:cNvPr id="451590" name="Line 6"/>
            <p:cNvSpPr>
              <a:spLocks noChangeShapeType="1"/>
            </p:cNvSpPr>
            <p:nvPr/>
          </p:nvSpPr>
          <p:spPr bwMode="auto">
            <a:xfrm flipH="1">
              <a:off x="1448" y="1258"/>
              <a:ext cx="263" cy="576"/>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591" name="Line 7"/>
            <p:cNvSpPr>
              <a:spLocks noChangeShapeType="1"/>
            </p:cNvSpPr>
            <p:nvPr/>
          </p:nvSpPr>
          <p:spPr bwMode="auto">
            <a:xfrm>
              <a:off x="1786" y="1248"/>
              <a:ext cx="293" cy="568"/>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592" name="Text Box 8"/>
            <p:cNvSpPr txBox="1">
              <a:spLocks noChangeArrowheads="1"/>
            </p:cNvSpPr>
            <p:nvPr/>
          </p:nvSpPr>
          <p:spPr bwMode="auto">
            <a:xfrm>
              <a:off x="1182" y="1913"/>
              <a:ext cx="45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cn</a:t>
              </a:r>
              <a:r>
                <a:rPr lang="en-US" sz="2400" b="1">
                  <a:solidFill>
                    <a:srgbClr val="0033CC"/>
                  </a:solidFill>
                </a:rPr>
                <a:t>/2</a:t>
              </a:r>
            </a:p>
          </p:txBody>
        </p:sp>
        <p:sp>
          <p:nvSpPr>
            <p:cNvPr id="451593" name="Text Box 9"/>
            <p:cNvSpPr txBox="1">
              <a:spLocks noChangeArrowheads="1"/>
            </p:cNvSpPr>
            <p:nvPr/>
          </p:nvSpPr>
          <p:spPr bwMode="auto">
            <a:xfrm>
              <a:off x="1947" y="1894"/>
              <a:ext cx="45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cn</a:t>
              </a:r>
              <a:r>
                <a:rPr lang="en-US" sz="2400" b="1">
                  <a:solidFill>
                    <a:srgbClr val="0033CC"/>
                  </a:solidFill>
                </a:rPr>
                <a:t>/2</a:t>
              </a:r>
            </a:p>
          </p:txBody>
        </p:sp>
        <p:sp>
          <p:nvSpPr>
            <p:cNvPr id="451594" name="Line 10"/>
            <p:cNvSpPr>
              <a:spLocks noChangeShapeType="1"/>
            </p:cNvSpPr>
            <p:nvPr/>
          </p:nvSpPr>
          <p:spPr bwMode="auto">
            <a:xfrm flipH="1">
              <a:off x="1076" y="2191"/>
              <a:ext cx="274" cy="482"/>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595" name="Line 11"/>
            <p:cNvSpPr>
              <a:spLocks noChangeShapeType="1"/>
            </p:cNvSpPr>
            <p:nvPr/>
          </p:nvSpPr>
          <p:spPr bwMode="auto">
            <a:xfrm>
              <a:off x="1397" y="2191"/>
              <a:ext cx="265" cy="482"/>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596" name="Line 12"/>
            <p:cNvSpPr>
              <a:spLocks noChangeShapeType="1"/>
            </p:cNvSpPr>
            <p:nvPr/>
          </p:nvSpPr>
          <p:spPr bwMode="auto">
            <a:xfrm flipH="1">
              <a:off x="1918" y="2202"/>
              <a:ext cx="274" cy="482"/>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597" name="Line 13"/>
            <p:cNvSpPr>
              <a:spLocks noChangeShapeType="1"/>
            </p:cNvSpPr>
            <p:nvPr/>
          </p:nvSpPr>
          <p:spPr bwMode="auto">
            <a:xfrm>
              <a:off x="2239" y="2202"/>
              <a:ext cx="265" cy="482"/>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598" name="Text Box 14"/>
            <p:cNvSpPr txBox="1">
              <a:spLocks noChangeArrowheads="1"/>
            </p:cNvSpPr>
            <p:nvPr/>
          </p:nvSpPr>
          <p:spPr bwMode="auto">
            <a:xfrm>
              <a:off x="746" y="2700"/>
              <a:ext cx="40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000" b="1" i="1">
                  <a:solidFill>
                    <a:srgbClr val="0033CC"/>
                  </a:solidFill>
                </a:rPr>
                <a:t>cn</a:t>
              </a:r>
              <a:r>
                <a:rPr lang="en-US" sz="2000" b="1">
                  <a:solidFill>
                    <a:srgbClr val="0033CC"/>
                  </a:solidFill>
                </a:rPr>
                <a:t>/4</a:t>
              </a:r>
            </a:p>
          </p:txBody>
        </p:sp>
        <p:sp>
          <p:nvSpPr>
            <p:cNvPr id="451599" name="Text Box 15"/>
            <p:cNvSpPr txBox="1">
              <a:spLocks noChangeArrowheads="1"/>
            </p:cNvSpPr>
            <p:nvPr/>
          </p:nvSpPr>
          <p:spPr bwMode="auto">
            <a:xfrm>
              <a:off x="1399" y="2711"/>
              <a:ext cx="40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000" b="1" i="1">
                  <a:solidFill>
                    <a:srgbClr val="0033CC"/>
                  </a:solidFill>
                </a:rPr>
                <a:t>cn</a:t>
              </a:r>
              <a:r>
                <a:rPr lang="en-US" sz="2000" b="1">
                  <a:solidFill>
                    <a:srgbClr val="0033CC"/>
                  </a:solidFill>
                </a:rPr>
                <a:t>/4</a:t>
              </a:r>
            </a:p>
          </p:txBody>
        </p:sp>
        <p:sp>
          <p:nvSpPr>
            <p:cNvPr id="451600" name="Text Box 16"/>
            <p:cNvSpPr txBox="1">
              <a:spLocks noChangeArrowheads="1"/>
            </p:cNvSpPr>
            <p:nvPr/>
          </p:nvSpPr>
          <p:spPr bwMode="auto">
            <a:xfrm>
              <a:off x="1786" y="2711"/>
              <a:ext cx="40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000" b="1" i="1">
                  <a:solidFill>
                    <a:srgbClr val="0033CC"/>
                  </a:solidFill>
                </a:rPr>
                <a:t>cn</a:t>
              </a:r>
              <a:r>
                <a:rPr lang="en-US" sz="2000" b="1">
                  <a:solidFill>
                    <a:srgbClr val="0033CC"/>
                  </a:solidFill>
                </a:rPr>
                <a:t>/4</a:t>
              </a:r>
            </a:p>
          </p:txBody>
        </p:sp>
        <p:sp>
          <p:nvSpPr>
            <p:cNvPr id="451601" name="Text Box 17"/>
            <p:cNvSpPr txBox="1">
              <a:spLocks noChangeArrowheads="1"/>
            </p:cNvSpPr>
            <p:nvPr/>
          </p:nvSpPr>
          <p:spPr bwMode="auto">
            <a:xfrm>
              <a:off x="2325" y="2711"/>
              <a:ext cx="40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000" b="1" i="1">
                  <a:solidFill>
                    <a:srgbClr val="0033CC"/>
                  </a:solidFill>
                </a:rPr>
                <a:t>cn</a:t>
              </a:r>
              <a:r>
                <a:rPr lang="en-US" sz="2000" b="1">
                  <a:solidFill>
                    <a:srgbClr val="0033CC"/>
                  </a:solidFill>
                </a:rPr>
                <a:t>/4</a:t>
              </a:r>
            </a:p>
          </p:txBody>
        </p:sp>
        <p:sp>
          <p:nvSpPr>
            <p:cNvPr id="451602" name="Line 18"/>
            <p:cNvSpPr>
              <a:spLocks noChangeShapeType="1"/>
            </p:cNvSpPr>
            <p:nvPr/>
          </p:nvSpPr>
          <p:spPr bwMode="auto">
            <a:xfrm flipH="1">
              <a:off x="746" y="2927"/>
              <a:ext cx="170" cy="425"/>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03" name="Line 19"/>
            <p:cNvSpPr>
              <a:spLocks noChangeShapeType="1"/>
            </p:cNvSpPr>
            <p:nvPr/>
          </p:nvSpPr>
          <p:spPr bwMode="auto">
            <a:xfrm>
              <a:off x="973" y="2928"/>
              <a:ext cx="141" cy="43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04" name="Line 20"/>
            <p:cNvSpPr>
              <a:spLocks noChangeShapeType="1"/>
            </p:cNvSpPr>
            <p:nvPr/>
          </p:nvSpPr>
          <p:spPr bwMode="auto">
            <a:xfrm flipH="1">
              <a:off x="1408" y="2939"/>
              <a:ext cx="170" cy="425"/>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05" name="Line 21"/>
            <p:cNvSpPr>
              <a:spLocks noChangeShapeType="1"/>
            </p:cNvSpPr>
            <p:nvPr/>
          </p:nvSpPr>
          <p:spPr bwMode="auto">
            <a:xfrm>
              <a:off x="1635" y="2940"/>
              <a:ext cx="141" cy="43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06" name="Line 22"/>
            <p:cNvSpPr>
              <a:spLocks noChangeShapeType="1"/>
            </p:cNvSpPr>
            <p:nvPr/>
          </p:nvSpPr>
          <p:spPr bwMode="auto">
            <a:xfrm flipH="1">
              <a:off x="1853" y="2948"/>
              <a:ext cx="170" cy="425"/>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07" name="Line 23"/>
            <p:cNvSpPr>
              <a:spLocks noChangeShapeType="1"/>
            </p:cNvSpPr>
            <p:nvPr/>
          </p:nvSpPr>
          <p:spPr bwMode="auto">
            <a:xfrm>
              <a:off x="2080" y="2949"/>
              <a:ext cx="141" cy="43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08" name="Line 24"/>
            <p:cNvSpPr>
              <a:spLocks noChangeShapeType="1"/>
            </p:cNvSpPr>
            <p:nvPr/>
          </p:nvSpPr>
          <p:spPr bwMode="auto">
            <a:xfrm flipH="1">
              <a:off x="2371" y="2938"/>
              <a:ext cx="170" cy="425"/>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09" name="Line 25"/>
            <p:cNvSpPr>
              <a:spLocks noChangeShapeType="1"/>
            </p:cNvSpPr>
            <p:nvPr/>
          </p:nvSpPr>
          <p:spPr bwMode="auto">
            <a:xfrm>
              <a:off x="2598" y="2939"/>
              <a:ext cx="141" cy="43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10" name="Line 26"/>
            <p:cNvSpPr>
              <a:spLocks noChangeShapeType="1"/>
            </p:cNvSpPr>
            <p:nvPr/>
          </p:nvSpPr>
          <p:spPr bwMode="auto">
            <a:xfrm>
              <a:off x="765" y="3523"/>
              <a:ext cx="0" cy="246"/>
            </a:xfrm>
            <a:prstGeom prst="line">
              <a:avLst/>
            </a:prstGeom>
            <a:noFill/>
            <a:ln w="28575">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11" name="Line 27"/>
            <p:cNvSpPr>
              <a:spLocks noChangeShapeType="1"/>
            </p:cNvSpPr>
            <p:nvPr/>
          </p:nvSpPr>
          <p:spPr bwMode="auto">
            <a:xfrm>
              <a:off x="1106" y="3523"/>
              <a:ext cx="0" cy="246"/>
            </a:xfrm>
            <a:prstGeom prst="line">
              <a:avLst/>
            </a:prstGeom>
            <a:noFill/>
            <a:ln w="28575">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12" name="Line 28"/>
            <p:cNvSpPr>
              <a:spLocks noChangeShapeType="1"/>
            </p:cNvSpPr>
            <p:nvPr/>
          </p:nvSpPr>
          <p:spPr bwMode="auto">
            <a:xfrm>
              <a:off x="1410" y="3523"/>
              <a:ext cx="0" cy="246"/>
            </a:xfrm>
            <a:prstGeom prst="line">
              <a:avLst/>
            </a:prstGeom>
            <a:noFill/>
            <a:ln w="28575">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13" name="Line 29"/>
            <p:cNvSpPr>
              <a:spLocks noChangeShapeType="1"/>
            </p:cNvSpPr>
            <p:nvPr/>
          </p:nvSpPr>
          <p:spPr bwMode="auto">
            <a:xfrm>
              <a:off x="2236" y="3523"/>
              <a:ext cx="0" cy="246"/>
            </a:xfrm>
            <a:prstGeom prst="line">
              <a:avLst/>
            </a:prstGeom>
            <a:noFill/>
            <a:ln w="28575">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14" name="Line 30"/>
            <p:cNvSpPr>
              <a:spLocks noChangeShapeType="1"/>
            </p:cNvSpPr>
            <p:nvPr/>
          </p:nvSpPr>
          <p:spPr bwMode="auto">
            <a:xfrm>
              <a:off x="2446" y="3523"/>
              <a:ext cx="0" cy="246"/>
            </a:xfrm>
            <a:prstGeom prst="line">
              <a:avLst/>
            </a:prstGeom>
            <a:noFill/>
            <a:ln w="28575">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15" name="Line 31"/>
            <p:cNvSpPr>
              <a:spLocks noChangeShapeType="1"/>
            </p:cNvSpPr>
            <p:nvPr/>
          </p:nvSpPr>
          <p:spPr bwMode="auto">
            <a:xfrm>
              <a:off x="2738" y="3523"/>
              <a:ext cx="0" cy="246"/>
            </a:xfrm>
            <a:prstGeom prst="line">
              <a:avLst/>
            </a:prstGeom>
            <a:noFill/>
            <a:ln w="28575">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16" name="Line 32"/>
            <p:cNvSpPr>
              <a:spLocks noChangeShapeType="1"/>
            </p:cNvSpPr>
            <p:nvPr/>
          </p:nvSpPr>
          <p:spPr bwMode="auto">
            <a:xfrm>
              <a:off x="1700" y="3654"/>
              <a:ext cx="396" cy="0"/>
            </a:xfrm>
            <a:prstGeom prst="line">
              <a:avLst/>
            </a:prstGeom>
            <a:noFill/>
            <a:ln w="12700" cap="rnd">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17" name="Text Box 33"/>
            <p:cNvSpPr txBox="1">
              <a:spLocks noChangeArrowheads="1"/>
            </p:cNvSpPr>
            <p:nvPr/>
          </p:nvSpPr>
          <p:spPr bwMode="auto">
            <a:xfrm>
              <a:off x="659" y="3733"/>
              <a:ext cx="2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a:t>
              </a:r>
            </a:p>
          </p:txBody>
        </p:sp>
        <p:sp>
          <p:nvSpPr>
            <p:cNvPr id="451618" name="Text Box 34"/>
            <p:cNvSpPr txBox="1">
              <a:spLocks noChangeArrowheads="1"/>
            </p:cNvSpPr>
            <p:nvPr/>
          </p:nvSpPr>
          <p:spPr bwMode="auto">
            <a:xfrm>
              <a:off x="982" y="3733"/>
              <a:ext cx="2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a:t>
              </a:r>
            </a:p>
          </p:txBody>
        </p:sp>
        <p:sp>
          <p:nvSpPr>
            <p:cNvPr id="451619" name="Text Box 35"/>
            <p:cNvSpPr txBox="1">
              <a:spLocks noChangeArrowheads="1"/>
            </p:cNvSpPr>
            <p:nvPr/>
          </p:nvSpPr>
          <p:spPr bwMode="auto">
            <a:xfrm>
              <a:off x="1305" y="3733"/>
              <a:ext cx="2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a:t>
              </a:r>
            </a:p>
          </p:txBody>
        </p:sp>
        <p:sp>
          <p:nvSpPr>
            <p:cNvPr id="451620" name="Text Box 36"/>
            <p:cNvSpPr txBox="1">
              <a:spLocks noChangeArrowheads="1"/>
            </p:cNvSpPr>
            <p:nvPr/>
          </p:nvSpPr>
          <p:spPr bwMode="auto">
            <a:xfrm>
              <a:off x="2345" y="3733"/>
              <a:ext cx="2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a:t>
              </a:r>
            </a:p>
          </p:txBody>
        </p:sp>
        <p:sp>
          <p:nvSpPr>
            <p:cNvPr id="451621" name="Text Box 37"/>
            <p:cNvSpPr txBox="1">
              <a:spLocks noChangeArrowheads="1"/>
            </p:cNvSpPr>
            <p:nvPr/>
          </p:nvSpPr>
          <p:spPr bwMode="auto">
            <a:xfrm>
              <a:off x="2138" y="3733"/>
              <a:ext cx="2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a:t>
              </a:r>
            </a:p>
          </p:txBody>
        </p:sp>
        <p:sp>
          <p:nvSpPr>
            <p:cNvPr id="451622" name="Text Box 38"/>
            <p:cNvSpPr txBox="1">
              <a:spLocks noChangeArrowheads="1"/>
            </p:cNvSpPr>
            <p:nvPr/>
          </p:nvSpPr>
          <p:spPr bwMode="auto">
            <a:xfrm>
              <a:off x="2620" y="3733"/>
              <a:ext cx="2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a:t>
              </a:r>
            </a:p>
          </p:txBody>
        </p:sp>
      </p:grpSp>
      <p:sp>
        <p:nvSpPr>
          <p:cNvPr id="451623" name="Text Box 39"/>
          <p:cNvSpPr txBox="1">
            <a:spLocks noChangeArrowheads="1"/>
          </p:cNvSpPr>
          <p:nvPr/>
        </p:nvSpPr>
        <p:spPr bwMode="auto">
          <a:xfrm>
            <a:off x="5599114" y="1579563"/>
            <a:ext cx="47259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0"/>
              </a:spcBef>
              <a:spcAft>
                <a:spcPct val="0"/>
              </a:spcAft>
            </a:pPr>
            <a:endParaRPr lang="en-US" sz="2400">
              <a:solidFill>
                <a:srgbClr val="000000"/>
              </a:solidFill>
            </a:endParaRPr>
          </a:p>
        </p:txBody>
      </p:sp>
      <p:sp>
        <p:nvSpPr>
          <p:cNvPr id="451624" name="Line 40"/>
          <p:cNvSpPr>
            <a:spLocks noChangeShapeType="1"/>
          </p:cNvSpPr>
          <p:nvPr/>
        </p:nvSpPr>
        <p:spPr bwMode="auto">
          <a:xfrm>
            <a:off x="4746625" y="1576388"/>
            <a:ext cx="4076700" cy="0"/>
          </a:xfrm>
          <a:prstGeom prst="line">
            <a:avLst/>
          </a:prstGeom>
          <a:noFill/>
          <a:ln w="19050">
            <a:solidFill>
              <a:schemeClr val="tx1"/>
            </a:solidFill>
            <a:prstDash val="sysDot"/>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25" name="Line 41"/>
          <p:cNvSpPr>
            <a:spLocks noChangeShapeType="1"/>
          </p:cNvSpPr>
          <p:nvPr/>
        </p:nvSpPr>
        <p:spPr bwMode="auto">
          <a:xfrm>
            <a:off x="5513388" y="2959100"/>
            <a:ext cx="3313112" cy="0"/>
          </a:xfrm>
          <a:prstGeom prst="line">
            <a:avLst/>
          </a:prstGeom>
          <a:noFill/>
          <a:ln w="19050">
            <a:solidFill>
              <a:schemeClr val="tx1"/>
            </a:solidFill>
            <a:prstDash val="sysDot"/>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26" name="Line 42"/>
          <p:cNvSpPr>
            <a:spLocks noChangeShapeType="1"/>
          </p:cNvSpPr>
          <p:nvPr/>
        </p:nvSpPr>
        <p:spPr bwMode="auto">
          <a:xfrm>
            <a:off x="5919788" y="4192589"/>
            <a:ext cx="2908300" cy="14287"/>
          </a:xfrm>
          <a:prstGeom prst="line">
            <a:avLst/>
          </a:prstGeom>
          <a:noFill/>
          <a:ln w="19050">
            <a:solidFill>
              <a:schemeClr val="tx1"/>
            </a:solidFill>
            <a:prstDash val="sysDot"/>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27" name="Line 43"/>
          <p:cNvSpPr>
            <a:spLocks noChangeShapeType="1"/>
          </p:cNvSpPr>
          <p:nvPr/>
        </p:nvSpPr>
        <p:spPr bwMode="auto">
          <a:xfrm flipV="1">
            <a:off x="6223001" y="5856289"/>
            <a:ext cx="2638425" cy="1587"/>
          </a:xfrm>
          <a:prstGeom prst="line">
            <a:avLst/>
          </a:prstGeom>
          <a:noFill/>
          <a:ln w="19050">
            <a:solidFill>
              <a:schemeClr val="tx1"/>
            </a:solidFill>
            <a:prstDash val="sysDot"/>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28" name="Text Box 44"/>
          <p:cNvSpPr txBox="1">
            <a:spLocks noChangeArrowheads="1"/>
          </p:cNvSpPr>
          <p:nvPr/>
        </p:nvSpPr>
        <p:spPr bwMode="auto">
          <a:xfrm>
            <a:off x="1716088" y="3482975"/>
            <a:ext cx="666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a:solidFill>
                  <a:srgbClr val="CC3300"/>
                </a:solidFill>
              </a:rPr>
              <a:t>lg </a:t>
            </a:r>
            <a:r>
              <a:rPr lang="en-US" sz="2400" b="1" i="1">
                <a:solidFill>
                  <a:srgbClr val="CC3300"/>
                </a:solidFill>
              </a:rPr>
              <a:t>n</a:t>
            </a:r>
            <a:endParaRPr lang="en-US" sz="2400" b="1">
              <a:solidFill>
                <a:srgbClr val="CC3300"/>
              </a:solidFill>
            </a:endParaRPr>
          </a:p>
        </p:txBody>
      </p:sp>
      <p:sp>
        <p:nvSpPr>
          <p:cNvPr id="451629" name="Line 45"/>
          <p:cNvSpPr>
            <a:spLocks noChangeShapeType="1"/>
          </p:cNvSpPr>
          <p:nvPr/>
        </p:nvSpPr>
        <p:spPr bwMode="auto">
          <a:xfrm flipV="1">
            <a:off x="2032000" y="1438276"/>
            <a:ext cx="0" cy="1858963"/>
          </a:xfrm>
          <a:prstGeom prst="line">
            <a:avLst/>
          </a:prstGeom>
          <a:noFill/>
          <a:ln w="1905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30" name="Line 46"/>
          <p:cNvSpPr>
            <a:spLocks noChangeShapeType="1"/>
          </p:cNvSpPr>
          <p:nvPr/>
        </p:nvSpPr>
        <p:spPr bwMode="auto">
          <a:xfrm flipH="1">
            <a:off x="2047875" y="4137026"/>
            <a:ext cx="0" cy="1844675"/>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1631" name="Text Box 47"/>
          <p:cNvSpPr txBox="1">
            <a:spLocks noChangeArrowheads="1"/>
          </p:cNvSpPr>
          <p:nvPr/>
        </p:nvSpPr>
        <p:spPr bwMode="auto">
          <a:xfrm>
            <a:off x="9091613" y="1309688"/>
            <a:ext cx="488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CC3300"/>
                </a:solidFill>
              </a:rPr>
              <a:t>cn</a:t>
            </a:r>
          </a:p>
        </p:txBody>
      </p:sp>
      <p:sp>
        <p:nvSpPr>
          <p:cNvPr id="451632" name="Text Box 48"/>
          <p:cNvSpPr txBox="1">
            <a:spLocks noChangeArrowheads="1"/>
          </p:cNvSpPr>
          <p:nvPr/>
        </p:nvSpPr>
        <p:spPr bwMode="auto">
          <a:xfrm>
            <a:off x="9091613" y="2735263"/>
            <a:ext cx="488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CC3300"/>
                </a:solidFill>
              </a:rPr>
              <a:t>cn</a:t>
            </a:r>
          </a:p>
        </p:txBody>
      </p:sp>
      <p:sp>
        <p:nvSpPr>
          <p:cNvPr id="451633" name="Text Box 49"/>
          <p:cNvSpPr txBox="1">
            <a:spLocks noChangeArrowheads="1"/>
          </p:cNvSpPr>
          <p:nvPr/>
        </p:nvSpPr>
        <p:spPr bwMode="auto">
          <a:xfrm>
            <a:off x="9091613" y="3995738"/>
            <a:ext cx="488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CC3300"/>
                </a:solidFill>
              </a:rPr>
              <a:t>cn</a:t>
            </a:r>
          </a:p>
        </p:txBody>
      </p:sp>
      <p:sp>
        <p:nvSpPr>
          <p:cNvPr id="451634" name="Text Box 50"/>
          <p:cNvSpPr txBox="1">
            <a:spLocks noChangeArrowheads="1"/>
          </p:cNvSpPr>
          <p:nvPr/>
        </p:nvSpPr>
        <p:spPr bwMode="auto">
          <a:xfrm>
            <a:off x="9091613" y="5616575"/>
            <a:ext cx="488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CC3300"/>
                </a:solidFill>
              </a:rPr>
              <a:t>cn</a:t>
            </a:r>
          </a:p>
        </p:txBody>
      </p:sp>
      <p:sp>
        <p:nvSpPr>
          <p:cNvPr id="451635" name="Text Box 51"/>
          <p:cNvSpPr txBox="1">
            <a:spLocks noChangeArrowheads="1"/>
          </p:cNvSpPr>
          <p:nvPr/>
        </p:nvSpPr>
        <p:spPr bwMode="auto">
          <a:xfrm>
            <a:off x="7158038" y="6046788"/>
            <a:ext cx="2959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dirty="0">
                <a:solidFill>
                  <a:srgbClr val="FF3300"/>
                </a:solidFill>
              </a:rPr>
              <a:t>Total           : </a:t>
            </a:r>
            <a:r>
              <a:rPr lang="en-US" sz="2400" i="1" dirty="0" err="1">
                <a:solidFill>
                  <a:srgbClr val="FF3300"/>
                </a:solidFill>
              </a:rPr>
              <a:t>cn</a:t>
            </a:r>
            <a:r>
              <a:rPr lang="en-US" sz="2400" dirty="0" err="1">
                <a:solidFill>
                  <a:srgbClr val="FF3300"/>
                </a:solidFill>
              </a:rPr>
              <a:t>lg</a:t>
            </a:r>
            <a:r>
              <a:rPr lang="en-US" sz="2400" i="1" dirty="0" err="1">
                <a:solidFill>
                  <a:srgbClr val="FF3300"/>
                </a:solidFill>
              </a:rPr>
              <a:t>n</a:t>
            </a:r>
            <a:r>
              <a:rPr lang="en-US" sz="2400" dirty="0" err="1">
                <a:solidFill>
                  <a:srgbClr val="FF3300"/>
                </a:solidFill>
              </a:rPr>
              <a:t>+</a:t>
            </a:r>
            <a:r>
              <a:rPr lang="en-US" sz="2400" i="1" dirty="0" err="1">
                <a:solidFill>
                  <a:srgbClr val="FF3300"/>
                </a:solidFill>
              </a:rPr>
              <a:t>cn</a:t>
            </a:r>
            <a:endParaRPr lang="en-US" sz="2400" dirty="0">
              <a:solidFill>
                <a:srgbClr val="FF3300"/>
              </a:solidFill>
            </a:endParaRPr>
          </a:p>
        </p:txBody>
      </p:sp>
      <p:sp>
        <p:nvSpPr>
          <p:cNvPr id="53" name="Footer Placeholder 3"/>
          <p:cNvSpPr txBox="1">
            <a:spLocks/>
          </p:cNvSpPr>
          <p:nvPr/>
        </p:nvSpPr>
        <p:spPr bwMode="auto">
          <a:xfrm>
            <a:off x="9683647" y="303383"/>
            <a:ext cx="2225008" cy="495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defPPr>
              <a:defRPr lang="en-US"/>
            </a:defPPr>
            <a:lvl1pPr marL="0" algn="r" defTabSz="914400" rtl="0" eaLnBrk="1" latinLnBrk="0" hangingPunct="1">
              <a:defRPr sz="1400" kern="1200">
                <a:solidFill>
                  <a:schemeClr val="hlink"/>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C00000"/>
                </a:solidFill>
              </a:rPr>
              <a:t>Ref Book: Thomas </a:t>
            </a:r>
            <a:r>
              <a:rPr lang="en-US" dirty="0" err="1">
                <a:solidFill>
                  <a:srgbClr val="C00000"/>
                </a:solidFill>
              </a:rPr>
              <a:t>Cormen</a:t>
            </a:r>
            <a:endParaRPr lang="en-US" dirty="0">
              <a:solidFill>
                <a:srgbClr val="C00000"/>
              </a:solidFill>
            </a:endParaRPr>
          </a:p>
        </p:txBody>
      </p:sp>
    </p:spTree>
    <p:extLst>
      <p:ext uri="{BB962C8B-B14F-4D97-AF65-F5344CB8AC3E}">
        <p14:creationId xmlns:p14="http://schemas.microsoft.com/office/powerpoint/2010/main" val="3840748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Footer Placeholder 2"/>
          <p:cNvSpPr>
            <a:spLocks noGrp="1"/>
          </p:cNvSpPr>
          <p:nvPr>
            <p:ph type="ftr" sz="quarter" idx="10"/>
          </p:nvPr>
        </p:nvSpPr>
        <p:spPr/>
        <p:txBody>
          <a:bodyPr/>
          <a:lstStyle/>
          <a:p>
            <a:r>
              <a:rPr lang="en-US">
                <a:solidFill>
                  <a:srgbClr val="0033CC"/>
                </a:solidFill>
              </a:rPr>
              <a:t>Ref Book: Thomas Cormen</a:t>
            </a:r>
          </a:p>
        </p:txBody>
      </p:sp>
      <p:sp>
        <p:nvSpPr>
          <p:cNvPr id="452610" name="Rectangle 2"/>
          <p:cNvSpPr>
            <a:spLocks noGrp="1" noChangeArrowheads="1"/>
          </p:cNvSpPr>
          <p:nvPr>
            <p:ph type="title"/>
          </p:nvPr>
        </p:nvSpPr>
        <p:spPr/>
        <p:txBody>
          <a:bodyPr/>
          <a:lstStyle/>
          <a:p>
            <a:r>
              <a:rPr lang="en-US" dirty="0">
                <a:solidFill>
                  <a:schemeClr val="tx1"/>
                </a:solidFill>
              </a:rPr>
              <a:t>Recursion Tree for Merge Sort</a:t>
            </a:r>
          </a:p>
        </p:txBody>
      </p:sp>
      <p:sp>
        <p:nvSpPr>
          <p:cNvPr id="452611" name="Text Box 3"/>
          <p:cNvSpPr txBox="1">
            <a:spLocks noChangeArrowheads="1"/>
          </p:cNvSpPr>
          <p:nvPr/>
        </p:nvSpPr>
        <p:spPr bwMode="auto">
          <a:xfrm>
            <a:off x="1792288" y="1069975"/>
            <a:ext cx="69897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a:solidFill>
                  <a:srgbClr val="000000"/>
                </a:solidFill>
              </a:rPr>
              <a:t>Continue expanding until the problem size reduces to 1.</a:t>
            </a:r>
          </a:p>
        </p:txBody>
      </p:sp>
      <p:grpSp>
        <p:nvGrpSpPr>
          <p:cNvPr id="452612" name="Group 4"/>
          <p:cNvGrpSpPr>
            <a:grpSpLocks/>
          </p:cNvGrpSpPr>
          <p:nvPr/>
        </p:nvGrpSpPr>
        <p:grpSpPr bwMode="auto">
          <a:xfrm>
            <a:off x="1790701" y="1403351"/>
            <a:ext cx="3432175" cy="4830763"/>
            <a:chOff x="659" y="978"/>
            <a:chExt cx="2162" cy="3043"/>
          </a:xfrm>
        </p:grpSpPr>
        <p:sp>
          <p:nvSpPr>
            <p:cNvPr id="452613" name="Text Box 5"/>
            <p:cNvSpPr txBox="1">
              <a:spLocks noChangeArrowheads="1"/>
            </p:cNvSpPr>
            <p:nvPr/>
          </p:nvSpPr>
          <p:spPr bwMode="auto">
            <a:xfrm>
              <a:off x="1596" y="978"/>
              <a:ext cx="30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cn</a:t>
              </a:r>
            </a:p>
          </p:txBody>
        </p:sp>
        <p:sp>
          <p:nvSpPr>
            <p:cNvPr id="452614" name="Line 6"/>
            <p:cNvSpPr>
              <a:spLocks noChangeShapeType="1"/>
            </p:cNvSpPr>
            <p:nvPr/>
          </p:nvSpPr>
          <p:spPr bwMode="auto">
            <a:xfrm flipH="1">
              <a:off x="1448" y="1258"/>
              <a:ext cx="263" cy="576"/>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15" name="Line 7"/>
            <p:cNvSpPr>
              <a:spLocks noChangeShapeType="1"/>
            </p:cNvSpPr>
            <p:nvPr/>
          </p:nvSpPr>
          <p:spPr bwMode="auto">
            <a:xfrm>
              <a:off x="1786" y="1248"/>
              <a:ext cx="293" cy="568"/>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16" name="Text Box 8"/>
            <p:cNvSpPr txBox="1">
              <a:spLocks noChangeArrowheads="1"/>
            </p:cNvSpPr>
            <p:nvPr/>
          </p:nvSpPr>
          <p:spPr bwMode="auto">
            <a:xfrm>
              <a:off x="1182" y="1913"/>
              <a:ext cx="45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cn</a:t>
              </a:r>
              <a:r>
                <a:rPr lang="en-US" sz="2400" b="1">
                  <a:solidFill>
                    <a:srgbClr val="0033CC"/>
                  </a:solidFill>
                </a:rPr>
                <a:t>/2</a:t>
              </a:r>
            </a:p>
          </p:txBody>
        </p:sp>
        <p:sp>
          <p:nvSpPr>
            <p:cNvPr id="452617" name="Text Box 9"/>
            <p:cNvSpPr txBox="1">
              <a:spLocks noChangeArrowheads="1"/>
            </p:cNvSpPr>
            <p:nvPr/>
          </p:nvSpPr>
          <p:spPr bwMode="auto">
            <a:xfrm>
              <a:off x="1947" y="1894"/>
              <a:ext cx="45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cn</a:t>
              </a:r>
              <a:r>
                <a:rPr lang="en-US" sz="2400" b="1">
                  <a:solidFill>
                    <a:srgbClr val="0033CC"/>
                  </a:solidFill>
                </a:rPr>
                <a:t>/2</a:t>
              </a:r>
            </a:p>
          </p:txBody>
        </p:sp>
        <p:sp>
          <p:nvSpPr>
            <p:cNvPr id="452618" name="Line 10"/>
            <p:cNvSpPr>
              <a:spLocks noChangeShapeType="1"/>
            </p:cNvSpPr>
            <p:nvPr/>
          </p:nvSpPr>
          <p:spPr bwMode="auto">
            <a:xfrm flipH="1">
              <a:off x="1076" y="2191"/>
              <a:ext cx="274" cy="482"/>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19" name="Line 11"/>
            <p:cNvSpPr>
              <a:spLocks noChangeShapeType="1"/>
            </p:cNvSpPr>
            <p:nvPr/>
          </p:nvSpPr>
          <p:spPr bwMode="auto">
            <a:xfrm>
              <a:off x="1397" y="2191"/>
              <a:ext cx="265" cy="482"/>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20" name="Line 12"/>
            <p:cNvSpPr>
              <a:spLocks noChangeShapeType="1"/>
            </p:cNvSpPr>
            <p:nvPr/>
          </p:nvSpPr>
          <p:spPr bwMode="auto">
            <a:xfrm flipH="1">
              <a:off x="1918" y="2202"/>
              <a:ext cx="274" cy="482"/>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21" name="Line 13"/>
            <p:cNvSpPr>
              <a:spLocks noChangeShapeType="1"/>
            </p:cNvSpPr>
            <p:nvPr/>
          </p:nvSpPr>
          <p:spPr bwMode="auto">
            <a:xfrm>
              <a:off x="2239" y="2202"/>
              <a:ext cx="265" cy="482"/>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22" name="Text Box 14"/>
            <p:cNvSpPr txBox="1">
              <a:spLocks noChangeArrowheads="1"/>
            </p:cNvSpPr>
            <p:nvPr/>
          </p:nvSpPr>
          <p:spPr bwMode="auto">
            <a:xfrm>
              <a:off x="746" y="2700"/>
              <a:ext cx="40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000" b="1" i="1">
                  <a:solidFill>
                    <a:srgbClr val="0033CC"/>
                  </a:solidFill>
                </a:rPr>
                <a:t>cn</a:t>
              </a:r>
              <a:r>
                <a:rPr lang="en-US" sz="2000" b="1">
                  <a:solidFill>
                    <a:srgbClr val="0033CC"/>
                  </a:solidFill>
                </a:rPr>
                <a:t>/4</a:t>
              </a:r>
            </a:p>
          </p:txBody>
        </p:sp>
        <p:sp>
          <p:nvSpPr>
            <p:cNvPr id="452623" name="Text Box 15"/>
            <p:cNvSpPr txBox="1">
              <a:spLocks noChangeArrowheads="1"/>
            </p:cNvSpPr>
            <p:nvPr/>
          </p:nvSpPr>
          <p:spPr bwMode="auto">
            <a:xfrm>
              <a:off x="1399" y="2711"/>
              <a:ext cx="40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000" b="1" i="1">
                  <a:solidFill>
                    <a:srgbClr val="0033CC"/>
                  </a:solidFill>
                </a:rPr>
                <a:t>cn</a:t>
              </a:r>
              <a:r>
                <a:rPr lang="en-US" sz="2000" b="1">
                  <a:solidFill>
                    <a:srgbClr val="0033CC"/>
                  </a:solidFill>
                </a:rPr>
                <a:t>/4</a:t>
              </a:r>
            </a:p>
          </p:txBody>
        </p:sp>
        <p:sp>
          <p:nvSpPr>
            <p:cNvPr id="452624" name="Text Box 16"/>
            <p:cNvSpPr txBox="1">
              <a:spLocks noChangeArrowheads="1"/>
            </p:cNvSpPr>
            <p:nvPr/>
          </p:nvSpPr>
          <p:spPr bwMode="auto">
            <a:xfrm>
              <a:off x="1786" y="2711"/>
              <a:ext cx="40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000" b="1" i="1">
                  <a:solidFill>
                    <a:srgbClr val="0033CC"/>
                  </a:solidFill>
                </a:rPr>
                <a:t>cn</a:t>
              </a:r>
              <a:r>
                <a:rPr lang="en-US" sz="2000" b="1">
                  <a:solidFill>
                    <a:srgbClr val="0033CC"/>
                  </a:solidFill>
                </a:rPr>
                <a:t>/4</a:t>
              </a:r>
            </a:p>
          </p:txBody>
        </p:sp>
        <p:sp>
          <p:nvSpPr>
            <p:cNvPr id="452625" name="Text Box 17"/>
            <p:cNvSpPr txBox="1">
              <a:spLocks noChangeArrowheads="1"/>
            </p:cNvSpPr>
            <p:nvPr/>
          </p:nvSpPr>
          <p:spPr bwMode="auto">
            <a:xfrm>
              <a:off x="2325" y="2711"/>
              <a:ext cx="40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000" b="1" i="1">
                  <a:solidFill>
                    <a:srgbClr val="0033CC"/>
                  </a:solidFill>
                </a:rPr>
                <a:t>cn</a:t>
              </a:r>
              <a:r>
                <a:rPr lang="en-US" sz="2000" b="1">
                  <a:solidFill>
                    <a:srgbClr val="0033CC"/>
                  </a:solidFill>
                </a:rPr>
                <a:t>/4</a:t>
              </a:r>
            </a:p>
          </p:txBody>
        </p:sp>
        <p:sp>
          <p:nvSpPr>
            <p:cNvPr id="452626" name="Line 18"/>
            <p:cNvSpPr>
              <a:spLocks noChangeShapeType="1"/>
            </p:cNvSpPr>
            <p:nvPr/>
          </p:nvSpPr>
          <p:spPr bwMode="auto">
            <a:xfrm flipH="1">
              <a:off x="746" y="2927"/>
              <a:ext cx="170" cy="425"/>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27" name="Line 19"/>
            <p:cNvSpPr>
              <a:spLocks noChangeShapeType="1"/>
            </p:cNvSpPr>
            <p:nvPr/>
          </p:nvSpPr>
          <p:spPr bwMode="auto">
            <a:xfrm>
              <a:off x="973" y="2928"/>
              <a:ext cx="141" cy="43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28" name="Line 20"/>
            <p:cNvSpPr>
              <a:spLocks noChangeShapeType="1"/>
            </p:cNvSpPr>
            <p:nvPr/>
          </p:nvSpPr>
          <p:spPr bwMode="auto">
            <a:xfrm flipH="1">
              <a:off x="1408" y="2939"/>
              <a:ext cx="170" cy="425"/>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29" name="Line 21"/>
            <p:cNvSpPr>
              <a:spLocks noChangeShapeType="1"/>
            </p:cNvSpPr>
            <p:nvPr/>
          </p:nvSpPr>
          <p:spPr bwMode="auto">
            <a:xfrm>
              <a:off x="1635" y="2940"/>
              <a:ext cx="141" cy="43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30" name="Line 22"/>
            <p:cNvSpPr>
              <a:spLocks noChangeShapeType="1"/>
            </p:cNvSpPr>
            <p:nvPr/>
          </p:nvSpPr>
          <p:spPr bwMode="auto">
            <a:xfrm flipH="1">
              <a:off x="1853" y="2948"/>
              <a:ext cx="170" cy="425"/>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31" name="Line 23"/>
            <p:cNvSpPr>
              <a:spLocks noChangeShapeType="1"/>
            </p:cNvSpPr>
            <p:nvPr/>
          </p:nvSpPr>
          <p:spPr bwMode="auto">
            <a:xfrm>
              <a:off x="2080" y="2949"/>
              <a:ext cx="141" cy="43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32" name="Line 24"/>
            <p:cNvSpPr>
              <a:spLocks noChangeShapeType="1"/>
            </p:cNvSpPr>
            <p:nvPr/>
          </p:nvSpPr>
          <p:spPr bwMode="auto">
            <a:xfrm flipH="1">
              <a:off x="2371" y="2938"/>
              <a:ext cx="170" cy="425"/>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33" name="Line 25"/>
            <p:cNvSpPr>
              <a:spLocks noChangeShapeType="1"/>
            </p:cNvSpPr>
            <p:nvPr/>
          </p:nvSpPr>
          <p:spPr bwMode="auto">
            <a:xfrm>
              <a:off x="2598" y="2939"/>
              <a:ext cx="141" cy="434"/>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34" name="Line 26"/>
            <p:cNvSpPr>
              <a:spLocks noChangeShapeType="1"/>
            </p:cNvSpPr>
            <p:nvPr/>
          </p:nvSpPr>
          <p:spPr bwMode="auto">
            <a:xfrm>
              <a:off x="765" y="3523"/>
              <a:ext cx="0" cy="246"/>
            </a:xfrm>
            <a:prstGeom prst="line">
              <a:avLst/>
            </a:prstGeom>
            <a:noFill/>
            <a:ln w="28575">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35" name="Line 27"/>
            <p:cNvSpPr>
              <a:spLocks noChangeShapeType="1"/>
            </p:cNvSpPr>
            <p:nvPr/>
          </p:nvSpPr>
          <p:spPr bwMode="auto">
            <a:xfrm>
              <a:off x="1106" y="3523"/>
              <a:ext cx="0" cy="246"/>
            </a:xfrm>
            <a:prstGeom prst="line">
              <a:avLst/>
            </a:prstGeom>
            <a:noFill/>
            <a:ln w="28575">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36" name="Line 28"/>
            <p:cNvSpPr>
              <a:spLocks noChangeShapeType="1"/>
            </p:cNvSpPr>
            <p:nvPr/>
          </p:nvSpPr>
          <p:spPr bwMode="auto">
            <a:xfrm>
              <a:off x="1410" y="3523"/>
              <a:ext cx="0" cy="246"/>
            </a:xfrm>
            <a:prstGeom prst="line">
              <a:avLst/>
            </a:prstGeom>
            <a:noFill/>
            <a:ln w="28575">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37" name="Line 29"/>
            <p:cNvSpPr>
              <a:spLocks noChangeShapeType="1"/>
            </p:cNvSpPr>
            <p:nvPr/>
          </p:nvSpPr>
          <p:spPr bwMode="auto">
            <a:xfrm>
              <a:off x="2236" y="3523"/>
              <a:ext cx="0" cy="246"/>
            </a:xfrm>
            <a:prstGeom prst="line">
              <a:avLst/>
            </a:prstGeom>
            <a:noFill/>
            <a:ln w="28575">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38" name="Line 30"/>
            <p:cNvSpPr>
              <a:spLocks noChangeShapeType="1"/>
            </p:cNvSpPr>
            <p:nvPr/>
          </p:nvSpPr>
          <p:spPr bwMode="auto">
            <a:xfrm>
              <a:off x="2446" y="3523"/>
              <a:ext cx="0" cy="246"/>
            </a:xfrm>
            <a:prstGeom prst="line">
              <a:avLst/>
            </a:prstGeom>
            <a:noFill/>
            <a:ln w="28575">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39" name="Line 31"/>
            <p:cNvSpPr>
              <a:spLocks noChangeShapeType="1"/>
            </p:cNvSpPr>
            <p:nvPr/>
          </p:nvSpPr>
          <p:spPr bwMode="auto">
            <a:xfrm>
              <a:off x="2738" y="3523"/>
              <a:ext cx="0" cy="246"/>
            </a:xfrm>
            <a:prstGeom prst="line">
              <a:avLst/>
            </a:prstGeom>
            <a:noFill/>
            <a:ln w="28575">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40" name="Line 32"/>
            <p:cNvSpPr>
              <a:spLocks noChangeShapeType="1"/>
            </p:cNvSpPr>
            <p:nvPr/>
          </p:nvSpPr>
          <p:spPr bwMode="auto">
            <a:xfrm>
              <a:off x="1700" y="3654"/>
              <a:ext cx="396" cy="0"/>
            </a:xfrm>
            <a:prstGeom prst="line">
              <a:avLst/>
            </a:prstGeom>
            <a:noFill/>
            <a:ln w="12700" cap="rnd">
              <a:solidFill>
                <a:schemeClr val="tx1"/>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sz="2400">
                <a:solidFill>
                  <a:srgbClr val="000000"/>
                </a:solidFill>
              </a:endParaRPr>
            </a:p>
          </p:txBody>
        </p:sp>
        <p:sp>
          <p:nvSpPr>
            <p:cNvPr id="452641" name="Text Box 33"/>
            <p:cNvSpPr txBox="1">
              <a:spLocks noChangeArrowheads="1"/>
            </p:cNvSpPr>
            <p:nvPr/>
          </p:nvSpPr>
          <p:spPr bwMode="auto">
            <a:xfrm>
              <a:off x="659" y="3733"/>
              <a:ext cx="2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a:t>
              </a:r>
            </a:p>
          </p:txBody>
        </p:sp>
        <p:sp>
          <p:nvSpPr>
            <p:cNvPr id="452642" name="Text Box 34"/>
            <p:cNvSpPr txBox="1">
              <a:spLocks noChangeArrowheads="1"/>
            </p:cNvSpPr>
            <p:nvPr/>
          </p:nvSpPr>
          <p:spPr bwMode="auto">
            <a:xfrm>
              <a:off x="982" y="3733"/>
              <a:ext cx="2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a:t>
              </a:r>
            </a:p>
          </p:txBody>
        </p:sp>
        <p:sp>
          <p:nvSpPr>
            <p:cNvPr id="452643" name="Text Box 35"/>
            <p:cNvSpPr txBox="1">
              <a:spLocks noChangeArrowheads="1"/>
            </p:cNvSpPr>
            <p:nvPr/>
          </p:nvSpPr>
          <p:spPr bwMode="auto">
            <a:xfrm>
              <a:off x="1305" y="3733"/>
              <a:ext cx="2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a:t>
              </a:r>
            </a:p>
          </p:txBody>
        </p:sp>
        <p:sp>
          <p:nvSpPr>
            <p:cNvPr id="452644" name="Text Box 36"/>
            <p:cNvSpPr txBox="1">
              <a:spLocks noChangeArrowheads="1"/>
            </p:cNvSpPr>
            <p:nvPr/>
          </p:nvSpPr>
          <p:spPr bwMode="auto">
            <a:xfrm>
              <a:off x="2345" y="3733"/>
              <a:ext cx="2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a:t>
              </a:r>
            </a:p>
          </p:txBody>
        </p:sp>
        <p:sp>
          <p:nvSpPr>
            <p:cNvPr id="452645" name="Text Box 37"/>
            <p:cNvSpPr txBox="1">
              <a:spLocks noChangeArrowheads="1"/>
            </p:cNvSpPr>
            <p:nvPr/>
          </p:nvSpPr>
          <p:spPr bwMode="auto">
            <a:xfrm>
              <a:off x="2138" y="3733"/>
              <a:ext cx="2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a:t>
              </a:r>
            </a:p>
          </p:txBody>
        </p:sp>
        <p:sp>
          <p:nvSpPr>
            <p:cNvPr id="452646" name="Text Box 38"/>
            <p:cNvSpPr txBox="1">
              <a:spLocks noChangeArrowheads="1"/>
            </p:cNvSpPr>
            <p:nvPr/>
          </p:nvSpPr>
          <p:spPr bwMode="auto">
            <a:xfrm>
              <a:off x="2620" y="3733"/>
              <a:ext cx="2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sz="2400" b="1" i="1">
                  <a:solidFill>
                    <a:srgbClr val="0033CC"/>
                  </a:solidFill>
                </a:rPr>
                <a:t>c</a:t>
              </a:r>
            </a:p>
          </p:txBody>
        </p:sp>
      </p:grpSp>
      <p:sp>
        <p:nvSpPr>
          <p:cNvPr id="452647" name="Text Box 39"/>
          <p:cNvSpPr txBox="1">
            <a:spLocks noChangeArrowheads="1"/>
          </p:cNvSpPr>
          <p:nvPr/>
        </p:nvSpPr>
        <p:spPr bwMode="auto">
          <a:xfrm>
            <a:off x="5599114" y="1579563"/>
            <a:ext cx="47259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0"/>
              </a:spcBef>
              <a:spcAft>
                <a:spcPct val="0"/>
              </a:spcAft>
            </a:pPr>
            <a:endParaRPr lang="en-US" sz="2400">
              <a:solidFill>
                <a:srgbClr val="000000"/>
              </a:solidFill>
            </a:endParaRPr>
          </a:p>
        </p:txBody>
      </p:sp>
      <p:sp>
        <p:nvSpPr>
          <p:cNvPr id="452648" name="Text Box 40"/>
          <p:cNvSpPr txBox="1">
            <a:spLocks noChangeArrowheads="1"/>
          </p:cNvSpPr>
          <p:nvPr/>
        </p:nvSpPr>
        <p:spPr bwMode="auto">
          <a:xfrm>
            <a:off x="5673726" y="1595439"/>
            <a:ext cx="4625975"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0"/>
              </a:spcBef>
              <a:spcAft>
                <a:spcPct val="0"/>
              </a:spcAft>
              <a:buFontTx/>
              <a:buChar char="•"/>
            </a:pPr>
            <a:r>
              <a:rPr lang="en-US" sz="2400">
                <a:solidFill>
                  <a:srgbClr val="000000"/>
                </a:solidFill>
              </a:rPr>
              <a:t>Each level has total cost </a:t>
            </a:r>
            <a:r>
              <a:rPr lang="en-US" sz="2400" b="1" i="1">
                <a:solidFill>
                  <a:srgbClr val="CC3300"/>
                </a:solidFill>
              </a:rPr>
              <a:t>cn</a:t>
            </a:r>
            <a:r>
              <a:rPr lang="en-US" sz="2400">
                <a:solidFill>
                  <a:srgbClr val="000000"/>
                </a:solidFill>
              </a:rPr>
              <a:t>.</a:t>
            </a:r>
          </a:p>
          <a:p>
            <a:pPr eaLnBrk="0" fontAlgn="base" hangingPunct="0">
              <a:spcBef>
                <a:spcPct val="0"/>
              </a:spcBef>
              <a:spcAft>
                <a:spcPct val="0"/>
              </a:spcAft>
              <a:buFontTx/>
              <a:buChar char="•"/>
            </a:pPr>
            <a:r>
              <a:rPr lang="en-US" sz="2400">
                <a:solidFill>
                  <a:srgbClr val="000000"/>
                </a:solidFill>
              </a:rPr>
              <a:t>Each time we go down one level, the number of subproblems doubles, but the cost per subproblem halves  </a:t>
            </a:r>
            <a:r>
              <a:rPr lang="en-US" sz="2400">
                <a:solidFill>
                  <a:srgbClr val="000000"/>
                </a:solidFill>
                <a:sym typeface="Symbol" panose="05050102010706020507" pitchFamily="18" charset="2"/>
              </a:rPr>
              <a:t> </a:t>
            </a:r>
            <a:r>
              <a:rPr lang="en-US" sz="2400" i="1">
                <a:solidFill>
                  <a:srgbClr val="CC3300"/>
                </a:solidFill>
                <a:sym typeface="Symbol" panose="05050102010706020507" pitchFamily="18" charset="2"/>
              </a:rPr>
              <a:t>cost per level remains the same</a:t>
            </a:r>
            <a:r>
              <a:rPr lang="en-US" sz="2400">
                <a:solidFill>
                  <a:srgbClr val="000000"/>
                </a:solidFill>
                <a:sym typeface="Symbol" panose="05050102010706020507" pitchFamily="18" charset="2"/>
              </a:rPr>
              <a:t>.</a:t>
            </a:r>
          </a:p>
          <a:p>
            <a:pPr eaLnBrk="0" fontAlgn="base" hangingPunct="0">
              <a:spcBef>
                <a:spcPct val="0"/>
              </a:spcBef>
              <a:spcAft>
                <a:spcPct val="0"/>
              </a:spcAft>
              <a:buFontTx/>
              <a:buChar char="•"/>
            </a:pPr>
            <a:r>
              <a:rPr lang="en-US" sz="2400">
                <a:solidFill>
                  <a:srgbClr val="000000"/>
                </a:solidFill>
                <a:sym typeface="Symbol" panose="05050102010706020507" pitchFamily="18" charset="2"/>
              </a:rPr>
              <a:t>There are lg </a:t>
            </a:r>
            <a:r>
              <a:rPr lang="en-US" sz="2400" i="1">
                <a:solidFill>
                  <a:srgbClr val="000000"/>
                </a:solidFill>
                <a:sym typeface="Symbol" panose="05050102010706020507" pitchFamily="18" charset="2"/>
              </a:rPr>
              <a:t>n</a:t>
            </a:r>
            <a:r>
              <a:rPr lang="en-US" sz="2400">
                <a:solidFill>
                  <a:srgbClr val="000000"/>
                </a:solidFill>
                <a:sym typeface="Symbol" panose="05050102010706020507" pitchFamily="18" charset="2"/>
              </a:rPr>
              <a:t> + 1 levels, height is lg </a:t>
            </a:r>
            <a:r>
              <a:rPr lang="en-US" sz="2400" i="1">
                <a:solidFill>
                  <a:srgbClr val="000000"/>
                </a:solidFill>
                <a:sym typeface="Symbol" panose="05050102010706020507" pitchFamily="18" charset="2"/>
              </a:rPr>
              <a:t>n</a:t>
            </a:r>
            <a:r>
              <a:rPr lang="en-US" sz="2400">
                <a:solidFill>
                  <a:srgbClr val="000000"/>
                </a:solidFill>
                <a:sym typeface="Symbol" panose="05050102010706020507" pitchFamily="18" charset="2"/>
              </a:rPr>
              <a:t>. (Assuming </a:t>
            </a:r>
            <a:r>
              <a:rPr lang="en-US" sz="2400" i="1">
                <a:solidFill>
                  <a:srgbClr val="000000"/>
                </a:solidFill>
                <a:sym typeface="Symbol" panose="05050102010706020507" pitchFamily="18" charset="2"/>
              </a:rPr>
              <a:t>n</a:t>
            </a:r>
            <a:r>
              <a:rPr lang="en-US" sz="2400">
                <a:solidFill>
                  <a:srgbClr val="000000"/>
                </a:solidFill>
                <a:sym typeface="Symbol" panose="05050102010706020507" pitchFamily="18" charset="2"/>
              </a:rPr>
              <a:t> is a power of 2.)</a:t>
            </a:r>
          </a:p>
          <a:p>
            <a:pPr lvl="1" eaLnBrk="0" fontAlgn="base" hangingPunct="0">
              <a:spcBef>
                <a:spcPct val="0"/>
              </a:spcBef>
              <a:spcAft>
                <a:spcPct val="0"/>
              </a:spcAft>
              <a:buFontTx/>
              <a:buChar char="•"/>
            </a:pPr>
            <a:r>
              <a:rPr lang="en-US" sz="2400">
                <a:solidFill>
                  <a:srgbClr val="000000"/>
                </a:solidFill>
              </a:rPr>
              <a:t>Can be proved by induction.</a:t>
            </a:r>
          </a:p>
          <a:p>
            <a:pPr eaLnBrk="0" fontAlgn="base" hangingPunct="0">
              <a:spcBef>
                <a:spcPct val="0"/>
              </a:spcBef>
              <a:spcAft>
                <a:spcPct val="0"/>
              </a:spcAft>
              <a:buFontTx/>
              <a:buChar char="•"/>
            </a:pPr>
            <a:r>
              <a:rPr lang="en-US" sz="2400">
                <a:solidFill>
                  <a:srgbClr val="000000"/>
                </a:solidFill>
              </a:rPr>
              <a:t>Total cost = sum of costs at each level = (lg </a:t>
            </a:r>
            <a:r>
              <a:rPr lang="en-US" sz="2400" i="1">
                <a:solidFill>
                  <a:srgbClr val="000000"/>
                </a:solidFill>
              </a:rPr>
              <a:t>n</a:t>
            </a:r>
            <a:r>
              <a:rPr lang="en-US" sz="2400">
                <a:solidFill>
                  <a:srgbClr val="000000"/>
                </a:solidFill>
              </a:rPr>
              <a:t> + 1)</a:t>
            </a:r>
            <a:r>
              <a:rPr lang="en-US" sz="2400" i="1">
                <a:solidFill>
                  <a:srgbClr val="000000"/>
                </a:solidFill>
              </a:rPr>
              <a:t>cn</a:t>
            </a:r>
            <a:r>
              <a:rPr lang="en-US" sz="2400">
                <a:solidFill>
                  <a:srgbClr val="000000"/>
                </a:solidFill>
              </a:rPr>
              <a:t> = </a:t>
            </a:r>
            <a:r>
              <a:rPr lang="en-US" sz="2400" i="1">
                <a:solidFill>
                  <a:srgbClr val="000000"/>
                </a:solidFill>
              </a:rPr>
              <a:t>cn</a:t>
            </a:r>
            <a:r>
              <a:rPr lang="en-US" sz="2400">
                <a:solidFill>
                  <a:srgbClr val="000000"/>
                </a:solidFill>
              </a:rPr>
              <a:t>lg</a:t>
            </a:r>
            <a:r>
              <a:rPr lang="en-US" sz="2400" i="1">
                <a:solidFill>
                  <a:srgbClr val="000000"/>
                </a:solidFill>
              </a:rPr>
              <a:t>n</a:t>
            </a:r>
            <a:r>
              <a:rPr lang="en-US" sz="2400">
                <a:solidFill>
                  <a:srgbClr val="000000"/>
                </a:solidFill>
              </a:rPr>
              <a:t> + </a:t>
            </a:r>
            <a:r>
              <a:rPr lang="en-US" sz="2400" i="1">
                <a:solidFill>
                  <a:srgbClr val="000000"/>
                </a:solidFill>
              </a:rPr>
              <a:t>cn</a:t>
            </a:r>
            <a:r>
              <a:rPr lang="en-US" sz="2400">
                <a:solidFill>
                  <a:srgbClr val="000000"/>
                </a:solidFill>
              </a:rPr>
              <a:t> = </a:t>
            </a:r>
            <a:r>
              <a:rPr lang="en-US" sz="2400">
                <a:solidFill>
                  <a:srgbClr val="000000"/>
                </a:solidFill>
                <a:sym typeface="Symbol" panose="05050102010706020507" pitchFamily="18" charset="2"/>
              </a:rPr>
              <a:t></a:t>
            </a:r>
            <a:r>
              <a:rPr lang="en-US" sz="2400">
                <a:solidFill>
                  <a:srgbClr val="000000"/>
                </a:solidFill>
              </a:rPr>
              <a:t>(</a:t>
            </a:r>
            <a:r>
              <a:rPr lang="en-US" sz="2400" i="1">
                <a:solidFill>
                  <a:srgbClr val="000000"/>
                </a:solidFill>
              </a:rPr>
              <a:t>n </a:t>
            </a:r>
            <a:r>
              <a:rPr lang="en-US" sz="2400">
                <a:solidFill>
                  <a:srgbClr val="000000"/>
                </a:solidFill>
              </a:rPr>
              <a:t>lg</a:t>
            </a:r>
            <a:r>
              <a:rPr lang="en-US" sz="2400" i="1">
                <a:solidFill>
                  <a:srgbClr val="000000"/>
                </a:solidFill>
              </a:rPr>
              <a:t>n</a:t>
            </a:r>
            <a:r>
              <a:rPr lang="en-US" sz="2400">
                <a:solidFill>
                  <a:srgbClr val="000000"/>
                </a:solidFill>
              </a:rPr>
              <a:t>).</a:t>
            </a:r>
          </a:p>
          <a:p>
            <a:pPr eaLnBrk="0" fontAlgn="base" hangingPunct="0">
              <a:spcBef>
                <a:spcPct val="0"/>
              </a:spcBef>
              <a:spcAft>
                <a:spcPct val="0"/>
              </a:spcAft>
            </a:pPr>
            <a:endParaRPr lang="en-US" sz="2400">
              <a:solidFill>
                <a:srgbClr val="000000"/>
              </a:solidFill>
            </a:endParaRPr>
          </a:p>
        </p:txBody>
      </p:sp>
      <p:sp>
        <p:nvSpPr>
          <p:cNvPr id="42" name="Footer Placeholder 3"/>
          <p:cNvSpPr txBox="1">
            <a:spLocks/>
          </p:cNvSpPr>
          <p:nvPr/>
        </p:nvSpPr>
        <p:spPr bwMode="auto">
          <a:xfrm>
            <a:off x="9683647" y="303383"/>
            <a:ext cx="2225008" cy="495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defPPr>
              <a:defRPr lang="en-US"/>
            </a:defPPr>
            <a:lvl1pPr marL="0" algn="r" defTabSz="914400" rtl="0" eaLnBrk="1" latinLnBrk="0" hangingPunct="1">
              <a:defRPr sz="1400" kern="1200">
                <a:solidFill>
                  <a:schemeClr val="hlink"/>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C00000"/>
                </a:solidFill>
              </a:rPr>
              <a:t>Ref Book: Thomas </a:t>
            </a:r>
            <a:r>
              <a:rPr lang="en-US" dirty="0" err="1">
                <a:solidFill>
                  <a:srgbClr val="C00000"/>
                </a:solidFill>
              </a:rPr>
              <a:t>Cormen</a:t>
            </a:r>
            <a:endParaRPr lang="en-US" dirty="0">
              <a:solidFill>
                <a:srgbClr val="C00000"/>
              </a:solidFill>
            </a:endParaRPr>
          </a:p>
        </p:txBody>
      </p:sp>
    </p:spTree>
    <p:extLst>
      <p:ext uri="{BB962C8B-B14F-4D97-AF65-F5344CB8AC3E}">
        <p14:creationId xmlns:p14="http://schemas.microsoft.com/office/powerpoint/2010/main" val="25870392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2133600" y="228600"/>
            <a:ext cx="7848600" cy="838200"/>
          </a:xfrm>
        </p:spPr>
        <p:txBody>
          <a:bodyPr/>
          <a:lstStyle/>
          <a:p>
            <a:r>
              <a:rPr lang="en-US" altLang="zh-CN" dirty="0">
                <a:solidFill>
                  <a:schemeClr val="tx1"/>
                </a:solidFill>
                <a:ea typeface="SimSun" panose="02010600030101010101" pitchFamily="2" charset="-122"/>
              </a:rPr>
              <a:t>Quicksort</a:t>
            </a:r>
          </a:p>
        </p:txBody>
      </p:sp>
      <p:sp>
        <p:nvSpPr>
          <p:cNvPr id="12291" name="Rectangle 3"/>
          <p:cNvSpPr>
            <a:spLocks noGrp="1" noChangeArrowheads="1"/>
          </p:cNvSpPr>
          <p:nvPr>
            <p:ph type="body" idx="1"/>
          </p:nvPr>
        </p:nvSpPr>
        <p:spPr>
          <a:xfrm>
            <a:off x="1524000" y="1905000"/>
            <a:ext cx="5486400" cy="3962400"/>
          </a:xfrm>
        </p:spPr>
        <p:txBody>
          <a:bodyPr/>
          <a:lstStyle/>
          <a:p>
            <a:pPr>
              <a:lnSpc>
                <a:spcPct val="90000"/>
              </a:lnSpc>
            </a:pPr>
            <a:r>
              <a:rPr lang="en-US" altLang="zh-CN" sz="2000" dirty="0">
                <a:ea typeface="SimSun" panose="02010600030101010101" pitchFamily="2" charset="-122"/>
              </a:rPr>
              <a:t>Divide : </a:t>
            </a:r>
          </a:p>
          <a:p>
            <a:pPr lvl="1">
              <a:lnSpc>
                <a:spcPct val="90000"/>
              </a:lnSpc>
            </a:pPr>
            <a:r>
              <a:rPr lang="en-US" altLang="zh-CN" sz="1800" dirty="0">
                <a:ea typeface="SimSun" panose="02010600030101010101" pitchFamily="2" charset="-122"/>
              </a:rPr>
              <a:t>Pick any element (</a:t>
            </a:r>
            <a:r>
              <a:rPr lang="en-US" altLang="zh-CN" sz="1800" b="1" i="1" dirty="0">
                <a:solidFill>
                  <a:schemeClr val="hlink"/>
                </a:solidFill>
                <a:ea typeface="SimSun" panose="02010600030101010101" pitchFamily="2" charset="-122"/>
              </a:rPr>
              <a:t>pivot</a:t>
            </a:r>
            <a:r>
              <a:rPr lang="en-US" altLang="zh-CN" sz="1800" dirty="0">
                <a:ea typeface="SimSun" panose="02010600030101010101" pitchFamily="2" charset="-122"/>
              </a:rPr>
              <a:t>) v in array A[p…r] </a:t>
            </a:r>
          </a:p>
          <a:p>
            <a:pPr lvl="1">
              <a:lnSpc>
                <a:spcPct val="90000"/>
              </a:lnSpc>
            </a:pPr>
            <a:r>
              <a:rPr lang="en-US" altLang="zh-CN" sz="1800" dirty="0">
                <a:ea typeface="SimSun" panose="02010600030101010101" pitchFamily="2" charset="-122"/>
              </a:rPr>
              <a:t>Partition array A into two groups</a:t>
            </a:r>
          </a:p>
          <a:p>
            <a:pPr lvl="1">
              <a:lnSpc>
                <a:spcPct val="90000"/>
              </a:lnSpc>
              <a:buFont typeface="Monotype Sorts" pitchFamily="80" charset="2"/>
              <a:buNone/>
            </a:pPr>
            <a:r>
              <a:rPr lang="en-US" altLang="zh-CN" sz="1800" dirty="0">
                <a:ea typeface="SimSun" panose="02010600030101010101" pitchFamily="2" charset="-122"/>
              </a:rPr>
              <a:t>    A1[p - - -q-1] , A2 [q+1----r] Compute the index q</a:t>
            </a:r>
          </a:p>
          <a:p>
            <a:pPr lvl="1">
              <a:lnSpc>
                <a:spcPct val="90000"/>
              </a:lnSpc>
              <a:buFont typeface="Monotype Sorts" pitchFamily="80" charset="2"/>
              <a:buNone/>
            </a:pPr>
            <a:r>
              <a:rPr lang="en-US" altLang="zh-CN" sz="1800" dirty="0">
                <a:ea typeface="SimSun" panose="02010600030101010101" pitchFamily="2" charset="-122"/>
              </a:rPr>
              <a:t>A1 element &lt; A[q] &lt; A2 element</a:t>
            </a:r>
          </a:p>
          <a:p>
            <a:pPr>
              <a:lnSpc>
                <a:spcPct val="90000"/>
              </a:lnSpc>
            </a:pPr>
            <a:r>
              <a:rPr lang="en-US" altLang="zh-CN" sz="2000" dirty="0">
                <a:ea typeface="SimSun" panose="02010600030101010101" pitchFamily="2" charset="-122"/>
              </a:rPr>
              <a:t>Conquer step: recursively sort  A1 and A2</a:t>
            </a:r>
          </a:p>
          <a:p>
            <a:pPr>
              <a:lnSpc>
                <a:spcPct val="90000"/>
              </a:lnSpc>
            </a:pPr>
            <a:endParaRPr lang="en-US" altLang="zh-CN" sz="2000" dirty="0">
              <a:ea typeface="SimSun" panose="02010600030101010101" pitchFamily="2" charset="-122"/>
            </a:endParaRPr>
          </a:p>
          <a:p>
            <a:pPr>
              <a:lnSpc>
                <a:spcPct val="90000"/>
              </a:lnSpc>
            </a:pPr>
            <a:r>
              <a:rPr lang="en-US" altLang="zh-CN" sz="2000" dirty="0">
                <a:ea typeface="SimSun" panose="02010600030101010101" pitchFamily="2" charset="-122"/>
              </a:rPr>
              <a:t>Combine step: the sorted A1 </a:t>
            </a:r>
            <a:r>
              <a:rPr lang="en-US" altLang="zh-CN" sz="2000" dirty="0">
                <a:solidFill>
                  <a:schemeClr val="accent2"/>
                </a:solidFill>
                <a:ea typeface="SimSun" panose="02010600030101010101" pitchFamily="2" charset="-122"/>
              </a:rPr>
              <a:t>(by the time returned from recursion)</a:t>
            </a:r>
            <a:r>
              <a:rPr lang="en-US" altLang="zh-CN" sz="2000" dirty="0">
                <a:ea typeface="SimSun" panose="02010600030101010101" pitchFamily="2" charset="-122"/>
              </a:rPr>
              <a:t>, followed by A[q], followed by the sorted A2 </a:t>
            </a:r>
            <a:r>
              <a:rPr lang="en-US" altLang="zh-CN" sz="2000" dirty="0">
                <a:solidFill>
                  <a:schemeClr val="accent2"/>
                </a:solidFill>
                <a:ea typeface="SimSun" panose="02010600030101010101" pitchFamily="2" charset="-122"/>
              </a:rPr>
              <a:t>(i.e., nothing extra needs to be done)</a:t>
            </a:r>
          </a:p>
          <a:p>
            <a:pPr>
              <a:lnSpc>
                <a:spcPct val="90000"/>
              </a:lnSpc>
            </a:pPr>
            <a:endParaRPr lang="en-US" altLang="zh-CN" sz="2000" dirty="0">
              <a:ea typeface="SimSun" panose="02010600030101010101" pitchFamily="2" charset="-122"/>
            </a:endParaRPr>
          </a:p>
          <a:p>
            <a:pPr>
              <a:lnSpc>
                <a:spcPct val="90000"/>
              </a:lnSpc>
              <a:buFont typeface="Monotype Sorts" pitchFamily="80" charset="2"/>
              <a:buNone/>
            </a:pPr>
            <a:endParaRPr lang="zh-CN" altLang="en-US" sz="1800" dirty="0">
              <a:ea typeface="SimSun" panose="02010600030101010101" pitchFamily="2" charset="-122"/>
            </a:endParaRPr>
          </a:p>
        </p:txBody>
      </p:sp>
      <p:sp>
        <p:nvSpPr>
          <p:cNvPr id="12295" name="Rectangle 7"/>
          <p:cNvSpPr>
            <a:spLocks noChangeArrowheads="1"/>
          </p:cNvSpPr>
          <p:nvPr/>
        </p:nvSpPr>
        <p:spPr bwMode="auto">
          <a:xfrm>
            <a:off x="7696200" y="1606550"/>
            <a:ext cx="228600" cy="1060450"/>
          </a:xfrm>
          <a:prstGeom prst="rect">
            <a:avLst/>
          </a:prstGeom>
          <a:solidFill>
            <a:schemeClr val="folHlink"/>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296" name="Rectangle 8"/>
          <p:cNvSpPr>
            <a:spLocks noChangeArrowheads="1"/>
          </p:cNvSpPr>
          <p:nvPr/>
        </p:nvSpPr>
        <p:spPr bwMode="auto">
          <a:xfrm>
            <a:off x="8102600" y="2209800"/>
            <a:ext cx="228600" cy="457200"/>
          </a:xfrm>
          <a:prstGeom prst="rect">
            <a:avLst/>
          </a:prstGeom>
          <a:solidFill>
            <a:schemeClr val="folHlink"/>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297" name="Rectangle 9"/>
          <p:cNvSpPr>
            <a:spLocks noChangeArrowheads="1"/>
          </p:cNvSpPr>
          <p:nvPr/>
        </p:nvSpPr>
        <p:spPr bwMode="auto">
          <a:xfrm>
            <a:off x="8915400" y="2381250"/>
            <a:ext cx="228600" cy="285750"/>
          </a:xfrm>
          <a:prstGeom prst="rect">
            <a:avLst/>
          </a:prstGeom>
          <a:solidFill>
            <a:schemeClr val="folHlink"/>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298" name="Rectangle 10"/>
          <p:cNvSpPr>
            <a:spLocks noChangeArrowheads="1"/>
          </p:cNvSpPr>
          <p:nvPr/>
        </p:nvSpPr>
        <p:spPr bwMode="auto">
          <a:xfrm>
            <a:off x="9321800" y="2038350"/>
            <a:ext cx="228600" cy="628650"/>
          </a:xfrm>
          <a:prstGeom prst="rect">
            <a:avLst/>
          </a:prstGeom>
          <a:solidFill>
            <a:schemeClr val="accent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spcBef>
                <a:spcPct val="0"/>
              </a:spcBef>
              <a:buClrTx/>
              <a:buSzTx/>
              <a:buFontTx/>
              <a:buNone/>
            </a:pPr>
            <a:r>
              <a:rPr lang="en-US" altLang="zh-CN">
                <a:solidFill>
                  <a:schemeClr val="bg2"/>
                </a:solidFill>
                <a:latin typeface="Times New Roman" panose="02020603050405020304" pitchFamily="18" charset="0"/>
                <a:ea typeface="SimSun" panose="02010600030101010101" pitchFamily="2" charset="-122"/>
              </a:rPr>
              <a:t>v</a:t>
            </a:r>
          </a:p>
        </p:txBody>
      </p:sp>
      <p:sp>
        <p:nvSpPr>
          <p:cNvPr id="12299" name="Rectangle 11"/>
          <p:cNvSpPr>
            <a:spLocks noChangeArrowheads="1"/>
          </p:cNvSpPr>
          <p:nvPr/>
        </p:nvSpPr>
        <p:spPr bwMode="auto">
          <a:xfrm>
            <a:off x="9728200" y="1695450"/>
            <a:ext cx="228600" cy="971550"/>
          </a:xfrm>
          <a:prstGeom prst="rect">
            <a:avLst/>
          </a:prstGeom>
          <a:solidFill>
            <a:schemeClr val="folHlink"/>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00" name="Rectangle 12"/>
          <p:cNvSpPr>
            <a:spLocks noChangeArrowheads="1"/>
          </p:cNvSpPr>
          <p:nvPr/>
        </p:nvSpPr>
        <p:spPr bwMode="auto">
          <a:xfrm>
            <a:off x="10134600" y="2324100"/>
            <a:ext cx="228600" cy="342900"/>
          </a:xfrm>
          <a:prstGeom prst="rect">
            <a:avLst/>
          </a:prstGeom>
          <a:solidFill>
            <a:schemeClr val="folHlink"/>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01" name="Rectangle 13"/>
          <p:cNvSpPr>
            <a:spLocks noChangeArrowheads="1"/>
          </p:cNvSpPr>
          <p:nvPr/>
        </p:nvSpPr>
        <p:spPr bwMode="auto">
          <a:xfrm>
            <a:off x="8509000" y="1866900"/>
            <a:ext cx="228600" cy="800100"/>
          </a:xfrm>
          <a:prstGeom prst="rect">
            <a:avLst/>
          </a:prstGeom>
          <a:solidFill>
            <a:schemeClr val="folHlink"/>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02" name="Rectangle 14"/>
          <p:cNvSpPr>
            <a:spLocks noChangeArrowheads="1"/>
          </p:cNvSpPr>
          <p:nvPr/>
        </p:nvSpPr>
        <p:spPr bwMode="auto">
          <a:xfrm>
            <a:off x="9448800" y="3505200"/>
            <a:ext cx="228600" cy="1060450"/>
          </a:xfrm>
          <a:prstGeom prst="rect">
            <a:avLst/>
          </a:prstGeom>
          <a:solidFill>
            <a:schemeClr val="folHlink"/>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03" name="Rectangle 15"/>
          <p:cNvSpPr>
            <a:spLocks noChangeArrowheads="1"/>
          </p:cNvSpPr>
          <p:nvPr/>
        </p:nvSpPr>
        <p:spPr bwMode="auto">
          <a:xfrm>
            <a:off x="10287000" y="3594100"/>
            <a:ext cx="228600" cy="971550"/>
          </a:xfrm>
          <a:prstGeom prst="rect">
            <a:avLst/>
          </a:prstGeom>
          <a:solidFill>
            <a:schemeClr val="folHlink"/>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04" name="Rectangle 16"/>
          <p:cNvSpPr>
            <a:spLocks noChangeArrowheads="1"/>
          </p:cNvSpPr>
          <p:nvPr/>
        </p:nvSpPr>
        <p:spPr bwMode="auto">
          <a:xfrm>
            <a:off x="9867900" y="3765550"/>
            <a:ext cx="228600" cy="800100"/>
          </a:xfrm>
          <a:prstGeom prst="rect">
            <a:avLst/>
          </a:prstGeom>
          <a:solidFill>
            <a:schemeClr val="folHlink"/>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2305" name="Group 17"/>
          <p:cNvGrpSpPr>
            <a:grpSpLocks/>
          </p:cNvGrpSpPr>
          <p:nvPr/>
        </p:nvGrpSpPr>
        <p:grpSpPr bwMode="auto">
          <a:xfrm>
            <a:off x="7016750" y="4114800"/>
            <a:ext cx="1054100" cy="457200"/>
            <a:chOff x="3320" y="2304"/>
            <a:chExt cx="664" cy="384"/>
          </a:xfrm>
        </p:grpSpPr>
        <p:sp>
          <p:nvSpPr>
            <p:cNvPr id="12306" name="Rectangle 18"/>
            <p:cNvSpPr>
              <a:spLocks noChangeArrowheads="1"/>
            </p:cNvSpPr>
            <p:nvPr/>
          </p:nvSpPr>
          <p:spPr bwMode="auto">
            <a:xfrm>
              <a:off x="3320" y="2304"/>
              <a:ext cx="144" cy="384"/>
            </a:xfrm>
            <a:prstGeom prst="rect">
              <a:avLst/>
            </a:prstGeom>
            <a:solidFill>
              <a:schemeClr val="folHlink"/>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07" name="Rectangle 19"/>
            <p:cNvSpPr>
              <a:spLocks noChangeArrowheads="1"/>
            </p:cNvSpPr>
            <p:nvPr/>
          </p:nvSpPr>
          <p:spPr bwMode="auto">
            <a:xfrm>
              <a:off x="3580" y="2448"/>
              <a:ext cx="144" cy="240"/>
            </a:xfrm>
            <a:prstGeom prst="rect">
              <a:avLst/>
            </a:prstGeom>
            <a:solidFill>
              <a:schemeClr val="folHlink"/>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308" name="Rectangle 20"/>
            <p:cNvSpPr>
              <a:spLocks noChangeArrowheads="1"/>
            </p:cNvSpPr>
            <p:nvPr/>
          </p:nvSpPr>
          <p:spPr bwMode="auto">
            <a:xfrm>
              <a:off x="3840" y="2400"/>
              <a:ext cx="144" cy="288"/>
            </a:xfrm>
            <a:prstGeom prst="rect">
              <a:avLst/>
            </a:prstGeom>
            <a:solidFill>
              <a:schemeClr val="folHlink"/>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2309" name="Rectangle 21"/>
          <p:cNvSpPr>
            <a:spLocks noChangeArrowheads="1"/>
          </p:cNvSpPr>
          <p:nvPr/>
        </p:nvSpPr>
        <p:spPr bwMode="auto">
          <a:xfrm>
            <a:off x="8648700" y="3943350"/>
            <a:ext cx="228600" cy="628650"/>
          </a:xfrm>
          <a:prstGeom prst="rect">
            <a:avLst/>
          </a:prstGeom>
          <a:solidFill>
            <a:schemeClr val="accent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spcBef>
                <a:spcPct val="0"/>
              </a:spcBef>
              <a:buClrTx/>
              <a:buSzTx/>
              <a:buFontTx/>
              <a:buNone/>
            </a:pPr>
            <a:r>
              <a:rPr lang="en-US" altLang="zh-CN">
                <a:solidFill>
                  <a:schemeClr val="bg2"/>
                </a:solidFill>
                <a:latin typeface="Times New Roman" panose="02020603050405020304" pitchFamily="18" charset="0"/>
                <a:ea typeface="SimSun" panose="02010600030101010101" pitchFamily="2" charset="-122"/>
              </a:rPr>
              <a:t>v</a:t>
            </a:r>
          </a:p>
        </p:txBody>
      </p:sp>
      <p:sp>
        <p:nvSpPr>
          <p:cNvPr id="12310" name="AutoShape 22"/>
          <p:cNvSpPr>
            <a:spLocks/>
          </p:cNvSpPr>
          <p:nvPr/>
        </p:nvSpPr>
        <p:spPr bwMode="auto">
          <a:xfrm rot="-5400000">
            <a:off x="7391400" y="4095750"/>
            <a:ext cx="304800" cy="1219200"/>
          </a:xfrm>
          <a:prstGeom prst="leftBrace">
            <a:avLst>
              <a:gd name="adj1" fmla="val 33333"/>
              <a:gd name="adj2" fmla="val 50000"/>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tIns="0" rIns="548640" bIns="0"/>
          <a:lstStyle/>
          <a:p>
            <a:pPr algn="ctr" eaLnBrk="1" hangingPunct="1">
              <a:spcBef>
                <a:spcPct val="0"/>
              </a:spcBef>
              <a:buClrTx/>
              <a:buSzTx/>
              <a:buFontTx/>
              <a:buNone/>
            </a:pPr>
            <a:r>
              <a:rPr lang="en-US" altLang="zh-CN" dirty="0">
                <a:latin typeface="Times New Roman" panose="02020603050405020304" pitchFamily="18" charset="0"/>
                <a:ea typeface="SimSun" panose="02010600030101010101" pitchFamily="2" charset="-122"/>
              </a:rPr>
              <a:t>A1</a:t>
            </a:r>
          </a:p>
        </p:txBody>
      </p:sp>
      <p:sp>
        <p:nvSpPr>
          <p:cNvPr id="12311" name="AutoShape 23"/>
          <p:cNvSpPr>
            <a:spLocks/>
          </p:cNvSpPr>
          <p:nvPr/>
        </p:nvSpPr>
        <p:spPr bwMode="auto">
          <a:xfrm rot="-5400000">
            <a:off x="9829800" y="4095750"/>
            <a:ext cx="304800" cy="1219200"/>
          </a:xfrm>
          <a:prstGeom prst="leftBrace">
            <a:avLst>
              <a:gd name="adj1" fmla="val 33333"/>
              <a:gd name="adj2" fmla="val 50000"/>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tIns="0" rIns="548640" bIns="0"/>
          <a:lstStyle/>
          <a:p>
            <a:pPr algn="ctr" eaLnBrk="1" hangingPunct="1">
              <a:spcBef>
                <a:spcPct val="0"/>
              </a:spcBef>
              <a:buClrTx/>
              <a:buSzTx/>
              <a:buFontTx/>
              <a:buNone/>
            </a:pPr>
            <a:r>
              <a:rPr lang="en-US" altLang="zh-CN" dirty="0">
                <a:latin typeface="Times New Roman" panose="02020603050405020304" pitchFamily="18" charset="0"/>
                <a:ea typeface="SimSun" panose="02010600030101010101" pitchFamily="2" charset="-122"/>
              </a:rPr>
              <a:t>A2</a:t>
            </a:r>
          </a:p>
        </p:txBody>
      </p:sp>
      <p:sp>
        <p:nvSpPr>
          <p:cNvPr id="12319" name="AutoShape 31"/>
          <p:cNvSpPr>
            <a:spLocks/>
          </p:cNvSpPr>
          <p:nvPr/>
        </p:nvSpPr>
        <p:spPr bwMode="auto">
          <a:xfrm rot="-5400000">
            <a:off x="8877300" y="1714500"/>
            <a:ext cx="304800" cy="2514600"/>
          </a:xfrm>
          <a:prstGeom prst="leftBrace">
            <a:avLst>
              <a:gd name="adj1" fmla="val 68750"/>
              <a:gd name="adj2" fmla="val 50000"/>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tIns="0" rIns="548640" bIns="0"/>
          <a:lstStyle/>
          <a:p>
            <a:pPr algn="ctr" eaLnBrk="1" hangingPunct="1">
              <a:spcBef>
                <a:spcPct val="0"/>
              </a:spcBef>
              <a:buClrTx/>
              <a:buSzTx/>
              <a:buFontTx/>
              <a:buNone/>
            </a:pPr>
            <a:r>
              <a:rPr lang="en-US" altLang="zh-CN" dirty="0">
                <a:latin typeface="Times New Roman" panose="02020603050405020304" pitchFamily="18" charset="0"/>
                <a:ea typeface="SimSun" panose="02010600030101010101" pitchFamily="2" charset="-122"/>
              </a:rPr>
              <a:t>A</a:t>
            </a:r>
          </a:p>
        </p:txBody>
      </p:sp>
      <p:sp>
        <p:nvSpPr>
          <p:cNvPr id="24" name="Footer Placeholder 3"/>
          <p:cNvSpPr txBox="1">
            <a:spLocks/>
          </p:cNvSpPr>
          <p:nvPr/>
        </p:nvSpPr>
        <p:spPr bwMode="auto">
          <a:xfrm>
            <a:off x="9683647" y="303383"/>
            <a:ext cx="2225008" cy="495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defPPr>
              <a:defRPr lang="en-US"/>
            </a:defPPr>
            <a:lvl1pPr marL="0" algn="r" defTabSz="914400" rtl="0" eaLnBrk="1" latinLnBrk="0" hangingPunct="1">
              <a:defRPr sz="1400" kern="1200">
                <a:solidFill>
                  <a:schemeClr val="hlink"/>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C00000"/>
                </a:solidFill>
              </a:rPr>
              <a:t>Ref Book: Thomas </a:t>
            </a:r>
            <a:r>
              <a:rPr lang="en-US" dirty="0" err="1">
                <a:solidFill>
                  <a:srgbClr val="C00000"/>
                </a:solidFill>
              </a:rPr>
              <a:t>Cormen</a:t>
            </a:r>
            <a:endParaRPr lang="en-US" dirty="0">
              <a:solidFill>
                <a:srgbClr val="C00000"/>
              </a:solidFill>
            </a:endParaRPr>
          </a:p>
        </p:txBody>
      </p:sp>
    </p:spTree>
    <p:extLst>
      <p:ext uri="{BB962C8B-B14F-4D97-AF65-F5344CB8AC3E}">
        <p14:creationId xmlns:p14="http://schemas.microsoft.com/office/powerpoint/2010/main" val="17714556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291">
                                            <p:txEl>
                                              <p:pRg st="5" end="5"/>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29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22" name="Rectangle 2"/>
          <p:cNvSpPr>
            <a:spLocks noGrp="1" noChangeArrowheads="1"/>
          </p:cNvSpPr>
          <p:nvPr>
            <p:ph type="title"/>
          </p:nvPr>
        </p:nvSpPr>
        <p:spPr/>
        <p:txBody>
          <a:bodyPr/>
          <a:lstStyle/>
          <a:p>
            <a:r>
              <a:rPr lang="en-US" altLang="en-US"/>
              <a:t>Idea of Quick Sort</a:t>
            </a:r>
          </a:p>
        </p:txBody>
      </p:sp>
      <p:sp>
        <p:nvSpPr>
          <p:cNvPr id="747523" name="Rectangle 3"/>
          <p:cNvSpPr>
            <a:spLocks noGrp="1" noChangeArrowheads="1"/>
          </p:cNvSpPr>
          <p:nvPr>
            <p:ph type="body" sz="half" idx="1"/>
          </p:nvPr>
        </p:nvSpPr>
        <p:spPr>
          <a:xfrm>
            <a:off x="1828800" y="1981200"/>
            <a:ext cx="4572000" cy="4267200"/>
          </a:xfrm>
        </p:spPr>
        <p:txBody>
          <a:bodyPr/>
          <a:lstStyle/>
          <a:p>
            <a:pPr>
              <a:lnSpc>
                <a:spcPct val="90000"/>
              </a:lnSpc>
              <a:buFontTx/>
              <a:buNone/>
            </a:pPr>
            <a:r>
              <a:rPr lang="en-US" altLang="en-US" sz="2400"/>
              <a:t>1) </a:t>
            </a:r>
            <a:r>
              <a:rPr lang="en-US" altLang="en-US" sz="2400" b="1"/>
              <a:t>Select</a:t>
            </a:r>
            <a:r>
              <a:rPr lang="en-US" altLang="en-US" sz="2400"/>
              <a:t>: pick an element</a:t>
            </a:r>
          </a:p>
          <a:p>
            <a:pPr>
              <a:lnSpc>
                <a:spcPct val="90000"/>
              </a:lnSpc>
              <a:buFontTx/>
              <a:buNone/>
            </a:pPr>
            <a:endParaRPr lang="en-US" altLang="en-US" sz="2400"/>
          </a:p>
          <a:p>
            <a:pPr>
              <a:lnSpc>
                <a:spcPct val="90000"/>
              </a:lnSpc>
              <a:buFontTx/>
              <a:buNone/>
            </a:pPr>
            <a:endParaRPr lang="en-US" altLang="en-US" sz="2400"/>
          </a:p>
          <a:p>
            <a:pPr>
              <a:lnSpc>
                <a:spcPct val="90000"/>
              </a:lnSpc>
              <a:buFontTx/>
              <a:buNone/>
            </a:pPr>
            <a:endParaRPr lang="en-US" altLang="en-US" sz="2400"/>
          </a:p>
          <a:p>
            <a:pPr>
              <a:lnSpc>
                <a:spcPct val="90000"/>
              </a:lnSpc>
              <a:buFontTx/>
              <a:buNone/>
            </a:pPr>
            <a:r>
              <a:rPr lang="en-US" altLang="en-US" sz="2400"/>
              <a:t>2</a:t>
            </a:r>
            <a:r>
              <a:rPr lang="en-US" altLang="en-US" sz="2400" b="1"/>
              <a:t>) Divide</a:t>
            </a:r>
            <a:r>
              <a:rPr lang="en-US" altLang="en-US" sz="2400"/>
              <a:t>: rearrange elements so that </a:t>
            </a:r>
            <a:r>
              <a:rPr lang="en-US" altLang="en-US" sz="2400">
                <a:solidFill>
                  <a:srgbClr val="329439"/>
                </a:solidFill>
              </a:rPr>
              <a:t>x </a:t>
            </a:r>
            <a:r>
              <a:rPr lang="en-US" altLang="en-US" sz="2400"/>
              <a:t>goes to its</a:t>
            </a:r>
            <a:r>
              <a:rPr lang="en-US" altLang="en-US" sz="2400">
                <a:solidFill>
                  <a:srgbClr val="329439"/>
                </a:solidFill>
              </a:rPr>
              <a:t> final  position E</a:t>
            </a:r>
          </a:p>
          <a:p>
            <a:pPr>
              <a:lnSpc>
                <a:spcPct val="90000"/>
              </a:lnSpc>
              <a:buFontTx/>
              <a:buNone/>
            </a:pPr>
            <a:endParaRPr lang="en-US" altLang="en-US" sz="2400">
              <a:solidFill>
                <a:srgbClr val="329439"/>
              </a:solidFill>
            </a:endParaRPr>
          </a:p>
          <a:p>
            <a:pPr>
              <a:lnSpc>
                <a:spcPct val="90000"/>
              </a:lnSpc>
              <a:buFontTx/>
              <a:buNone/>
            </a:pPr>
            <a:r>
              <a:rPr lang="en-US" altLang="en-US" sz="2400"/>
              <a:t>3) </a:t>
            </a:r>
            <a:r>
              <a:rPr lang="en-US" altLang="en-US" sz="2400" b="1"/>
              <a:t>Recurse and Conquer</a:t>
            </a:r>
            <a:r>
              <a:rPr lang="en-US" altLang="en-US" sz="2400"/>
              <a:t>: recursively sort</a:t>
            </a:r>
            <a:endParaRPr lang="en-US" altLang="en-US" sz="2000"/>
          </a:p>
          <a:p>
            <a:pPr>
              <a:lnSpc>
                <a:spcPct val="90000"/>
              </a:lnSpc>
              <a:buFontTx/>
              <a:buNone/>
            </a:pPr>
            <a:endParaRPr lang="en-US" altLang="en-US" sz="2000"/>
          </a:p>
          <a:p>
            <a:pPr>
              <a:lnSpc>
                <a:spcPct val="90000"/>
              </a:lnSpc>
              <a:buFontTx/>
              <a:buNone/>
            </a:pPr>
            <a:r>
              <a:rPr lang="en-US" altLang="en-US" sz="2000"/>
              <a:t>		</a:t>
            </a:r>
          </a:p>
        </p:txBody>
      </p:sp>
      <p:pic>
        <p:nvPicPr>
          <p:cNvPr id="747524" name="Picture 4"/>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781800" y="1295400"/>
            <a:ext cx="2057400" cy="5410200"/>
          </a:xfrm>
          <a:noFill/>
          <a:ln/>
        </p:spPr>
      </p:pic>
      <p:sp>
        <p:nvSpPr>
          <p:cNvPr id="5" name="Footer Placeholder 3"/>
          <p:cNvSpPr txBox="1">
            <a:spLocks/>
          </p:cNvSpPr>
          <p:nvPr/>
        </p:nvSpPr>
        <p:spPr bwMode="auto">
          <a:xfrm>
            <a:off x="9683647" y="303383"/>
            <a:ext cx="2225008" cy="495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defPPr>
              <a:defRPr lang="en-US"/>
            </a:defPPr>
            <a:lvl1pPr marL="0" algn="r" defTabSz="914400" rtl="0" eaLnBrk="1" latinLnBrk="0" hangingPunct="1">
              <a:defRPr sz="1400" kern="1200">
                <a:solidFill>
                  <a:schemeClr val="hlink"/>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C00000"/>
                </a:solidFill>
              </a:rPr>
              <a:t>Ref Book: Internet</a:t>
            </a:r>
          </a:p>
        </p:txBody>
      </p:sp>
    </p:spTree>
    <p:extLst>
      <p:ext uri="{BB962C8B-B14F-4D97-AF65-F5344CB8AC3E}">
        <p14:creationId xmlns:p14="http://schemas.microsoft.com/office/powerpoint/2010/main" val="8666148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1170" name="Rectangle 2"/>
          <p:cNvSpPr>
            <a:spLocks noGrp="1" noChangeArrowheads="1"/>
          </p:cNvSpPr>
          <p:nvPr>
            <p:ph type="title"/>
          </p:nvPr>
        </p:nvSpPr>
        <p:spPr>
          <a:xfrm>
            <a:off x="1097280" y="286604"/>
            <a:ext cx="10058400" cy="892910"/>
          </a:xfrm>
        </p:spPr>
        <p:txBody>
          <a:bodyPr/>
          <a:lstStyle/>
          <a:p>
            <a:pPr algn="ctr"/>
            <a:r>
              <a:rPr lang="en-US" altLang="zh-CN" dirty="0">
                <a:solidFill>
                  <a:schemeClr val="tx1"/>
                </a:solidFill>
                <a:ea typeface="SimSun" panose="02010600030101010101" pitchFamily="2" charset="-122"/>
              </a:rPr>
              <a:t>Quicksort Pseudo-code </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91171" name="Rectangle 3"/>
          <p:cNvSpPr>
            <a:spLocks noGrp="1" noChangeArrowheads="1"/>
          </p:cNvSpPr>
          <p:nvPr>
            <p:ph type="body" idx="1"/>
          </p:nvPr>
        </p:nvSpPr>
        <p:spPr>
          <a:xfrm>
            <a:off x="1831976" y="1364179"/>
            <a:ext cx="8343900" cy="1038225"/>
          </a:xfrm>
        </p:spPr>
        <p:txBody>
          <a:bodyPr>
            <a:normAutofit fontScale="85000" lnSpcReduction="10000"/>
          </a:bodyPr>
          <a:lstStyle/>
          <a:p>
            <a:pPr>
              <a:buFont typeface="Wingdings" panose="05000000000000000000" pitchFamily="2" charset="2"/>
              <a:buNone/>
            </a:pPr>
            <a:r>
              <a:rPr lang="en-US" sz="2800" b="1" dirty="0">
                <a:solidFill>
                  <a:srgbClr val="CC3300"/>
                </a:solidFill>
              </a:rPr>
              <a:t>INPUT: </a:t>
            </a:r>
            <a:r>
              <a:rPr lang="en-US" sz="2800" b="1" dirty="0">
                <a:solidFill>
                  <a:schemeClr val="hlink"/>
                </a:solidFill>
              </a:rPr>
              <a:t>a sequence of </a:t>
            </a:r>
            <a:r>
              <a:rPr lang="en-US" sz="2800" i="1" dirty="0">
                <a:solidFill>
                  <a:schemeClr val="hlink"/>
                </a:solidFill>
              </a:rPr>
              <a:t>n</a:t>
            </a:r>
            <a:r>
              <a:rPr lang="en-US" sz="2800" b="1" dirty="0">
                <a:solidFill>
                  <a:schemeClr val="hlink"/>
                </a:solidFill>
              </a:rPr>
              <a:t> numbers stored in array A</a:t>
            </a:r>
          </a:p>
          <a:p>
            <a:pPr>
              <a:buFont typeface="Wingdings" panose="05000000000000000000" pitchFamily="2" charset="2"/>
              <a:buNone/>
            </a:pPr>
            <a:r>
              <a:rPr lang="en-US" sz="2800" b="1" dirty="0">
                <a:solidFill>
                  <a:srgbClr val="CC3300"/>
                </a:solidFill>
              </a:rPr>
              <a:t>OUTPUT: </a:t>
            </a:r>
            <a:r>
              <a:rPr lang="en-US" sz="2800" b="1" dirty="0">
                <a:solidFill>
                  <a:schemeClr val="hlink"/>
                </a:solidFill>
              </a:rPr>
              <a:t>an ordered sequence of </a:t>
            </a:r>
            <a:r>
              <a:rPr lang="en-US" sz="2800" i="1" dirty="0">
                <a:solidFill>
                  <a:schemeClr val="hlink"/>
                </a:solidFill>
              </a:rPr>
              <a:t>n</a:t>
            </a:r>
            <a:r>
              <a:rPr lang="en-US" sz="2800" b="1" dirty="0">
                <a:solidFill>
                  <a:schemeClr val="hlink"/>
                </a:solidFill>
              </a:rPr>
              <a:t> numbers</a:t>
            </a:r>
            <a:endParaRPr lang="en-US" sz="2800" dirty="0">
              <a:solidFill>
                <a:schemeClr val="hlink"/>
              </a:solidFill>
            </a:endParaRPr>
          </a:p>
          <a:p>
            <a:pPr>
              <a:buFont typeface="Wingdings" panose="05000000000000000000" pitchFamily="2" charset="2"/>
              <a:buNone/>
            </a:pPr>
            <a:endParaRPr lang="en-US" dirty="0">
              <a:solidFill>
                <a:schemeClr val="hlink"/>
              </a:solidFill>
            </a:endParaRPr>
          </a:p>
        </p:txBody>
      </p:sp>
      <p:sp>
        <p:nvSpPr>
          <p:cNvPr id="391173" name="Text Box 5"/>
          <p:cNvSpPr txBox="1">
            <a:spLocks noChangeArrowheads="1"/>
          </p:cNvSpPr>
          <p:nvPr/>
        </p:nvSpPr>
        <p:spPr bwMode="auto">
          <a:xfrm>
            <a:off x="2074864" y="2217738"/>
            <a:ext cx="785812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91174" name="Text Box 6"/>
          <p:cNvSpPr txBox="1">
            <a:spLocks noChangeArrowheads="1"/>
          </p:cNvSpPr>
          <p:nvPr/>
        </p:nvSpPr>
        <p:spPr bwMode="auto">
          <a:xfrm>
            <a:off x="2074864" y="2570123"/>
            <a:ext cx="7335837" cy="1938992"/>
          </a:xfrm>
          <a:prstGeom prst="rect">
            <a:avLst/>
          </a:prstGeom>
          <a:solidFill>
            <a:srgbClr val="CCECFF"/>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r>
              <a:rPr kumimoji="0" lang="en-US" b="1" i="1" dirty="0" err="1"/>
              <a:t>QuickSort</a:t>
            </a:r>
            <a:r>
              <a:rPr kumimoji="0" lang="en-US" b="1" i="1" dirty="0"/>
              <a:t> </a:t>
            </a:r>
            <a:r>
              <a:rPr kumimoji="0" lang="en-US" b="1" dirty="0"/>
              <a:t>(</a:t>
            </a:r>
            <a:r>
              <a:rPr kumimoji="0" lang="en-US" b="1" i="1" dirty="0"/>
              <a:t>A</a:t>
            </a:r>
            <a:r>
              <a:rPr kumimoji="0" lang="en-US" b="1" dirty="0"/>
              <a:t>, </a:t>
            </a:r>
            <a:r>
              <a:rPr kumimoji="0" lang="en-US" b="1" i="1" dirty="0"/>
              <a:t>p</a:t>
            </a:r>
            <a:r>
              <a:rPr kumimoji="0" lang="en-US" b="1" dirty="0"/>
              <a:t>, </a:t>
            </a:r>
            <a:r>
              <a:rPr kumimoji="0" lang="en-US" b="1" i="1" dirty="0"/>
              <a:t>r</a:t>
            </a:r>
            <a:r>
              <a:rPr kumimoji="0" lang="en-US" b="1" dirty="0"/>
              <a:t>)   // </a:t>
            </a:r>
            <a:r>
              <a:rPr kumimoji="0" lang="en-US" sz="2000" dirty="0"/>
              <a:t>sort </a:t>
            </a:r>
            <a:r>
              <a:rPr kumimoji="0" lang="en-US" sz="2000" i="1" dirty="0"/>
              <a:t>A</a:t>
            </a:r>
            <a:r>
              <a:rPr kumimoji="0" lang="en-US" sz="2000" dirty="0"/>
              <a:t>[</a:t>
            </a:r>
            <a:r>
              <a:rPr kumimoji="0" lang="en-US" sz="2000" i="1" dirty="0" err="1"/>
              <a:t>p..r</a:t>
            </a:r>
            <a:r>
              <a:rPr kumimoji="0" lang="en-US" sz="2000" dirty="0"/>
              <a:t>] by divide &amp; conquer</a:t>
            </a:r>
          </a:p>
          <a:p>
            <a:pPr>
              <a:buFontTx/>
              <a:buAutoNum type="arabicPlain"/>
            </a:pPr>
            <a:r>
              <a:rPr kumimoji="0" lang="en-US" b="1" dirty="0"/>
              <a:t>if</a:t>
            </a:r>
            <a:r>
              <a:rPr kumimoji="0" lang="en-US" b="1" i="1" dirty="0"/>
              <a:t> </a:t>
            </a:r>
            <a:r>
              <a:rPr kumimoji="0" lang="en-US" i="1" dirty="0"/>
              <a:t>p</a:t>
            </a:r>
            <a:r>
              <a:rPr kumimoji="0" lang="en-US" dirty="0"/>
              <a:t> &lt; </a:t>
            </a:r>
            <a:r>
              <a:rPr kumimoji="0" lang="en-US" i="1" dirty="0"/>
              <a:t>r</a:t>
            </a:r>
          </a:p>
          <a:p>
            <a:pPr>
              <a:buFontTx/>
              <a:buAutoNum type="arabicPlain"/>
            </a:pPr>
            <a:r>
              <a:rPr kumimoji="0" lang="en-US" b="1" dirty="0"/>
              <a:t>    then</a:t>
            </a:r>
            <a:r>
              <a:rPr kumimoji="0" lang="en-US" dirty="0"/>
              <a:t> </a:t>
            </a:r>
            <a:r>
              <a:rPr kumimoji="0" lang="en-US" i="1" dirty="0"/>
              <a:t>q = Partition (A, p, r)</a:t>
            </a:r>
            <a:endParaRPr kumimoji="0" lang="en-US" dirty="0">
              <a:sym typeface="Symbol" panose="05050102010706020507" pitchFamily="18" charset="2"/>
            </a:endParaRPr>
          </a:p>
          <a:p>
            <a:pPr>
              <a:buFontTx/>
              <a:buAutoNum type="arabicPlain"/>
            </a:pPr>
            <a:r>
              <a:rPr kumimoji="0" lang="en-US" dirty="0">
                <a:sym typeface="Symbol" panose="05050102010706020507" pitchFamily="18" charset="2"/>
              </a:rPr>
              <a:t>         </a:t>
            </a:r>
            <a:r>
              <a:rPr kumimoji="0" lang="en-US" dirty="0" err="1">
                <a:sym typeface="Symbol" panose="05050102010706020507" pitchFamily="18" charset="2"/>
              </a:rPr>
              <a:t>Quick</a:t>
            </a:r>
            <a:r>
              <a:rPr kumimoji="0" lang="en-US" i="1" dirty="0" err="1">
                <a:sym typeface="Symbol" panose="05050102010706020507" pitchFamily="18" charset="2"/>
              </a:rPr>
              <a:t>Sort</a:t>
            </a:r>
            <a:r>
              <a:rPr kumimoji="0" lang="en-US" dirty="0">
                <a:sym typeface="Symbol" panose="05050102010706020507" pitchFamily="18" charset="2"/>
              </a:rPr>
              <a:t> (</a:t>
            </a:r>
            <a:r>
              <a:rPr kumimoji="0" lang="en-US" i="1" dirty="0">
                <a:sym typeface="Symbol" panose="05050102010706020507" pitchFamily="18" charset="2"/>
              </a:rPr>
              <a:t>A</a:t>
            </a:r>
            <a:r>
              <a:rPr kumimoji="0" lang="en-US" dirty="0">
                <a:sym typeface="Symbol" panose="05050102010706020507" pitchFamily="18" charset="2"/>
              </a:rPr>
              <a:t>, </a:t>
            </a:r>
            <a:r>
              <a:rPr kumimoji="0" lang="en-US" i="1" dirty="0">
                <a:sym typeface="Symbol" panose="05050102010706020507" pitchFamily="18" charset="2"/>
              </a:rPr>
              <a:t>p</a:t>
            </a:r>
            <a:r>
              <a:rPr kumimoji="0" lang="en-US" dirty="0">
                <a:sym typeface="Symbol" panose="05050102010706020507" pitchFamily="18" charset="2"/>
              </a:rPr>
              <a:t>, </a:t>
            </a:r>
            <a:r>
              <a:rPr kumimoji="0" lang="en-US" i="1" dirty="0">
                <a:sym typeface="Symbol" panose="05050102010706020507" pitchFamily="18" charset="2"/>
              </a:rPr>
              <a:t>q-1</a:t>
            </a:r>
            <a:r>
              <a:rPr kumimoji="0" lang="en-US" dirty="0">
                <a:sym typeface="Symbol" panose="05050102010706020507" pitchFamily="18" charset="2"/>
              </a:rPr>
              <a:t>)</a:t>
            </a:r>
          </a:p>
          <a:p>
            <a:pPr>
              <a:buFontTx/>
              <a:buAutoNum type="arabicPlain"/>
            </a:pPr>
            <a:r>
              <a:rPr kumimoji="0" lang="en-US" dirty="0">
                <a:sym typeface="Symbol" panose="05050102010706020507" pitchFamily="18" charset="2"/>
              </a:rPr>
              <a:t>         </a:t>
            </a:r>
            <a:r>
              <a:rPr kumimoji="0" lang="en-US" dirty="0" err="1">
                <a:sym typeface="Symbol" panose="05050102010706020507" pitchFamily="18" charset="2"/>
              </a:rPr>
              <a:t>Quick</a:t>
            </a:r>
            <a:r>
              <a:rPr kumimoji="0" lang="en-US" i="1" dirty="0" err="1">
                <a:sym typeface="Symbol" panose="05050102010706020507" pitchFamily="18" charset="2"/>
              </a:rPr>
              <a:t>Sort</a:t>
            </a:r>
            <a:r>
              <a:rPr kumimoji="0" lang="en-US" dirty="0">
                <a:sym typeface="Symbol" panose="05050102010706020507" pitchFamily="18" charset="2"/>
              </a:rPr>
              <a:t> (</a:t>
            </a:r>
            <a:r>
              <a:rPr kumimoji="0" lang="en-US" i="1" dirty="0">
                <a:sym typeface="Symbol" panose="05050102010706020507" pitchFamily="18" charset="2"/>
              </a:rPr>
              <a:t>A</a:t>
            </a:r>
            <a:r>
              <a:rPr kumimoji="0" lang="en-US" dirty="0">
                <a:sym typeface="Symbol" panose="05050102010706020507" pitchFamily="18" charset="2"/>
              </a:rPr>
              <a:t>, </a:t>
            </a:r>
            <a:r>
              <a:rPr kumimoji="0" lang="en-US" i="1" dirty="0">
                <a:sym typeface="Symbol" panose="05050102010706020507" pitchFamily="18" charset="2"/>
              </a:rPr>
              <a:t>q</a:t>
            </a:r>
            <a:r>
              <a:rPr kumimoji="0" lang="en-US" dirty="0">
                <a:sym typeface="Symbol" panose="05050102010706020507" pitchFamily="18" charset="2"/>
              </a:rPr>
              <a:t>+1, </a:t>
            </a:r>
            <a:r>
              <a:rPr kumimoji="0" lang="en-US" i="1" dirty="0">
                <a:sym typeface="Symbol" panose="05050102010706020507" pitchFamily="18" charset="2"/>
              </a:rPr>
              <a:t>r</a:t>
            </a:r>
            <a:r>
              <a:rPr kumimoji="0" lang="en-US" dirty="0">
                <a:sym typeface="Symbol" panose="05050102010706020507" pitchFamily="18" charset="2"/>
              </a:rPr>
              <a:t>)</a:t>
            </a:r>
          </a:p>
        </p:txBody>
      </p:sp>
      <p:sp>
        <p:nvSpPr>
          <p:cNvPr id="391175" name="Text Box 7"/>
          <p:cNvSpPr txBox="1">
            <a:spLocks noChangeArrowheads="1"/>
          </p:cNvSpPr>
          <p:nvPr/>
        </p:nvSpPr>
        <p:spPr bwMode="auto">
          <a:xfrm>
            <a:off x="2138363" y="5160963"/>
            <a:ext cx="321915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dirty="0">
                <a:solidFill>
                  <a:srgbClr val="CC3300"/>
                </a:solidFill>
              </a:rPr>
              <a:t>Initial Call:</a:t>
            </a:r>
            <a:r>
              <a:rPr lang="en-US" dirty="0"/>
              <a:t> </a:t>
            </a:r>
            <a:r>
              <a:rPr lang="en-US" dirty="0" err="1"/>
              <a:t>QuickSort</a:t>
            </a:r>
            <a:r>
              <a:rPr lang="en-US" dirty="0"/>
              <a:t>(</a:t>
            </a:r>
            <a:r>
              <a:rPr lang="en-US" i="1" dirty="0"/>
              <a:t>A</a:t>
            </a:r>
            <a:r>
              <a:rPr lang="en-US" dirty="0"/>
              <a:t>, 1, </a:t>
            </a:r>
            <a:r>
              <a:rPr lang="en-US" i="1" dirty="0"/>
              <a:t>n</a:t>
            </a:r>
            <a:r>
              <a:rPr lang="en-US" dirty="0"/>
              <a:t>)</a:t>
            </a:r>
          </a:p>
        </p:txBody>
      </p:sp>
      <p:sp>
        <p:nvSpPr>
          <p:cNvPr id="8" name="Footer Placeholder 3"/>
          <p:cNvSpPr>
            <a:spLocks noGrp="1"/>
          </p:cNvSpPr>
          <p:nvPr>
            <p:ph type="ftr" sz="quarter" idx="11"/>
          </p:nvPr>
        </p:nvSpPr>
        <p:spPr>
          <a:xfrm>
            <a:off x="9788578" y="193923"/>
            <a:ext cx="2225008" cy="495651"/>
          </a:xfrm>
        </p:spPr>
        <p:txBody>
          <a:bodyPr/>
          <a:lstStyle/>
          <a:p>
            <a:r>
              <a:rPr lang="en-US" dirty="0"/>
              <a:t>Ref Book: Thomas </a:t>
            </a:r>
            <a:r>
              <a:rPr lang="en-US" dirty="0" err="1"/>
              <a:t>Cormen</a:t>
            </a:r>
            <a:endParaRPr lang="en-US" dirty="0"/>
          </a:p>
        </p:txBody>
      </p:sp>
    </p:spTree>
    <p:extLst>
      <p:ext uri="{BB962C8B-B14F-4D97-AF65-F5344CB8AC3E}">
        <p14:creationId xmlns:p14="http://schemas.microsoft.com/office/powerpoint/2010/main" val="1428476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082" name="Rectangle 2"/>
          <p:cNvSpPr>
            <a:spLocks noGrp="1" noChangeArrowheads="1"/>
          </p:cNvSpPr>
          <p:nvPr>
            <p:ph type="title"/>
          </p:nvPr>
        </p:nvSpPr>
        <p:spPr>
          <a:xfrm>
            <a:off x="1524001" y="-179388"/>
            <a:ext cx="9142413" cy="914401"/>
          </a:xfrm>
        </p:spPr>
        <p:txBody>
          <a:bodyPr/>
          <a:lstStyle/>
          <a:p>
            <a:pPr algn="ctr"/>
            <a:r>
              <a:rPr lang="en-US" dirty="0">
                <a:solidFill>
                  <a:schemeClr val="tx1"/>
                </a:solidFill>
                <a:latin typeface="Times New Roman" panose="02020603050405020304" pitchFamily="18" charset="0"/>
                <a:cs typeface="Times New Roman" panose="02020603050405020304" pitchFamily="18" charset="0"/>
              </a:rPr>
              <a:t>Procedure Partitioning the array</a:t>
            </a:r>
          </a:p>
        </p:txBody>
      </p:sp>
      <p:sp>
        <p:nvSpPr>
          <p:cNvPr id="430083" name="Rectangle 3"/>
          <p:cNvSpPr>
            <a:spLocks noGrp="1" noChangeArrowheads="1"/>
          </p:cNvSpPr>
          <p:nvPr>
            <p:ph type="body" idx="1"/>
          </p:nvPr>
        </p:nvSpPr>
        <p:spPr>
          <a:xfrm>
            <a:off x="1707356" y="1408907"/>
            <a:ext cx="3854450" cy="3790157"/>
          </a:xfrm>
          <a:solidFill>
            <a:srgbClr val="CCECFF"/>
          </a:solidFill>
          <a:ln w="19050">
            <a:solidFill>
              <a:schemeClr val="tx1"/>
            </a:solidFill>
            <a:miter lim="800000"/>
            <a:headEnd/>
            <a:tailEnd/>
          </a:ln>
        </p:spPr>
        <p:txBody>
          <a:bodyPr>
            <a:noAutofit/>
          </a:bodyPr>
          <a:lstStyle/>
          <a:p>
            <a:pPr marL="902208" lvl="1" indent="-609600">
              <a:buNone/>
            </a:pPr>
            <a:r>
              <a:rPr lang="en-US" sz="2000" b="1" dirty="0">
                <a:solidFill>
                  <a:srgbClr val="FF3300"/>
                </a:solidFill>
                <a:latin typeface="Times New Roman" panose="02020603050405020304" pitchFamily="18" charset="0"/>
                <a:cs typeface="Times New Roman" panose="02020603050405020304" pitchFamily="18" charset="0"/>
              </a:rPr>
              <a:t>Partition(</a:t>
            </a:r>
            <a:r>
              <a:rPr lang="en-US" sz="2000" b="1" i="1" dirty="0">
                <a:solidFill>
                  <a:srgbClr val="FF3300"/>
                </a:solidFill>
                <a:latin typeface="Times New Roman" panose="02020603050405020304" pitchFamily="18" charset="0"/>
                <a:cs typeface="Times New Roman" panose="02020603050405020304" pitchFamily="18" charset="0"/>
              </a:rPr>
              <a:t>A</a:t>
            </a:r>
            <a:r>
              <a:rPr lang="en-US" sz="2000" b="1" dirty="0">
                <a:solidFill>
                  <a:srgbClr val="FF3300"/>
                </a:solidFill>
                <a:latin typeface="Times New Roman" panose="02020603050405020304" pitchFamily="18" charset="0"/>
                <a:cs typeface="Times New Roman" panose="02020603050405020304" pitchFamily="18" charset="0"/>
              </a:rPr>
              <a:t>, </a:t>
            </a:r>
            <a:r>
              <a:rPr lang="en-US" sz="2000" b="1" i="1" dirty="0">
                <a:solidFill>
                  <a:srgbClr val="FF3300"/>
                </a:solidFill>
                <a:latin typeface="Times New Roman" panose="02020603050405020304" pitchFamily="18" charset="0"/>
                <a:cs typeface="Times New Roman" panose="02020603050405020304" pitchFamily="18" charset="0"/>
              </a:rPr>
              <a:t>p</a:t>
            </a:r>
            <a:r>
              <a:rPr lang="en-US" sz="2000" b="1" dirty="0">
                <a:solidFill>
                  <a:srgbClr val="FF3300"/>
                </a:solidFill>
                <a:latin typeface="Times New Roman" panose="02020603050405020304" pitchFamily="18" charset="0"/>
                <a:cs typeface="Times New Roman" panose="02020603050405020304" pitchFamily="18" charset="0"/>
              </a:rPr>
              <a:t>, </a:t>
            </a:r>
            <a:r>
              <a:rPr lang="en-US" sz="2000" b="1" i="1" dirty="0">
                <a:solidFill>
                  <a:srgbClr val="FF3300"/>
                </a:solidFill>
                <a:latin typeface="Times New Roman" panose="02020603050405020304" pitchFamily="18" charset="0"/>
                <a:cs typeface="Times New Roman" panose="02020603050405020304" pitchFamily="18" charset="0"/>
              </a:rPr>
              <a:t>r</a:t>
            </a:r>
            <a:r>
              <a:rPr lang="en-US" sz="2000" b="1" dirty="0">
                <a:solidFill>
                  <a:srgbClr val="FF3300"/>
                </a:solidFill>
                <a:latin typeface="Times New Roman" panose="02020603050405020304" pitchFamily="18" charset="0"/>
                <a:cs typeface="Times New Roman" panose="02020603050405020304" pitchFamily="18" charset="0"/>
              </a:rPr>
              <a:t>)</a:t>
            </a:r>
          </a:p>
          <a:p>
            <a:pPr marL="902208" lvl="1" indent="-609600">
              <a:buNone/>
            </a:pPr>
            <a:r>
              <a:rPr lang="en-US" sz="2000" dirty="0">
                <a:latin typeface="Times New Roman" panose="02020603050405020304" pitchFamily="18" charset="0"/>
                <a:cs typeface="Times New Roman" panose="02020603050405020304" pitchFamily="18" charset="0"/>
              </a:rPr>
              <a:t>1  x</a:t>
            </a:r>
            <a:r>
              <a:rPr lang="en-US" sz="2000" i="1" dirty="0">
                <a:latin typeface="Times New Roman" panose="02020603050405020304" pitchFamily="18" charset="0"/>
                <a:cs typeface="Times New Roman" panose="02020603050405020304" pitchFamily="18" charset="0"/>
              </a:rPr>
              <a:t> = A[r]</a:t>
            </a:r>
            <a:endParaRPr lang="en-US" sz="2000" dirty="0">
              <a:latin typeface="Times New Roman" panose="02020603050405020304" pitchFamily="18" charset="0"/>
              <a:cs typeface="Times New Roman" panose="02020603050405020304" pitchFamily="18" charset="0"/>
            </a:endParaRPr>
          </a:p>
          <a:p>
            <a:pPr marL="902208" lvl="1" indent="-609600">
              <a:buNone/>
            </a:pPr>
            <a:r>
              <a:rPr lang="en-US" sz="2000" dirty="0">
                <a:latin typeface="Times New Roman" panose="02020603050405020304" pitchFamily="18" charset="0"/>
                <a:cs typeface="Times New Roman" panose="02020603050405020304" pitchFamily="18" charset="0"/>
              </a:rPr>
              <a:t>2  </a:t>
            </a:r>
            <a:r>
              <a:rPr lang="en-US" sz="2000" dirty="0" err="1">
                <a:latin typeface="Times New Roman" panose="02020603050405020304" pitchFamily="18" charset="0"/>
                <a:cs typeface="Times New Roman" panose="02020603050405020304" pitchFamily="18" charset="0"/>
              </a:rPr>
              <a:t>i</a:t>
            </a:r>
            <a:r>
              <a:rPr lang="en-US" sz="2000" dirty="0">
                <a:latin typeface="Times New Roman" panose="02020603050405020304" pitchFamily="18" charset="0"/>
                <a:cs typeface="Times New Roman" panose="02020603050405020304" pitchFamily="18" charset="0"/>
              </a:rPr>
              <a:t> = p - 1</a:t>
            </a:r>
            <a:endParaRPr lang="en-US" sz="2000" b="1"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endParaRPr>
          </a:p>
          <a:p>
            <a:pPr marL="902208" lvl="1" indent="-609600">
              <a:buFont typeface="Wingdings" panose="05000000000000000000" pitchFamily="2" charset="2"/>
              <a:buAutoNum type="arabicPlain" startAt="3"/>
            </a:pPr>
            <a:r>
              <a:rPr lang="en-US" sz="2000" b="1" dirty="0">
                <a:solidFill>
                  <a:schemeClr val="hlink"/>
                </a:solidFill>
                <a:latin typeface="Times New Roman" panose="02020603050405020304" pitchFamily="18" charset="0"/>
                <a:cs typeface="Times New Roman" panose="02020603050405020304" pitchFamily="18" charset="0"/>
              </a:rPr>
              <a:t>for</a:t>
            </a:r>
            <a:r>
              <a:rPr lang="en-US" sz="2000" dirty="0">
                <a:latin typeface="Times New Roman" panose="02020603050405020304" pitchFamily="18" charset="0"/>
                <a:cs typeface="Times New Roman" panose="02020603050405020304" pitchFamily="18" charset="0"/>
              </a:rPr>
              <a:t> j</a:t>
            </a:r>
            <a:r>
              <a:rPr lang="en-US" sz="2000" i="1" dirty="0">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a:t>
            </a:r>
            <a:r>
              <a:rPr lang="en-US" sz="2000" dirty="0">
                <a:latin typeface="Times New Roman" panose="02020603050405020304" pitchFamily="18" charset="0"/>
                <a:cs typeface="Times New Roman" panose="02020603050405020304" pitchFamily="18" charset="0"/>
              </a:rPr>
              <a:t> p </a:t>
            </a:r>
            <a:r>
              <a:rPr lang="en-US" sz="2000" b="1" dirty="0">
                <a:solidFill>
                  <a:schemeClr val="hlink"/>
                </a:solidFill>
                <a:latin typeface="Times New Roman" panose="02020603050405020304" pitchFamily="18" charset="0"/>
                <a:cs typeface="Times New Roman" panose="02020603050405020304" pitchFamily="18" charset="0"/>
              </a:rPr>
              <a:t>to</a:t>
            </a:r>
            <a:r>
              <a:rPr lang="en-US" sz="2000" dirty="0">
                <a:latin typeface="Times New Roman" panose="02020603050405020304" pitchFamily="18" charset="0"/>
                <a:cs typeface="Times New Roman" panose="02020603050405020304" pitchFamily="18" charset="0"/>
              </a:rPr>
              <a:t> r-1 </a:t>
            </a:r>
          </a:p>
          <a:p>
            <a:pPr marL="902208" lvl="1" indent="-609600">
              <a:buFont typeface="Wingdings" panose="05000000000000000000" pitchFamily="2" charset="2"/>
              <a:buAutoNum type="arabicPlain" startAt="3"/>
            </a:pPr>
            <a:r>
              <a:rPr lang="en-US" sz="2000" dirty="0">
                <a:latin typeface="Times New Roman" panose="02020603050405020304" pitchFamily="18" charset="0"/>
                <a:cs typeface="Times New Roman" panose="02020603050405020304" pitchFamily="18" charset="0"/>
              </a:rPr>
              <a:t>    if A[j] </a:t>
            </a:r>
            <a:r>
              <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x</a:t>
            </a:r>
          </a:p>
          <a:p>
            <a:pPr marL="902208" lvl="1" indent="-609600">
              <a:buFont typeface="Wingdings" panose="05000000000000000000" pitchFamily="2" charset="2"/>
              <a:buAutoNum type="arabicPlain" startAt="3"/>
            </a:pP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a:t>
            </a:r>
            <a:r>
              <a:rPr lang="en-US" sz="2000" dirty="0">
                <a:latin typeface="Times New Roman" panose="02020603050405020304" pitchFamily="18" charset="0"/>
                <a:cs typeface="Times New Roman" panose="02020603050405020304" pitchFamily="18" charset="0"/>
              </a:rPr>
              <a:t> +1 </a:t>
            </a:r>
          </a:p>
          <a:p>
            <a:pPr marL="902208" lvl="1" indent="-609600">
              <a:buFont typeface="Wingdings" panose="05000000000000000000" pitchFamily="2" charset="2"/>
              <a:buAutoNum type="arabicPlain" startAt="3"/>
            </a:pPr>
            <a:r>
              <a:rPr lang="en-US" sz="2000" dirty="0">
                <a:latin typeface="Times New Roman" panose="02020603050405020304" pitchFamily="18" charset="0"/>
                <a:cs typeface="Times New Roman" panose="02020603050405020304" pitchFamily="18" charset="0"/>
              </a:rPr>
              <a:t>    exchange A[</a:t>
            </a:r>
            <a:r>
              <a:rPr lang="en-US" sz="2000" dirty="0" err="1">
                <a:latin typeface="Times New Roman" panose="02020603050405020304" pitchFamily="18" charset="0"/>
                <a:cs typeface="Times New Roman" panose="02020603050405020304" pitchFamily="18" charset="0"/>
              </a:rPr>
              <a:t>i</a:t>
            </a:r>
            <a:r>
              <a:rPr lang="en-US" sz="2000" dirty="0">
                <a:latin typeface="Times New Roman" panose="02020603050405020304" pitchFamily="18" charset="0"/>
                <a:cs typeface="Times New Roman" panose="02020603050405020304" pitchFamily="18" charset="0"/>
              </a:rPr>
              <a:t>] with A[j]</a:t>
            </a:r>
            <a:endPar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endParaRPr>
          </a:p>
          <a:p>
            <a:pPr marL="902208" lvl="1" indent="-609600">
              <a:buFont typeface="Wingdings" panose="05000000000000000000" pitchFamily="2" charset="2"/>
              <a:buAutoNum type="arabicPlain" startAt="3"/>
            </a:pPr>
            <a:r>
              <a:rPr lang="en-US" sz="2000" dirty="0">
                <a:latin typeface="Times New Roman" panose="02020603050405020304" pitchFamily="18" charset="0"/>
                <a:cs typeface="Times New Roman" panose="02020603050405020304" pitchFamily="18" charset="0"/>
              </a:rPr>
              <a:t>exchange A[</a:t>
            </a:r>
            <a:r>
              <a:rPr lang="en-US" sz="2000" dirty="0" err="1">
                <a:latin typeface="Times New Roman" panose="02020603050405020304" pitchFamily="18" charset="0"/>
                <a:cs typeface="Times New Roman" panose="02020603050405020304" pitchFamily="18" charset="0"/>
              </a:rPr>
              <a:t>i</a:t>
            </a:r>
            <a:r>
              <a:rPr lang="en-US" sz="2000" dirty="0">
                <a:latin typeface="Times New Roman" panose="02020603050405020304" pitchFamily="18" charset="0"/>
                <a:cs typeface="Times New Roman" panose="02020603050405020304" pitchFamily="18" charset="0"/>
              </a:rPr>
              <a:t>] with A[r]</a:t>
            </a:r>
            <a:endPar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endParaRPr>
          </a:p>
          <a:p>
            <a:pPr marL="902208" lvl="1" indent="-609600">
              <a:buFont typeface="Wingdings" panose="05000000000000000000" pitchFamily="2" charset="2"/>
              <a:buAutoNum type="arabicPlain" startAt="3"/>
            </a:pP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Return </a:t>
            </a:r>
            <a:r>
              <a:rPr lang="en-US" sz="2000" i="1" dirty="0" err="1">
                <a:solidFill>
                  <a:schemeClr val="tx1"/>
                </a:solidFill>
                <a:latin typeface="Times New Roman" panose="02020603050405020304" pitchFamily="18" charset="0"/>
                <a:cs typeface="Times New Roman" panose="02020603050405020304" pitchFamily="18" charset="0"/>
                <a:sym typeface="Symbol" panose="05050102010706020507" pitchFamily="18" charset="2"/>
              </a:rPr>
              <a:t>i</a:t>
            </a:r>
            <a:r>
              <a:rPr lang="en-US" sz="2000" i="1" dirty="0">
                <a:solidFill>
                  <a:schemeClr val="tx1"/>
                </a:solidFill>
                <a:latin typeface="Times New Roman" panose="02020603050405020304" pitchFamily="18" charset="0"/>
                <a:cs typeface="Times New Roman" panose="02020603050405020304" pitchFamily="18" charset="0"/>
                <a:sym typeface="Symbol" panose="05050102010706020507" pitchFamily="18" charset="2"/>
              </a:rPr>
              <a:t> + 1</a:t>
            </a:r>
            <a:endParaRPr lang="en-US" sz="2000" dirty="0">
              <a:solidFill>
                <a:schemeClr val="tx1"/>
              </a:solidFill>
              <a:latin typeface="Times New Roman" panose="02020603050405020304" pitchFamily="18" charset="0"/>
              <a:cs typeface="Times New Roman" panose="02020603050405020304" pitchFamily="18" charset="0"/>
              <a:sym typeface="Symbol" panose="05050102010706020507" pitchFamily="18" charset="2"/>
            </a:endParaRPr>
          </a:p>
          <a:p>
            <a:pPr marL="292608" lvl="1" indent="0">
              <a:buNone/>
            </a:pPr>
            <a:endParaRPr lang="en-US" sz="2000" b="1" i="1" dirty="0">
              <a:latin typeface="Times New Roman" panose="02020603050405020304" pitchFamily="18" charset="0"/>
              <a:cs typeface="Times New Roman" panose="02020603050405020304" pitchFamily="18" charset="0"/>
            </a:endParaRPr>
          </a:p>
          <a:p>
            <a:pPr marL="902208" lvl="1" indent="-609600">
              <a:buNone/>
            </a:pPr>
            <a:r>
              <a:rPr lang="en-US" sz="2000" dirty="0">
                <a:latin typeface="Times New Roman" panose="02020603050405020304" pitchFamily="18" charset="0"/>
                <a:cs typeface="Times New Roman" panose="02020603050405020304" pitchFamily="18" charset="0"/>
              </a:rPr>
              <a:t>  </a:t>
            </a:r>
          </a:p>
        </p:txBody>
      </p:sp>
      <p:sp>
        <p:nvSpPr>
          <p:cNvPr id="430090" name="Text Box 10"/>
          <p:cNvSpPr txBox="1">
            <a:spLocks noChangeArrowheads="1"/>
          </p:cNvSpPr>
          <p:nvPr/>
        </p:nvSpPr>
        <p:spPr bwMode="auto">
          <a:xfrm>
            <a:off x="6589713" y="1131888"/>
            <a:ext cx="3395662" cy="1615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dirty="0"/>
              <a:t>Input: </a:t>
            </a:r>
            <a:r>
              <a:rPr lang="en-US" dirty="0">
                <a:sym typeface="Symbol" panose="05050102010706020507" pitchFamily="18" charset="2"/>
              </a:rPr>
              <a:t>Array containing sorted </a:t>
            </a:r>
            <a:r>
              <a:rPr lang="en-US" dirty="0" err="1">
                <a:sym typeface="Symbol" panose="05050102010706020507" pitchFamily="18" charset="2"/>
              </a:rPr>
              <a:t>subarrays</a:t>
            </a:r>
            <a:r>
              <a:rPr lang="en-US" dirty="0">
                <a:sym typeface="Symbol" panose="05050102010706020507" pitchFamily="18" charset="2"/>
              </a:rPr>
              <a:t> </a:t>
            </a:r>
            <a:r>
              <a:rPr lang="en-US" i="1" dirty="0"/>
              <a:t>A</a:t>
            </a:r>
            <a:r>
              <a:rPr lang="en-US" dirty="0"/>
              <a:t>[</a:t>
            </a:r>
            <a:r>
              <a:rPr lang="en-US" i="1" dirty="0" err="1"/>
              <a:t>p..q</a:t>
            </a:r>
            <a:r>
              <a:rPr lang="en-US" dirty="0"/>
              <a:t>] and </a:t>
            </a:r>
            <a:r>
              <a:rPr lang="en-US" i="1" dirty="0"/>
              <a:t>A</a:t>
            </a:r>
            <a:r>
              <a:rPr lang="en-US" dirty="0"/>
              <a:t>[</a:t>
            </a:r>
            <a:r>
              <a:rPr lang="en-US" i="1" dirty="0"/>
              <a:t>q+1..r</a:t>
            </a:r>
            <a:r>
              <a:rPr lang="en-US" dirty="0"/>
              <a:t>].</a:t>
            </a:r>
          </a:p>
          <a:p>
            <a:pPr>
              <a:spcBef>
                <a:spcPct val="50000"/>
              </a:spcBef>
            </a:pPr>
            <a:r>
              <a:rPr lang="en-US" dirty="0"/>
              <a:t>Output: sorted </a:t>
            </a:r>
            <a:r>
              <a:rPr lang="en-US" dirty="0" err="1"/>
              <a:t>subarray</a:t>
            </a:r>
            <a:r>
              <a:rPr lang="en-US" dirty="0"/>
              <a:t> in </a:t>
            </a:r>
            <a:r>
              <a:rPr lang="en-US" i="1" dirty="0"/>
              <a:t>A</a:t>
            </a:r>
            <a:r>
              <a:rPr lang="en-US" dirty="0"/>
              <a:t>[</a:t>
            </a:r>
            <a:r>
              <a:rPr lang="en-US" i="1" dirty="0" err="1"/>
              <a:t>p..r</a:t>
            </a:r>
            <a:r>
              <a:rPr lang="en-US" dirty="0"/>
              <a:t>].</a:t>
            </a:r>
          </a:p>
        </p:txBody>
      </p:sp>
      <p:sp>
        <p:nvSpPr>
          <p:cNvPr id="11" name="Footer Placeholder 3"/>
          <p:cNvSpPr>
            <a:spLocks noGrp="1"/>
          </p:cNvSpPr>
          <p:nvPr>
            <p:ph type="ftr" sz="quarter" idx="11"/>
          </p:nvPr>
        </p:nvSpPr>
        <p:spPr>
          <a:xfrm>
            <a:off x="9842834" y="349815"/>
            <a:ext cx="2225008" cy="495651"/>
          </a:xfrm>
        </p:spPr>
        <p:txBody>
          <a:bodyPr/>
          <a:lstStyle/>
          <a:p>
            <a:r>
              <a:rPr lang="en-US" dirty="0">
                <a:solidFill>
                  <a:srgbClr val="C00000"/>
                </a:solidFill>
              </a:rPr>
              <a:t>Ref Book: Thomas </a:t>
            </a:r>
            <a:r>
              <a:rPr lang="en-US" dirty="0" err="1">
                <a:solidFill>
                  <a:srgbClr val="C00000"/>
                </a:solidFill>
              </a:rPr>
              <a:t>Cormen</a:t>
            </a:r>
            <a:endParaRPr lang="en-US" dirty="0">
              <a:solidFill>
                <a:srgbClr val="C00000"/>
              </a:solidFill>
            </a:endParaRPr>
          </a:p>
        </p:txBody>
      </p:sp>
    </p:spTree>
    <p:extLst>
      <p:ext uri="{BB962C8B-B14F-4D97-AF65-F5344CB8AC3E}">
        <p14:creationId xmlns:p14="http://schemas.microsoft.com/office/powerpoint/2010/main" val="19015010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algn="ctr"/>
            <a:r>
              <a:rPr lang="en-US" dirty="0">
                <a:solidFill>
                  <a:schemeClr val="tx1"/>
                </a:solidFill>
                <a:latin typeface="Times New Roman" panose="02020603050405020304" pitchFamily="18" charset="0"/>
                <a:cs typeface="Times New Roman" panose="02020603050405020304" pitchFamily="18" charset="0"/>
              </a:rPr>
              <a:t>The steps of </a:t>
            </a:r>
            <a:r>
              <a:rPr lang="en-US" dirty="0" err="1">
                <a:solidFill>
                  <a:schemeClr val="tx1"/>
                </a:solidFill>
                <a:latin typeface="Times New Roman" panose="02020603050405020304" pitchFamily="18" charset="0"/>
                <a:cs typeface="Times New Roman" panose="02020603050405020304" pitchFamily="18" charset="0"/>
              </a:rPr>
              <a:t>QuickSort</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p:txBody>
          <a:bodyPr/>
          <a:lstStyle/>
          <a:p>
            <a:endParaRPr lang="en-US" dirty="0"/>
          </a:p>
        </p:txBody>
      </p:sp>
      <p:sp>
        <p:nvSpPr>
          <p:cNvPr id="74755" name="Oval 3"/>
          <p:cNvSpPr>
            <a:spLocks noChangeArrowheads="1"/>
          </p:cNvSpPr>
          <p:nvPr/>
        </p:nvSpPr>
        <p:spPr bwMode="auto">
          <a:xfrm>
            <a:off x="2971800" y="1905000"/>
            <a:ext cx="4724400" cy="990600"/>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56" name="Text Box 4"/>
          <p:cNvSpPr txBox="1">
            <a:spLocks noChangeArrowheads="1"/>
          </p:cNvSpPr>
          <p:nvPr/>
        </p:nvSpPr>
        <p:spPr bwMode="auto">
          <a:xfrm>
            <a:off x="3276600" y="220980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13</a:t>
            </a:r>
          </a:p>
        </p:txBody>
      </p:sp>
      <p:sp>
        <p:nvSpPr>
          <p:cNvPr id="74757" name="Text Box 5"/>
          <p:cNvSpPr txBox="1">
            <a:spLocks noChangeArrowheads="1"/>
          </p:cNvSpPr>
          <p:nvPr/>
        </p:nvSpPr>
        <p:spPr bwMode="auto">
          <a:xfrm>
            <a:off x="3886200" y="205740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81</a:t>
            </a:r>
          </a:p>
        </p:txBody>
      </p:sp>
      <p:sp>
        <p:nvSpPr>
          <p:cNvPr id="74758" name="Text Box 6"/>
          <p:cNvSpPr txBox="1">
            <a:spLocks noChangeArrowheads="1"/>
          </p:cNvSpPr>
          <p:nvPr/>
        </p:nvSpPr>
        <p:spPr bwMode="auto">
          <a:xfrm>
            <a:off x="4114800" y="236220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92</a:t>
            </a:r>
          </a:p>
        </p:txBody>
      </p:sp>
      <p:sp>
        <p:nvSpPr>
          <p:cNvPr id="74759" name="Text Box 7"/>
          <p:cNvSpPr txBox="1">
            <a:spLocks noChangeArrowheads="1"/>
          </p:cNvSpPr>
          <p:nvPr/>
        </p:nvSpPr>
        <p:spPr bwMode="auto">
          <a:xfrm>
            <a:off x="4648200" y="213360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43</a:t>
            </a:r>
          </a:p>
        </p:txBody>
      </p:sp>
      <p:sp>
        <p:nvSpPr>
          <p:cNvPr id="74760" name="Text Box 8"/>
          <p:cNvSpPr txBox="1">
            <a:spLocks noChangeArrowheads="1"/>
          </p:cNvSpPr>
          <p:nvPr/>
        </p:nvSpPr>
        <p:spPr bwMode="auto">
          <a:xfrm>
            <a:off x="5029200" y="25447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65</a:t>
            </a:r>
          </a:p>
        </p:txBody>
      </p:sp>
      <p:sp>
        <p:nvSpPr>
          <p:cNvPr id="74761" name="Text Box 9"/>
          <p:cNvSpPr txBox="1">
            <a:spLocks noChangeArrowheads="1"/>
          </p:cNvSpPr>
          <p:nvPr/>
        </p:nvSpPr>
        <p:spPr bwMode="auto">
          <a:xfrm>
            <a:off x="5257800" y="205740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31</a:t>
            </a:r>
          </a:p>
        </p:txBody>
      </p:sp>
      <p:sp>
        <p:nvSpPr>
          <p:cNvPr id="74762" name="Text Box 10"/>
          <p:cNvSpPr txBox="1">
            <a:spLocks noChangeArrowheads="1"/>
          </p:cNvSpPr>
          <p:nvPr/>
        </p:nvSpPr>
        <p:spPr bwMode="auto">
          <a:xfrm>
            <a:off x="5867400" y="205740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57</a:t>
            </a:r>
          </a:p>
        </p:txBody>
      </p:sp>
      <p:sp>
        <p:nvSpPr>
          <p:cNvPr id="74763" name="Text Box 11"/>
          <p:cNvSpPr txBox="1">
            <a:spLocks noChangeArrowheads="1"/>
          </p:cNvSpPr>
          <p:nvPr/>
        </p:nvSpPr>
        <p:spPr bwMode="auto">
          <a:xfrm>
            <a:off x="6172200" y="251460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26</a:t>
            </a:r>
          </a:p>
        </p:txBody>
      </p:sp>
      <p:sp>
        <p:nvSpPr>
          <p:cNvPr id="74764" name="Text Box 12"/>
          <p:cNvSpPr txBox="1">
            <a:spLocks noChangeArrowheads="1"/>
          </p:cNvSpPr>
          <p:nvPr/>
        </p:nvSpPr>
        <p:spPr bwMode="auto">
          <a:xfrm>
            <a:off x="6553200" y="220980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75</a:t>
            </a:r>
          </a:p>
        </p:txBody>
      </p:sp>
      <p:sp>
        <p:nvSpPr>
          <p:cNvPr id="74765" name="Text Box 13"/>
          <p:cNvSpPr txBox="1">
            <a:spLocks noChangeArrowheads="1"/>
          </p:cNvSpPr>
          <p:nvPr/>
        </p:nvSpPr>
        <p:spPr bwMode="auto">
          <a:xfrm>
            <a:off x="7086601" y="2362200"/>
            <a:ext cx="276225"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0</a:t>
            </a:r>
          </a:p>
        </p:txBody>
      </p:sp>
      <p:sp>
        <p:nvSpPr>
          <p:cNvPr id="74766" name="Oval 14"/>
          <p:cNvSpPr>
            <a:spLocks noChangeArrowheads="1"/>
          </p:cNvSpPr>
          <p:nvPr/>
        </p:nvSpPr>
        <p:spPr bwMode="auto">
          <a:xfrm>
            <a:off x="5024439" y="2513014"/>
            <a:ext cx="384175" cy="301625"/>
          </a:xfrm>
          <a:prstGeom prst="ellipse">
            <a:avLst/>
          </a:prstGeom>
          <a:noFill/>
          <a:ln w="19050">
            <a:solidFill>
              <a:srgbClr val="00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67" name="Text Box 15"/>
          <p:cNvSpPr txBox="1">
            <a:spLocks noChangeArrowheads="1"/>
          </p:cNvSpPr>
          <p:nvPr/>
        </p:nvSpPr>
        <p:spPr bwMode="auto">
          <a:xfrm>
            <a:off x="2590801" y="1905000"/>
            <a:ext cx="354013"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2400" b="1">
                <a:latin typeface="Times New Roman" panose="02020603050405020304" pitchFamily="18" charset="0"/>
              </a:rPr>
              <a:t>S</a:t>
            </a:r>
          </a:p>
        </p:txBody>
      </p:sp>
      <p:sp>
        <p:nvSpPr>
          <p:cNvPr id="74768" name="Text Box 16"/>
          <p:cNvSpPr txBox="1">
            <a:spLocks noChangeArrowheads="1"/>
          </p:cNvSpPr>
          <p:nvPr/>
        </p:nvSpPr>
        <p:spPr bwMode="auto">
          <a:xfrm>
            <a:off x="8458201" y="1949450"/>
            <a:ext cx="1611313"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600" dirty="0">
                <a:latin typeface="Times New Roman" panose="02020603050405020304" pitchFamily="18" charset="0"/>
              </a:rPr>
              <a:t>select pivot value</a:t>
            </a:r>
          </a:p>
        </p:txBody>
      </p:sp>
      <p:sp>
        <p:nvSpPr>
          <p:cNvPr id="74769" name="Oval 17"/>
          <p:cNvSpPr>
            <a:spLocks noChangeArrowheads="1"/>
          </p:cNvSpPr>
          <p:nvPr/>
        </p:nvSpPr>
        <p:spPr bwMode="auto">
          <a:xfrm>
            <a:off x="3048000" y="3200400"/>
            <a:ext cx="1981200" cy="838200"/>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70" name="Text Box 18"/>
          <p:cNvSpPr txBox="1">
            <a:spLocks noChangeArrowheads="1"/>
          </p:cNvSpPr>
          <p:nvPr/>
        </p:nvSpPr>
        <p:spPr bwMode="auto">
          <a:xfrm>
            <a:off x="3124200" y="350520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13</a:t>
            </a:r>
          </a:p>
        </p:txBody>
      </p:sp>
      <p:sp>
        <p:nvSpPr>
          <p:cNvPr id="74771" name="Text Box 19"/>
          <p:cNvSpPr txBox="1">
            <a:spLocks noChangeArrowheads="1"/>
          </p:cNvSpPr>
          <p:nvPr/>
        </p:nvSpPr>
        <p:spPr bwMode="auto">
          <a:xfrm>
            <a:off x="7391400" y="358140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81</a:t>
            </a:r>
          </a:p>
        </p:txBody>
      </p:sp>
      <p:sp>
        <p:nvSpPr>
          <p:cNvPr id="74772" name="Text Box 20"/>
          <p:cNvSpPr txBox="1">
            <a:spLocks noChangeArrowheads="1"/>
          </p:cNvSpPr>
          <p:nvPr/>
        </p:nvSpPr>
        <p:spPr bwMode="auto">
          <a:xfrm>
            <a:off x="6400800" y="365760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92</a:t>
            </a:r>
          </a:p>
        </p:txBody>
      </p:sp>
      <p:sp>
        <p:nvSpPr>
          <p:cNvPr id="74773" name="Text Box 21"/>
          <p:cNvSpPr txBox="1">
            <a:spLocks noChangeArrowheads="1"/>
          </p:cNvSpPr>
          <p:nvPr/>
        </p:nvSpPr>
        <p:spPr bwMode="auto">
          <a:xfrm>
            <a:off x="3886200" y="342900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43</a:t>
            </a:r>
          </a:p>
        </p:txBody>
      </p:sp>
      <p:sp>
        <p:nvSpPr>
          <p:cNvPr id="74774" name="Text Box 22"/>
          <p:cNvSpPr txBox="1">
            <a:spLocks noChangeArrowheads="1"/>
          </p:cNvSpPr>
          <p:nvPr/>
        </p:nvSpPr>
        <p:spPr bwMode="auto">
          <a:xfrm>
            <a:off x="5414963" y="346075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65</a:t>
            </a:r>
          </a:p>
        </p:txBody>
      </p:sp>
      <p:sp>
        <p:nvSpPr>
          <p:cNvPr id="74775" name="Text Box 23"/>
          <p:cNvSpPr txBox="1">
            <a:spLocks noChangeArrowheads="1"/>
          </p:cNvSpPr>
          <p:nvPr/>
        </p:nvSpPr>
        <p:spPr bwMode="auto">
          <a:xfrm>
            <a:off x="4419600" y="335280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31</a:t>
            </a:r>
          </a:p>
        </p:txBody>
      </p:sp>
      <p:sp>
        <p:nvSpPr>
          <p:cNvPr id="74776" name="Text Box 24"/>
          <p:cNvSpPr txBox="1">
            <a:spLocks noChangeArrowheads="1"/>
          </p:cNvSpPr>
          <p:nvPr/>
        </p:nvSpPr>
        <p:spPr bwMode="auto">
          <a:xfrm>
            <a:off x="4191000" y="373380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57</a:t>
            </a:r>
          </a:p>
        </p:txBody>
      </p:sp>
      <p:sp>
        <p:nvSpPr>
          <p:cNvPr id="74777" name="Text Box 25"/>
          <p:cNvSpPr txBox="1">
            <a:spLocks noChangeArrowheads="1"/>
          </p:cNvSpPr>
          <p:nvPr/>
        </p:nvSpPr>
        <p:spPr bwMode="auto">
          <a:xfrm>
            <a:off x="3581400" y="373380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26</a:t>
            </a:r>
          </a:p>
        </p:txBody>
      </p:sp>
      <p:sp>
        <p:nvSpPr>
          <p:cNvPr id="74778" name="Text Box 26"/>
          <p:cNvSpPr txBox="1">
            <a:spLocks noChangeArrowheads="1"/>
          </p:cNvSpPr>
          <p:nvPr/>
        </p:nvSpPr>
        <p:spPr bwMode="auto">
          <a:xfrm>
            <a:off x="6934200" y="335280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75</a:t>
            </a:r>
          </a:p>
        </p:txBody>
      </p:sp>
      <p:sp>
        <p:nvSpPr>
          <p:cNvPr id="74779" name="Text Box 27"/>
          <p:cNvSpPr txBox="1">
            <a:spLocks noChangeArrowheads="1"/>
          </p:cNvSpPr>
          <p:nvPr/>
        </p:nvSpPr>
        <p:spPr bwMode="auto">
          <a:xfrm>
            <a:off x="3581401" y="3276600"/>
            <a:ext cx="276225"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0</a:t>
            </a:r>
          </a:p>
        </p:txBody>
      </p:sp>
      <p:sp>
        <p:nvSpPr>
          <p:cNvPr id="74780" name="Oval 28"/>
          <p:cNvSpPr>
            <a:spLocks noChangeArrowheads="1"/>
          </p:cNvSpPr>
          <p:nvPr/>
        </p:nvSpPr>
        <p:spPr bwMode="auto">
          <a:xfrm>
            <a:off x="5410201" y="3429001"/>
            <a:ext cx="384175" cy="301625"/>
          </a:xfrm>
          <a:prstGeom prst="ellipse">
            <a:avLst/>
          </a:prstGeom>
          <a:noFill/>
          <a:ln w="952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81" name="Text Box 29"/>
          <p:cNvSpPr txBox="1">
            <a:spLocks noChangeArrowheads="1"/>
          </p:cNvSpPr>
          <p:nvPr/>
        </p:nvSpPr>
        <p:spPr bwMode="auto">
          <a:xfrm>
            <a:off x="2743201" y="3048000"/>
            <a:ext cx="455613"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2400" b="1">
                <a:latin typeface="Times New Roman" panose="02020603050405020304" pitchFamily="18" charset="0"/>
              </a:rPr>
              <a:t>S</a:t>
            </a:r>
            <a:r>
              <a:rPr lang="en-US" sz="2400" baseline="-25000">
                <a:latin typeface="Times New Roman" panose="02020603050405020304" pitchFamily="18" charset="0"/>
              </a:rPr>
              <a:t>1</a:t>
            </a:r>
            <a:endParaRPr lang="en-US" sz="2400" b="1">
              <a:latin typeface="Times New Roman" panose="02020603050405020304" pitchFamily="18" charset="0"/>
            </a:endParaRPr>
          </a:p>
        </p:txBody>
      </p:sp>
      <p:sp>
        <p:nvSpPr>
          <p:cNvPr id="74782" name="Oval 30"/>
          <p:cNvSpPr>
            <a:spLocks noChangeArrowheads="1"/>
          </p:cNvSpPr>
          <p:nvPr/>
        </p:nvSpPr>
        <p:spPr bwMode="auto">
          <a:xfrm>
            <a:off x="6096000" y="3276600"/>
            <a:ext cx="1981200" cy="838200"/>
          </a:xfrm>
          <a:prstGeom prst="ellipse">
            <a:avLst/>
          </a:prstGeom>
          <a:noFill/>
          <a:ln w="952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83" name="Text Box 31"/>
          <p:cNvSpPr txBox="1">
            <a:spLocks noChangeArrowheads="1"/>
          </p:cNvSpPr>
          <p:nvPr/>
        </p:nvSpPr>
        <p:spPr bwMode="auto">
          <a:xfrm>
            <a:off x="5867401" y="3048000"/>
            <a:ext cx="455613"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2400" b="1">
                <a:latin typeface="Times New Roman" panose="02020603050405020304" pitchFamily="18" charset="0"/>
              </a:rPr>
              <a:t>S</a:t>
            </a:r>
            <a:r>
              <a:rPr lang="en-US" sz="2400" baseline="-25000">
                <a:latin typeface="Times New Roman" panose="02020603050405020304" pitchFamily="18" charset="0"/>
              </a:rPr>
              <a:t>2</a:t>
            </a:r>
            <a:endParaRPr lang="en-US" sz="2400" b="1">
              <a:latin typeface="Times New Roman" panose="02020603050405020304" pitchFamily="18" charset="0"/>
            </a:endParaRPr>
          </a:p>
        </p:txBody>
      </p:sp>
      <p:sp>
        <p:nvSpPr>
          <p:cNvPr id="74784" name="Text Box 32"/>
          <p:cNvSpPr txBox="1">
            <a:spLocks noChangeArrowheads="1"/>
          </p:cNvSpPr>
          <p:nvPr/>
        </p:nvSpPr>
        <p:spPr bwMode="auto">
          <a:xfrm>
            <a:off x="8485188" y="3092450"/>
            <a:ext cx="1039812"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600">
                <a:latin typeface="Times New Roman" panose="02020603050405020304" pitchFamily="18" charset="0"/>
              </a:rPr>
              <a:t>partition </a:t>
            </a:r>
            <a:r>
              <a:rPr lang="en-US" sz="1600" b="1">
                <a:latin typeface="Times New Roman" panose="02020603050405020304" pitchFamily="18" charset="0"/>
              </a:rPr>
              <a:t>S</a:t>
            </a:r>
          </a:p>
        </p:txBody>
      </p:sp>
      <p:sp>
        <p:nvSpPr>
          <p:cNvPr id="74785" name="Oval 33"/>
          <p:cNvSpPr>
            <a:spLocks noChangeArrowheads="1"/>
          </p:cNvSpPr>
          <p:nvPr/>
        </p:nvSpPr>
        <p:spPr bwMode="auto">
          <a:xfrm>
            <a:off x="2743200" y="4695825"/>
            <a:ext cx="2311400" cy="381000"/>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86" name="Text Box 34"/>
          <p:cNvSpPr txBox="1">
            <a:spLocks noChangeArrowheads="1"/>
          </p:cNvSpPr>
          <p:nvPr/>
        </p:nvSpPr>
        <p:spPr bwMode="auto">
          <a:xfrm>
            <a:off x="3162300" y="47545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13</a:t>
            </a:r>
          </a:p>
        </p:txBody>
      </p:sp>
      <p:sp>
        <p:nvSpPr>
          <p:cNvPr id="74787" name="Text Box 35"/>
          <p:cNvSpPr txBox="1">
            <a:spLocks noChangeArrowheads="1"/>
          </p:cNvSpPr>
          <p:nvPr/>
        </p:nvSpPr>
        <p:spPr bwMode="auto">
          <a:xfrm>
            <a:off x="4076700" y="47545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43</a:t>
            </a:r>
          </a:p>
        </p:txBody>
      </p:sp>
      <p:sp>
        <p:nvSpPr>
          <p:cNvPr id="74788" name="Text Box 36"/>
          <p:cNvSpPr txBox="1">
            <a:spLocks noChangeArrowheads="1"/>
          </p:cNvSpPr>
          <p:nvPr/>
        </p:nvSpPr>
        <p:spPr bwMode="auto">
          <a:xfrm>
            <a:off x="3759200" y="47545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31</a:t>
            </a:r>
          </a:p>
        </p:txBody>
      </p:sp>
      <p:sp>
        <p:nvSpPr>
          <p:cNvPr id="74789" name="Text Box 37"/>
          <p:cNvSpPr txBox="1">
            <a:spLocks noChangeArrowheads="1"/>
          </p:cNvSpPr>
          <p:nvPr/>
        </p:nvSpPr>
        <p:spPr bwMode="auto">
          <a:xfrm>
            <a:off x="4381500" y="47545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57</a:t>
            </a:r>
          </a:p>
        </p:txBody>
      </p:sp>
      <p:sp>
        <p:nvSpPr>
          <p:cNvPr id="74790" name="Text Box 38"/>
          <p:cNvSpPr txBox="1">
            <a:spLocks noChangeArrowheads="1"/>
          </p:cNvSpPr>
          <p:nvPr/>
        </p:nvSpPr>
        <p:spPr bwMode="auto">
          <a:xfrm>
            <a:off x="3454400" y="47545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26</a:t>
            </a:r>
          </a:p>
        </p:txBody>
      </p:sp>
      <p:sp>
        <p:nvSpPr>
          <p:cNvPr id="74791" name="Text Box 39"/>
          <p:cNvSpPr txBox="1">
            <a:spLocks noChangeArrowheads="1"/>
          </p:cNvSpPr>
          <p:nvPr/>
        </p:nvSpPr>
        <p:spPr bwMode="auto">
          <a:xfrm>
            <a:off x="2949576" y="4754564"/>
            <a:ext cx="276225"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0</a:t>
            </a:r>
          </a:p>
        </p:txBody>
      </p:sp>
      <p:sp>
        <p:nvSpPr>
          <p:cNvPr id="74792" name="Text Box 40"/>
          <p:cNvSpPr txBox="1">
            <a:spLocks noChangeArrowheads="1"/>
          </p:cNvSpPr>
          <p:nvPr/>
        </p:nvSpPr>
        <p:spPr bwMode="auto">
          <a:xfrm>
            <a:off x="2667001" y="4267200"/>
            <a:ext cx="455613"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2400" b="1">
                <a:latin typeface="Times New Roman" panose="02020603050405020304" pitchFamily="18" charset="0"/>
              </a:rPr>
              <a:t>S</a:t>
            </a:r>
            <a:r>
              <a:rPr lang="en-US" sz="2400" baseline="-25000">
                <a:latin typeface="Times New Roman" panose="02020603050405020304" pitchFamily="18" charset="0"/>
              </a:rPr>
              <a:t>1</a:t>
            </a:r>
            <a:endParaRPr lang="en-US" sz="2400" b="1">
              <a:latin typeface="Times New Roman" panose="02020603050405020304" pitchFamily="18" charset="0"/>
            </a:endParaRPr>
          </a:p>
        </p:txBody>
      </p:sp>
      <p:sp>
        <p:nvSpPr>
          <p:cNvPr id="74793" name="Text Box 41"/>
          <p:cNvSpPr txBox="1">
            <a:spLocks noChangeArrowheads="1"/>
          </p:cNvSpPr>
          <p:nvPr/>
        </p:nvSpPr>
        <p:spPr bwMode="auto">
          <a:xfrm>
            <a:off x="6654800" y="47545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81</a:t>
            </a:r>
          </a:p>
        </p:txBody>
      </p:sp>
      <p:sp>
        <p:nvSpPr>
          <p:cNvPr id="74794" name="Text Box 42"/>
          <p:cNvSpPr txBox="1">
            <a:spLocks noChangeArrowheads="1"/>
          </p:cNvSpPr>
          <p:nvPr/>
        </p:nvSpPr>
        <p:spPr bwMode="auto">
          <a:xfrm>
            <a:off x="7035800" y="47545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92</a:t>
            </a:r>
          </a:p>
        </p:txBody>
      </p:sp>
      <p:sp>
        <p:nvSpPr>
          <p:cNvPr id="74795" name="Text Box 43"/>
          <p:cNvSpPr txBox="1">
            <a:spLocks noChangeArrowheads="1"/>
          </p:cNvSpPr>
          <p:nvPr/>
        </p:nvSpPr>
        <p:spPr bwMode="auto">
          <a:xfrm>
            <a:off x="6273800" y="47545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75</a:t>
            </a:r>
          </a:p>
        </p:txBody>
      </p:sp>
      <p:sp>
        <p:nvSpPr>
          <p:cNvPr id="74796" name="Oval 44"/>
          <p:cNvSpPr>
            <a:spLocks noChangeArrowheads="1"/>
          </p:cNvSpPr>
          <p:nvPr/>
        </p:nvSpPr>
        <p:spPr bwMode="auto">
          <a:xfrm>
            <a:off x="6045200" y="4648200"/>
            <a:ext cx="1600200" cy="457200"/>
          </a:xfrm>
          <a:prstGeom prst="ellipse">
            <a:avLst/>
          </a:prstGeom>
          <a:noFill/>
          <a:ln w="952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97" name="Text Box 45"/>
          <p:cNvSpPr txBox="1">
            <a:spLocks noChangeArrowheads="1"/>
          </p:cNvSpPr>
          <p:nvPr/>
        </p:nvSpPr>
        <p:spPr bwMode="auto">
          <a:xfrm>
            <a:off x="5360988" y="4756150"/>
            <a:ext cx="368300"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65</a:t>
            </a:r>
          </a:p>
        </p:txBody>
      </p:sp>
      <p:sp>
        <p:nvSpPr>
          <p:cNvPr id="74798" name="Oval 46"/>
          <p:cNvSpPr>
            <a:spLocks noChangeArrowheads="1"/>
          </p:cNvSpPr>
          <p:nvPr/>
        </p:nvSpPr>
        <p:spPr bwMode="auto">
          <a:xfrm>
            <a:off x="5356226" y="4724401"/>
            <a:ext cx="384175" cy="301625"/>
          </a:xfrm>
          <a:prstGeom prst="ellipse">
            <a:avLst/>
          </a:prstGeom>
          <a:noFill/>
          <a:ln w="952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99" name="Text Box 47"/>
          <p:cNvSpPr txBox="1">
            <a:spLocks noChangeArrowheads="1"/>
          </p:cNvSpPr>
          <p:nvPr/>
        </p:nvSpPr>
        <p:spPr bwMode="auto">
          <a:xfrm>
            <a:off x="5867401" y="4267200"/>
            <a:ext cx="455613"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2400" b="1">
                <a:latin typeface="Times New Roman" panose="02020603050405020304" pitchFamily="18" charset="0"/>
              </a:rPr>
              <a:t>S</a:t>
            </a:r>
            <a:r>
              <a:rPr lang="en-US" sz="2400" baseline="-25000">
                <a:latin typeface="Times New Roman" panose="02020603050405020304" pitchFamily="18" charset="0"/>
              </a:rPr>
              <a:t>2</a:t>
            </a:r>
            <a:endParaRPr lang="en-US" sz="2400" b="1">
              <a:latin typeface="Times New Roman" panose="02020603050405020304" pitchFamily="18" charset="0"/>
            </a:endParaRPr>
          </a:p>
        </p:txBody>
      </p:sp>
      <p:sp>
        <p:nvSpPr>
          <p:cNvPr id="74800" name="Text Box 48"/>
          <p:cNvSpPr txBox="1">
            <a:spLocks noChangeArrowheads="1"/>
          </p:cNvSpPr>
          <p:nvPr/>
        </p:nvSpPr>
        <p:spPr bwMode="auto">
          <a:xfrm>
            <a:off x="8458200" y="4144964"/>
            <a:ext cx="1684338" cy="581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600">
                <a:latin typeface="Times New Roman" panose="02020603050405020304" pitchFamily="18" charset="0"/>
              </a:rPr>
              <a:t>QuickSort(S</a:t>
            </a:r>
            <a:r>
              <a:rPr lang="en-US" sz="1600" baseline="-25000">
                <a:latin typeface="Times New Roman" panose="02020603050405020304" pitchFamily="18" charset="0"/>
              </a:rPr>
              <a:t>1</a:t>
            </a:r>
            <a:r>
              <a:rPr lang="en-US" sz="1600">
                <a:latin typeface="Times New Roman" panose="02020603050405020304" pitchFamily="18" charset="0"/>
              </a:rPr>
              <a:t>) and</a:t>
            </a:r>
          </a:p>
          <a:p>
            <a:pPr algn="ctr"/>
            <a:r>
              <a:rPr lang="en-US" sz="1600">
                <a:latin typeface="Times New Roman" panose="02020603050405020304" pitchFamily="18" charset="0"/>
              </a:rPr>
              <a:t>QuickSort(S</a:t>
            </a:r>
            <a:r>
              <a:rPr lang="en-US" sz="1600" baseline="-25000">
                <a:latin typeface="Times New Roman" panose="02020603050405020304" pitchFamily="18" charset="0"/>
              </a:rPr>
              <a:t>2</a:t>
            </a:r>
            <a:r>
              <a:rPr lang="en-US" sz="1600">
                <a:latin typeface="Times New Roman" panose="02020603050405020304" pitchFamily="18" charset="0"/>
              </a:rPr>
              <a:t>)</a:t>
            </a:r>
          </a:p>
        </p:txBody>
      </p:sp>
      <p:sp>
        <p:nvSpPr>
          <p:cNvPr id="74801" name="Oval 49"/>
          <p:cNvSpPr>
            <a:spLocks noChangeArrowheads="1"/>
          </p:cNvSpPr>
          <p:nvPr/>
        </p:nvSpPr>
        <p:spPr bwMode="auto">
          <a:xfrm>
            <a:off x="3352800" y="5672138"/>
            <a:ext cx="3683000" cy="381000"/>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802" name="Text Box 50"/>
          <p:cNvSpPr txBox="1">
            <a:spLocks noChangeArrowheads="1"/>
          </p:cNvSpPr>
          <p:nvPr/>
        </p:nvSpPr>
        <p:spPr bwMode="auto">
          <a:xfrm>
            <a:off x="3771900" y="57451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13</a:t>
            </a:r>
          </a:p>
        </p:txBody>
      </p:sp>
      <p:sp>
        <p:nvSpPr>
          <p:cNvPr id="74803" name="Text Box 51"/>
          <p:cNvSpPr txBox="1">
            <a:spLocks noChangeArrowheads="1"/>
          </p:cNvSpPr>
          <p:nvPr/>
        </p:nvSpPr>
        <p:spPr bwMode="auto">
          <a:xfrm>
            <a:off x="4686300" y="57451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43</a:t>
            </a:r>
          </a:p>
        </p:txBody>
      </p:sp>
      <p:sp>
        <p:nvSpPr>
          <p:cNvPr id="74804" name="Text Box 52"/>
          <p:cNvSpPr txBox="1">
            <a:spLocks noChangeArrowheads="1"/>
          </p:cNvSpPr>
          <p:nvPr/>
        </p:nvSpPr>
        <p:spPr bwMode="auto">
          <a:xfrm>
            <a:off x="4368800" y="57451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31</a:t>
            </a:r>
          </a:p>
        </p:txBody>
      </p:sp>
      <p:sp>
        <p:nvSpPr>
          <p:cNvPr id="74805" name="Text Box 53"/>
          <p:cNvSpPr txBox="1">
            <a:spLocks noChangeArrowheads="1"/>
          </p:cNvSpPr>
          <p:nvPr/>
        </p:nvSpPr>
        <p:spPr bwMode="auto">
          <a:xfrm>
            <a:off x="4991100" y="57451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57</a:t>
            </a:r>
          </a:p>
        </p:txBody>
      </p:sp>
      <p:sp>
        <p:nvSpPr>
          <p:cNvPr id="74806" name="Text Box 54"/>
          <p:cNvSpPr txBox="1">
            <a:spLocks noChangeArrowheads="1"/>
          </p:cNvSpPr>
          <p:nvPr/>
        </p:nvSpPr>
        <p:spPr bwMode="auto">
          <a:xfrm>
            <a:off x="4064000" y="57451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26</a:t>
            </a:r>
          </a:p>
        </p:txBody>
      </p:sp>
      <p:sp>
        <p:nvSpPr>
          <p:cNvPr id="74807" name="Text Box 55"/>
          <p:cNvSpPr txBox="1">
            <a:spLocks noChangeArrowheads="1"/>
          </p:cNvSpPr>
          <p:nvPr/>
        </p:nvSpPr>
        <p:spPr bwMode="auto">
          <a:xfrm>
            <a:off x="3559176" y="5745164"/>
            <a:ext cx="276225"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0</a:t>
            </a:r>
          </a:p>
        </p:txBody>
      </p:sp>
      <p:sp>
        <p:nvSpPr>
          <p:cNvPr id="74808" name="Text Box 56"/>
          <p:cNvSpPr txBox="1">
            <a:spLocks noChangeArrowheads="1"/>
          </p:cNvSpPr>
          <p:nvPr/>
        </p:nvSpPr>
        <p:spPr bwMode="auto">
          <a:xfrm>
            <a:off x="5359400" y="57451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65</a:t>
            </a:r>
          </a:p>
        </p:txBody>
      </p:sp>
      <p:sp>
        <p:nvSpPr>
          <p:cNvPr id="74809" name="Text Box 57"/>
          <p:cNvSpPr txBox="1">
            <a:spLocks noChangeArrowheads="1"/>
          </p:cNvSpPr>
          <p:nvPr/>
        </p:nvSpPr>
        <p:spPr bwMode="auto">
          <a:xfrm>
            <a:off x="6134100" y="57451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81</a:t>
            </a:r>
          </a:p>
        </p:txBody>
      </p:sp>
      <p:sp>
        <p:nvSpPr>
          <p:cNvPr id="74810" name="Text Box 58"/>
          <p:cNvSpPr txBox="1">
            <a:spLocks noChangeArrowheads="1"/>
          </p:cNvSpPr>
          <p:nvPr/>
        </p:nvSpPr>
        <p:spPr bwMode="auto">
          <a:xfrm>
            <a:off x="6515100" y="57451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92</a:t>
            </a:r>
          </a:p>
        </p:txBody>
      </p:sp>
      <p:sp>
        <p:nvSpPr>
          <p:cNvPr id="74811" name="Text Box 59"/>
          <p:cNvSpPr txBox="1">
            <a:spLocks noChangeArrowheads="1"/>
          </p:cNvSpPr>
          <p:nvPr/>
        </p:nvSpPr>
        <p:spPr bwMode="auto">
          <a:xfrm>
            <a:off x="5753100" y="5745164"/>
            <a:ext cx="368300"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200" b="1">
                <a:latin typeface="Courier New" panose="02070309020205020404" pitchFamily="49" charset="0"/>
              </a:rPr>
              <a:t>75</a:t>
            </a:r>
          </a:p>
        </p:txBody>
      </p:sp>
      <p:sp>
        <p:nvSpPr>
          <p:cNvPr id="74812" name="Text Box 60"/>
          <p:cNvSpPr txBox="1">
            <a:spLocks noChangeArrowheads="1"/>
          </p:cNvSpPr>
          <p:nvPr/>
        </p:nvSpPr>
        <p:spPr bwMode="auto">
          <a:xfrm>
            <a:off x="2922588" y="5562600"/>
            <a:ext cx="354012"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2400" b="1">
                <a:latin typeface="Times New Roman" panose="02020603050405020304" pitchFamily="18" charset="0"/>
              </a:rPr>
              <a:t>S</a:t>
            </a:r>
          </a:p>
        </p:txBody>
      </p:sp>
      <p:sp>
        <p:nvSpPr>
          <p:cNvPr id="74813" name="Text Box 61"/>
          <p:cNvSpPr txBox="1">
            <a:spLocks noChangeArrowheads="1"/>
          </p:cNvSpPr>
          <p:nvPr/>
        </p:nvSpPr>
        <p:spPr bwMode="auto">
          <a:xfrm>
            <a:off x="8510588" y="5715000"/>
            <a:ext cx="1655762"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1600">
                <a:latin typeface="Times New Roman" panose="02020603050405020304" pitchFamily="18" charset="0"/>
              </a:rPr>
              <a:t>Voila!  </a:t>
            </a:r>
            <a:r>
              <a:rPr lang="en-US" sz="1600" b="1">
                <a:latin typeface="Times New Roman" panose="02020603050405020304" pitchFamily="18" charset="0"/>
              </a:rPr>
              <a:t>S</a:t>
            </a:r>
            <a:r>
              <a:rPr lang="en-US" sz="1600">
                <a:latin typeface="Times New Roman" panose="02020603050405020304" pitchFamily="18" charset="0"/>
              </a:rPr>
              <a:t> is sorted</a:t>
            </a:r>
          </a:p>
        </p:txBody>
      </p:sp>
      <p:sp>
        <p:nvSpPr>
          <p:cNvPr id="74815" name="Freeform 63"/>
          <p:cNvSpPr>
            <a:spLocks/>
          </p:cNvSpPr>
          <p:nvPr/>
        </p:nvSpPr>
        <p:spPr bwMode="auto">
          <a:xfrm>
            <a:off x="5402264" y="2133601"/>
            <a:ext cx="2979737" cy="396875"/>
          </a:xfrm>
          <a:custGeom>
            <a:avLst/>
            <a:gdLst>
              <a:gd name="T0" fmla="*/ 1877 w 1877"/>
              <a:gd name="T1" fmla="*/ 0 h 250"/>
              <a:gd name="T2" fmla="*/ 600 w 1877"/>
              <a:gd name="T3" fmla="*/ 79 h 250"/>
              <a:gd name="T4" fmla="*/ 0 w 1877"/>
              <a:gd name="T5" fmla="*/ 250 h 250"/>
            </a:gdLst>
            <a:ahLst/>
            <a:cxnLst>
              <a:cxn ang="0">
                <a:pos x="T0" y="T1"/>
              </a:cxn>
              <a:cxn ang="0">
                <a:pos x="T2" y="T3"/>
              </a:cxn>
              <a:cxn ang="0">
                <a:pos x="T4" y="T5"/>
              </a:cxn>
            </a:cxnLst>
            <a:rect l="0" t="0" r="r" b="b"/>
            <a:pathLst>
              <a:path w="1877" h="250">
                <a:moveTo>
                  <a:pt x="1877" y="0"/>
                </a:moveTo>
                <a:cubicBezTo>
                  <a:pt x="1664" y="13"/>
                  <a:pt x="913" y="37"/>
                  <a:pt x="600" y="79"/>
                </a:cubicBezTo>
                <a:cubicBezTo>
                  <a:pt x="287" y="121"/>
                  <a:pt x="125" y="215"/>
                  <a:pt x="0" y="250"/>
                </a:cubicBezTo>
              </a:path>
            </a:pathLst>
          </a:custGeom>
          <a:noFill/>
          <a:ln w="19050" cap="flat" cmpd="sng">
            <a:solidFill>
              <a:srgbClr val="0000FF"/>
            </a:solidFill>
            <a:prstDash val="solid"/>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816" name="AutoShape 64"/>
          <p:cNvSpPr>
            <a:spLocks noChangeArrowheads="1"/>
          </p:cNvSpPr>
          <p:nvPr/>
        </p:nvSpPr>
        <p:spPr bwMode="auto">
          <a:xfrm>
            <a:off x="8991600" y="2438400"/>
            <a:ext cx="381000" cy="381000"/>
          </a:xfrm>
          <a:prstGeom prst="downArrow">
            <a:avLst>
              <a:gd name="adj1" fmla="val 50000"/>
              <a:gd name="adj2" fmla="val 35833"/>
            </a:avLst>
          </a:prstGeom>
          <a:noFill/>
          <a:ln w="9525">
            <a:solidFill>
              <a:srgbClr val="0000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817" name="AutoShape 65"/>
          <p:cNvSpPr>
            <a:spLocks noChangeArrowheads="1"/>
          </p:cNvSpPr>
          <p:nvPr/>
        </p:nvSpPr>
        <p:spPr bwMode="auto">
          <a:xfrm>
            <a:off x="8991600" y="3581400"/>
            <a:ext cx="381000" cy="381000"/>
          </a:xfrm>
          <a:prstGeom prst="downArrow">
            <a:avLst>
              <a:gd name="adj1" fmla="val 50000"/>
              <a:gd name="adj2" fmla="val 35833"/>
            </a:avLst>
          </a:prstGeom>
          <a:noFill/>
          <a:ln w="9525">
            <a:solidFill>
              <a:srgbClr val="0000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818" name="AutoShape 66"/>
          <p:cNvSpPr>
            <a:spLocks noChangeArrowheads="1"/>
          </p:cNvSpPr>
          <p:nvPr/>
        </p:nvSpPr>
        <p:spPr bwMode="auto">
          <a:xfrm>
            <a:off x="8991600" y="5105400"/>
            <a:ext cx="381000" cy="381000"/>
          </a:xfrm>
          <a:prstGeom prst="downArrow">
            <a:avLst>
              <a:gd name="adj1" fmla="val 50000"/>
              <a:gd name="adj2" fmla="val 35833"/>
            </a:avLst>
          </a:prstGeom>
          <a:noFill/>
          <a:ln w="9525">
            <a:solidFill>
              <a:srgbClr val="0000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 name="Footer Placeholder 3"/>
          <p:cNvSpPr>
            <a:spLocks noGrp="1"/>
          </p:cNvSpPr>
          <p:nvPr>
            <p:ph type="ftr" sz="quarter" idx="11"/>
          </p:nvPr>
        </p:nvSpPr>
        <p:spPr/>
        <p:txBody>
          <a:bodyPr/>
          <a:lstStyle/>
          <a:p>
            <a:r>
              <a:rPr lang="en-US" dirty="0">
                <a:solidFill>
                  <a:srgbClr val="C00000"/>
                </a:solidFill>
              </a:rPr>
              <a:t>Ref Book: Internet</a:t>
            </a:r>
          </a:p>
        </p:txBody>
      </p:sp>
    </p:spTree>
    <p:extLst>
      <p:ext uri="{BB962C8B-B14F-4D97-AF65-F5344CB8AC3E}">
        <p14:creationId xmlns:p14="http://schemas.microsoft.com/office/powerpoint/2010/main" val="6961155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algn="ctr"/>
            <a:r>
              <a:rPr lang="en-US" altLang="zh-CN" dirty="0">
                <a:latin typeface="Times New Roman" panose="02020603050405020304" pitchFamily="18" charset="0"/>
                <a:ea typeface="SimSun" panose="02010600030101010101" pitchFamily="2" charset="-122"/>
                <a:cs typeface="Times New Roman" panose="02020603050405020304" pitchFamily="18" charset="0"/>
              </a:rPr>
              <a:t>Quicksort Analysis</a:t>
            </a:r>
          </a:p>
        </p:txBody>
      </p:sp>
      <p:sp>
        <p:nvSpPr>
          <p:cNvPr id="30723" name="Rectangle 3"/>
          <p:cNvSpPr>
            <a:spLocks noGrp="1" noChangeArrowheads="1"/>
          </p:cNvSpPr>
          <p:nvPr>
            <p:ph idx="1"/>
          </p:nvPr>
        </p:nvSpPr>
        <p:spPr/>
        <p:txBody>
          <a:bodyPr>
            <a:normAutofit/>
          </a:bodyPr>
          <a:lstStyle/>
          <a:p>
            <a:r>
              <a:rPr lang="en-US" altLang="zh-CN" dirty="0">
                <a:latin typeface="Times New Roman" panose="02020603050405020304" pitchFamily="18" charset="0"/>
                <a:ea typeface="SimSun" panose="02010600030101010101" pitchFamily="2" charset="-122"/>
                <a:cs typeface="Times New Roman" panose="02020603050405020304" pitchFamily="18" charset="0"/>
              </a:rPr>
              <a:t>Assumptions:</a:t>
            </a:r>
          </a:p>
          <a:p>
            <a:pPr lvl="1"/>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A random pivot (no median-of-three partitioning)</a:t>
            </a:r>
          </a:p>
          <a:p>
            <a:pPr lvl="1"/>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No cutoff for small arrays</a:t>
            </a:r>
          </a:p>
          <a:p>
            <a:r>
              <a:rPr lang="en-US" altLang="zh-CN" dirty="0">
                <a:latin typeface="Times New Roman" panose="02020603050405020304" pitchFamily="18" charset="0"/>
                <a:ea typeface="SimSun" panose="02010600030101010101" pitchFamily="2" charset="-122"/>
                <a:cs typeface="Times New Roman" panose="02020603050405020304" pitchFamily="18" charset="0"/>
              </a:rPr>
              <a:t>Running time</a:t>
            </a:r>
          </a:p>
          <a:p>
            <a:pPr lvl="1"/>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pivot selection: constant time, i.e. O(1)</a:t>
            </a:r>
          </a:p>
          <a:p>
            <a:pPr lvl="1"/>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partitioning: linear time, i.e. O(N)</a:t>
            </a:r>
          </a:p>
          <a:p>
            <a:pPr lvl="1"/>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running time of the two recursive calls </a:t>
            </a:r>
          </a:p>
          <a:p>
            <a:r>
              <a:rPr lang="en-US" altLang="zh-CN" dirty="0">
                <a:latin typeface="Times New Roman" panose="02020603050405020304" pitchFamily="18" charset="0"/>
                <a:ea typeface="SimSun" panose="02010600030101010101" pitchFamily="2" charset="-122"/>
                <a:cs typeface="Times New Roman" panose="02020603050405020304" pitchFamily="18" charset="0"/>
              </a:rPr>
              <a:t>T(N)=T(</a:t>
            </a:r>
            <a:r>
              <a:rPr lang="en-US" altLang="zh-CN" dirty="0" err="1">
                <a:latin typeface="Times New Roman" panose="02020603050405020304" pitchFamily="18" charset="0"/>
                <a:ea typeface="SimSun" panose="02010600030101010101" pitchFamily="2" charset="-122"/>
                <a:cs typeface="Times New Roman" panose="02020603050405020304" pitchFamily="18" charset="0"/>
              </a:rPr>
              <a:t>i</a:t>
            </a:r>
            <a:r>
              <a:rPr lang="en-US" altLang="zh-CN" dirty="0">
                <a:latin typeface="Times New Roman" panose="02020603050405020304" pitchFamily="18" charset="0"/>
                <a:ea typeface="SimSun" panose="02010600030101010101" pitchFamily="2" charset="-122"/>
                <a:cs typeface="Times New Roman" panose="02020603050405020304" pitchFamily="18" charset="0"/>
              </a:rPr>
              <a:t>)+T(N-i-1)+</a:t>
            </a:r>
            <a:r>
              <a:rPr lang="en-US" altLang="zh-CN" dirty="0" err="1">
                <a:latin typeface="Times New Roman" panose="02020603050405020304" pitchFamily="18" charset="0"/>
                <a:ea typeface="SimSun" panose="02010600030101010101" pitchFamily="2" charset="-122"/>
                <a:cs typeface="Times New Roman" panose="02020603050405020304" pitchFamily="18" charset="0"/>
              </a:rPr>
              <a:t>cN</a:t>
            </a:r>
            <a:r>
              <a:rPr lang="en-US" altLang="zh-CN" dirty="0">
                <a:latin typeface="Times New Roman" panose="02020603050405020304" pitchFamily="18" charset="0"/>
                <a:ea typeface="SimSun" panose="02010600030101010101" pitchFamily="2" charset="-122"/>
                <a:cs typeface="Times New Roman" panose="02020603050405020304" pitchFamily="18" charset="0"/>
              </a:rPr>
              <a:t> where c is a constant</a:t>
            </a:r>
          </a:p>
          <a:p>
            <a:pPr lvl="1"/>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i: number of elements in S1</a:t>
            </a:r>
          </a:p>
        </p:txBody>
      </p:sp>
      <p:sp>
        <p:nvSpPr>
          <p:cNvPr id="4" name="Footer Placeholder 1"/>
          <p:cNvSpPr>
            <a:spLocks noGrp="1"/>
          </p:cNvSpPr>
          <p:nvPr>
            <p:ph type="ftr" sz="quarter" idx="11"/>
          </p:nvPr>
        </p:nvSpPr>
        <p:spPr>
          <a:xfrm>
            <a:off x="9683647" y="303383"/>
            <a:ext cx="2225008" cy="495651"/>
          </a:xfrm>
        </p:spPr>
        <p:txBody>
          <a:bodyPr/>
          <a:lstStyle/>
          <a:p>
            <a:r>
              <a:rPr lang="en-US" dirty="0"/>
              <a:t>Ref Book: Thomas </a:t>
            </a:r>
            <a:r>
              <a:rPr lang="en-US" dirty="0" err="1"/>
              <a:t>Cormen</a:t>
            </a:r>
            <a:endParaRPr lang="en-US" dirty="0"/>
          </a:p>
        </p:txBody>
      </p:sp>
    </p:spTree>
    <p:extLst>
      <p:ext uri="{BB962C8B-B14F-4D97-AF65-F5344CB8AC3E}">
        <p14:creationId xmlns:p14="http://schemas.microsoft.com/office/powerpoint/2010/main" val="10354546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72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2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072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0723">
                                            <p:txEl>
                                              <p:pRg st="6" end="6"/>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3072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072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algn="ctr"/>
            <a:r>
              <a:rPr lang="en-US" altLang="zh-CN"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Worst-Case Analysis</a:t>
            </a:r>
          </a:p>
        </p:txBody>
      </p:sp>
      <p:sp>
        <p:nvSpPr>
          <p:cNvPr id="31747" name="Rectangle 3"/>
          <p:cNvSpPr>
            <a:spLocks noGrp="1" noChangeArrowheads="1"/>
          </p:cNvSpPr>
          <p:nvPr>
            <p:ph idx="1"/>
          </p:nvPr>
        </p:nvSpPr>
        <p:spPr/>
        <p:txBody>
          <a:bodyPr/>
          <a:lstStyle/>
          <a:p>
            <a:r>
              <a:rPr lang="en-US" altLang="zh-CN" dirty="0">
                <a:ea typeface="SimSun" panose="02010600030101010101" pitchFamily="2" charset="-122"/>
              </a:rPr>
              <a:t>worst case Partition?</a:t>
            </a:r>
          </a:p>
          <a:p>
            <a:pPr lvl="1"/>
            <a:r>
              <a:rPr lang="en-US" altLang="zh-CN" dirty="0">
                <a:ea typeface="SimSun" panose="02010600030101010101" pitchFamily="2" charset="-122"/>
              </a:rPr>
              <a:t>The pivot is the smallest element, all the time</a:t>
            </a:r>
          </a:p>
          <a:p>
            <a:pPr lvl="1"/>
            <a:r>
              <a:rPr lang="en-US" altLang="zh-CN" dirty="0">
                <a:ea typeface="SimSun" panose="02010600030101010101" pitchFamily="2" charset="-122"/>
              </a:rPr>
              <a:t>Partition is always unbalanced</a:t>
            </a:r>
          </a:p>
          <a:p>
            <a:pPr lvl="1"/>
            <a:endParaRPr lang="en-US" altLang="zh-CN" dirty="0">
              <a:ea typeface="SimSun" panose="02010600030101010101" pitchFamily="2" charset="-122"/>
            </a:endParaRPr>
          </a:p>
        </p:txBody>
      </p:sp>
      <p:pic>
        <p:nvPicPr>
          <p:cNvPr id="31748" name="Picture 4" descr="untitl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3002" y="3030941"/>
            <a:ext cx="4095750" cy="304482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1"/>
          <p:cNvSpPr>
            <a:spLocks noGrp="1"/>
          </p:cNvSpPr>
          <p:nvPr>
            <p:ph type="ftr" sz="quarter" idx="11"/>
          </p:nvPr>
        </p:nvSpPr>
        <p:spPr>
          <a:xfrm>
            <a:off x="9683647" y="303383"/>
            <a:ext cx="2225008" cy="495651"/>
          </a:xfrm>
        </p:spPr>
        <p:txBody>
          <a:bodyPr/>
          <a:lstStyle/>
          <a:p>
            <a:r>
              <a:rPr lang="en-US" dirty="0"/>
              <a:t>Ref Book: Thomas </a:t>
            </a:r>
            <a:r>
              <a:rPr lang="en-US" dirty="0" err="1"/>
              <a:t>Cormen</a:t>
            </a:r>
            <a:endParaRPr lang="en-US" dirty="0"/>
          </a:p>
        </p:txBody>
      </p:sp>
    </p:spTree>
    <p:extLst>
      <p:ext uri="{BB962C8B-B14F-4D97-AF65-F5344CB8AC3E}">
        <p14:creationId xmlns:p14="http://schemas.microsoft.com/office/powerpoint/2010/main" val="25640758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198065" y="147746"/>
            <a:ext cx="10058400" cy="1450757"/>
          </a:xfrm>
        </p:spPr>
        <p:txBody>
          <a:bodyPr rtlCol="0">
            <a:normAutofit/>
          </a:bodyPr>
          <a:lstStyle/>
          <a:p>
            <a:pPr algn="ctr">
              <a:defRPr/>
            </a:pPr>
            <a:r>
              <a:rPr lang="en-US" sz="4000" dirty="0">
                <a:solidFill>
                  <a:schemeClr val="tx1"/>
                </a:solidFill>
                <a:latin typeface="Times New Roman" panose="02020603050405020304" pitchFamily="18" charset="0"/>
                <a:ea typeface="Microsoft YaHei" panose="020B0503020204020204" pitchFamily="34" charset="-122"/>
                <a:cs typeface="+mn-cs"/>
              </a:rPr>
              <a:t>Divide &amp; Conquer</a:t>
            </a:r>
          </a:p>
        </p:txBody>
      </p:sp>
      <p:sp>
        <p:nvSpPr>
          <p:cNvPr id="17411" name="Content Placeholder 2"/>
          <p:cNvSpPr>
            <a:spLocks noGrp="1"/>
          </p:cNvSpPr>
          <p:nvPr>
            <p:ph idx="1"/>
          </p:nvPr>
        </p:nvSpPr>
        <p:spPr>
          <a:xfrm>
            <a:off x="1097280" y="1849120"/>
            <a:ext cx="10058400" cy="4023360"/>
          </a:xfrm>
        </p:spPr>
        <p:txBody>
          <a:bodyPr>
            <a:normAutofit fontScale="85000" lnSpcReduction="20000"/>
          </a:bodyPr>
          <a:lstStyle/>
          <a:p>
            <a:r>
              <a:rPr lang="en-US" sz="2800" b="1" dirty="0"/>
              <a:t>Control Abstraction</a:t>
            </a:r>
          </a:p>
          <a:p>
            <a:r>
              <a:rPr lang="en-US" b="1" dirty="0"/>
              <a:t>DANDC </a:t>
            </a:r>
            <a:r>
              <a:rPr lang="en-US" dirty="0"/>
              <a:t>(P) </a:t>
            </a:r>
          </a:p>
          <a:p>
            <a:r>
              <a:rPr lang="en-US" dirty="0"/>
              <a:t>{ </a:t>
            </a:r>
          </a:p>
          <a:p>
            <a:r>
              <a:rPr lang="en-US" dirty="0"/>
              <a:t>if SMALL (P) then return S (p); </a:t>
            </a:r>
          </a:p>
          <a:p>
            <a:r>
              <a:rPr lang="en-US" dirty="0"/>
              <a:t>else </a:t>
            </a:r>
          </a:p>
          <a:p>
            <a:r>
              <a:rPr lang="en-US" dirty="0"/>
              <a:t>{ </a:t>
            </a:r>
          </a:p>
          <a:p>
            <a:r>
              <a:rPr lang="en-US" dirty="0"/>
              <a:t>divide p into smaller instances p1, p2, …. </a:t>
            </a:r>
            <a:r>
              <a:rPr lang="en-US" dirty="0" err="1"/>
              <a:t>Pk</a:t>
            </a:r>
            <a:r>
              <a:rPr lang="en-US" dirty="0"/>
              <a:t>, k &gt;= 1; </a:t>
            </a:r>
          </a:p>
          <a:p>
            <a:r>
              <a:rPr lang="en-US" dirty="0"/>
              <a:t>apply DANDC to each of these sub problems; </a:t>
            </a:r>
          </a:p>
          <a:p>
            <a:r>
              <a:rPr lang="en-US" dirty="0"/>
              <a:t>return (COMBINE (DANDC (p1) , DANDC (p2),…., DANDC (</a:t>
            </a:r>
            <a:r>
              <a:rPr lang="en-US" dirty="0" err="1"/>
              <a:t>pk</a:t>
            </a:r>
            <a:r>
              <a:rPr lang="en-US" dirty="0"/>
              <a:t>)); </a:t>
            </a:r>
          </a:p>
          <a:p>
            <a:r>
              <a:rPr lang="en-US" dirty="0"/>
              <a:t>} </a:t>
            </a:r>
          </a:p>
          <a:p>
            <a:r>
              <a:rPr lang="en-US" dirty="0"/>
              <a:t>}</a:t>
            </a:r>
          </a:p>
          <a:p>
            <a:pPr eaLnBrk="1" hangingPunct="1"/>
            <a:endParaRPr lang="en-US" dirty="0"/>
          </a:p>
        </p:txBody>
      </p:sp>
      <p:grpSp>
        <p:nvGrpSpPr>
          <p:cNvPr id="10" name="Group 8"/>
          <p:cNvGrpSpPr>
            <a:grpSpLocks/>
          </p:cNvGrpSpPr>
          <p:nvPr/>
        </p:nvGrpSpPr>
        <p:grpSpPr bwMode="auto">
          <a:xfrm>
            <a:off x="7146374" y="2195110"/>
            <a:ext cx="3905374" cy="3331380"/>
            <a:chOff x="188" y="1908"/>
            <a:chExt cx="2160" cy="1960"/>
          </a:xfrm>
        </p:grpSpPr>
        <p:sp>
          <p:nvSpPr>
            <p:cNvPr id="11" name="AutoShape 6"/>
            <p:cNvSpPr>
              <a:spLocks noChangeArrowheads="1"/>
            </p:cNvSpPr>
            <p:nvPr/>
          </p:nvSpPr>
          <p:spPr bwMode="blackWhite">
            <a:xfrm>
              <a:off x="188" y="1908"/>
              <a:ext cx="2104" cy="1960"/>
            </a:xfrm>
            <a:prstGeom prst="roundRect">
              <a:avLst>
                <a:gd name="adj" fmla="val 12495"/>
              </a:avLst>
            </a:prstGeom>
            <a:solidFill>
              <a:schemeClr val="bg1"/>
            </a:solidFill>
            <a:ln w="12700">
              <a:solidFill>
                <a:schemeClr val="tx1"/>
              </a:solidFill>
              <a:round/>
              <a:headEnd/>
              <a:tailEnd/>
            </a:ln>
            <a:effectLst>
              <a:outerShdw dist="107763" dir="2700000" algn="ctr" rotWithShape="0">
                <a:schemeClr val="tx1"/>
              </a:outerShdw>
            </a:effectLst>
          </p:spPr>
          <p:txBody>
            <a:bodyPr wrap="none" anchor="ctr"/>
            <a:lstStyle/>
            <a:p>
              <a:endParaRPr lang="en-US"/>
            </a:p>
          </p:txBody>
        </p:sp>
        <p:sp>
          <p:nvSpPr>
            <p:cNvPr id="12" name="Rectangle 7"/>
            <p:cNvSpPr>
              <a:spLocks noChangeArrowheads="1"/>
            </p:cNvSpPr>
            <p:nvPr/>
          </p:nvSpPr>
          <p:spPr bwMode="blackWhite">
            <a:xfrm>
              <a:off x="327" y="1940"/>
              <a:ext cx="2021" cy="179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tx1"/>
                    </a:outerShdw>
                  </a:effectLst>
                </a14:hiddenEffects>
              </a:ext>
            </a:extLst>
          </p:spPr>
          <p:txBody>
            <a:bodyPr wrap="square" lIns="90488" tIns="44450" rIns="90488" bIns="44450">
              <a:spAutoFit/>
            </a:bodyPr>
            <a:lstStyle/>
            <a:p>
              <a:r>
                <a:rPr lang="en-US" sz="2400" b="1" dirty="0"/>
                <a:t>Divide</a:t>
              </a:r>
              <a:r>
                <a:rPr lang="en-US" sz="2400" dirty="0"/>
                <a:t> the problem into smaller sub problems</a:t>
              </a:r>
            </a:p>
            <a:p>
              <a:r>
                <a:rPr lang="en-US" sz="2400" b="1" dirty="0"/>
                <a:t>Conquer</a:t>
              </a:r>
              <a:r>
                <a:rPr lang="en-US" sz="2400" dirty="0"/>
                <a:t> the sub problems by solving them recursively.</a:t>
              </a:r>
            </a:p>
            <a:p>
              <a:r>
                <a:rPr lang="en-US" sz="2400" b="1" dirty="0"/>
                <a:t>Combine</a:t>
              </a:r>
              <a:r>
                <a:rPr lang="en-US" sz="2400" dirty="0"/>
                <a:t> the solutions to the sub problems into the solution of the original problem.</a:t>
              </a:r>
              <a:endParaRPr lang="en-US" altLang="zh-TW" sz="2400" b="1" i="1" dirty="0"/>
            </a:p>
          </p:txBody>
        </p:sp>
      </p:grpSp>
      <p:sp>
        <p:nvSpPr>
          <p:cNvPr id="2" name="Footer Placeholder 1"/>
          <p:cNvSpPr>
            <a:spLocks noGrp="1"/>
          </p:cNvSpPr>
          <p:nvPr>
            <p:ph type="ftr" sz="quarter" idx="11"/>
          </p:nvPr>
        </p:nvSpPr>
        <p:spPr/>
        <p:txBody>
          <a:bodyPr/>
          <a:lstStyle/>
          <a:p>
            <a:r>
              <a:rPr lang="en-US" dirty="0"/>
              <a:t>Ref Book: </a:t>
            </a:r>
            <a:r>
              <a:rPr lang="en-US" dirty="0" err="1"/>
              <a:t>Sahni</a:t>
            </a:r>
            <a:endParaRPr lang="en-US" dirty="0"/>
          </a:p>
        </p:txBody>
      </p:sp>
    </p:spTree>
    <p:extLst>
      <p:ext uri="{BB962C8B-B14F-4D97-AF65-F5344CB8AC3E}">
        <p14:creationId xmlns:p14="http://schemas.microsoft.com/office/powerpoint/2010/main" val="29949040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algn="ctr"/>
            <a:r>
              <a:rPr lang="en-US" altLang="zh-CN" dirty="0">
                <a:latin typeface="Times New Roman" panose="02020603050405020304" pitchFamily="18" charset="0"/>
                <a:ea typeface="SimSun" panose="02010600030101010101" pitchFamily="2" charset="-122"/>
                <a:cs typeface="Times New Roman" panose="02020603050405020304" pitchFamily="18" charset="0"/>
              </a:rPr>
              <a:t>Best-case Analysis</a:t>
            </a:r>
          </a:p>
        </p:txBody>
      </p:sp>
      <p:sp>
        <p:nvSpPr>
          <p:cNvPr id="32771" name="Rectangle 3"/>
          <p:cNvSpPr>
            <a:spLocks noGrp="1" noChangeArrowheads="1"/>
          </p:cNvSpPr>
          <p:nvPr>
            <p:ph idx="1"/>
          </p:nvPr>
        </p:nvSpPr>
        <p:spPr/>
        <p:txBody>
          <a:bodyPr/>
          <a:lstStyle/>
          <a:p>
            <a:r>
              <a:rPr lang="en-US" altLang="zh-CN" dirty="0">
                <a:ea typeface="SimSun" panose="02010600030101010101" pitchFamily="2" charset="-122"/>
              </a:rPr>
              <a:t>best case Partitioning?</a:t>
            </a:r>
          </a:p>
          <a:p>
            <a:pPr lvl="1"/>
            <a:r>
              <a:rPr lang="en-US" altLang="zh-CN" dirty="0">
                <a:ea typeface="SimSun" panose="02010600030101010101" pitchFamily="2" charset="-122"/>
              </a:rPr>
              <a:t>Partition is perfectly balanced.</a:t>
            </a:r>
          </a:p>
          <a:p>
            <a:pPr lvl="1"/>
            <a:r>
              <a:rPr lang="en-US" altLang="zh-CN" dirty="0">
                <a:ea typeface="SimSun" panose="02010600030101010101" pitchFamily="2" charset="-122"/>
              </a:rPr>
              <a:t>Pivot is always in the middle (median of the array)</a:t>
            </a:r>
          </a:p>
          <a:p>
            <a:endParaRPr lang="en-US" altLang="zh-CN" dirty="0">
              <a:ea typeface="SimSun" panose="02010600030101010101" pitchFamily="2" charset="-122"/>
            </a:endParaRPr>
          </a:p>
          <a:p>
            <a:endParaRPr lang="en-US" altLang="zh-CN" dirty="0">
              <a:ea typeface="SimSun" panose="02010600030101010101" pitchFamily="2" charset="-122"/>
            </a:endParaRPr>
          </a:p>
          <a:p>
            <a:endParaRPr lang="en-US" altLang="zh-CN" dirty="0">
              <a:ea typeface="SimSun" panose="02010600030101010101" pitchFamily="2" charset="-122"/>
            </a:endParaRPr>
          </a:p>
          <a:p>
            <a:endParaRPr lang="zh-CN" altLang="en-US" dirty="0">
              <a:ea typeface="SimSun" panose="02010600030101010101" pitchFamily="2" charset="-122"/>
            </a:endParaRPr>
          </a:p>
        </p:txBody>
      </p:sp>
      <p:pic>
        <p:nvPicPr>
          <p:cNvPr id="32772" name="Picture 4" descr="untitled"/>
          <p:cNvPicPr>
            <a:picLocks noChangeAspect="1" noChangeArrowheads="1"/>
          </p:cNvPicPr>
          <p:nvPr/>
        </p:nvPicPr>
        <p:blipFill>
          <a:blip r:embed="rId3">
            <a:extLst>
              <a:ext uri="{28A0092B-C50C-407E-A947-70E740481C1C}">
                <a14:useLocalDpi xmlns:a14="http://schemas.microsoft.com/office/drawing/2010/main" val="0"/>
              </a:ext>
            </a:extLst>
          </a:blip>
          <a:srcRect t="391" r="77429" b="87177"/>
          <a:stretch>
            <a:fillRect/>
          </a:stretch>
        </p:blipFill>
        <p:spPr bwMode="auto">
          <a:xfrm>
            <a:off x="6507480" y="2041314"/>
            <a:ext cx="4648200" cy="363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1"/>
          <p:cNvSpPr>
            <a:spLocks noGrp="1"/>
          </p:cNvSpPr>
          <p:nvPr>
            <p:ph type="ftr" sz="quarter" idx="11"/>
          </p:nvPr>
        </p:nvSpPr>
        <p:spPr>
          <a:xfrm>
            <a:off x="9683647" y="303383"/>
            <a:ext cx="2225008" cy="495651"/>
          </a:xfrm>
        </p:spPr>
        <p:txBody>
          <a:bodyPr/>
          <a:lstStyle/>
          <a:p>
            <a:r>
              <a:rPr lang="en-US" dirty="0"/>
              <a:t>Ref Book: Thomas </a:t>
            </a:r>
            <a:r>
              <a:rPr lang="en-US" dirty="0" err="1"/>
              <a:t>Cormen</a:t>
            </a:r>
            <a:endParaRPr lang="en-US" dirty="0"/>
          </a:p>
        </p:txBody>
      </p:sp>
    </p:spTree>
    <p:extLst>
      <p:ext uri="{BB962C8B-B14F-4D97-AF65-F5344CB8AC3E}">
        <p14:creationId xmlns:p14="http://schemas.microsoft.com/office/powerpoint/2010/main" val="28940970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algn="ctr"/>
            <a:r>
              <a:rPr lang="en-US" altLang="zh-CN" dirty="0">
                <a:latin typeface="Times New Roman" panose="02020603050405020304" pitchFamily="18" charset="0"/>
                <a:ea typeface="SimSun" panose="02010600030101010101" pitchFamily="2" charset="-122"/>
                <a:cs typeface="Times New Roman" panose="02020603050405020304" pitchFamily="18" charset="0"/>
              </a:rPr>
              <a:t>Average-Case Analysis</a:t>
            </a:r>
          </a:p>
        </p:txBody>
      </p:sp>
      <p:sp>
        <p:nvSpPr>
          <p:cNvPr id="43011" name="Rectangle 3"/>
          <p:cNvSpPr>
            <a:spLocks noGrp="1" noChangeArrowheads="1"/>
          </p:cNvSpPr>
          <p:nvPr>
            <p:ph idx="1"/>
          </p:nvPr>
        </p:nvSpPr>
        <p:spPr/>
        <p:txBody>
          <a:bodyPr/>
          <a:lstStyle/>
          <a:p>
            <a:r>
              <a:rPr lang="en-US" altLang="zh-CN" dirty="0" err="1">
                <a:ea typeface="SimSun" panose="02010600030101010101" pitchFamily="2" charset="-122"/>
              </a:rPr>
              <a:t>Intution</a:t>
            </a:r>
            <a:r>
              <a:rPr lang="en-US" altLang="zh-CN" dirty="0">
                <a:ea typeface="SimSun" panose="02010600030101010101" pitchFamily="2" charset="-122"/>
              </a:rPr>
              <a:t> for Average Case : </a:t>
            </a:r>
            <a:r>
              <a:rPr lang="en-US" dirty="0"/>
              <a:t>We can get an idea of average case by considering the case when partition puts O(n/9) elements in one set and O(9n/10) elements in other set. </a:t>
            </a:r>
          </a:p>
          <a:p>
            <a:r>
              <a:rPr lang="en-US" dirty="0"/>
              <a:t>Following is recurrence for this case. </a:t>
            </a:r>
          </a:p>
          <a:p>
            <a:r>
              <a:rPr lang="en-US" dirty="0"/>
              <a:t>T(n) = T(n/9) + T(9n/10) + </a:t>
            </a:r>
            <a:r>
              <a:rPr lang="el-GR" dirty="0"/>
              <a:t>ϴ(</a:t>
            </a:r>
            <a:r>
              <a:rPr lang="en-US" dirty="0"/>
              <a:t>n) </a:t>
            </a:r>
          </a:p>
          <a:p>
            <a:r>
              <a:rPr lang="en-US" dirty="0"/>
              <a:t>Solution of above recurrence is also O(</a:t>
            </a:r>
            <a:r>
              <a:rPr lang="en-US" dirty="0" err="1"/>
              <a:t>nlogn</a:t>
            </a:r>
            <a:r>
              <a:rPr lang="en-US" dirty="0"/>
              <a:t>) </a:t>
            </a:r>
            <a:endParaRPr lang="en-US" altLang="zh-CN" dirty="0">
              <a:ea typeface="SimSun" panose="02010600030101010101" pitchFamily="2" charset="-122"/>
            </a:endParaRPr>
          </a:p>
        </p:txBody>
      </p:sp>
      <p:sp>
        <p:nvSpPr>
          <p:cNvPr id="4" name="Footer Placeholder 1"/>
          <p:cNvSpPr>
            <a:spLocks noGrp="1"/>
          </p:cNvSpPr>
          <p:nvPr>
            <p:ph type="ftr" sz="quarter" idx="11"/>
          </p:nvPr>
        </p:nvSpPr>
        <p:spPr>
          <a:xfrm>
            <a:off x="9683647" y="303383"/>
            <a:ext cx="2225008" cy="495651"/>
          </a:xfrm>
        </p:spPr>
        <p:txBody>
          <a:bodyPr/>
          <a:lstStyle/>
          <a:p>
            <a:r>
              <a:rPr lang="en-US" dirty="0"/>
              <a:t>Ref Book: Thomas </a:t>
            </a:r>
            <a:r>
              <a:rPr lang="en-US" dirty="0" err="1"/>
              <a:t>Cormen</a:t>
            </a:r>
            <a:endParaRPr lang="en-US" dirty="0"/>
          </a:p>
        </p:txBody>
      </p:sp>
      <p:pic>
        <p:nvPicPr>
          <p:cNvPr id="2" name="Picture 1"/>
          <p:cNvPicPr>
            <a:picLocks noChangeAspect="1"/>
          </p:cNvPicPr>
          <p:nvPr/>
        </p:nvPicPr>
        <p:blipFill>
          <a:blip r:embed="rId3"/>
          <a:stretch>
            <a:fillRect/>
          </a:stretch>
        </p:blipFill>
        <p:spPr>
          <a:xfrm>
            <a:off x="6005015" y="2856487"/>
            <a:ext cx="5552564" cy="3408393"/>
          </a:xfrm>
          <a:prstGeom prst="rect">
            <a:avLst/>
          </a:prstGeom>
        </p:spPr>
      </p:pic>
    </p:spTree>
    <p:extLst>
      <p:ext uri="{BB962C8B-B14F-4D97-AF65-F5344CB8AC3E}">
        <p14:creationId xmlns:p14="http://schemas.microsoft.com/office/powerpoint/2010/main" val="23558889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2"/>
          <p:cNvSpPr>
            <a:spLocks noGrp="1" noChangeArrowheads="1"/>
          </p:cNvSpPr>
          <p:nvPr>
            <p:ph type="title"/>
          </p:nvPr>
        </p:nvSpPr>
        <p:spPr>
          <a:xfrm>
            <a:off x="1462522" y="641444"/>
            <a:ext cx="9749961" cy="641445"/>
          </a:xfrm>
        </p:spPr>
        <p:txBody>
          <a:bodyPr>
            <a:normAutofit fontScale="90000"/>
          </a:bodyPr>
          <a:lstStyle/>
          <a:p>
            <a:pPr algn="ctr"/>
            <a:r>
              <a:rPr lang="en-US" dirty="0">
                <a:latin typeface="Times New Roman" panose="02020603050405020304" pitchFamily="18" charset="0"/>
                <a:cs typeface="Times New Roman" panose="02020603050405020304" pitchFamily="18" charset="0"/>
              </a:rPr>
              <a:t>Summary Analysis of Quicksort</a:t>
            </a:r>
          </a:p>
        </p:txBody>
      </p:sp>
      <p:sp>
        <p:nvSpPr>
          <p:cNvPr id="275459" name="Rectangle 3"/>
          <p:cNvSpPr>
            <a:spLocks noGrp="1" noChangeArrowheads="1"/>
          </p:cNvSpPr>
          <p:nvPr>
            <p:ph type="body" idx="1"/>
          </p:nvPr>
        </p:nvSpPr>
        <p:spPr>
          <a:xfrm>
            <a:off x="1405717" y="2303060"/>
            <a:ext cx="8502557" cy="3852080"/>
          </a:xfrm>
        </p:spPr>
        <p:txBody>
          <a:bodyPr>
            <a:noAutofit/>
          </a:bodyPr>
          <a:lstStyle/>
          <a:p>
            <a:r>
              <a:rPr lang="en-US" sz="2400" dirty="0">
                <a:latin typeface="Times New Roman" panose="02020603050405020304" pitchFamily="18" charset="0"/>
                <a:cs typeface="Times New Roman" panose="02020603050405020304" pitchFamily="18" charset="0"/>
              </a:rPr>
              <a:t>Best case: split in the middle — </a:t>
            </a:r>
            <a:r>
              <a:rPr lang="el-GR" sz="2400" dirty="0">
                <a:latin typeface="Times New Roman" panose="02020603050405020304" pitchFamily="18" charset="0"/>
                <a:cs typeface="Times New Roman" panose="02020603050405020304" pitchFamily="18" charset="0"/>
              </a:rPr>
              <a:t>Θ</a:t>
            </a:r>
            <a:r>
              <a:rPr lang="en-US" sz="2400" dirty="0">
                <a:latin typeface="Times New Roman" panose="02020603050405020304" pitchFamily="18" charset="0"/>
                <a:cs typeface="Times New Roman" panose="02020603050405020304" pitchFamily="18" charset="0"/>
              </a:rPr>
              <a:t>(</a:t>
            </a:r>
            <a:r>
              <a:rPr lang="en-US" sz="2400" i="1" dirty="0">
                <a:latin typeface="Times New Roman" panose="02020603050405020304" pitchFamily="18" charset="0"/>
                <a:cs typeface="Times New Roman" panose="02020603050405020304" pitchFamily="18" charset="0"/>
              </a:rPr>
              <a:t>n </a:t>
            </a:r>
            <a:r>
              <a:rPr lang="en-US" sz="2400" dirty="0">
                <a:latin typeface="Times New Roman" panose="02020603050405020304" pitchFamily="18" charset="0"/>
                <a:cs typeface="Times New Roman" panose="02020603050405020304" pitchFamily="18" charset="0"/>
              </a:rPr>
              <a:t>log </a:t>
            </a:r>
            <a:r>
              <a:rPr lang="en-US" sz="2400" i="1" dirty="0">
                <a:latin typeface="Times New Roman" panose="02020603050405020304" pitchFamily="18" charset="0"/>
                <a:cs typeface="Times New Roman" panose="02020603050405020304" pitchFamily="18" charset="0"/>
              </a:rPr>
              <a:t>n</a:t>
            </a:r>
            <a:r>
              <a:rPr lang="en-US" sz="2400" dirty="0">
                <a:latin typeface="Times New Roman" panose="02020603050405020304" pitchFamily="18" charset="0"/>
                <a:cs typeface="Times New Roman" panose="02020603050405020304" pitchFamily="18" charset="0"/>
              </a:rPr>
              <a:t>) </a:t>
            </a:r>
          </a:p>
          <a:p>
            <a:r>
              <a:rPr lang="en-US" sz="2400" dirty="0">
                <a:latin typeface="Times New Roman" panose="02020603050405020304" pitchFamily="18" charset="0"/>
                <a:cs typeface="Times New Roman" panose="02020603050405020304" pitchFamily="18" charset="0"/>
              </a:rPr>
              <a:t>Worst case: sorted array! — </a:t>
            </a:r>
            <a:r>
              <a:rPr lang="el-GR" sz="2400" dirty="0">
                <a:latin typeface="Times New Roman" panose="02020603050405020304" pitchFamily="18" charset="0"/>
                <a:cs typeface="Times New Roman" panose="02020603050405020304" pitchFamily="18" charset="0"/>
              </a:rPr>
              <a:t>Θ</a:t>
            </a:r>
            <a:r>
              <a:rPr lang="en-US" sz="2400" dirty="0">
                <a:latin typeface="Times New Roman" panose="02020603050405020304" pitchFamily="18" charset="0"/>
                <a:cs typeface="Times New Roman" panose="02020603050405020304" pitchFamily="18" charset="0"/>
              </a:rPr>
              <a:t>(</a:t>
            </a:r>
            <a:r>
              <a:rPr lang="en-US" sz="2400" i="1" dirty="0">
                <a:latin typeface="Times New Roman" panose="02020603050405020304" pitchFamily="18" charset="0"/>
                <a:cs typeface="Times New Roman" panose="02020603050405020304" pitchFamily="18" charset="0"/>
              </a:rPr>
              <a:t>n</a:t>
            </a:r>
            <a:r>
              <a:rPr lang="en-US" sz="2400" i="1" baseline="300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 </a:t>
            </a:r>
          </a:p>
          <a:p>
            <a:r>
              <a:rPr lang="en-US" sz="2400" dirty="0">
                <a:latin typeface="Times New Roman" panose="02020603050405020304" pitchFamily="18" charset="0"/>
                <a:cs typeface="Times New Roman" panose="02020603050405020304" pitchFamily="18" charset="0"/>
              </a:rPr>
              <a:t>Average case: random arrays — </a:t>
            </a:r>
            <a:r>
              <a:rPr lang="el-GR" sz="2400" dirty="0">
                <a:latin typeface="Times New Roman" panose="02020603050405020304" pitchFamily="18" charset="0"/>
                <a:cs typeface="Times New Roman" panose="02020603050405020304" pitchFamily="18" charset="0"/>
              </a:rPr>
              <a:t>Θ</a:t>
            </a:r>
            <a:r>
              <a:rPr lang="en-US" sz="2400" dirty="0">
                <a:latin typeface="Times New Roman" panose="02020603050405020304" pitchFamily="18" charset="0"/>
                <a:cs typeface="Times New Roman" panose="02020603050405020304" pitchFamily="18" charset="0"/>
              </a:rPr>
              <a:t>(</a:t>
            </a:r>
            <a:r>
              <a:rPr lang="en-US" sz="2400" i="1" dirty="0">
                <a:latin typeface="Times New Roman" panose="02020603050405020304" pitchFamily="18" charset="0"/>
                <a:cs typeface="Times New Roman" panose="02020603050405020304" pitchFamily="18" charset="0"/>
              </a:rPr>
              <a:t>n </a:t>
            </a:r>
            <a:r>
              <a:rPr lang="en-US" sz="2400" dirty="0">
                <a:latin typeface="Times New Roman" panose="02020603050405020304" pitchFamily="18" charset="0"/>
                <a:cs typeface="Times New Roman" panose="02020603050405020304" pitchFamily="18" charset="0"/>
              </a:rPr>
              <a:t>log </a:t>
            </a:r>
            <a:r>
              <a:rPr lang="en-US" sz="2400" i="1" dirty="0">
                <a:latin typeface="Times New Roman" panose="02020603050405020304" pitchFamily="18" charset="0"/>
                <a:cs typeface="Times New Roman" panose="02020603050405020304" pitchFamily="18" charset="0"/>
              </a:rPr>
              <a:t>n</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Improvements:</a:t>
            </a:r>
          </a:p>
          <a:p>
            <a:pPr lvl="1"/>
            <a:r>
              <a:rPr lang="en-US" sz="2400" dirty="0">
                <a:latin typeface="Times New Roman" panose="02020603050405020304" pitchFamily="18" charset="0"/>
                <a:cs typeface="Times New Roman" panose="02020603050405020304" pitchFamily="18" charset="0"/>
              </a:rPr>
              <a:t>better pivot selection: median of three partitioning </a:t>
            </a:r>
          </a:p>
          <a:p>
            <a:pPr lvl="1"/>
            <a:r>
              <a:rPr lang="en-US" sz="2400" dirty="0">
                <a:latin typeface="Times New Roman" panose="02020603050405020304" pitchFamily="18" charset="0"/>
                <a:cs typeface="Times New Roman" panose="02020603050405020304" pitchFamily="18" charset="0"/>
              </a:rPr>
              <a:t>switch to insertion sort on small </a:t>
            </a:r>
            <a:r>
              <a:rPr lang="en-US" sz="2400" dirty="0" err="1">
                <a:latin typeface="Times New Roman" panose="02020603050405020304" pitchFamily="18" charset="0"/>
                <a:cs typeface="Times New Roman" panose="02020603050405020304" pitchFamily="18" charset="0"/>
              </a:rPr>
              <a:t>subfiles</a:t>
            </a:r>
            <a:endParaRPr lang="en-US" sz="2400" dirty="0">
              <a:latin typeface="Times New Roman" panose="02020603050405020304" pitchFamily="18" charset="0"/>
              <a:cs typeface="Times New Roman" panose="02020603050405020304" pitchFamily="18" charset="0"/>
            </a:endParaRPr>
          </a:p>
          <a:p>
            <a:pPr>
              <a:buFont typeface="Monotype Sorts" pitchFamily="2" charset="2"/>
              <a:buNone/>
            </a:pPr>
            <a:endParaRPr lang="en-US" sz="2400" dirty="0">
              <a:latin typeface="Times New Roman" panose="02020603050405020304" pitchFamily="18" charset="0"/>
              <a:cs typeface="Times New Roman" panose="02020603050405020304" pitchFamily="18" charset="0"/>
            </a:endParaRPr>
          </a:p>
        </p:txBody>
      </p:sp>
      <p:sp>
        <p:nvSpPr>
          <p:cNvPr id="2" name="Footer Placeholder 1"/>
          <p:cNvSpPr>
            <a:spLocks noGrp="1"/>
          </p:cNvSpPr>
          <p:nvPr>
            <p:ph type="ftr" sz="quarter" idx="11"/>
          </p:nvPr>
        </p:nvSpPr>
        <p:spPr/>
        <p:txBody>
          <a:bodyPr/>
          <a:lstStyle/>
          <a:p>
            <a:r>
              <a:rPr lang="en-US" dirty="0"/>
              <a:t>Ref Book: Thomas </a:t>
            </a:r>
            <a:r>
              <a:rPr lang="en-US" dirty="0" err="1"/>
              <a:t>Cormen</a:t>
            </a:r>
            <a:endParaRPr lang="en-US" dirty="0"/>
          </a:p>
        </p:txBody>
      </p:sp>
    </p:spTree>
    <p:extLst>
      <p:ext uri="{BB962C8B-B14F-4D97-AF65-F5344CB8AC3E}">
        <p14:creationId xmlns:p14="http://schemas.microsoft.com/office/powerpoint/2010/main" val="7396096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2"/>
          <p:cNvSpPr>
            <a:spLocks noGrp="1" noChangeArrowheads="1"/>
          </p:cNvSpPr>
          <p:nvPr>
            <p:ph type="title"/>
          </p:nvPr>
        </p:nvSpPr>
        <p:spPr>
          <a:xfrm>
            <a:off x="2133600" y="304800"/>
            <a:ext cx="7772400" cy="609600"/>
          </a:xfrm>
        </p:spPr>
        <p:txBody>
          <a:bodyPr/>
          <a:lstStyle/>
          <a:p>
            <a:r>
              <a:rPr lang="en-US"/>
              <a:t>Multiplication of Large Integers </a:t>
            </a:r>
          </a:p>
        </p:txBody>
      </p:sp>
      <p:sp>
        <p:nvSpPr>
          <p:cNvPr id="316419" name="Rectangle 3"/>
          <p:cNvSpPr>
            <a:spLocks noGrp="1" noChangeArrowheads="1"/>
          </p:cNvSpPr>
          <p:nvPr>
            <p:ph type="body" idx="1"/>
          </p:nvPr>
        </p:nvSpPr>
        <p:spPr>
          <a:xfrm>
            <a:off x="2133600" y="1143000"/>
            <a:ext cx="8534400" cy="5715000"/>
          </a:xfrm>
        </p:spPr>
        <p:txBody>
          <a:bodyPr/>
          <a:lstStyle/>
          <a:p>
            <a:pPr marL="0" indent="0">
              <a:lnSpc>
                <a:spcPct val="90000"/>
              </a:lnSpc>
              <a:buNone/>
            </a:pPr>
            <a:r>
              <a:rPr lang="en-US"/>
              <a:t>Consider the problem of multiplying two (large) </a:t>
            </a:r>
            <a:r>
              <a:rPr lang="en-US" i="1"/>
              <a:t>n</a:t>
            </a:r>
            <a:r>
              <a:rPr lang="en-US"/>
              <a:t>-digit integers represented by arrays of their digits such as:</a:t>
            </a:r>
            <a:br>
              <a:rPr lang="en-US"/>
            </a:br>
            <a:br>
              <a:rPr lang="en-US"/>
            </a:br>
            <a:r>
              <a:rPr lang="en-US"/>
              <a:t>A = 12345678901357986429   B = 87654321284820912836</a:t>
            </a:r>
            <a:br>
              <a:rPr lang="en-US"/>
            </a:br>
            <a:br>
              <a:rPr lang="en-US"/>
            </a:br>
            <a:r>
              <a:rPr lang="en-US"/>
              <a:t>The grade-school algorithm:</a:t>
            </a:r>
            <a:endParaRPr lang="en-US" b="0"/>
          </a:p>
          <a:p>
            <a:pPr marL="0" indent="0">
              <a:lnSpc>
                <a:spcPct val="90000"/>
              </a:lnSpc>
              <a:buNone/>
            </a:pPr>
            <a:r>
              <a:rPr lang="en-US" i="1"/>
              <a:t>		a</a:t>
            </a:r>
            <a:r>
              <a:rPr lang="en-US" baseline="-25000"/>
              <a:t>1  </a:t>
            </a:r>
            <a:r>
              <a:rPr lang="en-US" i="1"/>
              <a:t>a</a:t>
            </a:r>
            <a:r>
              <a:rPr lang="en-US" baseline="-25000"/>
              <a:t>2 </a:t>
            </a:r>
            <a:r>
              <a:rPr lang="en-US"/>
              <a:t>…  </a:t>
            </a:r>
            <a:r>
              <a:rPr lang="en-US" i="1"/>
              <a:t>a</a:t>
            </a:r>
            <a:r>
              <a:rPr lang="en-US" i="1" baseline="-25000"/>
              <a:t>n</a:t>
            </a:r>
            <a:br>
              <a:rPr lang="en-US" i="1" baseline="-25000"/>
            </a:br>
            <a:r>
              <a:rPr lang="en-US" i="1" baseline="-25000"/>
              <a:t>               		</a:t>
            </a:r>
            <a:r>
              <a:rPr lang="en-US" i="1"/>
              <a:t>b</a:t>
            </a:r>
            <a:r>
              <a:rPr lang="en-US" baseline="-25000"/>
              <a:t>1  </a:t>
            </a:r>
            <a:r>
              <a:rPr lang="en-US" i="1"/>
              <a:t>b</a:t>
            </a:r>
            <a:r>
              <a:rPr lang="en-US" baseline="-25000"/>
              <a:t>2 </a:t>
            </a:r>
            <a:r>
              <a:rPr lang="en-US"/>
              <a:t>…  </a:t>
            </a:r>
            <a:r>
              <a:rPr lang="en-US" i="1"/>
              <a:t>b</a:t>
            </a:r>
            <a:r>
              <a:rPr lang="en-US" i="1" baseline="-25000"/>
              <a:t>n</a:t>
            </a:r>
            <a:br>
              <a:rPr lang="en-US" i="1" baseline="-25000"/>
            </a:br>
            <a:r>
              <a:rPr lang="en-US" i="1" baseline="-25000"/>
              <a:t> 	   </a:t>
            </a:r>
            <a:r>
              <a:rPr lang="en-US"/>
              <a:t>(</a:t>
            </a:r>
            <a:r>
              <a:rPr lang="en-US" i="1"/>
              <a:t>d</a:t>
            </a:r>
            <a:r>
              <a:rPr lang="en-US" baseline="-25000"/>
              <a:t>10</a:t>
            </a:r>
            <a:r>
              <a:rPr lang="en-US"/>
              <a:t>)</a:t>
            </a:r>
            <a:r>
              <a:rPr lang="en-US" baseline="-25000"/>
              <a:t> </a:t>
            </a:r>
            <a:r>
              <a:rPr lang="en-US" i="1"/>
              <a:t>d</a:t>
            </a:r>
            <a:r>
              <a:rPr lang="en-US" baseline="-25000"/>
              <a:t>11</a:t>
            </a:r>
            <a:r>
              <a:rPr lang="en-US" i="1"/>
              <a:t>d</a:t>
            </a:r>
            <a:r>
              <a:rPr lang="en-US" baseline="-25000"/>
              <a:t>12 </a:t>
            </a:r>
            <a:r>
              <a:rPr lang="en-US"/>
              <a:t>… </a:t>
            </a:r>
            <a:r>
              <a:rPr lang="en-US" i="1"/>
              <a:t>d</a:t>
            </a:r>
            <a:r>
              <a:rPr lang="en-US" baseline="-25000"/>
              <a:t>1</a:t>
            </a:r>
            <a:r>
              <a:rPr lang="en-US" i="1" baseline="-25000"/>
              <a:t>n</a:t>
            </a:r>
          </a:p>
          <a:p>
            <a:pPr marL="0" indent="0">
              <a:lnSpc>
                <a:spcPct val="90000"/>
              </a:lnSpc>
              <a:buNone/>
            </a:pPr>
            <a:r>
              <a:rPr lang="en-US" i="1" baseline="-25000"/>
              <a:t>         </a:t>
            </a:r>
            <a:r>
              <a:rPr lang="en-US"/>
              <a:t>(</a:t>
            </a:r>
            <a:r>
              <a:rPr lang="en-US" i="1"/>
              <a:t>d</a:t>
            </a:r>
            <a:r>
              <a:rPr lang="en-US" baseline="-25000"/>
              <a:t>20</a:t>
            </a:r>
            <a:r>
              <a:rPr lang="en-US"/>
              <a:t>)</a:t>
            </a:r>
            <a:r>
              <a:rPr lang="en-US" baseline="-25000"/>
              <a:t> </a:t>
            </a:r>
            <a:r>
              <a:rPr lang="en-US" i="1"/>
              <a:t>d</a:t>
            </a:r>
            <a:r>
              <a:rPr lang="en-US" baseline="-25000"/>
              <a:t>21</a:t>
            </a:r>
            <a:r>
              <a:rPr lang="en-US" i="1"/>
              <a:t>d</a:t>
            </a:r>
            <a:r>
              <a:rPr lang="en-US" baseline="-25000"/>
              <a:t>22 </a:t>
            </a:r>
            <a:r>
              <a:rPr lang="en-US"/>
              <a:t>… </a:t>
            </a:r>
            <a:r>
              <a:rPr lang="en-US" i="1"/>
              <a:t>d</a:t>
            </a:r>
            <a:r>
              <a:rPr lang="en-US" baseline="-25000"/>
              <a:t>2</a:t>
            </a:r>
            <a:r>
              <a:rPr lang="en-US" i="1" baseline="-25000"/>
              <a:t>n</a:t>
            </a:r>
          </a:p>
          <a:p>
            <a:pPr marL="0" indent="0">
              <a:lnSpc>
                <a:spcPct val="90000"/>
              </a:lnSpc>
              <a:buNone/>
            </a:pPr>
            <a:r>
              <a:rPr lang="en-US" i="1" baseline="-25000"/>
              <a:t>        </a:t>
            </a:r>
            <a:r>
              <a:rPr lang="en-US"/>
              <a:t>… … … … … … … </a:t>
            </a:r>
            <a:endParaRPr lang="en-US" i="1" baseline="-25000"/>
          </a:p>
          <a:p>
            <a:pPr marL="0" indent="0">
              <a:lnSpc>
                <a:spcPct val="90000"/>
              </a:lnSpc>
              <a:buNone/>
            </a:pPr>
            <a:r>
              <a:rPr lang="en-US"/>
              <a:t>(</a:t>
            </a:r>
            <a:r>
              <a:rPr lang="en-US" i="1"/>
              <a:t>d</a:t>
            </a:r>
            <a:r>
              <a:rPr lang="en-US" i="1" baseline="-25000"/>
              <a:t>n</a:t>
            </a:r>
            <a:r>
              <a:rPr lang="en-US" baseline="-25000"/>
              <a:t>0</a:t>
            </a:r>
            <a:r>
              <a:rPr lang="en-US"/>
              <a:t>)</a:t>
            </a:r>
            <a:r>
              <a:rPr lang="en-US" baseline="-25000"/>
              <a:t> </a:t>
            </a:r>
            <a:r>
              <a:rPr lang="en-US" i="1"/>
              <a:t>d</a:t>
            </a:r>
            <a:r>
              <a:rPr lang="en-US" i="1" baseline="-25000"/>
              <a:t>n</a:t>
            </a:r>
            <a:r>
              <a:rPr lang="en-US" baseline="-25000"/>
              <a:t>1</a:t>
            </a:r>
            <a:r>
              <a:rPr lang="en-US" i="1"/>
              <a:t>d</a:t>
            </a:r>
            <a:r>
              <a:rPr lang="en-US" i="1" baseline="-25000"/>
              <a:t>n</a:t>
            </a:r>
            <a:r>
              <a:rPr lang="en-US" baseline="-25000"/>
              <a:t>2 </a:t>
            </a:r>
            <a:r>
              <a:rPr lang="en-US"/>
              <a:t>… </a:t>
            </a:r>
            <a:r>
              <a:rPr lang="en-US" i="1"/>
              <a:t>d</a:t>
            </a:r>
            <a:r>
              <a:rPr lang="en-US" i="1" baseline="-25000"/>
              <a:t>nn</a:t>
            </a:r>
          </a:p>
          <a:p>
            <a:pPr marL="0" indent="0">
              <a:lnSpc>
                <a:spcPct val="90000"/>
              </a:lnSpc>
              <a:buNone/>
            </a:pPr>
            <a:r>
              <a:rPr lang="en-US" i="1" baseline="-25000"/>
              <a:t> </a:t>
            </a:r>
            <a:br>
              <a:rPr lang="en-US" i="1" baseline="-25000"/>
            </a:br>
            <a:br>
              <a:rPr lang="en-US" i="1" baseline="-25000"/>
            </a:br>
            <a:r>
              <a:rPr kumimoji="0" lang="en-US"/>
              <a:t>Efficiency: </a:t>
            </a:r>
            <a:r>
              <a:rPr lang="el-GR"/>
              <a:t>Θ</a:t>
            </a:r>
            <a:r>
              <a:rPr lang="en-US"/>
              <a:t>(</a:t>
            </a:r>
            <a:r>
              <a:rPr lang="en-US" i="1"/>
              <a:t>n</a:t>
            </a:r>
            <a:r>
              <a:rPr lang="en-US" baseline="30000"/>
              <a:t>2</a:t>
            </a:r>
            <a:r>
              <a:rPr lang="en-US"/>
              <a:t>) single-digit multiplications</a:t>
            </a:r>
          </a:p>
        </p:txBody>
      </p:sp>
      <p:sp>
        <p:nvSpPr>
          <p:cNvPr id="316420" name="Line 4"/>
          <p:cNvSpPr>
            <a:spLocks noChangeShapeType="1"/>
          </p:cNvSpPr>
          <p:nvPr/>
        </p:nvSpPr>
        <p:spPr bwMode="auto">
          <a:xfrm>
            <a:off x="4038600" y="3962400"/>
            <a:ext cx="1371600" cy="0"/>
          </a:xfrm>
          <a:prstGeom prst="line">
            <a:avLst/>
          </a:prstGeom>
          <a:noFill/>
          <a:ln w="12700">
            <a:solidFill>
              <a:srgbClr val="FF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sp>
        <p:nvSpPr>
          <p:cNvPr id="316421" name="Line 5"/>
          <p:cNvSpPr>
            <a:spLocks noChangeShapeType="1"/>
          </p:cNvSpPr>
          <p:nvPr/>
        </p:nvSpPr>
        <p:spPr bwMode="auto">
          <a:xfrm>
            <a:off x="2209800" y="5486400"/>
            <a:ext cx="3124200" cy="0"/>
          </a:xfrm>
          <a:prstGeom prst="line">
            <a:avLst/>
          </a:prstGeom>
          <a:noFill/>
          <a:ln w="12700">
            <a:solidFill>
              <a:srgbClr val="FF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spTree>
    <p:extLst>
      <p:ext uri="{BB962C8B-B14F-4D97-AF65-F5344CB8AC3E}">
        <p14:creationId xmlns:p14="http://schemas.microsoft.com/office/powerpoint/2010/main" val="7253501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Rectangle 2"/>
          <p:cNvSpPr>
            <a:spLocks noGrp="1" noChangeArrowheads="1"/>
          </p:cNvSpPr>
          <p:nvPr>
            <p:ph type="title"/>
          </p:nvPr>
        </p:nvSpPr>
        <p:spPr>
          <a:xfrm>
            <a:off x="1981200" y="304800"/>
            <a:ext cx="7772400" cy="533400"/>
          </a:xfrm>
        </p:spPr>
        <p:txBody>
          <a:bodyPr/>
          <a:lstStyle/>
          <a:p>
            <a:r>
              <a:rPr lang="en-US"/>
              <a:t>First Divide-and-Conquer Algorithm</a:t>
            </a:r>
          </a:p>
        </p:txBody>
      </p:sp>
      <p:sp>
        <p:nvSpPr>
          <p:cNvPr id="321539" name="Rectangle 3"/>
          <p:cNvSpPr>
            <a:spLocks noGrp="1" noChangeArrowheads="1"/>
          </p:cNvSpPr>
          <p:nvPr>
            <p:ph type="body" idx="1"/>
          </p:nvPr>
        </p:nvSpPr>
        <p:spPr>
          <a:xfrm>
            <a:off x="1981200" y="1066800"/>
            <a:ext cx="8686800" cy="5638800"/>
          </a:xfrm>
        </p:spPr>
        <p:txBody>
          <a:bodyPr/>
          <a:lstStyle/>
          <a:p>
            <a:pPr marL="0" indent="0">
              <a:buNone/>
            </a:pPr>
            <a:r>
              <a:rPr lang="en-US"/>
              <a:t>A small example: A </a:t>
            </a:r>
            <a:r>
              <a:rPr lang="en-US" b="0">
                <a:sym typeface="Symbol" panose="05050102010706020507" pitchFamily="18" charset="2"/>
              </a:rPr>
              <a:t></a:t>
            </a:r>
            <a:r>
              <a:rPr lang="en-US"/>
              <a:t> B where A = 2135 and B = 4014</a:t>
            </a:r>
          </a:p>
          <a:p>
            <a:pPr marL="0" indent="0">
              <a:buNone/>
            </a:pPr>
            <a:r>
              <a:rPr lang="en-US"/>
              <a:t>A = (21·10</a:t>
            </a:r>
            <a:r>
              <a:rPr lang="en-US" baseline="30000"/>
              <a:t>2</a:t>
            </a:r>
            <a:r>
              <a:rPr lang="en-US"/>
              <a:t> + 35),  B = (40 ·10</a:t>
            </a:r>
            <a:r>
              <a:rPr lang="en-US" baseline="30000"/>
              <a:t>2</a:t>
            </a:r>
            <a:r>
              <a:rPr lang="en-US"/>
              <a:t> + 14)</a:t>
            </a:r>
          </a:p>
          <a:p>
            <a:pPr marL="0" indent="0">
              <a:buNone/>
            </a:pPr>
            <a:r>
              <a:rPr lang="en-US"/>
              <a:t>So, A </a:t>
            </a:r>
            <a:r>
              <a:rPr lang="en-US" b="0">
                <a:solidFill>
                  <a:schemeClr val="bg2"/>
                </a:solidFill>
                <a:sym typeface="Symbol" panose="05050102010706020507" pitchFamily="18" charset="2"/>
              </a:rPr>
              <a:t></a:t>
            </a:r>
            <a:r>
              <a:rPr lang="en-US" b="0">
                <a:sym typeface="Symbol" panose="05050102010706020507" pitchFamily="18" charset="2"/>
              </a:rPr>
              <a:t> </a:t>
            </a:r>
            <a:r>
              <a:rPr lang="en-US"/>
              <a:t>B = (21 ·10</a:t>
            </a:r>
            <a:r>
              <a:rPr lang="en-US" baseline="30000"/>
              <a:t>2</a:t>
            </a:r>
            <a:r>
              <a:rPr lang="en-US"/>
              <a:t> + 35) </a:t>
            </a:r>
            <a:r>
              <a:rPr lang="en-US" b="0">
                <a:solidFill>
                  <a:schemeClr val="bg2"/>
                </a:solidFill>
                <a:sym typeface="Symbol" panose="05050102010706020507" pitchFamily="18" charset="2"/>
              </a:rPr>
              <a:t></a:t>
            </a:r>
            <a:r>
              <a:rPr lang="en-US"/>
              <a:t> (40 ·10</a:t>
            </a:r>
            <a:r>
              <a:rPr lang="en-US" baseline="30000"/>
              <a:t>2</a:t>
            </a:r>
            <a:r>
              <a:rPr lang="en-US"/>
              <a:t> + 14) </a:t>
            </a:r>
          </a:p>
          <a:p>
            <a:pPr marL="0" indent="0">
              <a:buNone/>
            </a:pPr>
            <a:r>
              <a:rPr lang="en-US"/>
              <a:t>      = 21 </a:t>
            </a:r>
            <a:r>
              <a:rPr lang="en-US" b="0">
                <a:solidFill>
                  <a:schemeClr val="bg2"/>
                </a:solidFill>
                <a:sym typeface="Symbol" panose="05050102010706020507" pitchFamily="18" charset="2"/>
              </a:rPr>
              <a:t></a:t>
            </a:r>
            <a:r>
              <a:rPr lang="en-US"/>
              <a:t> 40 ·10</a:t>
            </a:r>
            <a:r>
              <a:rPr lang="en-US" baseline="30000"/>
              <a:t>4  </a:t>
            </a:r>
            <a:r>
              <a:rPr lang="en-US"/>
              <a:t>+ (21 </a:t>
            </a:r>
            <a:r>
              <a:rPr lang="en-US" b="0">
                <a:solidFill>
                  <a:schemeClr val="bg2"/>
                </a:solidFill>
                <a:sym typeface="Symbol" panose="05050102010706020507" pitchFamily="18" charset="2"/>
              </a:rPr>
              <a:t></a:t>
            </a:r>
            <a:r>
              <a:rPr lang="en-US"/>
              <a:t> 14 + 35 </a:t>
            </a:r>
            <a:r>
              <a:rPr lang="en-US" b="0">
                <a:solidFill>
                  <a:schemeClr val="bg2"/>
                </a:solidFill>
                <a:sym typeface="Symbol" panose="05050102010706020507" pitchFamily="18" charset="2"/>
              </a:rPr>
              <a:t></a:t>
            </a:r>
            <a:r>
              <a:rPr lang="en-US"/>
              <a:t> 40) ·10</a:t>
            </a:r>
            <a:r>
              <a:rPr lang="en-US" baseline="30000"/>
              <a:t>2</a:t>
            </a:r>
            <a:r>
              <a:rPr lang="en-US"/>
              <a:t> + 35 </a:t>
            </a:r>
            <a:r>
              <a:rPr lang="en-US" b="0">
                <a:solidFill>
                  <a:schemeClr val="bg2"/>
                </a:solidFill>
                <a:sym typeface="Symbol" panose="05050102010706020507" pitchFamily="18" charset="2"/>
              </a:rPr>
              <a:t></a:t>
            </a:r>
            <a:r>
              <a:rPr lang="en-US"/>
              <a:t> 14</a:t>
            </a:r>
            <a:br>
              <a:rPr lang="en-US"/>
            </a:br>
            <a:endParaRPr lang="en-US"/>
          </a:p>
          <a:p>
            <a:pPr marL="0" indent="0">
              <a:buNone/>
            </a:pPr>
            <a:r>
              <a:rPr lang="en-US"/>
              <a:t>In general, if A = A</a:t>
            </a:r>
            <a:r>
              <a:rPr lang="en-US" baseline="-25000"/>
              <a:t>1</a:t>
            </a:r>
            <a:r>
              <a:rPr lang="en-US"/>
              <a:t>A</a:t>
            </a:r>
            <a:r>
              <a:rPr lang="en-US" baseline="-25000"/>
              <a:t>2 </a:t>
            </a:r>
            <a:r>
              <a:rPr lang="en-US"/>
              <a:t>and B = B</a:t>
            </a:r>
            <a:r>
              <a:rPr lang="en-US" baseline="-25000"/>
              <a:t>1</a:t>
            </a:r>
            <a:r>
              <a:rPr lang="en-US"/>
              <a:t>B</a:t>
            </a:r>
            <a:r>
              <a:rPr lang="en-US" baseline="-25000"/>
              <a:t>2   </a:t>
            </a:r>
            <a:r>
              <a:rPr lang="en-US"/>
              <a:t>(where A and B are </a:t>
            </a:r>
            <a:r>
              <a:rPr lang="en-US" i="1"/>
              <a:t>n</a:t>
            </a:r>
            <a:r>
              <a:rPr lang="en-US"/>
              <a:t>-digit, </a:t>
            </a:r>
          </a:p>
          <a:p>
            <a:pPr marL="0" indent="0">
              <a:buNone/>
            </a:pPr>
            <a:r>
              <a:rPr lang="en-US"/>
              <a:t>A</a:t>
            </a:r>
            <a:r>
              <a:rPr lang="en-US" baseline="-25000"/>
              <a:t>1</a:t>
            </a:r>
            <a:r>
              <a:rPr lang="en-US"/>
              <a:t>, A</a:t>
            </a:r>
            <a:r>
              <a:rPr lang="en-US" baseline="-25000"/>
              <a:t>2</a:t>
            </a:r>
            <a:r>
              <a:rPr lang="en-US"/>
              <a:t>, B</a:t>
            </a:r>
            <a:r>
              <a:rPr lang="en-US" baseline="-25000"/>
              <a:t>1</a:t>
            </a:r>
            <a:r>
              <a:rPr lang="en-US"/>
              <a:t>,</a:t>
            </a:r>
            <a:r>
              <a:rPr lang="en-US" baseline="-25000"/>
              <a:t> </a:t>
            </a:r>
            <a:r>
              <a:rPr lang="en-US"/>
              <a:t>B</a:t>
            </a:r>
            <a:r>
              <a:rPr lang="en-US" baseline="-25000"/>
              <a:t>2 </a:t>
            </a:r>
            <a:r>
              <a:rPr lang="en-US"/>
              <a:t>are </a:t>
            </a:r>
            <a:r>
              <a:rPr lang="en-US" i="1"/>
              <a:t>n/</a:t>
            </a:r>
            <a:r>
              <a:rPr lang="en-US"/>
              <a:t>2-digit numbers),</a:t>
            </a:r>
          </a:p>
          <a:p>
            <a:pPr marL="0" indent="0">
              <a:buNone/>
            </a:pPr>
            <a:r>
              <a:rPr lang="en-US"/>
              <a:t>A </a:t>
            </a:r>
            <a:r>
              <a:rPr lang="en-US" b="0">
                <a:solidFill>
                  <a:schemeClr val="bg2"/>
                </a:solidFill>
                <a:sym typeface="Symbol" panose="05050102010706020507" pitchFamily="18" charset="2"/>
              </a:rPr>
              <a:t></a:t>
            </a:r>
            <a:r>
              <a:rPr lang="en-US" b="0">
                <a:sym typeface="Symbol" panose="05050102010706020507" pitchFamily="18" charset="2"/>
              </a:rPr>
              <a:t> </a:t>
            </a:r>
            <a:r>
              <a:rPr lang="en-US"/>
              <a:t>B = A</a:t>
            </a:r>
            <a:r>
              <a:rPr lang="en-US" baseline="-25000"/>
              <a:t>1 </a:t>
            </a:r>
            <a:r>
              <a:rPr lang="en-US" b="0">
                <a:solidFill>
                  <a:schemeClr val="bg2"/>
                </a:solidFill>
                <a:sym typeface="Symbol" panose="05050102010706020507" pitchFamily="18" charset="2"/>
              </a:rPr>
              <a:t></a:t>
            </a:r>
            <a:r>
              <a:rPr lang="en-US"/>
              <a:t> B</a:t>
            </a:r>
            <a:r>
              <a:rPr lang="en-US" baseline="-25000"/>
              <a:t>1</a:t>
            </a:r>
            <a:r>
              <a:rPr lang="en-US"/>
              <a:t>·10</a:t>
            </a:r>
            <a:r>
              <a:rPr lang="en-US" i="1" baseline="30000"/>
              <a:t>n</a:t>
            </a:r>
            <a:r>
              <a:rPr lang="en-US" baseline="30000"/>
              <a:t>  </a:t>
            </a:r>
            <a:r>
              <a:rPr lang="en-US"/>
              <a:t>+ (A</a:t>
            </a:r>
            <a:r>
              <a:rPr lang="en-US" baseline="-25000"/>
              <a:t>1 </a:t>
            </a:r>
            <a:r>
              <a:rPr lang="en-US" b="0">
                <a:solidFill>
                  <a:schemeClr val="bg2"/>
                </a:solidFill>
                <a:sym typeface="Symbol" panose="05050102010706020507" pitchFamily="18" charset="2"/>
              </a:rPr>
              <a:t></a:t>
            </a:r>
            <a:r>
              <a:rPr lang="en-US"/>
              <a:t> B</a:t>
            </a:r>
            <a:r>
              <a:rPr lang="en-US" baseline="-25000"/>
              <a:t>2 </a:t>
            </a:r>
            <a:r>
              <a:rPr lang="en-US"/>
              <a:t>+ A</a:t>
            </a:r>
            <a:r>
              <a:rPr lang="en-US" baseline="-25000"/>
              <a:t>2 </a:t>
            </a:r>
            <a:r>
              <a:rPr lang="en-US" b="0">
                <a:solidFill>
                  <a:schemeClr val="bg2"/>
                </a:solidFill>
                <a:sym typeface="Symbol" panose="05050102010706020507" pitchFamily="18" charset="2"/>
              </a:rPr>
              <a:t></a:t>
            </a:r>
            <a:r>
              <a:rPr lang="en-US"/>
              <a:t> B</a:t>
            </a:r>
            <a:r>
              <a:rPr lang="en-US" baseline="-25000"/>
              <a:t>1</a:t>
            </a:r>
            <a:r>
              <a:rPr lang="en-US"/>
              <a:t>) ·10</a:t>
            </a:r>
            <a:r>
              <a:rPr lang="en-US" i="1" baseline="30000"/>
              <a:t>n/</a:t>
            </a:r>
            <a:r>
              <a:rPr lang="en-US" baseline="30000"/>
              <a:t>2 </a:t>
            </a:r>
            <a:r>
              <a:rPr lang="en-US"/>
              <a:t>+ A</a:t>
            </a:r>
            <a:r>
              <a:rPr lang="en-US" baseline="-25000"/>
              <a:t>2 </a:t>
            </a:r>
            <a:r>
              <a:rPr lang="en-US" b="0">
                <a:solidFill>
                  <a:schemeClr val="bg2"/>
                </a:solidFill>
                <a:sym typeface="Symbol" panose="05050102010706020507" pitchFamily="18" charset="2"/>
              </a:rPr>
              <a:t></a:t>
            </a:r>
            <a:r>
              <a:rPr lang="en-US"/>
              <a:t> B</a:t>
            </a:r>
            <a:r>
              <a:rPr lang="en-US" baseline="-25000"/>
              <a:t>2</a:t>
            </a:r>
            <a:br>
              <a:rPr lang="en-US" baseline="-25000"/>
            </a:br>
            <a:endParaRPr lang="en-US" baseline="-25000"/>
          </a:p>
          <a:p>
            <a:pPr marL="0" indent="0">
              <a:buNone/>
            </a:pPr>
            <a:r>
              <a:rPr lang="en-US"/>
              <a:t>Recurrence for the number of one-digit multiplications M(</a:t>
            </a:r>
            <a:r>
              <a:rPr lang="en-US" i="1"/>
              <a:t>n</a:t>
            </a:r>
            <a:r>
              <a:rPr lang="en-US"/>
              <a:t>): </a:t>
            </a:r>
          </a:p>
          <a:p>
            <a:pPr marL="0" indent="0">
              <a:buNone/>
            </a:pPr>
            <a:r>
              <a:rPr lang="en-US" i="1"/>
              <a:t>                             </a:t>
            </a:r>
            <a:r>
              <a:rPr lang="en-US"/>
              <a:t>M(</a:t>
            </a:r>
            <a:r>
              <a:rPr lang="en-US" i="1"/>
              <a:t>n</a:t>
            </a:r>
            <a:r>
              <a:rPr lang="en-US"/>
              <a:t>) = 4M(</a:t>
            </a:r>
            <a:r>
              <a:rPr lang="en-US" i="1"/>
              <a:t>n</a:t>
            </a:r>
            <a:r>
              <a:rPr lang="en-US"/>
              <a:t>/2),   M(1) = 1</a:t>
            </a:r>
            <a:br>
              <a:rPr lang="en-US"/>
            </a:br>
            <a:r>
              <a:rPr lang="en-US"/>
              <a:t>Solution: M(</a:t>
            </a:r>
            <a:r>
              <a:rPr lang="en-US" i="1"/>
              <a:t>n</a:t>
            </a:r>
            <a:r>
              <a:rPr lang="en-US"/>
              <a:t>) = </a:t>
            </a:r>
            <a:r>
              <a:rPr lang="en-US" i="1"/>
              <a:t>n</a:t>
            </a:r>
            <a:r>
              <a:rPr lang="en-US" baseline="30000"/>
              <a:t>2 </a:t>
            </a:r>
          </a:p>
        </p:txBody>
      </p:sp>
    </p:spTree>
    <p:extLst>
      <p:ext uri="{BB962C8B-B14F-4D97-AF65-F5344CB8AC3E}">
        <p14:creationId xmlns:p14="http://schemas.microsoft.com/office/powerpoint/2010/main" val="23217543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2"/>
          <p:cNvSpPr>
            <a:spLocks noGrp="1" noChangeArrowheads="1"/>
          </p:cNvSpPr>
          <p:nvPr>
            <p:ph type="title"/>
          </p:nvPr>
        </p:nvSpPr>
        <p:spPr>
          <a:xfrm>
            <a:off x="1981200" y="228600"/>
            <a:ext cx="8229600" cy="609600"/>
          </a:xfrm>
        </p:spPr>
        <p:txBody>
          <a:bodyPr/>
          <a:lstStyle/>
          <a:p>
            <a:r>
              <a:rPr lang="en-US"/>
              <a:t>Second Divide-and-Conquer Algorithm</a:t>
            </a:r>
          </a:p>
        </p:txBody>
      </p:sp>
      <p:sp>
        <p:nvSpPr>
          <p:cNvPr id="327683" name="Rectangle 3"/>
          <p:cNvSpPr>
            <a:spLocks noGrp="1" noChangeArrowheads="1"/>
          </p:cNvSpPr>
          <p:nvPr>
            <p:ph type="body" idx="1"/>
          </p:nvPr>
        </p:nvSpPr>
        <p:spPr>
          <a:xfrm>
            <a:off x="2057400" y="1295400"/>
            <a:ext cx="8763000" cy="5562600"/>
          </a:xfrm>
        </p:spPr>
        <p:txBody>
          <a:bodyPr/>
          <a:lstStyle/>
          <a:p>
            <a:pPr marL="0" indent="0">
              <a:buNone/>
            </a:pPr>
            <a:r>
              <a:rPr lang="en-US"/>
              <a:t>A </a:t>
            </a:r>
            <a:r>
              <a:rPr lang="en-US" b="0">
                <a:sym typeface="Symbol" panose="05050102010706020507" pitchFamily="18" charset="2"/>
              </a:rPr>
              <a:t></a:t>
            </a:r>
            <a:r>
              <a:rPr lang="en-US"/>
              <a:t> B = A</a:t>
            </a:r>
            <a:r>
              <a:rPr lang="en-US" baseline="-25000"/>
              <a:t>1 </a:t>
            </a:r>
            <a:r>
              <a:rPr lang="en-US" b="0">
                <a:sym typeface="Symbol" panose="05050102010706020507" pitchFamily="18" charset="2"/>
              </a:rPr>
              <a:t></a:t>
            </a:r>
            <a:r>
              <a:rPr lang="en-US"/>
              <a:t> B</a:t>
            </a:r>
            <a:r>
              <a:rPr lang="en-US" baseline="-25000"/>
              <a:t>1</a:t>
            </a:r>
            <a:r>
              <a:rPr lang="en-US"/>
              <a:t>·10</a:t>
            </a:r>
            <a:r>
              <a:rPr lang="en-US" i="1" baseline="30000"/>
              <a:t>n</a:t>
            </a:r>
            <a:r>
              <a:rPr lang="en-US" baseline="30000"/>
              <a:t>  </a:t>
            </a:r>
            <a:r>
              <a:rPr lang="en-US"/>
              <a:t>+ (A</a:t>
            </a:r>
            <a:r>
              <a:rPr lang="en-US" baseline="-25000"/>
              <a:t>1 </a:t>
            </a:r>
            <a:r>
              <a:rPr lang="en-US" b="0">
                <a:sym typeface="Symbol" panose="05050102010706020507" pitchFamily="18" charset="2"/>
              </a:rPr>
              <a:t></a:t>
            </a:r>
            <a:r>
              <a:rPr lang="en-US"/>
              <a:t> B</a:t>
            </a:r>
            <a:r>
              <a:rPr lang="en-US" baseline="-25000"/>
              <a:t>2 </a:t>
            </a:r>
            <a:r>
              <a:rPr lang="en-US"/>
              <a:t>+ A</a:t>
            </a:r>
            <a:r>
              <a:rPr lang="en-US" baseline="-25000"/>
              <a:t>2 </a:t>
            </a:r>
            <a:r>
              <a:rPr lang="en-US" b="0">
                <a:sym typeface="Symbol" panose="05050102010706020507" pitchFamily="18" charset="2"/>
              </a:rPr>
              <a:t></a:t>
            </a:r>
            <a:r>
              <a:rPr lang="en-US"/>
              <a:t> B</a:t>
            </a:r>
            <a:r>
              <a:rPr lang="en-US" baseline="-25000"/>
              <a:t>1</a:t>
            </a:r>
            <a:r>
              <a:rPr lang="en-US"/>
              <a:t>) ·10</a:t>
            </a:r>
            <a:r>
              <a:rPr lang="en-US" i="1" baseline="30000"/>
              <a:t>n/</a:t>
            </a:r>
            <a:r>
              <a:rPr lang="en-US" baseline="30000"/>
              <a:t>2 </a:t>
            </a:r>
            <a:r>
              <a:rPr lang="en-US"/>
              <a:t>+ A</a:t>
            </a:r>
            <a:r>
              <a:rPr lang="en-US" baseline="-25000"/>
              <a:t>2 </a:t>
            </a:r>
            <a:r>
              <a:rPr lang="en-US" b="0">
                <a:sym typeface="Symbol" panose="05050102010706020507" pitchFamily="18" charset="2"/>
              </a:rPr>
              <a:t></a:t>
            </a:r>
            <a:r>
              <a:rPr lang="en-US"/>
              <a:t> B</a:t>
            </a:r>
            <a:r>
              <a:rPr lang="en-US" baseline="-25000"/>
              <a:t>2</a:t>
            </a:r>
            <a:br>
              <a:rPr lang="en-US" baseline="-25000"/>
            </a:br>
            <a:endParaRPr lang="en-US" baseline="-25000"/>
          </a:p>
          <a:p>
            <a:pPr marL="0" indent="0">
              <a:buNone/>
            </a:pPr>
            <a:r>
              <a:rPr lang="en-US"/>
              <a:t>The idea is to decrease the number of multiplications from 4 to 3:  </a:t>
            </a:r>
          </a:p>
          <a:p>
            <a:pPr marL="0" indent="0">
              <a:buNone/>
            </a:pPr>
            <a:endParaRPr lang="en-US"/>
          </a:p>
          <a:p>
            <a:pPr marL="0" indent="0">
              <a:buNone/>
            </a:pPr>
            <a:r>
              <a:rPr lang="en-US"/>
              <a:t>   (A</a:t>
            </a:r>
            <a:r>
              <a:rPr lang="en-US" baseline="-25000"/>
              <a:t>1</a:t>
            </a:r>
            <a:r>
              <a:rPr lang="en-US"/>
              <a:t> + A</a:t>
            </a:r>
            <a:r>
              <a:rPr lang="en-US" baseline="-25000"/>
              <a:t>2</a:t>
            </a:r>
            <a:r>
              <a:rPr lang="en-US"/>
              <a:t> ) </a:t>
            </a:r>
            <a:r>
              <a:rPr lang="en-US" b="0">
                <a:sym typeface="Symbol" panose="05050102010706020507" pitchFamily="18" charset="2"/>
              </a:rPr>
              <a:t></a:t>
            </a:r>
            <a:r>
              <a:rPr lang="en-US"/>
              <a:t> (B</a:t>
            </a:r>
            <a:r>
              <a:rPr lang="en-US" baseline="-25000"/>
              <a:t>1</a:t>
            </a:r>
            <a:r>
              <a:rPr lang="en-US"/>
              <a:t> + B</a:t>
            </a:r>
            <a:r>
              <a:rPr lang="en-US" baseline="-25000"/>
              <a:t>2</a:t>
            </a:r>
            <a:r>
              <a:rPr lang="en-US"/>
              <a:t> ) = A</a:t>
            </a:r>
            <a:r>
              <a:rPr lang="en-US" baseline="-25000"/>
              <a:t>1 </a:t>
            </a:r>
            <a:r>
              <a:rPr lang="en-US" b="0">
                <a:solidFill>
                  <a:schemeClr val="bg2"/>
                </a:solidFill>
                <a:sym typeface="Symbol" panose="05050102010706020507" pitchFamily="18" charset="2"/>
              </a:rPr>
              <a:t></a:t>
            </a:r>
            <a:r>
              <a:rPr lang="en-US"/>
              <a:t> B</a:t>
            </a:r>
            <a:r>
              <a:rPr lang="en-US" baseline="-25000"/>
              <a:t>1</a:t>
            </a:r>
            <a:r>
              <a:rPr lang="en-US"/>
              <a:t> + (A</a:t>
            </a:r>
            <a:r>
              <a:rPr lang="en-US" baseline="-25000"/>
              <a:t>1 </a:t>
            </a:r>
            <a:r>
              <a:rPr lang="en-US" b="0">
                <a:solidFill>
                  <a:srgbClr val="FF6600"/>
                </a:solidFill>
                <a:sym typeface="Symbol" panose="05050102010706020507" pitchFamily="18" charset="2"/>
              </a:rPr>
              <a:t></a:t>
            </a:r>
            <a:r>
              <a:rPr lang="en-US"/>
              <a:t> B</a:t>
            </a:r>
            <a:r>
              <a:rPr lang="en-US" baseline="-25000"/>
              <a:t>2 </a:t>
            </a:r>
            <a:r>
              <a:rPr lang="en-US"/>
              <a:t>+ A</a:t>
            </a:r>
            <a:r>
              <a:rPr lang="en-US" baseline="-25000"/>
              <a:t>2 </a:t>
            </a:r>
            <a:r>
              <a:rPr lang="en-US" b="0">
                <a:solidFill>
                  <a:srgbClr val="FF6600"/>
                </a:solidFill>
                <a:sym typeface="Symbol" panose="05050102010706020507" pitchFamily="18" charset="2"/>
              </a:rPr>
              <a:t></a:t>
            </a:r>
            <a:r>
              <a:rPr lang="en-US"/>
              <a:t> B</a:t>
            </a:r>
            <a:r>
              <a:rPr lang="en-US" baseline="-25000"/>
              <a:t>1</a:t>
            </a:r>
            <a:r>
              <a:rPr lang="en-US"/>
              <a:t>) + A</a:t>
            </a:r>
            <a:r>
              <a:rPr lang="en-US" baseline="-25000"/>
              <a:t>2 </a:t>
            </a:r>
            <a:r>
              <a:rPr lang="en-US" b="0">
                <a:solidFill>
                  <a:schemeClr val="bg2"/>
                </a:solidFill>
                <a:sym typeface="Symbol" panose="05050102010706020507" pitchFamily="18" charset="2"/>
              </a:rPr>
              <a:t></a:t>
            </a:r>
            <a:r>
              <a:rPr lang="en-US"/>
              <a:t> B</a:t>
            </a:r>
            <a:r>
              <a:rPr lang="en-US" baseline="-25000"/>
              <a:t>2,</a:t>
            </a:r>
            <a:br>
              <a:rPr lang="en-US" baseline="-25000"/>
            </a:br>
            <a:br>
              <a:rPr lang="en-US"/>
            </a:br>
            <a:r>
              <a:rPr lang="en-US"/>
              <a:t>I.e., (A</a:t>
            </a:r>
            <a:r>
              <a:rPr lang="en-US" baseline="-25000"/>
              <a:t>1 </a:t>
            </a:r>
            <a:r>
              <a:rPr lang="en-US" b="0">
                <a:solidFill>
                  <a:srgbClr val="FF6600"/>
                </a:solidFill>
                <a:sym typeface="Symbol" panose="05050102010706020507" pitchFamily="18" charset="2"/>
              </a:rPr>
              <a:t></a:t>
            </a:r>
            <a:r>
              <a:rPr lang="en-US"/>
              <a:t> B</a:t>
            </a:r>
            <a:r>
              <a:rPr lang="en-US" baseline="-25000"/>
              <a:t>2 </a:t>
            </a:r>
            <a:r>
              <a:rPr lang="en-US"/>
              <a:t>+ A</a:t>
            </a:r>
            <a:r>
              <a:rPr lang="en-US" baseline="-25000"/>
              <a:t>2 </a:t>
            </a:r>
            <a:r>
              <a:rPr lang="en-US" b="0">
                <a:solidFill>
                  <a:srgbClr val="FF6600"/>
                </a:solidFill>
                <a:sym typeface="Symbol" panose="05050102010706020507" pitchFamily="18" charset="2"/>
              </a:rPr>
              <a:t></a:t>
            </a:r>
            <a:r>
              <a:rPr lang="en-US"/>
              <a:t> B</a:t>
            </a:r>
            <a:r>
              <a:rPr lang="en-US" baseline="-25000"/>
              <a:t>1</a:t>
            </a:r>
            <a:r>
              <a:rPr lang="en-US"/>
              <a:t>) = (A</a:t>
            </a:r>
            <a:r>
              <a:rPr lang="en-US" baseline="-25000"/>
              <a:t>1</a:t>
            </a:r>
            <a:r>
              <a:rPr lang="en-US"/>
              <a:t> + A</a:t>
            </a:r>
            <a:r>
              <a:rPr lang="en-US" baseline="-25000"/>
              <a:t>2</a:t>
            </a:r>
            <a:r>
              <a:rPr lang="en-US"/>
              <a:t> ) </a:t>
            </a:r>
            <a:r>
              <a:rPr lang="en-US" b="0">
                <a:solidFill>
                  <a:srgbClr val="FF6600"/>
                </a:solidFill>
                <a:sym typeface="Symbol" panose="05050102010706020507" pitchFamily="18" charset="2"/>
              </a:rPr>
              <a:t></a:t>
            </a:r>
            <a:r>
              <a:rPr lang="en-US"/>
              <a:t> (B</a:t>
            </a:r>
            <a:r>
              <a:rPr lang="en-US" baseline="-25000"/>
              <a:t>1</a:t>
            </a:r>
            <a:r>
              <a:rPr lang="en-US"/>
              <a:t> + B</a:t>
            </a:r>
            <a:r>
              <a:rPr lang="en-US" baseline="-25000"/>
              <a:t>2</a:t>
            </a:r>
            <a:r>
              <a:rPr lang="en-US"/>
              <a:t> ) - A</a:t>
            </a:r>
            <a:r>
              <a:rPr lang="en-US" baseline="-25000"/>
              <a:t>1 </a:t>
            </a:r>
            <a:r>
              <a:rPr lang="en-US" b="0">
                <a:solidFill>
                  <a:schemeClr val="bg2"/>
                </a:solidFill>
                <a:sym typeface="Symbol" panose="05050102010706020507" pitchFamily="18" charset="2"/>
              </a:rPr>
              <a:t></a:t>
            </a:r>
            <a:r>
              <a:rPr lang="en-US"/>
              <a:t> B</a:t>
            </a:r>
            <a:r>
              <a:rPr lang="en-US" baseline="-25000"/>
              <a:t>1</a:t>
            </a:r>
            <a:r>
              <a:rPr lang="en-US"/>
              <a:t> - A</a:t>
            </a:r>
            <a:r>
              <a:rPr lang="en-US" baseline="-25000"/>
              <a:t>2 </a:t>
            </a:r>
            <a:r>
              <a:rPr lang="en-US" b="0">
                <a:solidFill>
                  <a:schemeClr val="bg2"/>
                </a:solidFill>
                <a:sym typeface="Symbol" panose="05050102010706020507" pitchFamily="18" charset="2"/>
              </a:rPr>
              <a:t></a:t>
            </a:r>
            <a:r>
              <a:rPr lang="en-US"/>
              <a:t> B</a:t>
            </a:r>
            <a:r>
              <a:rPr lang="en-US" baseline="-25000"/>
              <a:t>2,</a:t>
            </a:r>
            <a:r>
              <a:rPr lang="en-US"/>
              <a:t> </a:t>
            </a:r>
            <a:br>
              <a:rPr lang="en-US"/>
            </a:br>
            <a:r>
              <a:rPr lang="en-US"/>
              <a:t>which requires only 3 multiplications at the expense of (4-1) extra add/sub.</a:t>
            </a:r>
          </a:p>
          <a:p>
            <a:pPr marL="0" indent="0">
              <a:lnSpc>
                <a:spcPct val="110000"/>
              </a:lnSpc>
              <a:buNone/>
            </a:pPr>
            <a:br>
              <a:rPr lang="en-US"/>
            </a:br>
            <a:r>
              <a:rPr lang="en-US"/>
              <a:t>Recurrence for the  number of multiplications M(</a:t>
            </a:r>
            <a:r>
              <a:rPr lang="en-US" i="1"/>
              <a:t>n</a:t>
            </a:r>
            <a:r>
              <a:rPr lang="en-US"/>
              <a:t>):</a:t>
            </a:r>
            <a:br>
              <a:rPr lang="en-US"/>
            </a:br>
            <a:r>
              <a:rPr lang="en-US"/>
              <a:t>                             M(</a:t>
            </a:r>
            <a:r>
              <a:rPr lang="en-US" i="1"/>
              <a:t>n</a:t>
            </a:r>
            <a:r>
              <a:rPr lang="en-US"/>
              <a:t>) = 3</a:t>
            </a:r>
            <a:r>
              <a:rPr lang="en-US" i="1"/>
              <a:t>M</a:t>
            </a:r>
            <a:r>
              <a:rPr lang="en-US"/>
              <a:t>(</a:t>
            </a:r>
            <a:r>
              <a:rPr lang="en-US" i="1"/>
              <a:t>n</a:t>
            </a:r>
            <a:r>
              <a:rPr lang="en-US"/>
              <a:t>/2),   M(1) = 1</a:t>
            </a:r>
            <a:br>
              <a:rPr lang="en-US"/>
            </a:br>
            <a:r>
              <a:rPr lang="en-US"/>
              <a:t>Solution: M(</a:t>
            </a:r>
            <a:r>
              <a:rPr lang="en-US" i="1"/>
              <a:t>n</a:t>
            </a:r>
            <a:r>
              <a:rPr lang="en-US"/>
              <a:t>) </a:t>
            </a:r>
            <a:r>
              <a:rPr lang="en-US">
                <a:solidFill>
                  <a:schemeClr val="accent2"/>
                </a:solidFill>
              </a:rPr>
              <a:t>= 3</a:t>
            </a:r>
            <a:r>
              <a:rPr lang="en-US" sz="2800" baseline="30000">
                <a:solidFill>
                  <a:schemeClr val="accent2"/>
                </a:solidFill>
              </a:rPr>
              <a:t>log </a:t>
            </a:r>
            <a:r>
              <a:rPr lang="en-US" baseline="14000">
                <a:solidFill>
                  <a:schemeClr val="accent2"/>
                </a:solidFill>
              </a:rPr>
              <a:t>2</a:t>
            </a:r>
            <a:r>
              <a:rPr lang="en-US" sz="2800" i="1" baseline="30000">
                <a:solidFill>
                  <a:schemeClr val="accent2"/>
                </a:solidFill>
              </a:rPr>
              <a:t>n</a:t>
            </a:r>
            <a:r>
              <a:rPr lang="en-US" baseline="30000"/>
              <a:t> </a:t>
            </a:r>
            <a:r>
              <a:rPr lang="en-US"/>
              <a:t>= </a:t>
            </a:r>
            <a:r>
              <a:rPr lang="en-US" i="1"/>
              <a:t>n</a:t>
            </a:r>
            <a:r>
              <a:rPr lang="en-US" sz="2800" baseline="30000"/>
              <a:t>log</a:t>
            </a:r>
            <a:r>
              <a:rPr lang="en-US" baseline="30000"/>
              <a:t> </a:t>
            </a:r>
            <a:r>
              <a:rPr lang="en-US" baseline="14000"/>
              <a:t>2</a:t>
            </a:r>
            <a:r>
              <a:rPr lang="en-US" sz="2800" baseline="30000"/>
              <a:t>3</a:t>
            </a:r>
            <a:r>
              <a:rPr lang="en-US" baseline="30000"/>
              <a:t> </a:t>
            </a:r>
            <a:r>
              <a:rPr lang="en-US">
                <a:latin typeface="Lucida Grande" pitchFamily="84" charset="0"/>
                <a:cs typeface="Times New Roman" panose="02020603050405020304" pitchFamily="18" charset="0"/>
              </a:rPr>
              <a:t>≈</a:t>
            </a:r>
            <a:r>
              <a:rPr lang="en-US">
                <a:cs typeface="Times New Roman" panose="02020603050405020304" pitchFamily="18" charset="0"/>
              </a:rPr>
              <a:t> </a:t>
            </a:r>
            <a:r>
              <a:rPr lang="en-US" i="1"/>
              <a:t>n</a:t>
            </a:r>
            <a:r>
              <a:rPr lang="en-US" baseline="30000"/>
              <a:t>1.585 </a:t>
            </a:r>
          </a:p>
        </p:txBody>
      </p:sp>
      <p:sp>
        <p:nvSpPr>
          <p:cNvPr id="327684" name="Text Box 4"/>
          <p:cNvSpPr txBox="1">
            <a:spLocks noChangeArrowheads="1"/>
          </p:cNvSpPr>
          <p:nvPr/>
        </p:nvSpPr>
        <p:spPr bwMode="auto">
          <a:xfrm>
            <a:off x="8382000" y="5562601"/>
            <a:ext cx="22860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50000"/>
              </a:spcBef>
              <a:spcAft>
                <a:spcPct val="0"/>
              </a:spcAft>
            </a:pPr>
            <a:r>
              <a:rPr lang="en-US" sz="2000">
                <a:solidFill>
                  <a:srgbClr val="FF9933"/>
                </a:solidFill>
              </a:rPr>
              <a:t>What if we count both multiplications and additions?</a:t>
            </a:r>
          </a:p>
        </p:txBody>
      </p:sp>
    </p:spTree>
    <p:extLst>
      <p:ext uri="{BB962C8B-B14F-4D97-AF65-F5344CB8AC3E}">
        <p14:creationId xmlns:p14="http://schemas.microsoft.com/office/powerpoint/2010/main" val="27962105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27684"/>
                                        </p:tgtEl>
                                        <p:attrNameLst>
                                          <p:attrName>style.visibility</p:attrName>
                                        </p:attrNameLst>
                                      </p:cBhvr>
                                      <p:to>
                                        <p:strVal val="visible"/>
                                      </p:to>
                                    </p:set>
                                    <p:anim calcmode="lin" valueType="num">
                                      <p:cBhvr additive="base">
                                        <p:cTn id="7" dur="1000" fill="hold"/>
                                        <p:tgtEl>
                                          <p:spTgt spid="327684"/>
                                        </p:tgtEl>
                                        <p:attrNameLst>
                                          <p:attrName>ppt_x</p:attrName>
                                        </p:attrNameLst>
                                      </p:cBhvr>
                                      <p:tavLst>
                                        <p:tav tm="0">
                                          <p:val>
                                            <p:strVal val="#ppt_x"/>
                                          </p:val>
                                        </p:tav>
                                        <p:tav tm="100000">
                                          <p:val>
                                            <p:strVal val="#ppt_x"/>
                                          </p:val>
                                        </p:tav>
                                      </p:tavLst>
                                    </p:anim>
                                    <p:anim calcmode="lin" valueType="num">
                                      <p:cBhvr additive="base">
                                        <p:cTn id="8" dur="1000" fill="hold"/>
                                        <p:tgtEl>
                                          <p:spTgt spid="32768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68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2"/>
          <p:cNvSpPr>
            <a:spLocks noGrp="1" noChangeArrowheads="1"/>
          </p:cNvSpPr>
          <p:nvPr>
            <p:ph type="title"/>
          </p:nvPr>
        </p:nvSpPr>
        <p:spPr>
          <a:xfrm>
            <a:off x="2057400" y="152400"/>
            <a:ext cx="8610600" cy="685800"/>
          </a:xfrm>
        </p:spPr>
        <p:txBody>
          <a:bodyPr/>
          <a:lstStyle/>
          <a:p>
            <a:r>
              <a:rPr lang="en-US"/>
              <a:t>Example of Large-Integer Multiplication</a:t>
            </a:r>
            <a:r>
              <a:rPr lang="en-US" sz="3200"/>
              <a:t> </a:t>
            </a:r>
          </a:p>
        </p:txBody>
      </p:sp>
      <p:sp>
        <p:nvSpPr>
          <p:cNvPr id="334851" name="Rectangle 3"/>
          <p:cNvSpPr>
            <a:spLocks noGrp="1" noChangeArrowheads="1"/>
          </p:cNvSpPr>
          <p:nvPr>
            <p:ph type="body" idx="1"/>
          </p:nvPr>
        </p:nvSpPr>
        <p:spPr>
          <a:xfrm>
            <a:off x="1524000" y="914400"/>
            <a:ext cx="9144000" cy="5715000"/>
          </a:xfrm>
        </p:spPr>
        <p:txBody>
          <a:bodyPr/>
          <a:lstStyle/>
          <a:p>
            <a:pPr>
              <a:buFont typeface="Monotype Sorts" pitchFamily="2" charset="2"/>
              <a:buNone/>
            </a:pPr>
            <a:r>
              <a:rPr lang="en-US"/>
              <a:t> </a:t>
            </a:r>
          </a:p>
        </p:txBody>
      </p:sp>
      <p:sp>
        <p:nvSpPr>
          <p:cNvPr id="334852" name="Rectangle 4"/>
          <p:cNvSpPr>
            <a:spLocks noChangeArrowheads="1"/>
          </p:cNvSpPr>
          <p:nvPr/>
        </p:nvSpPr>
        <p:spPr bwMode="auto">
          <a:xfrm>
            <a:off x="2057400" y="1295400"/>
            <a:ext cx="1981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fontAlgn="base" hangingPunct="0">
              <a:spcBef>
                <a:spcPct val="0"/>
              </a:spcBef>
              <a:spcAft>
                <a:spcPct val="0"/>
              </a:spcAft>
            </a:pPr>
            <a:r>
              <a:rPr kumimoji="1" lang="en-US" sz="2400" b="1">
                <a:solidFill>
                  <a:srgbClr val="FFFF99"/>
                </a:solidFill>
                <a:effectLst>
                  <a:outerShdw blurRad="38100" dist="38100" dir="2700000" algn="tl">
                    <a:srgbClr val="000000"/>
                  </a:outerShdw>
                </a:effectLst>
              </a:rPr>
              <a:t>2135 </a:t>
            </a:r>
            <a:r>
              <a:rPr kumimoji="1" lang="en-US" sz="2400">
                <a:solidFill>
                  <a:srgbClr val="FFFF99"/>
                </a:solidFill>
                <a:effectLst>
                  <a:outerShdw blurRad="38100" dist="38100" dir="2700000" algn="tl">
                    <a:srgbClr val="000000"/>
                  </a:outerShdw>
                </a:effectLst>
                <a:sym typeface="Symbol" panose="05050102010706020507" pitchFamily="18" charset="2"/>
              </a:rPr>
              <a:t></a:t>
            </a:r>
            <a:r>
              <a:rPr kumimoji="1" lang="en-US" sz="2400" b="1">
                <a:solidFill>
                  <a:srgbClr val="FFFF99"/>
                </a:solidFill>
                <a:effectLst>
                  <a:outerShdw blurRad="38100" dist="38100" dir="2700000" algn="tl">
                    <a:srgbClr val="000000"/>
                  </a:outerShdw>
                </a:effectLst>
              </a:rPr>
              <a:t> 4014</a:t>
            </a:r>
          </a:p>
        </p:txBody>
      </p:sp>
      <p:sp>
        <p:nvSpPr>
          <p:cNvPr id="334854" name="Text Box 6"/>
          <p:cNvSpPr txBox="1">
            <a:spLocks noChangeArrowheads="1"/>
          </p:cNvSpPr>
          <p:nvPr/>
        </p:nvSpPr>
        <p:spPr bwMode="auto">
          <a:xfrm>
            <a:off x="2286000" y="2057401"/>
            <a:ext cx="7848600"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50000"/>
              </a:spcBef>
              <a:spcAft>
                <a:spcPct val="0"/>
              </a:spcAft>
            </a:pPr>
            <a:r>
              <a:rPr lang="en-US" sz="2400">
                <a:solidFill>
                  <a:srgbClr val="FFFFFF"/>
                </a:solidFill>
              </a:rPr>
              <a:t>= (21*10^2 + 35) * (40*10^2 + 14)</a:t>
            </a:r>
          </a:p>
          <a:p>
            <a:pPr eaLnBrk="0" fontAlgn="base" hangingPunct="0">
              <a:spcBef>
                <a:spcPct val="50000"/>
              </a:spcBef>
              <a:spcAft>
                <a:spcPct val="0"/>
              </a:spcAft>
            </a:pPr>
            <a:r>
              <a:rPr lang="en-US" sz="2400">
                <a:solidFill>
                  <a:srgbClr val="FFFFFF"/>
                </a:solidFill>
              </a:rPr>
              <a:t>= (21</a:t>
            </a:r>
            <a:r>
              <a:rPr lang="en-US" sz="2400">
                <a:solidFill>
                  <a:srgbClr val="001932"/>
                </a:solidFill>
              </a:rPr>
              <a:t>*</a:t>
            </a:r>
            <a:r>
              <a:rPr lang="en-US" sz="2400">
                <a:solidFill>
                  <a:srgbClr val="FFFFFF"/>
                </a:solidFill>
              </a:rPr>
              <a:t>40)*10^4 + c1*10^2 + 35</a:t>
            </a:r>
            <a:r>
              <a:rPr lang="en-US" sz="2400">
                <a:solidFill>
                  <a:srgbClr val="001932"/>
                </a:solidFill>
              </a:rPr>
              <a:t>*</a:t>
            </a:r>
            <a:r>
              <a:rPr lang="en-US" sz="2400">
                <a:solidFill>
                  <a:srgbClr val="FFFFFF"/>
                </a:solidFill>
              </a:rPr>
              <a:t>14</a:t>
            </a:r>
          </a:p>
          <a:p>
            <a:pPr eaLnBrk="0" fontAlgn="base" hangingPunct="0">
              <a:spcBef>
                <a:spcPct val="50000"/>
              </a:spcBef>
              <a:spcAft>
                <a:spcPct val="0"/>
              </a:spcAft>
            </a:pPr>
            <a:r>
              <a:rPr lang="en-US" sz="2400">
                <a:solidFill>
                  <a:srgbClr val="FFFFFF"/>
                </a:solidFill>
              </a:rPr>
              <a:t>where c1 = (21+35)</a:t>
            </a:r>
            <a:r>
              <a:rPr lang="en-US" sz="2400">
                <a:solidFill>
                  <a:srgbClr val="FF6600"/>
                </a:solidFill>
              </a:rPr>
              <a:t>*</a:t>
            </a:r>
            <a:r>
              <a:rPr lang="en-US" sz="2400">
                <a:solidFill>
                  <a:srgbClr val="FFFFFF"/>
                </a:solidFill>
              </a:rPr>
              <a:t>(40+14) - 21</a:t>
            </a:r>
            <a:r>
              <a:rPr lang="en-US" sz="2400">
                <a:solidFill>
                  <a:srgbClr val="001932"/>
                </a:solidFill>
              </a:rPr>
              <a:t>*</a:t>
            </a:r>
            <a:r>
              <a:rPr lang="en-US" sz="2400">
                <a:solidFill>
                  <a:srgbClr val="FFFFFF"/>
                </a:solidFill>
              </a:rPr>
              <a:t>40 - 35</a:t>
            </a:r>
            <a:r>
              <a:rPr lang="en-US" sz="2400">
                <a:solidFill>
                  <a:srgbClr val="001932"/>
                </a:solidFill>
              </a:rPr>
              <a:t>*</a:t>
            </a:r>
            <a:r>
              <a:rPr lang="en-US" sz="2400">
                <a:solidFill>
                  <a:srgbClr val="FFFFFF"/>
                </a:solidFill>
              </a:rPr>
              <a:t>14, and</a:t>
            </a:r>
          </a:p>
          <a:p>
            <a:pPr eaLnBrk="0" fontAlgn="base" hangingPunct="0">
              <a:spcBef>
                <a:spcPct val="50000"/>
              </a:spcBef>
              <a:spcAft>
                <a:spcPct val="0"/>
              </a:spcAft>
            </a:pPr>
            <a:r>
              <a:rPr lang="en-US" sz="2400">
                <a:solidFill>
                  <a:srgbClr val="FFFFFF"/>
                </a:solidFill>
              </a:rPr>
              <a:t>21*40 = (2*10 + 1) * (4*10 + 0)</a:t>
            </a:r>
          </a:p>
          <a:p>
            <a:pPr eaLnBrk="0" fontAlgn="base" hangingPunct="0">
              <a:spcBef>
                <a:spcPct val="50000"/>
              </a:spcBef>
              <a:spcAft>
                <a:spcPct val="0"/>
              </a:spcAft>
            </a:pPr>
            <a:r>
              <a:rPr lang="en-US" sz="2400">
                <a:solidFill>
                  <a:srgbClr val="FFFFFF"/>
                </a:solidFill>
              </a:rPr>
              <a:t>           = (2</a:t>
            </a:r>
            <a:r>
              <a:rPr lang="en-US" sz="2400">
                <a:solidFill>
                  <a:srgbClr val="001932"/>
                </a:solidFill>
              </a:rPr>
              <a:t>*</a:t>
            </a:r>
            <a:r>
              <a:rPr lang="en-US" sz="2400">
                <a:solidFill>
                  <a:srgbClr val="FFFFFF"/>
                </a:solidFill>
              </a:rPr>
              <a:t>4)*10^2 + c2*10 + 1</a:t>
            </a:r>
            <a:r>
              <a:rPr lang="en-US" sz="2400">
                <a:solidFill>
                  <a:srgbClr val="001932"/>
                </a:solidFill>
              </a:rPr>
              <a:t>*</a:t>
            </a:r>
            <a:r>
              <a:rPr lang="en-US" sz="2400">
                <a:solidFill>
                  <a:srgbClr val="FFFFFF"/>
                </a:solidFill>
              </a:rPr>
              <a:t>0</a:t>
            </a:r>
          </a:p>
          <a:p>
            <a:pPr eaLnBrk="0" fontAlgn="base" hangingPunct="0">
              <a:spcBef>
                <a:spcPct val="50000"/>
              </a:spcBef>
              <a:spcAft>
                <a:spcPct val="0"/>
              </a:spcAft>
            </a:pPr>
            <a:r>
              <a:rPr lang="en-US" sz="2400">
                <a:solidFill>
                  <a:srgbClr val="FFFFFF"/>
                </a:solidFill>
              </a:rPr>
              <a:t>where c2 = (2+1)</a:t>
            </a:r>
            <a:r>
              <a:rPr lang="en-US" sz="2400">
                <a:solidFill>
                  <a:srgbClr val="FF6600"/>
                </a:solidFill>
              </a:rPr>
              <a:t>*</a:t>
            </a:r>
            <a:r>
              <a:rPr lang="en-US" sz="2400">
                <a:solidFill>
                  <a:srgbClr val="FFFFFF"/>
                </a:solidFill>
              </a:rPr>
              <a:t>(4+0) - 2</a:t>
            </a:r>
            <a:r>
              <a:rPr lang="en-US" sz="2400">
                <a:solidFill>
                  <a:srgbClr val="001932"/>
                </a:solidFill>
              </a:rPr>
              <a:t>*</a:t>
            </a:r>
            <a:r>
              <a:rPr lang="en-US" sz="2400">
                <a:solidFill>
                  <a:srgbClr val="FFFFFF"/>
                </a:solidFill>
              </a:rPr>
              <a:t>4 - 1</a:t>
            </a:r>
            <a:r>
              <a:rPr lang="en-US" sz="2400">
                <a:solidFill>
                  <a:srgbClr val="001932"/>
                </a:solidFill>
              </a:rPr>
              <a:t>*</a:t>
            </a:r>
            <a:r>
              <a:rPr lang="en-US" sz="2400">
                <a:solidFill>
                  <a:srgbClr val="FFFFFF"/>
                </a:solidFill>
              </a:rPr>
              <a:t>0, etc.</a:t>
            </a:r>
          </a:p>
          <a:p>
            <a:pPr eaLnBrk="0" fontAlgn="base" hangingPunct="0">
              <a:spcBef>
                <a:spcPct val="50000"/>
              </a:spcBef>
              <a:spcAft>
                <a:spcPct val="0"/>
              </a:spcAft>
            </a:pPr>
            <a:endParaRPr lang="en-US" sz="2400">
              <a:solidFill>
                <a:srgbClr val="FFFFFF"/>
              </a:solidFill>
            </a:endParaRPr>
          </a:p>
          <a:p>
            <a:pPr eaLnBrk="0" fontAlgn="base" hangingPunct="0">
              <a:spcBef>
                <a:spcPct val="50000"/>
              </a:spcBef>
              <a:spcAft>
                <a:spcPct val="0"/>
              </a:spcAft>
            </a:pPr>
            <a:r>
              <a:rPr lang="en-US" sz="2400">
                <a:solidFill>
                  <a:srgbClr val="FF9933"/>
                </a:solidFill>
              </a:rPr>
              <a:t>This process requires 9 digit multiplications as opposed to 16.</a:t>
            </a:r>
          </a:p>
          <a:p>
            <a:pPr eaLnBrk="0" fontAlgn="base" hangingPunct="0">
              <a:spcBef>
                <a:spcPct val="50000"/>
              </a:spcBef>
              <a:spcAft>
                <a:spcPct val="0"/>
              </a:spcAft>
            </a:pPr>
            <a:endParaRPr lang="en-US" sz="2400">
              <a:solidFill>
                <a:srgbClr val="FF9933"/>
              </a:solidFill>
            </a:endParaRPr>
          </a:p>
        </p:txBody>
      </p:sp>
    </p:spTree>
    <p:extLst>
      <p:ext uri="{BB962C8B-B14F-4D97-AF65-F5344CB8AC3E}">
        <p14:creationId xmlns:p14="http://schemas.microsoft.com/office/powerpoint/2010/main" val="23479287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34854"/>
                                        </p:tgtEl>
                                        <p:attrNameLst>
                                          <p:attrName>style.visibility</p:attrName>
                                        </p:attrNameLst>
                                      </p:cBhvr>
                                      <p:to>
                                        <p:strVal val="visible"/>
                                      </p:to>
                                    </p:set>
                                    <p:anim calcmode="lin" valueType="num">
                                      <p:cBhvr additive="base">
                                        <p:cTn id="7" dur="1000" fill="hold"/>
                                        <p:tgtEl>
                                          <p:spTgt spid="334854"/>
                                        </p:tgtEl>
                                        <p:attrNameLst>
                                          <p:attrName>ppt_x</p:attrName>
                                        </p:attrNameLst>
                                      </p:cBhvr>
                                      <p:tavLst>
                                        <p:tav tm="0">
                                          <p:val>
                                            <p:strVal val="1+#ppt_w/2"/>
                                          </p:val>
                                        </p:tav>
                                        <p:tav tm="100000">
                                          <p:val>
                                            <p:strVal val="#ppt_x"/>
                                          </p:val>
                                        </p:tav>
                                      </p:tavLst>
                                    </p:anim>
                                    <p:anim calcmode="lin" valueType="num">
                                      <p:cBhvr additive="base">
                                        <p:cTn id="8" dur="1000" fill="hold"/>
                                        <p:tgtEl>
                                          <p:spTgt spid="33485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485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1780" y="362804"/>
            <a:ext cx="10058400" cy="968440"/>
          </a:xfrm>
        </p:spPr>
        <p:txBody>
          <a:bodyPr>
            <a:normAutofit/>
          </a:bodyPr>
          <a:lstStyle/>
          <a:p>
            <a:pPr>
              <a:lnSpc>
                <a:spcPct val="110000"/>
              </a:lnSpc>
            </a:pPr>
            <a:r>
              <a:rPr lang="en-US" dirty="0">
                <a:solidFill>
                  <a:srgbClr val="00B050"/>
                </a:solidFill>
                <a:latin typeface="Times New Roman" pitchFamily="18" charset="0"/>
                <a:cs typeface="Times New Roman" pitchFamily="18" charset="0"/>
              </a:rPr>
              <a:t>References</a:t>
            </a:r>
          </a:p>
        </p:txBody>
      </p:sp>
      <p:sp>
        <p:nvSpPr>
          <p:cNvPr id="3" name="Content Placeholder 2"/>
          <p:cNvSpPr>
            <a:spLocks noGrp="1"/>
          </p:cNvSpPr>
          <p:nvPr>
            <p:ph idx="1"/>
          </p:nvPr>
        </p:nvSpPr>
        <p:spPr>
          <a:xfrm>
            <a:off x="995680" y="1816101"/>
            <a:ext cx="10216803" cy="4539828"/>
          </a:xfrm>
        </p:spPr>
        <p:txBody>
          <a:bodyPr>
            <a:noAutofit/>
          </a:bodyPr>
          <a:lstStyle/>
          <a:p>
            <a:pPr>
              <a:lnSpc>
                <a:spcPct val="110000"/>
              </a:lnSpc>
              <a:buFont typeface="Wingdings" panose="05000000000000000000" pitchFamily="2" charset="2"/>
              <a:buChar char="Ø"/>
            </a:pPr>
            <a:endParaRPr lang="en-US" sz="3200" dirty="0">
              <a:solidFill>
                <a:srgbClr val="00B050"/>
              </a:solidFill>
              <a:latin typeface="Times New Roman" pitchFamily="18" charset="0"/>
              <a:cs typeface="Times New Roman" pitchFamily="18" charset="0"/>
            </a:endParaRPr>
          </a:p>
          <a:p>
            <a:pPr marL="457200" lvl="0" indent="-457200">
              <a:buFont typeface="+mj-lt"/>
              <a:buAutoNum type="arabicPeriod"/>
            </a:pPr>
            <a:r>
              <a:rPr lang="en-IN" sz="2400" dirty="0"/>
              <a:t>Thomas H </a:t>
            </a:r>
            <a:r>
              <a:rPr lang="en-IN" sz="2400" dirty="0" err="1"/>
              <a:t>Cormen</a:t>
            </a:r>
            <a:r>
              <a:rPr lang="en-IN" sz="2400" dirty="0"/>
              <a:t> and Charles E.L </a:t>
            </a:r>
            <a:r>
              <a:rPr lang="en-IN" sz="2400" dirty="0" err="1"/>
              <a:t>Leiserson</a:t>
            </a:r>
            <a:r>
              <a:rPr lang="en-IN" sz="2400" dirty="0"/>
              <a:t>, "Introduction to Algorithm" PHI Third Edition</a:t>
            </a:r>
            <a:endParaRPr lang="en-US" sz="2400" dirty="0"/>
          </a:p>
          <a:p>
            <a:pPr marL="457200" lvl="0" indent="-457200">
              <a:buFont typeface="+mj-lt"/>
              <a:buAutoNum type="arabicPeriod"/>
            </a:pPr>
            <a:r>
              <a:rPr lang="en-IN" sz="2400" dirty="0"/>
              <a:t>Horowitz and </a:t>
            </a:r>
            <a:r>
              <a:rPr lang="en-IN" sz="2400" dirty="0" err="1"/>
              <a:t>Sahani</a:t>
            </a:r>
            <a:r>
              <a:rPr lang="en-IN" sz="2400" dirty="0"/>
              <a:t>, "Fundamentals of Computer Algorithms", 2ND Edition. University Press, ISBN: 978 81 7371 6126, 81 7371 61262.</a:t>
            </a:r>
            <a:endParaRPr lang="en-US" sz="2400" dirty="0"/>
          </a:p>
          <a:p>
            <a:endParaRPr lang="en-US" sz="2400" dirty="0">
              <a:solidFill>
                <a:srgbClr val="00B050"/>
              </a:solidFill>
              <a:latin typeface="Times New Roman" pitchFamily="18" charset="0"/>
              <a:cs typeface="Times New Roman" pitchFamily="18" charset="0"/>
            </a:endParaRPr>
          </a:p>
        </p:txBody>
      </p:sp>
      <p:pic>
        <p:nvPicPr>
          <p:cNvPr id="7" name="Picture 6"/>
          <p:cNvPicPr>
            <a:picLocks noChangeAspect="1"/>
          </p:cNvPicPr>
          <p:nvPr/>
        </p:nvPicPr>
        <p:blipFill>
          <a:blip r:embed="rId3"/>
          <a:stretch>
            <a:fillRect/>
          </a:stretch>
        </p:blipFill>
        <p:spPr>
          <a:xfrm>
            <a:off x="195070" y="286604"/>
            <a:ext cx="1269598" cy="1148496"/>
          </a:xfrm>
          <a:prstGeom prst="rect">
            <a:avLst/>
          </a:prstGeom>
        </p:spPr>
      </p:pic>
    </p:spTree>
    <p:extLst>
      <p:ext uri="{BB962C8B-B14F-4D97-AF65-F5344CB8AC3E}">
        <p14:creationId xmlns:p14="http://schemas.microsoft.com/office/powerpoint/2010/main" val="3436196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Grp="1" noChangeArrowheads="1"/>
          </p:cNvSpPr>
          <p:nvPr>
            <p:ph type="title"/>
          </p:nvPr>
        </p:nvSpPr>
        <p:spPr>
          <a:xfrm>
            <a:off x="1097280" y="286603"/>
            <a:ext cx="10058400" cy="873331"/>
          </a:xfrm>
        </p:spPr>
        <p:txBody>
          <a:bodyPr/>
          <a:lstStyle/>
          <a:p>
            <a:r>
              <a:rPr lang="en-US" dirty="0"/>
              <a:t>Divide-and-Conquer Technique (cont.)</a:t>
            </a:r>
          </a:p>
        </p:txBody>
      </p:sp>
      <p:sp>
        <p:nvSpPr>
          <p:cNvPr id="2" name="Content Placeholder 1"/>
          <p:cNvSpPr>
            <a:spLocks noGrp="1"/>
          </p:cNvSpPr>
          <p:nvPr>
            <p:ph idx="1"/>
          </p:nvPr>
        </p:nvSpPr>
        <p:spPr/>
        <p:txBody>
          <a:bodyPr/>
          <a:lstStyle/>
          <a:p>
            <a:endParaRPr lang="en-US" dirty="0"/>
          </a:p>
        </p:txBody>
      </p:sp>
      <p:sp>
        <p:nvSpPr>
          <p:cNvPr id="281606" name="Oval 6"/>
          <p:cNvSpPr>
            <a:spLocks noChangeArrowheads="1"/>
          </p:cNvSpPr>
          <p:nvPr/>
        </p:nvSpPr>
        <p:spPr bwMode="auto">
          <a:xfrm>
            <a:off x="7086600" y="2362200"/>
            <a:ext cx="2286000" cy="838200"/>
          </a:xfrm>
          <a:prstGeom prst="ellipse">
            <a:avLst/>
          </a:prstGeom>
          <a:solidFill>
            <a:srgbClr val="92D050"/>
          </a:solidFill>
          <a:ln w="12700">
            <a:solidFill>
              <a:srgbClr val="FF0000"/>
            </a:solidFill>
            <a:round/>
            <a:headEnd type="none" w="sm" len="sm"/>
            <a:tailEnd type="none" w="sm" len="sm"/>
          </a:ln>
          <a:effectLst/>
          <a:extLst/>
        </p:spPr>
        <p:txBody>
          <a:bodyPr wrap="none" anchor="ctr"/>
          <a:lstStyle/>
          <a:p>
            <a:pPr algn="ctr" eaLnBrk="0" fontAlgn="base" hangingPunct="0">
              <a:spcBef>
                <a:spcPct val="0"/>
              </a:spcBef>
              <a:spcAft>
                <a:spcPct val="0"/>
              </a:spcAft>
            </a:pPr>
            <a:r>
              <a:rPr lang="en-US" b="1">
                <a:solidFill>
                  <a:srgbClr val="001932"/>
                </a:solidFill>
              </a:rPr>
              <a:t>subproblem 2 </a:t>
            </a:r>
          </a:p>
          <a:p>
            <a:pPr algn="ctr" eaLnBrk="0" fontAlgn="base" hangingPunct="0">
              <a:spcBef>
                <a:spcPct val="0"/>
              </a:spcBef>
              <a:spcAft>
                <a:spcPct val="0"/>
              </a:spcAft>
            </a:pPr>
            <a:r>
              <a:rPr lang="en-US" b="1">
                <a:solidFill>
                  <a:srgbClr val="001932"/>
                </a:solidFill>
              </a:rPr>
              <a:t>of size </a:t>
            </a:r>
            <a:r>
              <a:rPr lang="en-US" b="1" i="1">
                <a:solidFill>
                  <a:srgbClr val="001932"/>
                </a:solidFill>
              </a:rPr>
              <a:t>n</a:t>
            </a:r>
            <a:r>
              <a:rPr lang="en-US" b="1">
                <a:solidFill>
                  <a:srgbClr val="001932"/>
                </a:solidFill>
              </a:rPr>
              <a:t>/2</a:t>
            </a:r>
          </a:p>
        </p:txBody>
      </p:sp>
      <p:sp>
        <p:nvSpPr>
          <p:cNvPr id="281607" name="Oval 7"/>
          <p:cNvSpPr>
            <a:spLocks noChangeArrowheads="1"/>
          </p:cNvSpPr>
          <p:nvPr/>
        </p:nvSpPr>
        <p:spPr bwMode="auto">
          <a:xfrm>
            <a:off x="2743200" y="2362200"/>
            <a:ext cx="2286000" cy="838200"/>
          </a:xfrm>
          <a:prstGeom prst="ellipse">
            <a:avLst/>
          </a:prstGeom>
          <a:solidFill>
            <a:srgbClr val="92D050"/>
          </a:solidFill>
          <a:ln w="12700">
            <a:solidFill>
              <a:srgbClr val="FF0000"/>
            </a:solidFill>
            <a:round/>
            <a:headEnd type="none" w="sm" len="sm"/>
            <a:tailEnd type="none" w="sm" len="sm"/>
          </a:ln>
          <a:effectLst/>
          <a:extLst/>
        </p:spPr>
        <p:txBody>
          <a:bodyPr wrap="none" anchor="ctr"/>
          <a:lstStyle/>
          <a:p>
            <a:pPr algn="ctr" eaLnBrk="0" fontAlgn="base" hangingPunct="0">
              <a:spcBef>
                <a:spcPct val="0"/>
              </a:spcBef>
              <a:spcAft>
                <a:spcPct val="0"/>
              </a:spcAft>
            </a:pPr>
            <a:r>
              <a:rPr lang="en-US" b="1">
                <a:solidFill>
                  <a:srgbClr val="001932"/>
                </a:solidFill>
              </a:rPr>
              <a:t>subproblem 1 </a:t>
            </a:r>
          </a:p>
          <a:p>
            <a:pPr algn="ctr" eaLnBrk="0" fontAlgn="base" hangingPunct="0">
              <a:spcBef>
                <a:spcPct val="0"/>
              </a:spcBef>
              <a:spcAft>
                <a:spcPct val="0"/>
              </a:spcAft>
            </a:pPr>
            <a:r>
              <a:rPr lang="en-US" b="1">
                <a:solidFill>
                  <a:srgbClr val="001932"/>
                </a:solidFill>
              </a:rPr>
              <a:t>of size </a:t>
            </a:r>
            <a:r>
              <a:rPr lang="en-US" b="1" i="1">
                <a:solidFill>
                  <a:srgbClr val="001932"/>
                </a:solidFill>
              </a:rPr>
              <a:t>n</a:t>
            </a:r>
            <a:r>
              <a:rPr lang="en-US" b="1">
                <a:solidFill>
                  <a:srgbClr val="001932"/>
                </a:solidFill>
              </a:rPr>
              <a:t>/2</a:t>
            </a:r>
          </a:p>
        </p:txBody>
      </p:sp>
      <p:sp>
        <p:nvSpPr>
          <p:cNvPr id="281608" name="Rectangle 8"/>
          <p:cNvSpPr>
            <a:spLocks noChangeArrowheads="1"/>
          </p:cNvSpPr>
          <p:nvPr/>
        </p:nvSpPr>
        <p:spPr bwMode="auto">
          <a:xfrm>
            <a:off x="2743200" y="3657600"/>
            <a:ext cx="2286000" cy="685800"/>
          </a:xfrm>
          <a:prstGeom prst="rect">
            <a:avLst/>
          </a:prstGeom>
          <a:solidFill>
            <a:srgbClr val="92D050"/>
          </a:solidFill>
          <a:ln w="12700">
            <a:solidFill>
              <a:srgbClr val="FF0000"/>
            </a:solidFill>
            <a:miter lim="800000"/>
            <a:headEnd type="none" w="sm" len="sm"/>
            <a:tailEnd type="none" w="sm" len="sm"/>
          </a:ln>
          <a:effectLst/>
          <a:extLst/>
        </p:spPr>
        <p:txBody>
          <a:bodyPr wrap="none" anchor="ctr"/>
          <a:lstStyle/>
          <a:p>
            <a:pPr algn="ctr" eaLnBrk="0" fontAlgn="base" hangingPunct="0">
              <a:spcBef>
                <a:spcPct val="0"/>
              </a:spcBef>
              <a:spcAft>
                <a:spcPct val="0"/>
              </a:spcAft>
            </a:pPr>
            <a:r>
              <a:rPr lang="en-US" sz="1600" b="1">
                <a:solidFill>
                  <a:srgbClr val="001932"/>
                </a:solidFill>
              </a:rPr>
              <a:t>a solution to </a:t>
            </a:r>
          </a:p>
          <a:p>
            <a:pPr algn="ctr" eaLnBrk="0" fontAlgn="base" hangingPunct="0">
              <a:spcBef>
                <a:spcPct val="0"/>
              </a:spcBef>
              <a:spcAft>
                <a:spcPct val="0"/>
              </a:spcAft>
            </a:pPr>
            <a:r>
              <a:rPr lang="en-US" sz="1600" b="1">
                <a:solidFill>
                  <a:srgbClr val="001932"/>
                </a:solidFill>
              </a:rPr>
              <a:t>subproblem 1</a:t>
            </a:r>
            <a:endParaRPr lang="en-US" sz="2400">
              <a:solidFill>
                <a:srgbClr val="FFFFFF"/>
              </a:solidFill>
            </a:endParaRPr>
          </a:p>
        </p:txBody>
      </p:sp>
      <p:sp>
        <p:nvSpPr>
          <p:cNvPr id="281609" name="Rectangle 9"/>
          <p:cNvSpPr>
            <a:spLocks noChangeArrowheads="1"/>
          </p:cNvSpPr>
          <p:nvPr/>
        </p:nvSpPr>
        <p:spPr bwMode="auto">
          <a:xfrm>
            <a:off x="4953000" y="5410200"/>
            <a:ext cx="2286000" cy="685800"/>
          </a:xfrm>
          <a:prstGeom prst="rect">
            <a:avLst/>
          </a:prstGeom>
          <a:solidFill>
            <a:srgbClr val="92D050"/>
          </a:solidFill>
          <a:ln w="12700">
            <a:solidFill>
              <a:srgbClr val="FF0000"/>
            </a:solidFill>
            <a:miter lim="800000"/>
            <a:headEnd type="none" w="sm" len="sm"/>
            <a:tailEnd type="none" w="sm" len="sm"/>
          </a:ln>
          <a:effectLst/>
          <a:extLst/>
        </p:spPr>
        <p:txBody>
          <a:bodyPr wrap="none" anchor="ctr"/>
          <a:lstStyle/>
          <a:p>
            <a:pPr algn="ctr" eaLnBrk="0" fontAlgn="base" hangingPunct="0">
              <a:spcBef>
                <a:spcPct val="0"/>
              </a:spcBef>
              <a:spcAft>
                <a:spcPct val="0"/>
              </a:spcAft>
            </a:pPr>
            <a:r>
              <a:rPr lang="en-US" sz="1600" b="1">
                <a:solidFill>
                  <a:srgbClr val="001932"/>
                </a:solidFill>
              </a:rPr>
              <a:t>a solution to</a:t>
            </a:r>
          </a:p>
          <a:p>
            <a:pPr algn="ctr" eaLnBrk="0" fontAlgn="base" hangingPunct="0">
              <a:spcBef>
                <a:spcPct val="0"/>
              </a:spcBef>
              <a:spcAft>
                <a:spcPct val="0"/>
              </a:spcAft>
            </a:pPr>
            <a:r>
              <a:rPr lang="en-US" sz="1600" b="1">
                <a:solidFill>
                  <a:srgbClr val="001932"/>
                </a:solidFill>
              </a:rPr>
              <a:t>the original problem</a:t>
            </a:r>
            <a:endParaRPr lang="en-US" sz="2400">
              <a:solidFill>
                <a:srgbClr val="FFFFFF"/>
              </a:solidFill>
            </a:endParaRPr>
          </a:p>
        </p:txBody>
      </p:sp>
      <p:sp>
        <p:nvSpPr>
          <p:cNvPr id="281610" name="Rectangle 10"/>
          <p:cNvSpPr>
            <a:spLocks noChangeArrowheads="1"/>
          </p:cNvSpPr>
          <p:nvPr/>
        </p:nvSpPr>
        <p:spPr bwMode="auto">
          <a:xfrm>
            <a:off x="7086600" y="3657600"/>
            <a:ext cx="2286000" cy="685800"/>
          </a:xfrm>
          <a:prstGeom prst="rect">
            <a:avLst/>
          </a:prstGeom>
          <a:solidFill>
            <a:srgbClr val="92D050"/>
          </a:solidFill>
          <a:ln w="12700">
            <a:solidFill>
              <a:srgbClr val="FF0000"/>
            </a:solidFill>
            <a:miter lim="800000"/>
            <a:headEnd type="none" w="sm" len="sm"/>
            <a:tailEnd type="none" w="sm" len="sm"/>
          </a:ln>
          <a:effectLst/>
          <a:extLst/>
        </p:spPr>
        <p:txBody>
          <a:bodyPr wrap="none" anchor="ctr"/>
          <a:lstStyle/>
          <a:p>
            <a:pPr algn="ctr" eaLnBrk="0" fontAlgn="base" hangingPunct="0">
              <a:spcBef>
                <a:spcPct val="0"/>
              </a:spcBef>
              <a:spcAft>
                <a:spcPct val="0"/>
              </a:spcAft>
            </a:pPr>
            <a:r>
              <a:rPr lang="en-US" sz="1600" b="1">
                <a:solidFill>
                  <a:srgbClr val="001932"/>
                </a:solidFill>
              </a:rPr>
              <a:t>a solution to </a:t>
            </a:r>
          </a:p>
          <a:p>
            <a:pPr algn="ctr" eaLnBrk="0" fontAlgn="base" hangingPunct="0">
              <a:spcBef>
                <a:spcPct val="0"/>
              </a:spcBef>
              <a:spcAft>
                <a:spcPct val="0"/>
              </a:spcAft>
            </a:pPr>
            <a:r>
              <a:rPr lang="en-US" sz="1600" b="1">
                <a:solidFill>
                  <a:srgbClr val="001932"/>
                </a:solidFill>
              </a:rPr>
              <a:t>subproblem 2</a:t>
            </a:r>
            <a:endParaRPr lang="en-US" sz="2400">
              <a:solidFill>
                <a:srgbClr val="FFFFFF"/>
              </a:solidFill>
            </a:endParaRPr>
          </a:p>
        </p:txBody>
      </p:sp>
      <p:sp>
        <p:nvSpPr>
          <p:cNvPr id="281611" name="Line 11"/>
          <p:cNvSpPr>
            <a:spLocks noChangeShapeType="1"/>
          </p:cNvSpPr>
          <p:nvPr/>
        </p:nvSpPr>
        <p:spPr bwMode="auto">
          <a:xfrm flipH="1">
            <a:off x="4191000" y="2057400"/>
            <a:ext cx="1447800" cy="304800"/>
          </a:xfrm>
          <a:prstGeom prst="line">
            <a:avLst/>
          </a:prstGeom>
          <a:noFill/>
          <a:ln w="12700">
            <a:solidFill>
              <a:srgbClr val="FF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sp>
        <p:nvSpPr>
          <p:cNvPr id="281612" name="Line 12"/>
          <p:cNvSpPr>
            <a:spLocks noChangeShapeType="1"/>
          </p:cNvSpPr>
          <p:nvPr/>
        </p:nvSpPr>
        <p:spPr bwMode="auto">
          <a:xfrm>
            <a:off x="6477000" y="2057400"/>
            <a:ext cx="1524000" cy="304800"/>
          </a:xfrm>
          <a:prstGeom prst="line">
            <a:avLst/>
          </a:prstGeom>
          <a:noFill/>
          <a:ln w="12700">
            <a:solidFill>
              <a:srgbClr val="FF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sp>
        <p:nvSpPr>
          <p:cNvPr id="281604" name="Oval 4"/>
          <p:cNvSpPr>
            <a:spLocks noChangeArrowheads="1"/>
          </p:cNvSpPr>
          <p:nvPr/>
        </p:nvSpPr>
        <p:spPr bwMode="auto">
          <a:xfrm>
            <a:off x="4953000" y="1295400"/>
            <a:ext cx="2286000" cy="838200"/>
          </a:xfrm>
          <a:prstGeom prst="ellipse">
            <a:avLst/>
          </a:prstGeom>
          <a:solidFill>
            <a:srgbClr val="92D050"/>
          </a:solidFill>
          <a:ln w="12700">
            <a:solidFill>
              <a:srgbClr val="FF0000"/>
            </a:solidFill>
            <a:round/>
            <a:headEnd type="none" w="sm" len="sm"/>
            <a:tailEnd type="none" w="sm" len="sm"/>
          </a:ln>
          <a:effectLst/>
          <a:extLst/>
        </p:spPr>
        <p:txBody>
          <a:bodyPr wrap="none" anchor="ctr"/>
          <a:lstStyle/>
          <a:p>
            <a:pPr algn="ctr" eaLnBrk="0" fontAlgn="base" hangingPunct="0">
              <a:spcBef>
                <a:spcPct val="0"/>
              </a:spcBef>
              <a:spcAft>
                <a:spcPct val="0"/>
              </a:spcAft>
            </a:pPr>
            <a:r>
              <a:rPr lang="en-US" b="1" dirty="0">
                <a:solidFill>
                  <a:srgbClr val="001932"/>
                </a:solidFill>
              </a:rPr>
              <a:t>a problem of size </a:t>
            </a:r>
            <a:r>
              <a:rPr lang="en-US" b="1" i="1" dirty="0">
                <a:solidFill>
                  <a:srgbClr val="001932"/>
                </a:solidFill>
              </a:rPr>
              <a:t>n</a:t>
            </a:r>
            <a:endParaRPr lang="en-US" b="1" dirty="0">
              <a:solidFill>
                <a:srgbClr val="001932"/>
              </a:solidFill>
            </a:endParaRPr>
          </a:p>
        </p:txBody>
      </p:sp>
      <p:sp>
        <p:nvSpPr>
          <p:cNvPr id="281613" name="Line 13"/>
          <p:cNvSpPr>
            <a:spLocks noChangeShapeType="1"/>
          </p:cNvSpPr>
          <p:nvPr/>
        </p:nvSpPr>
        <p:spPr bwMode="auto">
          <a:xfrm>
            <a:off x="3810000" y="3200400"/>
            <a:ext cx="0" cy="457200"/>
          </a:xfrm>
          <a:prstGeom prst="line">
            <a:avLst/>
          </a:prstGeom>
          <a:noFill/>
          <a:ln w="12700">
            <a:solidFill>
              <a:srgbClr val="FF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sp>
        <p:nvSpPr>
          <p:cNvPr id="281614" name="Line 14"/>
          <p:cNvSpPr>
            <a:spLocks noChangeShapeType="1"/>
          </p:cNvSpPr>
          <p:nvPr/>
        </p:nvSpPr>
        <p:spPr bwMode="auto">
          <a:xfrm>
            <a:off x="8229600" y="3200400"/>
            <a:ext cx="0" cy="457200"/>
          </a:xfrm>
          <a:prstGeom prst="line">
            <a:avLst/>
          </a:prstGeom>
          <a:noFill/>
          <a:ln w="12700">
            <a:solidFill>
              <a:srgbClr val="FF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sp>
        <p:nvSpPr>
          <p:cNvPr id="281615" name="Line 15"/>
          <p:cNvSpPr>
            <a:spLocks noChangeShapeType="1"/>
          </p:cNvSpPr>
          <p:nvPr/>
        </p:nvSpPr>
        <p:spPr bwMode="auto">
          <a:xfrm>
            <a:off x="3810000" y="4343400"/>
            <a:ext cx="0" cy="533400"/>
          </a:xfrm>
          <a:prstGeom prst="line">
            <a:avLst/>
          </a:prstGeom>
          <a:noFill/>
          <a:ln w="12700">
            <a:solidFill>
              <a:srgbClr val="FF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sp>
        <p:nvSpPr>
          <p:cNvPr id="281616" name="Line 16"/>
          <p:cNvSpPr>
            <a:spLocks noChangeShapeType="1"/>
          </p:cNvSpPr>
          <p:nvPr/>
        </p:nvSpPr>
        <p:spPr bwMode="auto">
          <a:xfrm>
            <a:off x="8229600" y="4343400"/>
            <a:ext cx="0" cy="533400"/>
          </a:xfrm>
          <a:prstGeom prst="line">
            <a:avLst/>
          </a:prstGeom>
          <a:noFill/>
          <a:ln w="12700">
            <a:solidFill>
              <a:srgbClr val="FF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sp>
        <p:nvSpPr>
          <p:cNvPr id="281617" name="Line 17"/>
          <p:cNvSpPr>
            <a:spLocks noChangeShapeType="1"/>
          </p:cNvSpPr>
          <p:nvPr/>
        </p:nvSpPr>
        <p:spPr bwMode="auto">
          <a:xfrm>
            <a:off x="3810000" y="4876800"/>
            <a:ext cx="4419600" cy="0"/>
          </a:xfrm>
          <a:prstGeom prst="line">
            <a:avLst/>
          </a:prstGeom>
          <a:noFill/>
          <a:ln w="12700">
            <a:solidFill>
              <a:srgbClr val="FF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sp>
        <p:nvSpPr>
          <p:cNvPr id="281618" name="Line 18"/>
          <p:cNvSpPr>
            <a:spLocks noChangeShapeType="1"/>
          </p:cNvSpPr>
          <p:nvPr/>
        </p:nvSpPr>
        <p:spPr bwMode="auto">
          <a:xfrm>
            <a:off x="6096000" y="4876800"/>
            <a:ext cx="0" cy="533400"/>
          </a:xfrm>
          <a:prstGeom prst="line">
            <a:avLst/>
          </a:prstGeom>
          <a:noFill/>
          <a:ln w="12700">
            <a:solidFill>
              <a:srgbClr val="FF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endParaRPr lang="en-US" sz="2400">
              <a:solidFill>
                <a:srgbClr val="FFFFFF"/>
              </a:solidFill>
            </a:endParaRPr>
          </a:p>
        </p:txBody>
      </p:sp>
      <p:sp>
        <p:nvSpPr>
          <p:cNvPr id="281619" name="Text Box 19"/>
          <p:cNvSpPr txBox="1">
            <a:spLocks noChangeArrowheads="1"/>
          </p:cNvSpPr>
          <p:nvPr/>
        </p:nvSpPr>
        <p:spPr bwMode="auto">
          <a:xfrm>
            <a:off x="5334000" y="1777520"/>
            <a:ext cx="1447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fontAlgn="base" hangingPunct="0">
              <a:spcBef>
                <a:spcPct val="50000"/>
              </a:spcBef>
              <a:spcAft>
                <a:spcPct val="0"/>
              </a:spcAft>
            </a:pPr>
            <a:r>
              <a:rPr lang="en-US" b="1" dirty="0">
                <a:solidFill>
                  <a:srgbClr val="FF9933"/>
                </a:solidFill>
              </a:rPr>
              <a:t>(instance)</a:t>
            </a:r>
          </a:p>
        </p:txBody>
      </p:sp>
      <p:sp>
        <p:nvSpPr>
          <p:cNvPr id="281620" name="Text Box 20"/>
          <p:cNvSpPr txBox="1">
            <a:spLocks noChangeArrowheads="1"/>
          </p:cNvSpPr>
          <p:nvPr/>
        </p:nvSpPr>
        <p:spPr bwMode="auto">
          <a:xfrm>
            <a:off x="7848600" y="5426076"/>
            <a:ext cx="27432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F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50000"/>
              </a:spcBef>
              <a:spcAft>
                <a:spcPct val="0"/>
              </a:spcAft>
            </a:pPr>
            <a:r>
              <a:rPr lang="en-US" sz="2400">
                <a:solidFill>
                  <a:srgbClr val="FF6600"/>
                </a:solidFill>
              </a:rPr>
              <a:t>It general leads to a recursive algorithm!</a:t>
            </a:r>
          </a:p>
        </p:txBody>
      </p:sp>
      <p:sp>
        <p:nvSpPr>
          <p:cNvPr id="3" name="Footer Placeholder 2"/>
          <p:cNvSpPr>
            <a:spLocks noGrp="1"/>
          </p:cNvSpPr>
          <p:nvPr>
            <p:ph type="ftr" sz="quarter" idx="11"/>
          </p:nvPr>
        </p:nvSpPr>
        <p:spPr/>
        <p:txBody>
          <a:bodyPr/>
          <a:lstStyle/>
          <a:p>
            <a:r>
              <a:rPr lang="en-US" dirty="0"/>
              <a:t>Ref Book: Internet</a:t>
            </a:r>
          </a:p>
        </p:txBody>
      </p:sp>
    </p:spTree>
    <p:extLst>
      <p:ext uri="{BB962C8B-B14F-4D97-AF65-F5344CB8AC3E}">
        <p14:creationId xmlns:p14="http://schemas.microsoft.com/office/powerpoint/2010/main" val="32506680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1620"/>
                                        </p:tgtEl>
                                        <p:attrNameLst>
                                          <p:attrName>style.visibility</p:attrName>
                                        </p:attrNameLst>
                                      </p:cBhvr>
                                      <p:to>
                                        <p:strVal val="visible"/>
                                      </p:to>
                                    </p:set>
                                    <p:anim calcmode="lin" valueType="num">
                                      <p:cBhvr additive="base">
                                        <p:cTn id="7" dur="1000" fill="hold"/>
                                        <p:tgtEl>
                                          <p:spTgt spid="281620"/>
                                        </p:tgtEl>
                                        <p:attrNameLst>
                                          <p:attrName>ppt_x</p:attrName>
                                        </p:attrNameLst>
                                      </p:cBhvr>
                                      <p:tavLst>
                                        <p:tav tm="0">
                                          <p:val>
                                            <p:strVal val="#ppt_x"/>
                                          </p:val>
                                        </p:tav>
                                        <p:tav tm="100000">
                                          <p:val>
                                            <p:strVal val="#ppt_x"/>
                                          </p:val>
                                        </p:tav>
                                      </p:tavLst>
                                    </p:anim>
                                    <p:anim calcmode="lin" valueType="num">
                                      <p:cBhvr additive="base">
                                        <p:cTn id="8" dur="1000" fill="hold"/>
                                        <p:tgtEl>
                                          <p:spTgt spid="2816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16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xfrm>
            <a:off x="2286000" y="609600"/>
            <a:ext cx="7620000" cy="769938"/>
          </a:xfrm>
        </p:spPr>
        <p:txBody>
          <a:bodyPr>
            <a:noAutofit/>
          </a:bodyPr>
          <a:lstStyle/>
          <a:p>
            <a:pPr algn="ctr" eaLnBrk="1" hangingPunct="1"/>
            <a:r>
              <a:rPr lang="en-US" altLang="zh-TW" sz="4000" dirty="0">
                <a:latin typeface="Times New Roman" panose="02020603050405020304" pitchFamily="18" charset="0"/>
                <a:cs typeface="Times New Roman" panose="02020603050405020304" pitchFamily="18" charset="0"/>
              </a:rPr>
              <a:t>Time complexity of the general algorithm</a:t>
            </a:r>
          </a:p>
        </p:txBody>
      </p:sp>
      <p:sp>
        <p:nvSpPr>
          <p:cNvPr id="7172" name="Rectangle 3"/>
          <p:cNvSpPr>
            <a:spLocks noGrp="1" noChangeArrowheads="1"/>
          </p:cNvSpPr>
          <p:nvPr>
            <p:ph type="body" idx="1"/>
          </p:nvPr>
        </p:nvSpPr>
        <p:spPr>
          <a:xfrm>
            <a:off x="1097280" y="1845734"/>
            <a:ext cx="10312248" cy="4432236"/>
          </a:xfrm>
        </p:spPr>
        <p:txBody>
          <a:bodyPr>
            <a:normAutofit fontScale="92500" lnSpcReduction="10000"/>
          </a:bodyPr>
          <a:lstStyle/>
          <a:p>
            <a:r>
              <a:rPr lang="en-US" sz="3200" dirty="0"/>
              <a:t>A Recurrence is an equation or inequality that describes a function in terms of its value on smaller inputs</a:t>
            </a:r>
          </a:p>
          <a:p>
            <a:r>
              <a:rPr lang="en-US" sz="3200" dirty="0"/>
              <a:t>Special techniques are required to analyze the space and time required </a:t>
            </a:r>
          </a:p>
          <a:p>
            <a:pPr eaLnBrk="1" hangingPunct="1">
              <a:lnSpc>
                <a:spcPct val="90000"/>
              </a:lnSpc>
            </a:pPr>
            <a:endParaRPr lang="en-US" altLang="zh-TW" sz="3000" dirty="0"/>
          </a:p>
          <a:p>
            <a:pPr eaLnBrk="1" hangingPunct="1">
              <a:lnSpc>
                <a:spcPct val="90000"/>
              </a:lnSpc>
            </a:pPr>
            <a:r>
              <a:rPr lang="en-US" altLang="zh-TW" sz="3000" dirty="0"/>
              <a:t>Time complexity (recurrence relation):</a:t>
            </a:r>
          </a:p>
          <a:p>
            <a:pPr algn="just" eaLnBrk="1" hangingPunct="1">
              <a:lnSpc>
                <a:spcPct val="90000"/>
              </a:lnSpc>
              <a:buFont typeface="Wingdings" panose="05000000000000000000" pitchFamily="2" charset="2"/>
              <a:buNone/>
            </a:pPr>
            <a:r>
              <a:rPr lang="en-US" altLang="zh-TW" sz="3000" dirty="0"/>
              <a:t>   	where D(n) : time for splitting</a:t>
            </a:r>
          </a:p>
          <a:p>
            <a:pPr algn="just" eaLnBrk="1" hangingPunct="1">
              <a:lnSpc>
                <a:spcPct val="90000"/>
              </a:lnSpc>
              <a:buFont typeface="Wingdings" panose="05000000000000000000" pitchFamily="2" charset="2"/>
              <a:buNone/>
            </a:pPr>
            <a:r>
              <a:rPr lang="en-US" altLang="zh-TW" sz="3000" dirty="0"/>
              <a:t>	          C(n) : time for conquer</a:t>
            </a:r>
          </a:p>
          <a:p>
            <a:pPr algn="just" eaLnBrk="1" hangingPunct="1">
              <a:lnSpc>
                <a:spcPct val="90000"/>
              </a:lnSpc>
              <a:buFont typeface="Wingdings" panose="05000000000000000000" pitchFamily="2" charset="2"/>
              <a:buNone/>
            </a:pPr>
            <a:r>
              <a:rPr lang="en-US" altLang="zh-TW" sz="3000" dirty="0"/>
              <a:t>	 	 c : a constant</a:t>
            </a:r>
          </a:p>
        </p:txBody>
      </p:sp>
      <p:graphicFrame>
        <p:nvGraphicFramePr>
          <p:cNvPr id="7173" name="Object 4"/>
          <p:cNvGraphicFramePr>
            <a:graphicFrameLocks noChangeAspect="1"/>
          </p:cNvGraphicFramePr>
          <p:nvPr>
            <p:extLst>
              <p:ext uri="{D42A27DB-BD31-4B8C-83A1-F6EECF244321}">
                <p14:modId xmlns:p14="http://schemas.microsoft.com/office/powerpoint/2010/main" val="333507865"/>
              </p:ext>
            </p:extLst>
          </p:nvPr>
        </p:nvGraphicFramePr>
        <p:xfrm>
          <a:off x="2725004" y="3219733"/>
          <a:ext cx="6577013" cy="1104900"/>
        </p:xfrm>
        <a:graphic>
          <a:graphicData uri="http://schemas.openxmlformats.org/presentationml/2006/ole">
            <mc:AlternateContent xmlns:mc="http://schemas.openxmlformats.org/markup-compatibility/2006">
              <mc:Choice xmlns:v="urn:schemas-microsoft-com:vml" Requires="v">
                <p:oleObj spid="_x0000_s2293" name="Document" r:id="rId4" imgW="5538681" imgH="840723" progId="Word.Document.8">
                  <p:embed/>
                </p:oleObj>
              </mc:Choice>
              <mc:Fallback>
                <p:oleObj name="Document" r:id="rId4" imgW="5538681" imgH="840723" progId="Word.Document.8">
                  <p:embed/>
                  <p:pic>
                    <p:nvPicPr>
                      <p:cNvPr id="0" name=""/>
                      <p:cNvPicPr>
                        <a:picLocks noChangeAspect="1" noChangeArrowheads="1"/>
                      </p:cNvPicPr>
                      <p:nvPr/>
                    </p:nvPicPr>
                    <p:blipFill>
                      <a:blip r:embed="rId5"/>
                      <a:srcRect/>
                      <a:stretch>
                        <a:fillRect/>
                      </a:stretch>
                    </p:blipFill>
                    <p:spPr bwMode="auto">
                      <a:xfrm>
                        <a:off x="2725004" y="3219733"/>
                        <a:ext cx="6577013" cy="110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Footer Placeholder 1"/>
          <p:cNvSpPr>
            <a:spLocks noGrp="1"/>
          </p:cNvSpPr>
          <p:nvPr>
            <p:ph type="ftr" sz="quarter" idx="11"/>
          </p:nvPr>
        </p:nvSpPr>
        <p:spPr/>
        <p:txBody>
          <a:bodyPr/>
          <a:lstStyle/>
          <a:p>
            <a:r>
              <a:rPr lang="en-US"/>
              <a:t>Ref Book: Thomas Cormen</a:t>
            </a:r>
          </a:p>
        </p:txBody>
      </p:sp>
    </p:spTree>
    <p:extLst>
      <p:ext uri="{BB962C8B-B14F-4D97-AF65-F5344CB8AC3E}">
        <p14:creationId xmlns:p14="http://schemas.microsoft.com/office/powerpoint/2010/main" val="4234013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Methods for Solving recurrences</a:t>
            </a:r>
          </a:p>
        </p:txBody>
      </p:sp>
      <p:sp>
        <p:nvSpPr>
          <p:cNvPr id="3" name="Content Placeholder 2"/>
          <p:cNvSpPr>
            <a:spLocks noGrp="1"/>
          </p:cNvSpPr>
          <p:nvPr>
            <p:ph idx="1"/>
          </p:nvPr>
        </p:nvSpPr>
        <p:spPr/>
        <p:txBody>
          <a:bodyPr/>
          <a:lstStyle/>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Substitution Method</a:t>
            </a:r>
          </a:p>
          <a:p>
            <a:pPr lvl="1">
              <a:buFont typeface="Wingdings" panose="05000000000000000000" pitchFamily="2" charset="2"/>
              <a:buChar char="Ø"/>
            </a:pPr>
            <a:r>
              <a:rPr lang="en-US" sz="2600" dirty="0">
                <a:latin typeface="Times New Roman" panose="02020603050405020304" pitchFamily="18" charset="0"/>
                <a:cs typeface="Times New Roman" panose="02020603050405020304" pitchFamily="18" charset="0"/>
              </a:rPr>
              <a:t>We guess a bound and then use mathematical induction to prove our guess correct.</a:t>
            </a:r>
          </a:p>
          <a:p>
            <a:pPr>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Recursion Tree</a:t>
            </a:r>
          </a:p>
          <a:p>
            <a:pPr lvl="1">
              <a:buFont typeface="Wingdings" panose="05000000000000000000" pitchFamily="2" charset="2"/>
              <a:buChar char="Ø"/>
            </a:pPr>
            <a:r>
              <a:rPr lang="en-US" sz="2600" dirty="0">
                <a:latin typeface="Times New Roman" panose="02020603050405020304" pitchFamily="18" charset="0"/>
                <a:cs typeface="Times New Roman" panose="02020603050405020304" pitchFamily="18" charset="0"/>
              </a:rPr>
              <a:t>Convert recurrence into tree</a:t>
            </a:r>
          </a:p>
          <a:p>
            <a:pPr>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 Master Method</a:t>
            </a:r>
          </a:p>
        </p:txBody>
      </p:sp>
      <p:sp>
        <p:nvSpPr>
          <p:cNvPr id="4" name="Footer Placeholder 3"/>
          <p:cNvSpPr>
            <a:spLocks noGrp="1"/>
          </p:cNvSpPr>
          <p:nvPr>
            <p:ph type="ftr" sz="quarter" idx="11"/>
          </p:nvPr>
        </p:nvSpPr>
        <p:spPr/>
        <p:txBody>
          <a:bodyPr/>
          <a:lstStyle/>
          <a:p>
            <a:r>
              <a:rPr lang="en-US"/>
              <a:t>Ref Book: Thomas Cormen</a:t>
            </a:r>
          </a:p>
        </p:txBody>
      </p:sp>
    </p:spTree>
    <p:extLst>
      <p:ext uri="{BB962C8B-B14F-4D97-AF65-F5344CB8AC3E}">
        <p14:creationId xmlns:p14="http://schemas.microsoft.com/office/powerpoint/2010/main" val="45078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3632" y="73244"/>
            <a:ext cx="10058400" cy="1450757"/>
          </a:xfrm>
        </p:spPr>
        <p:txBody>
          <a:bodyPr/>
          <a:lstStyle/>
          <a:p>
            <a:pPr algn="ctr"/>
            <a:r>
              <a:rPr lang="en-US" dirty="0"/>
              <a:t>Math You need to Review</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73574" y="1796956"/>
            <a:ext cx="5310187" cy="45697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Footer Placeholder 2"/>
          <p:cNvSpPr>
            <a:spLocks noGrp="1"/>
          </p:cNvSpPr>
          <p:nvPr>
            <p:ph type="ftr" sz="quarter" idx="11"/>
          </p:nvPr>
        </p:nvSpPr>
        <p:spPr/>
        <p:txBody>
          <a:bodyPr/>
          <a:lstStyle/>
          <a:p>
            <a:r>
              <a:rPr lang="en-US" dirty="0"/>
              <a:t>Ref Book: Internet</a:t>
            </a:r>
          </a:p>
        </p:txBody>
      </p:sp>
    </p:spTree>
    <p:extLst>
      <p:ext uri="{BB962C8B-B14F-4D97-AF65-F5344CB8AC3E}">
        <p14:creationId xmlns:p14="http://schemas.microsoft.com/office/powerpoint/2010/main" val="2586859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078173"/>
          </a:xfrm>
        </p:spPr>
        <p:txBody>
          <a:bodyPr/>
          <a:lstStyle/>
          <a:p>
            <a:pPr algn="ctr"/>
            <a:r>
              <a:rPr lang="en-US" dirty="0">
                <a:latin typeface="Times New Roman" panose="02020603050405020304" pitchFamily="18" charset="0"/>
                <a:cs typeface="Times New Roman" panose="02020603050405020304" pitchFamily="18" charset="0"/>
              </a:rPr>
              <a:t>Substitution Method</a:t>
            </a: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15143" y="1851546"/>
            <a:ext cx="6313454" cy="44453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34785" y="1790540"/>
            <a:ext cx="4238767" cy="45673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Footer Placeholder 2"/>
          <p:cNvSpPr>
            <a:spLocks noGrp="1"/>
          </p:cNvSpPr>
          <p:nvPr>
            <p:ph type="ftr" sz="quarter" idx="11"/>
          </p:nvPr>
        </p:nvSpPr>
        <p:spPr/>
        <p:txBody>
          <a:bodyPr/>
          <a:lstStyle/>
          <a:p>
            <a:r>
              <a:rPr lang="en-US"/>
              <a:t>Ref Book: Thomas Cormen</a:t>
            </a:r>
          </a:p>
        </p:txBody>
      </p:sp>
    </p:spTree>
    <p:extLst>
      <p:ext uri="{BB962C8B-B14F-4D97-AF65-F5344CB8AC3E}">
        <p14:creationId xmlns:p14="http://schemas.microsoft.com/office/powerpoint/2010/main" val="17849583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Quick Sort</a:t>
            </a:r>
          </a:p>
        </p:txBody>
      </p:sp>
      <p:pic>
        <p:nvPicPr>
          <p:cNvPr id="4" name="Content Placeholder 3"/>
          <p:cNvPicPr>
            <a:picLocks noGrp="1" noChangeAspect="1"/>
          </p:cNvPicPr>
          <p:nvPr>
            <p:ph idx="1"/>
          </p:nvPr>
        </p:nvPicPr>
        <p:blipFill>
          <a:blip r:embed="rId2"/>
          <a:stretch>
            <a:fillRect/>
          </a:stretch>
        </p:blipFill>
        <p:spPr>
          <a:xfrm>
            <a:off x="2818682" y="1995823"/>
            <a:ext cx="6554636" cy="3734719"/>
          </a:xfrm>
          <a:prstGeom prst="rect">
            <a:avLst/>
          </a:prstGeom>
        </p:spPr>
      </p:pic>
      <p:sp>
        <p:nvSpPr>
          <p:cNvPr id="3" name="Footer Placeholder 2"/>
          <p:cNvSpPr>
            <a:spLocks noGrp="1"/>
          </p:cNvSpPr>
          <p:nvPr>
            <p:ph type="ftr" sz="quarter" idx="11"/>
          </p:nvPr>
        </p:nvSpPr>
        <p:spPr/>
        <p:txBody>
          <a:bodyPr/>
          <a:lstStyle/>
          <a:p>
            <a:r>
              <a:rPr lang="en-US"/>
              <a:t>Ref Book: Thomas Cormen</a:t>
            </a:r>
          </a:p>
        </p:txBody>
      </p:sp>
    </p:spTree>
    <p:extLst>
      <p:ext uri="{BB962C8B-B14F-4D97-AF65-F5344CB8AC3E}">
        <p14:creationId xmlns:p14="http://schemas.microsoft.com/office/powerpoint/2010/main" val="3227410816"/>
      </p:ext>
    </p:extLst>
  </p:cSld>
  <p:clrMapOvr>
    <a:masterClrMapping/>
  </p:clrMapOvr>
</p:sld>
</file>

<file path=ppt/theme/theme1.xml><?xml version="1.0" encoding="utf-8"?>
<a:theme xmlns:a="http://schemas.openxmlformats.org/drawingml/2006/main" name="Retrospec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comp122">
  <a:themeElements>
    <a:clrScheme name="comp122 8">
      <a:dk1>
        <a:srgbClr val="000000"/>
      </a:dk1>
      <a:lt1>
        <a:srgbClr val="FFFFCC"/>
      </a:lt1>
      <a:dk2>
        <a:srgbClr val="0000FF"/>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fontScheme name="comp122">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comp122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omp122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comp122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omp122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mp122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omp122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comp122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comp122 8">
        <a:dk1>
          <a:srgbClr val="000000"/>
        </a:dk1>
        <a:lt1>
          <a:srgbClr val="FFFFCC"/>
        </a:lt1>
        <a:dk2>
          <a:srgbClr val="0000FF"/>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omp122 9">
        <a:dk1>
          <a:srgbClr val="080808"/>
        </a:dk1>
        <a:lt1>
          <a:srgbClr val="0000FF"/>
        </a:lt1>
        <a:dk2>
          <a:srgbClr val="FFFF00"/>
        </a:dk2>
        <a:lt2>
          <a:srgbClr val="000000"/>
        </a:lt2>
        <a:accent1>
          <a:srgbClr val="FF9900"/>
        </a:accent1>
        <a:accent2>
          <a:srgbClr val="00FFFF"/>
        </a:accent2>
        <a:accent3>
          <a:srgbClr val="AAAAFF"/>
        </a:accent3>
        <a:accent4>
          <a:srgbClr val="060606"/>
        </a:accent4>
        <a:accent5>
          <a:srgbClr val="FFCAAA"/>
        </a:accent5>
        <a:accent6>
          <a:srgbClr val="00E7E7"/>
        </a:accent6>
        <a:hlink>
          <a:srgbClr val="FF0033"/>
        </a:hlink>
        <a:folHlink>
          <a:srgbClr val="96969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Global">
  <a:themeElements>
    <a:clrScheme name="">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AF6A5F"/>
      </a:hlink>
      <a:folHlink>
        <a:srgbClr val="CCB374"/>
      </a:folHlink>
    </a:clrScheme>
    <a:fontScheme name="Global">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Global 1">
        <a:dk1>
          <a:srgbClr val="000000"/>
        </a:dk1>
        <a:lt1>
          <a:srgbClr val="FFFFCC"/>
        </a:lt1>
        <a:dk2>
          <a:srgbClr val="4D4D4D"/>
        </a:dk2>
        <a:lt2>
          <a:srgbClr val="FFCC00"/>
        </a:lt2>
        <a:accent1>
          <a:srgbClr val="FF9900"/>
        </a:accent1>
        <a:accent2>
          <a:srgbClr val="CC9900"/>
        </a:accent2>
        <a:accent3>
          <a:srgbClr val="B2B2B2"/>
        </a:accent3>
        <a:accent4>
          <a:srgbClr val="DADAAE"/>
        </a:accent4>
        <a:accent5>
          <a:srgbClr val="FFCAAA"/>
        </a:accent5>
        <a:accent6>
          <a:srgbClr val="B98A00"/>
        </a:accent6>
        <a:hlink>
          <a:srgbClr val="898743"/>
        </a:hlink>
        <a:folHlink>
          <a:srgbClr val="666633"/>
        </a:folHlink>
      </a:clrScheme>
      <a:clrMap bg1="dk2" tx1="lt1" bg2="dk1" tx2="lt2" accent1="accent1" accent2="accent2" accent3="accent3" accent4="accent4" accent5="accent5" accent6="accent6" hlink="hlink" folHlink="folHlink"/>
    </a:extraClrScheme>
    <a:extraClrScheme>
      <a:clrScheme name="Global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clrMap bg1="lt1" tx1="dk1" bg2="lt2" tx2="dk2" accent1="accent1" accent2="accent2" accent3="accent3" accent4="accent4" accent5="accent5" accent6="accent6" hlink="hlink" folHlink="folHlink"/>
    </a:extraClrScheme>
    <a:extraClrScheme>
      <a:clrScheme name="Global 3">
        <a:dk1>
          <a:srgbClr val="000000"/>
        </a:dk1>
        <a:lt1>
          <a:srgbClr val="FFFFFF"/>
        </a:lt1>
        <a:dk2>
          <a:srgbClr val="000000"/>
        </a:dk2>
        <a:lt2>
          <a:srgbClr val="FFFFFF"/>
        </a:lt2>
        <a:accent1>
          <a:srgbClr val="F8F8F8"/>
        </a:accent1>
        <a:accent2>
          <a:srgbClr val="969696"/>
        </a:accent2>
        <a:accent3>
          <a:srgbClr val="FFFFFF"/>
        </a:accent3>
        <a:accent4>
          <a:srgbClr val="000000"/>
        </a:accent4>
        <a:accent5>
          <a:srgbClr val="FBFBFB"/>
        </a:accent5>
        <a:accent6>
          <a:srgbClr val="878787"/>
        </a:accent6>
        <a:hlink>
          <a:srgbClr val="DDDDDD"/>
        </a:hlink>
        <a:folHlink>
          <a:srgbClr val="B2B2B2"/>
        </a:folHlink>
      </a:clrScheme>
      <a:clrMap bg1="lt1" tx1="dk1" bg2="lt2" tx2="dk2" accent1="accent1" accent2="accent2" accent3="accent3" accent4="accent4" accent5="accent5" accent6="accent6" hlink="hlink" folHlink="folHlink"/>
    </a:extraClrScheme>
    <a:extraClrScheme>
      <a:clrScheme name="Global 4">
        <a:dk1>
          <a:srgbClr val="000000"/>
        </a:dk1>
        <a:lt1>
          <a:srgbClr val="FFFFFF"/>
        </a:lt1>
        <a:dk2>
          <a:srgbClr val="000066"/>
        </a:dk2>
        <a:lt2>
          <a:srgbClr val="FFFFFF"/>
        </a:lt2>
        <a:accent1>
          <a:srgbClr val="FFFFCC"/>
        </a:accent1>
        <a:accent2>
          <a:srgbClr val="B5E0E3"/>
        </a:accent2>
        <a:accent3>
          <a:srgbClr val="FFFFFF"/>
        </a:accent3>
        <a:accent4>
          <a:srgbClr val="000000"/>
        </a:accent4>
        <a:accent5>
          <a:srgbClr val="FFFFE2"/>
        </a:accent5>
        <a:accent6>
          <a:srgbClr val="A4CBCE"/>
        </a:accent6>
        <a:hlink>
          <a:srgbClr val="BFDFFF"/>
        </a:hlink>
        <a:folHlink>
          <a:srgbClr val="99CCFF"/>
        </a:folHlink>
      </a:clrScheme>
      <a:clrMap bg1="lt1" tx1="dk1" bg2="lt2" tx2="dk2" accent1="accent1" accent2="accent2" accent3="accent3" accent4="accent4" accent5="accent5" accent6="accent6" hlink="hlink" folHlink="folHlink"/>
    </a:extraClrScheme>
    <a:extraClrScheme>
      <a:clrScheme name="Global 5">
        <a:dk1>
          <a:srgbClr val="000000"/>
        </a:dk1>
        <a:lt1>
          <a:srgbClr val="E9E6D9"/>
        </a:lt1>
        <a:dk2>
          <a:srgbClr val="666633"/>
        </a:dk2>
        <a:lt2>
          <a:srgbClr val="CEC7AA"/>
        </a:lt2>
        <a:accent1>
          <a:srgbClr val="FFFFCC"/>
        </a:accent1>
        <a:accent2>
          <a:srgbClr val="B5E0E3"/>
        </a:accent2>
        <a:accent3>
          <a:srgbClr val="F2F0E9"/>
        </a:accent3>
        <a:accent4>
          <a:srgbClr val="000000"/>
        </a:accent4>
        <a:accent5>
          <a:srgbClr val="FFFFE2"/>
        </a:accent5>
        <a:accent6>
          <a:srgbClr val="A4CBCE"/>
        </a:accent6>
        <a:hlink>
          <a:srgbClr val="B6AB82"/>
        </a:hlink>
        <a:folHlink>
          <a:srgbClr val="A0925E"/>
        </a:folHlink>
      </a:clrScheme>
      <a:clrMap bg1="lt1" tx1="dk1" bg2="lt2" tx2="dk2" accent1="accent1" accent2="accent2" accent3="accent3" accent4="accent4" accent5="accent5" accent6="accent6" hlink="hlink" folHlink="folHlink"/>
    </a:extraClrScheme>
    <a:extraClrScheme>
      <a:clrScheme name="Global 6">
        <a:dk1>
          <a:srgbClr val="1B3753"/>
        </a:dk1>
        <a:lt1>
          <a:srgbClr val="EAEAEA"/>
        </a:lt1>
        <a:dk2>
          <a:srgbClr val="336699"/>
        </a:dk2>
        <a:lt2>
          <a:srgbClr val="FFFFCC"/>
        </a:lt2>
        <a:accent1>
          <a:srgbClr val="BA8E46"/>
        </a:accent1>
        <a:accent2>
          <a:srgbClr val="46C0AF"/>
        </a:accent2>
        <a:accent3>
          <a:srgbClr val="ADB8CA"/>
        </a:accent3>
        <a:accent4>
          <a:srgbClr val="C8C8C8"/>
        </a:accent4>
        <a:accent5>
          <a:srgbClr val="D9C6B0"/>
        </a:accent5>
        <a:accent6>
          <a:srgbClr val="3FAE9E"/>
        </a:accent6>
        <a:hlink>
          <a:srgbClr val="93ACC3"/>
        </a:hlink>
        <a:folHlink>
          <a:srgbClr val="7897B4"/>
        </a:folHlink>
      </a:clrScheme>
      <a:clrMap bg1="dk2" tx1="lt1" bg2="dk1" tx2="lt2" accent1="accent1" accent2="accent2" accent3="accent3" accent4="accent4" accent5="accent5" accent6="accent6" hlink="hlink" folHlink="folHlink"/>
    </a:extraClrScheme>
    <a:extraClrScheme>
      <a:clrScheme name="Global 7">
        <a:dk1>
          <a:srgbClr val="000000"/>
        </a:dk1>
        <a:lt1>
          <a:srgbClr val="FFFFFF"/>
        </a:lt1>
        <a:dk2>
          <a:srgbClr val="000000"/>
        </a:dk2>
        <a:lt2>
          <a:srgbClr val="FFFFFF"/>
        </a:lt2>
        <a:accent1>
          <a:srgbClr val="FFFFCC"/>
        </a:accent1>
        <a:accent2>
          <a:srgbClr val="FFCC99"/>
        </a:accent2>
        <a:accent3>
          <a:srgbClr val="FFFFFF"/>
        </a:accent3>
        <a:accent4>
          <a:srgbClr val="000000"/>
        </a:accent4>
        <a:accent5>
          <a:srgbClr val="FFFFE2"/>
        </a:accent5>
        <a:accent6>
          <a:srgbClr val="E7B98A"/>
        </a:accent6>
        <a:hlink>
          <a:srgbClr val="FF9999"/>
        </a:hlink>
        <a:folHlink>
          <a:srgbClr val="E06360"/>
        </a:folHlink>
      </a:clrScheme>
      <a:clrMap bg1="lt1" tx1="dk1" bg2="lt2" tx2="dk2" accent1="accent1" accent2="accent2" accent3="accent3" accent4="accent4" accent5="accent5" accent6="accent6" hlink="hlink" folHlink="folHlink"/>
    </a:extraClrScheme>
    <a:extraClrScheme>
      <a:clrScheme name="Global 8">
        <a:dk1>
          <a:srgbClr val="000000"/>
        </a:dk1>
        <a:lt1>
          <a:srgbClr val="EAEAEA"/>
        </a:lt1>
        <a:dk2>
          <a:srgbClr val="17118B"/>
        </a:dk2>
        <a:lt2>
          <a:srgbClr val="FFFFCC"/>
        </a:lt2>
        <a:accent1>
          <a:srgbClr val="B2B2B2"/>
        </a:accent1>
        <a:accent2>
          <a:srgbClr val="54ABB2"/>
        </a:accent2>
        <a:accent3>
          <a:srgbClr val="ABAAC4"/>
        </a:accent3>
        <a:accent4>
          <a:srgbClr val="C8C8C8"/>
        </a:accent4>
        <a:accent5>
          <a:srgbClr val="D5D5D5"/>
        </a:accent5>
        <a:accent6>
          <a:srgbClr val="4B9BA1"/>
        </a:accent6>
        <a:hlink>
          <a:srgbClr val="4F49A3"/>
        </a:hlink>
        <a:folHlink>
          <a:srgbClr val="2E2573"/>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S1">
  <a:themeElements>
    <a:clrScheme name="">
      <a:dk1>
        <a:srgbClr val="001932"/>
      </a:dk1>
      <a:lt1>
        <a:srgbClr val="FFFFFF"/>
      </a:lt1>
      <a:dk2>
        <a:srgbClr val="2181B7"/>
      </a:dk2>
      <a:lt2>
        <a:srgbClr val="CCFFFF"/>
      </a:lt2>
      <a:accent1>
        <a:srgbClr val="99FFCC"/>
      </a:accent1>
      <a:accent2>
        <a:srgbClr val="01B0FF"/>
      </a:accent2>
      <a:accent3>
        <a:srgbClr val="ABC1D8"/>
      </a:accent3>
      <a:accent4>
        <a:srgbClr val="DADADA"/>
      </a:accent4>
      <a:accent5>
        <a:srgbClr val="CAFFE2"/>
      </a:accent5>
      <a:accent6>
        <a:srgbClr val="019FE7"/>
      </a:accent6>
      <a:hlink>
        <a:srgbClr val="FFFF99"/>
      </a:hlink>
      <a:folHlink>
        <a:srgbClr val="1C6D9A"/>
      </a:folHlink>
    </a:clrScheme>
    <a:fontScheme name="CS1">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rgbClr val="FF0000"/>
          </a:solidFill>
          <a:prstDash val="solid"/>
          <a:round/>
          <a:headEnd type="none" w="sm" len="sm"/>
          <a:tailEnd type="triangl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rgbClr val="FF0000"/>
          </a:solidFill>
          <a:prstDash val="solid"/>
          <a:round/>
          <a:headEnd type="none" w="sm" len="sm"/>
          <a:tailEnd type="triangl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CS1 1">
        <a:dk1>
          <a:srgbClr val="001932"/>
        </a:dk1>
        <a:lt1>
          <a:srgbClr val="FFFFFF"/>
        </a:lt1>
        <a:dk2>
          <a:srgbClr val="2181B7"/>
        </a:dk2>
        <a:lt2>
          <a:srgbClr val="CCFFFF"/>
        </a:lt2>
        <a:accent1>
          <a:srgbClr val="99FFCC"/>
        </a:accent1>
        <a:accent2>
          <a:srgbClr val="01B0FF"/>
        </a:accent2>
        <a:accent3>
          <a:srgbClr val="ABC1D8"/>
        </a:accent3>
        <a:accent4>
          <a:srgbClr val="DADADA"/>
        </a:accent4>
        <a:accent5>
          <a:srgbClr val="CAFFE2"/>
        </a:accent5>
        <a:accent6>
          <a:srgbClr val="019FE7"/>
        </a:accent6>
        <a:hlink>
          <a:srgbClr val="6666FF"/>
        </a:hlink>
        <a:folHlink>
          <a:srgbClr val="1C6D9A"/>
        </a:folHlink>
      </a:clrScheme>
      <a:clrMap bg1="dk2" tx1="lt1" bg2="dk1" tx2="lt2" accent1="accent1" accent2="accent2" accent3="accent3" accent4="accent4" accent5="accent5" accent6="accent6" hlink="hlink" folHlink="folHlink"/>
    </a:extraClrScheme>
    <a:extraClrScheme>
      <a:clrScheme name="CS1 2">
        <a:dk1>
          <a:srgbClr val="000000"/>
        </a:dk1>
        <a:lt1>
          <a:srgbClr val="FFFFFF"/>
        </a:lt1>
        <a:dk2>
          <a:srgbClr val="000066"/>
        </a:dk2>
        <a:lt2>
          <a:srgbClr val="969696"/>
        </a:lt2>
        <a:accent1>
          <a:srgbClr val="666699"/>
        </a:accent1>
        <a:accent2>
          <a:srgbClr val="CCCCFF"/>
        </a:accent2>
        <a:accent3>
          <a:srgbClr val="FFFFFF"/>
        </a:accent3>
        <a:accent4>
          <a:srgbClr val="000000"/>
        </a:accent4>
        <a:accent5>
          <a:srgbClr val="B8B8CA"/>
        </a:accent5>
        <a:accent6>
          <a:srgbClr val="B9B9E7"/>
        </a:accent6>
        <a:hlink>
          <a:srgbClr val="CC00CC"/>
        </a:hlink>
        <a:folHlink>
          <a:srgbClr val="EAEAEA"/>
        </a:folHlink>
      </a:clrScheme>
      <a:clrMap bg1="lt1" tx1="dk1" bg2="lt2" tx2="dk2" accent1="accent1" accent2="accent2" accent3="accent3" accent4="accent4" accent5="accent5" accent6="accent6" hlink="hlink" folHlink="folHlink"/>
    </a:extraClrScheme>
    <a:extraClrScheme>
      <a:clrScheme name="CS1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S1 4">
        <a:dk1>
          <a:srgbClr val="000000"/>
        </a:dk1>
        <a:lt1>
          <a:srgbClr val="FFFFCC"/>
        </a:lt1>
        <a:dk2>
          <a:srgbClr val="FF6600"/>
        </a:dk2>
        <a:lt2>
          <a:srgbClr val="333300"/>
        </a:lt2>
        <a:accent1>
          <a:srgbClr val="800000"/>
        </a:accent1>
        <a:accent2>
          <a:srgbClr val="CC6600"/>
        </a:accent2>
        <a:accent3>
          <a:srgbClr val="FFFFE2"/>
        </a:accent3>
        <a:accent4>
          <a:srgbClr val="000000"/>
        </a:accent4>
        <a:accent5>
          <a:srgbClr val="C0AAAA"/>
        </a:accent5>
        <a:accent6>
          <a:srgbClr val="B95C00"/>
        </a:accent6>
        <a:hlink>
          <a:srgbClr val="808000"/>
        </a:hlink>
        <a:folHlink>
          <a:srgbClr val="FFCC66"/>
        </a:folHlink>
      </a:clrScheme>
      <a:clrMap bg1="lt1" tx1="dk1" bg2="lt2" tx2="dk2" accent1="accent1" accent2="accent2" accent3="accent3" accent4="accent4" accent5="accent5" accent6="accent6" hlink="hlink" folHlink="folHlink"/>
    </a:extraClrScheme>
    <a:extraClrScheme>
      <a:clrScheme name="CS1 5">
        <a:dk1>
          <a:srgbClr val="1C3956"/>
        </a:dk1>
        <a:lt1>
          <a:srgbClr val="FFFFFF"/>
        </a:lt1>
        <a:dk2>
          <a:srgbClr val="003366"/>
        </a:dk2>
        <a:lt2>
          <a:srgbClr val="DDDDDD"/>
        </a:lt2>
        <a:accent1>
          <a:srgbClr val="3D7CBB"/>
        </a:accent1>
        <a:accent2>
          <a:srgbClr val="00152A"/>
        </a:accent2>
        <a:accent3>
          <a:srgbClr val="AAADB8"/>
        </a:accent3>
        <a:accent4>
          <a:srgbClr val="DADADA"/>
        </a:accent4>
        <a:accent5>
          <a:srgbClr val="AFBFDA"/>
        </a:accent5>
        <a:accent6>
          <a:srgbClr val="001225"/>
        </a:accent6>
        <a:hlink>
          <a:srgbClr val="33CCCC"/>
        </a:hlink>
        <a:folHlink>
          <a:srgbClr val="96B9DC"/>
        </a:folHlink>
      </a:clrScheme>
      <a:clrMap bg1="dk2" tx1="lt1" bg2="dk1" tx2="lt2" accent1="accent1" accent2="accent2" accent3="accent3" accent4="accent4" accent5="accent5" accent6="accent6" hlink="hlink" folHlink="folHlink"/>
    </a:extraClrScheme>
    <a:extraClrScheme>
      <a:clrScheme name="CS1 6">
        <a:dk1>
          <a:srgbClr val="000000"/>
        </a:dk1>
        <a:lt1>
          <a:srgbClr val="FFFFFF"/>
        </a:lt1>
        <a:dk2>
          <a:srgbClr val="440044"/>
        </a:dk2>
        <a:lt2>
          <a:srgbClr val="491D49"/>
        </a:lt2>
        <a:accent1>
          <a:srgbClr val="9D9DBD"/>
        </a:accent1>
        <a:accent2>
          <a:srgbClr val="14213C"/>
        </a:accent2>
        <a:accent3>
          <a:srgbClr val="FFFFFF"/>
        </a:accent3>
        <a:accent4>
          <a:srgbClr val="000000"/>
        </a:accent4>
        <a:accent5>
          <a:srgbClr val="CCCCDB"/>
        </a:accent5>
        <a:accent6>
          <a:srgbClr val="111D35"/>
        </a:accent6>
        <a:hlink>
          <a:srgbClr val="666699"/>
        </a:hlink>
        <a:folHlink>
          <a:srgbClr val="DBDBF1"/>
        </a:folHlink>
      </a:clrScheme>
      <a:clrMap bg1="lt1" tx1="dk1" bg2="lt2" tx2="dk2" accent1="accent1" accent2="accent2" accent3="accent3" accent4="accent4" accent5="accent5" accent6="accent6" hlink="hlink" folHlink="folHlink"/>
    </a:extraClrScheme>
    <a:extraClrScheme>
      <a:clrScheme name="CS1 7">
        <a:dk1>
          <a:srgbClr val="000000"/>
        </a:dk1>
        <a:lt1>
          <a:srgbClr val="FFFFFF"/>
        </a:lt1>
        <a:dk2>
          <a:srgbClr val="000000"/>
        </a:dk2>
        <a:lt2>
          <a:srgbClr val="001A00"/>
        </a:lt2>
        <a:accent1>
          <a:srgbClr val="339966"/>
        </a:accent1>
        <a:accent2>
          <a:srgbClr val="003300"/>
        </a:accent2>
        <a:accent3>
          <a:srgbClr val="FFFFFF"/>
        </a:accent3>
        <a:accent4>
          <a:srgbClr val="000000"/>
        </a:accent4>
        <a:accent5>
          <a:srgbClr val="ADCAB8"/>
        </a:accent5>
        <a:accent6>
          <a:srgbClr val="002D00"/>
        </a:accent6>
        <a:hlink>
          <a:srgbClr val="FF9933"/>
        </a:hlink>
        <a:folHlink>
          <a:srgbClr val="AFE9CC"/>
        </a:folHlink>
      </a:clrScheme>
      <a:clrMap bg1="lt1" tx1="dk1" bg2="lt2" tx2="dk2" accent1="accent1" accent2="accent2" accent3="accent3" accent4="accent4" accent5="accent5" accent6="accent6" hlink="hlink" folHlink="folHlink"/>
    </a:extraClrScheme>
    <a:extraClrScheme>
      <a:clrScheme name="CS1 8">
        <a:dk1>
          <a:srgbClr val="000000"/>
        </a:dk1>
        <a:lt1>
          <a:srgbClr val="FFFFFF"/>
        </a:lt1>
        <a:dk2>
          <a:srgbClr val="000000"/>
        </a:dk2>
        <a:lt2>
          <a:srgbClr val="FFCC00"/>
        </a:lt2>
        <a:accent1>
          <a:srgbClr val="FF9900"/>
        </a:accent1>
        <a:accent2>
          <a:srgbClr val="D60093"/>
        </a:accent2>
        <a:accent3>
          <a:srgbClr val="AAAAAA"/>
        </a:accent3>
        <a:accent4>
          <a:srgbClr val="DADADA"/>
        </a:accent4>
        <a:accent5>
          <a:srgbClr val="FFCAAA"/>
        </a:accent5>
        <a:accent6>
          <a:srgbClr val="C20085"/>
        </a:accent6>
        <a:hlink>
          <a:srgbClr val="9966FF"/>
        </a:hlink>
        <a:folHlink>
          <a:srgbClr val="80808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6102</TotalTime>
  <Words>2833</Words>
  <Application>Microsoft Office PowerPoint</Application>
  <PresentationFormat>Widescreen</PresentationFormat>
  <Paragraphs>422</Paragraphs>
  <Slides>37</Slides>
  <Notes>21</Notes>
  <HiddenSlides>0</HiddenSlides>
  <MMClips>0</MMClips>
  <ScaleCrop>false</ScaleCrop>
  <HeadingPairs>
    <vt:vector size="8" baseType="variant">
      <vt:variant>
        <vt:lpstr>Fonts Used</vt:lpstr>
      </vt:variant>
      <vt:variant>
        <vt:i4>17</vt:i4>
      </vt:variant>
      <vt:variant>
        <vt:lpstr>Theme</vt:lpstr>
      </vt:variant>
      <vt:variant>
        <vt:i4>4</vt:i4>
      </vt:variant>
      <vt:variant>
        <vt:lpstr>Embedded OLE Servers</vt:lpstr>
      </vt:variant>
      <vt:variant>
        <vt:i4>2</vt:i4>
      </vt:variant>
      <vt:variant>
        <vt:lpstr>Slide Titles</vt:lpstr>
      </vt:variant>
      <vt:variant>
        <vt:i4>37</vt:i4>
      </vt:variant>
    </vt:vector>
  </HeadingPairs>
  <TitlesOfParts>
    <vt:vector size="60" baseType="lpstr">
      <vt:lpstr>Microsoft YaHei</vt:lpstr>
      <vt:lpstr>新細明體</vt:lpstr>
      <vt:lpstr>SimSun</vt:lpstr>
      <vt:lpstr>SimSun</vt:lpstr>
      <vt:lpstr>Arial</vt:lpstr>
      <vt:lpstr>Arial Narrow</vt:lpstr>
      <vt:lpstr>Calibri</vt:lpstr>
      <vt:lpstr>Calibri Light</vt:lpstr>
      <vt:lpstr>Courier New</vt:lpstr>
      <vt:lpstr>Georgia</vt:lpstr>
      <vt:lpstr>Lucida Grande</vt:lpstr>
      <vt:lpstr>Monotype Sorts</vt:lpstr>
      <vt:lpstr>Symbol</vt:lpstr>
      <vt:lpstr>Tahoma</vt:lpstr>
      <vt:lpstr>Times New Roman</vt:lpstr>
      <vt:lpstr>Wingdings</vt:lpstr>
      <vt:lpstr>ヒラギノ角ゴ Pro W3</vt:lpstr>
      <vt:lpstr>Retrospect</vt:lpstr>
      <vt:lpstr>comp122</vt:lpstr>
      <vt:lpstr>Global</vt:lpstr>
      <vt:lpstr>CS1</vt:lpstr>
      <vt:lpstr>Document</vt:lpstr>
      <vt:lpstr>Formula</vt:lpstr>
      <vt:lpstr>PowerPoint Presentation</vt:lpstr>
      <vt:lpstr>Algorithm Design Techniques/Strategies</vt:lpstr>
      <vt:lpstr>Divide &amp; Conquer</vt:lpstr>
      <vt:lpstr>Divide-and-Conquer Technique (cont.)</vt:lpstr>
      <vt:lpstr>Time complexity of the general algorithm</vt:lpstr>
      <vt:lpstr>Methods for Solving recurrences</vt:lpstr>
      <vt:lpstr>Math You need to Review</vt:lpstr>
      <vt:lpstr>Substitution Method</vt:lpstr>
      <vt:lpstr>Quick Sort</vt:lpstr>
      <vt:lpstr>Binary Search</vt:lpstr>
      <vt:lpstr>The Recursion Tree</vt:lpstr>
      <vt:lpstr>Master Theorem</vt:lpstr>
      <vt:lpstr>Example of Master Method</vt:lpstr>
      <vt:lpstr>Master Method (Simplified)</vt:lpstr>
      <vt:lpstr>Divide-and-Conquer Examples</vt:lpstr>
      <vt:lpstr>Mergesort</vt:lpstr>
      <vt:lpstr>Pseudocode of Merge-Sort (A, p, r)</vt:lpstr>
      <vt:lpstr>Procedure Merge</vt:lpstr>
      <vt:lpstr>Analysis of Mergesort</vt:lpstr>
      <vt:lpstr>Recursion Tree for Merge Sort</vt:lpstr>
      <vt:lpstr>Recursion Tree for Merge Sort</vt:lpstr>
      <vt:lpstr>Recursion Tree for Merge Sort</vt:lpstr>
      <vt:lpstr>Quicksort</vt:lpstr>
      <vt:lpstr>Idea of Quick Sort</vt:lpstr>
      <vt:lpstr>Quicksort Pseudo-code </vt:lpstr>
      <vt:lpstr>Procedure Partitioning the array</vt:lpstr>
      <vt:lpstr>The steps of QuickSort</vt:lpstr>
      <vt:lpstr>Quicksort Analysis</vt:lpstr>
      <vt:lpstr>Worst-Case Analysis</vt:lpstr>
      <vt:lpstr>Best-case Analysis</vt:lpstr>
      <vt:lpstr>Average-Case Analysis</vt:lpstr>
      <vt:lpstr>Summary Analysis of Quicksort</vt:lpstr>
      <vt:lpstr>Multiplication of Large Integers </vt:lpstr>
      <vt:lpstr>First Divide-and-Conquer Algorithm</vt:lpstr>
      <vt:lpstr>Second Divide-and-Conquer Algorithm</vt:lpstr>
      <vt:lpstr>Example of Large-Integer Multiplication </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Anita.Gunjal</dc:creator>
  <cp:lastModifiedBy>Himangi Pande</cp:lastModifiedBy>
  <cp:revision>760</cp:revision>
  <dcterms:created xsi:type="dcterms:W3CDTF">2017-06-20T09:56:08Z</dcterms:created>
  <dcterms:modified xsi:type="dcterms:W3CDTF">2023-02-06T06:00:38Z</dcterms:modified>
</cp:coreProperties>
</file>