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app0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package/2006/relationships/metadata/extended-properties" Target="docProps/app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8" r:id="rId19"/>
    <p:sldId id="279" r:id="rId20"/>
    <p:sldId id="280" r:id="rId21"/>
    <p:sldId id="281" r:id="rId22"/>
    <p:sldId id="282" r:id="rId23"/>
    <p:sldId id="284" r:id="rId24"/>
    <p:sldId id="285" r:id="rId25"/>
    <p:sldId id="286" r:id="rId26"/>
    <p:sldId id="287" r:id="rId27"/>
    <p:sldId id="288" r:id="rId28"/>
    <p:sldId id="290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10" r:id="rId47"/>
    <p:sldId id="311" r:id="rId48"/>
    <p:sldId id="312" r:id="rId49"/>
    <p:sldId id="313" r:id="rId50"/>
    <p:sldId id="314" r:id="rId51"/>
    <p:sldId id="315" r:id="rId52"/>
    <p:sldId id="316" r:id="rId53"/>
    <p:sldId id="317" r:id="rId5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72" autoAdjust="0"/>
  </p:normalViewPr>
  <p:slideViewPr>
    <p:cSldViewPr snapToGrid="0" snapToObjects="1">
      <p:cViewPr>
        <p:scale>
          <a:sx n="100" d="100"/>
          <a:sy n="100" d="100"/>
        </p:scale>
        <p:origin x="2200" y="9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2/20/24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Difficult coming up with bad examples, because a lot of research questions can be good given the right settings. It’s context dependent.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2/20/24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2/20/24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2/20/24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42900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34290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4290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indent="-34290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003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861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5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uffingtonpost.co.uk/entry/orcas-attack-boat-heavy-metal_n_6557b843e4b05723e4bd2af0" TargetMode="External"/><Relationship Id="rId2" Type="http://schemas.openxmlformats.org/officeDocument/2006/relationships/hyperlink" Target="https://www.dailymail.co.uk/sciencetech/article-12770451/Is-stop-killer-whales-ramming-boats-Sailors-say-theyre-blasting-heavy-metal-music-underwater-deter-orcas.html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5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" Target="slide53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ature.com/articles/d41586-019-03459-7" TargetMode="External"/><Relationship Id="rId3" Type="http://schemas.openxmlformats.org/officeDocument/2006/relationships/hyperlink" Target="https://doi.org/10.1016/j.procs.2022.09.082" TargetMode="External"/><Relationship Id="rId7" Type="http://schemas.openxmlformats.org/officeDocument/2006/relationships/hyperlink" Target="https://doi.org/10.1016/j.cognition.2016.01.007" TargetMode="External"/><Relationship Id="rId2" Type="http://schemas.openxmlformats.org/officeDocument/2006/relationships/hyperlink" Target="https://doi.org/10.1111/bjep.1254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38/s41598-023-47409-w" TargetMode="External"/><Relationship Id="rId5" Type="http://schemas.openxmlformats.org/officeDocument/2006/relationships/hyperlink" Target="https://doi.org/10.1038/s41598-022-27247-y" TargetMode="External"/><Relationship Id="rId4" Type="http://schemas.openxmlformats.org/officeDocument/2006/relationships/hyperlink" Target="https://discoveringstatistics.com/docs/rss_poster_2018.pdf" TargetMode="Externa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marL="0" lvl="0" indent="0">
              <a:buNone/>
            </a:pPr>
            <a:r>
              <a:t>Null Hypothesis Significance Testing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marL="0" lvl="0" indent="0">
              <a:buNone/>
            </a:pPr>
            <a:br/>
            <a:br/>
            <a:r>
              <a:t>Martina Sladekova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Recap of sampling from distributions and confidence intervals</a:t>
            </a:r>
          </a:p>
          <a:p>
            <a:pPr lvl="0"/>
            <a:r>
              <a:t>Forming a research question</a:t>
            </a:r>
          </a:p>
          <a:p>
            <a:pPr lvl="0"/>
            <a:r>
              <a:t>Moving from research questions to hypotheses</a:t>
            </a:r>
          </a:p>
          <a:p>
            <a:pPr lvl="0"/>
            <a:r>
              <a:rPr i="1"/>
              <a:t>Formally</a:t>
            </a:r>
            <a:r>
              <a:t> testing hypotheses with statistics</a:t>
            </a:r>
          </a:p>
          <a:p>
            <a:pPr lvl="0"/>
            <a:r>
              <a:t>(Some of many) pitfalls of NHST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WEEK 1:</a:t>
            </a:r>
            <a:r>
              <a:t> Determining whether an individual’s score is unusual given a distribution with known characteristics.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457200" y="749300"/>
                <a:ext cx="4040188" cy="881857"/>
              </a:xfrm>
            </p:spPr>
            <p:txBody>
              <a:bodyPr>
                <a:normAutofit fontScale="55000" lnSpcReduction="20000"/>
              </a:bodyPr>
              <a:lstStyle/>
              <a:p>
                <a:pPr lvl="0"/>
                <a:r>
                  <a:rPr dirty="0"/>
                  <a:t>If a population distribution of anxiety scores is </a:t>
                </a:r>
                <a:r>
                  <a:rPr b="1" dirty="0"/>
                  <a:t>normally distributed</a:t>
                </a:r>
                <a:r>
                  <a:rPr dirty="0"/>
                  <a:t> with a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dirty="0"/>
                  <a:t> = 30 and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dirty="0"/>
                  <a:t> = 10, how common or unusual is an individual with a score of 41?</a:t>
                </a:r>
              </a:p>
              <a:p>
                <a:pPr lvl="0" indent="0">
                  <a:buNone/>
                </a:pPr>
                <a:r>
                  <a:rPr dirty="0" err="1">
                    <a:solidFill>
                      <a:srgbClr val="4758AB"/>
                    </a:solidFill>
                    <a:latin typeface="Courier"/>
                  </a:rPr>
                  <a:t>pnorm</a:t>
                </a:r>
                <a:r>
                  <a:rPr dirty="0">
                    <a:solidFill>
                      <a:srgbClr val="003B4F"/>
                    </a:solidFill>
                    <a:latin typeface="Courier"/>
                  </a:rPr>
                  <a:t>(</a:t>
                </a:r>
                <a:r>
                  <a:rPr dirty="0">
                    <a:solidFill>
                      <a:srgbClr val="AD0000"/>
                    </a:solidFill>
                    <a:latin typeface="Courier"/>
                  </a:rPr>
                  <a:t>41</a:t>
                </a:r>
                <a:r>
                  <a:rPr dirty="0">
                    <a:solidFill>
                      <a:srgbClr val="003B4F"/>
                    </a:solidFill>
                    <a:latin typeface="Courier"/>
                  </a:rPr>
                  <a:t>, </a:t>
                </a:r>
                <a:r>
                  <a:rPr dirty="0">
                    <a:solidFill>
                      <a:srgbClr val="657422"/>
                    </a:solidFill>
                    <a:latin typeface="Courier"/>
                  </a:rPr>
                  <a:t>mean =</a:t>
                </a:r>
                <a:r>
                  <a:rPr dirty="0">
                    <a:solidFill>
                      <a:srgbClr val="003B4F"/>
                    </a:solidFill>
                    <a:latin typeface="Courier"/>
                  </a:rPr>
                  <a:t> </a:t>
                </a:r>
                <a:r>
                  <a:rPr dirty="0">
                    <a:solidFill>
                      <a:srgbClr val="AD0000"/>
                    </a:solidFill>
                    <a:latin typeface="Courier"/>
                  </a:rPr>
                  <a:t>30</a:t>
                </a:r>
                <a:r>
                  <a:rPr dirty="0">
                    <a:solidFill>
                      <a:srgbClr val="003B4F"/>
                    </a:solidFill>
                    <a:latin typeface="Courier"/>
                  </a:rPr>
                  <a:t>, </a:t>
                </a:r>
                <a:r>
                  <a:rPr dirty="0" err="1">
                    <a:solidFill>
                      <a:srgbClr val="657422"/>
                    </a:solidFill>
                    <a:latin typeface="Courier"/>
                  </a:rPr>
                  <a:t>sd</a:t>
                </a:r>
                <a:r>
                  <a:rPr dirty="0">
                    <a:solidFill>
                      <a:srgbClr val="657422"/>
                    </a:solidFill>
                    <a:latin typeface="Courier"/>
                  </a:rPr>
                  <a:t> =</a:t>
                </a:r>
                <a:r>
                  <a:rPr dirty="0">
                    <a:solidFill>
                      <a:srgbClr val="003B4F"/>
                    </a:solidFill>
                    <a:latin typeface="Courier"/>
                  </a:rPr>
                  <a:t> </a:t>
                </a:r>
                <a:r>
                  <a:rPr dirty="0">
                    <a:solidFill>
                      <a:srgbClr val="AD0000"/>
                    </a:solidFill>
                    <a:latin typeface="Courier"/>
                  </a:rPr>
                  <a:t>10</a:t>
                </a:r>
                <a:r>
                  <a:rPr dirty="0">
                    <a:solidFill>
                      <a:srgbClr val="003B4F"/>
                    </a:solidFill>
                    <a:latin typeface="Courier"/>
                  </a:rPr>
                  <a:t>, </a:t>
                </a:r>
                <a:r>
                  <a:rPr dirty="0" err="1">
                    <a:solidFill>
                      <a:srgbClr val="657422"/>
                    </a:solidFill>
                    <a:latin typeface="Courier"/>
                  </a:rPr>
                  <a:t>lower.tail</a:t>
                </a:r>
                <a:r>
                  <a:rPr dirty="0">
                    <a:solidFill>
                      <a:srgbClr val="657422"/>
                    </a:solidFill>
                    <a:latin typeface="Courier"/>
                  </a:rPr>
                  <a:t> =</a:t>
                </a:r>
                <a:r>
                  <a:rPr dirty="0">
                    <a:solidFill>
                      <a:srgbClr val="003B4F"/>
                    </a:solidFill>
                    <a:latin typeface="Courier"/>
                  </a:rPr>
                  <a:t> </a:t>
                </a:r>
                <a:r>
                  <a:rPr dirty="0">
                    <a:solidFill>
                      <a:srgbClr val="8F5902"/>
                    </a:solidFill>
                    <a:latin typeface="Courier"/>
                  </a:rPr>
                  <a:t>FALSE</a:t>
                </a:r>
                <a:r>
                  <a:rPr dirty="0">
                    <a:solidFill>
                      <a:srgbClr val="003B4F"/>
                    </a:solidFill>
                    <a:latin typeface="Courier"/>
                  </a:rPr>
                  <a:t>)</a:t>
                </a:r>
              </a:p>
              <a:p>
                <a:pPr lvl="0" indent="0">
                  <a:buNone/>
                </a:pPr>
                <a:r>
                  <a:rPr dirty="0">
                    <a:latin typeface="Courier"/>
                  </a:rPr>
                  <a:t>[1] 0.1356661</a:t>
                </a:r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749300"/>
                <a:ext cx="4040188" cy="881857"/>
              </a:xfrm>
              <a:blipFill>
                <a:blip r:embed="rId2"/>
                <a:stretch>
                  <a:fillRect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 descr="lecture_04_files/figure-pptx/unnamed-chunk-4-1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57200" y="2095500"/>
            <a:ext cx="4038600" cy="2019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 Placeholder 4"/>
              <p:cNvSpPr>
                <a:spLocks noGrp="1"/>
              </p:cNvSpPr>
              <p:nvPr>
                <p:ph type="body" sz="quarter" idx="3"/>
              </p:nvPr>
            </p:nvSpPr>
            <p:spPr>
              <a:xfrm>
                <a:off x="4645026" y="749300"/>
                <a:ext cx="4041775" cy="881857"/>
              </a:xfrm>
            </p:spPr>
            <p:txBody>
              <a:bodyPr>
                <a:normAutofit fontScale="55000" lnSpcReduction="20000"/>
              </a:bodyPr>
              <a:lstStyle/>
              <a:p>
                <a:pPr lvl="0"/>
                <a:r>
                  <a:rPr dirty="0"/>
                  <a:t>If a population distribution of anxiety scores is </a:t>
                </a:r>
                <a:r>
                  <a:rPr b="1" dirty="0"/>
                  <a:t>normally distributed</a:t>
                </a:r>
                <a:r>
                  <a:rPr dirty="0"/>
                  <a:t> with a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dirty="0"/>
                  <a:t> = 30 and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dirty="0"/>
                  <a:t> = 10, what score would an individual need to get to be in the top 5%?</a:t>
                </a:r>
              </a:p>
              <a:p>
                <a:pPr lvl="0" indent="0">
                  <a:buNone/>
                </a:pPr>
                <a:r>
                  <a:rPr dirty="0" err="1">
                    <a:solidFill>
                      <a:srgbClr val="4758AB"/>
                    </a:solidFill>
                    <a:latin typeface="Courier"/>
                  </a:rPr>
                  <a:t>qnorm</a:t>
                </a:r>
                <a:r>
                  <a:rPr dirty="0">
                    <a:solidFill>
                      <a:srgbClr val="003B4F"/>
                    </a:solidFill>
                    <a:latin typeface="Courier"/>
                  </a:rPr>
                  <a:t>(</a:t>
                </a:r>
                <a:r>
                  <a:rPr dirty="0">
                    <a:solidFill>
                      <a:srgbClr val="657422"/>
                    </a:solidFill>
                    <a:latin typeface="Courier"/>
                  </a:rPr>
                  <a:t>p =</a:t>
                </a:r>
                <a:r>
                  <a:rPr dirty="0">
                    <a:solidFill>
                      <a:srgbClr val="003B4F"/>
                    </a:solidFill>
                    <a:latin typeface="Courier"/>
                  </a:rPr>
                  <a:t> </a:t>
                </a:r>
                <a:r>
                  <a:rPr dirty="0">
                    <a:solidFill>
                      <a:srgbClr val="AD0000"/>
                    </a:solidFill>
                    <a:latin typeface="Courier"/>
                  </a:rPr>
                  <a:t>0.95</a:t>
                </a:r>
                <a:r>
                  <a:rPr dirty="0">
                    <a:solidFill>
                      <a:srgbClr val="003B4F"/>
                    </a:solidFill>
                    <a:latin typeface="Courier"/>
                  </a:rPr>
                  <a:t>, </a:t>
                </a:r>
                <a:r>
                  <a:rPr dirty="0">
                    <a:solidFill>
                      <a:srgbClr val="657422"/>
                    </a:solidFill>
                    <a:latin typeface="Courier"/>
                  </a:rPr>
                  <a:t>mean =</a:t>
                </a:r>
                <a:r>
                  <a:rPr dirty="0">
                    <a:solidFill>
                      <a:srgbClr val="003B4F"/>
                    </a:solidFill>
                    <a:latin typeface="Courier"/>
                  </a:rPr>
                  <a:t> </a:t>
                </a:r>
                <a:r>
                  <a:rPr dirty="0">
                    <a:solidFill>
                      <a:srgbClr val="AD0000"/>
                    </a:solidFill>
                    <a:latin typeface="Courier"/>
                  </a:rPr>
                  <a:t>30</a:t>
                </a:r>
                <a:r>
                  <a:rPr dirty="0">
                    <a:solidFill>
                      <a:srgbClr val="003B4F"/>
                    </a:solidFill>
                    <a:latin typeface="Courier"/>
                  </a:rPr>
                  <a:t>, </a:t>
                </a:r>
                <a:r>
                  <a:rPr dirty="0" err="1">
                    <a:solidFill>
                      <a:srgbClr val="657422"/>
                    </a:solidFill>
                    <a:latin typeface="Courier"/>
                  </a:rPr>
                  <a:t>sd</a:t>
                </a:r>
                <a:r>
                  <a:rPr dirty="0">
                    <a:solidFill>
                      <a:srgbClr val="657422"/>
                    </a:solidFill>
                    <a:latin typeface="Courier"/>
                  </a:rPr>
                  <a:t> =</a:t>
                </a:r>
                <a:r>
                  <a:rPr dirty="0">
                    <a:solidFill>
                      <a:srgbClr val="003B4F"/>
                    </a:solidFill>
                    <a:latin typeface="Courier"/>
                  </a:rPr>
                  <a:t> </a:t>
                </a:r>
                <a:r>
                  <a:rPr dirty="0">
                    <a:solidFill>
                      <a:srgbClr val="AD0000"/>
                    </a:solidFill>
                    <a:latin typeface="Courier"/>
                  </a:rPr>
                  <a:t>10</a:t>
                </a:r>
                <a:r>
                  <a:rPr dirty="0">
                    <a:solidFill>
                      <a:srgbClr val="003B4F"/>
                    </a:solidFill>
                    <a:latin typeface="Courier"/>
                  </a:rPr>
                  <a:t>)</a:t>
                </a:r>
              </a:p>
              <a:p>
                <a:pPr lvl="0" indent="0">
                  <a:buNone/>
                </a:pPr>
                <a:r>
                  <a:rPr dirty="0">
                    <a:latin typeface="Courier"/>
                  </a:rPr>
                  <a:t>[1] 46.44854</a:t>
                </a:r>
              </a:p>
            </p:txBody>
          </p:sp>
        </mc:Choice>
        <mc:Fallback>
          <p:sp>
            <p:nvSpPr>
              <p:cNvPr id="5" name="Tex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3"/>
              </p:nvPr>
            </p:nvSpPr>
            <p:spPr>
              <a:xfrm>
                <a:off x="4645026" y="749300"/>
                <a:ext cx="4041775" cy="881857"/>
              </a:xfrm>
              <a:blipFill>
                <a:blip r:embed="rId4"/>
                <a:stretch>
                  <a:fillRect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1" descr="lecture_04_files/figure-pptx/unnamed-chunk-6-1.png"/>
          <p:cNvPicPr>
            <a:picLocks noGrp="1"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635500" y="2095500"/>
            <a:ext cx="4038600" cy="2019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06400"/>
            <a:ext cx="4040188" cy="1224757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b="1" dirty="0"/>
              <a:t>WEEK 2:</a:t>
            </a:r>
            <a:r>
              <a:rPr dirty="0"/>
              <a:t> Estimating population distribution properties from the sample and quantifying uncertainty around our estimates.</a:t>
            </a:r>
          </a:p>
          <a:p>
            <a:pPr lvl="0"/>
            <a:r>
              <a:rPr b="1" dirty="0"/>
              <a:t>Sample estimate</a:t>
            </a:r>
            <a:r>
              <a:rPr dirty="0"/>
              <a:t> - some numeric value we calculate based on the sample. We want to use this value to </a:t>
            </a:r>
            <a:r>
              <a:rPr dirty="0" err="1"/>
              <a:t>generalise</a:t>
            </a:r>
            <a:r>
              <a:rPr dirty="0"/>
              <a:t> to the population.</a:t>
            </a:r>
          </a:p>
          <a:p>
            <a:pPr lvl="0"/>
            <a:r>
              <a:rPr b="1" dirty="0"/>
              <a:t>Standard error</a:t>
            </a:r>
            <a:r>
              <a:rPr dirty="0"/>
              <a:t> is the standard deviation of sample means (in a sampling distribution)</a:t>
            </a:r>
          </a:p>
          <a:p>
            <a:pPr lvl="0"/>
            <a:r>
              <a:rPr dirty="0"/>
              <a:t>Constructing </a:t>
            </a:r>
            <a:r>
              <a:rPr b="1" dirty="0"/>
              <a:t>confidence intervals</a:t>
            </a:r>
            <a:r>
              <a:rPr dirty="0"/>
              <a:t> around our sample estimate.</a:t>
            </a:r>
          </a:p>
        </p:txBody>
      </p:sp>
      <p:pic>
        <p:nvPicPr>
          <p:cNvPr id="4" name="Picture 1" descr="lecture_04_materials/ci_plot_for_lecture_4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1663700"/>
            <a:ext cx="4038600" cy="2882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5" name="Picture 1" descr="lecture_04_materials/ci_full_recap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740400" y="1625600"/>
            <a:ext cx="1816100" cy="2959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lvl="0" indent="0">
              <a:buNone/>
            </a:pPr>
            <a:r>
              <a:t>What’s the point? Dealing with uncertainty in science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We don’t know how close our estimate is to the population value</a:t>
            </a:r>
          </a:p>
          <a:p>
            <a:pPr lvl="0"/>
            <a:r>
              <a:t>We also don’t know if our confidence interval even contains a population value.</a:t>
            </a:r>
          </a:p>
          <a:p>
            <a:pPr lvl="0"/>
            <a:r>
              <a:t>Should we even bother?</a:t>
            </a:r>
          </a:p>
          <a:p>
            <a:pPr marL="0" lvl="0" indent="0">
              <a:buNone/>
            </a:pPr>
            <a:r>
              <a:rPr b="1"/>
              <a:t>TO THE RESCUE:</a:t>
            </a:r>
          </a:p>
          <a:p>
            <a:pPr marL="342900" lvl="0" indent="-342900">
              <a:buAutoNum type="arabicPeriod"/>
            </a:pPr>
            <a:r>
              <a:t>Sample size</a:t>
            </a:r>
          </a:p>
          <a:p>
            <a:pPr marL="342900" lvl="0" indent="-342900">
              <a:buAutoNum type="arabicPeriod"/>
            </a:pPr>
            <a:r>
              <a:t>Team effort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-322661"/>
            <a:ext cx="3008313" cy="871538"/>
          </a:xfrm>
        </p:spPr>
        <p:txBody>
          <a:bodyPr/>
          <a:lstStyle/>
          <a:p>
            <a:pPr marL="0" lvl="0" indent="0">
              <a:buNone/>
            </a:pPr>
            <a:r>
              <a:rPr dirty="0"/>
              <a:t>What’s the point? - sample size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641151"/>
            <a:ext cx="3008313" cy="3518297"/>
          </a:xfrm>
        </p:spPr>
        <p:txBody>
          <a:bodyPr/>
          <a:lstStyle/>
          <a:p>
            <a:pPr marL="0" lvl="0" indent="0">
              <a:buNone/>
            </a:pPr>
            <a:r>
              <a:rPr dirty="0"/>
              <a:t>Sample size matters - the larger our sample size, the closer our sample resembles the distribution.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5F9A43-38A5-BA48-9E6E-BEE7C7D8E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65728"/>
            <a:ext cx="7467600" cy="352779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-322661"/>
            <a:ext cx="3008313" cy="871538"/>
          </a:xfrm>
        </p:spPr>
        <p:txBody>
          <a:bodyPr/>
          <a:lstStyle/>
          <a:p>
            <a:pPr marL="0" lvl="0" indent="0">
              <a:buNone/>
            </a:pPr>
            <a:r>
              <a:rPr dirty="0"/>
              <a:t>What’s the point? - sample size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48877"/>
            <a:ext cx="3008313" cy="3518297"/>
          </a:xfrm>
        </p:spPr>
        <p:txBody>
          <a:bodyPr/>
          <a:lstStyle/>
          <a:p>
            <a:pPr marL="0" lvl="0" indent="0">
              <a:buNone/>
            </a:pPr>
            <a:r>
              <a:rPr dirty="0"/>
              <a:t>Sample size matters - the larger our sample size, the closer our sample resembles the distribution.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F47AA5-31E4-5C4D-8BA9-550A852A2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37358"/>
            <a:ext cx="8039100" cy="381908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What’s the point? - team effort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t>Scientific work is cumulative - we build on each others ideas, rarely starting from scratch.</a:t>
            </a:r>
          </a:p>
          <a:p>
            <a:pPr lvl="0"/>
            <a:r>
              <a:t>Small samples are not useless, we just need more of them.</a:t>
            </a:r>
          </a:p>
          <a:p>
            <a:pPr lvl="1"/>
            <a:r>
              <a:t>Multi-study papers</a:t>
            </a:r>
          </a:p>
          <a:p>
            <a:pPr lvl="1"/>
            <a:r>
              <a:t>Multi-lab studies (e.g. SMARVUS data)</a:t>
            </a:r>
          </a:p>
          <a:p>
            <a:pPr lvl="0"/>
            <a:r>
              <a:t>Replication is crucial (especially for novel findings)</a:t>
            </a:r>
          </a:p>
          <a:p>
            <a:pPr marL="1270000" lvl="0" indent="0">
              <a:buNone/>
            </a:pPr>
            <a:r>
              <a:rPr sz="2000" b="1"/>
              <a:t>Vocab</a:t>
            </a:r>
          </a:p>
          <a:p>
            <a:pPr marL="1270000" lvl="0" indent="0">
              <a:buNone/>
            </a:pPr>
            <a:r>
              <a:rPr sz="2000" b="1"/>
              <a:t>Replication</a:t>
            </a:r>
            <a:r>
              <a:rPr sz="2000"/>
              <a:t> - attempt to reproduce a finding from another study in a new sample using identical methodology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Where are we?</a:t>
            </a:r>
          </a:p>
        </p:txBody>
      </p:sp>
      <p:pic>
        <p:nvPicPr>
          <p:cNvPr id="3" name="Picture 1" descr="lecture_04_materials/and_roadmap.003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562100" y="1193800"/>
            <a:ext cx="60325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marL="0" lvl="0" indent="0">
              <a:buNone/>
            </a:pPr>
            <a:r>
              <a:t>The research process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The (quantitative) research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b="1"/>
              <a:t>CONFIRMATORY RESEARCH</a:t>
            </a:r>
            <a:r>
              <a:t> - focus on testing specific hypotheses and in general follows formula on the right.</a:t>
            </a:r>
            <a:r>
              <a:rPr baseline="30000">
                <a:hlinkClick r:id="rId2" action="ppaction://hlinksldjump"/>
              </a:rPr>
              <a:t>1</a:t>
            </a:r>
          </a:p>
          <a:p>
            <a:pPr lvl="0"/>
            <a:r>
              <a:t>“Null Hypothesis Significance Testing” (NHST)</a:t>
            </a:r>
          </a:p>
          <a:p>
            <a:pPr lvl="0"/>
            <a:r>
              <a:t>Other approaches also exist</a:t>
            </a:r>
          </a:p>
          <a:p>
            <a:pPr marL="0" lvl="0" indent="0">
              <a:buNone/>
            </a:pPr>
            <a:r>
              <a:rPr b="1"/>
              <a:t>EXPLORATORY RESEARCH</a:t>
            </a:r>
            <a:r>
              <a:t> - doesn’t start with a hypothesis.</a:t>
            </a:r>
          </a:p>
          <a:p>
            <a:pPr lvl="0"/>
            <a:r>
              <a:t>Can collect new data or work with existing data.</a:t>
            </a:r>
          </a:p>
          <a:p>
            <a:pPr lvl="0"/>
            <a:r>
              <a:t>Useful for generating hypotheses, but statistical tests can be difficult to interpret.</a:t>
            </a:r>
          </a:p>
        </p:txBody>
      </p:sp>
      <p:pic>
        <p:nvPicPr>
          <p:cNvPr id="4" name="Picture 1" descr="lecture_04_materials/nhst_diagram/nhst_diagram.001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397500" y="1193800"/>
            <a:ext cx="25400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Generate a research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0" lvl="0" indent="0">
              <a:buNone/>
            </a:pPr>
            <a:r>
              <a:t>A </a:t>
            </a:r>
            <a:r>
              <a:rPr b="1"/>
              <a:t>good</a:t>
            </a:r>
            <a:r>
              <a:t> research question:</a:t>
            </a:r>
          </a:p>
          <a:p>
            <a:pPr lvl="0"/>
            <a:r>
              <a:t>Researchable and realistic</a:t>
            </a:r>
          </a:p>
          <a:p>
            <a:pPr lvl="0"/>
            <a:r>
              <a:t>Informed by the prior research (a gap in the literature or a need for replication)</a:t>
            </a:r>
          </a:p>
          <a:p>
            <a:pPr lvl="0"/>
            <a:r>
              <a:t>Not too broad and not too narrow - proportional to the project at hand</a:t>
            </a:r>
          </a:p>
          <a:p>
            <a:pPr lvl="0"/>
            <a:r>
              <a:t>What’s too broad for one project can be just right for another!</a:t>
            </a:r>
          </a:p>
        </p:txBody>
      </p:sp>
      <p:pic>
        <p:nvPicPr>
          <p:cNvPr id="4" name="Picture 1" descr="lecture_04_materials/nhst_diagram/nhst_diagram.002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97500" y="1193800"/>
            <a:ext cx="25400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Generate a research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1270000" lvl="0" indent="0">
              <a:buNone/>
            </a:pPr>
            <a:r>
              <a:rPr sz="2000" b="1"/>
              <a:t>Caution</a:t>
            </a:r>
          </a:p>
          <a:p>
            <a:pPr marL="1270000" lvl="0" indent="0">
              <a:buNone/>
            </a:pPr>
            <a:r>
              <a:rPr sz="2000"/>
              <a:t>How can we address the global mental health crisis? ❌ - Too broad</a:t>
            </a:r>
          </a:p>
          <a:p>
            <a:pPr marL="1270000" lvl="0" indent="0">
              <a:buNone/>
            </a:pPr>
            <a:r>
              <a:rPr sz="2000" b="1"/>
              <a:t>Note</a:t>
            </a:r>
          </a:p>
          <a:p>
            <a:pPr marL="1270000" lvl="0" indent="0">
              <a:buNone/>
            </a:pPr>
            <a:r>
              <a:rPr sz="2000"/>
              <a:t>What are the key factors contributing to the mental health crisis among PhD students? (Woolston 2019) ✅ - Better!</a:t>
            </a:r>
          </a:p>
          <a:p>
            <a:pPr marL="0" lvl="0" indent="0">
              <a:buNone/>
            </a:pPr>
            <a:r>
              <a:rPr b="1"/>
              <a:t>Some other examples:</a:t>
            </a:r>
          </a:p>
          <a:p>
            <a:pPr marL="1270000" lvl="0" indent="0">
              <a:buNone/>
            </a:pPr>
            <a:r>
              <a:rPr sz="2000" b="1"/>
              <a:t>Note</a:t>
            </a:r>
          </a:p>
          <a:p>
            <a:pPr marL="1270000" lvl="0" indent="0">
              <a:buNone/>
            </a:pPr>
            <a:r>
              <a:rPr sz="2000"/>
              <a:t>Can domesticated cats play fetch? (Forman, Renner, and Leavens 2023)</a:t>
            </a:r>
          </a:p>
          <a:p>
            <a:pPr marL="1270000" lvl="0" indent="0">
              <a:buNone/>
            </a:pPr>
            <a:r>
              <a:rPr sz="2000" b="1"/>
              <a:t>Note</a:t>
            </a:r>
          </a:p>
          <a:p>
            <a:pPr marL="1270000" lvl="0" indent="0">
              <a:buNone/>
            </a:pPr>
            <a:r>
              <a:rPr sz="2000"/>
              <a:t>How do word frequency and semantic transparency influence synaesthetic colouring of compound words? (Mankin et al. 2016)</a:t>
            </a:r>
          </a:p>
          <a:p>
            <a:pPr marL="1270000" lvl="0" indent="0">
              <a:buNone/>
            </a:pPr>
            <a:r>
              <a:rPr sz="2000" b="1"/>
              <a:t>Note</a:t>
            </a:r>
          </a:p>
          <a:p>
            <a:pPr marL="1270000" lvl="0" indent="0">
              <a:buNone/>
            </a:pPr>
            <a:r>
              <a:rPr sz="2000"/>
              <a:t>Can embedding statistical teaching within a fictional narrative help to reduce anxiety and increase comprehension? (Field and Terry 2018)</a:t>
            </a:r>
          </a:p>
          <a:p>
            <a:pPr marL="1270000" lvl="0" indent="0">
              <a:buNone/>
            </a:pPr>
            <a:r>
              <a:rPr sz="2000" b="1"/>
              <a:t>Note</a:t>
            </a:r>
          </a:p>
          <a:p>
            <a:pPr marL="1270000" lvl="0" indent="0">
              <a:buNone/>
            </a:pPr>
            <a:r>
              <a:rPr sz="2000"/>
              <a:t>What are the effects of breathwork on stress and mental health? (Fincham et al. 2023)</a:t>
            </a:r>
          </a:p>
          <a:p>
            <a:pPr marL="1270000" lvl="0" indent="0">
              <a:buNone/>
            </a:pPr>
            <a:r>
              <a:rPr sz="2000" b="1"/>
              <a:t>Note</a:t>
            </a:r>
          </a:p>
          <a:p>
            <a:pPr marL="1270000" lvl="0" indent="0">
              <a:buNone/>
            </a:pPr>
            <a:r>
              <a:rPr sz="2000"/>
              <a:t>What are the roles of socioeconomic status, ethnicity and teacher beliefs in academic grading? (Doyle, Easterbrook, and Harris 2023)</a:t>
            </a:r>
          </a:p>
          <a:p>
            <a:pPr marL="1270000" lvl="0" indent="0">
              <a:buNone/>
            </a:pPr>
            <a:r>
              <a:rPr sz="2000" b="1"/>
              <a:t>Note</a:t>
            </a:r>
          </a:p>
          <a:p>
            <a:pPr marL="1270000" lvl="0" indent="0">
              <a:buNone/>
            </a:pPr>
            <a:r>
              <a:rPr sz="2000"/>
              <a:t>Can a digital intervention be helpful for individuals with subthreshold borderline personality disorder? (Drews-Windeck et al. 2022)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Define the hypotheses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t>A good research question allows us to </a:t>
            </a:r>
            <a:r>
              <a:rPr b="1"/>
              <a:t>generate testable predictions</a:t>
            </a:r>
            <a:r>
              <a:t> (hypotheses) that are relevant to our research aims.</a:t>
            </a:r>
          </a:p>
          <a:p>
            <a:pPr marL="1270000" lvl="0" indent="0">
              <a:buNone/>
            </a:pPr>
            <a:r>
              <a:rPr sz="2000" b="1"/>
              <a:t>Vocab</a:t>
            </a:r>
          </a:p>
          <a:p>
            <a:pPr marL="1270000" lvl="0" indent="0">
              <a:buNone/>
            </a:pPr>
            <a:r>
              <a:rPr sz="2000" b="1"/>
              <a:t>Hypothesis</a:t>
            </a:r>
            <a:r>
              <a:rPr sz="2000"/>
              <a:t>: A testable prediction - a statement about what we reasonably believe our data will show.</a:t>
            </a:r>
          </a:p>
          <a:p>
            <a:pPr lvl="0"/>
            <a:r>
              <a:t>The prediction is based on some prior information (literature and prior research)</a:t>
            </a:r>
          </a:p>
          <a:p>
            <a:pPr lvl="0"/>
            <a:r>
              <a:t>A hypothesis can be defined on different levels - </a:t>
            </a:r>
            <a:r>
              <a:rPr b="1"/>
              <a:t>conceptual</a:t>
            </a:r>
            <a:r>
              <a:t>, </a:t>
            </a:r>
            <a:r>
              <a:rPr b="1"/>
              <a:t>operational</a:t>
            </a:r>
            <a:r>
              <a:t>, </a:t>
            </a:r>
            <a:r>
              <a:rPr b="1"/>
              <a:t>statistical</a:t>
            </a:r>
          </a:p>
        </p:txBody>
      </p:sp>
      <p:pic>
        <p:nvPicPr>
          <p:cNvPr id="4" name="Picture 1" descr="lecture_04_materials/nhst_diagram/nhst_diagram.003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97500" y="1193800"/>
            <a:ext cx="25400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Define the hypotheses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CONCEPTUAL HYPOTHESIS</a:t>
            </a:r>
          </a:p>
          <a:p>
            <a:pPr lvl="0"/>
            <a:r>
              <a:t>Describes our prediction in conceptual terms. Can be defined in terms of the direction of the effect that we’re studying:</a:t>
            </a:r>
          </a:p>
          <a:p>
            <a:pPr lvl="1"/>
            <a:r>
              <a:t>“</a:t>
            </a:r>
            <a:r>
              <a:rPr i="1"/>
              <a:t>There will be differences in anxiety levels between participants in group A and group B</a:t>
            </a:r>
            <a:r>
              <a:t>” - </a:t>
            </a:r>
            <a:r>
              <a:rPr b="1"/>
              <a:t>non-directional</a:t>
            </a:r>
            <a:r>
              <a:t> hypothesis.</a:t>
            </a:r>
          </a:p>
          <a:p>
            <a:pPr lvl="1"/>
            <a:r>
              <a:t>“</a:t>
            </a:r>
            <a:r>
              <a:rPr i="1"/>
              <a:t>Participants in group A will show higher levels of anxiety than those in group B</a:t>
            </a:r>
            <a:r>
              <a:t>” - </a:t>
            </a:r>
            <a:r>
              <a:rPr b="1"/>
              <a:t>directional</a:t>
            </a:r>
            <a:r>
              <a:t> hypothesis.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Define the hypotheses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fontAlgn="base"/>
            <a:r>
              <a:rPr lang="en-GB" b="1" dirty="0"/>
              <a:t>OPERATIONALISATION -</a:t>
            </a:r>
            <a:r>
              <a:rPr lang="en-GB" dirty="0"/>
              <a:t> the process of translating concepts into measures - i.e. how are we going to measure the concepts that we’re studying?</a:t>
            </a:r>
          </a:p>
          <a:p>
            <a:pPr fontAlgn="base"/>
            <a:r>
              <a:rPr lang="en-GB" b="1" dirty="0"/>
              <a:t>CONCEPTUAL HYPOTHESIS</a:t>
            </a:r>
            <a:endParaRPr lang="en-GB" dirty="0"/>
          </a:p>
          <a:p>
            <a:pPr fontAlgn="base"/>
            <a:r>
              <a:rPr lang="en-GB" i="1" dirty="0"/>
              <a:t>“Participants in group A will show higher levels of anxiety than those in group B.”</a:t>
            </a:r>
            <a:endParaRPr lang="en-GB" dirty="0"/>
          </a:p>
          <a:p>
            <a:pPr fontAlgn="base"/>
            <a:r>
              <a:rPr lang="en-GB" dirty="0"/>
              <a:t>➞</a:t>
            </a:r>
          </a:p>
          <a:p>
            <a:pPr fontAlgn="base"/>
            <a:r>
              <a:rPr lang="en-GB" b="1" dirty="0"/>
              <a:t>OPERATIONAL HYPOTHESIS</a:t>
            </a:r>
            <a:endParaRPr lang="en-GB" dirty="0"/>
          </a:p>
          <a:p>
            <a:pPr fontAlgn="base"/>
            <a:r>
              <a:rPr lang="en-GB" dirty="0"/>
              <a:t>“</a:t>
            </a:r>
            <a:r>
              <a:rPr lang="en-GB" i="1" dirty="0"/>
              <a:t>Participants in group A will score higher on the </a:t>
            </a:r>
            <a:r>
              <a:rPr lang="en-GB" b="1" i="1" dirty="0"/>
              <a:t>State-trait anxiety inventory</a:t>
            </a:r>
            <a:r>
              <a:rPr lang="en-GB" i="1" dirty="0"/>
              <a:t> than those in group B</a:t>
            </a:r>
            <a:r>
              <a:rPr lang="en-GB" dirty="0"/>
              <a:t>” </a:t>
            </a:r>
            <a:r>
              <a:rPr lang="en-GB" b="1" dirty="0"/>
              <a:t>OR:</a:t>
            </a:r>
            <a:endParaRPr lang="en-GB" dirty="0"/>
          </a:p>
          <a:p>
            <a:pPr fontAlgn="base"/>
            <a:r>
              <a:rPr lang="en-GB" i="1" dirty="0"/>
              <a:t>“Participants in group A will show higher </a:t>
            </a:r>
            <a:r>
              <a:rPr lang="en-GB" b="1" i="1" dirty="0"/>
              <a:t>skin conductance response</a:t>
            </a:r>
            <a:r>
              <a:rPr lang="en-GB" i="1" dirty="0"/>
              <a:t> than those in group B”</a:t>
            </a:r>
            <a:endParaRPr lang="en-GB" dirty="0"/>
          </a:p>
          <a:p>
            <a:pPr fontAlgn="base"/>
            <a:r>
              <a:rPr lang="en-GB" b="1" dirty="0"/>
              <a:t>STATISTICAL HYPOTHESIS</a:t>
            </a:r>
            <a:endParaRPr lang="en-GB" dirty="0"/>
          </a:p>
          <a:p>
            <a:pPr fontAlgn="base"/>
            <a:r>
              <a:rPr lang="en-GB" dirty="0"/>
              <a:t>What do we expect to happen </a:t>
            </a:r>
            <a:r>
              <a:rPr lang="en-GB" i="1" dirty="0"/>
              <a:t>numerically</a:t>
            </a:r>
            <a:r>
              <a:rPr lang="en-GB" dirty="0"/>
              <a:t>? E.g.</a:t>
            </a:r>
          </a:p>
          <a:p>
            <a:pPr fontAlgn="base"/>
            <a:r>
              <a:rPr lang="en-GB" dirty="0" err="1"/>
              <a:t>MGroupA≠MGroupB�GroupA</a:t>
            </a:r>
            <a:r>
              <a:rPr lang="en-GB" dirty="0"/>
              <a:t>≠�</a:t>
            </a:r>
            <a:r>
              <a:rPr lang="en-GB" dirty="0" err="1"/>
              <a:t>GroupB</a:t>
            </a:r>
            <a:r>
              <a:rPr lang="en-GB" dirty="0"/>
              <a:t> OR </a:t>
            </a:r>
            <a:r>
              <a:rPr lang="en-GB" dirty="0" err="1"/>
              <a:t>MGroupA</a:t>
            </a:r>
            <a:r>
              <a:rPr lang="en-GB" dirty="0"/>
              <a:t>&gt;</a:t>
            </a:r>
            <a:r>
              <a:rPr lang="en-GB" dirty="0" err="1"/>
              <a:t>MGroupB</a:t>
            </a:r>
            <a:endParaRPr lang="en-GB" dirty="0"/>
          </a:p>
          <a:p>
            <a:br>
              <a:rPr lang="en-GB" dirty="0"/>
            </a:b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5612" y="796132"/>
            <a:ext cx="4040188" cy="1096565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dirty="0"/>
              <a:t>Reports of increased orca attacks on boats crossing the Gibraltar Strait</a:t>
            </a:r>
          </a:p>
          <a:p>
            <a:pPr lvl="0"/>
            <a:r>
              <a:rPr dirty="0"/>
              <a:t>Sailors started using heavy metal to deter them</a:t>
            </a:r>
          </a:p>
          <a:p>
            <a:pPr lvl="0"/>
            <a:r>
              <a:rPr dirty="0"/>
              <a:t>Mixed anecdotal results - some </a:t>
            </a:r>
            <a:r>
              <a:rPr dirty="0">
                <a:hlinkClick r:id="rId2"/>
              </a:rPr>
              <a:t>(less than reputable) sources</a:t>
            </a:r>
            <a:r>
              <a:rPr dirty="0"/>
              <a:t> claim it works. </a:t>
            </a:r>
            <a:r>
              <a:rPr dirty="0">
                <a:hlinkClick r:id="rId3"/>
              </a:rPr>
              <a:t>Others</a:t>
            </a:r>
            <a:r>
              <a:rPr dirty="0"/>
              <a:t> advise against doing so!</a:t>
            </a:r>
          </a:p>
        </p:txBody>
      </p:sp>
      <p:pic>
        <p:nvPicPr>
          <p:cNvPr id="2" name="Picture 1" descr="lecture_04_materials/daily_fail_orcas.png"/>
          <p:cNvPicPr>
            <a:picLocks noGrp="1"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57200" y="2030015"/>
            <a:ext cx="4038600" cy="1409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4" name="Picture 1" descr="lecture_04_materials/huff_orcas.png"/>
          <p:cNvPicPr>
            <a:picLocks noGrp="1"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57200" y="3665934"/>
            <a:ext cx="4038600" cy="1271587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5" name="Picture 1" descr="lecture_04_materials/metal_orca_insta.png"/>
          <p:cNvPicPr>
            <a:picLocks noGrp="1"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5181600" y="1625600"/>
            <a:ext cx="2959100" cy="2959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0BF39BA-2CDE-6A48-A857-2B9E603B5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pPr marL="0" lvl="0" indent="0">
              <a:buNone/>
            </a:pPr>
            <a:r>
              <a:rPr dirty="0"/>
              <a:t>Example: Heavy metal orcas 🤘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Example: Heavy metal orcas 🤘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RESEARCH QUESTION:</a:t>
            </a:r>
            <a:r>
              <a:t> Does heavy metal music affect hostile behaviour in orcas?</a:t>
            </a:r>
          </a:p>
        </p:txBody>
      </p:sp>
      <p:pic>
        <p:nvPicPr>
          <p:cNvPr id="4" name="Picture 1" descr="lecture_04_materials/no-the-orcas-arent-attacking-boats-researchers-say-the-v0-XJq9ul2MVbgEm-3mStvqnEkHHHgrKbQfvnaT5T9AkNI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92700" y="1193800"/>
            <a:ext cx="31623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Example: Heavy metal orcas 🤘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93800"/>
            <a:ext cx="4038600" cy="3743721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en-GB" b="1" dirty="0"/>
              <a:t>RESEARCH QUESTION:</a:t>
            </a:r>
            <a:r>
              <a:rPr lang="en-GB" dirty="0"/>
              <a:t> Does heavy metal music affect hostile behaviour in orcas?</a:t>
            </a:r>
          </a:p>
          <a:p>
            <a:pPr fontAlgn="base"/>
            <a:r>
              <a:rPr lang="en-GB" dirty="0"/>
              <a:t>Boat 1: Martina is blasting heavy metal music</a:t>
            </a:r>
          </a:p>
          <a:p>
            <a:pPr fontAlgn="base"/>
            <a:r>
              <a:rPr lang="en-GB" dirty="0"/>
              <a:t>Boat 2: Jennifer is blasting Shrek music (control group)</a:t>
            </a:r>
          </a:p>
          <a:p>
            <a:pPr fontAlgn="base"/>
            <a:r>
              <a:rPr lang="en-GB" b="1" dirty="0"/>
              <a:t>CONCEPTUAL HYPOTHESIS:</a:t>
            </a:r>
            <a:r>
              <a:rPr lang="en-GB" dirty="0"/>
              <a:t> Playing heavy metal music will be associated with reduced hostility in orcas.</a:t>
            </a:r>
          </a:p>
          <a:p>
            <a:pPr fontAlgn="base"/>
            <a:r>
              <a:rPr lang="en-GB" i="1" dirty="0"/>
              <a:t>Reduced hostility in orcas</a:t>
            </a:r>
            <a:r>
              <a:rPr lang="en-GB" dirty="0"/>
              <a:t> ➞ </a:t>
            </a:r>
            <a:r>
              <a:rPr lang="en-GB" i="1" dirty="0"/>
              <a:t>Shorter orca attack duration</a:t>
            </a:r>
            <a:endParaRPr lang="en-GB" dirty="0"/>
          </a:p>
          <a:p>
            <a:pPr fontAlgn="base"/>
            <a:r>
              <a:rPr lang="en-GB" b="1" dirty="0"/>
              <a:t>OPERATIONAL HYPOTHESIS:</a:t>
            </a:r>
            <a:r>
              <a:rPr lang="en-GB" dirty="0"/>
              <a:t> Playing heavy metal music will be associated with shorted orca attack duration compared to Shrek music.</a:t>
            </a:r>
          </a:p>
        </p:txBody>
      </p:sp>
      <p:pic>
        <p:nvPicPr>
          <p:cNvPr id="4" name="Picture 1" descr="lecture_04_materials/no-the-orcas-arent-attacking-boats-researchers-say-the-v0-XJq9ul2MVbgEm-3mStvqnEkHHHgrKbQfvnaT5T9AkNI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92700" y="1193800"/>
            <a:ext cx="31623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Null vs Alternative hypotheses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Once we know the operational hypothesis, we can define the </a:t>
            </a:r>
            <a:r>
              <a:rPr b="1"/>
              <a:t>null</a:t>
            </a:r>
            <a:r>
              <a:t> and the </a:t>
            </a:r>
            <a:r>
              <a:rPr b="1"/>
              <a:t>alternative</a:t>
            </a:r>
            <a:r>
              <a:t> hypotheses.</a:t>
            </a:r>
          </a:p>
          <a:p>
            <a:pPr lvl="0"/>
            <a:r>
              <a:rPr b="1"/>
              <a:t>ALTERNATIVE HYPOTHESIS</a:t>
            </a:r>
            <a:r>
              <a:t> - our prediction, denoted as </a:t>
            </a:r>
            <a:r>
              <a:rPr b="1" i="1"/>
              <a:t>H</a:t>
            </a:r>
            <a:r>
              <a:rPr b="1" i="1" baseline="-25000"/>
              <a:t>1</a:t>
            </a:r>
            <a:r>
              <a:t>.</a:t>
            </a:r>
          </a:p>
          <a:p>
            <a:pPr lvl="0"/>
            <a:r>
              <a:rPr b="1"/>
              <a:t>NULL HYPOTHESIS</a:t>
            </a:r>
            <a:r>
              <a:t> - denoted as </a:t>
            </a:r>
            <a:r>
              <a:rPr b="1" i="1"/>
              <a:t>H</a:t>
            </a:r>
            <a:r>
              <a:rPr b="1" i="1" baseline="-25000"/>
              <a:t>0</a:t>
            </a:r>
            <a:r>
              <a:t>. It represents the negation of the prediction that we’re making. Often describes a reality where the effect we’re interested in doesn’t exist.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H</a:t>
            </a:r>
            <a:r>
              <a:rPr b="1" baseline="-25000"/>
              <a:t>1</a:t>
            </a:r>
            <a:r>
              <a:t>: </a:t>
            </a:r>
            <a:r>
              <a:rPr i="1"/>
              <a:t>Orca attacks will be significantly shorter when playing heavy metal music compared to playing Shrek soundtracks.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H</a:t>
            </a:r>
            <a:r>
              <a:rPr b="1" baseline="-25000"/>
              <a:t>0</a:t>
            </a:r>
            <a:r>
              <a:t>: </a:t>
            </a:r>
            <a:r>
              <a:rPr i="1"/>
              <a:t>There will be no significant difference in attack duration between the two music styles.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8E4474F-B0C9-CD44-BD0C-3E014C045453}"/>
              </a:ext>
            </a:extLst>
          </p:cNvPr>
          <p:cNvSpPr txBox="1">
            <a:spLocks/>
          </p:cNvSpPr>
          <p:nvPr/>
        </p:nvSpPr>
        <p:spPr>
          <a:xfrm>
            <a:off x="-393700" y="2897387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34290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indent="-34290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34290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14500" indent="-34290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indent="-34290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00300" indent="-34290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34290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86100" indent="-34290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00" indent="0">
              <a:buFont typeface="Arial"/>
              <a:buNone/>
            </a:pPr>
            <a:r>
              <a:rPr lang="en-GB" sz="2000" b="1"/>
              <a:t>Tip</a:t>
            </a:r>
          </a:p>
          <a:p>
            <a:pPr marL="1270000" indent="0">
              <a:buFont typeface="Arial"/>
              <a:buNone/>
            </a:pPr>
            <a:r>
              <a:rPr lang="en-GB" sz="2000"/>
              <a:t>H</a:t>
            </a:r>
            <a:r>
              <a:rPr lang="en-GB" sz="2000" baseline="-25000"/>
              <a:t>0</a:t>
            </a:r>
            <a:r>
              <a:rPr lang="en-GB" sz="2000"/>
              <a:t> and H</a:t>
            </a:r>
            <a:r>
              <a:rPr lang="en-GB" sz="2000" baseline="-25000"/>
              <a:t>1</a:t>
            </a:r>
            <a:r>
              <a:rPr lang="en-GB" sz="2000"/>
              <a:t> represent two alternative realities (like parallel world). When using </a:t>
            </a:r>
            <a:r>
              <a:rPr lang="en-GB" sz="2000" b="1"/>
              <a:t>Null Hypothesis Significance Testing</a:t>
            </a:r>
            <a:r>
              <a:rPr lang="en-GB" sz="2000"/>
              <a:t>, we’re trying to decide whether we can </a:t>
            </a:r>
            <a:r>
              <a:rPr lang="en-GB" sz="2000" b="1"/>
              <a:t>reject</a:t>
            </a:r>
            <a:r>
              <a:rPr lang="en-GB" sz="2000"/>
              <a:t> </a:t>
            </a:r>
            <a:r>
              <a:rPr lang="en-GB" sz="2000" b="1"/>
              <a:t>the null hypothesis</a:t>
            </a:r>
            <a:r>
              <a:rPr lang="en-GB" sz="2000"/>
              <a:t>.</a:t>
            </a:r>
            <a:endParaRPr lang="en-GB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Null vs Alternative hypotheses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STATISTICAL HYPOTHESES:</a:t>
            </a:r>
          </a:p>
          <a:p>
            <a:pPr lvl="0"/>
            <a:r>
              <a:rPr b="1"/>
              <a:t>H</a:t>
            </a:r>
            <a:r>
              <a:rPr b="1" baseline="-25000"/>
              <a:t>1</a:t>
            </a:r>
            <a:r>
              <a:t>:</a:t>
            </a:r>
          </a:p>
          <a:p>
            <a:pPr marL="0" lvl="0" indent="0">
              <a:buNone/>
            </a:pPr>
            <a14:m xmlns:a14="http://schemas.microsoft.com/office/drawing/2010/main">
              <m:oMathPara xmlns:m="http://schemas.openxmlformats.org/officeDocument/2006/math">
                <m:oMathParaPr>
                  <m:jc m:val="center"/>
                </m:oMathParaPr>
                <m:oMath xmlns:m="http://schemas.openxmlformats.org/officeDocument/2006/math">
                  <m:sSub>
                    <m:sSubPr>
                      <m:ctrlPr>
                        <a:rPr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>
                          <a:latin typeface="Cambria Math" panose="02040503050406030204" pitchFamily="18" charset="0"/>
                        </a:rPr>
                        <m:t>𝑀</m:t>
                      </m:r>
                    </m:e>
                    <m:sub>
                      <m:r>
                        <m:rPr>
                          <m:nor/>
                        </m:rPr>
                        <a:rPr/>
                        <m:t>(</m:t>
                      </m:r>
                      <m:r>
                        <m:rPr>
                          <m:nor/>
                        </m:rPr>
                        <a:rPr/>
                        <m:t>Shrek</m:t>
                      </m:r>
                      <m:r>
                        <m:rPr>
                          <m:nor/>
                        </m:rPr>
                        <a:rPr/>
                        <m:t>)</m:t>
                      </m:r>
                    </m:sub>
                  </m:sSub>
                  <m:r>
                    <a:rPr>
                      <a:latin typeface="Cambria Math" panose="02040503050406030204" pitchFamily="18" charset="0"/>
                    </a:rPr>
                    <m:t>−</m:t>
                  </m:r>
                  <m:sSub>
                    <m:sSubPr>
                      <m:ctrlPr>
                        <a:rPr i="1"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>
                          <a:latin typeface="Cambria Math" panose="02040503050406030204" pitchFamily="18" charset="0"/>
                        </a:rPr>
                        <m:t>𝑀</m:t>
                      </m:r>
                    </m:e>
                    <m:sub>
                      <m:r>
                        <m:rPr>
                          <m:nor/>
                        </m:rPr>
                        <a:rPr/>
                        <m:t>(</m:t>
                      </m:r>
                      <m:r>
                        <m:rPr>
                          <m:nor/>
                        </m:rPr>
                        <a:rPr/>
                        <m:t>Metal</m:t>
                      </m:r>
                      <m:r>
                        <m:rPr>
                          <m:nor/>
                        </m:rPr>
                        <a:rPr/>
                        <m:t>)</m:t>
                      </m:r>
                    </m:sub>
                  </m:sSub>
                  <m:r>
                    <a:rPr>
                      <a:latin typeface="Cambria Math" panose="02040503050406030204" pitchFamily="18" charset="0"/>
                    </a:rPr>
                    <m:t>≠0</m:t>
                  </m:r>
                </m:oMath>
              </m:oMathPara>
            </a14:m>
            <a:endParaRPr/>
          </a:p>
          <a:p>
            <a:pPr marL="0" lvl="0" indent="0">
              <a:buNone/>
            </a:pPr>
            <a14:m xmlns:a14="http://schemas.microsoft.com/office/drawing/2010/main">
              <m:oMathPara xmlns:m="http://schemas.openxmlformats.org/officeDocument/2006/math">
                <m:oMathParaPr>
                  <m:jc m:val="center"/>
                </m:oMathParaPr>
                <m:oMath xmlns:m="http://schemas.openxmlformats.org/officeDocument/2006/math">
                  <m:sSub>
                    <m:sSubPr>
                      <m:ctrlPr>
                        <a:rPr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>
                          <a:latin typeface="Cambria Math" panose="02040503050406030204" pitchFamily="18" charset="0"/>
                        </a:rPr>
                        <m:t>𝑀</m:t>
                      </m:r>
                    </m:e>
                    <m:sub>
                      <m:r>
                        <m:rPr>
                          <m:nor/>
                        </m:rPr>
                        <a:rPr/>
                        <m:t>(</m:t>
                      </m:r>
                      <m:r>
                        <m:rPr>
                          <m:nor/>
                        </m:rPr>
                        <a:rPr/>
                        <m:t>Shrek</m:t>
                      </m:r>
                      <m:r>
                        <m:rPr>
                          <m:nor/>
                        </m:rPr>
                        <a:rPr/>
                        <m:t>)</m:t>
                      </m:r>
                    </m:sub>
                  </m:sSub>
                  <m:r>
                    <a:rPr>
                      <a:latin typeface="Cambria Math" panose="02040503050406030204" pitchFamily="18" charset="0"/>
                    </a:rPr>
                    <m:t>&gt;</m:t>
                  </m:r>
                  <m:sSub>
                    <m:sSubPr>
                      <m:ctrlPr>
                        <a:rPr i="1"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>
                          <a:latin typeface="Cambria Math" panose="02040503050406030204" pitchFamily="18" charset="0"/>
                        </a:rPr>
                        <m:t>𝑀</m:t>
                      </m:r>
                    </m:e>
                    <m:sub>
                      <m:r>
                        <m:rPr>
                          <m:nor/>
                        </m:rPr>
                        <a:rPr/>
                        <m:t>(</m:t>
                      </m:r>
                      <m:r>
                        <m:rPr>
                          <m:nor/>
                        </m:rPr>
                        <a:rPr/>
                        <m:t>Metal</m:t>
                      </m:r>
                      <m:r>
                        <m:rPr>
                          <m:nor/>
                        </m:rPr>
                        <a:rPr/>
                        <m:t>)</m:t>
                      </m:r>
                    </m:sub>
                  </m:sSub>
                </m:oMath>
              </m:oMathPara>
            </a14:m>
            <a:endParaRPr/>
          </a:p>
          <a:p>
            <a:pPr lvl="0"/>
            <a:r>
              <a:rPr b="1"/>
              <a:t>H</a:t>
            </a:r>
            <a:r>
              <a:rPr baseline="-25000"/>
              <a:t>0</a:t>
            </a:r>
            <a:r>
              <a:t>:</a:t>
            </a:r>
          </a:p>
          <a:p>
            <a:pPr marL="0" lvl="0" indent="0">
              <a:buNone/>
            </a:pPr>
            <a14:m xmlns:a14="http://schemas.microsoft.com/office/drawing/2010/main">
              <m:oMathPara xmlns:m="http://schemas.openxmlformats.org/officeDocument/2006/math">
                <m:oMathParaPr>
                  <m:jc m:val="center"/>
                </m:oMathParaPr>
                <m:oMath xmlns:m="http://schemas.openxmlformats.org/officeDocument/2006/math">
                  <m:sSub>
                    <m:sSubPr>
                      <m:ctrlPr>
                        <a:rPr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>
                          <a:latin typeface="Cambria Math" panose="02040503050406030204" pitchFamily="18" charset="0"/>
                        </a:rPr>
                        <m:t>𝑀</m:t>
                      </m:r>
                    </m:e>
                    <m:sub>
                      <m:r>
                        <m:rPr>
                          <m:nor/>
                        </m:rPr>
                        <a:rPr/>
                        <m:t>(</m:t>
                      </m:r>
                      <m:r>
                        <m:rPr>
                          <m:nor/>
                        </m:rPr>
                        <a:rPr/>
                        <m:t>Shrek</m:t>
                      </m:r>
                      <m:r>
                        <m:rPr>
                          <m:nor/>
                        </m:rPr>
                        <a:rPr/>
                        <m:t>)</m:t>
                      </m:r>
                    </m:sub>
                  </m:sSub>
                  <m:r>
                    <a:rPr>
                      <a:latin typeface="Cambria Math" panose="02040503050406030204" pitchFamily="18" charset="0"/>
                    </a:rPr>
                    <m:t>−</m:t>
                  </m:r>
                  <m:sSub>
                    <m:sSubPr>
                      <m:ctrlPr>
                        <a:rPr i="1"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>
                          <a:latin typeface="Cambria Math" panose="02040503050406030204" pitchFamily="18" charset="0"/>
                        </a:rPr>
                        <m:t>𝑀</m:t>
                      </m:r>
                    </m:e>
                    <m:sub>
                      <m:r>
                        <m:rPr>
                          <m:nor/>
                        </m:rPr>
                        <a:rPr/>
                        <m:t>(</m:t>
                      </m:r>
                      <m:r>
                        <m:rPr>
                          <m:nor/>
                        </m:rPr>
                        <a:rPr/>
                        <m:t>Metal</m:t>
                      </m:r>
                      <m:r>
                        <m:rPr>
                          <m:nor/>
                        </m:rPr>
                        <a:rPr/>
                        <m:t>)</m:t>
                      </m:r>
                    </m:sub>
                  </m:sSub>
                  <m:r>
                    <a:rPr>
                      <a:latin typeface="Cambria Math" panose="02040503050406030204" pitchFamily="18" charset="0"/>
                    </a:rPr>
                    <m:t>=0</m:t>
                  </m:r>
                </m:oMath>
              </m:oMathPara>
            </a14:m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Decide on the α (alpha) level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pPr lvl="0"/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t> level - the rate of </a:t>
                </a:r>
                <a:r>
                  <a:rPr b="1"/>
                  <a:t>false-positive findings</a:t>
                </a:r>
                <a:r>
                  <a:t> that we’re willing to accept </a:t>
                </a:r>
                <a:r>
                  <a:rPr b="1"/>
                  <a:t>if</a:t>
                </a:r>
                <a:r>
                  <a:t> we’re living in a reality where </a:t>
                </a:r>
                <a:r>
                  <a:rPr b="1"/>
                  <a:t>the null hypothesis is true.</a:t>
                </a:r>
              </a:p>
              <a:p>
                <a:pPr lvl="0"/>
                <a:r>
                  <a:t>If we were to repeat our experiment over and over again, how often are we willing to </a:t>
                </a:r>
                <a:r>
                  <a:rPr b="1"/>
                  <a:t>incorrectly reject the null hypothesis</a:t>
                </a:r>
                <a:r>
                  <a:t>?</a:t>
                </a:r>
                <a:r>
                  <a:rPr baseline="30000">
                    <a:hlinkClick r:id="rId2" action="ppaction://hlinksldjump"/>
                  </a:rPr>
                  <a:t>2</a:t>
                </a:r>
              </a:p>
              <a:p>
                <a:pPr lvl="0"/>
                <a:r>
                  <a:t>The decision should be based on a </a:t>
                </a:r>
                <a:r>
                  <a:rPr b="1"/>
                  <a:t>cost benefit analysis</a:t>
                </a:r>
                <a:r>
                  <a:t> - how risky is it to be wrong?</a:t>
                </a:r>
              </a:p>
              <a:p>
                <a:pPr lvl="0"/>
                <a:r>
                  <a:t>Psychologists often use the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t> </a:t>
                </a:r>
                <a:r>
                  <a:rPr b="1"/>
                  <a:t>rate of 5%</a:t>
                </a:r>
                <a:r>
                  <a:t> as a blanket rule with no justification ¯\_(ツ)_/¯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943" t="-2239" r="-2201" b="-1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1" descr="lecture_04_materials/nhst_diagram/nhst_diagram.004.png"/>
          <p:cNvPicPr>
            <a:picLocks noGrp="1"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397500" y="1193800"/>
            <a:ext cx="25400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Calculate statistical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292099" y="874514"/>
            <a:ext cx="4038600" cy="3394472"/>
          </a:xfrm>
        </p:spPr>
        <p:txBody>
          <a:bodyPr/>
          <a:lstStyle/>
          <a:p>
            <a:pPr marL="1270000" lvl="0" indent="0">
              <a:buNone/>
            </a:pPr>
            <a:endParaRPr sz="2000" b="1" dirty="0"/>
          </a:p>
          <a:p>
            <a:pPr marL="1270000" lvl="0" indent="0">
              <a:buNone/>
            </a:pPr>
            <a:r>
              <a:rPr sz="2000" dirty="0"/>
              <a:t>It’s a way of deciding how large a sample you need to get meaningful results on a statistical test.</a:t>
            </a:r>
          </a:p>
          <a:p>
            <a:pPr marL="1270000" lvl="0" indent="0">
              <a:buNone/>
            </a:pPr>
            <a:r>
              <a:rPr sz="2000" dirty="0"/>
              <a:t>Let’s come back to this later!</a:t>
            </a:r>
          </a:p>
        </p:txBody>
      </p:sp>
      <p:pic>
        <p:nvPicPr>
          <p:cNvPr id="4" name="Picture 1" descr="lecture_04_materials/nhst_diagram/nhst_diagram.005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97500" y="1193800"/>
            <a:ext cx="25400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Calculate the test statistic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lvl="0"/>
                <a:r>
                  <a:t>Some numeric value that we use to test the hypothesis</a:t>
                </a:r>
              </a:p>
              <a:p>
                <a:pPr lvl="0"/>
                <a:r>
                  <a:t>There are different test statistics for different situations.</a:t>
                </a:r>
              </a:p>
              <a:p>
                <a:pPr lvl="0"/>
                <a:r>
                  <a:t>Some examples you might see reported in a paper: </a:t>
                </a:r>
                <a:r>
                  <a:rPr i="1"/>
                  <a:t>t</a:t>
                </a:r>
                <a:r>
                  <a:t>, </a:t>
                </a:r>
                <a:r>
                  <a:rPr i="1"/>
                  <a:t>F</a:t>
                </a:r>
                <a: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/>
              </a:p>
              <a:p>
                <a:pPr lvl="0"/>
                <a:r>
                  <a:t>In our case, we can look at the mean difference between the two music styles i.e.:</a:t>
                </a:r>
              </a:p>
              <a:p>
                <a:pPr marL="0" lv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𝐷𝑖𝑓𝑓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d>
                            <m:dPr>
                              <m:ctrlPr>
                                <a:rPr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𝑆h𝑟𝑒𝑘</m:t>
                              </m:r>
                            </m:e>
                          </m:d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d>
                            <m:dPr>
                              <m:ctrlPr>
                                <a:rPr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𝑀𝑒𝑡𝑎𝑙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572" t="-2239" r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1" descr="lecture_04_materials/nhst_diagram/nhst_diagram.006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397500" y="1193800"/>
            <a:ext cx="25400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marL="0" lvl="0" indent="0">
              <a:buNone/>
            </a:pPr>
            <a:r>
              <a:t>Calculate the test statistic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lvl="0" indent="0">
              <a:buNone/>
            </a:pPr>
            <a:r>
              <a:rPr dirty="0"/>
              <a:t>Example 1:</a:t>
            </a:r>
            <a:endParaRPr lang="en-GB" dirty="0"/>
          </a:p>
          <a:p>
            <a:pPr marL="0" lvl="0" indent="0">
              <a:buNone/>
            </a:pPr>
            <a:endParaRPr lang="en-GB" dirty="0"/>
          </a:p>
          <a:p>
            <a:pPr marL="0" lvl="0" indent="0">
              <a:buNone/>
            </a:pPr>
            <a:endParaRPr dirty="0"/>
          </a:p>
        </p:txBody>
      </p:sp>
      <p:pic>
        <p:nvPicPr>
          <p:cNvPr id="3" name="Picture 1" descr="lecture_04_files/figure-pptx/unnamed-chunk-21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871664" y="2012950"/>
            <a:ext cx="5105400" cy="1854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68EA4F-9A82-EE4C-9E1E-16BBE316D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5514" y="967977"/>
            <a:ext cx="2273300" cy="6477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6AAF1E9-B827-5149-AF36-317311714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564" y="4219973"/>
            <a:ext cx="8229600" cy="3394472"/>
          </a:xfrm>
        </p:spPr>
        <p:txBody>
          <a:bodyPr/>
          <a:lstStyle/>
          <a:p>
            <a:pPr marL="0" lvl="0" indent="0">
              <a:buNone/>
            </a:pPr>
            <a:r>
              <a:rPr dirty="0"/>
              <a:t>Over 35 minutes of different is quite a lot!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marL="0" lvl="0" indent="0">
              <a:buNone/>
            </a:pPr>
            <a:r>
              <a:t>Calculate the test statistic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lvl="0" indent="0">
              <a:buNone/>
            </a:pPr>
            <a:r>
              <a:rPr dirty="0"/>
              <a:t>Example 2:</a:t>
            </a:r>
          </a:p>
        </p:txBody>
      </p:sp>
      <p:pic>
        <p:nvPicPr>
          <p:cNvPr id="3" name="Picture 1" descr="lecture_04_files/figure-pptx/unnamed-chunk-23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778000" y="1908374"/>
            <a:ext cx="5105400" cy="1854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608F05-5D9E-1947-BB14-A061479AA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7700" y="958850"/>
            <a:ext cx="2768600" cy="7874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9BF4D44-AB81-5C47-B9BF-84AE94E2B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3924698"/>
            <a:ext cx="8229600" cy="3394472"/>
          </a:xfrm>
        </p:spPr>
        <p:txBody>
          <a:bodyPr/>
          <a:lstStyle/>
          <a:p>
            <a:pPr marL="0" lvl="0" indent="0">
              <a:buNone/>
            </a:pPr>
            <a:r>
              <a:rPr dirty="0"/>
              <a:t>How about this difference? Large? Small? We need a more formal way of deciding whether we can reject the null hypothesis.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marL="0" lvl="0" indent="0">
              <a:buNone/>
            </a:pPr>
            <a:r>
              <a:rPr i="1"/>
              <a:t>p</a:t>
            </a:r>
            <a:r>
              <a:t>-values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Compute the </a:t>
            </a:r>
            <a:r>
              <a:rPr i="1"/>
              <a:t>p</a:t>
            </a:r>
            <a:r>
              <a:t>-value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1270000" lvl="0" indent="0">
              <a:buNone/>
            </a:pPr>
            <a:r>
              <a:rPr sz="2000" b="1" dirty="0"/>
              <a:t>Note</a:t>
            </a:r>
          </a:p>
          <a:p>
            <a:pPr marL="1270000" lvl="0" indent="0">
              <a:buNone/>
            </a:pPr>
            <a:r>
              <a:rPr sz="2000" b="1" dirty="0"/>
              <a:t>H</a:t>
            </a:r>
            <a:r>
              <a:rPr sz="2000" b="1" baseline="-25000" dirty="0"/>
              <a:t>0</a:t>
            </a:r>
            <a:r>
              <a:rPr sz="2000" dirty="0"/>
              <a:t>: </a:t>
            </a:r>
            <a:r>
              <a:rPr sz="2000" i="1" dirty="0"/>
              <a:t>There will be no significant difference in attack duration between the two music styles.</a:t>
            </a:r>
          </a:p>
          <a:p>
            <a:pPr lvl="0"/>
            <a:r>
              <a:rPr dirty="0"/>
              <a:t>We want to know the </a:t>
            </a:r>
            <a:r>
              <a:rPr b="1" dirty="0"/>
              <a:t>probability</a:t>
            </a:r>
            <a:r>
              <a:rPr dirty="0"/>
              <a:t> </a:t>
            </a:r>
            <a:r>
              <a:rPr b="1" dirty="0"/>
              <a:t>of observing</a:t>
            </a:r>
            <a:r>
              <a:rPr dirty="0"/>
              <a:t> </a:t>
            </a:r>
            <a:r>
              <a:rPr b="1" dirty="0"/>
              <a:t>the test statistic</a:t>
            </a:r>
            <a:r>
              <a:rPr dirty="0"/>
              <a:t> </a:t>
            </a:r>
            <a:r>
              <a:rPr b="1" dirty="0"/>
              <a:t>at least as large</a:t>
            </a:r>
            <a:r>
              <a:rPr dirty="0"/>
              <a:t> as the one we observed </a:t>
            </a:r>
            <a:r>
              <a:rPr b="1" dirty="0"/>
              <a:t>if the null hypothesis is true</a:t>
            </a:r>
            <a:r>
              <a:rPr dirty="0"/>
              <a:t> - the </a:t>
            </a:r>
            <a:r>
              <a:rPr i="1" dirty="0"/>
              <a:t>p</a:t>
            </a:r>
            <a:r>
              <a:rPr dirty="0"/>
              <a:t>-value.</a:t>
            </a:r>
          </a:p>
          <a:p>
            <a:pPr lvl="0"/>
            <a:r>
              <a:rPr dirty="0"/>
              <a:t>In our case, the “test statistic” is the mean difference between the two groups.</a:t>
            </a:r>
          </a:p>
          <a:p>
            <a:pPr lvl="0"/>
            <a:r>
              <a:rPr dirty="0"/>
              <a:t>What kind of difference would we expect to find if there the null hypothesis is true?</a:t>
            </a:r>
          </a:p>
        </p:txBody>
      </p:sp>
      <p:pic>
        <p:nvPicPr>
          <p:cNvPr id="4" name="Picture 1" descr="lecture_04_materials/nhst_diagram/nhst_diagram.007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97500" y="1193800"/>
            <a:ext cx="25400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marL="0" lvl="0" indent="0">
              <a:buNone/>
            </a:pPr>
            <a:r>
              <a:t>Compute the </a:t>
            </a:r>
            <a:r>
              <a:rPr i="1"/>
              <a:t>p</a:t>
            </a:r>
            <a:r>
              <a:t>-value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lvl="0"/>
            <a:r>
              <a:t>If the null hypothesis is true, we would expect a difference of 0</a:t>
            </a:r>
          </a:p>
          <a:p>
            <a:pPr lvl="0"/>
            <a:r>
              <a:t>But we’re taking a random sample - so 0 is the most probable value under the null hypothesis but other values are also possible.</a:t>
            </a:r>
          </a:p>
        </p:txBody>
      </p:sp>
      <p:pic>
        <p:nvPicPr>
          <p:cNvPr id="3" name="Picture 1" descr="lecture_04_files/figure-pptx/unnamed-chunk-24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117600"/>
            <a:ext cx="5105400" cy="2552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Compute the </a:t>
            </a:r>
            <a:r>
              <a:rPr i="1"/>
              <a:t>p</a:t>
            </a:r>
            <a:r>
              <a:t>-value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0000"/>
            <a:ext cx="4040188" cy="1541661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dirty="0"/>
              <a:t>The difference in attack duration between Shrek music and Metal music detected in our sample was equal to 10.28.</a:t>
            </a:r>
          </a:p>
          <a:p>
            <a:pPr lvl="0"/>
            <a:r>
              <a:rPr dirty="0"/>
              <a:t>Familiar territory: Given a normal sampling distribution </a:t>
            </a:r>
            <a:r>
              <a:rPr dirty="0" err="1"/>
              <a:t>centred</a:t>
            </a:r>
            <a:r>
              <a:rPr dirty="0"/>
              <a:t> at 0, how common is the value of 10.28 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0000" lnSpcReduction="20000"/>
          </a:bodyPr>
          <a:lstStyle/>
          <a:p>
            <a:pPr lvl="0" indent="0">
              <a:buNone/>
            </a:pPr>
            <a:r>
              <a:rPr>
                <a:solidFill>
                  <a:srgbClr val="4758AB"/>
                </a:solidFill>
                <a:latin typeface="Courier"/>
              </a:rPr>
              <a:t>pnorm</a:t>
            </a:r>
            <a:r>
              <a:rPr>
                <a:solidFill>
                  <a:srgbClr val="003B4F"/>
                </a:solidFill>
                <a:latin typeface="Courier"/>
              </a:rPr>
              <a:t>(m_diff, </a:t>
            </a:r>
            <a:r>
              <a:rPr>
                <a:solidFill>
                  <a:srgbClr val="AD0000"/>
                </a:solidFill>
                <a:latin typeface="Courier"/>
              </a:rPr>
              <a:t>0</a:t>
            </a:r>
            <a:r>
              <a:rPr>
                <a:solidFill>
                  <a:srgbClr val="003B4F"/>
                </a:solidFill>
                <a:latin typeface="Courier"/>
              </a:rPr>
              <a:t>, </a:t>
            </a:r>
            <a:r>
              <a:rPr>
                <a:solidFill>
                  <a:srgbClr val="AD0000"/>
                </a:solidFill>
                <a:latin typeface="Courier"/>
              </a:rPr>
              <a:t>6</a:t>
            </a:r>
            <a:r>
              <a:rPr>
                <a:solidFill>
                  <a:srgbClr val="003B4F"/>
                </a:solidFill>
                <a:latin typeface="Courier"/>
              </a:rPr>
              <a:t>, </a:t>
            </a:r>
            <a:r>
              <a:rPr>
                <a:solidFill>
                  <a:srgbClr val="657422"/>
                </a:solidFill>
                <a:latin typeface="Courier"/>
              </a:rPr>
              <a:t>lower.tail =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8F5902"/>
                </a:solidFill>
                <a:latin typeface="Courier"/>
              </a:rPr>
              <a:t>FALSE</a:t>
            </a:r>
            <a:r>
              <a:rPr>
                <a:solidFill>
                  <a:srgbClr val="003B4F"/>
                </a:solidFill>
                <a:latin typeface="Courier"/>
              </a:rPr>
              <a:t>)</a:t>
            </a:r>
          </a:p>
          <a:p>
            <a:pPr lvl="0" indent="0">
              <a:buNone/>
            </a:pPr>
            <a:r>
              <a:rPr>
                <a:latin typeface="Courier"/>
              </a:rPr>
              <a:t>[1] 0.04332562</a:t>
            </a:r>
          </a:p>
        </p:txBody>
      </p:sp>
      <p:pic>
        <p:nvPicPr>
          <p:cNvPr id="4" name="Picture 1" descr="lecture_04_files/figure-pptx/unnamed-chunk-27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35500" y="2006600"/>
            <a:ext cx="4038600" cy="2197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Compute the </a:t>
            </a:r>
            <a:r>
              <a:rPr i="1"/>
              <a:t>p</a:t>
            </a:r>
            <a:r>
              <a:t>-value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457200" y="1151334"/>
                <a:ext cx="4040188" cy="2197099"/>
              </a:xfrm>
            </p:spPr>
            <p:txBody>
              <a:bodyPr>
                <a:normAutofit fontScale="70000" lnSpcReduction="20000"/>
              </a:bodyPr>
              <a:lstStyle/>
              <a:p>
                <a:pPr lvl="0"/>
                <a:r>
                  <a:rPr dirty="0"/>
                  <a:t>The shaded proportion is 0.05 - top 5% of possible samples</a:t>
                </a:r>
              </a:p>
              <a:p>
                <a:pPr lvl="0"/>
                <a:r>
                  <a:rPr dirty="0"/>
                  <a:t>The probability of obtaining difference of 10.28 under the null hypothesis is 0.043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dirty="0"/>
                  <a:t> 100 = 4.3%.</a:t>
                </a:r>
              </a:p>
              <a:p>
                <a:pPr lvl="0"/>
                <a:r>
                  <a:rPr dirty="0"/>
                  <a:t>Therefore, given a distribution </a:t>
                </a:r>
                <a:r>
                  <a:rPr dirty="0" err="1"/>
                  <a:t>centred</a:t>
                </a:r>
                <a:r>
                  <a:rPr dirty="0"/>
                  <a:t> at 0, we would expect to find a difference of 10.28 in 4.3% of cases</a:t>
                </a:r>
              </a:p>
              <a:p>
                <a:pPr marL="1270000" lvl="0" indent="0">
                  <a:buNone/>
                </a:pPr>
                <a:r>
                  <a:rPr sz="2000" b="1" dirty="0"/>
                  <a:t>Vocab</a:t>
                </a:r>
              </a:p>
              <a:p>
                <a:pPr marL="1270000" lvl="0" indent="0">
                  <a:buNone/>
                </a:pPr>
                <a:r>
                  <a:rPr sz="2000" b="1" dirty="0"/>
                  <a:t>p-value</a:t>
                </a:r>
                <a:r>
                  <a:rPr sz="2000" dirty="0"/>
                  <a:t>: The probability of observing a test statistic at least as large as the one observed if the null hypothesis is true.</a:t>
                </a:r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151334"/>
                <a:ext cx="4040188" cy="2197099"/>
              </a:xfrm>
              <a:blipFill>
                <a:blip r:embed="rId2"/>
                <a:stretch>
                  <a:fillRect l="-314" r="-629" b="-28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0000" lnSpcReduction="20000"/>
          </a:bodyPr>
          <a:lstStyle/>
          <a:p>
            <a:pPr lvl="0" indent="0">
              <a:buNone/>
            </a:pPr>
            <a:r>
              <a:rPr>
                <a:solidFill>
                  <a:srgbClr val="4758AB"/>
                </a:solidFill>
                <a:latin typeface="Courier"/>
              </a:rPr>
              <a:t>pnorm</a:t>
            </a:r>
            <a:r>
              <a:rPr>
                <a:solidFill>
                  <a:srgbClr val="003B4F"/>
                </a:solidFill>
                <a:latin typeface="Courier"/>
              </a:rPr>
              <a:t>(m_diff, </a:t>
            </a:r>
            <a:r>
              <a:rPr>
                <a:solidFill>
                  <a:srgbClr val="AD0000"/>
                </a:solidFill>
                <a:latin typeface="Courier"/>
              </a:rPr>
              <a:t>0</a:t>
            </a:r>
            <a:r>
              <a:rPr>
                <a:solidFill>
                  <a:srgbClr val="003B4F"/>
                </a:solidFill>
                <a:latin typeface="Courier"/>
              </a:rPr>
              <a:t>, </a:t>
            </a:r>
            <a:r>
              <a:rPr>
                <a:solidFill>
                  <a:srgbClr val="AD0000"/>
                </a:solidFill>
                <a:latin typeface="Courier"/>
              </a:rPr>
              <a:t>6</a:t>
            </a:r>
            <a:r>
              <a:rPr>
                <a:solidFill>
                  <a:srgbClr val="003B4F"/>
                </a:solidFill>
                <a:latin typeface="Courier"/>
              </a:rPr>
              <a:t>, </a:t>
            </a:r>
            <a:r>
              <a:rPr>
                <a:solidFill>
                  <a:srgbClr val="657422"/>
                </a:solidFill>
                <a:latin typeface="Courier"/>
              </a:rPr>
              <a:t>lower.tail =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8F5902"/>
                </a:solidFill>
                <a:latin typeface="Courier"/>
              </a:rPr>
              <a:t>FALSE</a:t>
            </a:r>
            <a:r>
              <a:rPr>
                <a:solidFill>
                  <a:srgbClr val="003B4F"/>
                </a:solidFill>
                <a:latin typeface="Courier"/>
              </a:rPr>
              <a:t>)</a:t>
            </a:r>
          </a:p>
          <a:p>
            <a:pPr lvl="0" indent="0">
              <a:buNone/>
            </a:pPr>
            <a:r>
              <a:rPr>
                <a:latin typeface="Courier"/>
              </a:rPr>
              <a:t>[1] 0.04332562</a:t>
            </a:r>
          </a:p>
        </p:txBody>
      </p:sp>
      <p:pic>
        <p:nvPicPr>
          <p:cNvPr id="4" name="Picture 1" descr="lecture_04_files/figure-pptx/unnamed-chunk-29-1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35500" y="2006600"/>
            <a:ext cx="4038600" cy="2197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Retain or reject the null hypothesis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 marL="1270000" lvl="0" indent="0">
                  <a:buNone/>
                </a:pPr>
                <a:r>
                  <a:rPr sz="2000" b="1"/>
                  <a:t>Note</a:t>
                </a:r>
              </a:p>
              <a:p>
                <a:pPr marL="1270000" lvl="0" indent="0">
                  <a:buNone/>
                </a:pPr>
                <a:r>
                  <a:rPr sz="2000" b="1"/>
                  <a:t>H</a:t>
                </a:r>
                <a:r>
                  <a:rPr sz="2000" b="1" baseline="-25000"/>
                  <a:t>0</a:t>
                </a:r>
                <a:r>
                  <a:rPr sz="2000"/>
                  <a:t>: </a:t>
                </a:r>
                <a:r>
                  <a:rPr sz="2000" i="1"/>
                  <a:t>There will be no significant difference in attack duration between the two music styles.</a:t>
                </a:r>
              </a:p>
              <a:p>
                <a:pPr lvl="0"/>
                <a:r>
                  <a:t>We previously decided that our critical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t> is 5% - or 0.05 in probability terms</a:t>
                </a:r>
              </a:p>
              <a:p>
                <a:pPr lvl="0"/>
                <a:r>
                  <a:t>To reject the null hypothesis, the probability of obtaining our test statistic (10.28) under the null hypothesis needs to be less than the critical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/>
              </a:p>
              <a:p>
                <a:pPr lvl="0"/>
                <a:r>
                  <a:t>Our </a:t>
                </a:r>
                <a:r>
                  <a:rPr i="1"/>
                  <a:t>p-</a:t>
                </a:r>
                <a:r>
                  <a:t>value was 0.043</a:t>
                </a:r>
              </a:p>
              <a:p>
                <a:pPr lvl="0"/>
                <a:r>
                  <a:t>0.043 is smaller than 0.05 ➞ we </a:t>
                </a:r>
                <a:r>
                  <a:rPr b="1"/>
                  <a:t>reject the null hypothesis</a:t>
                </a:r>
                <a:r>
                  <a:t> and conclude that this difference is statistically significant at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t> of 0.05.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629" t="-1493" r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1" descr="lecture_04_materials/nhst_diagram/nhst_diagram.009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397500" y="1193800"/>
            <a:ext cx="25400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marL="0" lvl="0" indent="0">
              <a:buNone/>
            </a:pPr>
            <a:r>
              <a:t>One more example…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lvl="0" indent="0">
              <a:buNone/>
            </a:pPr>
            <a:r>
              <a:rPr dirty="0"/>
              <a:t>Example 3:</a:t>
            </a:r>
          </a:p>
        </p:txBody>
      </p:sp>
      <p:pic>
        <p:nvPicPr>
          <p:cNvPr id="3" name="Picture 1" descr="lecture_04_files/figure-pptx/unnamed-chunk-30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739900" y="1908374"/>
            <a:ext cx="5105400" cy="1854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B157E8-4292-DA44-A233-72DB76117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000" y="1000323"/>
            <a:ext cx="3124200" cy="889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One more example…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4"/>
            <a:ext cx="4040188" cy="1420415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dirty="0"/>
              <a:t>Shaded area is top 5%</a:t>
            </a:r>
          </a:p>
          <a:p>
            <a:pPr lvl="0"/>
            <a:r>
              <a:rPr dirty="0"/>
              <a:t>The probability of finding a difference of 7.28 in a distribution </a:t>
            </a:r>
            <a:r>
              <a:rPr dirty="0" err="1"/>
              <a:t>centred</a:t>
            </a:r>
            <a:r>
              <a:rPr dirty="0"/>
              <a:t> at 0 is 0.112 (or in 11.2% of samples)</a:t>
            </a:r>
          </a:p>
          <a:p>
            <a:pPr lvl="0"/>
            <a:r>
              <a:rPr dirty="0"/>
              <a:t>Is the difference of 7.28 in the shaded area?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0000" lnSpcReduction="20000"/>
          </a:bodyPr>
          <a:lstStyle/>
          <a:p>
            <a:pPr lvl="0" indent="0">
              <a:buNone/>
            </a:pPr>
            <a:r>
              <a:rPr>
                <a:solidFill>
                  <a:srgbClr val="4758AB"/>
                </a:solidFill>
                <a:latin typeface="Courier"/>
              </a:rPr>
              <a:t>pnorm</a:t>
            </a:r>
            <a:r>
              <a:rPr>
                <a:solidFill>
                  <a:srgbClr val="003B4F"/>
                </a:solidFill>
                <a:latin typeface="Courier"/>
              </a:rPr>
              <a:t>(</a:t>
            </a:r>
            <a:r>
              <a:rPr>
                <a:solidFill>
                  <a:srgbClr val="AD0000"/>
                </a:solidFill>
                <a:latin typeface="Courier"/>
              </a:rPr>
              <a:t>7.28</a:t>
            </a:r>
            <a:r>
              <a:rPr>
                <a:solidFill>
                  <a:srgbClr val="003B4F"/>
                </a:solidFill>
                <a:latin typeface="Courier"/>
              </a:rPr>
              <a:t>, </a:t>
            </a:r>
            <a:r>
              <a:rPr>
                <a:solidFill>
                  <a:srgbClr val="AD0000"/>
                </a:solidFill>
                <a:latin typeface="Courier"/>
              </a:rPr>
              <a:t>0</a:t>
            </a:r>
            <a:r>
              <a:rPr>
                <a:solidFill>
                  <a:srgbClr val="003B4F"/>
                </a:solidFill>
                <a:latin typeface="Courier"/>
              </a:rPr>
              <a:t>, </a:t>
            </a:r>
            <a:r>
              <a:rPr>
                <a:solidFill>
                  <a:srgbClr val="AD0000"/>
                </a:solidFill>
                <a:latin typeface="Courier"/>
              </a:rPr>
              <a:t>6</a:t>
            </a:r>
            <a:r>
              <a:rPr>
                <a:solidFill>
                  <a:srgbClr val="003B4F"/>
                </a:solidFill>
                <a:latin typeface="Courier"/>
              </a:rPr>
              <a:t>, </a:t>
            </a:r>
            <a:r>
              <a:rPr>
                <a:solidFill>
                  <a:srgbClr val="657422"/>
                </a:solidFill>
                <a:latin typeface="Courier"/>
              </a:rPr>
              <a:t>lower.tail =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8F5902"/>
                </a:solidFill>
                <a:latin typeface="Courier"/>
              </a:rPr>
              <a:t>FALSE</a:t>
            </a:r>
            <a:r>
              <a:rPr>
                <a:solidFill>
                  <a:srgbClr val="003B4F"/>
                </a:solidFill>
                <a:latin typeface="Courier"/>
              </a:rPr>
              <a:t>)</a:t>
            </a:r>
          </a:p>
          <a:p>
            <a:pPr lvl="0" indent="0">
              <a:buNone/>
            </a:pPr>
            <a:r>
              <a:rPr>
                <a:latin typeface="Courier"/>
              </a:rPr>
              <a:t>[1] 0.1125012</a:t>
            </a:r>
          </a:p>
        </p:txBody>
      </p:sp>
      <p:pic>
        <p:nvPicPr>
          <p:cNvPr id="4" name="Picture 1" descr="lecture_04_files/figure-pptx/unnamed-chunk-33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35500" y="2006600"/>
            <a:ext cx="4038600" cy="2197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One more example…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457200" y="1151334"/>
                <a:ext cx="4040188" cy="1693465"/>
              </a:xfrm>
            </p:spPr>
            <p:txBody>
              <a:bodyPr>
                <a:normAutofit fontScale="70000" lnSpcReduction="20000"/>
              </a:bodyPr>
              <a:lstStyle/>
              <a:p>
                <a:pPr lvl="0"/>
                <a:r>
                  <a:rPr dirty="0"/>
                  <a:t>The value of 0.11 is greater than 0.05, which is our acceptable threshold of false-positives.</a:t>
                </a:r>
              </a:p>
              <a:p>
                <a:pPr lvl="0"/>
                <a:r>
                  <a:rPr dirty="0"/>
                  <a:t>The difference between the means we detected (</a:t>
                </a:r>
                <a:r>
                  <a:rPr i="1" dirty="0" err="1"/>
                  <a:t>M</a:t>
                </a:r>
                <a:r>
                  <a:rPr i="1" baseline="-25000" dirty="0" err="1"/>
                  <a:t>Diff</a:t>
                </a:r>
                <a:r>
                  <a:rPr dirty="0"/>
                  <a:t> = 7.28) is </a:t>
                </a:r>
                <a:r>
                  <a:rPr b="1" dirty="0"/>
                  <a:t>not</a:t>
                </a:r>
                <a:r>
                  <a:rPr dirty="0"/>
                  <a:t> considered s</a:t>
                </a:r>
                <a:r>
                  <a:rPr b="1" dirty="0"/>
                  <a:t>tatistically significant</a:t>
                </a:r>
                <a:r>
                  <a:rPr dirty="0"/>
                  <a:t> at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dirty="0"/>
                  <a:t> of 0.05. We therefore </a:t>
                </a:r>
                <a:r>
                  <a:rPr b="1" dirty="0"/>
                  <a:t>cannot reject</a:t>
                </a:r>
                <a:r>
                  <a:rPr dirty="0"/>
                  <a:t> the null hypothesis.</a:t>
                </a:r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151334"/>
                <a:ext cx="4040188" cy="1693465"/>
              </a:xfrm>
              <a:blipFill>
                <a:blip r:embed="rId2"/>
                <a:stretch>
                  <a:fillRect l="-314" b="-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0000" lnSpcReduction="20000"/>
          </a:bodyPr>
          <a:lstStyle/>
          <a:p>
            <a:pPr lvl="0" indent="0">
              <a:buNone/>
            </a:pPr>
            <a:r>
              <a:rPr>
                <a:solidFill>
                  <a:srgbClr val="4758AB"/>
                </a:solidFill>
                <a:latin typeface="Courier"/>
              </a:rPr>
              <a:t>pnorm</a:t>
            </a:r>
            <a:r>
              <a:rPr>
                <a:solidFill>
                  <a:srgbClr val="003B4F"/>
                </a:solidFill>
                <a:latin typeface="Courier"/>
              </a:rPr>
              <a:t>(</a:t>
            </a:r>
            <a:r>
              <a:rPr>
                <a:solidFill>
                  <a:srgbClr val="AD0000"/>
                </a:solidFill>
                <a:latin typeface="Courier"/>
              </a:rPr>
              <a:t>7.28</a:t>
            </a:r>
            <a:r>
              <a:rPr>
                <a:solidFill>
                  <a:srgbClr val="003B4F"/>
                </a:solidFill>
                <a:latin typeface="Courier"/>
              </a:rPr>
              <a:t>, </a:t>
            </a:r>
            <a:r>
              <a:rPr>
                <a:solidFill>
                  <a:srgbClr val="AD0000"/>
                </a:solidFill>
                <a:latin typeface="Courier"/>
              </a:rPr>
              <a:t>0</a:t>
            </a:r>
            <a:r>
              <a:rPr>
                <a:solidFill>
                  <a:srgbClr val="003B4F"/>
                </a:solidFill>
                <a:latin typeface="Courier"/>
              </a:rPr>
              <a:t>, </a:t>
            </a:r>
            <a:r>
              <a:rPr>
                <a:solidFill>
                  <a:srgbClr val="AD0000"/>
                </a:solidFill>
                <a:latin typeface="Courier"/>
              </a:rPr>
              <a:t>6</a:t>
            </a:r>
            <a:r>
              <a:rPr>
                <a:solidFill>
                  <a:srgbClr val="003B4F"/>
                </a:solidFill>
                <a:latin typeface="Courier"/>
              </a:rPr>
              <a:t>, </a:t>
            </a:r>
            <a:r>
              <a:rPr>
                <a:solidFill>
                  <a:srgbClr val="657422"/>
                </a:solidFill>
                <a:latin typeface="Courier"/>
              </a:rPr>
              <a:t>lower.tail =</a:t>
            </a:r>
            <a:r>
              <a:rPr>
                <a:solidFill>
                  <a:srgbClr val="003B4F"/>
                </a:solidFill>
                <a:latin typeface="Courier"/>
              </a:rPr>
              <a:t> </a:t>
            </a:r>
            <a:r>
              <a:rPr>
                <a:solidFill>
                  <a:srgbClr val="8F5902"/>
                </a:solidFill>
                <a:latin typeface="Courier"/>
              </a:rPr>
              <a:t>FALSE</a:t>
            </a:r>
            <a:r>
              <a:rPr>
                <a:solidFill>
                  <a:srgbClr val="003B4F"/>
                </a:solidFill>
                <a:latin typeface="Courier"/>
              </a:rPr>
              <a:t>)</a:t>
            </a:r>
          </a:p>
          <a:p>
            <a:pPr lvl="0" indent="0">
              <a:buNone/>
            </a:pPr>
            <a:r>
              <a:rPr>
                <a:latin typeface="Courier"/>
              </a:rPr>
              <a:t>[1] 0.1125012</a:t>
            </a:r>
          </a:p>
        </p:txBody>
      </p:sp>
      <p:pic>
        <p:nvPicPr>
          <p:cNvPr id="4" name="Picture 1" descr="lecture_04_files/figure-pptx/unnamed-chunk-35-1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35500" y="2006600"/>
            <a:ext cx="4038600" cy="2197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Let’s practice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We set the alpha level to be 0.05 (or 5%)</a:t>
            </a:r>
          </a:p>
          <a:p>
            <a:pPr lvl="0"/>
            <a:r>
              <a:t>After receiving an intervention, a group of patients reports average anxiety </a:t>
            </a:r>
            <a:r>
              <a:rPr b="1"/>
              <a:t>score of 25</a:t>
            </a:r>
            <a:r>
              <a:t>.</a:t>
            </a:r>
          </a:p>
          <a:p>
            <a:pPr lvl="0"/>
            <a:r>
              <a:t>The control group reports </a:t>
            </a:r>
            <a:r>
              <a:rPr b="1"/>
              <a:t>a score of 31</a:t>
            </a:r>
            <a:r>
              <a:t>, </a:t>
            </a:r>
            <a:r>
              <a:rPr i="1"/>
              <a:t>M</a:t>
            </a:r>
            <a:r>
              <a:rPr i="1" baseline="-25000"/>
              <a:t>diff</a:t>
            </a:r>
            <a:r>
              <a:t> = 6</a:t>
            </a:r>
          </a:p>
          <a:p>
            <a:pPr lvl="0"/>
            <a:r>
              <a:t>If the null hypothesis is true, probability of finding a difference of 6 is </a:t>
            </a:r>
            <a:r>
              <a:rPr b="1" i="1"/>
              <a:t>p</a:t>
            </a:r>
            <a:r>
              <a:t> </a:t>
            </a:r>
            <a:r>
              <a:rPr b="1"/>
              <a:t>= 0.02</a:t>
            </a:r>
            <a:r>
              <a:t>, or 2%.</a:t>
            </a:r>
          </a:p>
          <a:p>
            <a:pPr lvl="0"/>
            <a:r>
              <a:t>Is this difference </a:t>
            </a:r>
            <a:r>
              <a:rPr b="1"/>
              <a:t>statistically significant</a:t>
            </a:r>
            <a:r>
              <a:t>?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Let’s practice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We set the alpha level to be 0.05</a:t>
            </a:r>
          </a:p>
          <a:p>
            <a:pPr lvl="0"/>
            <a:r>
              <a:t>We randomly sample and find that individuals who spend time with puppies report </a:t>
            </a:r>
            <a:r>
              <a:rPr b="1"/>
              <a:t>stress levels of 16</a:t>
            </a:r>
            <a:r>
              <a:t>, while individuals without puppies report </a:t>
            </a:r>
            <a:r>
              <a:rPr b="1"/>
              <a:t>stress levels of 19,</a:t>
            </a:r>
            <a:r>
              <a:t> </a:t>
            </a:r>
            <a:r>
              <a:rPr i="1"/>
              <a:t>M</a:t>
            </a:r>
            <a:r>
              <a:rPr i="1" baseline="-25000"/>
              <a:t>diff</a:t>
            </a:r>
            <a:r>
              <a:t> = 3</a:t>
            </a:r>
          </a:p>
          <a:p>
            <a:pPr lvl="0"/>
            <a:r>
              <a:t>We work out that: </a:t>
            </a:r>
            <a:r>
              <a:rPr b="1" i="1"/>
              <a:t>p</a:t>
            </a:r>
            <a:r>
              <a:t> </a:t>
            </a:r>
            <a:r>
              <a:rPr b="1"/>
              <a:t>= 0.04</a:t>
            </a:r>
          </a:p>
          <a:p>
            <a:pPr lvl="0"/>
            <a:r>
              <a:t>Is this difference </a:t>
            </a:r>
            <a:r>
              <a:rPr b="1"/>
              <a:t>statistically significant</a:t>
            </a:r>
            <a:r>
              <a:t>?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Let’s practice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00" lvl="0" indent="0">
              <a:buNone/>
            </a:pPr>
            <a:r>
              <a:rPr sz="2000" b="1"/>
              <a:t>Reported in a journal:</a:t>
            </a:r>
          </a:p>
          <a:p>
            <a:pPr marL="1270000" lvl="0" indent="0">
              <a:buNone/>
            </a:pPr>
            <a:r>
              <a:rPr sz="2000"/>
              <a:t>Participants in the active control group (</a:t>
            </a:r>
            <a:r>
              <a:rPr sz="2000" i="1"/>
              <a:t>M</a:t>
            </a:r>
            <a:r>
              <a:rPr sz="2000"/>
              <a:t> = 645, </a:t>
            </a:r>
            <a:r>
              <a:rPr sz="2000" i="1"/>
              <a:t>SD</a:t>
            </a:r>
            <a:r>
              <a:rPr sz="2000"/>
              <a:t> = 112) showed slower reaction times in milliseconds compared to those in the intervention group (M = 598, SD = 132), </a:t>
            </a:r>
            <a:r>
              <a:rPr sz="2000" i="1"/>
              <a:t>M</a:t>
            </a:r>
            <a:r>
              <a:rPr sz="2000" i="1" baseline="-25000"/>
              <a:t>diff</a:t>
            </a:r>
            <a:r>
              <a:rPr sz="2000"/>
              <a:t> = 47, </a:t>
            </a:r>
            <a:r>
              <a:rPr sz="2000" i="1"/>
              <a:t>p</a:t>
            </a:r>
            <a:r>
              <a:rPr sz="2000"/>
              <a:t> = 0.073.</a:t>
            </a:r>
          </a:p>
          <a:p>
            <a:pPr lvl="0"/>
            <a:r>
              <a:t>We set the alpha to be 0.05</a:t>
            </a:r>
          </a:p>
          <a:p>
            <a:pPr lvl="0"/>
            <a:r>
              <a:t>Is this difference </a:t>
            </a:r>
            <a:r>
              <a:rPr b="1"/>
              <a:t>statistically significant</a:t>
            </a:r>
            <a:r>
              <a:t>?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marL="0" lvl="0" indent="0">
              <a:buNone/>
            </a:pPr>
            <a:r>
              <a:t>Interpreting p-values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Interpreting </a:t>
            </a:r>
            <a:r>
              <a:rPr i="1"/>
              <a:t>p</a:t>
            </a:r>
            <a:r>
              <a:t>-values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pPr marL="1270000" lvl="0" indent="0">
                  <a:buNone/>
                </a:pPr>
                <a:r>
                  <a:rPr sz="2000" b="1"/>
                  <a:t>Tip</a:t>
                </a:r>
              </a:p>
              <a:p>
                <a:pPr marL="1270000" lvl="0" indent="0">
                  <a:buNone/>
                </a:pPr>
                <a:r>
                  <a:rPr sz="2000" i="1"/>
                  <a:t>p</a:t>
                </a:r>
                <a:r>
                  <a:rPr sz="2000"/>
                  <a:t>-value is the probability of obtaining a test statistics </a:t>
                </a:r>
                <a:r>
                  <a:rPr sz="2000" b="1"/>
                  <a:t>at least as large</a:t>
                </a:r>
                <a:r>
                  <a:rPr sz="2000"/>
                  <a:t> as the one observed </a:t>
                </a:r>
                <a:r>
                  <a:rPr sz="2000" b="1"/>
                  <a:t>if the null hypothesis is true</a:t>
                </a:r>
                <a:r>
                  <a:rPr sz="2000"/>
                  <a:t>.</a:t>
                </a:r>
              </a:p>
              <a:p>
                <a:pPr lvl="0"/>
                <a:r>
                  <a:t>If the </a:t>
                </a:r>
                <a:r>
                  <a:rPr i="1"/>
                  <a:t>p</a:t>
                </a:r>
                <a:r>
                  <a:t>-value is smaller than some pre-defined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t> cut-off (often 0.05), we reject the null hypothesis</a:t>
                </a:r>
              </a:p>
              <a:p>
                <a:pPr lvl="0"/>
                <a:r>
                  <a:t>Like confidence intervals, </a:t>
                </a:r>
                <a:r>
                  <a:rPr i="1"/>
                  <a:t>p</a:t>
                </a:r>
                <a:r>
                  <a:t>-values should be interpreted in the context of wider research</a:t>
                </a:r>
              </a:p>
              <a:p>
                <a:pPr lvl="1"/>
                <a:r>
                  <a:t>If the effect (difference in means, correlation, etc.) is really 0, we can still find a whole range of effects in different samples because of random sampling.</a:t>
                </a:r>
              </a:p>
              <a:p>
                <a:pPr lvl="1"/>
                <a:r>
                  <a:t>With p-values, we’re answering the question: “If the sampling distribution of this effect is centered at 0, how probable is the effect that we found in our sample”?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17" t="-2239" r="-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🚨 Some INCORRECT definitions of </a:t>
            </a:r>
            <a:r>
              <a:rPr i="1"/>
              <a:t>p</a:t>
            </a:r>
            <a:r>
              <a:t>-values 🚨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t>Many(!) researchers find </a:t>
            </a:r>
            <a:r>
              <a:rPr i="1"/>
              <a:t>p</a:t>
            </a:r>
            <a:r>
              <a:t>-values difficult to interpret (Haller and Krauss 2002)</a:t>
            </a:r>
          </a:p>
          <a:p>
            <a:pPr marL="1270000" lvl="0" indent="0">
              <a:buNone/>
            </a:pPr>
            <a:r>
              <a:rPr sz="2000" b="1"/>
              <a:t>Warning</a:t>
            </a:r>
          </a:p>
          <a:p>
            <a:pPr marL="1270000" lvl="0" indent="0">
              <a:buNone/>
            </a:pPr>
            <a:r>
              <a:rPr sz="2000"/>
              <a:t>The </a:t>
            </a:r>
            <a:r>
              <a:rPr sz="2000" i="1"/>
              <a:t>p</a:t>
            </a:r>
            <a:r>
              <a:rPr sz="2000"/>
              <a:t>-value is </a:t>
            </a:r>
            <a:r>
              <a:rPr sz="2000" b="1"/>
              <a:t>NOT</a:t>
            </a:r>
            <a:r>
              <a:rPr sz="2000"/>
              <a:t> the probability of a chance result.</a:t>
            </a:r>
          </a:p>
          <a:p>
            <a:pPr marL="1270000" lvl="0" indent="0">
              <a:buNone/>
            </a:pPr>
            <a:r>
              <a:rPr sz="2000" b="1"/>
              <a:t>Warning</a:t>
            </a:r>
          </a:p>
          <a:p>
            <a:pPr marL="1270000" lvl="0" indent="0">
              <a:buNone/>
            </a:pPr>
            <a:r>
              <a:rPr sz="2000"/>
              <a:t>The </a:t>
            </a:r>
            <a:r>
              <a:rPr sz="2000" i="1"/>
              <a:t>p</a:t>
            </a:r>
            <a:r>
              <a:rPr sz="2000"/>
              <a:t>-value is </a:t>
            </a:r>
            <a:r>
              <a:rPr sz="2000" b="1"/>
              <a:t>NOT</a:t>
            </a:r>
            <a:r>
              <a:rPr sz="2000"/>
              <a:t> the probability of the alternative hypothesis being true.</a:t>
            </a:r>
          </a:p>
          <a:p>
            <a:pPr marL="1270000" lvl="0" indent="0">
              <a:buNone/>
            </a:pPr>
            <a:r>
              <a:rPr sz="2000" b="1"/>
              <a:t>Warning</a:t>
            </a:r>
          </a:p>
          <a:p>
            <a:pPr marL="1270000" lvl="0" indent="0">
              <a:buNone/>
            </a:pPr>
            <a:r>
              <a:rPr sz="2000"/>
              <a:t>The </a:t>
            </a:r>
            <a:r>
              <a:rPr sz="2000" i="1"/>
              <a:t>p</a:t>
            </a:r>
            <a:r>
              <a:rPr sz="2000"/>
              <a:t>-value is </a:t>
            </a:r>
            <a:r>
              <a:rPr sz="2000" b="1"/>
              <a:t>NOT</a:t>
            </a:r>
            <a:r>
              <a:rPr sz="2000"/>
              <a:t> the probability of the null hypothesis being true.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The inverse probability fallacy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270000" lvl="0" indent="0">
              <a:buNone/>
            </a:pPr>
            <a:r>
              <a:rPr sz="2000" b="1"/>
              <a:t>Warning</a:t>
            </a:r>
          </a:p>
          <a:p>
            <a:pPr marL="1270000" lvl="0" indent="0">
              <a:buNone/>
            </a:pPr>
            <a:r>
              <a:rPr sz="2000"/>
              <a:t>The </a:t>
            </a:r>
            <a:r>
              <a:rPr sz="2000" i="1"/>
              <a:t>p</a:t>
            </a:r>
            <a:r>
              <a:rPr sz="2000"/>
              <a:t>-value is </a:t>
            </a:r>
            <a:r>
              <a:rPr sz="2000" b="1"/>
              <a:t>NOT</a:t>
            </a:r>
            <a:r>
              <a:rPr sz="2000"/>
              <a:t> the probability of the null hypothesis being true.</a:t>
            </a:r>
          </a:p>
          <a:p>
            <a:pPr lvl="0"/>
            <a:r>
              <a:rPr i="1"/>
              <a:t>p</a:t>
            </a:r>
            <a:r>
              <a:t>-value doesn’t tell us anything about the probability of null or alternative hypothesis.</a:t>
            </a:r>
          </a:p>
          <a:p>
            <a:pPr lvl="0"/>
            <a:r>
              <a:t>It tells us how likely the detected effect is </a:t>
            </a:r>
            <a:r>
              <a:rPr b="1"/>
              <a:t>IF</a:t>
            </a:r>
            <a:r>
              <a:t> the null is true.</a:t>
            </a:r>
          </a:p>
          <a:p>
            <a:pPr lvl="0"/>
            <a:r>
              <a:t>We don’t know whether the null is true or not</a:t>
            </a:r>
          </a:p>
          <a:p>
            <a:pPr lvl="0"/>
            <a:r>
              <a:t>Other statistical approaches - like Bayesian hypothesis testing - can tells more about the probability of null/alternative hypothesis, but we don’t cover them on this module.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Some pitfalls of NHST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609598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i="1" dirty="0"/>
              <a:t>p</a:t>
            </a:r>
            <a:r>
              <a:rPr dirty="0"/>
              <a:t>-values are sensitive to sample size - any tiny difference can be statistically significant with large enough sample</a:t>
            </a:r>
          </a:p>
        </p:txBody>
      </p:sp>
      <p:pic>
        <p:nvPicPr>
          <p:cNvPr id="4" name="Picture 3" descr="lecture_04_files/figure-pptx/unnamed-chunk-36-1.png">
            <a:extLst>
              <a:ext uri="{FF2B5EF4-FFF2-40B4-BE49-F238E27FC236}">
                <a16:creationId xmlns:a16="http://schemas.microsoft.com/office/drawing/2014/main" id="{24122930-7F56-7746-A9DA-27903F068619}"/>
              </a:ext>
            </a:extLst>
          </p:cNvPr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3400" y="2038349"/>
            <a:ext cx="4038600" cy="2019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5" name="Picture 1" descr="lecture_04_files/figure-pptx/unnamed-chunk-37-1.png">
            <a:extLst>
              <a:ext uri="{FF2B5EF4-FFF2-40B4-BE49-F238E27FC236}">
                <a16:creationId xmlns:a16="http://schemas.microsoft.com/office/drawing/2014/main" id="{8BDC6B6F-5C01-BA4E-B8D2-45271EEBAE5A}"/>
              </a:ext>
            </a:extLst>
          </p:cNvPr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572000" y="2038349"/>
            <a:ext cx="4038600" cy="2019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4BEEDB-C2CC-6F48-AEEC-7941041DC7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950" y="4069257"/>
            <a:ext cx="1695450" cy="8138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2E9501-3AFA-B043-91CD-954C19B4E8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1402" y="4100500"/>
            <a:ext cx="1365250" cy="77096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Getting the most out of </a:t>
            </a:r>
            <a:r>
              <a:rPr i="1"/>
              <a:t>p</a:t>
            </a:r>
            <a:r>
              <a:t>-values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EFFECT SIZES -</a:t>
            </a:r>
            <a:r>
              <a:t> how large/meaningful is the effect (e.g. mean difference) that we found,</a:t>
            </a:r>
          </a:p>
          <a:p>
            <a:pPr lvl="0"/>
            <a:r>
              <a:rPr b="1"/>
              <a:t>CONFIDENCE INTERVALS</a:t>
            </a:r>
            <a:r>
              <a:t> - what are the plausible limits of our effect?</a:t>
            </a:r>
          </a:p>
          <a:p>
            <a:pPr lvl="0"/>
            <a:r>
              <a:rPr b="1"/>
              <a:t>POWER ANALYSIS</a:t>
            </a:r>
            <a:r>
              <a:t> - determining the necessary sample size </a:t>
            </a:r>
            <a:r>
              <a:rPr i="1"/>
              <a:t>before</a:t>
            </a:r>
            <a:r>
              <a:t> we begin data collection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Power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b="1"/>
              <a:t>POWER ANALYSIS</a:t>
            </a:r>
            <a:r>
              <a:t> - determining the necessary sample size </a:t>
            </a:r>
            <a:r>
              <a:rPr i="1"/>
              <a:t>before</a:t>
            </a:r>
            <a:r>
              <a:t> we begin data collection to make sure we don’t under- or over-sample</a:t>
            </a:r>
          </a:p>
          <a:p>
            <a:pPr marL="0" lvl="0" indent="0">
              <a:buNone/>
            </a:pPr>
            <a:r>
              <a:rPr b="1"/>
              <a:t>STATISTICAL POWER</a:t>
            </a:r>
            <a:r>
              <a:t> - the probability of detecting an effect of a certain size as statistically significant, assuming the effect exists.</a:t>
            </a:r>
          </a:p>
          <a:p>
            <a:pPr lvl="0"/>
            <a:r>
              <a:t>We assume a certain effect size - say that we’re only interested in an effect if it’s at least a difference of 10 minutes between Metal and Shrek music</a:t>
            </a:r>
          </a:p>
          <a:p>
            <a:pPr lvl="0"/>
            <a:r>
              <a:t>We calculate the sample size necessary to detect this effect.</a:t>
            </a:r>
          </a:p>
          <a:p>
            <a:pPr lvl="0"/>
            <a:r>
              <a:t>More participants are needed for (1) smaller effects and (2) complicated designs</a:t>
            </a:r>
          </a:p>
        </p:txBody>
      </p:sp>
      <p:pic>
        <p:nvPicPr>
          <p:cNvPr id="4" name="Picture 1" descr="lecture_04_materials/nhst_diagram/nhst_diagram.010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97500" y="1193800"/>
            <a:ext cx="25400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Power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t>Power analysis makes non-significant effects easier to interpret</a:t>
            </a:r>
          </a:p>
          <a:p>
            <a:pPr lvl="0"/>
            <a:r>
              <a:t>Reduces the probability of missing an important finding (false-negative finding)</a:t>
            </a:r>
            <a:r>
              <a:rPr baseline="30000">
                <a:hlinkClick r:id="rId2" action="ppaction://hlinksldjump"/>
              </a:rPr>
              <a:t>3</a:t>
            </a:r>
          </a:p>
          <a:p>
            <a:pPr lvl="0"/>
            <a:r>
              <a:t>Reduces over-sampling and wasting resources</a:t>
            </a:r>
          </a:p>
          <a:p>
            <a:pPr lvl="0"/>
            <a:r>
              <a:t>Generally, a statistical power of 80% is considered the standard to aim for</a:t>
            </a:r>
          </a:p>
        </p:txBody>
      </p:sp>
      <p:pic>
        <p:nvPicPr>
          <p:cNvPr id="4" name="Picture 1" descr="lecture_04_materials/nhst_diagram/nhst_diagram.010.pn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397500" y="1193800"/>
            <a:ext cx="25400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In a nutshell…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t>NHST is the most commonly used way of testing hypotheses, but other methods exist</a:t>
            </a:r>
          </a:p>
          <a:p>
            <a:pPr lvl="0"/>
            <a:r>
              <a:t>We start by defining our research questions and hypotheses.</a:t>
            </a:r>
          </a:p>
          <a:p>
            <a:pPr lvl="0"/>
            <a:r>
              <a:t>We decide whether or not reject the null hypothesis based on the </a:t>
            </a:r>
            <a:r>
              <a:rPr i="1"/>
              <a:t>p</a:t>
            </a:r>
            <a:r>
              <a:t>-value associated with our test statistic</a:t>
            </a:r>
          </a:p>
          <a:p>
            <a:pPr lvl="0"/>
            <a:r>
              <a:rPr i="1"/>
              <a:t>p</a:t>
            </a:r>
            <a:r>
              <a:t>-values can be a useful tool when combined with effect sizes, confidence intervals, preregistration/registered reports and power analysis</a:t>
            </a:r>
          </a:p>
        </p:txBody>
      </p:sp>
      <p:pic>
        <p:nvPicPr>
          <p:cNvPr id="4" name="Picture 1" descr="lecture_04_materials/nhst_diagram/nhst_diagram.00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97500" y="1193800"/>
            <a:ext cx="25400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In a nutshell…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1270000" lvl="0" indent="0">
              <a:buNone/>
            </a:pPr>
            <a:r>
              <a:rPr sz="2000" b="1"/>
              <a:t>A </a:t>
            </a:r>
            <a:r>
              <a:rPr sz="2000" b="1" i="1"/>
              <a:t>p</a:t>
            </a:r>
            <a:r>
              <a:rPr sz="2000" b="1"/>
              <a:t>-value is:</a:t>
            </a:r>
          </a:p>
          <a:p>
            <a:pPr lvl="0"/>
            <a:r>
              <a:rPr sz="2000"/>
              <a:t>The probability of observing a test statistic at least as large as the one we observed in our sample </a:t>
            </a:r>
            <a:r>
              <a:rPr sz="2000" b="1"/>
              <a:t>if the null hypothesis is true</a:t>
            </a:r>
            <a:r>
              <a:rPr sz="2000"/>
              <a:t>.</a:t>
            </a:r>
          </a:p>
          <a:p>
            <a:pPr marL="1270000" lvl="0" indent="0">
              <a:buNone/>
            </a:pPr>
            <a:r>
              <a:rPr sz="2000" b="1"/>
              <a:t>A </a:t>
            </a:r>
            <a:r>
              <a:rPr sz="2000" b="1" i="1"/>
              <a:t>p</a:t>
            </a:r>
            <a:r>
              <a:rPr sz="2000" b="1"/>
              <a:t>-value is NOT:</a:t>
            </a:r>
          </a:p>
          <a:p>
            <a:pPr lvl="0"/>
            <a:r>
              <a:rPr sz="2000"/>
              <a:t>The probability that the null hypothesis is true</a:t>
            </a:r>
          </a:p>
          <a:p>
            <a:pPr lvl="0"/>
            <a:r>
              <a:rPr sz="2000"/>
              <a:t>The probability that the alternative hypothesis is true</a:t>
            </a:r>
          </a:p>
          <a:p>
            <a:pPr lvl="0"/>
            <a:r>
              <a:rPr sz="2000"/>
              <a:t>The probability of a chance result</a:t>
            </a:r>
          </a:p>
        </p:txBody>
      </p:sp>
      <p:pic>
        <p:nvPicPr>
          <p:cNvPr id="4" name="Picture 1" descr="lecture_04_materials/nhst_diagram/nhst_diagram.00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97500" y="1193800"/>
            <a:ext cx="25400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Next week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Statistical foundations are over 🥳</a:t>
            </a:r>
          </a:p>
          <a:p>
            <a:pPr lvl="0"/>
            <a:r>
              <a:t>Lectures, skills labs and tutorials start overlapping</a:t>
            </a:r>
          </a:p>
          <a:p>
            <a:pPr lvl="0"/>
            <a:r>
              <a:t>Applying the NHST principles in practice - testing group differences using the </a:t>
            </a:r>
            <a:r>
              <a:rPr i="1"/>
              <a:t>t-</a:t>
            </a:r>
            <a:r>
              <a:t>test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lvl="0" indent="0">
              <a:buNone/>
            </a:pPr>
            <a:r>
              <a:t>Doyle, Lewis, Matthew J. Easterbrook, and Peter R. Harris. 2023. “Roles of Socioeconomic Status, Ethnicity and Teacher Beliefs in Academic Grading.” </a:t>
            </a:r>
            <a:r>
              <a:rPr i="1"/>
              <a:t>British Journal of Educational Psychology</a:t>
            </a:r>
            <a:r>
              <a:t> 93 (1): 91–112. https://doi.org/</a:t>
            </a:r>
            <a:r>
              <a:rPr>
                <a:hlinkClick r:id="rId2"/>
              </a:rPr>
              <a:t>https://doi.org/10.1111/bjep.12541</a:t>
            </a:r>
            <a:r>
              <a:t>.</a:t>
            </a:r>
          </a:p>
          <a:p>
            <a:pPr marL="0" lvl="0" indent="0">
              <a:buNone/>
            </a:pPr>
            <a:r>
              <a:t>Drews-Windeck, Elea, Lindsay Evans, Kathryn Greenwood, and Kate Cavanagh. 2022. “The Implementation of a Digital Group Intervention for Individuals with Subthreshold Borderline Personality Disorder.” </a:t>
            </a:r>
            <a:r>
              <a:rPr i="1"/>
              <a:t>Procedia Computer Science</a:t>
            </a:r>
            <a:r>
              <a:t> 206: 23–33. https://doi.org/</a:t>
            </a:r>
            <a:r>
              <a:rPr>
                <a:hlinkClick r:id="rId3"/>
              </a:rPr>
              <a:t>https://doi.org/10.1016/j.procs.2022.09.082</a:t>
            </a:r>
            <a:r>
              <a:t>.</a:t>
            </a:r>
          </a:p>
          <a:p>
            <a:pPr marL="0" lvl="0" indent="0">
              <a:buNone/>
            </a:pPr>
            <a:r>
              <a:t>Field, Andy P. 2018. “Discovering Statistics Using SPSS.”</a:t>
            </a:r>
          </a:p>
          <a:p>
            <a:pPr marL="0" lvl="0" indent="0">
              <a:buNone/>
            </a:pPr>
            <a:r>
              <a:t>Field, Andy P., and Jenny Terry. 2018. “A Pilot Study of Whether Fictional Narratives Are Useful in Teaching Statistical Concepts.” </a:t>
            </a:r>
            <a:r>
              <a:rPr i="1"/>
              <a:t>RSS Conference</a:t>
            </a:r>
            <a:r>
              <a:t>. </a:t>
            </a:r>
            <a:r>
              <a:rPr>
                <a:hlinkClick r:id="rId4"/>
              </a:rPr>
              <a:t>https://discoveringstatistics.com/docs/rss_poster_2018.pdf</a:t>
            </a:r>
            <a:r>
              <a:t>.</a:t>
            </a:r>
          </a:p>
          <a:p>
            <a:pPr marL="0" lvl="0" indent="0">
              <a:buNone/>
            </a:pPr>
            <a:r>
              <a:t>Fincham, Guy William, Clara Strauss, Jesus Montero-Marin, and Kate Cavanagh. 2023. “Effect of Breathwork on Stress and Mental Health: A Meta-Analysis of Randomised-Controlled Trials.” </a:t>
            </a:r>
            <a:r>
              <a:rPr i="1"/>
              <a:t>Scientific Reports</a:t>
            </a:r>
            <a:r>
              <a:t> 13 (1): 432. </a:t>
            </a:r>
            <a:r>
              <a:rPr>
                <a:hlinkClick r:id="rId5"/>
              </a:rPr>
              <a:t>https://doi.org/10.1038/s41598-022-27247-y</a:t>
            </a:r>
            <a:r>
              <a:t>.</a:t>
            </a:r>
          </a:p>
          <a:p>
            <a:pPr marL="0" lvl="0" indent="0">
              <a:buNone/>
            </a:pPr>
            <a:r>
              <a:t>Forman, Jemma, Elizabeth Renner, and David A. Leavens. 2023. “Fetching Felines: A Survey of Cat Owners on the Diversity of Cat (Felis Catus) Fetching Behaviour.” </a:t>
            </a:r>
            <a:r>
              <a:rPr i="1"/>
              <a:t>Scientific Reports</a:t>
            </a:r>
            <a:r>
              <a:t> 13 (1): 20456. </a:t>
            </a:r>
            <a:r>
              <a:rPr>
                <a:hlinkClick r:id="rId6"/>
              </a:rPr>
              <a:t>https://doi.org/10.1038/s41598-023-47409-w</a:t>
            </a:r>
            <a:r>
              <a:t>.</a:t>
            </a:r>
          </a:p>
          <a:p>
            <a:pPr marL="0" lvl="0" indent="0">
              <a:buNone/>
            </a:pPr>
            <a:r>
              <a:t>Haller, Heiko, and Stefan Krauss. 2002. “Misinterpretations of Significance: A Problem Students Share with Their Teachers.” </a:t>
            </a:r>
            <a:r>
              <a:rPr i="1"/>
              <a:t>Methods of Psychological Research</a:t>
            </a:r>
            <a:r>
              <a:t> 7 (1): 1–20.</a:t>
            </a:r>
          </a:p>
          <a:p>
            <a:pPr marL="0" lvl="0" indent="0">
              <a:buNone/>
            </a:pPr>
            <a:r>
              <a:t>Mankin, Jennifer L., Christopher Thompson, Holly P. Branigan, and Julia Simner. 2016. “Processing Compound Words: Evidence from Synaesthesia.” </a:t>
            </a:r>
            <a:r>
              <a:rPr i="1"/>
              <a:t>Cognition</a:t>
            </a:r>
            <a:r>
              <a:t> 150: 1–9. https://doi.org/</a:t>
            </a:r>
            <a:r>
              <a:rPr>
                <a:hlinkClick r:id="rId7"/>
              </a:rPr>
              <a:t>https://doi.org/10.1016/j.cognition.2016.01.007</a:t>
            </a:r>
            <a:r>
              <a:t>.</a:t>
            </a:r>
          </a:p>
          <a:p>
            <a:pPr marL="0" lvl="0" indent="0">
              <a:buNone/>
            </a:pPr>
            <a:r>
              <a:t>Woolston, Chris. 2019. “PhDs: The Tortuous Truth.” </a:t>
            </a:r>
            <a:r>
              <a:rPr i="1"/>
              <a:t>Nature</a:t>
            </a:r>
            <a:r>
              <a:t>. </a:t>
            </a:r>
            <a:r>
              <a:rPr>
                <a:hlinkClick r:id="rId8"/>
              </a:rPr>
              <a:t>https://www.nature.com/articles/d41586-019-03459-7</a:t>
            </a:r>
            <a:r>
              <a:t>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t>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sz="1800"/>
              <a:t>1. Graphic adapted from Field (2018)</a:t>
            </a:r>
          </a:p>
          <a:p>
            <a:pPr marL="0" lvl="0" indent="0">
              <a:buNone/>
            </a:pPr>
            <a:r>
              <a:rPr sz="1800"/>
              <a:t>2. Also called a “Type 1 error”</a:t>
            </a:r>
          </a:p>
          <a:p>
            <a:pPr marL="0" lvl="0" indent="0">
              <a:buNone/>
            </a:pPr>
            <a:r>
              <a:rPr sz="1800"/>
              <a:t>3. Also called Type 2 error.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3089</Words>
  <Application>Microsoft Macintosh PowerPoint</Application>
  <PresentationFormat>On-screen Show (16:9)</PresentationFormat>
  <Paragraphs>275</Paragraphs>
  <Slides>53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Arial</vt:lpstr>
      <vt:lpstr>Calibri</vt:lpstr>
      <vt:lpstr>Cambria Math</vt:lpstr>
      <vt:lpstr>Courier</vt:lpstr>
      <vt:lpstr>Office Theme</vt:lpstr>
      <vt:lpstr>Null Hypothesis Significance Testing</vt:lpstr>
      <vt:lpstr>Today</vt:lpstr>
      <vt:lpstr>Recap</vt:lpstr>
      <vt:lpstr>PowerPoint Presentation</vt:lpstr>
      <vt:lpstr>PowerPoint Presentation</vt:lpstr>
      <vt:lpstr>What’s the point? Dealing with uncertainty in science</vt:lpstr>
      <vt:lpstr>What’s the point? - sample size</vt:lpstr>
      <vt:lpstr>What’s the point? - sample size</vt:lpstr>
      <vt:lpstr>What’s the point? - team effort</vt:lpstr>
      <vt:lpstr>Where are we?</vt:lpstr>
      <vt:lpstr>The research process</vt:lpstr>
      <vt:lpstr>The (quantitative) research process</vt:lpstr>
      <vt:lpstr>Generate a research question</vt:lpstr>
      <vt:lpstr>Generate a research question</vt:lpstr>
      <vt:lpstr>Define the hypotheses</vt:lpstr>
      <vt:lpstr>Define the hypotheses</vt:lpstr>
      <vt:lpstr>Define the hypotheses</vt:lpstr>
      <vt:lpstr>Example: Heavy metal orcas 🤘</vt:lpstr>
      <vt:lpstr>Example: Heavy metal orcas 🤘</vt:lpstr>
      <vt:lpstr>Example: Heavy metal orcas 🤘</vt:lpstr>
      <vt:lpstr>Null vs Alternative hypotheses</vt:lpstr>
      <vt:lpstr>PowerPoint Presentation</vt:lpstr>
      <vt:lpstr>Null vs Alternative hypotheses</vt:lpstr>
      <vt:lpstr>Decide on the α (alpha) level</vt:lpstr>
      <vt:lpstr>Calculate statistical power</vt:lpstr>
      <vt:lpstr>Calculate the test statistic</vt:lpstr>
      <vt:lpstr>Calculate the test statistic</vt:lpstr>
      <vt:lpstr>Calculate the test statistic</vt:lpstr>
      <vt:lpstr>p-values</vt:lpstr>
      <vt:lpstr>Compute the p-value</vt:lpstr>
      <vt:lpstr>Compute the p-value</vt:lpstr>
      <vt:lpstr>Compute the p-value</vt:lpstr>
      <vt:lpstr>Compute the p-value</vt:lpstr>
      <vt:lpstr>Retain or reject the null hypothesis</vt:lpstr>
      <vt:lpstr>One more example…</vt:lpstr>
      <vt:lpstr>One more example…</vt:lpstr>
      <vt:lpstr>One more example…</vt:lpstr>
      <vt:lpstr>Let’s practice (1)</vt:lpstr>
      <vt:lpstr>Let’s practice (2)</vt:lpstr>
      <vt:lpstr>Let’s practice (3)</vt:lpstr>
      <vt:lpstr>Interpreting p-values</vt:lpstr>
      <vt:lpstr>Interpreting p-values</vt:lpstr>
      <vt:lpstr>🚨 Some INCORRECT definitions of p-values 🚨</vt:lpstr>
      <vt:lpstr>The inverse probability fallacy</vt:lpstr>
      <vt:lpstr>Some pitfalls of NHST</vt:lpstr>
      <vt:lpstr>Getting the most out of p-values</vt:lpstr>
      <vt:lpstr>Power analysis</vt:lpstr>
      <vt:lpstr>Power analysis</vt:lpstr>
      <vt:lpstr>In a nutshell…</vt:lpstr>
      <vt:lpstr>In a nutshell…</vt:lpstr>
      <vt:lpstr>Next week</vt:lpstr>
      <vt:lpstr>References</vt:lpstr>
      <vt:lpstr>Notes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Null Hypothesis Significance Testing</dc:title>
  <dc:creator>Martina Sladekova</dc:creator>
  <cp:keywords/>
  <cp:lastModifiedBy>Martina Sladekova</cp:lastModifiedBy>
  <cp:revision>2</cp:revision>
  <dcterms:created xsi:type="dcterms:W3CDTF">2024-02-20T19:58:58Z</dcterms:created>
  <dcterms:modified xsi:type="dcterms:W3CDTF">2024-02-20T20:28:59Z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thors">
    <vt:lpwstr/>
  </property>
  <property fmtid="{D5CDD505-2E9C-101B-9397-08002B2CF9AE}" pid="3" name="biblio-config">
    <vt:lpwstr>True</vt:lpwstr>
  </property>
  <property fmtid="{D5CDD505-2E9C-101B-9397-08002B2CF9AE}" pid="4" name="bibliography">
    <vt:lpwstr>lecture_04_materials/references.bib</vt:lpwstr>
  </property>
  <property fmtid="{D5CDD505-2E9C-101B-9397-08002B2CF9AE}" pid="5" name="by-author">
    <vt:lpwstr/>
  </property>
  <property fmtid="{D5CDD505-2E9C-101B-9397-08002B2CF9AE}" pid="6" name="editor">
    <vt:lpwstr>visual</vt:lpwstr>
  </property>
  <property fmtid="{D5CDD505-2E9C-101B-9397-08002B2CF9AE}" pid="7" name="header-includes">
    <vt:lpwstr/>
  </property>
  <property fmtid="{D5CDD505-2E9C-101B-9397-08002B2CF9AE}" pid="8" name="include-after">
    <vt:lpwstr/>
  </property>
  <property fmtid="{D5CDD505-2E9C-101B-9397-08002B2CF9AE}" pid="9" name="include-before">
    <vt:lpwstr/>
  </property>
  <property fmtid="{D5CDD505-2E9C-101B-9397-08002B2CF9AE}" pid="10" name="labels">
    <vt:lpwstr/>
  </property>
  <property fmtid="{D5CDD505-2E9C-101B-9397-08002B2CF9AE}" pid="11" name="title-slide-attributes">
    <vt:lpwstr/>
  </property>
  <property fmtid="{D5CDD505-2E9C-101B-9397-08002B2CF9AE}" pid="12" name="toc-title">
    <vt:lpwstr>Table of contents</vt:lpwstr>
  </property>
</Properties>
</file>