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1" Type="http://schemas.openxmlformats.org/officeDocument/2006/relationships/viewProps" Target="viewProps.xml" /><Relationship Id="rId40" Type="http://schemas.openxmlformats.org/officeDocument/2006/relationships/presProps" Target="presProps.xml" /><Relationship Id="rId1" Type="http://schemas.openxmlformats.org/officeDocument/2006/relationships/slideMaster" Target="slideMasters/slideMaster1.xml" /><Relationship Id="rId43" Type="http://schemas.openxmlformats.org/officeDocument/2006/relationships/tableStyles" Target="tableStyles.xml" /><Relationship Id="rId4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rebrand.ly/hybrid_ds" TargetMode="External" /><Relationship Id="rId3" Type="http://schemas.openxmlformats.org/officeDocument/2006/relationships/hyperlink" Target="https://rebrand.ly/gpt_uni" TargetMode="External" /><Relationship Id="rId4" Type="http://schemas.openxmlformats.org/officeDocument/2006/relationships/hyperlink" Target="https://student.sussex.ac.uk/experience/education-awards" TargetMode="External" /><Relationship Id="rId5" Type="http://schemas.openxmlformats.org/officeDocument/2006/relationships/hyperlink" Target="https://canvas.sussex.ac.uk/courses/27531/quizzes/44849" TargetMode="Externa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canvas.sussex.ac.uk/courses/27531/pages/take-away-paper-information?wrap=1" TargetMode="Externa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canvas.sussex.ac.uk/courses/23036/pages/week-7" TargetMode="External" /></Relationships>
</file>

<file path=ppt/slides/_rels/slide11.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png"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2.png"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png"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png"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apa.org/pubs/journals/releases/abn-abn0000410.pdf" TargetMode="Externa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www.tylervigen.com/spurious-correlations" TargetMode="External" /><Relationship Id="rId3" Type="http://schemas.openxmlformats.org/officeDocument/2006/relationships/hyperlink" Target="http://guessthecorrelation.com/" TargetMode="Externa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rebrand.ly/hybrid_ds" TargetMode="External" /><Relationship Id="rId3" Type="http://schemas.openxmlformats.org/officeDocument/2006/relationships/hyperlink" Target="https://rebrand.ly/gpt_uni" TargetMode="External" /><Relationship Id="rId4" Type="http://schemas.openxmlformats.org/officeDocument/2006/relationships/hyperlink" Target="https://canvas.sussex.ac.uk/courses/27531/quizzes/44849" TargetMode="External" /><Relationship Id="rId5" Type="http://schemas.openxmlformats.org/officeDocument/2006/relationships/hyperlink" Target="https://student.sussex.ac.uk/experience/education-awards" TargetMode="External" /><Relationship Id="rId6" Type="http://schemas.openxmlformats.org/officeDocument/2006/relationships/hyperlink" Target="https://canvas.sussex.ac.uk/courses/23004/pages/take-away-paper-information" TargetMode="Externa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Correlation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Week 06</a:t>
            </a:r>
            <a:br/>
            <a:br/>
            <a:r>
              <a:rPr/>
              <a:t>Jennifer Mankin</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Announcements/Reminders</a:t>
            </a:r>
          </a:p>
        </p:txBody>
      </p:sp>
      <p:sp>
        <p:nvSpPr>
          <p:cNvPr id="3" name="Content Placeholder 2"/>
          <p:cNvSpPr>
            <a:spLocks noGrp="1"/>
          </p:cNvSpPr>
          <p:nvPr>
            <p:ph idx="1"/>
          </p:nvPr>
        </p:nvSpPr>
        <p:spPr/>
        <p:txBody>
          <a:bodyPr/>
          <a:lstStyle/>
          <a:p>
            <a:pPr lvl="0" indent="0" marL="0">
              <a:buNone/>
            </a:pPr>
            <a:r>
              <a:rPr/>
              <a:t>Studies ongoing</a:t>
            </a:r>
          </a:p>
          <a:p>
            <a:pPr lvl="0"/>
            <a:r>
              <a:rPr/>
              <a:t>Hybrid teaching and disability support: </a:t>
            </a:r>
            <a:r>
              <a:rPr>
                <a:hlinkClick r:id="rId2"/>
              </a:rPr>
              <a:t>rebrand.ly/hybrid_ds</a:t>
            </a:r>
          </a:p>
          <a:p>
            <a:pPr lvl="0"/>
            <a:r>
              <a:rPr/>
              <a:t>ChatGPT and AI at University: </a:t>
            </a:r>
            <a:r>
              <a:rPr>
                <a:hlinkClick r:id="rId3"/>
              </a:rPr>
              <a:t>rebrand.ly/gpt_uni</a:t>
            </a:r>
          </a:p>
          <a:p>
            <a:pPr lvl="0" indent="0" marL="0">
              <a:buNone/>
            </a:pPr>
            <a:r>
              <a:rPr/>
              <a:t>Nominate faculty for a </a:t>
            </a:r>
            <a:r>
              <a:rPr>
                <a:hlinkClick r:id="rId4"/>
              </a:rPr>
              <a:t>University Education Award</a:t>
            </a:r>
            <a:r>
              <a:rPr/>
              <a:t>!</a:t>
            </a:r>
          </a:p>
          <a:p>
            <a:pPr lvl="0"/>
            <a:r>
              <a:rPr/>
              <a:t>Nominate staff who have inspired you, or made a positive difference to your experience</a:t>
            </a:r>
          </a:p>
          <a:p>
            <a:pPr lvl="0"/>
            <a:r>
              <a:rPr/>
              <a:t>Nominated staff see all nominations - makes a huge difference!</a:t>
            </a:r>
          </a:p>
          <a:p>
            <a:pPr lvl="0"/>
            <a:r>
              <a:rPr/>
              <a:t>Deadline: Friday 8 March (</a:t>
            </a:r>
            <a:r>
              <a:rPr i="1"/>
              <a:t>tomorrow</a:t>
            </a:r>
            <a:r>
              <a:rPr/>
              <a:t>)</a:t>
            </a:r>
          </a:p>
          <a:p>
            <a:pPr lvl="0" indent="0" marL="0">
              <a:buNone/>
            </a:pPr>
            <a:r>
              <a:rPr/>
              <a:t>Nominate classmates for a </a:t>
            </a:r>
            <a:r>
              <a:rPr>
                <a:hlinkClick r:id="rId5"/>
              </a:rPr>
              <a:t>SavioR Award</a:t>
            </a:r>
            <a:r>
              <a:rPr/>
              <a:t>!</a:t>
            </a:r>
          </a:p>
          <a:p>
            <a:pPr lvl="0"/>
            <a:r>
              <a:rPr/>
              <a:t>Thank someone who has helped you with R</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Take-Away Paper</a:t>
            </a:r>
          </a:p>
        </p:txBody>
      </p:sp>
      <p:sp>
        <p:nvSpPr>
          <p:cNvPr id="3" name="Content Placeholder 2"/>
          <p:cNvSpPr>
            <a:spLocks noGrp="1"/>
          </p:cNvSpPr>
          <p:nvPr>
            <p:ph idx="1"/>
          </p:nvPr>
        </p:nvSpPr>
        <p:spPr/>
        <p:txBody>
          <a:bodyPr/>
          <a:lstStyle/>
          <a:p>
            <a:pPr lvl="0"/>
            <a:r>
              <a:rPr/>
              <a:t>Preparing for the TAP</a:t>
            </a:r>
          </a:p>
          <a:p>
            <a:pPr lvl="1"/>
            <a:r>
              <a:rPr/>
              <a:t>Read the </a:t>
            </a:r>
            <a:r>
              <a:rPr>
                <a:hlinkClick r:id="rId2"/>
              </a:rPr>
              <a:t>Take-Away Paper Information</a:t>
            </a:r>
            <a:r>
              <a:rPr/>
              <a:t> page carefully!</a:t>
            </a:r>
          </a:p>
          <a:p>
            <a:pPr lvl="1"/>
            <a:r>
              <a:rPr/>
              <a:t>Attempt the </a:t>
            </a:r>
            <a:r>
              <a:rPr b="1"/>
              <a:t>sample take-away paper</a:t>
            </a:r>
            <a:r>
              <a:rPr/>
              <a:t> (on the Cloud)</a:t>
            </a:r>
          </a:p>
          <a:p>
            <a:pPr lvl="1"/>
            <a:r>
              <a:rPr/>
              <a:t>Tonight’s Skills Lab will talk through some portions of the paper, do Q&amp;A</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Practicals Next Week</a:t>
            </a:r>
          </a:p>
        </p:txBody>
      </p:sp>
      <p:sp>
        <p:nvSpPr>
          <p:cNvPr id="3" name="Content Placeholder 2"/>
          <p:cNvSpPr>
            <a:spLocks noGrp="1"/>
          </p:cNvSpPr>
          <p:nvPr>
            <p:ph idx="1"/>
          </p:nvPr>
        </p:nvSpPr>
        <p:spPr/>
        <p:txBody>
          <a:bodyPr/>
          <a:lstStyle/>
          <a:p>
            <a:pPr lvl="0"/>
            <a:r>
              <a:rPr/>
              <a:t>Practice-only Quiz</a:t>
            </a:r>
          </a:p>
          <a:p>
            <a:pPr lvl="1"/>
            <a:r>
              <a:rPr/>
              <a:t>We will still run practicals and quizzes as normal (including taking attendance)</a:t>
            </a:r>
          </a:p>
          <a:p>
            <a:pPr lvl="1"/>
            <a:r>
              <a:rPr/>
              <a:t>Next week’s quiz mark </a:t>
            </a:r>
            <a:r>
              <a:rPr b="1"/>
              <a:t>will not count</a:t>
            </a:r>
            <a:r>
              <a:rPr/>
              <a:t> toward your module mark.</a:t>
            </a:r>
          </a:p>
          <a:p>
            <a:pPr lvl="0"/>
            <a:r>
              <a:rPr/>
              <a:t>Short (Fun and Completely Optional) Study</a:t>
            </a:r>
          </a:p>
          <a:p>
            <a:pPr lvl="1"/>
            <a:r>
              <a:rPr/>
              <a:t>Possible difference in the code revision portion of the session</a:t>
            </a:r>
          </a:p>
          <a:p>
            <a:pPr lvl="1"/>
            <a:r>
              <a:rPr/>
              <a:t>Invitation to complete a short survey after the quiz</a:t>
            </a:r>
          </a:p>
          <a:p>
            <a:pPr lvl="1"/>
            <a:r>
              <a:rPr/>
              <a:t>Help us understand what helps you learn!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Looking Ahead</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This week: Correlation</a:t>
                </a:r>
              </a:p>
              <a:p>
                <a:pPr lvl="0" indent="0" marL="0">
                  <a:buNone/>
                </a:pPr>
                <a:r>
                  <a:rPr/>
                  <a:t>. . .</a:t>
                </a:r>
              </a:p>
              <a:p>
                <a:pPr lvl="0"/>
                <a:r>
                  <a:rPr/>
                  <a:t>Week 7: Chi-Square (</a:t>
                </a:r>
                <a14:m>
                  <m:oMath xmlns:m="http://schemas.openxmlformats.org/officeDocument/2006/math">
                    <m:sSup>
                      <m:e>
                        <m:r>
                          <m:t>χ</m:t>
                        </m:r>
                      </m:e>
                      <m:sup>
                        <m:r>
                          <m:t>2</m:t>
                        </m:r>
                      </m:sup>
                    </m:sSup>
                  </m:oMath>
                </a14:m>
                <a:r>
                  <a:rPr/>
                  <a:t>)</a:t>
                </a:r>
              </a:p>
              <a:p>
                <a:pPr lvl="0" indent="0" marL="0">
                  <a:buNone/>
                </a:pPr>
                <a:r>
                  <a:rPr/>
                  <a:t>. . .</a:t>
                </a:r>
              </a:p>
              <a:p>
                <a:pPr lvl="0"/>
                <a:r>
                  <a:rPr/>
                  <a:t>Week 8: The Linear Model</a:t>
                </a:r>
              </a:p>
              <a:p>
                <a:pPr lvl="0" indent="0" marL="0">
                  <a:buNone/>
                </a:pPr>
                <a:r>
                  <a:rPr/>
                  <a:t>. . .</a:t>
                </a:r>
              </a:p>
              <a:p>
                <a:pPr lvl="0"/>
                <a:r>
                  <a:rPr/>
                  <a:t>Week 9: The Linear Model</a:t>
                </a:r>
              </a:p>
              <a:p>
                <a:pPr lvl="0" indent="0" marL="0">
                  <a:buNone/>
                </a:pPr>
                <a:r>
                  <a:rPr/>
                  <a:t>. . .</a:t>
                </a:r>
              </a:p>
              <a:p>
                <a:pPr lvl="0"/>
                <a:r>
                  <a:rPr/>
                  <a:t>Week 10: The Linear Model…</a:t>
                </a:r>
              </a:p>
              <a:p>
                <a:pPr lvl="1"/>
                <a:r>
                  <a:rPr/>
                  <a:t>(You get the idea)</a:t>
                </a:r>
              </a:p>
            </p:txBody>
          </p:sp>
        </mc:Choice>
      </mc:AlternateContent>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Today’s Objectives</a:t>
            </a:r>
          </a:p>
        </p:txBody>
      </p:sp>
      <p:sp>
        <p:nvSpPr>
          <p:cNvPr id="3" name="Content Placeholder 2"/>
          <p:cNvSpPr>
            <a:spLocks noGrp="1"/>
          </p:cNvSpPr>
          <p:nvPr>
            <p:ph idx="1"/>
          </p:nvPr>
        </p:nvSpPr>
        <p:spPr/>
        <p:txBody>
          <a:bodyPr/>
          <a:lstStyle/>
          <a:p>
            <a:pPr lvl="0" indent="0" marL="0">
              <a:buNone/>
            </a:pPr>
            <a:r>
              <a:rPr/>
              <a:t>After this lecture you will understand:</a:t>
            </a:r>
          </a:p>
          <a:p>
            <a:pPr lvl="0"/>
            <a:r>
              <a:rPr/>
              <a:t>The concepts behind statistical correlation</a:t>
            </a:r>
          </a:p>
          <a:p>
            <a:pPr lvl="0"/>
            <a:r>
              <a:rPr/>
              <a:t>How to interpret the values of the correlation coefficient </a:t>
            </a:r>
            <a:r>
              <a:rPr i="1"/>
              <a:t>r</a:t>
            </a:r>
          </a:p>
          <a:p>
            <a:pPr lvl="0"/>
            <a:r>
              <a:rPr/>
              <a:t>How to read a correlation matrix</a:t>
            </a:r>
          </a:p>
          <a:p>
            <a:pPr lvl="0"/>
            <a:r>
              <a:rPr/>
              <a:t>How to interpret and report significance tests of </a:t>
            </a:r>
            <a:r>
              <a:rPr i="1"/>
              <a:t>r</a:t>
            </a:r>
          </a:p>
          <a:p>
            <a:pPr lvl="0"/>
            <a:r>
              <a:rPr/>
              <a:t>The relationship between correlation and causation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Distributions, Test Statistics, and NHST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Putting our statistical “grammar” into practice</a:t>
                </a:r>
              </a:p>
              <a:p>
                <a:pPr lvl="0" indent="0" marL="0">
                  <a:buNone/>
                </a:pPr>
                <a:r>
                  <a:rPr/>
                  <a:t>For each statistical analysis, we will have the same elements:</a:t>
                </a:r>
              </a:p>
              <a:p>
                <a:pPr lvl="0"/>
                <a:r>
                  <a:rPr b="1"/>
                  <a:t>Data</a:t>
                </a:r>
                <a:r>
                  <a:rPr/>
                  <a:t>, from which we calculate…</a:t>
                </a:r>
              </a:p>
              <a:p>
                <a:pPr lvl="0" indent="0" marL="0">
                  <a:buNone/>
                </a:pPr>
                <a:r>
                  <a:rPr/>
                  <a:t>. . .</a:t>
                </a:r>
              </a:p>
              <a:p>
                <a:pPr lvl="0"/>
                <a:r>
                  <a:rPr/>
                  <a:t>A </a:t>
                </a:r>
                <a:r>
                  <a:rPr b="1"/>
                  <a:t>test statistic</a:t>
                </a:r>
                <a:r>
                  <a:rPr/>
                  <a:t> that represents the relationship of interest, which we compare to…</a:t>
                </a:r>
              </a:p>
              <a:p>
                <a:pPr lvl="0" indent="0" marL="0">
                  <a:buNone/>
                </a:pPr>
                <a:r>
                  <a:rPr/>
                  <a:t>. . .</a:t>
                </a:r>
              </a:p>
              <a:p>
                <a:pPr lvl="0"/>
                <a:r>
                  <a:rPr/>
                  <a:t>The </a:t>
                </a:r>
                <a:r>
                  <a:rPr b="1"/>
                  <a:t>distribution</a:t>
                </a:r>
                <a:r>
                  <a:rPr/>
                  <a:t> of that test statistic under the null hypothesis to get…</a:t>
                </a:r>
              </a:p>
              <a:p>
                <a:pPr lvl="0" indent="0" marL="0">
                  <a:buNone/>
                </a:pPr>
                <a:r>
                  <a:rPr/>
                  <a:t>. . .</a:t>
                </a:r>
              </a:p>
              <a:p>
                <a:pPr lvl="0"/>
                <a:r>
                  <a:rPr/>
                  <a:t>The </a:t>
                </a:r>
                <a:r>
                  <a:rPr b="1"/>
                  <a:t>probability</a:t>
                </a:r>
                <a:r>
                  <a:rPr/>
                  <a:t> </a:t>
                </a:r>
                <a:r>
                  <a:rPr i="1"/>
                  <a:t>p</a:t>
                </a:r>
                <a:r>
                  <a:rPr/>
                  <a:t> of getting a test statistic as large as the one we have (or larger) if the null hypothesis is true so that we can…</a:t>
                </a:r>
              </a:p>
              <a:p>
                <a:pPr lvl="0" indent="0" marL="0">
                  <a:buNone/>
                </a:pPr>
                <a:r>
                  <a:rPr/>
                  <a:t>. . .</a:t>
                </a:r>
              </a:p>
              <a:p>
                <a:pPr lvl="0"/>
                <a:r>
                  <a:rPr b="1"/>
                  <a:t>Evaluate</a:t>
                </a:r>
                <a:r>
                  <a:rPr/>
                  <a:t> our competing hypotheses using a previously decided </a:t>
                </a:r>
                <a14:m>
                  <m:oMath xmlns:m="http://schemas.openxmlformats.org/officeDocument/2006/math">
                    <m:r>
                      <m:t>α</m:t>
                    </m:r>
                  </m:oMath>
                </a14:m>
                <a:r>
                  <a:rPr/>
                  <a:t> level.</a:t>
                </a:r>
              </a:p>
            </p:txBody>
          </p:sp>
        </mc:Choice>
      </mc:AlternateContent>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Overall Reminder</a:t>
            </a:r>
          </a:p>
        </p:txBody>
      </p:sp>
      <p:sp>
        <p:nvSpPr>
          <p:cNvPr id="3" name="Content Placeholder 2"/>
          <p:cNvSpPr>
            <a:spLocks noGrp="1"/>
          </p:cNvSpPr>
          <p:nvPr>
            <p:ph idx="1"/>
          </p:nvPr>
        </p:nvSpPr>
        <p:spPr/>
        <p:txBody>
          <a:bodyPr/>
          <a:lstStyle/>
          <a:p>
            <a:pPr lvl="0"/>
            <a:r>
              <a:rPr/>
              <a:t>We want to believe true things about the world, and disbelieve false things</a:t>
            </a:r>
          </a:p>
          <a:p>
            <a:pPr lvl="1"/>
            <a:r>
              <a:rPr/>
              <a:t>More accurately: we should believe things that are well-founded in reliable evidence, and disbelieve things that are not</a:t>
            </a:r>
          </a:p>
          <a:p>
            <a:pPr lvl="0"/>
            <a:r>
              <a:rPr/>
              <a:t>Statistics is a system to help us make decisions about whether, and to what degree, we believe something is supported by evidence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Core of Correlation</a:t>
            </a:r>
          </a:p>
        </p:txBody>
      </p:sp>
      <p:sp>
        <p:nvSpPr>
          <p:cNvPr id="3" name="Content Placeholder 2"/>
          <p:cNvSpPr>
            <a:spLocks noGrp="1"/>
          </p:cNvSpPr>
          <p:nvPr>
            <p:ph idx="1"/>
          </p:nvPr>
        </p:nvSpPr>
        <p:spPr/>
        <p:txBody>
          <a:bodyPr/>
          <a:lstStyle/>
          <a:p>
            <a:pPr lvl="0"/>
            <a:r>
              <a:rPr/>
              <a:t>Quantifies how two quantities change in relation to each other</a:t>
            </a:r>
          </a:p>
          <a:p>
            <a:pPr lvl="0"/>
            <a:r>
              <a:rPr/>
              <a:t>When one variable changes, does the other…</a:t>
            </a:r>
          </a:p>
          <a:p>
            <a:pPr lvl="1"/>
            <a:r>
              <a:rPr/>
              <a:t>Change in a similar way?</a:t>
            </a:r>
          </a:p>
          <a:p>
            <a:pPr lvl="1"/>
            <a:r>
              <a:rPr/>
              <a:t>Change in the opposite way?</a:t>
            </a:r>
          </a:p>
          <a:p>
            <a:pPr lvl="1"/>
            <a:r>
              <a:rPr/>
              <a:t>Not change very much at all?</a:t>
            </a:r>
          </a:p>
          <a:p>
            <a:pPr lvl="0" indent="0" marL="0">
              <a:buNone/>
            </a:pPr>
            <a:r>
              <a:rPr/>
              <a:t>. . .</a:t>
            </a:r>
          </a:p>
          <a:p>
            <a:pPr lvl="0" indent="0" marL="1270000">
              <a:buNone/>
            </a:pPr>
            <a:r>
              <a:rPr sz="2000" b="1"/>
              <a:t>The Fundamental Question</a:t>
            </a:r>
          </a:p>
          <a:p>
            <a:pPr lvl="0" indent="0" marL="1270000">
              <a:buNone/>
            </a:pPr>
            <a:r>
              <a:rPr sz="2000"/>
              <a:t>To what degree do two variables behave the same way - do they </a:t>
            </a:r>
            <a:r>
              <a:rPr sz="2000" b="1"/>
              <a:t>covary</a:t>
            </a:r>
            <a:r>
              <a:rPr sz="2000"/>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Putting the Co in Covariance</a:t>
            </a:r>
          </a:p>
        </p:txBody>
      </p:sp>
      <p:sp>
        <p:nvSpPr>
          <p:cNvPr id="3" name="Content Placeholder 2"/>
          <p:cNvSpPr>
            <a:spLocks noGrp="1"/>
          </p:cNvSpPr>
          <p:nvPr>
            <p:ph idx="1"/>
          </p:nvPr>
        </p:nvSpPr>
        <p:spPr/>
        <p:txBody>
          <a:bodyPr/>
          <a:lstStyle/>
          <a:p>
            <a:pPr lvl="0"/>
            <a:r>
              <a:rPr/>
              <a:t>Variance should be familiar already!</a:t>
            </a:r>
          </a:p>
          <a:p>
            <a:pPr lvl="1"/>
            <a:r>
              <a:rPr/>
              <a:t>Check out </a:t>
            </a:r>
            <a:r>
              <a:rPr>
                <a:hlinkClick r:id="rId2"/>
              </a:rPr>
              <a:t>PAAS Lecture 7</a:t>
            </a:r>
            <a:r>
              <a:rPr/>
              <a:t> for a refresher</a:t>
            </a:r>
          </a:p>
          <a:p>
            <a:pPr lvl="0"/>
            <a:r>
              <a:rPr b="1"/>
              <a:t>Co</a:t>
            </a:r>
            <a:r>
              <a:rPr/>
              <a:t>variance (“co” = with) is a similar idea - and calculated in a similar way</a:t>
            </a:r>
          </a:p>
          <a:p>
            <a:pPr lvl="0" indent="0" marL="0">
              <a:buNone/>
            </a:pPr>
            <a:r>
              <a:rPr/>
              <a:t>. .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sz="half"/>
              </p:nvPr>
            </p:nvSpPr>
            <p:spPr/>
            <p:txBody>
              <a:bodyPr/>
              <a:lstStyle/>
              <a:p>
                <a:pPr lvl="0" indent="0" marL="1270000">
                  <a:buNone/>
                </a:pPr>
                <a:r>
                  <a:rPr sz="2000" b="1"/>
                  <a:t>Vocabulary: Variance</a:t>
                </a:r>
              </a:p>
              <a:p>
                <a:pPr lvl="0" indent="0" marL="1270000">
                  <a:buNone/>
                </a:pPr>
                <a:r>
                  <a:rPr sz="2000"/>
                  <a:t>How much scores deviate from the mean, on average</a:t>
                </a:r>
              </a:p>
              <a:p>
                <a:pPr lvl="0" indent="0" marL="1270000">
                  <a:buNone/>
                </a:pPr>
                <a:r>
                  <a:rPr sz="2000"/>
                  <a:t>Calculate how far each data point is from the mean of </a:t>
                </a:r>
                <a:r>
                  <a:rPr sz="2000" i="1"/>
                  <a:t>x</a:t>
                </a:r>
                <a:r>
                  <a:rPr sz="2000"/>
                  <a:t>, </a:t>
                </a:r>
                <a:r>
                  <a:rPr sz="2000" b="1"/>
                  <a:t>multiply the deviations by themselves</a:t>
                </a:r>
                <a:r>
                  <a:rPr sz="2000"/>
                  <a:t> (i.e. square them), add them all together, divide by </a:t>
                </a:r>
                <a:r>
                  <a:rPr sz="2000" i="1"/>
                  <a:t>N</a:t>
                </a:r>
                <a:r>
                  <a:rPr sz="2000"/>
                  <a:t> - 1</a:t>
                </a:r>
              </a:p>
              <a:p>
                <a:pPr lvl="0" indent="0" marL="1270000">
                  <a:buNone/>
                </a:pPr>
                <a14:m>
                  <m:oMathPara xmlns:m="http://schemas.openxmlformats.org/officeDocument/2006/math">
                    <m:oMathParaPr>
                      <m:jc m:val="center"/>
                    </m:oMathParaPr>
                    <m:oMath>
                      <m:r>
                        <m:rPr>
                          <m:nor/>
                          <m:sty m:val="p"/>
                        </m:rPr>
                        <m:t>variance</m:t>
                      </m:r>
                      <m:r>
                        <m:rPr>
                          <m:sty m:val="p"/>
                        </m:rPr>
                        <m:t>=</m:t>
                      </m:r>
                      <m:sSup>
                        <m:e>
                          <m:r>
                            <m:t>s</m:t>
                          </m:r>
                        </m:e>
                        <m:sup>
                          <m:r>
                            <m:t>2</m:t>
                          </m:r>
                        </m:sup>
                      </m:sSup>
                      <m:r>
                        <m:rPr>
                          <m:sty m:val="p"/>
                        </m:rPr>
                        <m:t>=</m:t>
                      </m:r>
                      <m:f>
                        <m:fPr>
                          <m:type m:val="bar"/>
                        </m:fPr>
                        <m:num>
                          <m:nary>
                            <m:naryPr>
                              <m:chr m:val="∑"/>
                              <m:limLoc m:val="subSup"/>
                              <m:subHide m:val="off"/>
                              <m:supHide m:val="off"/>
                            </m:naryPr>
                            <m:sub>
                              <m:r>
                                <m:t>i</m:t>
                              </m:r>
                              <m:r>
                                <m:rPr>
                                  <m:sty m:val="p"/>
                                </m:rPr>
                                <m:t>=</m:t>
                              </m:r>
                              <m:r>
                                <m:t>1</m:t>
                              </m:r>
                            </m:sub>
                            <m:sup>
                              <m:r>
                                <m:t>n</m:t>
                              </m:r>
                            </m:sup>
                            <m:e>
                              <m:d>
                                <m:dPr>
                                  <m:begChr m:val="("/>
                                  <m:endChr m:val=")"/>
                                  <m:sepChr m:val=""/>
                                  <m:grow/>
                                </m:dPr>
                                <m:e>
                                  <m:sSub>
                                    <m:e>
                                      <m:r>
                                        <m:t>x</m:t>
                                      </m:r>
                                    </m:e>
                                    <m:sub>
                                      <m:r>
                                        <m:t>i</m:t>
                                      </m:r>
                                    </m:sub>
                                  </m:sSub>
                                  <m:r>
                                    <m:rPr>
                                      <m:sty m:val="p"/>
                                    </m:rPr>
                                    <m:t>−</m:t>
                                  </m:r>
                                  <m:acc>
                                    <m:accPr>
                                      <m:chr m:val="‾"/>
                                    </m:accPr>
                                    <m:e>
                                      <m:sSub>
                                        <m:e>
                                          <m:r>
                                            <m:t>x</m:t>
                                          </m:r>
                                        </m:e>
                                        <m:sub>
                                          <m:r>
                                            <m:t>i</m:t>
                                          </m:r>
                                        </m:sub>
                                      </m:sSub>
                                    </m:e>
                                  </m:acc>
                                </m:e>
                              </m:d>
                              <m:d>
                                <m:dPr>
                                  <m:begChr m:val="("/>
                                  <m:endChr m:val=")"/>
                                  <m:sepChr m:val=""/>
                                  <m:grow/>
                                </m:dPr>
                                <m:e>
                                  <m:sSub>
                                    <m:e>
                                      <m:r>
                                        <m:t>x</m:t>
                                      </m:r>
                                    </m:e>
                                    <m:sub>
                                      <m:r>
                                        <m:t>i</m:t>
                                      </m:r>
                                    </m:sub>
                                  </m:sSub>
                                  <m:r>
                                    <m:rPr>
                                      <m:sty m:val="p"/>
                                    </m:rPr>
                                    <m:t>−</m:t>
                                  </m:r>
                                  <m:acc>
                                    <m:accPr>
                                      <m:chr m:val="‾"/>
                                    </m:accPr>
                                    <m:e>
                                      <m:sSub>
                                        <m:e>
                                          <m:r>
                                            <m:t>x</m:t>
                                          </m:r>
                                        </m:e>
                                        <m:sub>
                                          <m:r>
                                            <m:t>i</m:t>
                                          </m:r>
                                        </m:sub>
                                      </m:sSub>
                                    </m:e>
                                  </m:acc>
                                </m:e>
                              </m:d>
                            </m:e>
                          </m:nary>
                        </m:num>
                        <m:den>
                          <m:r>
                            <m:t>N</m:t>
                          </m:r>
                          <m:r>
                            <m:rPr>
                              <m:sty m:val="p"/>
                            </m:rPr>
                            <m:t>−</m:t>
                          </m:r>
                          <m:r>
                            <m:t>1</m:t>
                          </m:r>
                        </m:den>
                      </m:f>
                    </m:oMath>
                  </m:oMathPara>
                </a14:m>
              </a:p>
            </p:txBody>
          </p:sp>
        </mc:Choice>
      </mc:AlternateContent>
      <mc:AlternateContent xmlns:mc="http://schemas.openxmlformats.org/markup-compatibility/2006">
        <mc:Choice xmlns:a14="http://schemas.microsoft.com/office/drawing/2010/main" Requires="a14">
          <p:sp>
            <p:nvSpPr>
              <p:cNvPr id="4" name="Content Placeholder 3"/>
              <p:cNvSpPr>
                <a:spLocks noGrp="1"/>
              </p:cNvSpPr>
              <p:nvPr>
                <p:ph idx="2" sz="half"/>
              </p:nvPr>
            </p:nvSpPr>
            <p:spPr/>
            <p:txBody>
              <a:bodyPr/>
              <a:lstStyle/>
              <a:p>
                <a:pPr lvl="0" indent="0" marL="1270000">
                  <a:buNone/>
                </a:pPr>
                <a:r>
                  <a:rPr sz="2000" b="1"/>
                  <a:t>Vocabulary: Covariance</a:t>
                </a:r>
              </a:p>
              <a:p>
                <a:pPr lvl="0" indent="0" marL="1270000">
                  <a:buNone/>
                </a:pPr>
                <a:r>
                  <a:rPr sz="2000"/>
                  <a:t>How much pairs of scores deviate from their (respective) means in the same way, on average</a:t>
                </a:r>
              </a:p>
              <a:p>
                <a:pPr lvl="0" indent="0" marL="1270000">
                  <a:buNone/>
                </a:pPr>
                <a:r>
                  <a:rPr sz="2000"/>
                  <a:t>Calculate how far each data point is from the mean for both </a:t>
                </a:r>
                <a:r>
                  <a:rPr sz="2000" i="1"/>
                  <a:t>x</a:t>
                </a:r>
                <a:r>
                  <a:rPr sz="2000"/>
                  <a:t> and </a:t>
                </a:r>
                <a:r>
                  <a:rPr sz="2000" i="1"/>
                  <a:t>y</a:t>
                </a:r>
                <a:r>
                  <a:rPr sz="2000"/>
                  <a:t>, </a:t>
                </a:r>
                <a:r>
                  <a:rPr sz="2000" b="1"/>
                  <a:t>multiply them together</a:t>
                </a:r>
                <a:r>
                  <a:rPr sz="2000"/>
                  <a:t>, add all those together, divide by </a:t>
                </a:r>
                <a:r>
                  <a:rPr sz="2000" i="1"/>
                  <a:t>N</a:t>
                </a:r>
                <a:r>
                  <a:rPr sz="2000"/>
                  <a:t> - 1</a:t>
                </a:r>
              </a:p>
              <a:p>
                <a:pPr lvl="0" indent="0" marL="1270000">
                  <a:buNone/>
                </a:pPr>
                <a14:m>
                  <m:oMathPara xmlns:m="http://schemas.openxmlformats.org/officeDocument/2006/math">
                    <m:oMathParaPr>
                      <m:jc m:val="center"/>
                    </m:oMathParaPr>
                    <m:oMath>
                      <m:sSub>
                        <m:e>
                          <m:r>
                            <m:rPr>
                              <m:nor/>
                              <m:sty m:val="p"/>
                            </m:rPr>
                            <m:t>covariance</m:t>
                          </m:r>
                        </m:e>
                        <m:sub>
                          <m:r>
                            <m:t>x</m:t>
                          </m:r>
                          <m:r>
                            <m:t>y</m:t>
                          </m:r>
                        </m:sub>
                      </m:sSub>
                      <m:r>
                        <m:rPr>
                          <m:sty m:val="p"/>
                        </m:rPr>
                        <m:t>=</m:t>
                      </m:r>
                      <m:f>
                        <m:fPr>
                          <m:type m:val="bar"/>
                        </m:fPr>
                        <m:num>
                          <m:nary>
                            <m:naryPr>
                              <m:chr m:val="∑"/>
                              <m:limLoc m:val="subSup"/>
                              <m:subHide m:val="off"/>
                              <m:supHide m:val="off"/>
                            </m:naryPr>
                            <m:sub>
                              <m:r>
                                <m:t>i</m:t>
                              </m:r>
                              <m:r>
                                <m:rPr>
                                  <m:sty m:val="p"/>
                                </m:rPr>
                                <m:t>=</m:t>
                              </m:r>
                              <m:r>
                                <m:t>1</m:t>
                              </m:r>
                            </m:sub>
                            <m:sup>
                              <m:r>
                                <m:t>n</m:t>
                              </m:r>
                            </m:sup>
                            <m:e>
                              <m:d>
                                <m:dPr>
                                  <m:begChr m:val="("/>
                                  <m:endChr m:val=")"/>
                                  <m:sepChr m:val=""/>
                                  <m:grow/>
                                </m:dPr>
                                <m:e>
                                  <m:sSub>
                                    <m:e>
                                      <m:r>
                                        <m:t>x</m:t>
                                      </m:r>
                                    </m:e>
                                    <m:sub>
                                      <m:r>
                                        <m:t>i</m:t>
                                      </m:r>
                                    </m:sub>
                                  </m:sSub>
                                  <m:r>
                                    <m:rPr>
                                      <m:sty m:val="p"/>
                                    </m:rPr>
                                    <m:t>−</m:t>
                                  </m:r>
                                  <m:acc>
                                    <m:accPr>
                                      <m:chr m:val="‾"/>
                                    </m:accPr>
                                    <m:e>
                                      <m:sSub>
                                        <m:e>
                                          <m:r>
                                            <m:t>x</m:t>
                                          </m:r>
                                        </m:e>
                                        <m:sub>
                                          <m:r>
                                            <m:t>i</m:t>
                                          </m:r>
                                        </m:sub>
                                      </m:sSub>
                                    </m:e>
                                  </m:acc>
                                </m:e>
                              </m:d>
                              <m:d>
                                <m:dPr>
                                  <m:begChr m:val="("/>
                                  <m:endChr m:val=")"/>
                                  <m:sepChr m:val=""/>
                                  <m:grow/>
                                </m:dPr>
                                <m:e>
                                  <m:sSub>
                                    <m:e>
                                      <m:r>
                                        <m:t>y</m:t>
                                      </m:r>
                                    </m:e>
                                    <m:sub>
                                      <m:r>
                                        <m:t>i</m:t>
                                      </m:r>
                                    </m:sub>
                                  </m:sSub>
                                  <m:r>
                                    <m:rPr>
                                      <m:sty m:val="p"/>
                                    </m:rPr>
                                    <m:t>−</m:t>
                                  </m:r>
                                  <m:acc>
                                    <m:accPr>
                                      <m:chr m:val="‾"/>
                                    </m:accPr>
                                    <m:e>
                                      <m:sSub>
                                        <m:e>
                                          <m:r>
                                            <m:t>y</m:t>
                                          </m:r>
                                        </m:e>
                                        <m:sub>
                                          <m:r>
                                            <m:t>i</m:t>
                                          </m:r>
                                        </m:sub>
                                      </m:sSub>
                                    </m:e>
                                  </m:acc>
                                </m:e>
                              </m:d>
                            </m:e>
                          </m:nary>
                        </m:num>
                        <m:den>
                          <m:r>
                            <m:t>N</m:t>
                          </m:r>
                          <m:r>
                            <m:rPr>
                              <m:sty m:val="p"/>
                            </m:rPr>
                            <m:t>−</m:t>
                          </m:r>
                          <m:r>
                            <m:t>1</m:t>
                          </m:r>
                        </m:den>
                      </m:f>
                    </m:oMath>
                  </m:oMathPara>
                </a14:m>
              </a:p>
            </p:txBody>
          </p:sp>
        </mc:Choice>
      </mc:AlternateContent>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 .</a:t>
            </a:r>
          </a:p>
          <a:p>
            <a:pPr lvl="0"/>
            <a:r>
              <a:rPr/>
              <a:t>Let’s look at an example to make this more concrete!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Gender and Sexuality Questionnaire</a:t>
            </a:r>
          </a:p>
        </p:txBody>
      </p:sp>
      <p:sp>
        <p:nvSpPr>
          <p:cNvPr id="3" name="Content Placeholder 2"/>
          <p:cNvSpPr>
            <a:spLocks noGrp="1"/>
          </p:cNvSpPr>
          <p:nvPr>
            <p:ph idx="1"/>
          </p:nvPr>
        </p:nvSpPr>
        <p:spPr/>
        <p:txBody>
          <a:bodyPr/>
          <a:lstStyle/>
          <a:p>
            <a:pPr lvl="0"/>
            <a:r>
              <a:rPr/>
              <a:t>Psychology very frequently collects gender as a variable</a:t>
            </a:r>
          </a:p>
          <a:p>
            <a:pPr lvl="1"/>
            <a:r>
              <a:rPr/>
              <a:t>Typically categorical, e.g. “woman”, “man”, “non-binary/third gender”</a:t>
            </a:r>
          </a:p>
          <a:p>
            <a:pPr lvl="0"/>
            <a:r>
              <a:rPr/>
              <a:t>Is this a useful way to categorise people?</a:t>
            </a:r>
          </a:p>
          <a:p>
            <a:pPr lvl="1"/>
            <a:r>
              <a:rPr/>
              <a:t>Do these discrete categories capture gender as people perceive it?</a:t>
            </a:r>
          </a:p>
          <a:p>
            <a:pPr lvl="0" indent="0" marL="0">
              <a:buNone/>
            </a:pPr>
            <a:r>
              <a:rPr/>
              <a:t>. . .</a:t>
            </a:r>
          </a:p>
          <a:p>
            <a:pPr lvl="0"/>
            <a:r>
              <a:rPr/>
              <a:t>Gender and Sexuality Questionnaire about gender and attraction</a:t>
            </a:r>
          </a:p>
          <a:p>
            <a:pPr lvl="1"/>
            <a:r>
              <a:rPr/>
              <a:t>Completed by two previous cohorts of Psychology first years</a:t>
            </a:r>
          </a:p>
          <a:p>
            <a:pPr lvl="0" indent="0" marL="0">
              <a:buNone/>
            </a:pPr>
            <a:r>
              <a:rPr/>
              <a:t>. . .</a:t>
            </a:r>
          </a:p>
          <a:p>
            <a:pPr lvl="0" indent="0" marL="1270000">
              <a:buNone/>
            </a:pPr>
            <a:r>
              <a:rPr sz="2000" b="1"/>
              <a:t>Research Question</a:t>
            </a:r>
          </a:p>
          <a:p>
            <a:pPr lvl="0" indent="0" marL="1270000">
              <a:buNone/>
            </a:pPr>
            <a:r>
              <a:rPr sz="2000"/>
              <a:t>Are femininity and masculinity actually dichotomous? What is the nature of the relationship between them?</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Visualisation: Gender Ratings</a:t>
            </a:r>
          </a:p>
        </p:txBody>
      </p:sp>
      <p:pic>
        <p:nvPicPr>
          <p:cNvPr descr="lecture_06_files/figure-pptx/fem_masc_plot-1.png" id="0" name="Picture 1"/>
          <p:cNvPicPr>
            <a:picLocks noGrp="1" noChangeAspect="1"/>
          </p:cNvPicPr>
          <p:nvPr/>
        </p:nvPicPr>
        <p:blipFill>
          <a:blip r:embed="rId2"/>
          <a:stretch>
            <a:fillRect/>
          </a:stretch>
        </p:blipFill>
        <p:spPr bwMode="auto">
          <a:xfrm>
            <a:off x="1689100" y="1193800"/>
            <a:ext cx="5765800" cy="2882900"/>
          </a:xfrm>
          <a:prstGeom prst="rect">
            <a:avLst/>
          </a:prstGeom>
          <a:noFill/>
          <a:ln w="9525">
            <a:noFill/>
            <a:headEnd/>
            <a:tailEnd/>
          </a:ln>
        </p:spPr>
      </p:pic>
      <p:sp>
        <p:nvSpPr>
          <p:cNvPr id="1" name="TextBox 3"/>
          <p:cNvSpPr txBox="1"/>
          <p:nvPr/>
        </p:nvSpPr>
        <p:spPr>
          <a:xfrm>
            <a:off x="457200" y="4076700"/>
            <a:ext cx="8229600" cy="508000"/>
          </a:xfrm>
          <a:prstGeom prst="rect">
            <a:avLst/>
          </a:prstGeom>
          <a:noFill/>
        </p:spPr>
        <p:txBody>
          <a:bodyPr/>
          <a:lstStyle/>
          <a:p>
            <a:pPr lvl="0" indent="0" marL="0" algn="ctr">
              <a:buNone/>
            </a:pPr>
            <a:r>
              <a:rPr/>
              <a:t>Plot of ratings of femininity vs masculinity</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What’s </a:t>
            </a:r>
            <a:r>
              <a:rPr i="1"/>
              <a:t>r</a:t>
            </a:r>
            <a:r>
              <a:rPr/>
              <a:t> Got To Do With It?</a:t>
            </a:r>
          </a:p>
        </p:txBody>
      </p:sp>
      <p:sp>
        <p:nvSpPr>
          <p:cNvPr id="3" name="Content Placeholder 2"/>
          <p:cNvSpPr>
            <a:spLocks noGrp="1"/>
          </p:cNvSpPr>
          <p:nvPr>
            <p:ph idx="1"/>
          </p:nvPr>
        </p:nvSpPr>
        <p:spPr/>
        <p:txBody>
          <a:bodyPr/>
          <a:lstStyle/>
          <a:p>
            <a:pPr lvl="0"/>
            <a:r>
              <a:rPr/>
              <a:t>People who rated their femininity high tended to rate their masculinity low, and vice versa</a:t>
            </a:r>
          </a:p>
          <a:p>
            <a:pPr lvl="0"/>
            <a:r>
              <a:rPr/>
              <a:t>We might like to know:</a:t>
            </a:r>
          </a:p>
          <a:p>
            <a:pPr lvl="1"/>
            <a:r>
              <a:rPr/>
              <a:t>What is the nature of this relationship?</a:t>
            </a:r>
          </a:p>
          <a:p>
            <a:pPr lvl="1"/>
            <a:r>
              <a:rPr/>
              <a:t>How strong is it? What direction does it go?</a:t>
            </a:r>
          </a:p>
          <a:p>
            <a:pPr lvl="1"/>
            <a:r>
              <a:rPr/>
              <a:t>Should we believe that it’s real (ie representative of people/first-year psychology students in general?)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Covariance to Correlation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We talked a moment ago about </a:t>
                </a:r>
                <a:r>
                  <a:rPr b="1"/>
                  <a:t>covariance</a:t>
                </a:r>
              </a:p>
              <a:p>
                <a:pPr lvl="1"/>
                <a:r>
                  <a:rPr/>
                  <a:t>How much pairs of scores deviate from their (respective) means in the same way, on average</a:t>
                </a:r>
              </a:p>
              <a:p>
                <a:pPr lvl="0" indent="0" marL="0">
                  <a:buNone/>
                </a:pPr>
                <a14:m>
                  <m:oMathPara xmlns:m="http://schemas.openxmlformats.org/officeDocument/2006/math">
                    <m:oMathParaPr>
                      <m:jc m:val="center"/>
                    </m:oMathParaPr>
                    <m:oMath>
                      <m:sSub>
                        <m:e>
                          <m:r>
                            <m:rPr>
                              <m:nor/>
                              <m:sty m:val="p"/>
                            </m:rPr>
                            <m:t>covariance</m:t>
                          </m:r>
                        </m:e>
                        <m:sub>
                          <m:r>
                            <m:t>x</m:t>
                          </m:r>
                          <m:r>
                            <m:t>y</m:t>
                          </m:r>
                        </m:sub>
                      </m:sSub>
                      <m:r>
                        <m:rPr>
                          <m:sty m:val="p"/>
                        </m:rPr>
                        <m:t>=</m:t>
                      </m:r>
                      <m:f>
                        <m:fPr>
                          <m:type m:val="bar"/>
                        </m:fPr>
                        <m:num>
                          <m:nary>
                            <m:naryPr>
                              <m:chr m:val="∑"/>
                              <m:limLoc m:val="subSup"/>
                              <m:subHide m:val="off"/>
                              <m:supHide m:val="off"/>
                            </m:naryPr>
                            <m:sub>
                              <m:r>
                                <m:t>i</m:t>
                              </m:r>
                              <m:r>
                                <m:rPr>
                                  <m:sty m:val="p"/>
                                </m:rPr>
                                <m:t>=</m:t>
                              </m:r>
                              <m:r>
                                <m:t>1</m:t>
                              </m:r>
                            </m:sub>
                            <m:sup>
                              <m:r>
                                <m:t>n</m:t>
                              </m:r>
                            </m:sup>
                            <m:e>
                              <m:d>
                                <m:dPr>
                                  <m:begChr m:val="("/>
                                  <m:endChr m:val=")"/>
                                  <m:sepChr m:val=""/>
                                  <m:grow/>
                                </m:dPr>
                                <m:e>
                                  <m:sSub>
                                    <m:e>
                                      <m:r>
                                        <m:t>x</m:t>
                                      </m:r>
                                    </m:e>
                                    <m:sub>
                                      <m:r>
                                        <m:t>i</m:t>
                                      </m:r>
                                    </m:sub>
                                  </m:sSub>
                                  <m:r>
                                    <m:rPr>
                                      <m:sty m:val="p"/>
                                    </m:rPr>
                                    <m:t>−</m:t>
                                  </m:r>
                                  <m:acc>
                                    <m:accPr>
                                      <m:chr m:val="‾"/>
                                    </m:accPr>
                                    <m:e>
                                      <m:sSub>
                                        <m:e>
                                          <m:r>
                                            <m:t>x</m:t>
                                          </m:r>
                                        </m:e>
                                        <m:sub>
                                          <m:r>
                                            <m:t>i</m:t>
                                          </m:r>
                                        </m:sub>
                                      </m:sSub>
                                    </m:e>
                                  </m:acc>
                                </m:e>
                              </m:d>
                              <m:d>
                                <m:dPr>
                                  <m:begChr m:val="("/>
                                  <m:endChr m:val=")"/>
                                  <m:sepChr m:val=""/>
                                  <m:grow/>
                                </m:dPr>
                                <m:e>
                                  <m:sSub>
                                    <m:e>
                                      <m:r>
                                        <m:t>y</m:t>
                                      </m:r>
                                    </m:e>
                                    <m:sub>
                                      <m:r>
                                        <m:t>i</m:t>
                                      </m:r>
                                    </m:sub>
                                  </m:sSub>
                                  <m:r>
                                    <m:rPr>
                                      <m:sty m:val="p"/>
                                    </m:rPr>
                                    <m:t>−</m:t>
                                  </m:r>
                                  <m:acc>
                                    <m:accPr>
                                      <m:chr m:val="‾"/>
                                    </m:accPr>
                                    <m:e>
                                      <m:sSub>
                                        <m:e>
                                          <m:r>
                                            <m:t>y</m:t>
                                          </m:r>
                                        </m:e>
                                        <m:sub>
                                          <m:r>
                                            <m:t>i</m:t>
                                          </m:r>
                                        </m:sub>
                                      </m:sSub>
                                    </m:e>
                                  </m:acc>
                                </m:e>
                              </m:d>
                            </m:e>
                          </m:nary>
                        </m:num>
                        <m:den>
                          <m:r>
                            <m:t>N</m:t>
                          </m:r>
                          <m:r>
                            <m:rPr>
                              <m:sty m:val="p"/>
                            </m:rPr>
                            <m:t>−</m:t>
                          </m:r>
                          <m:r>
                            <m:t>1</m:t>
                          </m:r>
                        </m:den>
                      </m:f>
                    </m:oMath>
                  </m:oMathPara>
                </a14:m>
              </a:p>
              <a:p>
                <a:pPr lvl="0"/>
                <a:r>
                  <a:rPr/>
                  <a:t>This is the </a:t>
                </a:r>
                <a:r>
                  <a:rPr b="1"/>
                  <a:t>signal</a:t>
                </a:r>
                <a:r>
                  <a:rPr/>
                  <a:t> - the effect or relationship of interest (sound familiar…??)</a:t>
                </a:r>
              </a:p>
            </p:txBody>
          </p:sp>
        </mc:Choice>
      </mc:AlternateContent>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What’s </a:t>
            </a:r>
            <a:r>
              <a:rPr i="1"/>
              <a:t>r</a:t>
            </a:r>
            <a:r>
              <a:rPr/>
              <a:t> Got to Do With It?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Same problem as last week with the difference in the means</a:t>
                </a:r>
              </a:p>
              <a:p>
                <a:pPr lvl="1"/>
                <a:r>
                  <a:rPr/>
                  <a:t>Is the covariance big? Small? In comparison to what?</a:t>
                </a:r>
              </a:p>
              <a:p>
                <a:pPr lvl="0" indent="0" marL="0">
                  <a:buNone/>
                </a:pPr>
                <a:r>
                  <a:rPr/>
                  <a:t>. . .</a:t>
                </a:r>
              </a:p>
              <a:p>
                <a:pPr lvl="0"/>
                <a:r>
                  <a:rPr/>
                  <a:t>Let’s standardise by dividing by an estimate of the </a:t>
                </a:r>
                <a:r>
                  <a:rPr b="1"/>
                  <a:t>noise</a:t>
                </a:r>
              </a:p>
              <a:p>
                <a:pPr lvl="1"/>
                <a:r>
                  <a:rPr/>
                  <a:t>Here: the product of the two variables’ standard deviations</a:t>
                </a:r>
              </a:p>
              <a:p>
                <a:pPr lvl="0" indent="0" marL="0">
                  <a:buNone/>
                </a:pPr>
                <a:r>
                  <a:rPr/>
                  <a:t>. . .</a:t>
                </a:r>
              </a:p>
              <a:p>
                <a:pPr lvl="0" indent="0" marL="0">
                  <a:buNone/>
                </a:pPr>
                <a14:m>
                  <m:oMathPara xmlns:m="http://schemas.openxmlformats.org/officeDocument/2006/math">
                    <m:oMathParaPr>
                      <m:jc m:val="center"/>
                    </m:oMathParaPr>
                    <m:oMath>
                      <m:r>
                        <m:t>r</m:t>
                      </m:r>
                      <m:r>
                        <m:rPr>
                          <m:sty m:val="p"/>
                        </m:rPr>
                        <m:t>=</m:t>
                      </m:r>
                      <m:f>
                        <m:fPr>
                          <m:type m:val="bar"/>
                        </m:fPr>
                        <m:num>
                          <m:r>
                            <m:t>c</m:t>
                          </m:r>
                          <m:r>
                            <m:t>o</m:t>
                          </m:r>
                          <m:r>
                            <m:t>v</m:t>
                          </m:r>
                          <m:r>
                            <m:t>a</m:t>
                          </m:r>
                          <m:r>
                            <m:t>r</m:t>
                          </m:r>
                          <m:r>
                            <m:t>i</m:t>
                          </m:r>
                          <m:r>
                            <m:t>a</m:t>
                          </m:r>
                          <m:r>
                            <m:t>n</m:t>
                          </m:r>
                          <m:r>
                            <m:t>c</m:t>
                          </m:r>
                          <m:sSub>
                            <m:e>
                              <m:r>
                                <m:t>e</m:t>
                              </m:r>
                            </m:e>
                            <m:sub>
                              <m:r>
                                <m:t>x</m:t>
                              </m:r>
                              <m:r>
                                <m:t>y</m:t>
                              </m:r>
                            </m:sub>
                          </m:sSub>
                        </m:num>
                        <m:den>
                          <m:sSub>
                            <m:e>
                              <m:r>
                                <m:t>s</m:t>
                              </m:r>
                            </m:e>
                            <m:sub>
                              <m:r>
                                <m:t>x</m:t>
                              </m:r>
                            </m:sub>
                          </m:sSub>
                          <m:sSub>
                            <m:e>
                              <m:r>
                                <m:t>s</m:t>
                              </m:r>
                            </m:e>
                            <m:sub>
                              <m:r>
                                <m:t>y</m:t>
                              </m:r>
                            </m:sub>
                          </m:sSub>
                        </m:den>
                      </m:f>
                    </m:oMath>
                  </m:oMathPara>
                </a14:m>
              </a:p>
              <a:p>
                <a:pPr lvl="0"/>
                <a:r>
                  <a:rPr/>
                  <a:t>What do you know! It’s a </a:t>
                </a:r>
                <a:r>
                  <a:rPr b="1"/>
                  <a:t>signal to noise ratio</a:t>
                </a:r>
                <a:r>
                  <a:rPr/>
                  <a:t>, Pearson’s correlation coefficent </a:t>
                </a:r>
                <a:r>
                  <a:rPr i="1"/>
                  <a:t>r</a:t>
                </a:r>
              </a:p>
            </p:txBody>
          </p:sp>
        </mc:Choice>
      </mc:AlternateContent>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Understanding </a:t>
            </a:r>
            <a:r>
              <a:rPr i="1"/>
              <a:t>r</a:t>
            </a:r>
          </a:p>
        </p:txBody>
      </p:sp>
      <p:sp>
        <p:nvSpPr>
          <p:cNvPr id="3" name="Content Placeholder 2"/>
          <p:cNvSpPr>
            <a:spLocks noGrp="1"/>
          </p:cNvSpPr>
          <p:nvPr>
            <p:ph idx="1"/>
          </p:nvPr>
        </p:nvSpPr>
        <p:spPr/>
        <p:txBody>
          <a:bodyPr/>
          <a:lstStyle/>
          <a:p>
            <a:pPr lvl="0"/>
            <a:r>
              <a:rPr/>
              <a:t>Typically used with two (or more) continuous variables</a:t>
            </a:r>
          </a:p>
          <a:p>
            <a:pPr lvl="1"/>
            <a:r>
              <a:rPr/>
              <a:t>Can be used when one is categorical!</a:t>
            </a:r>
          </a:p>
          <a:p>
            <a:pPr lvl="0"/>
            <a:r>
              <a:rPr i="1"/>
              <a:t>r</a:t>
            </a:r>
            <a:r>
              <a:rPr/>
              <a:t> quantifies the </a:t>
            </a:r>
            <a:r>
              <a:rPr b="1"/>
              <a:t>strength</a:t>
            </a:r>
            <a:r>
              <a:rPr/>
              <a:t> and </a:t>
            </a:r>
            <a:r>
              <a:rPr b="1"/>
              <a:t>direction</a:t>
            </a:r>
            <a:r>
              <a:rPr/>
              <a:t> of the relationship</a:t>
            </a:r>
          </a:p>
          <a:p>
            <a:pPr lvl="1"/>
            <a:r>
              <a:rPr b="1"/>
              <a:t>ALWAYS</a:t>
            </a:r>
            <a:r>
              <a:rPr/>
              <a:t> has a value between -1 and 1</a:t>
            </a:r>
          </a:p>
          <a:p>
            <a:pPr lvl="0" indent="0" marL="0">
              <a:buNone/>
            </a:pPr>
            <a:r>
              <a:rPr/>
              <a:t>. .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sz="half"/>
          </p:nvPr>
        </p:nvSpPr>
        <p:spPr/>
        <p:txBody>
          <a:bodyPr/>
          <a:lstStyle/>
          <a:p>
            <a:pPr lvl="0" indent="0" marL="0">
              <a:spcBef>
                <a:spcPts val="3000"/>
              </a:spcBef>
              <a:buNone/>
            </a:pPr>
            <a:r>
              <a:rPr b="1"/>
              <a:t>Strength</a:t>
            </a:r>
          </a:p>
          <a:p>
            <a:pPr lvl="0"/>
            <a:r>
              <a:rPr/>
              <a:t>Absolute value of </a:t>
            </a:r>
            <a:r>
              <a:rPr i="1"/>
              <a:t>r</a:t>
            </a:r>
            <a:r>
              <a:rPr/>
              <a:t> between 0 and 1</a:t>
            </a:r>
          </a:p>
          <a:p>
            <a:pPr lvl="1"/>
            <a:r>
              <a:rPr/>
              <a:t>0: no relationship at all</a:t>
            </a:r>
          </a:p>
          <a:p>
            <a:pPr lvl="1"/>
            <a:r>
              <a:rPr/>
              <a:t>1: perfect relationship</a:t>
            </a:r>
          </a:p>
        </p:txBody>
      </p:sp>
      <p:sp>
        <p:nvSpPr>
          <p:cNvPr id="4" name="Content Placeholder 3"/>
          <p:cNvSpPr>
            <a:spLocks noGrp="1"/>
          </p:cNvSpPr>
          <p:nvPr>
            <p:ph idx="2" sz="half"/>
          </p:nvPr>
        </p:nvSpPr>
        <p:spPr/>
        <p:txBody>
          <a:bodyPr/>
          <a:lstStyle/>
          <a:p>
            <a:pPr lvl="0" indent="0" marL="0">
              <a:spcBef>
                <a:spcPts val="3000"/>
              </a:spcBef>
              <a:buNone/>
            </a:pPr>
            <a:r>
              <a:rPr b="1"/>
              <a:t>Direction</a:t>
            </a:r>
          </a:p>
          <a:p>
            <a:pPr lvl="0"/>
            <a:r>
              <a:rPr/>
              <a:t>The sign of </a:t>
            </a:r>
            <a:r>
              <a:rPr i="1"/>
              <a:t>r</a:t>
            </a:r>
            <a:r>
              <a:rPr/>
              <a:t> (positive or negative)</a:t>
            </a:r>
          </a:p>
          <a:p>
            <a:pPr lvl="1"/>
            <a:r>
              <a:rPr/>
              <a:t>Positive: as one variable increases, the other tends to </a:t>
            </a:r>
            <a:r>
              <a:rPr i="1"/>
              <a:t>increase</a:t>
            </a:r>
          </a:p>
          <a:p>
            <a:pPr lvl="1"/>
            <a:r>
              <a:rPr/>
              <a:t>Negative: as one variable increases, the other tends to </a:t>
            </a:r>
            <a:r>
              <a:rPr i="1"/>
              <a:t>decrease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Let’s T</a:t>
            </a:r>
            <a:r>
              <a:rPr i="1"/>
              <a:t>r</a:t>
            </a:r>
            <a:r>
              <a:rPr/>
              <a:t>y It!</a:t>
            </a:r>
          </a:p>
        </p:txBody>
      </p:sp>
      <p:sp>
        <p:nvSpPr>
          <p:cNvPr id="3" name="Text Placeholder 2"/>
          <p:cNvSpPr>
            <a:spLocks noGrp="1"/>
          </p:cNvSpPr>
          <p:nvPr>
            <p:ph idx="1" type="body"/>
          </p:nvPr>
        </p:nvSpPr>
        <p:spPr/>
        <p:txBody>
          <a:bodyPr/>
          <a:lstStyle/>
          <a:p>
            <a:pPr lvl="0" indent="0" marL="0">
              <a:buNone/>
            </a:pPr>
          </a:p>
        </p:txBody>
      </p:sp>
      <p:graphicFrame>
        <p:nvGraphicFramePr>
          <p:cNvPr id="6" name="Content Placeholder 5"/>
          <p:cNvGraphicFramePr>
            <a:graphicFrameLocks noGrp="1"/>
          </p:cNvGraphicFramePr>
          <p:nvPr>
            <p:ph idx="1"/>
          </p:nvPr>
        </p:nvGraphicFramePr>
        <p:xfrm>
          <a:off x="457200" y="1625600"/>
          <a:ext cx="4038600" cy="2959100"/>
        </p:xfrm>
        <a:graphic>
          <a:graphicData uri="http://schemas.openxmlformats.org/drawingml/2006/table">
            <a:tbl>
              <a:tblPr firstRow="1" bandRow="1">
                <a:tableStyleId>{5C22544A-7EE6-4342-B048-85BDC9FD1C3A}</a:tableStyleId>
              </a:tblPr>
              <a:tblGrid>
                <a:gridCol w="2019300"/>
                <a:gridCol w="2019300"/>
              </a:tblGrid>
              <a:tr h="0">
                <a:tc>
                  <a:txBody>
                    <a:bodyPr/>
                    <a:lstStyle/>
                    <a:p>
                      <a:pPr lvl="0" indent="0" marL="0" algn="r">
                        <a:buNone/>
                      </a:pPr>
                      <a:r>
                        <a:rPr i="1"/>
                        <a:t>r</a:t>
                      </a:r>
                    </a:p>
                  </a:txBody>
                  <a:tcPr/>
                </a:tc>
                <a:tc>
                  <a:txBody>
                    <a:bodyPr/>
                    <a:lstStyle/>
                    <a:p>
                      <a:pPr lvl="0" indent="0" marL="0" algn="l">
                        <a:buNone/>
                      </a:pPr>
                      <a:r>
                        <a:rPr/>
                        <a:t>95% CI</a:t>
                      </a:r>
                    </a:p>
                  </a:txBody>
                  <a:tcPr/>
                </a:tc>
              </a:tr>
              <a:tr h="0">
                <a:tc>
                  <a:txBody>
                    <a:bodyPr/>
                    <a:lstStyle/>
                    <a:p>
                      <a:pPr lvl="0" indent="0" marL="0" algn="r">
                        <a:buNone/>
                      </a:pPr>
                      <a:r>
                        <a:rPr/>
                        <a:t>-0.76</a:t>
                      </a:r>
                    </a:p>
                  </a:txBody>
                </a:tc>
                <a:tc>
                  <a:txBody>
                    <a:bodyPr/>
                    <a:lstStyle/>
                    <a:p>
                      <a:pPr lvl="0" indent="0" marL="0" algn="l">
                        <a:buNone/>
                      </a:pPr>
                      <a:r>
                        <a:rPr/>
                        <a:t>[-0.8, -0.7]</a:t>
                      </a:r>
                    </a:p>
                  </a:txBody>
                </a:tc>
              </a:tr>
            </a:tbl>
          </a:graphicData>
        </a:graphic>
      </p:graphicFrame>
      <mc:AlternateContent xmlns:mc="http://schemas.openxmlformats.org/markup-compatibility/2006">
        <mc:Choice xmlns:a14="http://schemas.microsoft.com/office/drawing/2010/main" Requires="a14">
          <p:sp>
            <p:nvSpPr>
              <p:cNvPr id="4" name="Content Placeholder 3"/>
              <p:cNvSpPr>
                <a:spLocks noGrp="1"/>
              </p:cNvSpPr>
              <p:nvPr>
                <p:ph idx="2" sz="half"/>
              </p:nvPr>
            </p:nvSpPr>
            <p:spPr/>
            <p:txBody>
              <a:bodyPr/>
              <a:lstStyle/>
              <a:p>
                <a:pPr lvl="0"/>
                <a:r>
                  <a:rPr/>
                  <a:t>So, our correlation coefficient </a:t>
                </a:r>
                <a14:m>
                  <m:oMath xmlns:m="http://schemas.openxmlformats.org/officeDocument/2006/math">
                    <m:r>
                      <m:t>r</m:t>
                    </m:r>
                    <m:r>
                      <m:rPr>
                        <m:sty m:val="p"/>
                      </m:rPr>
                      <m:t>=</m:t>
                    </m:r>
                    <m:r>
                      <m:rPr>
                        <m:sty m:val="p"/>
                      </m:rPr>
                      <m:t>−</m:t>
                    </m:r>
                    <m:r>
                      <m:t>.76</m:t>
                    </m:r>
                  </m:oMath>
                </a14:m>
              </a:p>
            </p:txBody>
          </p:sp>
        </mc:Choice>
      </mc:AlternateContent>
      <p:pic>
        <p:nvPicPr>
          <p:cNvPr descr="lecture_06_files/figure-pptx/unnamed-chunk-2-1.png" id="0" name="Picture 1"/>
          <p:cNvPicPr>
            <a:picLocks noGrp="1" noChangeAspect="1"/>
          </p:cNvPicPr>
          <p:nvPr/>
        </p:nvPicPr>
        <p:blipFill>
          <a:blip r:embed="rId2"/>
          <a:stretch>
            <a:fillRect/>
          </a:stretch>
        </p:blipFill>
        <p:spPr bwMode="auto">
          <a:xfrm>
            <a:off x="4635500" y="2095500"/>
            <a:ext cx="4038600" cy="2019300"/>
          </a:xfrm>
          <a:prstGeom prst="rect">
            <a:avLst/>
          </a:prstGeom>
          <a:noFill/>
          <a:ln w="9525">
            <a:noFill/>
            <a:headEnd/>
            <a:tailEnd/>
          </a:ln>
        </p:spPr>
      </p:pic>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1270000">
              <a:buNone/>
            </a:pPr>
            <a:r>
              <a:rPr sz="2000" b="1"/>
              <a:t>Pop Quiz</a:t>
            </a:r>
          </a:p>
          <a:p>
            <a:pPr lvl="0" indent="0" marL="1270000">
              <a:buNone/>
            </a:pPr>
            <a:r>
              <a:rPr sz="2000"/>
              <a:t>How can we interpret this value of </a:t>
            </a:r>
            <a:r>
              <a:rPr sz="2000" i="1"/>
              <a:t>r</a:t>
            </a:r>
            <a:r>
              <a:rPr sz="2000"/>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Correlation: Interpretation</a:t>
            </a:r>
          </a:p>
        </p:txBody>
      </p:sp>
      <p:sp>
        <p:nvSpPr>
          <p:cNvPr id="4" name="Text Placeholder 3"/>
          <p:cNvSpPr>
            <a:spLocks noGrp="1"/>
          </p:cNvSpPr>
          <p:nvPr>
            <p:ph idx="2" sz="half" type="body"/>
          </p:nvPr>
        </p:nvSpPr>
        <p:spPr/>
        <p:txBody>
          <a:bodyPr/>
          <a:lstStyle/>
          <a:p>
            <a:pPr lvl="0"/>
            <a:r>
              <a:rPr/>
              <a:t>The negative sign (-) means as femininity increases, masculinity tends to </a:t>
            </a:r>
            <a:r>
              <a:rPr b="1"/>
              <a:t>decrease</a:t>
            </a:r>
            <a:r>
              <a:rPr/>
              <a:t> (and vice versa)</a:t>
            </a:r>
          </a:p>
          <a:p>
            <a:pPr lvl="0"/>
            <a:r>
              <a:rPr/>
              <a:t>The absolute value of .76 is </a:t>
            </a:r>
            <a:r>
              <a:rPr b="1"/>
              <a:t>very</a:t>
            </a:r>
            <a:r>
              <a:rPr/>
              <a:t> strong!</a:t>
            </a:r>
          </a:p>
        </p:txBody>
      </p:sp>
      <p:pic>
        <p:nvPicPr>
          <p:cNvPr descr="lecture_06_files/figure-pptx/unnamed-chunk-3-1.png" id="0" name="Picture 1"/>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Significance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a:r>
                  <a:rPr/>
                  <a:t>We now have our </a:t>
                </a:r>
                <a:r>
                  <a:rPr b="1"/>
                  <a:t>data</a:t>
                </a:r>
                <a:r>
                  <a:rPr/>
                  <a:t>, from which we calculated…</a:t>
                </a:r>
              </a:p>
              <a:p>
                <a:pPr lvl="0"/>
                <a:r>
                  <a:rPr/>
                  <a:t>Our </a:t>
                </a:r>
                <a:r>
                  <a:rPr b="1"/>
                  <a:t>test statistic</a:t>
                </a:r>
                <a:r>
                  <a:rPr/>
                  <a:t> </a:t>
                </a:r>
                <a:r>
                  <a:rPr i="1"/>
                  <a:t>r</a:t>
                </a:r>
                <a:r>
                  <a:rPr/>
                  <a:t> (-.76)</a:t>
                </a:r>
              </a:p>
              <a:p>
                <a:pPr lvl="0"/>
                <a:r>
                  <a:rPr/>
                  <a:t>We also know the </a:t>
                </a:r>
                <a:r>
                  <a:rPr b="1"/>
                  <a:t>distribution</a:t>
                </a:r>
                <a:r>
                  <a:rPr/>
                  <a:t> of </a:t>
                </a:r>
                <a:r>
                  <a:rPr i="1"/>
                  <a:t>r</a:t>
                </a:r>
                <a:r>
                  <a:rPr/>
                  <a:t> with different degrees of freedom</a:t>
                </a:r>
              </a:p>
              <a:p>
                <a:pPr lvl="1"/>
                <a:r>
                  <a:rPr/>
                  <a:t>Or, rather…of </a:t>
                </a:r>
                <a:r>
                  <a:rPr i="1"/>
                  <a:t>t</a:t>
                </a:r>
                <a:r>
                  <a:rPr/>
                  <a:t>, for Reasons (TM)</a:t>
                </a:r>
              </a:p>
              <a:p>
                <a:pPr lvl="0" indent="0" marL="0">
                  <a:buNone/>
                </a:pPr>
                <a:r>
                  <a:rPr/>
                  <a:t>. . .</a:t>
                </a:r>
              </a:p>
              <a:p>
                <a:pPr lvl="0"/>
                <a:r>
                  <a:rPr/>
                  <a:t>How likely is an </a:t>
                </a:r>
                <a:r>
                  <a:rPr i="1"/>
                  <a:t>r</a:t>
                </a:r>
                <a:r>
                  <a:rPr/>
                  <a:t> of -.76 (or larger) if in fact femininity and masculinity have a true </a:t>
                </a:r>
                <a:r>
                  <a:rPr i="1"/>
                  <a:t>r</a:t>
                </a:r>
                <a:r>
                  <a:rPr/>
                  <a:t> of 0</a:t>
                </a:r>
              </a:p>
              <a:p>
                <a:pPr lvl="1"/>
                <a:r>
                  <a:rPr/>
                  <a:t>i.e. the null hypothesis is in fact true</a:t>
                </a:r>
              </a:p>
              <a:p>
                <a:pPr lvl="1"/>
                <a:r>
                  <a:rPr/>
                  <a:t>We will again use </a:t>
                </a:r>
                <a14:m>
                  <m:oMath xmlns:m="http://schemas.openxmlformats.org/officeDocument/2006/math">
                    <m:r>
                      <m:t>α</m:t>
                    </m:r>
                  </m:oMath>
                </a14:m>
                <a:r>
                  <a:rPr/>
                  <a:t> = .05 in this case</a:t>
                </a:r>
              </a:p>
            </p:txBody>
          </p:sp>
        </mc:Choice>
      </mc:AlternateContent>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Significance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lgn="l">
                        <a:buNone/>
                      </a:pPr>
                      <a:r>
                        <a:rPr/>
                        <a:t>Parameter1</a:t>
                      </a:r>
                    </a:p>
                  </a:txBody>
                  <a:tcPr/>
                </a:tc>
                <a:tc>
                  <a:txBody>
                    <a:bodyPr/>
                    <a:lstStyle/>
                    <a:p>
                      <a:pPr lvl="0" indent="0" marL="0" algn="l">
                        <a:buNone/>
                      </a:pPr>
                      <a:r>
                        <a:rPr/>
                        <a:t>Parameter2</a:t>
                      </a:r>
                    </a:p>
                  </a:txBody>
                  <a:tcPr/>
                </a:tc>
                <a:tc>
                  <a:txBody>
                    <a:bodyPr/>
                    <a:lstStyle/>
                    <a:p>
                      <a:pPr lvl="0" indent="0" marL="0" algn="r">
                        <a:buNone/>
                      </a:pPr>
                      <a:r>
                        <a:rPr i="1"/>
                        <a:t>r</a:t>
                      </a:r>
                    </a:p>
                  </a:txBody>
                  <a:tcPr/>
                </a:tc>
                <a:tc>
                  <a:txBody>
                    <a:bodyPr/>
                    <a:lstStyle/>
                    <a:p>
                      <a:pPr lvl="0" indent="0" marL="0" algn="l">
                        <a:buNone/>
                      </a:pPr>
                      <a:r>
                        <a:rPr/>
                        <a:t>95% CI</a:t>
                      </a:r>
                    </a:p>
                  </a:txBody>
                  <a:tcPr/>
                </a:tc>
                <a:tc>
                  <a:txBody>
                    <a:bodyPr/>
                    <a:lstStyle/>
                    <a:p>
                      <a:pPr lvl="0" indent="0" marL="0" algn="r">
                        <a:buNone/>
                      </a:pPr>
                      <a:r>
                        <a:rPr i="1"/>
                        <a:t>t</a:t>
                      </a:r>
                      <a:r>
                        <a:rPr/>
                        <a:t>(304)</a:t>
                      </a:r>
                    </a:p>
                  </a:txBody>
                  <a:tcPr/>
                </a:tc>
                <a:tc>
                  <a:txBody>
                    <a:bodyPr/>
                    <a:lstStyle/>
                    <a:p>
                      <a:pPr lvl="0" indent="0" marL="0" algn="l">
                        <a:buNone/>
                      </a:pPr>
                      <a:r>
                        <a:rPr i="1"/>
                        <a:t>p</a:t>
                      </a:r>
                    </a:p>
                  </a:txBody>
                  <a:tcPr/>
                </a:tc>
              </a:tr>
              <a:tr h="0">
                <a:tc>
                  <a:txBody>
                    <a:bodyPr/>
                    <a:lstStyle/>
                    <a:p>
                      <a:pPr lvl="0" indent="0" marL="0" algn="l">
                        <a:buNone/>
                      </a:pPr>
                      <a:r>
                        <a:rPr/>
                        <a:t>gender_fem</a:t>
                      </a:r>
                    </a:p>
                  </a:txBody>
                </a:tc>
                <a:tc>
                  <a:txBody>
                    <a:bodyPr/>
                    <a:lstStyle/>
                    <a:p>
                      <a:pPr lvl="0" indent="0" marL="0" algn="l">
                        <a:buNone/>
                      </a:pPr>
                      <a:r>
                        <a:rPr/>
                        <a:t>gender_masc</a:t>
                      </a:r>
                    </a:p>
                  </a:txBody>
                </a:tc>
                <a:tc>
                  <a:txBody>
                    <a:bodyPr/>
                    <a:lstStyle/>
                    <a:p>
                      <a:pPr lvl="0" indent="0" marL="0" algn="r">
                        <a:buNone/>
                      </a:pPr>
                      <a:r>
                        <a:rPr/>
                        <a:t>-0.76</a:t>
                      </a:r>
                    </a:p>
                  </a:txBody>
                </a:tc>
                <a:tc>
                  <a:txBody>
                    <a:bodyPr/>
                    <a:lstStyle/>
                    <a:p>
                      <a:pPr lvl="0" indent="0" marL="0" algn="l">
                        <a:buNone/>
                      </a:pPr>
                      <a:r>
                        <a:rPr/>
                        <a:t>[-0.8, -0.7]</a:t>
                      </a:r>
                    </a:p>
                  </a:txBody>
                </a:tc>
                <a:tc>
                  <a:txBody>
                    <a:bodyPr/>
                    <a:lstStyle/>
                    <a:p>
                      <a:pPr lvl="0" indent="0" marL="0" algn="r">
                        <a:buNone/>
                      </a:pPr>
                      <a:r>
                        <a:rPr/>
                        <a:t>-20.1</a:t>
                      </a:r>
                    </a:p>
                  </a:txBody>
                </a:tc>
                <a:tc>
                  <a:txBody>
                    <a:bodyPr/>
                    <a:lstStyle/>
                    <a:p>
                      <a:pPr lvl="0" indent="0" marL="0" algn="l">
                        <a:buNone/>
                      </a:pPr>
                      <a:r>
                        <a:rPr/>
                        <a:t>&lt; .001</a:t>
                      </a:r>
                    </a:p>
                  </a:txBody>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 .</a:t>
            </a:r>
          </a:p>
          <a:p>
            <a:pPr lvl="0" indent="0" marL="1270000">
              <a:buNone/>
            </a:pPr>
            <a:r>
              <a:rPr sz="2000" b="1"/>
              <a:t>Reporting Correlation</a:t>
            </a:r>
          </a:p>
          <a:p>
            <a:pPr lvl="0" indent="0" marL="1270000">
              <a:buNone/>
            </a:pPr>
            <a:r>
              <a:rPr sz="2000"/>
              <a:t>There was a significant negative correlation between femininity and masculinity, </a:t>
            </a:r>
            <a:r>
              <a:rPr sz="2000" i="1"/>
              <a:t>r</a:t>
            </a:r>
            <a:r>
              <a:rPr sz="2000"/>
              <a:t>(304) = -.76, </a:t>
            </a:r>
            <a:r>
              <a:rPr sz="2000" i="1"/>
              <a:t>p</a:t>
            </a:r>
            <a:r>
              <a:rPr sz="2000"/>
              <a:t> &lt; .001.</a:t>
            </a:r>
          </a:p>
          <a:p>
            <a:pPr lvl="0" indent="0" marL="0">
              <a:buNone/>
            </a:pPr>
            <a:r>
              <a:rPr/>
              <a:t>. . .</a:t>
            </a:r>
          </a:p>
          <a:p>
            <a:pPr lvl="0" indent="0" marL="1270000">
              <a:buNone/>
            </a:pPr>
            <a:r>
              <a:rPr sz="2000" b="1"/>
              <a:t>Leading 0s</a:t>
            </a:r>
          </a:p>
          <a:p>
            <a:pPr lvl="0" indent="0" marL="1270000">
              <a:buNone/>
            </a:pPr>
            <a:r>
              <a:rPr sz="2000"/>
              <a:t>We reported both </a:t>
            </a:r>
            <a:r>
              <a:rPr sz="2000" i="1"/>
              <a:t>r</a:t>
            </a:r>
            <a:r>
              <a:rPr sz="2000"/>
              <a:t> and </a:t>
            </a:r>
            <a:r>
              <a:rPr sz="2000" i="1"/>
              <a:t>p</a:t>
            </a:r>
            <a:r>
              <a:rPr sz="2000"/>
              <a:t> without leading 0s (e.g. as -.76 and </a:t>
            </a:r>
            <a:r>
              <a:rPr sz="2000" b="1"/>
              <a:t>not</a:t>
            </a:r>
            <a:r>
              <a:rPr sz="2000"/>
              <a:t> -0.76). The rule is this:</a:t>
            </a:r>
          </a:p>
          <a:p>
            <a:pPr lvl="0"/>
            <a:r>
              <a:rPr sz="2000"/>
              <a:t>Statistics that </a:t>
            </a:r>
            <a:r>
              <a:rPr sz="2000" b="1"/>
              <a:t>can</a:t>
            </a:r>
            <a:r>
              <a:rPr sz="2000"/>
              <a:t> have a value greater than 1 get a leading 0 when they are less than 1 (e.g. </a:t>
            </a:r>
            <a:r>
              <a:rPr sz="2000" i="1"/>
              <a:t>t</a:t>
            </a:r>
            <a:r>
              <a:rPr sz="2000"/>
              <a:t>, </a:t>
            </a:r>
            <a:r>
              <a:rPr sz="2000" i="1"/>
              <a:t>F</a:t>
            </a:r>
            <a:r>
              <a:rPr sz="2000"/>
              <a:t>)</a:t>
            </a:r>
          </a:p>
          <a:p>
            <a:pPr lvl="0"/>
            <a:r>
              <a:rPr sz="2000"/>
              <a:t>Statistics that </a:t>
            </a:r>
            <a:r>
              <a:rPr sz="2000" b="1"/>
              <a:t>cannot</a:t>
            </a:r>
            <a:r>
              <a:rPr sz="2000"/>
              <a:t> have a value greater than 1 do not (e.g. </a:t>
            </a:r>
            <a:r>
              <a:rPr sz="2000" i="1"/>
              <a:t>r</a:t>
            </a:r>
            <a:r>
              <a:rPr sz="2000"/>
              <a:t>, </a:t>
            </a:r>
            <a:r>
              <a:rPr sz="2000" i="1"/>
              <a:t>p</a:t>
            </a:r>
            <a:r>
              <a:rPr sz="2000"/>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Matrices</a:t>
            </a:r>
          </a:p>
        </p:txBody>
      </p:sp>
      <p:sp>
        <p:nvSpPr>
          <p:cNvPr id="3" name="Content Placeholder 2"/>
          <p:cNvSpPr>
            <a:spLocks noGrp="1"/>
          </p:cNvSpPr>
          <p:nvPr>
            <p:ph idx="1"/>
          </p:nvPr>
        </p:nvSpPr>
        <p:spPr/>
        <p:txBody>
          <a:bodyPr/>
          <a:lstStyle/>
          <a:p>
            <a:pPr lvl="0"/>
            <a:r>
              <a:rPr/>
              <a:t>Correlations are often presented in </a:t>
            </a:r>
            <a:r>
              <a:rPr i="1"/>
              <a:t>matrices</a:t>
            </a:r>
          </a:p>
          <a:p>
            <a:pPr lvl="0"/>
            <a:r>
              <a:rPr/>
              <a:t>Each cell contains the correlation coefficient </a:t>
            </a:r>
            <a:r>
              <a:rPr i="1"/>
              <a:t>r</a:t>
            </a:r>
            <a:r>
              <a:rPr/>
              <a:t> for the variables in that row and column</a:t>
            </a:r>
          </a:p>
          <a:p>
            <a:pPr lvl="0" indent="0">
              <a:buNone/>
            </a:pPr>
            <a:r>
              <a:rPr>
                <a:latin typeface="Courier"/>
              </a:rPr>
              <a:t>                   gender_comfortable gender_masc gender_fem gender_stability
gender_comfortable               1.00       -0.31       0.17             0.61
gender_masc                     -0.31        1.00      -0.76            -0.28
gender_fem                       0.17       -0.76       1.00             0.18
gender_stability                 0.61       -0.28       0.18             1.00</a:t>
            </a:r>
          </a:p>
          <a:p>
            <a:pPr lvl="0" indent="0" marL="0">
              <a:buNone/>
            </a:pPr>
            <a:r>
              <a:rPr/>
              <a:t>. . .</a:t>
            </a:r>
          </a:p>
          <a:p>
            <a:pPr lvl="0" indent="0" marL="1270000">
              <a:buNone/>
            </a:pPr>
            <a:r>
              <a:rPr sz="2000" b="1"/>
              <a:t>Pop Quiz</a:t>
            </a:r>
          </a:p>
          <a:p>
            <a:pPr lvl="0" indent="0" marL="1270000">
              <a:buNone/>
            </a:pPr>
            <a:r>
              <a:rPr sz="2000"/>
              <a:t>Why is there a diagonal line of 1s?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Correlation Matrices</a:t>
            </a:r>
          </a:p>
        </p:txBody>
      </p:sp>
      <p:sp>
        <p:nvSpPr>
          <p:cNvPr id="4" name="Text Placeholder 3"/>
          <p:cNvSpPr>
            <a:spLocks noGrp="1"/>
          </p:cNvSpPr>
          <p:nvPr>
            <p:ph idx="2" sz="half" type="body"/>
          </p:nvPr>
        </p:nvSpPr>
        <p:spPr/>
        <p:txBody>
          <a:bodyPr/>
          <a:lstStyle/>
          <a:p>
            <a:pPr lvl="0"/>
            <a:r>
              <a:rPr/>
              <a:t>More useful version with </a:t>
            </a:r>
            <a:r>
              <a:rPr>
                <a:latin typeface="Courier"/>
              </a:rPr>
              <a:t>GGally::ggscatmat()</a:t>
            </a:r>
          </a:p>
          <a:p>
            <a:pPr lvl="0"/>
            <a:r>
              <a:rPr/>
              <a:t>Scatterplots, distributions, and </a:t>
            </a:r>
            <a:r>
              <a:rPr i="1"/>
              <a:t>r</a:t>
            </a:r>
            <a:r>
              <a:rPr/>
              <a:t> values</a:t>
            </a:r>
          </a:p>
        </p:txBody>
      </p:sp>
      <p:pic>
        <p:nvPicPr>
          <p:cNvPr descr="lecture_06_files/figure-pptx/unnamed-chunk-5-1.png" id="0" name="Picture 1"/>
          <p:cNvPicPr>
            <a:picLocks noGrp="1" noChangeAspect="1"/>
          </p:cNvPicPr>
          <p:nvPr/>
        </p:nvPicPr>
        <p:blipFill>
          <a:blip r:embed="rId2"/>
          <a:stretch>
            <a:fillRect/>
          </a:stretch>
        </p:blipFill>
        <p:spPr bwMode="auto">
          <a:xfrm>
            <a:off x="3568700" y="1117600"/>
            <a:ext cx="5105400" cy="2552700"/>
          </a:xfrm>
          <a:prstGeom prst="rect">
            <a:avLst/>
          </a:prstGeom>
          <a:noFill/>
          <a:ln w="9525">
            <a:noFill/>
            <a:headEnd/>
            <a:tailEnd/>
          </a:ln>
        </p:spPr>
      </p:pic>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 Causation?</a:t>
            </a:r>
          </a:p>
        </p:txBody>
      </p:sp>
      <p:sp>
        <p:nvSpPr>
          <p:cNvPr id="3" name="Content Placeholder 2"/>
          <p:cNvSpPr>
            <a:spLocks noGrp="1"/>
          </p:cNvSpPr>
          <p:nvPr>
            <p:ph idx="1"/>
          </p:nvPr>
        </p:nvSpPr>
        <p:spPr/>
        <p:txBody>
          <a:bodyPr/>
          <a:lstStyle/>
          <a:p>
            <a:pPr lvl="0"/>
            <a:r>
              <a:rPr/>
              <a:t>Our analysis showed that higher ratings of femininity tended to correspond to lower ratings of masculinity, and vice versa</a:t>
            </a:r>
          </a:p>
          <a:p>
            <a:pPr lvl="0"/>
            <a:r>
              <a:rPr/>
              <a:t>Can we conclude from this that being more feminine </a:t>
            </a:r>
            <a:r>
              <a:rPr b="1"/>
              <a:t>causes</a:t>
            </a:r>
            <a:r>
              <a:rPr/>
              <a:t> you to be more masculine?</a:t>
            </a:r>
          </a:p>
          <a:p>
            <a:pPr lvl="0" indent="0" marL="0">
              <a:buNone/>
            </a:pPr>
            <a:r>
              <a:rPr/>
              <a:t>. . .</a:t>
            </a:r>
          </a:p>
          <a:p>
            <a:pPr lvl="0" indent="0" marL="0">
              <a:buNone/>
            </a:pPr>
          </a:p>
          <a:p>
            <a:pPr lvl="0" indent="0" marL="0">
              <a:buNone/>
            </a:pPr>
          </a:p>
          <a:p>
            <a:pPr lvl="0" indent="0" marL="0">
              <a:buNone/>
            </a:pPr>
            <a:r>
              <a:rPr/>
              <a:t>❌🙅💥🚨 ABSOLUTELY NOT!!! 🚨💥🙅❌</a:t>
            </a:r>
          </a:p>
          <a:p>
            <a:pPr lvl="0" indent="0" marL="0">
              <a:buNone/>
            </a:pP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 Causation!</a:t>
            </a:r>
          </a:p>
        </p:txBody>
      </p:sp>
      <p:sp>
        <p:nvSpPr>
          <p:cNvPr id="3" name="Content Placeholder 2"/>
          <p:cNvSpPr>
            <a:spLocks noGrp="1"/>
          </p:cNvSpPr>
          <p:nvPr>
            <p:ph idx="1"/>
          </p:nvPr>
        </p:nvSpPr>
        <p:spPr/>
        <p:txBody>
          <a:bodyPr/>
          <a:lstStyle/>
          <a:p>
            <a:pPr lvl="0"/>
            <a:r>
              <a:rPr/>
              <a:t>Why not? :(</a:t>
            </a:r>
          </a:p>
          <a:p>
            <a:pPr lvl="0" indent="0" marL="0">
              <a:buNone/>
            </a:pPr>
            <a:r>
              <a:rPr/>
              <a:t>. . .</a:t>
            </a:r>
          </a:p>
          <a:p>
            <a:pPr lvl="0"/>
            <a:r>
              <a:rPr/>
              <a:t>No distinction between cause and effect</a:t>
            </a:r>
          </a:p>
          <a:p>
            <a:pPr lvl="1"/>
            <a:r>
              <a:rPr/>
              <a:t>Which is the chicken and which is the egg?</a:t>
            </a:r>
          </a:p>
          <a:p>
            <a:pPr lvl="1"/>
            <a:r>
              <a:rPr/>
              <a:t>Which came first: femininity or masculinity?</a:t>
            </a:r>
          </a:p>
          <a:p>
            <a:pPr lvl="0" indent="0" marL="0">
              <a:buNone/>
            </a:pPr>
            <a:r>
              <a:rPr/>
              <a:t>. . .</a:t>
            </a:r>
          </a:p>
          <a:p>
            <a:pPr lvl="0"/>
            <a:r>
              <a:rPr/>
              <a:t>No experimental manipulation (randomisation)</a:t>
            </a:r>
          </a:p>
          <a:p>
            <a:pPr lvl="0" indent="0" marL="0">
              <a:buNone/>
            </a:pPr>
            <a:r>
              <a:rPr/>
              <a:t>. . .</a:t>
            </a:r>
          </a:p>
          <a:p>
            <a:pPr lvl="0"/>
            <a:r>
              <a:rPr/>
              <a:t>The problem of </a:t>
            </a:r>
            <a:r>
              <a:rPr i="1"/>
              <a:t>tertium quid</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Consider This…</a:t>
            </a:r>
          </a:p>
        </p:txBody>
      </p:sp>
      <p:sp>
        <p:nvSpPr>
          <p:cNvPr id="3" name="Content Placeholder 2"/>
          <p:cNvSpPr>
            <a:spLocks noGrp="1"/>
          </p:cNvSpPr>
          <p:nvPr>
            <p:ph idx="1"/>
          </p:nvPr>
        </p:nvSpPr>
        <p:spPr/>
        <p:txBody>
          <a:bodyPr/>
          <a:lstStyle/>
          <a:p>
            <a:pPr lvl="0" indent="0" marL="0">
              <a:buNone/>
            </a:pPr>
            <a:r>
              <a:rPr/>
              <a:t>A new study shows a rise in depression and stress among young people parallels the growth in smartphone and social media use.https://t.co/AxyseUyBxn</a:t>
            </a:r>
          </a:p>
          <a:p>
            <a:pPr lvl="0" indent="0" marL="0">
              <a:buNone/>
            </a:pPr>
            <a:r>
              <a:rPr/>
              <a:t>— NPR (@NPR) March 14, 2019</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How many quid?</a:t>
            </a:r>
          </a:p>
        </p:txBody>
      </p:sp>
      <p:sp>
        <p:nvSpPr>
          <p:cNvPr id="3" name="Content Placeholder 2"/>
          <p:cNvSpPr>
            <a:spLocks noGrp="1"/>
          </p:cNvSpPr>
          <p:nvPr>
            <p:ph idx="1"/>
          </p:nvPr>
        </p:nvSpPr>
        <p:spPr/>
        <p:txBody>
          <a:bodyPr/>
          <a:lstStyle/>
          <a:p>
            <a:pPr lvl="0"/>
            <a:r>
              <a:rPr/>
              <a:t>“Parallels”, “linked to”, etc. are common-language synonyms for “correlated with”</a:t>
            </a:r>
          </a:p>
          <a:p>
            <a:pPr lvl="0"/>
            <a:r>
              <a:rPr/>
              <a:t>This study says that they looked at changes in mental health between 2005 and 2017</a:t>
            </a:r>
          </a:p>
          <a:p>
            <a:pPr lvl="0" indent="0" marL="0">
              <a:buNone/>
            </a:pPr>
            <a:r>
              <a:rPr/>
              <a:t>. . .</a:t>
            </a:r>
          </a:p>
          <a:p>
            <a:pPr lvl="0"/>
            <a:r>
              <a:rPr/>
              <a:t>What </a:t>
            </a:r>
            <a:r>
              <a:rPr i="1"/>
              <a:t>third thing</a:t>
            </a:r>
            <a:r>
              <a:rPr/>
              <a:t> might have influenced negative mental health outcomes during this time?</a:t>
            </a:r>
          </a:p>
          <a:p>
            <a:pPr lvl="0" indent="0" marL="0">
              <a:buNone/>
            </a:pPr>
            <a:r>
              <a:rPr/>
              <a:t>. . .</a:t>
            </a:r>
          </a:p>
          <a:p>
            <a:pPr lvl="0" indent="0" marL="1270000">
              <a:buNone/>
            </a:pPr>
            <a:r>
              <a:rPr sz="2000" b="1"/>
              <a:t>Vocabulary: Tertium quid</a:t>
            </a:r>
          </a:p>
          <a:p>
            <a:pPr lvl="0" indent="0" marL="1270000">
              <a:buNone/>
            </a:pPr>
            <a:r>
              <a:rPr sz="2000"/>
              <a:t>An unmeasured </a:t>
            </a:r>
            <a:r>
              <a:rPr sz="2000" i="1"/>
              <a:t>third variable</a:t>
            </a:r>
            <a:r>
              <a:rPr sz="2000"/>
              <a:t> that influences two other measured quantities</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How many quid?</a:t>
            </a:r>
          </a:p>
        </p:txBody>
      </p:sp>
      <p:sp>
        <p:nvSpPr>
          <p:cNvPr id="3" name="Content Placeholder 2"/>
          <p:cNvSpPr>
            <a:spLocks noGrp="1"/>
          </p:cNvSpPr>
          <p:nvPr>
            <p:ph idx="1"/>
          </p:nvPr>
        </p:nvSpPr>
        <p:spPr/>
        <p:txBody>
          <a:bodyPr/>
          <a:lstStyle/>
          <a:p>
            <a:pPr lvl="0" indent="0" marL="0">
              <a:buNone/>
            </a:pPr>
            <a:r>
              <a:rPr/>
              <a:t>As it turns out…</a:t>
            </a:r>
          </a:p>
          <a:p>
            <a:pPr lvl="0"/>
            <a:r>
              <a:rPr>
                <a:hlinkClick r:id="rId2"/>
              </a:rPr>
              <a:t>The original study</a:t>
            </a:r>
            <a:r>
              <a:rPr/>
              <a:t> didn’t measure or have access to data on social media and smartphone use</a:t>
            </a:r>
          </a:p>
          <a:p>
            <a:pPr lvl="1"/>
            <a:r>
              <a:rPr/>
              <a:t>They </a:t>
            </a:r>
            <a:r>
              <a:rPr b="1"/>
              <a:t>did</a:t>
            </a:r>
            <a:r>
              <a:rPr/>
              <a:t> measure changes in mental health outcomes in different groups</a:t>
            </a:r>
          </a:p>
          <a:p>
            <a:pPr lvl="1"/>
            <a:r>
              <a:rPr/>
              <a:t>They then </a:t>
            </a:r>
            <a:r>
              <a:rPr i="1"/>
              <a:t>suggested</a:t>
            </a:r>
            <a:r>
              <a:rPr/>
              <a:t> this could be due to social media</a:t>
            </a:r>
          </a:p>
          <a:p>
            <a:pPr lvl="0" indent="0" marL="0">
              <a:buNone/>
            </a:pPr>
            <a:r>
              <a:rPr/>
              <a:t>. . .</a:t>
            </a:r>
          </a:p>
          <a:p>
            <a:pPr lvl="0"/>
            <a:r>
              <a:rPr/>
              <a:t>Nurture a healthy skepticism of claims that two things are “linked”</a:t>
            </a:r>
          </a:p>
          <a:p>
            <a:pPr lvl="1"/>
            <a:r>
              <a:rPr/>
              <a:t>What evidence do they have? Or NOT have?</a:t>
            </a:r>
          </a:p>
          <a:p>
            <a:pPr lvl="1"/>
            <a:r>
              <a:rPr/>
              <a:t>What other explanations have not be considered or accounted for?</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a:t>
            </a:r>
            <a:r>
              <a:rPr b="1"/>
              <a:t>VOCAB ALERT!</a:t>
            </a:r>
          </a:p>
        </p:txBody>
      </p:sp>
      <p:sp>
        <p:nvSpPr>
          <p:cNvPr id="3" name="Content Placeholder 2"/>
          <p:cNvSpPr>
            <a:spLocks noGrp="1"/>
          </p:cNvSpPr>
          <p:nvPr>
            <p:ph idx="1"/>
          </p:nvPr>
        </p:nvSpPr>
        <p:spPr/>
        <p:txBody>
          <a:bodyPr/>
          <a:lstStyle/>
          <a:p>
            <a:pPr lvl="0"/>
            <a:r>
              <a:rPr/>
              <a:t>In everyday language, “correlated” means “related to in some way, usually causally”</a:t>
            </a:r>
          </a:p>
          <a:p>
            <a:pPr lvl="1"/>
            <a:r>
              <a:rPr/>
              <a:t>In statistics, it has a very specific, technical definition</a:t>
            </a:r>
          </a:p>
          <a:p>
            <a:pPr lvl="0" indent="0" marL="1270000">
              <a:buNone/>
            </a:pPr>
            <a:r>
              <a:rPr sz="2000" b="1"/>
              <a:t>Vocabulary: Correlation</a:t>
            </a:r>
          </a:p>
          <a:p>
            <a:pPr lvl="0" indent="0" marL="1270000">
              <a:buNone/>
            </a:pPr>
            <a:r>
              <a:rPr sz="2000"/>
              <a:t>The (standardised) degree to which two variables covary. Calculated as covariance divided by the product of the standard deviations. Quantifies both the strength (absolute value) and direction (sign) of the relationship between -1 and 1.</a:t>
            </a:r>
          </a:p>
          <a:p>
            <a:pPr lvl="0" indent="0" marL="0">
              <a:buNone/>
            </a:pPr>
            <a:r>
              <a:rPr/>
              <a:t>. . .</a:t>
            </a:r>
          </a:p>
          <a:p>
            <a:pPr lvl="0"/>
            <a:r>
              <a:rPr/>
              <a:t>“Correlation” is a technical term!</a:t>
            </a:r>
          </a:p>
          <a:p>
            <a:pPr lvl="1"/>
            <a:r>
              <a:rPr/>
              <a:t>Do not say two things are “correlated” unless you report </a:t>
            </a:r>
            <a:r>
              <a:rPr i="1"/>
              <a:t>r</a:t>
            </a:r>
            <a:r>
              <a:rPr/>
              <a:t> as evidence!</a:t>
            </a:r>
          </a:p>
          <a:p>
            <a:pPr lvl="1"/>
            <a:r>
              <a:rPr/>
              <a:t>Instead: variables “have a relationship”/“are related to each other”</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More Examples</a:t>
            </a:r>
          </a:p>
        </p:txBody>
      </p:sp>
      <p:sp>
        <p:nvSpPr>
          <p:cNvPr id="3" name="Content Placeholder 2"/>
          <p:cNvSpPr>
            <a:spLocks noGrp="1"/>
          </p:cNvSpPr>
          <p:nvPr>
            <p:ph idx="1"/>
          </p:nvPr>
        </p:nvSpPr>
        <p:spPr/>
        <p:txBody>
          <a:bodyPr/>
          <a:lstStyle/>
          <a:p>
            <a:pPr lvl="0"/>
            <a:r>
              <a:rPr>
                <a:hlinkClick r:id="rId2"/>
              </a:rPr>
              <a:t>Website that collects examples of spurious correlations</a:t>
            </a:r>
          </a:p>
          <a:p>
            <a:pPr lvl="1"/>
            <a:r>
              <a:rPr/>
              <a:t>Can you suggest a “third thing” that might influence both?</a:t>
            </a:r>
          </a:p>
          <a:p>
            <a:pPr lvl="1"/>
            <a:r>
              <a:rPr b="1"/>
              <a:t>Content warning</a:t>
            </a:r>
            <a:r>
              <a:rPr/>
              <a:t>: examples involve death rates, self-harm rates</a:t>
            </a:r>
          </a:p>
          <a:p>
            <a:pPr lvl="0"/>
            <a:r>
              <a:rPr/>
              <a:t>More practice with interpreting </a:t>
            </a:r>
            <a:r>
              <a:rPr i="1"/>
              <a:t>r</a:t>
            </a:r>
            <a:r>
              <a:rPr/>
              <a:t> with </a:t>
            </a:r>
            <a:r>
              <a:rPr>
                <a:hlinkClick r:id="rId3"/>
              </a:rPr>
              <a:t>this fun little game</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It With Me</a:t>
            </a:r>
          </a:p>
        </p:txBody>
      </p:sp>
      <p:sp>
        <p:nvSpPr>
          <p:cNvPr id="3" name="Content Placeholder 2"/>
          <p:cNvSpPr>
            <a:spLocks noGrp="1"/>
          </p:cNvSpPr>
          <p:nvPr>
            <p:ph idx="1"/>
          </p:nvPr>
        </p:nvSpPr>
        <p:spPr/>
        <p:txBody>
          <a:bodyPr/>
          <a:lstStyle/>
          <a:p>
            <a:pPr lvl="0" indent="0" marL="0">
              <a:buNone/>
            </a:pPr>
          </a:p>
          <a:p>
            <a:pPr lvl="0" indent="0" marL="0">
              <a:buNone/>
            </a:pPr>
          </a:p>
          <a:p>
            <a:pPr lvl="0" indent="0" marL="0">
              <a:buNone/>
            </a:pPr>
          </a:p>
          <a:p>
            <a:pPr lvl="0" indent="0" marL="0">
              <a:buNone/>
            </a:pPr>
            <a:r>
              <a:rPr/>
              <a:t>❌🙅🚨 CORRELATION DOES NOT IMPLY CAUSATION!🚨🙅❌</a:t>
            </a:r>
          </a:p>
          <a:p>
            <a:pPr lvl="0" indent="0" marL="0">
              <a:buNone/>
            </a:pP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 Summary</a:t>
            </a:r>
          </a:p>
        </p:txBody>
      </p:sp>
      <p:sp>
        <p:nvSpPr>
          <p:cNvPr id="3" name="Content Placeholder 2"/>
          <p:cNvSpPr>
            <a:spLocks noGrp="1"/>
          </p:cNvSpPr>
          <p:nvPr>
            <p:ph idx="1"/>
          </p:nvPr>
        </p:nvSpPr>
        <p:spPr/>
        <p:txBody>
          <a:bodyPr/>
          <a:lstStyle/>
          <a:p>
            <a:pPr lvl="0"/>
            <a:r>
              <a:rPr/>
              <a:t>The correlation coefficient </a:t>
            </a:r>
            <a:r>
              <a:rPr i="1"/>
              <a:t>r</a:t>
            </a:r>
            <a:r>
              <a:rPr/>
              <a:t> quantifies the strength and direction of relationships between variables</a:t>
            </a:r>
          </a:p>
          <a:p>
            <a:pPr lvl="0"/>
            <a:r>
              <a:rPr/>
              <a:t>The </a:t>
            </a:r>
            <a:r>
              <a:rPr i="1"/>
              <a:t>p</a:t>
            </a:r>
            <a:r>
              <a:rPr/>
              <a:t>-value associated with </a:t>
            </a:r>
            <a:r>
              <a:rPr i="1"/>
              <a:t>r</a:t>
            </a:r>
            <a:r>
              <a:rPr/>
              <a:t> is the probability of encountering a value of </a:t>
            </a:r>
            <a:r>
              <a:rPr i="1"/>
              <a:t>r</a:t>
            </a:r>
            <a:r>
              <a:rPr/>
              <a:t> as large as the one we have, or larger, </a:t>
            </a:r>
            <a:r>
              <a:rPr b="1"/>
              <a:t>if in fact the true value of </a:t>
            </a:r>
            <a:r>
              <a:rPr b="1" i="1"/>
              <a:t>r</a:t>
            </a:r>
            <a:r>
              <a:rPr b="1"/>
              <a:t> in the population is 0</a:t>
            </a:r>
          </a:p>
          <a:p>
            <a:pPr lvl="0"/>
            <a:r>
              <a:rPr/>
              <a:t>Correlation </a:t>
            </a:r>
            <a:r>
              <a:rPr b="1"/>
              <a:t>DOES NOT IMPLY CAUSATION!!!!!!!</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Reminders!</a:t>
            </a:r>
          </a:p>
        </p:txBody>
      </p:sp>
      <p:sp>
        <p:nvSpPr>
          <p:cNvPr id="3" name="Content Placeholder 2"/>
          <p:cNvSpPr>
            <a:spLocks noGrp="1"/>
          </p:cNvSpPr>
          <p:nvPr>
            <p:ph idx="1"/>
          </p:nvPr>
        </p:nvSpPr>
        <p:spPr/>
        <p:txBody>
          <a:bodyPr/>
          <a:lstStyle/>
          <a:p>
            <a:pPr lvl="0"/>
            <a:r>
              <a:rPr/>
              <a:t>Hybrid teaching and disability support study: </a:t>
            </a:r>
            <a:r>
              <a:rPr>
                <a:hlinkClick r:id="rId2"/>
              </a:rPr>
              <a:t>rebrand.ly/hybrid_ds</a:t>
            </a:r>
          </a:p>
          <a:p>
            <a:pPr lvl="0"/>
            <a:r>
              <a:rPr/>
              <a:t>ChatGPT and AI at University study: </a:t>
            </a:r>
            <a:r>
              <a:rPr>
                <a:hlinkClick r:id="rId3"/>
              </a:rPr>
              <a:t>rebrand.ly/gpt_uni</a:t>
            </a:r>
          </a:p>
          <a:p>
            <a:pPr lvl="0"/>
            <a:r>
              <a:rPr>
                <a:hlinkClick r:id="rId4"/>
              </a:rPr>
              <a:t>Nominate someone for a SavioR award</a:t>
            </a:r>
          </a:p>
          <a:p>
            <a:pPr lvl="0"/>
            <a:r>
              <a:rPr>
                <a:hlinkClick r:id="rId5"/>
              </a:rPr>
              <a:t>Nominate staff for the Education Awards</a:t>
            </a:r>
          </a:p>
          <a:p>
            <a:pPr lvl="0"/>
            <a:r>
              <a:rPr/>
              <a:t>Prepare for the TAP!</a:t>
            </a:r>
          </a:p>
          <a:p>
            <a:pPr lvl="1"/>
            <a:r>
              <a:rPr/>
              <a:t>Read the </a:t>
            </a:r>
            <a:r>
              <a:rPr>
                <a:hlinkClick r:id="rId6"/>
              </a:rPr>
              <a:t>TAP Information page</a:t>
            </a:r>
          </a:p>
          <a:p>
            <a:pPr lvl="1"/>
            <a:r>
              <a:rPr/>
              <a:t>Sample TAP in Skills Lab TONIGHT</a:t>
            </a:r>
          </a:p>
          <a:p>
            <a:pPr lvl="0"/>
            <a:r>
              <a:rPr/>
              <a:t>Next week’s (07) practicals will:</a:t>
            </a:r>
          </a:p>
          <a:p>
            <a:pPr lvl="1"/>
            <a:r>
              <a:rPr/>
              <a:t>Contain a short and optional study</a:t>
            </a:r>
          </a:p>
          <a:p>
            <a:pPr lvl="1"/>
            <a:r>
              <a:rPr/>
              <a:t>Have a quiz that is </a:t>
            </a:r>
            <a:r>
              <a:rPr b="1"/>
              <a:t>practice only</a:t>
            </a:r>
            <a:r>
              <a:rPr/>
              <a:t> (i.e. will not contribute to your quiz mark)!</a:t>
            </a:r>
          </a:p>
          <a:p>
            <a:pPr lvl="1"/>
            <a:r>
              <a:rPr/>
              <a:t>Be based only on this week’s lecture and tutorial</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p>
          <a:p>
            <a:pPr lvl="0" indent="0" marL="0">
              <a:buNone/>
            </a:pPr>
            <a:r>
              <a:rPr/>
              <a:t>✨Good luck!!!✨</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Correlation</dc:title>
  <dc:creator>Jennifer Mankin</dc:creator>
  <cp:keywords/>
  <dcterms:created xsi:type="dcterms:W3CDTF">2024-03-05T15:21:35Z</dcterms:created>
  <dcterms:modified xsi:type="dcterms:W3CDTF">2024-03-05T15:21:35Z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y-author">
    <vt:lpwstr/>
  </property>
  <property fmtid="{D5CDD505-2E9C-101B-9397-08002B2CF9AE}" pid="5" name="editor">
    <vt:lpwstr>visual</vt:lpwstr>
  </property>
  <property fmtid="{D5CDD505-2E9C-101B-9397-08002B2CF9AE}" pid="6" name="execute">
    <vt:lpwstr/>
  </property>
  <property fmtid="{D5CDD505-2E9C-101B-9397-08002B2CF9AE}" pid="7" name="header-includes">
    <vt:lpwstr/>
  </property>
  <property fmtid="{D5CDD505-2E9C-101B-9397-08002B2CF9AE}" pid="8" name="include-after">
    <vt:lpwstr/>
  </property>
  <property fmtid="{D5CDD505-2E9C-101B-9397-08002B2CF9AE}" pid="9" name="include-before">
    <vt:lpwstr/>
  </property>
  <property fmtid="{D5CDD505-2E9C-101B-9397-08002B2CF9AE}" pid="10" name="labels">
    <vt:lpwstr/>
  </property>
  <property fmtid="{D5CDD505-2E9C-101B-9397-08002B2CF9AE}" pid="11" name="subtitle">
    <vt:lpwstr>Week 06</vt:lpwstr>
  </property>
  <property fmtid="{D5CDD505-2E9C-101B-9397-08002B2CF9AE}" pid="12" name="toc-title">
    <vt:lpwstr>Table of contents</vt:lpwstr>
  </property>
</Properties>
</file>