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g" ContentType="image/jpeg"/>
  <Default Extension="webp" ContentType="image/webp"/>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slide" Target="slides/slide46.xml" /><Relationship Id="rId48" Type="http://schemas.openxmlformats.org/officeDocument/2006/relationships/slide" Target="slides/slide47.xml" /><Relationship Id="rId49" Type="http://schemas.openxmlformats.org/officeDocument/2006/relationships/slide" Target="slides/slide48.xml" /><Relationship Id="rId50" Type="http://schemas.openxmlformats.org/officeDocument/2006/relationships/slide" Target="slides/slide49.xml" /><Relationship Id="rId51" Type="http://schemas.openxmlformats.org/officeDocument/2006/relationships/slide" Target="slides/slide50.xml" /><Relationship Id="rId52" Type="http://schemas.openxmlformats.org/officeDocument/2006/relationships/slide" Target="slides/slide51.xml" /><Relationship Id="rId53" Type="http://schemas.openxmlformats.org/officeDocument/2006/relationships/slide" Target="slides/slide52.xml" /><Relationship Id="rId54" Type="http://schemas.openxmlformats.org/officeDocument/2006/relationships/slide" Target="slides/slide53.xml" /><Relationship Id="rId55" Type="http://schemas.openxmlformats.org/officeDocument/2006/relationships/slide" Target="slides/slide54.xml" /><Relationship Id="rId56" Type="http://schemas.openxmlformats.org/officeDocument/2006/relationships/slide" Target="slides/slide55.xml" /><Relationship Id="rId57" Type="http://schemas.openxmlformats.org/officeDocument/2006/relationships/slide" Target="slides/slide56.xml" /><Relationship Id="rId58" Type="http://schemas.openxmlformats.org/officeDocument/2006/relationships/slide" Target="slides/slide57.xml" /><Relationship Id="rId59" Type="http://schemas.openxmlformats.org/officeDocument/2006/relationships/slide" Target="slides/slide58.xml" /><Relationship Id="rId60" Type="http://schemas.openxmlformats.org/officeDocument/2006/relationships/slide" Target="slides/slide59.xml" /><Relationship Id="rId61" Type="http://schemas.openxmlformats.org/officeDocument/2006/relationships/slide" Target="slides/slide60.xml" /><Relationship Id="rId62" Type="http://schemas.openxmlformats.org/officeDocument/2006/relationships/slide" Target="slides/slide61.xml" /><Relationship Id="rId63" Type="http://schemas.openxmlformats.org/officeDocument/2006/relationships/slide" Target="slides/slide62.xml" /><Relationship Id="rId64" Type="http://schemas.openxmlformats.org/officeDocument/2006/relationships/slide" Target="slides/slide63.xml" /><Relationship Id="rId66" Type="http://schemas.openxmlformats.org/officeDocument/2006/relationships/viewProps" Target="viewProps.xml" /><Relationship Id="rId65" Type="http://schemas.openxmlformats.org/officeDocument/2006/relationships/presProps" Target="presProps.xml" /><Relationship Id="rId1" Type="http://schemas.openxmlformats.org/officeDocument/2006/relationships/slideMaster" Target="slideMasters/slideMaster1.xml" /><Relationship Id="rId68" Type="http://schemas.openxmlformats.org/officeDocument/2006/relationships/tableStyles" Target="tableStyles.xml" /><Relationship Id="rId67"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png"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mailto:analysingdata.psychology@sussex.ac.uk" TargetMode="External" /></Relationships>
</file>

<file path=ppt/slides/_rels/slide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hyperlink" Target="mailto:J.Mankin@sussex.ac.uk" TargetMode="External" /></Relationships>
</file>

<file path=ppt/slides/_rels/slide7.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canvas.sussex.ac.uk/courses/35783" TargetMode="Externa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analysingdata.pages.dev/" TargetMode="Externa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posit.cloud/spaces/597347/content/yours?sort=name_asc" TargetMode="External" /></Relationships>
</file>

<file path=ppt/slides/_rels/slide11.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4.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osf.io/e9cqu" TargetMode="Externa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slide" Target="slide2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mailto:psychology@sussex.ac.uk" TargetMode="External" /></Relationships>
</file>

<file path=ppt/slides/_rels/slide20.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hyperlink" Target="https://canvas.sussex.ac.uk/courses/35783" TargetMode="Externa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www.bbc.co.uk/news/articles/cj5ll89dy2mo" TargetMode="External" /><Relationship Id="rId3" Type="http://schemas.openxmlformats.org/officeDocument/2006/relationships/hyperlink" Target="https://www.epri.com/research/products/3002028905" TargetMode="External" /><Relationship Id="rId4" Type="http://schemas.openxmlformats.org/officeDocument/2006/relationships/hyperlink" Target="https://www.windowscentral.com/software-apps/a-new-report-reveals-that-chatgpt-exorbitantly-consumes-electricity" TargetMode="External" /><Relationship Id="rId5" Type="http://schemas.openxmlformats.org/officeDocument/2006/relationships/hyperlink" Target="https://www.theguardian.com/technology/2025/jan/14/keir-starmer-ai-labour-green-energy-promise" TargetMode="External" /><Relationship Id="rId6" Type="http://schemas.openxmlformats.org/officeDocument/2006/relationships/hyperlink" Target="https://www.bbc.co.uk/news/articles/cz0mlrx0jxno" TargetMode="External" /><Relationship Id="rId7" Type="http://schemas.openxmlformats.org/officeDocument/2006/relationships/hyperlink" Target="https://fortune.com/2023/09/09/ai-chatgpt-usage-fuels-spike-in-microsoft-water-consumption/?utm_source=flipboard&amp;utm_content=user%2Ffortune" TargetMode="Externa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www.sagaftra.org/sag-aftra-strikes-video-games-over-ai" TargetMode="External" /><Relationship Id="rId3" Type="http://schemas.openxmlformats.org/officeDocument/2006/relationships/hyperlink" Target="https://copyrightalliance.org/ai-copyright-infringement-cases-insights/" TargetMode="External" /><Relationship Id="rId4" Type="http://schemas.openxmlformats.org/officeDocument/2006/relationships/hyperlink" Target="https://www.theguardian.com/music/2025/jan/27/elton-john-paul-mccartney-criticise-proposed-copyright-system-changes-ai" TargetMode="External" /><Relationship Id="rId5" Type="http://schemas.openxmlformats.org/officeDocument/2006/relationships/hyperlink" Target="https://www.nature.com/articles/d41586-024-02599-9" TargetMode="External" /><Relationship Id="rId6" Type="http://schemas.openxmlformats.org/officeDocument/2006/relationships/hyperlink" Target="https://www.theguardian.com/artanddesign/2023/jan/23/its-the-opposite-of-art-why-illustrators-are-furious-about-ai" TargetMode="Externa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www.theguardian.com/society/2025/jan/27/dwp-ai-whitemail-benefit-claimants-applicants" TargetMode="External" /><Relationship Id="rId3" Type="http://schemas.openxmlformats.org/officeDocument/2006/relationships/hyperlink" Target="https://www.ibm.com/think/topics/shedding-light-on-ai-bias-with-real-world-examples" TargetMode="External" /><Relationship Id="rId4" Type="http://schemas.openxmlformats.org/officeDocument/2006/relationships/hyperlink" Target="https://www.qmul.ac.uk/research/featured-research/ai-in-surveillance-how-do-we-avoid-a-dystopia/" TargetMode="External" /><Relationship Id="rId5" Type="http://schemas.openxmlformats.org/officeDocument/2006/relationships/hyperlink" Target="https://apnews.com/article/artificial-intelligence-elections-disinformation-chatgpt-bc283e7426402f0b4baa7df280a4c3fd" TargetMode="External" /><Relationship Id="rId6" Type="http://schemas.openxmlformats.org/officeDocument/2006/relationships/hyperlink" Target="https://www.theguardian.com/global/commentisfree/2025/jan/08/ai-generated-slop-slowly-killing-internet-nobody-trying-to-stop-it" TargetMode="External" /><Relationship Id="rId7" Type="http://schemas.openxmlformats.org/officeDocument/2006/relationships/hyperlink" Target="https://www.theguardian.com/technology/2023/sep/01/mushroom-pickers-urged-to-avoid-foraging-books-on-amazon-that-appear-to-be-written-by-ai" TargetMode="Externa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image2.jpg" /></Relationships>
</file>

<file path=ppt/slides/_rels/slide3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Relationships xmlns="http://schemas.openxmlformats.org/package/2006/relationships"><Relationship Id="rId1" Type="http://schemas.openxmlformats.org/officeDocument/2006/relationships/slideLayout" Target="../slideLayouts/slideLayout4.xml" /></Relationships>
</file>

<file path=ppt/slides/_rels/slide3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webp" /></Relationships>
</file>

<file path=ppt/slides/_rels/slide3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4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png" /></Relationships>
</file>

<file path=ppt/slides/_rels/slide4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7.png" /><Relationship Id="rId2" Type="http://schemas.openxmlformats.org/officeDocument/2006/relationships/image" Target="../media/image6.png" /></Relationships>
</file>

<file path=ppt/slides/_rels/slide45.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8.jpg" /></Relationships>
</file>

<file path=ppt/slides/_rels/slide4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9.png" /></Relationships>
</file>

<file path=ppt/slides/_rels/slide47.xml.rels><?xml version="1.0" encoding="UTF-8"?><Relationships xmlns="http://schemas.openxmlformats.org/package/2006/relationships"><Relationship Id="rId1" Type="http://schemas.openxmlformats.org/officeDocument/2006/relationships/slideLayout" Target="../slideLayouts/slideLayout4.xml" /></Relationships>
</file>

<file path=ppt/slides/_rels/slide4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image10.webp" /></Relationships>
</file>

<file path=ppt/slides/_rels/slide4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1.png" /></Relationships>
</file>

<file path=ppt/slides/_rels/slide5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Relationships xmlns="http://schemas.openxmlformats.org/package/2006/relationships"><Relationship Id="rId1" Type="http://schemas.openxmlformats.org/officeDocument/2006/relationships/slideLayout" Target="../slideLayouts/slideLayout4.xml" /></Relationships>
</file>

<file path=ppt/slides/_rels/slide5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arxiv.org/abs/2507.09089" TargetMode="External" /><Relationship Id="rId3" Type="http://schemas.openxmlformats.org/officeDocument/2006/relationships/hyperlink" Target="https://doi.org/10.1126/science.abd9788" TargetMode="External" /><Relationship Id="rId4" Type="http://schemas.openxmlformats.org/officeDocument/2006/relationships/hyperlink" Target="https://www.gov.uk/government/publications/generative-artificial-intelligence-in-education/generative-artificial-intelligence-ai-in-education" TargetMode="External" /><Relationship Id="rId5" Type="http://schemas.openxmlformats.org/officeDocument/2006/relationships/hyperlink" Target="https://doi.org/10.1073/pnas.1821936116" TargetMode="External" /><Relationship Id="rId6" Type="http://schemas.openxmlformats.org/officeDocument/2006/relationships/hyperlink" Target="https://doi.org/10.2307/j.ctt7t4wr.2" TargetMode="External" /><Relationship Id="rId7" Type="http://schemas.openxmlformats.org/officeDocument/2006/relationships/hyperlink" Target="https://doi.org/10.5281/ZENODO.17065098" TargetMode="External" /><Relationship Id="rId8" Type="http://schemas.openxmlformats.org/officeDocument/2006/relationships/hyperlink" Target="https://www.instructure.com/en-gb/press-release/instructure-and-openai-announce-global-partnership-embed-ai-learning-experiences" TargetMode="External" /><Relationship Id="rId9" Type="http://schemas.openxmlformats.org/officeDocument/2006/relationships/hyperlink" Target="https://arxiv.org/abs/2506.08872" TargetMode="External" /><Relationship Id="rId10" Type="http://schemas.openxmlformats.org/officeDocument/2006/relationships/hyperlink" Target="https://doi.org/10.1162/tacl_a_00447" TargetMode="External" /><Relationship Id="rId11" Type="http://schemas.openxmlformats.org/officeDocument/2006/relationships/hyperlink" Target="https://doi.org/10.2139/ssrn.5355424" TargetMode="External" /><Relationship Id="rId12" Type="http://schemas.openxmlformats.org/officeDocument/2006/relationships/hyperlink" Target="https://arxiv.org/abs/2510.0719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2" sz="half" type="body"/>
          </p:nvPr>
        </p:nvSpPr>
        <p:spPr/>
        <p:txBody>
          <a:bodyPr/>
          <a:lstStyle/>
          <a:p>
            <a:pPr lvl="0" indent="0" marL="0">
              <a:buNone/>
            </a:pPr>
            <a:r>
              <a:rPr/>
              <a:t>Jennifer Mankin and Martina Sladekova</a:t>
            </a:r>
          </a:p>
          <a:p>
            <a:pPr lvl="0" indent="0" marL="0">
              <a:buNone/>
            </a:pPr>
            <a:r>
              <a:rPr/>
              <a:t>27 January 2026</a:t>
            </a:r>
          </a:p>
          <a:p>
            <a:pPr lvl="0" indent="0" marL="0">
              <a:buNone/>
            </a:pPr>
          </a:p>
          <a:p>
            <a:pPr lvl="0" indent="0" marL="0">
              <a:buNone/>
            </a:pPr>
            <a:r>
              <a:rPr/>
              <a:t>Welcome to Analysing Data!</a:t>
            </a:r>
          </a:p>
        </p:txBody>
      </p:sp>
      <p:pic>
        <p:nvPicPr>
          <p:cNvPr descr="sussex_logo.png" id="0" name="Picture 1"/>
          <p:cNvPicPr>
            <a:picLocks noGrp="1" noChangeAspect="1"/>
          </p:cNvPicPr>
          <p:nvPr/>
        </p:nvPicPr>
        <p:blipFill>
          <a:blip r:embed="rId2"/>
          <a:stretch>
            <a:fillRect/>
          </a:stretch>
        </p:blipFill>
        <p:spPr bwMode="auto">
          <a:xfrm>
            <a:off x="3937000" y="203200"/>
            <a:ext cx="4381500" cy="4381500"/>
          </a:xfrm>
          <a:prstGeom prst="rect">
            <a:avLst/>
          </a:prstGeom>
          <a:noFill/>
          <a:ln w="9525">
            <a:noFill/>
            <a:headEnd/>
            <a:tailEnd/>
          </a:ln>
        </p:spPr>
      </p:pic>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Overview</a:t>
            </a:r>
          </a:p>
        </p:txBody>
      </p:sp>
      <p:sp>
        <p:nvSpPr>
          <p:cNvPr id="3" name="Content Placeholder 2"/>
          <p:cNvSpPr>
            <a:spLocks noGrp="1"/>
          </p:cNvSpPr>
          <p:nvPr>
            <p:ph idx="1"/>
          </p:nvPr>
        </p:nvSpPr>
        <p:spPr/>
        <p:txBody>
          <a:bodyPr/>
          <a:lstStyle/>
          <a:p>
            <a:pPr lvl="0"/>
            <a:r>
              <a:rPr/>
              <a:t>Introductions</a:t>
            </a:r>
          </a:p>
          <a:p>
            <a:pPr lvl="0"/>
            <a:r>
              <a:rPr/>
              <a:t>Module Structure and Sessions</a:t>
            </a:r>
          </a:p>
          <a:p>
            <a:pPr lvl="1"/>
            <a:r>
              <a:rPr/>
              <a:t>Materials and Resources</a:t>
            </a:r>
          </a:p>
          <a:p>
            <a:pPr lvl="1"/>
            <a:r>
              <a:rPr/>
              <a:t>Attendance Policy and Assessments</a:t>
            </a:r>
          </a:p>
          <a:p>
            <a:pPr lvl="0"/>
            <a:r>
              <a:rPr/>
              <a:t>Data Skills and AI</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Module Information</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It Says On The Tin</a:t>
            </a:r>
          </a:p>
        </p:txBody>
      </p:sp>
      <p:sp>
        <p:nvSpPr>
          <p:cNvPr id="3" name="Content Placeholder 2"/>
          <p:cNvSpPr>
            <a:spLocks noGrp="1"/>
          </p:cNvSpPr>
          <p:nvPr>
            <p:ph idx="1"/>
          </p:nvPr>
        </p:nvSpPr>
        <p:spPr/>
        <p:txBody>
          <a:bodyPr/>
          <a:lstStyle/>
          <a:p>
            <a:pPr lvl="0"/>
            <a:r>
              <a:rPr/>
              <a:t>First year core statistics and research methods module</a:t>
            </a:r>
          </a:p>
          <a:p>
            <a:pPr lvl="0"/>
            <a:r>
              <a:rPr/>
              <a:t>Comprises lectures, skills labs, and practical sessions</a:t>
            </a:r>
          </a:p>
          <a:p>
            <a:pPr lvl="0" indent="0" marL="0">
              <a:buNone/>
            </a:pPr>
            <a:r>
              <a:rPr/>
              <a:t>. . .</a:t>
            </a:r>
          </a:p>
          <a:p>
            <a:pPr lvl="0"/>
            <a:r>
              <a:rPr/>
              <a:t>What will you learn?</a:t>
            </a:r>
          </a:p>
          <a:p>
            <a:pPr lvl="1"/>
            <a:r>
              <a:rPr/>
              <a:t>Data literacy: how to think like a scientist about data</a:t>
            </a:r>
          </a:p>
          <a:p>
            <a:pPr lvl="1"/>
            <a:r>
              <a:rPr/>
              <a:t>Working with data: cleaning, wrangling, summarising</a:t>
            </a:r>
          </a:p>
          <a:p>
            <a:pPr lvl="1"/>
            <a:r>
              <a:rPr/>
              <a:t>R skills: using RStudio/Quarto, writing and reading code</a:t>
            </a:r>
          </a:p>
          <a:p>
            <a:pPr lvl="1"/>
            <a:r>
              <a:rPr/>
              <a:t>Statistics: NHST, common tests, linear model</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Contact</a:t>
            </a:r>
          </a:p>
        </p:txBody>
      </p:sp>
      <p:sp>
        <p:nvSpPr>
          <p:cNvPr id="3" name="Content Placeholder 2"/>
          <p:cNvSpPr>
            <a:spLocks noGrp="1"/>
          </p:cNvSpPr>
          <p:nvPr>
            <p:ph idx="1"/>
          </p:nvPr>
        </p:nvSpPr>
        <p:spPr/>
        <p:txBody>
          <a:bodyPr/>
          <a:lstStyle/>
          <a:p>
            <a:pPr lvl="0" indent="0" marL="0">
              <a:buNone/>
            </a:pPr>
            <a:r>
              <a:rPr/>
              <a:t>Module email: </a:t>
            </a:r>
            <a:r>
              <a:rPr>
                <a:hlinkClick r:id="rId2"/>
              </a:rPr>
              <a:t>analysingdata.psychology@sussex.ac.uk</a:t>
            </a:r>
          </a:p>
          <a:p>
            <a:pPr lvl="0" indent="0" marL="0">
              <a:buNone/>
            </a:pPr>
            <a:r>
              <a:rPr/>
              <a:t>Module Discord rolled over from PaaS!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sz="half"/>
          </p:nvPr>
        </p:nvSpPr>
        <p:spPr/>
        <p:txBody>
          <a:bodyPr/>
          <a:lstStyle/>
          <a:p>
            <a:pPr lvl="0" indent="0" marL="0">
              <a:spcBef>
                <a:spcPts val="3000"/>
              </a:spcBef>
              <a:buNone/>
            </a:pPr>
            <a:r>
              <a:rPr b="1"/>
              <a:t>Dr Jennifer Mankin</a:t>
            </a:r>
          </a:p>
          <a:p>
            <a:pPr lvl="0" indent="0" marL="0">
              <a:buNone/>
            </a:pPr>
            <a:r>
              <a:rPr/>
              <a:t>Confidential queries: </a:t>
            </a:r>
            <a:r>
              <a:rPr>
                <a:hlinkClick r:id="rId2"/>
              </a:rPr>
              <a:t>J.Mankin@sussex.ac.uk</a:t>
            </a:r>
          </a:p>
          <a:p>
            <a:pPr lvl="0"/>
            <a:r>
              <a:rPr/>
              <a:t>Convenor and primary point of contact</a:t>
            </a:r>
          </a:p>
          <a:p>
            <a:pPr lvl="0"/>
            <a:r>
              <a:rPr/>
              <a:t>Lectures, Skills Labs, Practicals</a:t>
            </a:r>
          </a:p>
          <a:p>
            <a:pPr lvl="0"/>
            <a:r>
              <a:rPr/>
              <a:t>All module admin, assessments, queries</a:t>
            </a:r>
          </a:p>
        </p:txBody>
      </p:sp>
      <p:sp>
        <p:nvSpPr>
          <p:cNvPr id="4" name="Content Placeholder 3"/>
          <p:cNvSpPr>
            <a:spLocks noGrp="1"/>
          </p:cNvSpPr>
          <p:nvPr>
            <p:ph idx="2" sz="half"/>
          </p:nvPr>
        </p:nvSpPr>
        <p:spPr/>
        <p:txBody>
          <a:bodyPr/>
          <a:lstStyle/>
          <a:p>
            <a:pPr lvl="0" indent="0" marL="0">
              <a:spcBef>
                <a:spcPts val="3000"/>
              </a:spcBef>
              <a:buNone/>
            </a:pPr>
            <a:r>
              <a:rPr b="1"/>
              <a:t>Dr Martina Sladekova</a:t>
            </a:r>
          </a:p>
          <a:p>
            <a:pPr lvl="0"/>
            <a:r>
              <a:rPr/>
              <a:t>Co-convenor</a:t>
            </a:r>
          </a:p>
          <a:p>
            <a:pPr lvl="0"/>
            <a:r>
              <a:rPr/>
              <a:t>Website Lead</a:t>
            </a:r>
          </a:p>
          <a:p>
            <a:pPr lvl="0"/>
            <a:r>
              <a:rPr/>
              <a:t>Lectures, Skills Labs</a:t>
            </a:r>
          </a:p>
          <a:p>
            <a:pPr lvl="0"/>
            <a:r>
              <a:rPr/>
              <a:t>Module admin</a:t>
            </a:r>
          </a:p>
          <a:p>
            <a:pPr lvl="0" indent="0" marL="0">
              <a:spcBef>
                <a:spcPts val="3000"/>
              </a:spcBef>
              <a:buNone/>
            </a:pPr>
            <a:r>
              <a:rPr b="1"/>
              <a:t>Dr Dom Makowski, Hanna Eldarwish, Fiona Lancelotte</a:t>
            </a:r>
          </a:p>
          <a:p>
            <a:pPr lvl="0"/>
            <a:r>
              <a:rPr/>
              <a:t>Practicals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Materials and Resources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Canvas</a:t>
            </a:r>
          </a:p>
        </p:txBody>
      </p:sp>
      <p:sp>
        <p:nvSpPr>
          <p:cNvPr id="3" name="Content Placeholder 2"/>
          <p:cNvSpPr>
            <a:spLocks noGrp="1"/>
          </p:cNvSpPr>
          <p:nvPr>
            <p:ph idx="1"/>
          </p:nvPr>
        </p:nvSpPr>
        <p:spPr/>
        <p:txBody>
          <a:bodyPr/>
          <a:lstStyle/>
          <a:p>
            <a:pPr lvl="0" indent="0" marL="0">
              <a:buNone/>
            </a:pPr>
            <a:r>
              <a:rPr/>
              <a:t>Repository of all </a:t>
            </a:r>
            <a:r>
              <a:rPr b="1"/>
              <a:t>administrative</a:t>
            </a:r>
            <a:r>
              <a:rPr/>
              <a:t> info about the module</a:t>
            </a:r>
          </a:p>
          <a:p>
            <a:pPr lvl="0"/>
            <a:r>
              <a:rPr/>
              <a:t>Schedule and syllabus</a:t>
            </a:r>
          </a:p>
          <a:p>
            <a:pPr lvl="0"/>
            <a:r>
              <a:rPr/>
              <a:t>Assessment info and resources</a:t>
            </a:r>
          </a:p>
          <a:p>
            <a:pPr lvl="0"/>
            <a:r>
              <a:rPr/>
              <a:t>Assessment submission points</a:t>
            </a:r>
          </a:p>
          <a:p>
            <a:pPr lvl="0"/>
            <a:r>
              <a:rPr/>
              <a:t>Quiz and exam testing</a:t>
            </a:r>
          </a:p>
          <a:p>
            <a:pPr lvl="0"/>
            <a:r>
              <a:rPr/>
              <a:t>Policies, rules, and guidelines</a:t>
            </a:r>
          </a:p>
          <a:p>
            <a:pPr lvl="0" indent="0" marL="0">
              <a:buNone/>
            </a:pPr>
            <a:r>
              <a:rPr/>
              <a:t>Also hosts </a:t>
            </a:r>
            <a:r>
              <a:rPr b="1"/>
              <a:t>all session recordings</a:t>
            </a:r>
            <a:r>
              <a:rPr/>
              <a:t> under Panopto Recordings</a:t>
            </a:r>
          </a:p>
          <a:p>
            <a:pPr lvl="0" indent="0" marL="0">
              <a:buNone/>
            </a:pPr>
            <a:r>
              <a:rPr/>
              <a:t>. . .</a:t>
            </a:r>
          </a:p>
          <a:p>
            <a:pPr lvl="0" indent="0" marL="1270000">
              <a:buNone/>
            </a:pPr>
            <a:r>
              <a:rPr sz="2000" b="1"/>
              <a:t>Important</a:t>
            </a:r>
          </a:p>
          <a:p>
            <a:pPr lvl="0" indent="0" marL="1270000">
              <a:buNone/>
            </a:pPr>
            <a:r>
              <a:rPr sz="2000"/>
              <a:t>If you have a question about the module or assessments, </a:t>
            </a:r>
            <a:r>
              <a:rPr sz="2000" b="1">
                <a:hlinkClick r:id="rId2"/>
              </a:rPr>
              <a:t>check Canvas first</a:t>
            </a:r>
            <a:r>
              <a:rPr sz="2000"/>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Website</a:t>
            </a:r>
          </a:p>
        </p:txBody>
      </p:sp>
      <p:sp>
        <p:nvSpPr>
          <p:cNvPr id="3" name="Content Placeholder 2"/>
          <p:cNvSpPr>
            <a:spLocks noGrp="1"/>
          </p:cNvSpPr>
          <p:nvPr>
            <p:ph idx="1"/>
          </p:nvPr>
        </p:nvSpPr>
        <p:spPr/>
        <p:txBody>
          <a:bodyPr/>
          <a:lstStyle/>
          <a:p>
            <a:pPr lvl="0"/>
            <a:r>
              <a:rPr/>
              <a:t>Repository of (almost) all module </a:t>
            </a:r>
            <a:r>
              <a:rPr b="1"/>
              <a:t>content</a:t>
            </a:r>
          </a:p>
          <a:p>
            <a:pPr lvl="1"/>
            <a:r>
              <a:rPr/>
              <a:t>✨Lecture slides and tutorials</a:t>
            </a:r>
          </a:p>
          <a:p>
            <a:pPr lvl="1"/>
            <a:r>
              <a:rPr/>
              <a:t>✨Skills Lab example solutions</a:t>
            </a:r>
          </a:p>
          <a:p>
            <a:pPr lvl="0"/>
            <a:r>
              <a:rPr/>
              <a:t>Contains everything you might read/refer to</a:t>
            </a:r>
          </a:p>
          <a:p>
            <a:pPr lvl="1"/>
            <a:r>
              <a:rPr b="1"/>
              <a:t>Exception</a:t>
            </a:r>
            <a:r>
              <a:rPr/>
              <a:t>: Lecture/Skills Lab recordings on Canvas as usual</a:t>
            </a:r>
          </a:p>
          <a:p>
            <a:pPr lvl="0" indent="0" marL="1270000">
              <a:buNone/>
            </a:pPr>
            <a:r>
              <a:rPr sz="2000" b="1"/>
              <a:t>Important</a:t>
            </a:r>
          </a:p>
          <a:p>
            <a:pPr lvl="0" indent="0" marL="1270000">
              <a:buNone/>
            </a:pPr>
            <a:r>
              <a:rPr sz="2000">
                <a:hlinkClick r:id="rId2"/>
              </a:rPr>
              <a:t>Check out the module website!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Posit Cloud</a:t>
            </a:r>
          </a:p>
        </p:txBody>
      </p:sp>
      <p:sp>
        <p:nvSpPr>
          <p:cNvPr id="3" name="Content Placeholder 2"/>
          <p:cNvSpPr>
            <a:spLocks noGrp="1"/>
          </p:cNvSpPr>
          <p:nvPr>
            <p:ph idx="1"/>
          </p:nvPr>
        </p:nvSpPr>
        <p:spPr/>
        <p:txBody>
          <a:bodyPr/>
          <a:lstStyle/>
          <a:p>
            <a:pPr lvl="0"/>
            <a:r>
              <a:rPr/>
              <a:t>Weekly projects containing:</a:t>
            </a:r>
          </a:p>
          <a:p>
            <a:pPr lvl="1"/>
            <a:r>
              <a:rPr/>
              <a:t>✨Tutorial notebooks</a:t>
            </a:r>
          </a:p>
          <a:p>
            <a:pPr lvl="1"/>
            <a:r>
              <a:rPr/>
              <a:t>✨Skills Lab notebooks</a:t>
            </a:r>
          </a:p>
          <a:p>
            <a:pPr lvl="1"/>
            <a:r>
              <a:rPr/>
              <a:t>✨Practical worksheets</a:t>
            </a:r>
          </a:p>
          <a:p>
            <a:pPr lvl="0"/>
            <a:r>
              <a:rPr/>
              <a:t>Contains everything you might do/complete</a:t>
            </a:r>
          </a:p>
          <a:p>
            <a:pPr lvl="0"/>
            <a:r>
              <a:rPr/>
              <a:t>NO solutions released! Come talk to us :)</a:t>
            </a:r>
          </a:p>
          <a:p>
            <a:pPr lvl="0" indent="0" marL="1270000">
              <a:buNone/>
            </a:pPr>
            <a:r>
              <a:rPr sz="2000" b="1"/>
              <a:t>Important</a:t>
            </a:r>
          </a:p>
          <a:p>
            <a:pPr lvl="0" indent="0" marL="1270000">
              <a:buNone/>
            </a:pPr>
            <a:r>
              <a:rPr sz="2000"/>
              <a:t>Complete each week project </a:t>
            </a:r>
            <a:r>
              <a:rPr sz="2000">
                <a:hlinkClick r:id="rId2"/>
              </a:rPr>
              <a:t>on the Cloud</a:t>
            </a:r>
            <a:r>
              <a:rPr sz="2000"/>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Module Structure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Types of Sessions</a:t>
            </a:r>
          </a:p>
        </p:txBody>
      </p:sp>
      <p:sp>
        <p:nvSpPr>
          <p:cNvPr id="3" name="Content Placeholder 2"/>
          <p:cNvSpPr>
            <a:spLocks noGrp="1"/>
          </p:cNvSpPr>
          <p:nvPr>
            <p:ph idx="1" sz="half"/>
          </p:nvPr>
        </p:nvSpPr>
        <p:spPr/>
        <p:txBody>
          <a:bodyPr/>
          <a:lstStyle/>
          <a:p>
            <a:pPr lvl="0" indent="0" marL="0">
              <a:spcBef>
                <a:spcPts val="3000"/>
              </a:spcBef>
              <a:buNone/>
            </a:pPr>
            <a:r>
              <a:rPr b="1"/>
              <a:t>Lecture</a:t>
            </a:r>
          </a:p>
          <a:p>
            <a:pPr lvl="0"/>
            <a:r>
              <a:rPr/>
              <a:t>One-hour lecture session Tuesday mornings</a:t>
            </a:r>
          </a:p>
          <a:p>
            <a:pPr lvl="0"/>
            <a:r>
              <a:rPr/>
              <a:t>Concepts, ideas, statistical tests and principles</a:t>
            </a:r>
          </a:p>
          <a:p>
            <a:pPr lvl="0" indent="0" marL="0">
              <a:spcBef>
                <a:spcPts val="3000"/>
              </a:spcBef>
              <a:buNone/>
            </a:pPr>
            <a:r>
              <a:rPr b="1"/>
              <a:t>Skills Lab</a:t>
            </a:r>
          </a:p>
          <a:p>
            <a:pPr lvl="0"/>
            <a:r>
              <a:rPr/>
              <a:t>One-hour interactive, live-coding session Wednesday mornings</a:t>
            </a:r>
          </a:p>
          <a:p>
            <a:pPr lvl="0"/>
            <a:r>
              <a:rPr/>
              <a:t>How to think about and work with data</a:t>
            </a:r>
          </a:p>
        </p:txBody>
      </p:sp>
      <p:sp>
        <p:nvSpPr>
          <p:cNvPr id="4" name="Content Placeholder 3"/>
          <p:cNvSpPr>
            <a:spLocks noGrp="1"/>
          </p:cNvSpPr>
          <p:nvPr>
            <p:ph idx="2" sz="half"/>
          </p:nvPr>
        </p:nvSpPr>
        <p:spPr/>
        <p:txBody>
          <a:bodyPr/>
          <a:lstStyle/>
          <a:p>
            <a:pPr lvl="0" indent="0" marL="0">
              <a:spcBef>
                <a:spcPts val="3000"/>
              </a:spcBef>
              <a:buNone/>
            </a:pPr>
            <a:r>
              <a:rPr b="1"/>
              <a:t>Practical</a:t>
            </a:r>
          </a:p>
          <a:p>
            <a:pPr lvl="0"/>
            <a:r>
              <a:rPr/>
              <a:t>Two-hour supported working time</a:t>
            </a:r>
          </a:p>
          <a:p>
            <a:pPr lvl="1"/>
            <a:r>
              <a:rPr/>
              <a:t>Ask questions and get help</a:t>
            </a:r>
          </a:p>
          <a:p>
            <a:pPr lvl="1"/>
            <a:r>
              <a:rPr/>
              <a:t>Complete the tutorial/worksheet</a:t>
            </a:r>
          </a:p>
          <a:p>
            <a:pPr lvl="1"/>
            <a:r>
              <a:rPr/>
              <a:t>Take a quiz</a:t>
            </a:r>
          </a:p>
          <a:p>
            <a:pPr lvl="0"/>
            <a:r>
              <a:rPr/>
              <a:t>Multiple sessions throughout the week</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1270000">
              <a:buNone/>
            </a:pPr>
            <a:r>
              <a:rPr sz="2000" b="1"/>
              <a:t>Important</a:t>
            </a:r>
          </a:p>
          <a:p>
            <a:pPr lvl="0" indent="0" marL="1270000">
              <a:buNone/>
            </a:pPr>
            <a:r>
              <a:rPr sz="2000"/>
              <a:t>Skills Labs are </a:t>
            </a:r>
            <a:r>
              <a:rPr sz="2000" b="1"/>
              <a:t>not optional</a:t>
            </a:r>
            <a:r>
              <a:rPr sz="2000"/>
              <a:t>! They are distinct from the lectures and will contribute to your assessments.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Attendance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Lectures/Skills Labs</a:t>
            </a:r>
          </a:p>
        </p:txBody>
      </p:sp>
      <p:sp>
        <p:nvSpPr>
          <p:cNvPr id="3" name="Content Placeholder 2"/>
          <p:cNvSpPr>
            <a:spLocks noGrp="1"/>
          </p:cNvSpPr>
          <p:nvPr>
            <p:ph idx="1"/>
          </p:nvPr>
        </p:nvSpPr>
        <p:spPr/>
        <p:txBody>
          <a:bodyPr/>
          <a:lstStyle/>
          <a:p>
            <a:pPr lvl="0"/>
            <a:r>
              <a:rPr/>
              <a:t>Attendance is required and recorded via PIN</a:t>
            </a:r>
          </a:p>
          <a:p>
            <a:pPr lvl="0"/>
            <a:r>
              <a:rPr/>
              <a:t>Delivered in person, recordings posted on Canvas</a:t>
            </a:r>
          </a:p>
          <a:p>
            <a:pPr lvl="0" indent="0" marL="0">
              <a:spcBef>
                <a:spcPts val="3000"/>
              </a:spcBef>
              <a:buNone/>
            </a:pPr>
            <a:r>
              <a:rPr b="1"/>
              <a:t>If you miss a lecture or skills lab…</a:t>
            </a:r>
          </a:p>
          <a:p>
            <a:pPr lvl="0"/>
            <a:r>
              <a:rPr/>
              <a:t>Watch the recording on Canvas</a:t>
            </a:r>
          </a:p>
          <a:p>
            <a:pPr lvl="0"/>
            <a:r>
              <a:rPr/>
              <a:t>Take notes and follow along with the materials</a:t>
            </a:r>
          </a:p>
          <a:p>
            <a:pPr lvl="0"/>
            <a:r>
              <a:rPr/>
              <a:t>For Skills Labs, try out the code yourself</a:t>
            </a:r>
          </a:p>
          <a:p>
            <a:pPr lvl="0"/>
            <a:r>
              <a:rPr/>
              <a:t>Ask questions on Discord, in your practicals, or come to a drop-in for extra one-on-one attention!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Attendance is Key</a:t>
            </a:r>
          </a:p>
        </p:txBody>
      </p:sp>
      <p:sp>
        <p:nvSpPr>
          <p:cNvPr id="3" name="Content Placeholder 2"/>
          <p:cNvSpPr>
            <a:spLocks noGrp="1"/>
          </p:cNvSpPr>
          <p:nvPr>
            <p:ph idx="1"/>
          </p:nvPr>
        </p:nvSpPr>
        <p:spPr/>
        <p:txBody>
          <a:bodyPr/>
          <a:lstStyle/>
          <a:p>
            <a:pPr lvl="0"/>
            <a:r>
              <a:rPr/>
              <a:t>Strong recommendation to </a:t>
            </a:r>
            <a:r>
              <a:rPr b="1"/>
              <a:t>attend live sessions consistently</a:t>
            </a:r>
          </a:p>
          <a:p>
            <a:pPr lvl="1"/>
            <a:r>
              <a:rPr/>
              <a:t>Use recordings to supplement or review, not replace, lecture attendance</a:t>
            </a:r>
          </a:p>
          <a:p>
            <a:pPr lvl="0"/>
            <a:r>
              <a:rPr/>
              <a:t>Highest marks for students who attended live lecture and reviewed recordings (Bos et al., 2016)</a:t>
            </a:r>
          </a:p>
          <a:p>
            <a:pPr lvl="0"/>
            <a:r>
              <a:rPr/>
              <a:t>Attendance and recording usage both predict achievement (Nordmann et al., 2019)</a:t>
            </a:r>
          </a:p>
          <a:p>
            <a:pPr lvl="0"/>
            <a:r>
              <a:rPr>
                <a:hlinkClick r:id="rId2"/>
              </a:rPr>
              <a:t>Guidelines for students</a:t>
            </a:r>
            <a:r>
              <a:rPr/>
              <a:t> (Nordmann et al., 2020)</a:t>
            </a:r>
          </a:p>
        </p:txBody>
      </p:sp>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Practicals</a:t>
            </a:r>
          </a:p>
        </p:txBody>
      </p:sp>
      <p:sp>
        <p:nvSpPr>
          <p:cNvPr id="3" name="Content Placeholder 2"/>
          <p:cNvSpPr>
            <a:spLocks noGrp="1"/>
          </p:cNvSpPr>
          <p:nvPr>
            <p:ph idx="1"/>
          </p:nvPr>
        </p:nvSpPr>
        <p:spPr/>
        <p:txBody>
          <a:bodyPr/>
          <a:lstStyle/>
          <a:p>
            <a:pPr lvl="0"/>
            <a:r>
              <a:rPr/>
              <a:t>Attendance is required and recorded </a:t>
            </a:r>
            <a:r>
              <a:rPr b="1"/>
              <a:t>manually</a:t>
            </a:r>
          </a:p>
          <a:p>
            <a:pPr lvl="0"/>
            <a:r>
              <a:rPr/>
              <a:t>Interact in some way with tutors (any way is fine)</a:t>
            </a:r>
          </a:p>
          <a:p>
            <a:pPr lvl="1"/>
            <a:r>
              <a:rPr/>
              <a:t>Ask questions, ask for help, get your work checked before the quiz!</a:t>
            </a:r>
          </a:p>
          <a:p>
            <a:pPr lvl="0" indent="0" marL="0">
              <a:buNone/>
            </a:pPr>
            <a:r>
              <a:rPr/>
              <a:t>. . .</a:t>
            </a:r>
          </a:p>
          <a:p>
            <a:pPr lvl="0" indent="0" marL="0">
              <a:buNone/>
            </a:pPr>
            <a:r>
              <a:rPr/>
              <a:t>If you attend </a:t>
            </a:r>
            <a:r>
              <a:rPr i="1"/>
              <a:t>any</a:t>
            </a:r>
            <a:r>
              <a:rPr/>
              <a:t> practical, you can access help and the quiz as normal.</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If you miss a practical…</a:t>
            </a:r>
          </a:p>
        </p:txBody>
      </p:sp>
      <p:sp>
        <p:nvSpPr>
          <p:cNvPr id="3" name="Content Placeholder 2"/>
          <p:cNvSpPr>
            <a:spLocks noGrp="1"/>
          </p:cNvSpPr>
          <p:nvPr>
            <p:ph idx="1"/>
          </p:nvPr>
        </p:nvSpPr>
        <p:spPr/>
        <p:txBody>
          <a:bodyPr/>
          <a:lstStyle/>
          <a:p>
            <a:pPr lvl="0"/>
            <a:r>
              <a:rPr/>
              <a:t>You can attend another practical in the week to take the quiz, but you </a:t>
            </a:r>
            <a:r>
              <a:rPr b="1"/>
              <a:t>will not be marked present</a:t>
            </a:r>
          </a:p>
          <a:p>
            <a:pPr lvl="0"/>
            <a:r>
              <a:rPr/>
              <a:t>If you can’t attend another practical, you </a:t>
            </a:r>
            <a:r>
              <a:rPr b="1"/>
              <a:t>must</a:t>
            </a:r>
            <a:r>
              <a:rPr/>
              <a:t> notify of your absence in order to be able to use the mop-up quiz</a:t>
            </a:r>
          </a:p>
          <a:p>
            <a:pPr lvl="0" indent="0" marL="0">
              <a:buNone/>
            </a:pPr>
            <a:r>
              <a:rPr/>
              <a:t>More on this </a:t>
            </a:r>
            <a:r>
              <a:rPr>
                <a:hlinkClick r:id="rId2" action="ppaction://hlinksldjump"/>
              </a:rPr>
              <a:t>in just a moment…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Changing Your Timetable</a:t>
            </a:r>
          </a:p>
        </p:txBody>
      </p:sp>
      <p:sp>
        <p:nvSpPr>
          <p:cNvPr id="3" name="Content Placeholder 2"/>
          <p:cNvSpPr>
            <a:spLocks noGrp="1"/>
          </p:cNvSpPr>
          <p:nvPr>
            <p:ph idx="1"/>
          </p:nvPr>
        </p:nvSpPr>
        <p:spPr/>
        <p:txBody>
          <a:bodyPr/>
          <a:lstStyle/>
          <a:p>
            <a:pPr lvl="0"/>
            <a:r>
              <a:rPr/>
              <a:t>Only allowed where unavoidable (e.g. consistent clash)</a:t>
            </a:r>
          </a:p>
          <a:p>
            <a:pPr lvl="0"/>
            <a:r>
              <a:rPr>
                <a:hlinkClick r:id="rId2"/>
              </a:rPr>
              <a:t>Email the School Office</a:t>
            </a:r>
            <a:r>
              <a:rPr/>
              <a:t> - the teaching team cannot help!</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Assessments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All Assessments</a:t>
            </a:r>
          </a:p>
        </p:txBody>
      </p:sp>
      <p:sp>
        <p:nvSpPr>
          <p:cNvPr id="4" name="Text Placeholder 3"/>
          <p:cNvSpPr>
            <a:spLocks noGrp="1"/>
          </p:cNvSpPr>
          <p:nvPr>
            <p:ph idx="2" sz="half" type="body"/>
          </p:nvPr>
        </p:nvSpPr>
        <p:spPr/>
        <p:txBody>
          <a:bodyPr/>
          <a:lstStyle/>
          <a:p>
            <a:pPr lvl="0" indent="0" marL="0">
              <a:buNone/>
            </a:pPr>
            <a:r>
              <a:rPr/>
              <a:t>See detailed information on </a:t>
            </a:r>
            <a:r>
              <a:rPr>
                <a:hlinkClick r:id="rId2"/>
              </a:rPr>
              <a:t>Canvas</a:t>
            </a:r>
          </a:p>
        </p:txBody>
      </p:sp>
      <p:graphicFrame>
        <p:nvGraphicFramePr>
          <p:cNvPr id="6" name="Content Placeholder 5"/>
          <p:cNvGraphicFramePr>
            <a:graphicFrameLocks noGrp="1"/>
          </p:cNvGraphicFramePr>
          <p:nvPr>
            <p:ph idx="1"/>
          </p:nvPr>
        </p:nvGraphicFramePr>
        <p:xfrm>
          <a:off x="3568700" y="203200"/>
          <a:ext cx="5105400" cy="4381500"/>
        </p:xfrm>
        <a:graphic>
          <a:graphicData uri="http://schemas.openxmlformats.org/drawingml/2006/table">
            <a:tbl>
              <a:tblPr firstRow="1" bandRow="1">
                <a:tableStyleId>{5C22544A-7EE6-4342-B048-85BDC9FD1C3A}</a:tableStyleId>
              </a:tblPr>
              <a:tblGrid>
                <a:gridCol w="1752600"/>
                <a:gridCol w="584200"/>
                <a:gridCol w="2768600"/>
              </a:tblGrid>
              <a:tr h="0">
                <a:tc>
                  <a:txBody>
                    <a:bodyPr/>
                    <a:lstStyle/>
                    <a:p>
                      <a:pPr lvl="0" indent="0" marL="0">
                        <a:buNone/>
                      </a:pPr>
                      <a:r>
                        <a:rPr/>
                        <a:t>What</a:t>
                      </a:r>
                    </a:p>
                  </a:txBody>
                  <a:tcPr/>
                </a:tc>
                <a:tc>
                  <a:txBody>
                    <a:bodyPr/>
                    <a:lstStyle/>
                    <a:p>
                      <a:pPr lvl="0" indent="0" marL="0">
                        <a:buNone/>
                      </a:pPr>
                      <a:r>
                        <a:rPr/>
                        <a:t>Weight</a:t>
                      </a:r>
                    </a:p>
                  </a:txBody>
                  <a:tcPr/>
                </a:tc>
                <a:tc>
                  <a:txBody>
                    <a:bodyPr/>
                    <a:lstStyle/>
                    <a:p>
                      <a:pPr lvl="0" indent="0" marL="0">
                        <a:buNone/>
                      </a:pPr>
                      <a:r>
                        <a:rPr/>
                        <a:t>When</a:t>
                      </a:r>
                    </a:p>
                  </a:txBody>
                  <a:tcPr/>
                </a:tc>
              </a:tr>
              <a:tr h="0">
                <a:tc>
                  <a:txBody>
                    <a:bodyPr/>
                    <a:lstStyle/>
                    <a:p>
                      <a:pPr lvl="0" indent="0" marL="0">
                        <a:buNone/>
                      </a:pPr>
                      <a:r>
                        <a:rPr/>
                        <a:t>Worksheet quizzes</a:t>
                      </a:r>
                    </a:p>
                  </a:txBody>
                </a:tc>
                <a:tc>
                  <a:txBody>
                    <a:bodyPr/>
                    <a:lstStyle/>
                    <a:p>
                      <a:pPr lvl="0" indent="0" marL="0">
                        <a:buNone/>
                      </a:pPr>
                      <a:r>
                        <a:rPr/>
                        <a:t>25%</a:t>
                      </a:r>
                    </a:p>
                  </a:txBody>
                </a:tc>
                <a:tc>
                  <a:txBody>
                    <a:bodyPr/>
                    <a:lstStyle/>
                    <a:p>
                      <a:pPr lvl="0" indent="0" marL="0">
                        <a:buNone/>
                      </a:pPr>
                      <a:r>
                        <a:rPr/>
                        <a:t>Every week in practical sessions</a:t>
                      </a:r>
                    </a:p>
                  </a:txBody>
                </a:tc>
              </a:tr>
              <a:tr h="0">
                <a:tc>
                  <a:txBody>
                    <a:bodyPr/>
                    <a:lstStyle/>
                    <a:p>
                      <a:pPr lvl="0" indent="0" marL="0">
                        <a:buNone/>
                      </a:pPr>
                      <a:r>
                        <a:rPr/>
                        <a:t>Take-away paper (TAP)</a:t>
                      </a:r>
                    </a:p>
                  </a:txBody>
                </a:tc>
                <a:tc>
                  <a:txBody>
                    <a:bodyPr/>
                    <a:lstStyle/>
                    <a:p>
                      <a:pPr lvl="0" indent="0" marL="0">
                        <a:buNone/>
                      </a:pPr>
                      <a:r>
                        <a:rPr/>
                        <a:t>25%</a:t>
                      </a:r>
                    </a:p>
                  </a:txBody>
                </a:tc>
                <a:tc>
                  <a:txBody>
                    <a:bodyPr/>
                    <a:lstStyle/>
                    <a:p>
                      <a:pPr lvl="0" indent="0" marL="0">
                        <a:buNone/>
                      </a:pPr>
                      <a:r>
                        <a:rPr/>
                        <a:t>48-hour period, due Week 7 Wednesday</a:t>
                      </a:r>
                    </a:p>
                  </a:txBody>
                </a:tc>
              </a:tr>
              <a:tr h="0">
                <a:tc>
                  <a:txBody>
                    <a:bodyPr/>
                    <a:lstStyle/>
                    <a:p>
                      <a:pPr lvl="0" indent="0" marL="0">
                        <a:buNone/>
                      </a:pPr>
                      <a:r>
                        <a:rPr/>
                        <a:t>Research participation</a:t>
                      </a:r>
                    </a:p>
                  </a:txBody>
                </a:tc>
                <a:tc>
                  <a:txBody>
                    <a:bodyPr/>
                    <a:lstStyle/>
                    <a:p>
                      <a:pPr lvl="0" indent="0" marL="0">
                        <a:buNone/>
                      </a:pPr>
                      <a:r>
                        <a:rPr/>
                        <a:t>10%</a:t>
                      </a:r>
                    </a:p>
                  </a:txBody>
                </a:tc>
                <a:tc>
                  <a:txBody>
                    <a:bodyPr/>
                    <a:lstStyle/>
                    <a:p>
                      <a:pPr lvl="0" indent="0" marL="0">
                        <a:buNone/>
                      </a:pPr>
                      <a:r>
                        <a:rPr/>
                        <a:t>Throughout term, due Week 11 Friday</a:t>
                      </a:r>
                    </a:p>
                  </a:txBody>
                </a:tc>
              </a:tr>
              <a:tr h="0">
                <a:tc>
                  <a:txBody>
                    <a:bodyPr/>
                    <a:lstStyle/>
                    <a:p>
                      <a:pPr lvl="0" indent="0" marL="0">
                        <a:buNone/>
                      </a:pPr>
                      <a:r>
                        <a:rPr/>
                        <a:t>Exam</a:t>
                      </a:r>
                    </a:p>
                  </a:txBody>
                </a:tc>
                <a:tc>
                  <a:txBody>
                    <a:bodyPr/>
                    <a:lstStyle/>
                    <a:p>
                      <a:pPr lvl="0" indent="0" marL="0">
                        <a:buNone/>
                      </a:pPr>
                      <a:r>
                        <a:rPr/>
                        <a:t>40%</a:t>
                      </a:r>
                    </a:p>
                  </a:txBody>
                </a:tc>
                <a:tc>
                  <a:txBody>
                    <a:bodyPr/>
                    <a:lstStyle/>
                    <a:p>
                      <a:pPr lvl="0" indent="0" marL="0">
                        <a:buNone/>
                      </a:pPr>
                      <a:r>
                        <a:rPr/>
                        <a:t>A2 assessment period</a:t>
                      </a:r>
                    </a:p>
                  </a:txBody>
                </a:tc>
              </a:tr>
            </a:tbl>
          </a:graphicData>
        </a:graphic>
      </p:graphicFrame>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Worksheet Quizzes</a:t>
            </a:r>
          </a:p>
        </p:txBody>
      </p:sp>
      <p:sp>
        <p:nvSpPr>
          <p:cNvPr id="3" name="Content Placeholder 2"/>
          <p:cNvSpPr>
            <a:spLocks noGrp="1"/>
          </p:cNvSpPr>
          <p:nvPr>
            <p:ph idx="1"/>
          </p:nvPr>
        </p:nvSpPr>
        <p:spPr/>
        <p:txBody>
          <a:bodyPr/>
          <a:lstStyle/>
          <a:p>
            <a:pPr lvl="0"/>
            <a:r>
              <a:rPr/>
              <a:t>Before or during each practical, complete a worksheet</a:t>
            </a:r>
          </a:p>
          <a:p>
            <a:pPr lvl="0"/>
            <a:r>
              <a:rPr/>
              <a:t>In the second hour, complete a marked quiz</a:t>
            </a:r>
          </a:p>
          <a:p>
            <a:pPr lvl="1"/>
            <a:r>
              <a:rPr/>
              <a:t>Next week: practice only!</a:t>
            </a:r>
          </a:p>
          <a:p>
            <a:pPr lvl="0"/>
            <a:r>
              <a:rPr/>
              <a:t>Covers the lecture, skills lab, tutorial, and worksheet</a:t>
            </a:r>
          </a:p>
          <a:p>
            <a:pPr lvl="0" indent="0" marL="0">
              <a:buNone/>
            </a:pPr>
            <a:r>
              <a:rPr/>
              <a:t>. . .</a:t>
            </a:r>
          </a:p>
          <a:p>
            <a:pPr lvl="0"/>
            <a:r>
              <a:rPr b="1"/>
              <a:t>This week:</a:t>
            </a:r>
            <a:r>
              <a:rPr/>
              <a:t> Practice quiz on Canvas anytime</a:t>
            </a:r>
          </a:p>
          <a:p>
            <a:pPr lvl="0"/>
            <a:r>
              <a:rPr b="1"/>
              <a:t>Next week:</a:t>
            </a:r>
            <a:r>
              <a:rPr/>
              <a:t> Practice quiz in practicals only!</a:t>
            </a:r>
          </a:p>
          <a:p>
            <a:pPr lvl="0"/>
            <a:r>
              <a:rPr b="1"/>
              <a:t>Week 3:</a:t>
            </a:r>
            <a:r>
              <a:rPr/>
              <a:t> First marked quiz</a:t>
            </a:r>
          </a:p>
        </p:txBody>
      </p:sp>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Worksheet Quizzes - Mop-Up</a:t>
            </a:r>
          </a:p>
        </p:txBody>
      </p:sp>
      <p:sp>
        <p:nvSpPr>
          <p:cNvPr id="3" name="Content Placeholder 2"/>
          <p:cNvSpPr>
            <a:spLocks noGrp="1"/>
          </p:cNvSpPr>
          <p:nvPr>
            <p:ph idx="1"/>
          </p:nvPr>
        </p:nvSpPr>
        <p:spPr/>
        <p:txBody>
          <a:bodyPr/>
          <a:lstStyle/>
          <a:p>
            <a:pPr lvl="0" indent="0" marL="0">
              <a:buNone/>
            </a:pPr>
            <a:r>
              <a:rPr/>
              <a:t>Each week on Friday evening we will send out a “mop-up” quiz code via Canvas Announcement.</a:t>
            </a:r>
          </a:p>
          <a:p>
            <a:pPr lvl="0" indent="0" marL="0">
              <a:buNone/>
            </a:pPr>
            <a:r>
              <a:rPr/>
              <a:t>To use this code to complete the quiz, </a:t>
            </a:r>
            <a:r>
              <a:rPr b="1"/>
              <a:t>at least one</a:t>
            </a:r>
            <a:r>
              <a:rPr/>
              <a:t> of the following must be true:</a:t>
            </a:r>
          </a:p>
          <a:p>
            <a:pPr lvl="0"/>
            <a:r>
              <a:rPr/>
              <a:t>You were absent from your practical session that week and have been marked absent</a:t>
            </a:r>
          </a:p>
          <a:p>
            <a:pPr lvl="0"/>
            <a:r>
              <a:rPr/>
              <a:t>You were unable to complete your quiz in your practical due to circumstances outside your control (e.g. your computer broke, WiFi failure), and have contacted the convenor to agree to use the mop-up quiz.</a:t>
            </a:r>
          </a:p>
          <a:p>
            <a:pPr lvl="0"/>
            <a:r>
              <a:rPr/>
              <a:t>You are registered with Disability Advice and have reasonable adjustments in place, and have contacted the convenor to agree to use the mop-up quiz for accessibility reasons.</a:t>
            </a:r>
          </a:p>
          <a:p>
            <a:pPr lvl="0" indent="0" marL="0">
              <a:buNone/>
            </a:pPr>
            <a:r>
              <a:rPr/>
              <a:t>You will be able to attempt the quiz until midnight on the following Monday, at which point the quiz will close.</a:t>
            </a:r>
          </a:p>
          <a:p>
            <a:pPr lvl="0" indent="0" marL="0">
              <a:buNone/>
            </a:pPr>
            <a:r>
              <a:rPr/>
              <a:t>. . .</a:t>
            </a:r>
          </a:p>
          <a:p>
            <a:pPr lvl="0" indent="0" marL="1270000">
              <a:buNone/>
            </a:pPr>
            <a:r>
              <a:rPr sz="2000" b="1"/>
              <a:t>Important</a:t>
            </a:r>
          </a:p>
          <a:p>
            <a:pPr lvl="0" indent="0" marL="1270000">
              <a:buNone/>
            </a:pPr>
            <a:r>
              <a:rPr sz="2000"/>
              <a:t>If you complete the mop-up quiz, but have neither a notified absence nor an agreement with the module convenor, </a:t>
            </a:r>
            <a:r>
              <a:rPr sz="2000" b="1"/>
              <a:t>the mark will be replaced with a 0</a:t>
            </a:r>
            <a:r>
              <a:rPr sz="2000"/>
              <a:t>.</a:t>
            </a:r>
          </a:p>
        </p:txBody>
      </p:sp>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DO THE PIN</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AI</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AI Use Policy</a:t>
            </a:r>
          </a:p>
        </p:txBody>
      </p:sp>
      <p:sp>
        <p:nvSpPr>
          <p:cNvPr id="3" name="Content Placeholder 2"/>
          <p:cNvSpPr>
            <a:spLocks noGrp="1"/>
          </p:cNvSpPr>
          <p:nvPr>
            <p:ph idx="1"/>
          </p:nvPr>
        </p:nvSpPr>
        <p:spPr/>
        <p:txBody>
          <a:bodyPr/>
          <a:lstStyle/>
          <a:p>
            <a:pPr lvl="0" indent="0" marL="0">
              <a:buNone/>
            </a:pPr>
          </a:p>
          <a:p>
            <a:pPr lvl="0" indent="0" marL="0">
              <a:buNone/>
            </a:pPr>
            <a:r>
              <a:rPr/>
              <a:t>There is NO acceptable use of AI on this module.</a:t>
            </a:r>
          </a:p>
          <a:p>
            <a:pPr lvl="0" indent="0" marL="0">
              <a:buNone/>
            </a:pPr>
            <a:r>
              <a:rPr/>
              <a:t>. . .</a:t>
            </a:r>
          </a:p>
          <a:p>
            <a:pPr lvl="0" indent="0" marL="0">
              <a:buNone/>
            </a:pPr>
            <a:r>
              <a:rPr/>
              <a:t>Any suspected use of AI on any assessment will be treated as academic misconduct.</a:t>
            </a:r>
          </a:p>
          <a:p>
            <a:pPr lvl="0" indent="0" marL="0">
              <a:buNone/>
            </a:pPr>
            <a:r>
              <a:rPr/>
              <a:t>. . .</a:t>
            </a:r>
          </a:p>
          <a:p>
            <a:pPr lvl="0" indent="0" marL="0">
              <a:buNone/>
            </a:pPr>
          </a:p>
          <a:p>
            <a:pPr lvl="0" indent="0" marL="0">
              <a:buNone/>
            </a:pPr>
            <a:r>
              <a:rPr/>
              <a:t>But what is the problem with getting a little help? Well…</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Cost of AI: Climate Disaster</a:t>
            </a:r>
          </a:p>
        </p:txBody>
      </p:sp>
      <p:sp>
        <p:nvSpPr>
          <p:cNvPr id="3" name="Content Placeholder 2"/>
          <p:cNvSpPr>
            <a:spLocks noGrp="1"/>
          </p:cNvSpPr>
          <p:nvPr>
            <p:ph idx="1"/>
          </p:nvPr>
        </p:nvSpPr>
        <p:spPr/>
        <p:txBody>
          <a:bodyPr/>
          <a:lstStyle/>
          <a:p>
            <a:pPr lvl="0"/>
            <a:r>
              <a:rPr>
                <a:hlinkClick r:id="rId2"/>
              </a:rPr>
              <a:t>Ever-increasing energy consumption</a:t>
            </a:r>
          </a:p>
          <a:p>
            <a:pPr lvl="1"/>
            <a:r>
              <a:rPr>
                <a:hlinkClick r:id="rId3"/>
              </a:rPr>
              <a:t>10x a standard Google search - EPRI Report</a:t>
            </a:r>
          </a:p>
          <a:p>
            <a:pPr lvl="1"/>
            <a:r>
              <a:rPr>
                <a:hlinkClick r:id="rId4"/>
              </a:rPr>
              <a:t>17,000x average US household use per day</a:t>
            </a:r>
          </a:p>
          <a:p>
            <a:pPr lvl="0"/>
            <a:r>
              <a:rPr>
                <a:hlinkClick r:id="rId5"/>
              </a:rPr>
              <a:t>Reversal of green energy targets to meet outsized demand</a:t>
            </a:r>
          </a:p>
          <a:p>
            <a:pPr lvl="1"/>
            <a:r>
              <a:rPr/>
              <a:t>“Globally, the electricity consumed by datacentres is expected to match the entire power consumption of Japan within the next two years”</a:t>
            </a:r>
          </a:p>
          <a:p>
            <a:pPr lvl="1"/>
            <a:r>
              <a:rPr/>
              <a:t>“…[I]n the near-term most markets with a large density of datacentres end up using more gas power: ‘It would absolutely pile pressure on already very difficult clean power targets.’”</a:t>
            </a:r>
          </a:p>
          <a:p>
            <a:pPr lvl="0"/>
            <a:r>
              <a:rPr>
                <a:hlinkClick r:id="rId6"/>
              </a:rPr>
              <a:t>Deprivation of already-deprived communities to power AI</a:t>
            </a:r>
          </a:p>
          <a:p>
            <a:pPr lvl="0"/>
            <a:r>
              <a:rPr>
                <a:hlinkClick r:id="rId7"/>
              </a:rPr>
              <a:t>Use of drinkable fresh water as server coolant</a:t>
            </a:r>
          </a:p>
          <a:p>
            <a:pPr lvl="1"/>
            <a:r>
              <a:rPr/>
              <a:t>“In July 2022…Microsoft pumped in about 11.5 million gallons of water to its cluster of Iowa data centers…That amounted to about 6% of all the water used in the district, which also supplies drinking water to the city’s residents.”</a:t>
            </a:r>
          </a:p>
          <a:p>
            <a:pPr lvl="1"/>
            <a:r>
              <a:rPr/>
              <a:t>“ChatGPT gulps up 500 milliliters of water (close to what’s in a 16-ounce water bottle) every time you ask it a series of between 5 to 50 prompts or questions.”</a:t>
            </a:r>
          </a:p>
        </p:txBody>
      </p:sp>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Cost of AI: Destruction and Theft of Creative Industries</a:t>
            </a:r>
          </a:p>
        </p:txBody>
      </p:sp>
      <p:sp>
        <p:nvSpPr>
          <p:cNvPr id="3" name="Content Placeholder 2"/>
          <p:cNvSpPr>
            <a:spLocks noGrp="1"/>
          </p:cNvSpPr>
          <p:nvPr>
            <p:ph idx="1"/>
          </p:nvPr>
        </p:nvSpPr>
        <p:spPr/>
        <p:txBody>
          <a:bodyPr/>
          <a:lstStyle/>
          <a:p>
            <a:pPr lvl="0"/>
            <a:r>
              <a:rPr>
                <a:hlinkClick r:id="rId2"/>
              </a:rPr>
              <a:t>SAG-AFTRA strikes over AI use and compensation</a:t>
            </a:r>
            <a:r>
              <a:rPr/>
              <a:t> in film, TV, and video games</a:t>
            </a:r>
          </a:p>
          <a:p>
            <a:pPr lvl="0"/>
            <a:r>
              <a:rPr>
                <a:hlinkClick r:id="rId3"/>
              </a:rPr>
              <a:t>Lawsuits for copyright infringement</a:t>
            </a:r>
          </a:p>
          <a:p>
            <a:pPr lvl="0"/>
            <a:r>
              <a:rPr>
                <a:hlinkClick r:id="rId4"/>
              </a:rPr>
              <a:t>Famous musicians join other voices criticising removal of copyright protections</a:t>
            </a:r>
          </a:p>
          <a:p>
            <a:pPr lvl="1"/>
            <a:r>
              <a:rPr/>
              <a:t>“The government is also consulting on an overhaul of copyright laws that would result in artists having to opt out of letting AI companies train their models using their work, rather than an opt-in model.”</a:t>
            </a:r>
          </a:p>
          <a:p>
            <a:pPr lvl="0"/>
            <a:r>
              <a:rPr>
                <a:hlinkClick r:id="rId5"/>
              </a:rPr>
              <a:t>Sale of scientific papers for AI training</a:t>
            </a:r>
            <a:r>
              <a:rPr/>
              <a:t> with no author compensation or consultation</a:t>
            </a:r>
          </a:p>
          <a:p>
            <a:pPr lvl="0"/>
            <a:r>
              <a:rPr>
                <a:hlinkClick r:id="rId6"/>
              </a:rPr>
              <a:t>AI image generation steals and takes work from human artists</a:t>
            </a:r>
          </a:p>
          <a:p>
            <a:pPr lvl="1"/>
            <a:r>
              <a:rPr/>
              <a:t>“These programs rely entirely on the pirated intellectual property of countless working artists, photographers, illustrators and other rights holders.”</a:t>
            </a:r>
          </a:p>
        </p:txBody>
      </p:sp>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Cost of AI: Privacy, Reality, and Human Rights</a:t>
            </a:r>
          </a:p>
        </p:txBody>
      </p:sp>
      <p:sp>
        <p:nvSpPr>
          <p:cNvPr id="3" name="Content Placeholder 2"/>
          <p:cNvSpPr>
            <a:spLocks noGrp="1"/>
          </p:cNvSpPr>
          <p:nvPr>
            <p:ph idx="1"/>
          </p:nvPr>
        </p:nvSpPr>
        <p:spPr/>
        <p:txBody>
          <a:bodyPr/>
          <a:lstStyle/>
          <a:p>
            <a:pPr lvl="0"/>
            <a:r>
              <a:rPr>
                <a:hlinkClick r:id="rId2"/>
              </a:rPr>
              <a:t>Sensitive data read and decisions made by “black box” AI without consent</a:t>
            </a:r>
          </a:p>
          <a:p>
            <a:pPr lvl="1"/>
            <a:r>
              <a:rPr/>
              <a:t>“The DWP’s data protection impact assessment also says consulting individuals about this way of processing their data is ‘not necessary as…these solutions will increase the efficiency of the processing’.”</a:t>
            </a:r>
          </a:p>
          <a:p>
            <a:pPr lvl="0"/>
            <a:r>
              <a:rPr>
                <a:hlinkClick r:id="rId3"/>
              </a:rPr>
              <a:t>Propagation of human biases</a:t>
            </a:r>
            <a:r>
              <a:rPr/>
              <a:t> offloaded to supposedly “objective” computer systems</a:t>
            </a:r>
          </a:p>
          <a:p>
            <a:pPr lvl="0"/>
            <a:r>
              <a:rPr>
                <a:hlinkClick r:id="rId4"/>
              </a:rPr>
              <a:t>Surveillance and AI</a:t>
            </a:r>
          </a:p>
          <a:p>
            <a:pPr lvl="0"/>
            <a:r>
              <a:rPr>
                <a:hlinkClick r:id="rId5"/>
              </a:rPr>
              <a:t>Use of AI to influence public opinions, elections and distort reality</a:t>
            </a:r>
          </a:p>
          <a:p>
            <a:pPr lvl="0"/>
            <a:r>
              <a:rPr>
                <a:hlinkClick r:id="rId6"/>
              </a:rPr>
              <a:t>Internet flooded with AI “slop”</a:t>
            </a:r>
          </a:p>
          <a:p>
            <a:pPr lvl="1"/>
            <a:r>
              <a:rPr/>
              <a:t>E.g. </a:t>
            </a:r>
            <a:r>
              <a:rPr>
                <a:hlinkClick r:id="rId7"/>
              </a:rPr>
              <a:t>AI-generated books on mushroom foraging that could be deadly</a:t>
            </a:r>
          </a:p>
        </p:txBody>
      </p:sp>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is “AI”, Anyway?</a:t>
            </a:r>
          </a:p>
        </p:txBody>
      </p:sp>
      <p:sp>
        <p:nvSpPr>
          <p:cNvPr id="3" name="Content Placeholder 2"/>
          <p:cNvSpPr>
            <a:spLocks noGrp="1"/>
          </p:cNvSpPr>
          <p:nvPr>
            <p:ph idx="1"/>
          </p:nvPr>
        </p:nvSpPr>
        <p:spPr/>
        <p:txBody>
          <a:bodyPr/>
          <a:lstStyle/>
          <a:p>
            <a:pPr lvl="0"/>
            <a:r>
              <a:rPr/>
              <a:t>A </a:t>
            </a:r>
            <a:r>
              <a:rPr b="1"/>
              <a:t>marketing term</a:t>
            </a:r>
            <a:r>
              <a:rPr/>
              <a:t> that covers a huge number of technologies, methodologies, and models, including:</a:t>
            </a:r>
          </a:p>
          <a:p>
            <a:pPr lvl="1"/>
            <a:r>
              <a:rPr/>
              <a:t>Spellcheck software</a:t>
            </a:r>
          </a:p>
          <a:p>
            <a:pPr lvl="1"/>
            <a:r>
              <a:rPr/>
              <a:t>Text autocomplete</a:t>
            </a:r>
          </a:p>
          <a:p>
            <a:pPr lvl="1"/>
            <a:r>
              <a:rPr/>
              <a:t>Automatic caption generation</a:t>
            </a:r>
          </a:p>
          <a:p>
            <a:pPr lvl="1"/>
            <a:r>
              <a:rPr/>
              <a:t>Machine learning</a:t>
            </a:r>
          </a:p>
          <a:p>
            <a:pPr lvl="1"/>
            <a:r>
              <a:rPr/>
              <a:t>“The Algorithm”</a:t>
            </a:r>
          </a:p>
          <a:p>
            <a:pPr lvl="1"/>
            <a:r>
              <a:rPr/>
              <a:t>Statistical models of various kinds</a:t>
            </a:r>
          </a:p>
          <a:p>
            <a:pPr lvl="1"/>
            <a:r>
              <a:rPr/>
              <a:t>Image/video generation and detection</a:t>
            </a:r>
          </a:p>
          <a:p>
            <a:pPr lvl="1"/>
            <a:r>
              <a:rPr/>
              <a:t>Generative AI/Large Language Models (LLMs)</a:t>
            </a:r>
          </a:p>
        </p:txBody>
      </p:sp>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is “Generative AI”?</a:t>
            </a:r>
          </a:p>
        </p:txBody>
      </p:sp>
      <p:sp>
        <p:nvSpPr>
          <p:cNvPr id="3" name="Content Placeholder 2"/>
          <p:cNvSpPr>
            <a:spLocks noGrp="1"/>
          </p:cNvSpPr>
          <p:nvPr>
            <p:ph idx="1"/>
          </p:nvPr>
        </p:nvSpPr>
        <p:spPr/>
        <p:txBody>
          <a:bodyPr/>
          <a:lstStyle/>
          <a:p>
            <a:pPr lvl="0" indent="0" marL="0">
              <a:buNone/>
            </a:pPr>
            <a:r>
              <a:rPr/>
              <a:t>These models have the following properties (quoted from Guest &amp; van Rooij, 2025):</a:t>
            </a:r>
          </a:p>
          <a:p>
            <a:pPr lvl="0"/>
            <a:r>
              <a:rPr/>
              <a:t>Are </a:t>
            </a:r>
            <a:r>
              <a:rPr b="1"/>
              <a:t>sophisticated statistical models</a:t>
            </a:r>
            <a:r>
              <a:rPr/>
              <a:t> so large they impact humans and the environment through their energy, land, and water use</a:t>
            </a:r>
          </a:p>
          <a:p>
            <a:pPr lvl="0"/>
            <a:r>
              <a:rPr/>
              <a:t>Depend on </a:t>
            </a:r>
            <a:r>
              <a:rPr b="1"/>
              <a:t>vast swathes of data</a:t>
            </a:r>
            <a:r>
              <a:rPr/>
              <a:t>, which is mostly stolen or otherwise unethically obtained or refined</a:t>
            </a:r>
          </a:p>
          <a:p>
            <a:pPr lvl="0"/>
            <a:r>
              <a:rPr/>
              <a:t>Can represent various statistical distributions and so can be </a:t>
            </a:r>
            <a:r>
              <a:rPr b="1"/>
              <a:t>discriminative, generative, or neither</a:t>
            </a:r>
          </a:p>
          <a:p>
            <a:pPr lvl="0"/>
            <a:r>
              <a:rPr/>
              <a:t>Exist in a </a:t>
            </a:r>
            <a:r>
              <a:rPr b="1"/>
              <a:t>displacement relationship to humans</a:t>
            </a:r>
            <a:r>
              <a:rPr/>
              <a:t>, i.e. this type of AI product is harmful to people, it contributes to deskilling, and it obfuscates cognitive labour</a:t>
            </a:r>
          </a:p>
          <a:p>
            <a:pPr lvl="0" indent="0" marL="0">
              <a:buNone/>
            </a:pPr>
            <a:r>
              <a:rPr/>
              <a:t>So generally includes “large language models” like ChatGPT, Claude, xAI/Grok, etc.</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is “Generative AI”?</a:t>
            </a:r>
          </a:p>
        </p:txBody>
      </p:sp>
      <p:sp>
        <p:nvSpPr>
          <p:cNvPr id="3" name="Content Placeholder 2"/>
          <p:cNvSpPr>
            <a:spLocks noGrp="1"/>
          </p:cNvSpPr>
          <p:nvPr>
            <p:ph idx="1"/>
          </p:nvPr>
        </p:nvSpPr>
        <p:spPr/>
        <p:txBody>
          <a:bodyPr/>
          <a:lstStyle/>
          <a:p>
            <a:pPr lvl="0" indent="0" marL="0">
              <a:buNone/>
            </a:pPr>
            <a:r>
              <a:rPr/>
              <a:t>In essence, Large Language Models generate linguistic output by probabilistically identifying the </a:t>
            </a:r>
            <a:r>
              <a:rPr b="1"/>
              <a:t>most likely next token in a sequence</a:t>
            </a:r>
            <a:r>
              <a:rPr/>
              <a:t> across massive amounts of training input</a:t>
            </a:r>
          </a:p>
          <a:p>
            <a:pPr lvl="0"/>
            <a:r>
              <a:rPr/>
              <a:t>“Token”: character, word, phrase, etc.</a:t>
            </a:r>
          </a:p>
          <a:p>
            <a:pPr lvl="0" indent="0" marL="0">
              <a:buNone/>
            </a:pPr>
            <a:r>
              <a:rPr/>
              <a:t>. . .</a:t>
            </a:r>
          </a:p>
          <a:p>
            <a:pPr lvl="0" indent="0" marL="0">
              <a:buNone/>
            </a:pPr>
            <a:r>
              <a:rPr/>
              <a:t>They regularly produce “hallucinations” - ie bullshit (technical term)</a:t>
            </a:r>
          </a:p>
          <a:p>
            <a:pPr lvl="0"/>
            <a:r>
              <a:rPr/>
              <a:t>This is an </a:t>
            </a:r>
            <a:r>
              <a:rPr b="1"/>
              <a:t>inherent property</a:t>
            </a:r>
            <a:r>
              <a:rPr/>
              <a:t> of LLMs (Lee, 2023)</a:t>
            </a:r>
          </a:p>
          <a:p>
            <a:pPr lvl="0"/>
            <a:r>
              <a:rPr/>
              <a:t>They are constructed to be confident, conversational, and helpful</a:t>
            </a:r>
          </a:p>
          <a:p>
            <a:pPr lvl="0"/>
            <a:r>
              <a:rPr/>
              <a:t>When there is a gap in the training data, they construct a plausible answer given the information they </a:t>
            </a:r>
            <a:r>
              <a:rPr i="1"/>
              <a:t>do</a:t>
            </a:r>
            <a:r>
              <a:rPr/>
              <a:t> have</a:t>
            </a:r>
          </a:p>
        </p:txBody>
      </p:sp>
    </p:spTree>
  </p:cSl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is “Generative AI”?</a:t>
            </a:r>
          </a:p>
        </p:txBody>
      </p:sp>
      <p:sp>
        <p:nvSpPr>
          <p:cNvPr id="3" name="Content Placeholder 2"/>
          <p:cNvSpPr>
            <a:spLocks noGrp="1"/>
          </p:cNvSpPr>
          <p:nvPr>
            <p:ph idx="1"/>
          </p:nvPr>
        </p:nvSpPr>
        <p:spPr/>
        <p:txBody>
          <a:bodyPr/>
          <a:lstStyle/>
          <a:p>
            <a:pPr lvl="0" indent="0" marL="0">
              <a:buNone/>
            </a:pPr>
          </a:p>
          <a:p>
            <a:pPr lvl="0" indent="0" marL="0">
              <a:buNone/>
            </a:pPr>
            <a:r>
              <a:rPr/>
              <a:t>When you interact with an LLM/GenAI chatbot, you think you’re asking:</a:t>
            </a:r>
          </a:p>
          <a:p>
            <a:pPr lvl="0" indent="0" marL="0">
              <a:buNone/>
            </a:pPr>
          </a:p>
          <a:p>
            <a:pPr lvl="0" indent="0" marL="0">
              <a:buNone/>
            </a:pPr>
            <a:r>
              <a:rPr/>
              <a:t>“What is the answer to this question?”</a:t>
            </a:r>
          </a:p>
          <a:p>
            <a:pPr lvl="0" indent="0" marL="0">
              <a:buNone/>
            </a:pPr>
            <a:r>
              <a:rPr/>
              <a:t>. . .</a:t>
            </a:r>
          </a:p>
          <a:p>
            <a:pPr lvl="0" indent="0" marL="0">
              <a:buNone/>
            </a:pPr>
          </a:p>
          <a:p>
            <a:pPr lvl="0" indent="0" marL="0">
              <a:buNone/>
            </a:pPr>
            <a:r>
              <a:rPr/>
              <a:t>But what you </a:t>
            </a:r>
            <a:r>
              <a:rPr b="1"/>
              <a:t>actually</a:t>
            </a:r>
            <a:r>
              <a:rPr/>
              <a:t> get is:</a:t>
            </a:r>
          </a:p>
          <a:p>
            <a:pPr lvl="0" indent="0" marL="0">
              <a:buNone/>
            </a:pPr>
          </a:p>
          <a:p>
            <a:pPr lvl="0" indent="0" marL="0">
              <a:buNone/>
            </a:pPr>
            <a:r>
              <a:rPr/>
              <a:t>“What does a plausible answer to this question </a:t>
            </a:r>
            <a:r>
              <a:rPr i="1"/>
              <a:t>sound like</a:t>
            </a:r>
            <a:r>
              <a:rPr/>
              <a:t>?”</a:t>
            </a:r>
          </a:p>
        </p:txBody>
      </p:sp>
    </p:spTree>
  </p:cSl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So…</a:t>
            </a:r>
          </a:p>
        </p:txBody>
      </p:sp>
      <p:sp>
        <p:nvSpPr>
          <p:cNvPr id="3" name="Content Placeholder 2"/>
          <p:cNvSpPr>
            <a:spLocks noGrp="1"/>
          </p:cNvSpPr>
          <p:nvPr>
            <p:ph idx="1"/>
          </p:nvPr>
        </p:nvSpPr>
        <p:spPr/>
        <p:txBody>
          <a:bodyPr/>
          <a:lstStyle/>
          <a:p>
            <a:pPr lvl="0" indent="0" marL="0">
              <a:buNone/>
            </a:pPr>
          </a:p>
          <a:p>
            <a:pPr lvl="0" indent="0" marL="0">
              <a:buNone/>
            </a:pPr>
            <a:r>
              <a:rPr/>
              <a:t>What does this mean for us as people who care about scientific accuracy, truth, fairness, and standards of evidence?</a:t>
            </a:r>
          </a:p>
        </p:txBody>
      </p:sp>
    </p:spTree>
  </p:cSl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Using Generative AI “responsibly”</a:t>
            </a:r>
          </a:p>
        </p:txBody>
      </p:sp>
      <p:sp>
        <p:nvSpPr>
          <p:cNvPr id="3" name="Content Placeholder 2"/>
          <p:cNvSpPr>
            <a:spLocks noGrp="1"/>
          </p:cNvSpPr>
          <p:nvPr>
            <p:ph idx="1" sz="half"/>
          </p:nvPr>
        </p:nvSpPr>
        <p:spPr/>
        <p:txBody>
          <a:bodyPr/>
          <a:lstStyle/>
          <a:p>
            <a:pPr lvl="0"/>
            <a:r>
              <a:rPr/>
              <a:t>My position: Given what we know about the technology, there is no way to use it responsibly.</a:t>
            </a:r>
          </a:p>
          <a:p>
            <a:pPr lvl="0"/>
            <a:r>
              <a:rPr/>
              <a:t>Mainstream (?) position: “Generative AI is okay to use as long as we acknowledge the harms and use it responsibly.”</a:t>
            </a:r>
          </a:p>
          <a:p>
            <a:pPr lvl="0"/>
            <a:r>
              <a:rPr/>
              <a:t>Green washing / Critical washing (Guest et al. 2025)</a:t>
            </a:r>
          </a:p>
          <a:p>
            <a:pPr lvl="0"/>
            <a:r>
              <a:rPr/>
              <a:t>What might “responsible” use look like?</a:t>
            </a:r>
          </a:p>
        </p:txBody>
      </p:sp>
      <p:pic>
        <p:nvPicPr>
          <p:cNvPr descr="meme_very_sad.jpg" id="0" name="Picture 1"/>
          <p:cNvPicPr>
            <a:picLocks noGrp="1" noChangeAspect="1"/>
          </p:cNvPicPr>
          <p:nvPr/>
        </p:nvPicPr>
        <p:blipFill>
          <a:blip r:embed="rId2"/>
          <a:stretch>
            <a:fillRect/>
          </a:stretch>
        </p:blipFill>
        <p:spPr bwMode="auto">
          <a:xfrm>
            <a:off x="4648200" y="1231900"/>
            <a:ext cx="4038600" cy="3302000"/>
          </a:xfrm>
          <a:prstGeom prst="rect">
            <a:avLst/>
          </a:prstGeom>
          <a:noFill/>
          <a:ln w="9525">
            <a:noFill/>
            <a:headEnd/>
            <a:tailEnd/>
          </a:ln>
        </p:spPr>
      </p:pic>
    </p:spTree>
  </p:cSl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Using Generative AI “responsibly”</a:t>
            </a:r>
          </a:p>
        </p:txBody>
      </p:sp>
      <p:sp>
        <p:nvSpPr>
          <p:cNvPr id="3" name="Content Placeholder 2"/>
          <p:cNvSpPr>
            <a:spLocks noGrp="1"/>
          </p:cNvSpPr>
          <p:nvPr>
            <p:ph idx="1"/>
          </p:nvPr>
        </p:nvSpPr>
        <p:spPr/>
        <p:txBody>
          <a:bodyPr/>
          <a:lstStyle/>
          <a:p>
            <a:pPr lvl="0"/>
            <a:r>
              <a:rPr/>
              <a:t>Generative AI models are “bullshit generators” - no concern for truth or lies (Frankfurt 2005; Bergstrom and West 2020). To overcome this:</a:t>
            </a:r>
          </a:p>
        </p:txBody>
      </p:sp>
    </p:spTree>
  </p:cSl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sz="half"/>
          </p:nvPr>
        </p:nvSpPr>
        <p:spPr/>
        <p:txBody>
          <a:bodyPr/>
          <a:lstStyle/>
          <a:p>
            <a:pPr lvl="0" indent="0" marL="0">
              <a:buNone/>
            </a:pPr>
            <a:r>
              <a:rPr b="1"/>
              <a:t>(1) Fact. Check. Everything.</a:t>
            </a:r>
          </a:p>
          <a:p>
            <a:pPr lvl="0"/>
            <a:r>
              <a:rPr/>
              <a:t>Find authoritative information to confirm:</a:t>
            </a:r>
          </a:p>
          <a:p>
            <a:pPr lvl="1"/>
            <a:r>
              <a:rPr/>
              <a:t>Every statement</a:t>
            </a:r>
          </a:p>
          <a:p>
            <a:pPr lvl="1"/>
            <a:r>
              <a:rPr/>
              <a:t>Every reference</a:t>
            </a:r>
          </a:p>
          <a:p>
            <a:pPr lvl="1"/>
            <a:r>
              <a:rPr/>
              <a:t>Every line of code</a:t>
            </a:r>
          </a:p>
          <a:p>
            <a:pPr lvl="1"/>
            <a:r>
              <a:rPr/>
              <a:t>Every conclusion</a:t>
            </a:r>
          </a:p>
          <a:p>
            <a:pPr lvl="1"/>
            <a:r>
              <a:rPr/>
              <a:t>Every recommendation</a:t>
            </a:r>
          </a:p>
          <a:p>
            <a:pPr lvl="0" indent="0" marL="0">
              <a:buNone/>
            </a:pPr>
            <a:r>
              <a:rPr/>
              <a:t>[… why not </a:t>
            </a:r>
            <a:r>
              <a:rPr b="1"/>
              <a:t>use authoritative source in the first place</a:t>
            </a:r>
            <a:r>
              <a:rPr/>
              <a:t> and forgo the word lottery entirely?]</a:t>
            </a:r>
          </a:p>
        </p:txBody>
      </p:sp>
      <p:sp>
        <p:nvSpPr>
          <p:cNvPr id="4" name="Content Placeholder 3"/>
          <p:cNvSpPr>
            <a:spLocks noGrp="1"/>
          </p:cNvSpPr>
          <p:nvPr>
            <p:ph idx="2" sz="half"/>
          </p:nvPr>
        </p:nvSpPr>
        <p:spPr/>
        <p:txBody>
          <a:bodyPr/>
          <a:lstStyle/>
          <a:p>
            <a:pPr lvl="0" indent="0" marL="0">
              <a:buNone/>
            </a:pPr>
            <a:r>
              <a:rPr b="1"/>
              <a:t>(2) Gain competence</a:t>
            </a:r>
          </a:p>
          <a:p>
            <a:pPr lvl="0"/>
            <a:r>
              <a:rPr/>
              <a:t>Competence is </a:t>
            </a:r>
            <a:r>
              <a:rPr i="1"/>
              <a:t>NOT</a:t>
            </a:r>
            <a:r>
              <a:rPr/>
              <a:t> being able to judge whether something “sounds right”.</a:t>
            </a:r>
          </a:p>
          <a:p>
            <a:pPr lvl="0"/>
            <a:r>
              <a:rPr/>
              <a:t>Competence in one area doesn’t automatically make you competent in another area.</a:t>
            </a:r>
          </a:p>
        </p:txBody>
      </p:sp>
    </p:spTree>
  </p:cSl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Judgments with/without competence</a:t>
            </a:r>
          </a:p>
        </p:txBody>
      </p:sp>
      <p:pic>
        <p:nvPicPr>
          <p:cNvPr descr="ai_slop_year_2.webp" id="0" name="Picture 1"/>
          <p:cNvPicPr>
            <a:picLocks noGrp="1" noChangeAspect="1"/>
          </p:cNvPicPr>
          <p:nvPr/>
        </p:nvPicPr>
        <p:blipFill>
          <a:blip r:embed="rId2"/>
          <a:stretch>
            <a:fillRect/>
          </a:stretch>
        </p:blipFill>
        <p:spPr bwMode="auto">
          <a:xfrm>
            <a:off x="4089400" y="1193800"/>
            <a:ext cx="965200" cy="3390900"/>
          </a:xfrm>
          <a:prstGeom prst="rect">
            <a:avLst/>
          </a:prstGeom>
          <a:noFill/>
          <a:ln w="9525">
            <a:noFill/>
            <a:headEnd/>
            <a:tailEnd/>
          </a:ln>
        </p:spPr>
      </p:pic>
    </p:spTree>
  </p:cSl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Judgments with/without competence</a:t>
            </a:r>
          </a:p>
        </p:txBody>
      </p:sp>
      <p:pic>
        <p:nvPicPr>
          <p:cNvPr descr="ai_slop_ci.png" id="0" name="Picture 1"/>
          <p:cNvPicPr>
            <a:picLocks noGrp="1" noChangeAspect="1"/>
          </p:cNvPicPr>
          <p:nvPr/>
        </p:nvPicPr>
        <p:blipFill>
          <a:blip r:embed="rId2"/>
          <a:stretch>
            <a:fillRect/>
          </a:stretch>
        </p:blipFill>
        <p:spPr bwMode="auto">
          <a:xfrm>
            <a:off x="1625600" y="1193800"/>
            <a:ext cx="5880100" cy="3390900"/>
          </a:xfrm>
          <a:prstGeom prst="rect">
            <a:avLst/>
          </a:prstGeom>
          <a:noFill/>
          <a:ln w="9525">
            <a:noFill/>
            <a:headEnd/>
            <a:tailEnd/>
          </a:ln>
        </p:spPr>
      </p:pic>
    </p:spTree>
  </p:cSl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Judgments with/without competence</a:t>
            </a:r>
          </a:p>
        </p:txBody>
      </p:sp>
      <p:pic>
        <p:nvPicPr>
          <p:cNvPr descr="as_slop_quantum.png" id="0" name="Picture 1"/>
          <p:cNvPicPr>
            <a:picLocks noGrp="1" noChangeAspect="1"/>
          </p:cNvPicPr>
          <p:nvPr/>
        </p:nvPicPr>
        <p:blipFill>
          <a:blip r:embed="rId2"/>
          <a:stretch>
            <a:fillRect/>
          </a:stretch>
        </p:blipFill>
        <p:spPr bwMode="auto">
          <a:xfrm>
            <a:off x="2590800" y="1193800"/>
            <a:ext cx="3975100" cy="3390900"/>
          </a:xfrm>
          <a:prstGeom prst="rect">
            <a:avLst/>
          </a:prstGeom>
          <a:noFill/>
          <a:ln w="9525">
            <a:noFill/>
            <a:headEnd/>
            <a:tailEnd/>
          </a:ln>
        </p:spPr>
      </p:pic>
    </p:spTree>
  </p:cSl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Judgments with/without competence</a:t>
            </a:r>
          </a:p>
        </p:txBody>
      </p:sp>
      <p:sp>
        <p:nvSpPr>
          <p:cNvPr id="3" name="Content Placeholder 2"/>
          <p:cNvSpPr>
            <a:spLocks noGrp="1"/>
          </p:cNvSpPr>
          <p:nvPr>
            <p:ph idx="1"/>
          </p:nvPr>
        </p:nvSpPr>
        <p:spPr/>
        <p:txBody>
          <a:bodyPr/>
          <a:lstStyle/>
          <a:p>
            <a:pPr lvl="0" indent="0" marL="0">
              <a:buNone/>
            </a:pPr>
          </a:p>
          <a:p>
            <a:pPr lvl="0" indent="0" marL="0">
              <a:buNone/>
            </a:pPr>
          </a:p>
        </p:txBody>
      </p:sp>
    </p:spTree>
  </p:cSl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Randomly generated output is not evidence.</a:t>
            </a:r>
          </a:p>
          <a:p>
            <a:pPr lvl="0" indent="0" marL="0">
              <a:buNone/>
            </a:pPr>
            <a:r>
              <a:rPr/>
              <a:t>Gen AI output does </a:t>
            </a:r>
            <a:r>
              <a:rPr b="1"/>
              <a:t>not</a:t>
            </a:r>
            <a:r>
              <a:rPr/>
              <a:t> represent </a:t>
            </a:r>
            <a:r>
              <a:rPr b="1"/>
              <a:t>consensus</a:t>
            </a:r>
            <a:r>
              <a:rPr/>
              <a:t>, it represents what is present in the training data.</a:t>
            </a:r>
          </a:p>
          <a:p>
            <a:pPr lvl="0" indent="0" marL="0">
              <a:buNone/>
            </a:pPr>
            <a:r>
              <a:rPr/>
              <a:t>Training data is known to be </a:t>
            </a:r>
            <a:r>
              <a:rPr b="1"/>
              <a:t>low quality, biased,</a:t>
            </a:r>
            <a:r>
              <a:rPr/>
              <a:t> contain </a:t>
            </a:r>
            <a:r>
              <a:rPr b="1"/>
              <a:t>misconceptions</a:t>
            </a:r>
            <a:r>
              <a:rPr/>
              <a:t> and </a:t>
            </a:r>
            <a:r>
              <a:rPr b="1"/>
              <a:t>non-sense</a:t>
            </a:r>
            <a:r>
              <a:rPr/>
              <a:t> (Kreutzer et al. 2022)</a:t>
            </a:r>
          </a:p>
          <a:p>
            <a:pPr lvl="0" indent="0" marL="0">
              <a:buNone/>
            </a:pPr>
            <a:r>
              <a:rPr/>
              <a:t>“I checked, and even ChatGPT said…” </a:t>
            </a:r>
            <a:r>
              <a:rPr b="1"/>
              <a:t>- No!</a:t>
            </a:r>
          </a:p>
        </p:txBody>
      </p:sp>
    </p:spTree>
  </p:cSl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Judgments with/without competence</a:t>
            </a:r>
          </a:p>
        </p:txBody>
      </p:sp>
      <p:sp>
        <p:nvSpPr>
          <p:cNvPr id="3" name="Content Placeholder 2"/>
          <p:cNvSpPr>
            <a:spLocks noGrp="1"/>
          </p:cNvSpPr>
          <p:nvPr>
            <p:ph idx="1"/>
          </p:nvPr>
        </p:nvSpPr>
        <p:spPr/>
        <p:txBody>
          <a:bodyPr/>
          <a:lstStyle/>
          <a:p>
            <a:pPr lvl="0"/>
            <a:r>
              <a:rPr/>
              <a:t>Any bias in the training data will be amplified in the output.</a:t>
            </a:r>
          </a:p>
          <a:p>
            <a:pPr lvl="0"/>
            <a:r>
              <a:rPr/>
              <a:t>Impossible to check or safeguard</a:t>
            </a:r>
          </a:p>
        </p:txBody>
      </p:sp>
    </p:spTree>
  </p:cSl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lecture_01_files/figure-pptx/unnamed-chunk-3-1.png" id="0" name="Picture 1"/>
          <p:cNvPicPr>
            <a:picLocks noGrp="1" noChangeAspect="1"/>
          </p:cNvPicPr>
          <p:nvPr/>
        </p:nvPicPr>
        <p:blipFill>
          <a:blip r:embed="rId2"/>
          <a:stretch>
            <a:fillRect/>
          </a:stretch>
        </p:blipFill>
        <p:spPr bwMode="auto">
          <a:xfrm>
            <a:off x="457200" y="1600200"/>
            <a:ext cx="4038600" cy="2565400"/>
          </a:xfrm>
          <a:prstGeom prst="rect">
            <a:avLst/>
          </a:prstGeom>
          <a:noFill/>
          <a:ln w="9525">
            <a:noFill/>
            <a:headEnd/>
            <a:tailEnd/>
          </a:ln>
        </p:spPr>
      </p:pic>
      <p:pic>
        <p:nvPicPr>
          <p:cNvPr descr="lecture_01_files/figure-pptx/unnamed-chunk-4-1.png" id="0" name="Picture 1"/>
          <p:cNvPicPr>
            <a:picLocks noGrp="1" noChangeAspect="1"/>
          </p:cNvPicPr>
          <p:nvPr/>
        </p:nvPicPr>
        <p:blipFill>
          <a:blip r:embed="rId3"/>
          <a:stretch>
            <a:fillRect/>
          </a:stretch>
        </p:blipFill>
        <p:spPr bwMode="auto">
          <a:xfrm>
            <a:off x="4648200" y="1600200"/>
            <a:ext cx="4038600" cy="2565400"/>
          </a:xfrm>
          <a:prstGeom prst="rect">
            <a:avLst/>
          </a:prstGeom>
          <a:noFill/>
          <a:ln w="9525">
            <a:noFill/>
            <a:headEnd/>
            <a:tailEnd/>
          </a:ln>
        </p:spPr>
      </p:pic>
    </p:spTree>
  </p:cSl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Judgments with/without competence</a:t>
            </a:r>
          </a:p>
        </p:txBody>
      </p:sp>
      <p:sp>
        <p:nvSpPr>
          <p:cNvPr id="4" name="Text Placeholder 3"/>
          <p:cNvSpPr>
            <a:spLocks noGrp="1"/>
          </p:cNvSpPr>
          <p:nvPr>
            <p:ph idx="2" sz="half" type="body"/>
          </p:nvPr>
        </p:nvSpPr>
        <p:spPr/>
        <p:txBody>
          <a:bodyPr/>
          <a:lstStyle/>
          <a:p>
            <a:pPr lvl="0"/>
            <a:r>
              <a:rPr/>
              <a:t>The information we get could be from a credible source… or from a random Reddit user.</a:t>
            </a:r>
          </a:p>
          <a:p>
            <a:pPr lvl="0"/>
            <a:r>
              <a:rPr/>
              <a:t>It only takes a small number of instances to poison a training sample (Souly et al. 2025).</a:t>
            </a:r>
          </a:p>
        </p:txBody>
      </p:sp>
      <p:pic>
        <p:nvPicPr>
          <p:cNvPr descr="glue_pizza.jpeg" id="0" name="Picture 1"/>
          <p:cNvPicPr>
            <a:picLocks noGrp="1" noChangeAspect="1"/>
          </p:cNvPicPr>
          <p:nvPr/>
        </p:nvPicPr>
        <p:blipFill>
          <a:blip r:embed="rId2"/>
          <a:stretch>
            <a:fillRect/>
          </a:stretch>
        </p:blipFill>
        <p:spPr bwMode="auto">
          <a:xfrm>
            <a:off x="3568700" y="952500"/>
            <a:ext cx="5105400" cy="2870200"/>
          </a:xfrm>
          <a:prstGeom prst="rect">
            <a:avLst/>
          </a:prstGeom>
          <a:noFill/>
          <a:ln w="9525">
            <a:noFill/>
            <a:headEnd/>
            <a:tailEnd/>
          </a:ln>
        </p:spPr>
      </p:pic>
    </p:spTree>
  </p:cSl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Judgments with/without competence</a:t>
            </a:r>
          </a:p>
        </p:txBody>
      </p:sp>
      <p:pic>
        <p:nvPicPr>
          <p:cNvPr descr="grokslop.png" id="0" name="Picture 1"/>
          <p:cNvPicPr>
            <a:picLocks noGrp="1" noChangeAspect="1"/>
          </p:cNvPicPr>
          <p:nvPr/>
        </p:nvPicPr>
        <p:blipFill>
          <a:blip r:embed="rId2"/>
          <a:stretch>
            <a:fillRect/>
          </a:stretch>
        </p:blipFill>
        <p:spPr bwMode="auto">
          <a:xfrm>
            <a:off x="2933700" y="1193800"/>
            <a:ext cx="3276600" cy="3390900"/>
          </a:xfrm>
          <a:prstGeom prst="rect">
            <a:avLst/>
          </a:prstGeom>
          <a:noFill/>
          <a:ln w="9525">
            <a:noFill/>
            <a:headEnd/>
            <a:tailEnd/>
          </a:ln>
        </p:spPr>
      </p:pic>
    </p:spTree>
  </p:cSl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Using Generative AI “responsibly”</a:t>
            </a:r>
          </a:p>
        </p:txBody>
      </p:sp>
      <p:sp>
        <p:nvSpPr>
          <p:cNvPr id="3" name="Content Placeholder 2"/>
          <p:cNvSpPr>
            <a:spLocks noGrp="1"/>
          </p:cNvSpPr>
          <p:nvPr>
            <p:ph idx="1" sz="half"/>
          </p:nvPr>
        </p:nvSpPr>
        <p:spPr/>
        <p:txBody>
          <a:bodyPr/>
          <a:lstStyle/>
          <a:p>
            <a:pPr lvl="0" indent="0" marL="0">
              <a:buNone/>
            </a:pPr>
            <a:r>
              <a:rPr b="1"/>
              <a:t>(1) Fact. Check. Everything.</a:t>
            </a:r>
          </a:p>
          <a:p>
            <a:pPr lvl="0"/>
            <a:r>
              <a:rPr/>
              <a:t>Find authoritative information to confirm:</a:t>
            </a:r>
          </a:p>
          <a:p>
            <a:pPr lvl="1"/>
            <a:r>
              <a:rPr/>
              <a:t>Every statement</a:t>
            </a:r>
          </a:p>
          <a:p>
            <a:pPr lvl="1"/>
            <a:r>
              <a:rPr/>
              <a:t>Every reference</a:t>
            </a:r>
          </a:p>
          <a:p>
            <a:pPr lvl="1"/>
            <a:r>
              <a:rPr/>
              <a:t>Every line of code</a:t>
            </a:r>
          </a:p>
          <a:p>
            <a:pPr lvl="1"/>
            <a:r>
              <a:rPr/>
              <a:t>Every conclusion</a:t>
            </a:r>
          </a:p>
          <a:p>
            <a:pPr lvl="1"/>
            <a:r>
              <a:rPr/>
              <a:t>Every recommendation</a:t>
            </a:r>
          </a:p>
          <a:p>
            <a:pPr lvl="0" indent="0" marL="0">
              <a:buNone/>
            </a:pPr>
            <a:r>
              <a:rPr b="1"/>
              <a:t>[… why not use authoritative source in the first place and forgo the word lottery entirely?]</a:t>
            </a:r>
          </a:p>
        </p:txBody>
      </p:sp>
      <p:sp>
        <p:nvSpPr>
          <p:cNvPr id="4" name="Content Placeholder 3"/>
          <p:cNvSpPr>
            <a:spLocks noGrp="1"/>
          </p:cNvSpPr>
          <p:nvPr>
            <p:ph idx="2" sz="half"/>
          </p:nvPr>
        </p:nvSpPr>
        <p:spPr/>
        <p:txBody>
          <a:bodyPr/>
          <a:lstStyle/>
          <a:p>
            <a:pPr lvl="0" indent="0" marL="0">
              <a:buNone/>
            </a:pPr>
            <a:r>
              <a:rPr b="1"/>
              <a:t>(2) Gain competence</a:t>
            </a:r>
          </a:p>
          <a:p>
            <a:pPr lvl="0"/>
            <a:r>
              <a:rPr/>
              <a:t>Competence is </a:t>
            </a:r>
            <a:r>
              <a:rPr i="1"/>
              <a:t>NOT</a:t>
            </a:r>
            <a:r>
              <a:rPr/>
              <a:t> being able to judge whether something “sounds right”.</a:t>
            </a:r>
          </a:p>
          <a:p>
            <a:pPr lvl="0"/>
            <a:r>
              <a:rPr/>
              <a:t>Competence in one area doesn’t automatically make you competent in another area.</a:t>
            </a:r>
          </a:p>
          <a:p>
            <a:pPr lvl="0" indent="0" marL="0">
              <a:buNone/>
            </a:pPr>
            <a:r>
              <a:rPr b="1"/>
              <a:t>[… once you gain competence, generative AI loses any real utility]</a:t>
            </a:r>
          </a:p>
        </p:txBody>
      </p:sp>
    </p:spTree>
  </p:cSl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Gaining competence</a:t>
            </a:r>
          </a:p>
        </p:txBody>
      </p:sp>
      <p:sp>
        <p:nvSpPr>
          <p:cNvPr id="3" name="Content Placeholder 2"/>
          <p:cNvSpPr>
            <a:spLocks noGrp="1"/>
          </p:cNvSpPr>
          <p:nvPr>
            <p:ph idx="1" sz="half"/>
          </p:nvPr>
        </p:nvSpPr>
        <p:spPr/>
        <p:txBody>
          <a:bodyPr/>
          <a:lstStyle/>
          <a:p>
            <a:pPr lvl="0" indent="0" marL="0">
              <a:buNone/>
            </a:pPr>
            <a:r>
              <a:rPr/>
              <a:t>Increasing push to:</a:t>
            </a:r>
          </a:p>
          <a:p>
            <a:pPr lvl="0"/>
            <a:r>
              <a:rPr/>
              <a:t>Generate teaching materials with AI to be “more productive” (e.g. Department for Education 2025)</a:t>
            </a:r>
          </a:p>
          <a:p>
            <a:pPr lvl="0"/>
            <a:r>
              <a:rPr/>
              <a:t>Teach students how to use AI to make them “employable”.</a:t>
            </a:r>
          </a:p>
          <a:p>
            <a:pPr lvl="1"/>
            <a:r>
              <a:rPr/>
              <a:t>Follow the echo - people shouting the loudest are tech CEOs who want students to use their product (Instructure 2025)</a:t>
            </a:r>
          </a:p>
        </p:txBody>
      </p:sp>
      <p:pic>
        <p:nvPicPr>
          <p:cNvPr descr="altman_bitch.webp" id="0" name="Picture 1"/>
          <p:cNvPicPr>
            <a:picLocks noGrp="1" noChangeAspect="1"/>
          </p:cNvPicPr>
          <p:nvPr/>
        </p:nvPicPr>
        <p:blipFill>
          <a:blip r:embed="rId2"/>
          <a:stretch>
            <a:fillRect/>
          </a:stretch>
        </p:blipFill>
        <p:spPr bwMode="auto">
          <a:xfrm>
            <a:off x="5308600" y="1193800"/>
            <a:ext cx="2717800" cy="3390900"/>
          </a:xfrm>
          <a:prstGeom prst="rect">
            <a:avLst/>
          </a:prstGeom>
          <a:noFill/>
          <a:ln w="9525">
            <a:noFill/>
            <a:headEnd/>
            <a:tailEnd/>
          </a:ln>
        </p:spPr>
      </p:pic>
    </p:spTree>
  </p:cSl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Gaining competence</a:t>
            </a:r>
          </a:p>
        </p:txBody>
      </p:sp>
      <p:sp>
        <p:nvSpPr>
          <p:cNvPr id="3" name="Content Placeholder 2"/>
          <p:cNvSpPr>
            <a:spLocks noGrp="1"/>
          </p:cNvSpPr>
          <p:nvPr>
            <p:ph idx="1"/>
          </p:nvPr>
        </p:nvSpPr>
        <p:spPr/>
        <p:txBody>
          <a:bodyPr/>
          <a:lstStyle/>
          <a:p>
            <a:pPr lvl="0" indent="0" marL="0">
              <a:buNone/>
            </a:pPr>
            <a:r>
              <a:rPr b="1"/>
              <a:t>Learning happens through</a:t>
            </a:r>
            <a:r>
              <a:rPr/>
              <a:t>:</a:t>
            </a:r>
          </a:p>
          <a:p>
            <a:pPr lvl="0"/>
            <a:r>
              <a:rPr/>
              <a:t>Effortful engagement with material</a:t>
            </a:r>
          </a:p>
          <a:p>
            <a:pPr lvl="0"/>
            <a:r>
              <a:rPr/>
              <a:t>Productive struggling</a:t>
            </a:r>
          </a:p>
          <a:p>
            <a:pPr lvl="0"/>
            <a:r>
              <a:rPr/>
              <a:t>Overcoming challenges</a:t>
            </a:r>
          </a:p>
          <a:p>
            <a:pPr lvl="0"/>
            <a:r>
              <a:rPr/>
              <a:t>Repetition and practice - you need to </a:t>
            </a:r>
            <a:r>
              <a:rPr b="1"/>
              <a:t>do the thing to become good at the thing</a:t>
            </a:r>
            <a:r>
              <a:rPr/>
              <a:t>.</a:t>
            </a:r>
          </a:p>
          <a:p>
            <a:pPr lvl="0" indent="0" marL="0">
              <a:buNone/>
            </a:pPr>
            <a:r>
              <a:rPr b="1"/>
              <a:t>Perception of learning vs actual learning</a:t>
            </a:r>
            <a:r>
              <a:rPr/>
              <a:t> don’t always correlate (Deslauriers et al. 2019)</a:t>
            </a:r>
          </a:p>
          <a:p>
            <a:pPr lvl="0" indent="0" marL="0">
              <a:buNone/>
            </a:pPr>
            <a:r>
              <a:rPr/>
              <a:t>. . .</a:t>
            </a:r>
          </a:p>
          <a:p>
            <a:pPr lvl="0" indent="0" marL="0">
              <a:buNone/>
            </a:pPr>
          </a:p>
        </p:txBody>
      </p:sp>
    </p:spTree>
  </p:cSl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b="1"/>
              <a:t>Learning stats is hard. Learning coding is hard.</a:t>
            </a:r>
          </a:p>
        </p:txBody>
      </p:sp>
    </p:spTree>
  </p:cSl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 .</a:t>
            </a:r>
          </a:p>
        </p:txBody>
      </p:sp>
    </p:spTree>
  </p:cSl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Learning is hard.</a:t>
            </a:r>
          </a:p>
        </p:txBody>
      </p:sp>
    </p:spTree>
  </p:cSl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Preventing competence</a:t>
            </a:r>
          </a:p>
        </p:txBody>
      </p:sp>
      <p:sp>
        <p:nvSpPr>
          <p:cNvPr id="3" name="Content Placeholder 2"/>
          <p:cNvSpPr>
            <a:spLocks noGrp="1"/>
          </p:cNvSpPr>
          <p:nvPr>
            <p:ph idx="1"/>
          </p:nvPr>
        </p:nvSpPr>
        <p:spPr/>
        <p:txBody>
          <a:bodyPr/>
          <a:lstStyle/>
          <a:p>
            <a:pPr lvl="0"/>
            <a:r>
              <a:rPr/>
              <a:t>Generative AI is </a:t>
            </a:r>
            <a:r>
              <a:rPr i="1"/>
              <a:t>antithetical</a:t>
            </a:r>
            <a:r>
              <a:rPr/>
              <a:t> to learning - removes friction and active engagement.</a:t>
            </a:r>
          </a:p>
          <a:p>
            <a:pPr lvl="0"/>
            <a:r>
              <a:rPr/>
              <a:t>Routine AI use (1) creates </a:t>
            </a:r>
            <a:r>
              <a:rPr b="1"/>
              <a:t>cognitive debt</a:t>
            </a:r>
            <a:r>
              <a:rPr/>
              <a:t> by promoting cognitive offloading (Kosmyna et al. 2025) (2) negatively predicts critical thinking (Kulal 2025)</a:t>
            </a:r>
          </a:p>
          <a:p>
            <a:pPr lvl="0" indent="0" marL="1270000">
              <a:buNone/>
            </a:pPr>
            <a:r>
              <a:rPr sz="2000"/>
              <a:t>LLM users also struggled to accurately quote their own work. While LLMs offer immediate convenience, our findings highlight potential cognitive costs. Over four months, LLM users consistently underperformed at neural, linguistic, and behavioral levels.</a:t>
            </a:r>
          </a:p>
          <a:p>
            <a:pPr lvl="0" indent="0" marL="1270000">
              <a:buNone/>
            </a:pPr>
            <a:r>
              <a:rPr sz="2000"/>
              <a:t>Kosmyna et al. (2025)</a:t>
            </a:r>
          </a:p>
        </p:txBody>
      </p:sp>
    </p:spTree>
  </p:cSl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Preventing competence</a:t>
            </a:r>
          </a:p>
        </p:txBody>
      </p:sp>
      <p:sp>
        <p:nvSpPr>
          <p:cNvPr id="4" name="Text Placeholder 3"/>
          <p:cNvSpPr>
            <a:spLocks noGrp="1"/>
          </p:cNvSpPr>
          <p:nvPr>
            <p:ph idx="2" sz="half" type="body"/>
          </p:nvPr>
        </p:nvSpPr>
        <p:spPr/>
        <p:txBody>
          <a:bodyPr/>
          <a:lstStyle/>
          <a:p>
            <a:pPr lvl="0" indent="0" marL="0">
              <a:buNone/>
            </a:pPr>
            <a:r>
              <a:rPr/>
              <a:t>No productivity gains for coders (Becker et al. 2025):</a:t>
            </a:r>
          </a:p>
        </p:txBody>
      </p:sp>
      <p:pic>
        <p:nvPicPr>
          <p:cNvPr descr="becker2025_coders_productivity.png" id="0" name="Picture 1"/>
          <p:cNvPicPr>
            <a:picLocks noGrp="1" noChangeAspect="1"/>
          </p:cNvPicPr>
          <p:nvPr/>
        </p:nvPicPr>
        <p:blipFill>
          <a:blip r:embed="rId2"/>
          <a:stretch>
            <a:fillRect/>
          </a:stretch>
        </p:blipFill>
        <p:spPr bwMode="auto">
          <a:xfrm>
            <a:off x="3568700" y="800100"/>
            <a:ext cx="5105400" cy="3187700"/>
          </a:xfrm>
          <a:prstGeom prst="rect">
            <a:avLst/>
          </a:prstGeom>
          <a:noFill/>
          <a:ln w="9525">
            <a:noFill/>
            <a:headEnd/>
            <a:tailEnd/>
          </a:ln>
        </p:spPr>
      </p:pic>
    </p:spTree>
  </p:cSl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Preventing competence</a:t>
            </a:r>
          </a:p>
        </p:txBody>
      </p:sp>
      <p:sp>
        <p:nvSpPr>
          <p:cNvPr id="3" name="Content Placeholder 2"/>
          <p:cNvSpPr>
            <a:spLocks noGrp="1"/>
          </p:cNvSpPr>
          <p:nvPr>
            <p:ph idx="1"/>
          </p:nvPr>
        </p:nvSpPr>
        <p:spPr/>
        <p:txBody>
          <a:bodyPr/>
          <a:lstStyle/>
          <a:p>
            <a:pPr lvl="0"/>
            <a:r>
              <a:rPr/>
              <a:t>Deskilling (Guest et al. 2025) and degradation of </a:t>
            </a:r>
            <a:r>
              <a:rPr i="1"/>
              <a:t>actual</a:t>
            </a:r>
            <a:r>
              <a:rPr/>
              <a:t> employability skills with Gen AI use, like:</a:t>
            </a:r>
          </a:p>
          <a:p>
            <a:pPr lvl="1"/>
            <a:r>
              <a:rPr/>
              <a:t>Problem solving</a:t>
            </a:r>
          </a:p>
          <a:p>
            <a:pPr lvl="1"/>
            <a:r>
              <a:rPr/>
              <a:t>Critical thinking</a:t>
            </a:r>
          </a:p>
          <a:p>
            <a:pPr lvl="1"/>
            <a:r>
              <a:rPr/>
              <a:t>Constructing arguments</a:t>
            </a:r>
          </a:p>
          <a:p>
            <a:pPr lvl="1"/>
            <a:r>
              <a:rPr/>
              <a:t>Reading</a:t>
            </a:r>
          </a:p>
          <a:p>
            <a:pPr lvl="1"/>
            <a:r>
              <a:rPr/>
              <a:t>Communication</a:t>
            </a:r>
          </a:p>
          <a:p>
            <a:pPr lvl="1"/>
            <a:r>
              <a:rPr/>
              <a:t>Creativity</a:t>
            </a:r>
          </a:p>
          <a:p>
            <a:pPr lvl="0" indent="0" marL="0">
              <a:buNone/>
            </a:pPr>
            <a:r>
              <a:rPr/>
              <a:t>. . .</a:t>
            </a:r>
          </a:p>
        </p:txBody>
      </p:sp>
    </p:spTree>
  </p:cSl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“Prompt engineering” is not a skill.</a:t>
            </a:r>
          </a:p>
        </p:txBody>
      </p:sp>
    </p:spTree>
  </p:cSl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Which CV will get you hired?</a:t>
            </a:r>
          </a:p>
        </p:txBody>
      </p:sp>
      <p:sp>
        <p:nvSpPr>
          <p:cNvPr id="3" name="Content Placeholder 2"/>
          <p:cNvSpPr>
            <a:spLocks noGrp="1"/>
          </p:cNvSpPr>
          <p:nvPr>
            <p:ph idx="1" sz="half"/>
          </p:nvPr>
        </p:nvSpPr>
        <p:spPr/>
        <p:txBody>
          <a:bodyPr/>
          <a:lstStyle/>
          <a:p>
            <a:pPr lvl="0" indent="0" marL="0">
              <a:buNone/>
            </a:pPr>
            <a:r>
              <a:rPr b="1"/>
              <a:t>Education:</a:t>
            </a:r>
          </a:p>
          <a:p>
            <a:pPr lvl="0"/>
            <a:r>
              <a:rPr/>
              <a:t>BSc Psychology | University of Sussex |2028</a:t>
            </a:r>
          </a:p>
          <a:p>
            <a:pPr lvl="0" indent="0" marL="0">
              <a:buNone/>
            </a:pPr>
            <a:r>
              <a:rPr b="1"/>
              <a:t>Skills:</a:t>
            </a:r>
          </a:p>
          <a:p>
            <a:pPr lvl="0"/>
            <a:r>
              <a:rPr/>
              <a:t>Prompt engineering 🔄 </a:t>
            </a:r>
            <a:r>
              <a:rPr i="1"/>
              <a:t>regenerate response</a:t>
            </a:r>
          </a:p>
        </p:txBody>
      </p:sp>
      <p:sp>
        <p:nvSpPr>
          <p:cNvPr id="4" name="Content Placeholder 3"/>
          <p:cNvSpPr>
            <a:spLocks noGrp="1"/>
          </p:cNvSpPr>
          <p:nvPr>
            <p:ph idx="2" sz="half"/>
          </p:nvPr>
        </p:nvSpPr>
        <p:spPr/>
        <p:txBody>
          <a:bodyPr/>
          <a:lstStyle/>
          <a:p>
            <a:pPr lvl="0" indent="0" marL="0">
              <a:buNone/>
            </a:pPr>
            <a:r>
              <a:rPr b="1"/>
              <a:t>Education:</a:t>
            </a:r>
          </a:p>
          <a:p>
            <a:pPr lvl="0"/>
            <a:r>
              <a:rPr/>
              <a:t>BSc Psychology | University of Sussex | 2028</a:t>
            </a:r>
          </a:p>
          <a:p>
            <a:pPr lvl="0" indent="0" marL="0">
              <a:buNone/>
            </a:pPr>
            <a:r>
              <a:rPr b="1"/>
              <a:t>Skills:</a:t>
            </a:r>
          </a:p>
          <a:p>
            <a:pPr lvl="0"/>
            <a:r>
              <a:rPr/>
              <a:t>Statistical analysis (incl. the General Linear Model and its extensions like moderation, mediation, and factorial designs; addressing bias in models; robust estimation and hypothesis testing)</a:t>
            </a:r>
          </a:p>
          <a:p>
            <a:pPr lvl="0"/>
            <a:r>
              <a:rPr/>
              <a:t>R Programming</a:t>
            </a:r>
          </a:p>
          <a:p>
            <a:pPr lvl="0"/>
            <a:r>
              <a:rPr/>
              <a:t>Data visualisation</a:t>
            </a:r>
          </a:p>
          <a:p>
            <a:pPr lvl="0"/>
            <a:r>
              <a:rPr/>
              <a:t>Critical evaluation</a:t>
            </a:r>
          </a:p>
          <a:p>
            <a:pPr lvl="0"/>
            <a:r>
              <a:rPr/>
              <a:t>Scientific communication</a:t>
            </a:r>
          </a:p>
          <a:p>
            <a:pPr lvl="0"/>
            <a:r>
              <a:rPr/>
              <a:t>Reproducible reports in Quarto</a:t>
            </a:r>
          </a:p>
        </p:txBody>
      </p:sp>
    </p:spTree>
  </p:cSl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Generative AI…</a:t>
            </a:r>
          </a:p>
        </p:txBody>
      </p:sp>
      <p:sp>
        <p:nvSpPr>
          <p:cNvPr id="3" name="Content Placeholder 2"/>
          <p:cNvSpPr>
            <a:spLocks noGrp="1"/>
          </p:cNvSpPr>
          <p:nvPr>
            <p:ph idx="1"/>
          </p:nvPr>
        </p:nvSpPr>
        <p:spPr/>
        <p:txBody>
          <a:bodyPr/>
          <a:lstStyle/>
          <a:p>
            <a:pPr lvl="0"/>
            <a:r>
              <a:rPr/>
              <a:t>causes great environmental and societal harms</a:t>
            </a:r>
          </a:p>
          <a:p>
            <a:pPr lvl="0"/>
            <a:r>
              <a:rPr/>
              <a:t>requires meticulous fact-checking or high levels of competence in order to use “responsibly” (defeating the point of using it in the first place)</a:t>
            </a:r>
          </a:p>
          <a:p>
            <a:pPr lvl="0"/>
            <a:r>
              <a:rPr/>
              <a:t>is pushed as “The Skill” necessary to enter the workforce yet offers zero practical benefits</a:t>
            </a:r>
          </a:p>
          <a:p>
            <a:pPr lvl="0"/>
            <a:r>
              <a:rPr/>
              <a:t>undermines learning, skills and productivity…</a:t>
            </a:r>
          </a:p>
          <a:p>
            <a:pPr lvl="0" indent="0" marL="0">
              <a:buNone/>
            </a:pPr>
          </a:p>
        </p:txBody>
      </p:sp>
    </p:spTree>
  </p:cSl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 and therefore cannot be used responsibly</a:t>
            </a:r>
          </a:p>
        </p:txBody>
      </p:sp>
    </p:spTree>
  </p:cSl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AI Use Policy</a:t>
            </a:r>
          </a:p>
        </p:txBody>
      </p:sp>
      <p:sp>
        <p:nvSpPr>
          <p:cNvPr id="3" name="Content Placeholder 2"/>
          <p:cNvSpPr>
            <a:spLocks noGrp="1"/>
          </p:cNvSpPr>
          <p:nvPr>
            <p:ph idx="1"/>
          </p:nvPr>
        </p:nvSpPr>
        <p:spPr/>
        <p:txBody>
          <a:bodyPr/>
          <a:lstStyle/>
          <a:p>
            <a:pPr lvl="0" indent="0" marL="0">
              <a:buNone/>
            </a:pPr>
          </a:p>
          <a:p>
            <a:pPr lvl="0" indent="0" marL="0">
              <a:buNone/>
            </a:pPr>
            <a:r>
              <a:rPr/>
              <a:t>There is NO acceptable use of AI on this module.</a:t>
            </a:r>
          </a:p>
          <a:p>
            <a:pPr lvl="0" indent="0" marL="0">
              <a:buNone/>
            </a:pPr>
            <a:r>
              <a:rPr/>
              <a:t>. . .</a:t>
            </a:r>
          </a:p>
          <a:p>
            <a:pPr lvl="0" indent="0" marL="0">
              <a:buNone/>
            </a:pPr>
            <a:r>
              <a:rPr/>
              <a:t>Any suspected use of AI on any assessment will be treated as academic misconduct.</a:t>
            </a:r>
          </a:p>
        </p:txBody>
      </p:sp>
    </p:spTree>
  </p:cSl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But this is haRd!</a:t>
            </a:r>
          </a:p>
        </p:txBody>
      </p:sp>
      <p:sp>
        <p:nvSpPr>
          <p:cNvPr id="3" name="Content Placeholder 2"/>
          <p:cNvSpPr>
            <a:spLocks noGrp="1"/>
          </p:cNvSpPr>
          <p:nvPr>
            <p:ph idx="1"/>
          </p:nvPr>
        </p:nvSpPr>
        <p:spPr/>
        <p:txBody>
          <a:bodyPr/>
          <a:lstStyle/>
          <a:p>
            <a:pPr lvl="0" indent="0" marL="0">
              <a:buNone/>
            </a:pPr>
            <a:r>
              <a:rPr/>
              <a:t>Hell yeah it is! </a:t>
            </a:r>
            <a:r>
              <a:rPr b="1"/>
              <a:t>That’s what we’re here for</a:t>
            </a:r>
            <a:r>
              <a:rPr/>
              <a:t>.</a:t>
            </a:r>
          </a:p>
          <a:p>
            <a:pPr lvl="0"/>
            <a:r>
              <a:rPr/>
              <a:t>We LOVE helping students understand hard things!</a:t>
            </a:r>
          </a:p>
          <a:p>
            <a:pPr lvl="1"/>
            <a:r>
              <a:rPr/>
              <a:t>It’s our actual job and also something we are passionate and enthusiastic about</a:t>
            </a:r>
          </a:p>
          <a:p>
            <a:pPr lvl="0"/>
            <a:r>
              <a:rPr b="1"/>
              <a:t>Come to practicals</a:t>
            </a:r>
            <a:r>
              <a:rPr/>
              <a:t> even (especially!) if you’re struggling</a:t>
            </a:r>
          </a:p>
          <a:p>
            <a:pPr lvl="1"/>
            <a:r>
              <a:rPr/>
              <a:t>We will sit with you and help you step by step</a:t>
            </a:r>
          </a:p>
          <a:p>
            <a:pPr lvl="0"/>
            <a:r>
              <a:rPr b="1"/>
              <a:t>Come to drop-ins</a:t>
            </a:r>
            <a:r>
              <a:rPr/>
              <a:t> if you want extra help</a:t>
            </a:r>
          </a:p>
          <a:p>
            <a:pPr lvl="1"/>
            <a:r>
              <a:rPr/>
              <a:t>We will answer questions, help you plan study strategies, listen to you</a:t>
            </a:r>
          </a:p>
        </p:txBody>
      </p:sp>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That’s All (For Now…)</a:t>
            </a:r>
          </a:p>
        </p:txBody>
      </p:sp>
      <p:sp>
        <p:nvSpPr>
          <p:cNvPr id="3" name="Content Placeholder 2"/>
          <p:cNvSpPr>
            <a:spLocks noGrp="1"/>
          </p:cNvSpPr>
          <p:nvPr>
            <p:ph idx="1"/>
          </p:nvPr>
        </p:nvSpPr>
        <p:spPr/>
        <p:txBody>
          <a:bodyPr/>
          <a:lstStyle/>
          <a:p>
            <a:pPr lvl="0" indent="0" marL="0">
              <a:buNone/>
            </a:pPr>
            <a:r>
              <a:rPr/>
              <a:t>See you </a:t>
            </a:r>
            <a:r>
              <a:rPr b="1"/>
              <a:t>tomorrow</a:t>
            </a:r>
            <a:r>
              <a:rPr/>
              <a:t> for the first Skills Lab!</a:t>
            </a:r>
          </a:p>
        </p:txBody>
      </p:sp>
    </p:spTree>
  </p:cSl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References</a:t>
            </a:r>
          </a:p>
        </p:txBody>
      </p:sp>
      <p:sp>
        <p:nvSpPr>
          <p:cNvPr id="3" name="Content Placeholder 2"/>
          <p:cNvSpPr>
            <a:spLocks noGrp="1"/>
          </p:cNvSpPr>
          <p:nvPr>
            <p:ph idx="1"/>
          </p:nvPr>
        </p:nvSpPr>
        <p:spPr/>
        <p:txBody>
          <a:bodyPr/>
          <a:lstStyle/>
          <a:p>
            <a:pPr lvl="0" indent="0" marL="0">
              <a:buNone/>
            </a:pPr>
            <a:r>
              <a:rPr/>
              <a:t>Becker, Joel, Nate Rush, Elizabeth Barnes, and David Rein. 2025. “Measuring the Impact of Early-2025 AI on Experienced Open-Source Developer Productivity.” </a:t>
            </a:r>
            <a:r>
              <a:rPr>
                <a:hlinkClick r:id="rId2"/>
              </a:rPr>
              <a:t>https://arxiv.org/abs/2507.09089</a:t>
            </a:r>
            <a:r>
              <a:rPr/>
              <a:t>.</a:t>
            </a:r>
          </a:p>
          <a:p>
            <a:pPr lvl="0" indent="0" marL="0">
              <a:buNone/>
            </a:pPr>
            <a:r>
              <a:rPr/>
              <a:t>Bergstrom, Carl, and Jevin D. West. 2020. </a:t>
            </a:r>
            <a:r>
              <a:rPr i="1"/>
              <a:t>Calling Bullshit: The Art of Skepticism in a Data-Driven World</a:t>
            </a:r>
            <a:r>
              <a:rPr/>
              <a:t>. Vol. 369. 6507. </a:t>
            </a:r>
            <a:r>
              <a:rPr>
                <a:hlinkClick r:id="rId3"/>
              </a:rPr>
              <a:t>https://doi.org/10.1126/science.abd9788</a:t>
            </a:r>
            <a:r>
              <a:rPr/>
              <a:t>.</a:t>
            </a:r>
          </a:p>
          <a:p>
            <a:pPr lvl="0" indent="0" marL="0">
              <a:buNone/>
            </a:pPr>
            <a:r>
              <a:rPr/>
              <a:t>Department for Education. 2025. “Generative Artificial Intelligence (AI) in Education.” Department for Education. </a:t>
            </a:r>
            <a:r>
              <a:rPr>
                <a:hlinkClick r:id="rId4"/>
              </a:rPr>
              <a:t>https://www.gov.uk/government/publications/generative-artificial-intelligence-in-education/generative-artificial-intelligence-ai-in-education</a:t>
            </a:r>
            <a:r>
              <a:rPr/>
              <a:t>.</a:t>
            </a:r>
          </a:p>
          <a:p>
            <a:pPr lvl="0" indent="0" marL="0">
              <a:buNone/>
            </a:pPr>
            <a:r>
              <a:rPr/>
              <a:t>Deslauriers, Louis, Logan S. McCarty, Kelly Miller, Kristina Callaghan, and Greg Kestin. 2019. “Measuring Actual Learning Versus Feeling of Learning in Response to Being Actively Engaged in the Classroom.” </a:t>
            </a:r>
            <a:r>
              <a:rPr i="1"/>
              <a:t>Proceedings of the National Academy of Sciences</a:t>
            </a:r>
            <a:r>
              <a:rPr/>
              <a:t> 116 (39): 19251–57. </a:t>
            </a:r>
            <a:r>
              <a:rPr>
                <a:hlinkClick r:id="rId5"/>
              </a:rPr>
              <a:t>https://doi.org/10.1073/pnas.1821936116</a:t>
            </a:r>
            <a:r>
              <a:rPr/>
              <a:t>.</a:t>
            </a:r>
          </a:p>
          <a:p>
            <a:pPr lvl="0" indent="0" marL="0">
              <a:buNone/>
            </a:pPr>
            <a:r>
              <a:rPr/>
              <a:t>Frankfurt, G. Harry. 2005. </a:t>
            </a:r>
            <a:r>
              <a:rPr i="1"/>
              <a:t>On Bullshit</a:t>
            </a:r>
            <a:r>
              <a:rPr/>
              <a:t>. Princeton University Press. </a:t>
            </a:r>
            <a:r>
              <a:rPr>
                <a:hlinkClick r:id="rId6"/>
              </a:rPr>
              <a:t>https://doi.org/10.2307/j.ctt7t4wr.2</a:t>
            </a:r>
            <a:r>
              <a:rPr/>
              <a:t>.</a:t>
            </a:r>
          </a:p>
          <a:p>
            <a:pPr lvl="0" indent="0" marL="0">
              <a:buNone/>
            </a:pPr>
            <a:r>
              <a:rPr/>
              <a:t>Guest, Olivia, Marcela Suarez, Barbara Müller, Edwin van Meerkerk, Arnoud Oude Groote Beverborg, Ronald de Haan, Andrea Reyes Elizondo, et al. 2025. “Against the Uncritical Adoption of ’AI’ Technologies in Academia,” September. </a:t>
            </a:r>
            <a:r>
              <a:rPr>
                <a:hlinkClick r:id="rId7"/>
              </a:rPr>
              <a:t>https://doi.org/10.5281/ZENODO.17065098</a:t>
            </a:r>
            <a:r>
              <a:rPr/>
              <a:t>.</a:t>
            </a:r>
          </a:p>
          <a:p>
            <a:pPr lvl="0" indent="0" marL="0">
              <a:buNone/>
            </a:pPr>
            <a:r>
              <a:rPr/>
              <a:t>Instructure. 2025. “Instructure and OpenAI Announce Global Partnership to Embed AI Learning Experiences Within Canvas.” Instructure. </a:t>
            </a:r>
            <a:r>
              <a:rPr>
                <a:hlinkClick r:id="rId8"/>
              </a:rPr>
              <a:t>https://www.instructure.com/en-gb/press-release/instructure-and-openai-announce-global-partnership-embed-ai-learning-experiences</a:t>
            </a:r>
            <a:r>
              <a:rPr/>
              <a:t>.</a:t>
            </a:r>
          </a:p>
          <a:p>
            <a:pPr lvl="0" indent="0" marL="0">
              <a:buNone/>
            </a:pPr>
            <a:r>
              <a:rPr/>
              <a:t>Kosmyna, Nataliya, Eugene Hauptmann, Ye Tong Yuan, Jessica Situ, Xian-Hao Liao, Ashly Vivian Beresnitzky, Iris Braunstein, and Pattie Maes. 2025. “Your Brain on ChatGPT: Accumulation of Cognitive Debt When Using an AI Assistant for Essay Writing Task.” </a:t>
            </a:r>
            <a:r>
              <a:rPr>
                <a:hlinkClick r:id="rId9"/>
              </a:rPr>
              <a:t>https://arxiv.org/abs/2506.08872</a:t>
            </a:r>
            <a:r>
              <a:rPr/>
              <a:t>.</a:t>
            </a:r>
          </a:p>
          <a:p>
            <a:pPr lvl="0" indent="0" marL="0">
              <a:buNone/>
            </a:pPr>
            <a:r>
              <a:rPr/>
              <a:t>Kreutzer, Julia, Isaac Caswell, Lisa Wang, Ahsan Wahab, Daan van Esch, Nasanbayar Ulzii-Orshikh, Allahsera Tapo, et al. 2022. “Quality at a Glance: An Audit of Web-Crawled Multilingual Datasets.” </a:t>
            </a:r>
            <a:r>
              <a:rPr i="1"/>
              <a:t>Transactions of the Association for Computational Linguistics</a:t>
            </a:r>
            <a:r>
              <a:rPr/>
              <a:t> 10: 50–72. </a:t>
            </a:r>
            <a:r>
              <a:rPr>
                <a:hlinkClick r:id="rId10"/>
              </a:rPr>
              <a:t>https://doi.org/10.1162/tacl_a_00447</a:t>
            </a:r>
            <a:r>
              <a:rPr/>
              <a:t>.</a:t>
            </a:r>
          </a:p>
          <a:p>
            <a:pPr lvl="0" indent="0" marL="0">
              <a:buNone/>
            </a:pPr>
            <a:r>
              <a:rPr/>
              <a:t>Kulal, Abhinandan. 2025. “Cognitive Risks of AI Usage: How Literacy-Driven Trust Modulation Protects Critical Thinking-A Mixed Methods Approach.” </a:t>
            </a:r>
            <a:r>
              <a:rPr i="1"/>
              <a:t>SSRN Electronic Journal</a:t>
            </a:r>
            <a:r>
              <a:rPr/>
              <a:t>. </a:t>
            </a:r>
            <a:r>
              <a:rPr>
                <a:hlinkClick r:id="rId11"/>
              </a:rPr>
              <a:t>https://doi.org/10.2139/ssrn.5355424</a:t>
            </a:r>
            <a:r>
              <a:rPr/>
              <a:t>.</a:t>
            </a:r>
          </a:p>
          <a:p>
            <a:pPr lvl="0" indent="0" marL="0">
              <a:buNone/>
            </a:pPr>
            <a:r>
              <a:rPr/>
              <a:t>Souly, Alexandra, Javier Rando, Ed Chapman, Xander Davies, Burak Hasircioglu, Ezzeldin Shereen, Carlos Mougan, et al. 2025. “Poisoning Attacks on LLMs Require a Near-Constant Number of Poison Samples.” </a:t>
            </a:r>
            <a:r>
              <a:rPr>
                <a:hlinkClick r:id="rId12"/>
              </a:rPr>
              <a:t>https://arxiv.org/abs/2510.07192</a:t>
            </a:r>
            <a:r>
              <a:rPr/>
              <a: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dcterms:created xsi:type="dcterms:W3CDTF">2026-01-27T08:23:54Z</dcterms:created>
  <dcterms:modified xsi:type="dcterms:W3CDTF">2026-01-27T08:23:54Z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biblio-config">
    <vt:lpwstr>True</vt:lpwstr>
  </property>
  <property fmtid="{D5CDD505-2E9C-101B-9397-08002B2CF9AE}" pid="3" name="bibliography">
    <vt:lpwstr>references.bib</vt:lpwstr>
  </property>
  <property fmtid="{D5CDD505-2E9C-101B-9397-08002B2CF9AE}" pid="4" name="editor">
    <vt:lpwstr>visual</vt:lpwstr>
  </property>
  <property fmtid="{D5CDD505-2E9C-101B-9397-08002B2CF9AE}" pid="5" name="execute">
    <vt:lpwstr/>
  </property>
  <property fmtid="{D5CDD505-2E9C-101B-9397-08002B2CF9AE}" pid="6" name="header-includes">
    <vt:lpwstr/>
  </property>
  <property fmtid="{D5CDD505-2E9C-101B-9397-08002B2CF9AE}" pid="7" name="include-after">
    <vt:lpwstr/>
  </property>
  <property fmtid="{D5CDD505-2E9C-101B-9397-08002B2CF9AE}" pid="8" name="include-before">
    <vt:lpwstr/>
  </property>
  <property fmtid="{D5CDD505-2E9C-101B-9397-08002B2CF9AE}" pid="9" name="labels">
    <vt:lpwstr/>
  </property>
  <property fmtid="{D5CDD505-2E9C-101B-9397-08002B2CF9AE}" pid="10" name="toc-title">
    <vt:lpwstr>Table of contents</vt:lpwstr>
  </property>
</Properties>
</file>