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4" r:id="rId54"/>
    <p:sldId id="330" r:id="rId55"/>
    <p:sldId id="315" r:id="rId56"/>
    <p:sldId id="316" r:id="rId57"/>
    <p:sldId id="323" r:id="rId58"/>
    <p:sldId id="324" r:id="rId59"/>
    <p:sldId id="325" r:id="rId60"/>
    <p:sldId id="327" r:id="rId61"/>
    <p:sldId id="328" r:id="rId62"/>
    <p:sldId id="329" r:id="rId63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19"/>
  </p:normalViewPr>
  <p:slideViewPr>
    <p:cSldViewPr>
      <p:cViewPr varScale="1">
        <p:scale>
          <a:sx n="86" d="100"/>
          <a:sy n="86" d="100"/>
        </p:scale>
        <p:origin x="248" y="5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20675"/>
            <a:ext cx="1031430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031430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6924" y="3178175"/>
            <a:ext cx="11900535" cy="1884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18508"/>
            <a:ext cx="2438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hyperlink" Target="file:///localhost/Users/ms2027/Documents/uni/uni_ens/modules/and/2026/lectures/lecture_03/lecture_03.html?print-pdf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file:///localhost/Users/ms2027/Documents/uni/uni_ens/modules/and/2026/lectures/lecture_03/lecture_03.html?print-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cuments/uni/uni_ens/modules/and/2026/lectures/lecture_03/lecture_03.html?print-pdf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87.png"/><Relationship Id="rId4" Type="http://schemas.openxmlformats.org/officeDocument/2006/relationships/image" Target="../media/image9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nd.netlify.app/viz/tdist" TargetMode="External"/><Relationship Id="rId4" Type="http://schemas.openxmlformats.org/officeDocument/2006/relationships/image" Target="../media/image10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g"/><Relationship Id="rId4" Type="http://schemas.openxmlformats.org/officeDocument/2006/relationships/image" Target="../media/image10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6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tmb0000059" TargetMode="External"/><Relationship Id="rId2" Type="http://schemas.openxmlformats.org/officeDocument/2006/relationships/hyperlink" Target="https://doi.org/10.3758/s13423-013-0572-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5" y="0"/>
            <a:ext cx="11306174" cy="7534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899" y="2216150"/>
            <a:ext cx="647446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5600" spc="-25" dirty="0"/>
              <a:t>Uncertainty, </a:t>
            </a:r>
            <a:r>
              <a:rPr sz="5600" spc="-170" dirty="0"/>
              <a:t>standard</a:t>
            </a:r>
            <a:r>
              <a:rPr sz="5600" spc="-420" dirty="0"/>
              <a:t> </a:t>
            </a:r>
            <a:r>
              <a:rPr sz="5600" spc="-130" dirty="0"/>
              <a:t>errors</a:t>
            </a:r>
            <a:r>
              <a:rPr sz="5600" spc="-415" dirty="0"/>
              <a:t> </a:t>
            </a:r>
            <a:r>
              <a:rPr sz="5600" spc="-25" dirty="0"/>
              <a:t>and </a:t>
            </a:r>
            <a:r>
              <a:rPr sz="5600" spc="-220" dirty="0"/>
              <a:t>confidence</a:t>
            </a:r>
            <a:r>
              <a:rPr sz="5600" spc="-390" dirty="0"/>
              <a:t> </a:t>
            </a:r>
            <a:r>
              <a:rPr sz="5600" spc="-100" dirty="0"/>
              <a:t>intervals</a:t>
            </a:r>
            <a:endParaRPr sz="5600"/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Dr.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Martina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87325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spc="-130" dirty="0">
                <a:solidFill>
                  <a:srgbClr val="00A225"/>
                </a:solidFill>
                <a:hlinkClick r:id="rId2"/>
              </a:rPr>
              <a:t>linktr.ee/analysingdata</a:t>
            </a:r>
            <a:endParaRPr sz="525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1724025"/>
            <a:ext cx="3524249" cy="3524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0625" y="114300"/>
            <a:ext cx="3990974" cy="74104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199390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90" dirty="0"/>
              <a:t>Recap</a:t>
            </a:r>
            <a:endParaRPr sz="5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59256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27455">
              <a:lnSpc>
                <a:spcPct val="15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describe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often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different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003B49"/>
                </a:solidFill>
                <a:latin typeface="Arial"/>
                <a:cs typeface="Arial"/>
              </a:rPr>
              <a:t>values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occur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population. </a:t>
            </a:r>
            <a:r>
              <a:rPr sz="2250" spc="-25" dirty="0">
                <a:latin typeface="Arial"/>
                <a:cs typeface="Arial"/>
              </a:rPr>
              <a:t>“Mathematically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defined”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dsitribution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useful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kow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are.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Arial"/>
                <a:cs typeface="Arial"/>
              </a:rPr>
              <a:t>Normal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defined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mean</a:t>
            </a:r>
            <a:r>
              <a:rPr sz="2250" spc="-11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spc="-7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proportions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expected </a:t>
            </a:r>
            <a:r>
              <a:rPr sz="2250" spc="-40" dirty="0">
                <a:latin typeface="Arial"/>
                <a:cs typeface="Arial"/>
              </a:rPr>
              <a:t>above/below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90773"/>
            <a:ext cx="95249" cy="9524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5E314762-01CF-BA17-5E16-55056455E5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8374" y="3314700"/>
            <a:ext cx="8901112" cy="38195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8" y="1095377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51" y="9764"/>
                </a:moveTo>
                <a:lnTo>
                  <a:pt x="0" y="4650"/>
                </a:lnTo>
                <a:lnTo>
                  <a:pt x="3869" y="2557"/>
                </a:lnTo>
                <a:lnTo>
                  <a:pt x="10308" y="639"/>
                </a:lnTo>
                <a:lnTo>
                  <a:pt x="17276" y="0"/>
                </a:lnTo>
                <a:lnTo>
                  <a:pt x="12139425" y="0"/>
                </a:lnTo>
                <a:lnTo>
                  <a:pt x="12146393" y="639"/>
                </a:lnTo>
                <a:lnTo>
                  <a:pt x="12152831" y="2557"/>
                </a:lnTo>
                <a:lnTo>
                  <a:pt x="12158740" y="5753"/>
                </a:lnTo>
                <a:lnTo>
                  <a:pt x="12163274" y="9524"/>
                </a:lnTo>
                <a:lnTo>
                  <a:pt x="20451" y="9524"/>
                </a:lnTo>
                <a:lnTo>
                  <a:pt x="20451" y="9764"/>
                </a:lnTo>
                <a:close/>
              </a:path>
              <a:path w="12164695" h="17780">
                <a:moveTo>
                  <a:pt x="12157864" y="17443"/>
                </a:moveTo>
                <a:lnTo>
                  <a:pt x="12152425" y="12004"/>
                </a:lnTo>
                <a:lnTo>
                  <a:pt x="12146440" y="9524"/>
                </a:lnTo>
                <a:lnTo>
                  <a:pt x="12163274" y="9524"/>
                </a:lnTo>
                <a:lnTo>
                  <a:pt x="12164121" y="10229"/>
                </a:lnTo>
                <a:lnTo>
                  <a:pt x="12164555" y="10750"/>
                </a:lnTo>
                <a:lnTo>
                  <a:pt x="12157864" y="1744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99862"/>
            <a:ext cx="12192000" cy="1157605"/>
            <a:chOff x="609599" y="1099862"/>
            <a:chExt cx="12192000" cy="1157605"/>
          </a:xfrm>
        </p:grpSpPr>
        <p:sp>
          <p:nvSpPr>
            <p:cNvPr id="4" name="object 4"/>
            <p:cNvSpPr/>
            <p:nvPr/>
          </p:nvSpPr>
          <p:spPr>
            <a:xfrm>
              <a:off x="627240" y="1105610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93" y="6743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1123911"/>
                  </a:lnTo>
                  <a:lnTo>
                    <a:pt x="12162346" y="1129893"/>
                  </a:lnTo>
                  <a:lnTo>
                    <a:pt x="12157862" y="1134376"/>
                  </a:lnTo>
                  <a:lnTo>
                    <a:pt x="12152427" y="1139812"/>
                  </a:lnTo>
                  <a:lnTo>
                    <a:pt x="12146445" y="1142301"/>
                  </a:lnTo>
                  <a:lnTo>
                    <a:pt x="20447" y="1142301"/>
                  </a:lnTo>
                  <a:lnTo>
                    <a:pt x="20447" y="1142060"/>
                  </a:lnTo>
                  <a:lnTo>
                    <a:pt x="0" y="1147165"/>
                  </a:lnTo>
                  <a:lnTo>
                    <a:pt x="3873" y="1149261"/>
                  </a:lnTo>
                  <a:lnTo>
                    <a:pt x="10312" y="1151178"/>
                  </a:lnTo>
                  <a:lnTo>
                    <a:pt x="17259" y="1151813"/>
                  </a:lnTo>
                  <a:lnTo>
                    <a:pt x="12139447" y="1151813"/>
                  </a:lnTo>
                  <a:lnTo>
                    <a:pt x="12164555" y="1141069"/>
                  </a:lnTo>
                  <a:lnTo>
                    <a:pt x="12168594" y="1136218"/>
                  </a:lnTo>
                  <a:lnTo>
                    <a:pt x="12171794" y="1130300"/>
                  </a:lnTo>
                  <a:lnTo>
                    <a:pt x="12173699" y="1123911"/>
                  </a:lnTo>
                  <a:lnTo>
                    <a:pt x="12174347" y="1116901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99862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49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49" y="11530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104897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52722"/>
            <a:ext cx="95249" cy="952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724272"/>
            <a:ext cx="95249" cy="9524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695822"/>
            <a:ext cx="95249" cy="9524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19174" y="56387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458073" y="2457447"/>
            <a:ext cx="5343525" cy="333375"/>
            <a:chOff x="7458073" y="2457447"/>
            <a:chExt cx="5343525" cy="333375"/>
          </a:xfrm>
        </p:grpSpPr>
        <p:sp>
          <p:nvSpPr>
            <p:cNvPr id="14" name="object 14"/>
            <p:cNvSpPr/>
            <p:nvPr/>
          </p:nvSpPr>
          <p:spPr>
            <a:xfrm>
              <a:off x="7462835" y="2462210"/>
              <a:ext cx="5334000" cy="323850"/>
            </a:xfrm>
            <a:custGeom>
              <a:avLst/>
              <a:gdLst/>
              <a:ahLst/>
              <a:cxnLst/>
              <a:rect l="l" t="t" r="r" b="b"/>
              <a:pathLst>
                <a:path w="5334000" h="323850">
                  <a:moveTo>
                    <a:pt x="5305082" y="323845"/>
                  </a:moveTo>
                  <a:lnTo>
                    <a:pt x="28916" y="323845"/>
                  </a:lnTo>
                  <a:lnTo>
                    <a:pt x="24662" y="322998"/>
                  </a:lnTo>
                  <a:lnTo>
                    <a:pt x="0" y="294926"/>
                  </a:lnTo>
                  <a:lnTo>
                    <a:pt x="0" y="29051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305082" y="0"/>
                  </a:lnTo>
                  <a:lnTo>
                    <a:pt x="5333999" y="28914"/>
                  </a:lnTo>
                  <a:lnTo>
                    <a:pt x="5333999" y="294926"/>
                  </a:lnTo>
                  <a:lnTo>
                    <a:pt x="5309335" y="322998"/>
                  </a:lnTo>
                  <a:lnTo>
                    <a:pt x="5305082" y="32384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62835" y="2462210"/>
              <a:ext cx="5334000" cy="323850"/>
            </a:xfrm>
            <a:custGeom>
              <a:avLst/>
              <a:gdLst/>
              <a:ahLst/>
              <a:cxnLst/>
              <a:rect l="l" t="t" r="r" b="b"/>
              <a:pathLst>
                <a:path w="5334000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1"/>
                  </a:lnTo>
                  <a:lnTo>
                    <a:pt x="4228" y="16483"/>
                  </a:lnTo>
                  <a:lnTo>
                    <a:pt x="6637" y="12878"/>
                  </a:lnTo>
                  <a:lnTo>
                    <a:pt x="9763" y="9757"/>
                  </a:lnTo>
                  <a:lnTo>
                    <a:pt x="12889" y="6632"/>
                  </a:lnTo>
                  <a:lnTo>
                    <a:pt x="16494" y="4223"/>
                  </a:lnTo>
                  <a:lnTo>
                    <a:pt x="20578" y="2529"/>
                  </a:lnTo>
                  <a:lnTo>
                    <a:pt x="24662" y="842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300662" y="0"/>
                  </a:lnTo>
                  <a:lnTo>
                    <a:pt x="5305082" y="0"/>
                  </a:lnTo>
                  <a:lnTo>
                    <a:pt x="5309335" y="842"/>
                  </a:lnTo>
                  <a:lnTo>
                    <a:pt x="5313420" y="2525"/>
                  </a:lnTo>
                  <a:lnTo>
                    <a:pt x="5317504" y="4223"/>
                  </a:lnTo>
                  <a:lnTo>
                    <a:pt x="5321109" y="6632"/>
                  </a:lnTo>
                  <a:lnTo>
                    <a:pt x="5324235" y="9757"/>
                  </a:lnTo>
                  <a:lnTo>
                    <a:pt x="5327361" y="12878"/>
                  </a:lnTo>
                  <a:lnTo>
                    <a:pt x="5329770" y="16483"/>
                  </a:lnTo>
                  <a:lnTo>
                    <a:pt x="5331461" y="20571"/>
                  </a:lnTo>
                  <a:lnTo>
                    <a:pt x="5333153" y="24659"/>
                  </a:lnTo>
                  <a:lnTo>
                    <a:pt x="5333999" y="28914"/>
                  </a:lnTo>
                  <a:lnTo>
                    <a:pt x="5334000" y="33337"/>
                  </a:lnTo>
                  <a:lnTo>
                    <a:pt x="5334000" y="290512"/>
                  </a:lnTo>
                  <a:lnTo>
                    <a:pt x="5333999" y="294926"/>
                  </a:lnTo>
                  <a:lnTo>
                    <a:pt x="5333153" y="299177"/>
                  </a:lnTo>
                  <a:lnTo>
                    <a:pt x="5331461" y="303260"/>
                  </a:lnTo>
                  <a:lnTo>
                    <a:pt x="5329770" y="307348"/>
                  </a:lnTo>
                  <a:lnTo>
                    <a:pt x="5300662" y="323849"/>
                  </a:lnTo>
                  <a:lnTo>
                    <a:pt x="33338" y="323849"/>
                  </a:lnTo>
                  <a:lnTo>
                    <a:pt x="28916" y="323845"/>
                  </a:lnTo>
                  <a:lnTo>
                    <a:pt x="24662" y="322998"/>
                  </a:lnTo>
                  <a:lnTo>
                    <a:pt x="20578" y="321305"/>
                  </a:lnTo>
                  <a:lnTo>
                    <a:pt x="16494" y="319618"/>
                  </a:lnTo>
                  <a:lnTo>
                    <a:pt x="0" y="294926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4179" y="3316902"/>
            <a:ext cx="4941971" cy="240806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47699" y="1216025"/>
            <a:ext cx="12137390" cy="5378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Key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idea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50" dirty="0">
                <a:latin typeface="Arial"/>
                <a:cs typeface="Arial"/>
              </a:rPr>
              <a:t>Assuming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distribution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particular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shape,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how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common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given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Arial"/>
              <a:cs typeface="Arial"/>
            </a:endParaRPr>
          </a:p>
          <a:p>
            <a:pPr marL="247650" marR="7395845">
              <a:lnSpc>
                <a:spcPct val="125000"/>
              </a:lnSpc>
            </a:pPr>
            <a:r>
              <a:rPr sz="2250" spc="-95" dirty="0">
                <a:latin typeface="Arial"/>
                <a:cs typeface="Arial"/>
              </a:rPr>
              <a:t>Average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attends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127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social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year.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110" dirty="0">
                <a:latin typeface="Arial"/>
                <a:cs typeface="Arial"/>
              </a:rPr>
              <a:t>Assume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250" i="1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127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SD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675"/>
              </a:spcBef>
            </a:pP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(e.g.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based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collected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sample)</a:t>
            </a:r>
            <a:endParaRPr sz="2250">
              <a:latin typeface="Arial"/>
              <a:cs typeface="Arial"/>
            </a:endParaRPr>
          </a:p>
          <a:p>
            <a:pPr marL="247650" marR="7177405">
              <a:lnSpc>
                <a:spcPct val="125000"/>
              </a:lnSpc>
              <a:spcBef>
                <a:spcPts val="900"/>
              </a:spcBef>
            </a:pPr>
            <a:r>
              <a:rPr sz="2250" b="1" spc="-105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individual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who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attends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57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social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events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per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year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unusual?</a:t>
            </a:r>
            <a:endParaRPr sz="2250">
              <a:latin typeface="Arial"/>
              <a:cs typeface="Arial"/>
            </a:endParaRPr>
          </a:p>
          <a:p>
            <a:pPr marL="628015" marR="6950709">
              <a:lnSpc>
                <a:spcPct val="1083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assumed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distribution,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85" dirty="0">
                <a:latin typeface="Arial"/>
                <a:cs typeface="Arial"/>
              </a:rPr>
              <a:t>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people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less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57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year.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67587" y="2466987"/>
            <a:ext cx="5324475" cy="314325"/>
          </a:xfrm>
          <a:custGeom>
            <a:avLst/>
            <a:gdLst/>
            <a:ahLst/>
            <a:cxnLst/>
            <a:rect l="l" t="t" r="r" b="b"/>
            <a:pathLst>
              <a:path w="5324475" h="314325">
                <a:moveTo>
                  <a:pt x="5324475" y="20675"/>
                </a:moveTo>
                <a:lnTo>
                  <a:pt x="5321693" y="13944"/>
                </a:lnTo>
                <a:lnTo>
                  <a:pt x="5310530" y="2781"/>
                </a:lnTo>
                <a:lnTo>
                  <a:pt x="5303799" y="0"/>
                </a:lnTo>
                <a:lnTo>
                  <a:pt x="20688" y="0"/>
                </a:lnTo>
                <a:lnTo>
                  <a:pt x="13957" y="2781"/>
                </a:lnTo>
                <a:lnTo>
                  <a:pt x="2794" y="13944"/>
                </a:lnTo>
                <a:lnTo>
                  <a:pt x="0" y="20675"/>
                </a:lnTo>
                <a:lnTo>
                  <a:pt x="0" y="293636"/>
                </a:lnTo>
                <a:lnTo>
                  <a:pt x="2794" y="300367"/>
                </a:lnTo>
                <a:lnTo>
                  <a:pt x="13957" y="311531"/>
                </a:lnTo>
                <a:lnTo>
                  <a:pt x="20688" y="314312"/>
                </a:lnTo>
                <a:lnTo>
                  <a:pt x="5303799" y="314312"/>
                </a:lnTo>
                <a:lnTo>
                  <a:pt x="5310530" y="311531"/>
                </a:lnTo>
                <a:lnTo>
                  <a:pt x="5321693" y="300367"/>
                </a:lnTo>
                <a:lnTo>
                  <a:pt x="5324475" y="293636"/>
                </a:lnTo>
                <a:lnTo>
                  <a:pt x="5324475" y="20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73082" y="2497137"/>
            <a:ext cx="51733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85" dirty="0">
                <a:solidFill>
                  <a:srgbClr val="AAAAAA"/>
                </a:solidFill>
                <a:latin typeface="Times New Roman"/>
                <a:cs typeface="Times New Roman"/>
                <a:hlinkClick r:id="rId6"/>
              </a:rPr>
              <a:t>1</a:t>
            </a:r>
            <a:r>
              <a:rPr sz="120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200" spc="204" dirty="0">
                <a:solidFill>
                  <a:srgbClr val="AC0000"/>
                </a:solidFill>
                <a:latin typeface="Arial"/>
                <a:cs typeface="Arial"/>
              </a:rPr>
              <a:t>1</a:t>
            </a:r>
            <a:r>
              <a:rPr sz="1200" spc="204" dirty="0">
                <a:solidFill>
                  <a:srgbClr val="5D5D5D"/>
                </a:solidFill>
                <a:latin typeface="Times New Roman"/>
                <a:cs typeface="Times New Roman"/>
              </a:rPr>
              <a:t>-</a:t>
            </a:r>
            <a:r>
              <a:rPr sz="1200" spc="165" dirty="0">
                <a:solidFill>
                  <a:srgbClr val="4658AB"/>
                </a:solidFill>
                <a:latin typeface="Times New Roman"/>
                <a:cs typeface="Times New Roman"/>
              </a:rPr>
              <a:t>pnorm</a:t>
            </a:r>
            <a:r>
              <a:rPr sz="1200" spc="16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200" spc="165" dirty="0">
                <a:solidFill>
                  <a:srgbClr val="AC0000"/>
                </a:solidFill>
                <a:latin typeface="Arial"/>
                <a:cs typeface="Arial"/>
              </a:rPr>
              <a:t>57</a:t>
            </a:r>
            <a:r>
              <a:rPr sz="1200" spc="16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45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657321"/>
                </a:solidFill>
                <a:latin typeface="Times New Roman"/>
                <a:cs typeface="Times New Roman"/>
              </a:rPr>
              <a:t>mean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65" dirty="0">
                <a:solidFill>
                  <a:srgbClr val="AC0000"/>
                </a:solidFill>
                <a:latin typeface="Arial"/>
                <a:cs typeface="Arial"/>
              </a:rPr>
              <a:t>127</a:t>
            </a:r>
            <a:r>
              <a:rPr sz="1200" spc="16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50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04" dirty="0">
                <a:solidFill>
                  <a:srgbClr val="657321"/>
                </a:solidFill>
                <a:latin typeface="Times New Roman"/>
                <a:cs typeface="Times New Roman"/>
              </a:rPr>
              <a:t>sd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95" dirty="0">
                <a:solidFill>
                  <a:srgbClr val="AC0000"/>
                </a:solidFill>
                <a:latin typeface="Arial"/>
                <a:cs typeface="Arial"/>
              </a:rPr>
              <a:t>40</a:t>
            </a:r>
            <a:r>
              <a:rPr sz="1200" spc="19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45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80" dirty="0">
                <a:solidFill>
                  <a:srgbClr val="657321"/>
                </a:solidFill>
                <a:latin typeface="Times New Roman"/>
                <a:cs typeface="Times New Roman"/>
              </a:rPr>
              <a:t>lower.tail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50" dirty="0">
                <a:solidFill>
                  <a:srgbClr val="8F5801"/>
                </a:solidFill>
                <a:latin typeface="Times New Roman"/>
                <a:cs typeface="Times New Roman"/>
              </a:rPr>
              <a:t>FALSE</a:t>
            </a:r>
            <a:r>
              <a:rPr sz="1200" spc="50" dirty="0">
                <a:solidFill>
                  <a:srgbClr val="003B4E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8074" y="2790822"/>
            <a:ext cx="5343525" cy="3429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715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450"/>
              </a:spcBef>
            </a:pPr>
            <a:r>
              <a:rPr sz="1200" spc="290" dirty="0">
                <a:latin typeface="Arial"/>
                <a:cs typeface="Arial"/>
              </a:rPr>
              <a:t>[1]</a:t>
            </a:r>
            <a:r>
              <a:rPr sz="1200" spc="415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0.04005916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8" y="1095377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51" y="9764"/>
                </a:moveTo>
                <a:lnTo>
                  <a:pt x="0" y="4650"/>
                </a:lnTo>
                <a:lnTo>
                  <a:pt x="3869" y="2557"/>
                </a:lnTo>
                <a:lnTo>
                  <a:pt x="10308" y="639"/>
                </a:lnTo>
                <a:lnTo>
                  <a:pt x="17276" y="0"/>
                </a:lnTo>
                <a:lnTo>
                  <a:pt x="12139425" y="0"/>
                </a:lnTo>
                <a:lnTo>
                  <a:pt x="12146393" y="639"/>
                </a:lnTo>
                <a:lnTo>
                  <a:pt x="12152831" y="2557"/>
                </a:lnTo>
                <a:lnTo>
                  <a:pt x="12158740" y="5753"/>
                </a:lnTo>
                <a:lnTo>
                  <a:pt x="12163274" y="9524"/>
                </a:lnTo>
                <a:lnTo>
                  <a:pt x="20451" y="9524"/>
                </a:lnTo>
                <a:lnTo>
                  <a:pt x="20451" y="9764"/>
                </a:lnTo>
                <a:close/>
              </a:path>
              <a:path w="12164695" h="17780">
                <a:moveTo>
                  <a:pt x="12157864" y="17443"/>
                </a:moveTo>
                <a:lnTo>
                  <a:pt x="12152425" y="12004"/>
                </a:lnTo>
                <a:lnTo>
                  <a:pt x="12146440" y="9524"/>
                </a:lnTo>
                <a:lnTo>
                  <a:pt x="12163274" y="9524"/>
                </a:lnTo>
                <a:lnTo>
                  <a:pt x="12164121" y="10229"/>
                </a:lnTo>
                <a:lnTo>
                  <a:pt x="12164555" y="10750"/>
                </a:lnTo>
                <a:lnTo>
                  <a:pt x="12157864" y="1744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99862"/>
            <a:ext cx="12192000" cy="1157605"/>
            <a:chOff x="609599" y="1099862"/>
            <a:chExt cx="12192000" cy="1157605"/>
          </a:xfrm>
        </p:grpSpPr>
        <p:sp>
          <p:nvSpPr>
            <p:cNvPr id="4" name="object 4"/>
            <p:cNvSpPr/>
            <p:nvPr/>
          </p:nvSpPr>
          <p:spPr>
            <a:xfrm>
              <a:off x="627240" y="1105610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93" y="6743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1123911"/>
                  </a:lnTo>
                  <a:lnTo>
                    <a:pt x="12162346" y="1129893"/>
                  </a:lnTo>
                  <a:lnTo>
                    <a:pt x="12157862" y="1134376"/>
                  </a:lnTo>
                  <a:lnTo>
                    <a:pt x="12152427" y="1139812"/>
                  </a:lnTo>
                  <a:lnTo>
                    <a:pt x="12146445" y="1142301"/>
                  </a:lnTo>
                  <a:lnTo>
                    <a:pt x="20447" y="1142301"/>
                  </a:lnTo>
                  <a:lnTo>
                    <a:pt x="20447" y="1142060"/>
                  </a:lnTo>
                  <a:lnTo>
                    <a:pt x="0" y="1147178"/>
                  </a:lnTo>
                  <a:lnTo>
                    <a:pt x="3873" y="1149261"/>
                  </a:lnTo>
                  <a:lnTo>
                    <a:pt x="10312" y="1151178"/>
                  </a:lnTo>
                  <a:lnTo>
                    <a:pt x="17246" y="1151813"/>
                  </a:lnTo>
                  <a:lnTo>
                    <a:pt x="12139460" y="1151813"/>
                  </a:lnTo>
                  <a:lnTo>
                    <a:pt x="12164555" y="1141069"/>
                  </a:lnTo>
                  <a:lnTo>
                    <a:pt x="12168594" y="1136218"/>
                  </a:lnTo>
                  <a:lnTo>
                    <a:pt x="12171794" y="1130300"/>
                  </a:lnTo>
                  <a:lnTo>
                    <a:pt x="12173699" y="1123911"/>
                  </a:lnTo>
                  <a:lnTo>
                    <a:pt x="12174347" y="1116901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99862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49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49" y="11530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104897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699" y="1216025"/>
            <a:ext cx="12137390" cy="808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Key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idea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50" dirty="0">
                <a:latin typeface="Arial"/>
                <a:cs typeface="Arial"/>
              </a:rPr>
              <a:t>Assuming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distribution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particular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shape,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we’re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interested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above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below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specific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cut-off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point?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0B05016F-ACA3-BC69-C6B2-DC6DCB9BFB6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245" y="2506858"/>
            <a:ext cx="95249" cy="95245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850DBCC5-99CD-EF64-E92C-AC3A6A520FFE}"/>
              </a:ext>
            </a:extLst>
          </p:cNvPr>
          <p:cNvSpPr txBox="1">
            <a:spLocks/>
          </p:cNvSpPr>
          <p:nvPr/>
        </p:nvSpPr>
        <p:spPr>
          <a:xfrm>
            <a:off x="692721" y="2265561"/>
            <a:ext cx="5036820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lang="en-GB" sz="2250" b="0" spc="-80">
                <a:solidFill>
                  <a:srgbClr val="000000"/>
                </a:solidFill>
              </a:rPr>
              <a:t>Assuming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5">
                <a:solidFill>
                  <a:srgbClr val="000000"/>
                </a:solidFill>
              </a:rPr>
              <a:t>the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135">
                <a:solidFill>
                  <a:srgbClr val="000000"/>
                </a:solidFill>
              </a:rPr>
              <a:t>same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20">
                <a:solidFill>
                  <a:srgbClr val="000000"/>
                </a:solidFill>
              </a:rPr>
              <a:t>distribution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40">
                <a:solidFill>
                  <a:srgbClr val="000000"/>
                </a:solidFill>
              </a:rPr>
              <a:t>(</a:t>
            </a:r>
            <a:r>
              <a:rPr lang="en-GB" sz="2250" b="0" i="1" spc="-40">
                <a:solidFill>
                  <a:srgbClr val="000000"/>
                </a:solidFill>
              </a:rPr>
              <a:t>M</a:t>
            </a:r>
            <a:r>
              <a:rPr lang="en-GB" sz="2250" b="0" i="1" spc="-190">
                <a:solidFill>
                  <a:srgbClr val="000000"/>
                </a:solidFill>
              </a:rPr>
              <a:t> </a:t>
            </a:r>
            <a:r>
              <a:rPr lang="en-GB" sz="2250" b="0" spc="-15">
                <a:solidFill>
                  <a:srgbClr val="000000"/>
                </a:solidFill>
              </a:rPr>
              <a:t>=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10">
                <a:solidFill>
                  <a:srgbClr val="000000"/>
                </a:solidFill>
              </a:rPr>
              <a:t>127,</a:t>
            </a:r>
            <a:r>
              <a:rPr lang="en-GB" sz="2250" b="0" spc="-185">
                <a:solidFill>
                  <a:srgbClr val="000000"/>
                </a:solidFill>
              </a:rPr>
              <a:t> </a:t>
            </a:r>
            <a:r>
              <a:rPr lang="en-GB" sz="2250" b="0" i="1" spc="-245">
                <a:solidFill>
                  <a:srgbClr val="000000"/>
                </a:solidFill>
              </a:rPr>
              <a:t>SD</a:t>
            </a:r>
            <a:r>
              <a:rPr lang="en-GB" sz="2250" b="0" i="1" spc="-195">
                <a:solidFill>
                  <a:srgbClr val="000000"/>
                </a:solidFill>
              </a:rPr>
              <a:t> </a:t>
            </a:r>
            <a:r>
              <a:rPr lang="en-GB" sz="2250" b="0" spc="-15">
                <a:solidFill>
                  <a:srgbClr val="000000"/>
                </a:solidFill>
              </a:rPr>
              <a:t>=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5">
                <a:solidFill>
                  <a:srgbClr val="000000"/>
                </a:solidFill>
              </a:rPr>
              <a:t>40)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65">
                <a:solidFill>
                  <a:srgbClr val="000000"/>
                </a:solidFill>
              </a:rPr>
              <a:t>is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105">
                <a:solidFill>
                  <a:srgbClr val="000000"/>
                </a:solidFill>
              </a:rPr>
              <a:t>an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20">
                <a:solidFill>
                  <a:srgbClr val="000000"/>
                </a:solidFill>
              </a:rPr>
              <a:t>individual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15">
                <a:solidFill>
                  <a:srgbClr val="000000"/>
                </a:solidFill>
              </a:rPr>
              <a:t>who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25">
                <a:solidFill>
                  <a:srgbClr val="000000"/>
                </a:solidFill>
              </a:rPr>
              <a:t>attends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50">
                <a:solidFill>
                  <a:srgbClr val="000000"/>
                </a:solidFill>
              </a:rPr>
              <a:t>190</a:t>
            </a:r>
            <a:r>
              <a:rPr lang="en-GB" sz="2250" b="0" spc="25">
                <a:solidFill>
                  <a:srgbClr val="000000"/>
                </a:solidFill>
              </a:rPr>
              <a:t> </a:t>
            </a:r>
            <a:r>
              <a:rPr lang="en-GB" sz="2250" b="0" spc="-65">
                <a:solidFill>
                  <a:srgbClr val="000000"/>
                </a:solidFill>
              </a:rPr>
              <a:t>social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55">
                <a:solidFill>
                  <a:srgbClr val="000000"/>
                </a:solidFill>
              </a:rPr>
              <a:t>events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10">
                <a:solidFill>
                  <a:srgbClr val="000000"/>
                </a:solidFill>
              </a:rPr>
              <a:t>per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50">
                <a:solidFill>
                  <a:srgbClr val="000000"/>
                </a:solidFill>
              </a:rPr>
              <a:t>year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95">
                <a:solidFill>
                  <a:srgbClr val="000000"/>
                </a:solidFill>
              </a:rPr>
              <a:t>among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5">
                <a:solidFill>
                  <a:srgbClr val="000000"/>
                </a:solidFill>
              </a:rPr>
              <a:t>the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25">
                <a:solidFill>
                  <a:srgbClr val="000000"/>
                </a:solidFill>
              </a:rPr>
              <a:t>top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60">
                <a:solidFill>
                  <a:srgbClr val="000000"/>
                </a:solidFill>
              </a:rPr>
              <a:t>10%</a:t>
            </a:r>
            <a:r>
              <a:rPr lang="en-GB" sz="2250" b="0" spc="-90">
                <a:solidFill>
                  <a:srgbClr val="000000"/>
                </a:solidFill>
              </a:rPr>
              <a:t> </a:t>
            </a:r>
            <a:r>
              <a:rPr lang="en-GB" sz="2250" b="0" spc="25">
                <a:solidFill>
                  <a:srgbClr val="000000"/>
                </a:solidFill>
              </a:rPr>
              <a:t>of</a:t>
            </a:r>
            <a:r>
              <a:rPr lang="en-GB" sz="2250" b="0" spc="-195">
                <a:solidFill>
                  <a:srgbClr val="000000"/>
                </a:solidFill>
              </a:rPr>
              <a:t> </a:t>
            </a:r>
            <a:r>
              <a:rPr lang="en-GB" sz="2250" b="0" spc="-30">
                <a:solidFill>
                  <a:srgbClr val="000000"/>
                </a:solidFill>
              </a:rPr>
              <a:t>event-</a:t>
            </a:r>
            <a:r>
              <a:rPr lang="en-GB" sz="2250" b="0" spc="-120">
                <a:solidFill>
                  <a:srgbClr val="000000"/>
                </a:solidFill>
              </a:rPr>
              <a:t>goers?</a:t>
            </a:r>
            <a:endParaRPr lang="en-GB" sz="225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BCEEEEE-43D1-2313-8764-F589DC3831D8}"/>
              </a:ext>
            </a:extLst>
          </p:cNvPr>
          <p:cNvSpPr/>
          <p:nvPr/>
        </p:nvSpPr>
        <p:spPr>
          <a:xfrm>
            <a:off x="829245" y="430708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79C2EFFE-D51F-1245-E11F-55DC68DDE706}"/>
              </a:ext>
            </a:extLst>
          </p:cNvPr>
          <p:cNvSpPr txBox="1"/>
          <p:nvPr/>
        </p:nvSpPr>
        <p:spPr>
          <a:xfrm>
            <a:off x="1073720" y="4122936"/>
            <a:ext cx="4639310" cy="2368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assumed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an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178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10%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40" dirty="0">
                <a:latin typeface="Arial"/>
                <a:cs typeface="Arial"/>
              </a:rPr>
              <a:t>event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goers.</a:t>
            </a:r>
            <a:endParaRPr sz="2250">
              <a:latin typeface="Arial"/>
              <a:cs typeface="Arial"/>
            </a:endParaRPr>
          </a:p>
          <a:p>
            <a:pPr marL="12700" marR="186690">
              <a:lnSpc>
                <a:spcPct val="108300"/>
              </a:lnSpc>
              <a:spcBef>
                <a:spcPts val="900"/>
              </a:spcBef>
            </a:pPr>
            <a:r>
              <a:rPr sz="2250" spc="-20" dirty="0">
                <a:latin typeface="Arial"/>
                <a:cs typeface="Arial"/>
              </a:rPr>
              <a:t>Therefore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person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attends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190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10%.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BB21C253-E3F3-1F2D-2DA2-BB75CDF34402}"/>
              </a:ext>
            </a:extLst>
          </p:cNvPr>
          <p:cNvSpPr/>
          <p:nvPr/>
        </p:nvSpPr>
        <p:spPr>
          <a:xfrm>
            <a:off x="829245" y="590728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E97A2275-4007-C7C6-1A00-48C3F82C9366}"/>
              </a:ext>
            </a:extLst>
          </p:cNvPr>
          <p:cNvGrpSpPr/>
          <p:nvPr/>
        </p:nvGrpSpPr>
        <p:grpSpPr>
          <a:xfrm>
            <a:off x="7268144" y="6707382"/>
            <a:ext cx="5343525" cy="323850"/>
            <a:chOff x="7458073" y="4495796"/>
            <a:chExt cx="5343525" cy="323850"/>
          </a:xfrm>
        </p:grpSpPr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D889D29F-22D7-16AE-C931-56F9C273F92A}"/>
                </a:ext>
              </a:extLst>
            </p:cNvPr>
            <p:cNvSpPr/>
            <p:nvPr/>
          </p:nvSpPr>
          <p:spPr>
            <a:xfrm>
              <a:off x="7462835" y="4500559"/>
              <a:ext cx="5334000" cy="314325"/>
            </a:xfrm>
            <a:custGeom>
              <a:avLst/>
              <a:gdLst/>
              <a:ahLst/>
              <a:cxnLst/>
              <a:rect l="l" t="t" r="r" b="b"/>
              <a:pathLst>
                <a:path w="5334000" h="314325">
                  <a:moveTo>
                    <a:pt x="5305082" y="314320"/>
                  </a:moveTo>
                  <a:lnTo>
                    <a:pt x="28916" y="314320"/>
                  </a:lnTo>
                  <a:lnTo>
                    <a:pt x="24662" y="313469"/>
                  </a:lnTo>
                  <a:lnTo>
                    <a:pt x="0" y="285401"/>
                  </a:lnTo>
                  <a:lnTo>
                    <a:pt x="0" y="280987"/>
                  </a:lnTo>
                  <a:lnTo>
                    <a:pt x="0" y="28910"/>
                  </a:lnTo>
                  <a:lnTo>
                    <a:pt x="28916" y="0"/>
                  </a:lnTo>
                  <a:lnTo>
                    <a:pt x="5305082" y="0"/>
                  </a:lnTo>
                  <a:lnTo>
                    <a:pt x="5333999" y="28910"/>
                  </a:lnTo>
                  <a:lnTo>
                    <a:pt x="5333999" y="285401"/>
                  </a:lnTo>
                  <a:lnTo>
                    <a:pt x="5309335" y="313469"/>
                  </a:lnTo>
                  <a:lnTo>
                    <a:pt x="5305082" y="31432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BB90190E-C029-0F26-598E-D2DEB50DA80E}"/>
                </a:ext>
              </a:extLst>
            </p:cNvPr>
            <p:cNvSpPr/>
            <p:nvPr/>
          </p:nvSpPr>
          <p:spPr>
            <a:xfrm>
              <a:off x="7462835" y="4500559"/>
              <a:ext cx="5334000" cy="314325"/>
            </a:xfrm>
            <a:custGeom>
              <a:avLst/>
              <a:gdLst/>
              <a:ahLst/>
              <a:cxnLst/>
              <a:rect l="l" t="t" r="r" b="b"/>
              <a:pathLst>
                <a:path w="53340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0"/>
                  </a:lnTo>
                  <a:lnTo>
                    <a:pt x="845" y="24654"/>
                  </a:lnTo>
                  <a:lnTo>
                    <a:pt x="2537" y="20571"/>
                  </a:lnTo>
                  <a:lnTo>
                    <a:pt x="4228" y="16487"/>
                  </a:lnTo>
                  <a:lnTo>
                    <a:pt x="6637" y="12882"/>
                  </a:lnTo>
                  <a:lnTo>
                    <a:pt x="9763" y="9762"/>
                  </a:lnTo>
                  <a:lnTo>
                    <a:pt x="12889" y="6632"/>
                  </a:lnTo>
                  <a:lnTo>
                    <a:pt x="16494" y="4223"/>
                  </a:lnTo>
                  <a:lnTo>
                    <a:pt x="20578" y="2529"/>
                  </a:lnTo>
                  <a:lnTo>
                    <a:pt x="24662" y="842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300662" y="0"/>
                  </a:lnTo>
                  <a:lnTo>
                    <a:pt x="5305082" y="0"/>
                  </a:lnTo>
                  <a:lnTo>
                    <a:pt x="5309335" y="846"/>
                  </a:lnTo>
                  <a:lnTo>
                    <a:pt x="5313420" y="2534"/>
                  </a:lnTo>
                  <a:lnTo>
                    <a:pt x="5317504" y="4223"/>
                  </a:lnTo>
                  <a:lnTo>
                    <a:pt x="5321109" y="6632"/>
                  </a:lnTo>
                  <a:lnTo>
                    <a:pt x="5324235" y="9762"/>
                  </a:lnTo>
                  <a:lnTo>
                    <a:pt x="5327361" y="12882"/>
                  </a:lnTo>
                  <a:lnTo>
                    <a:pt x="5329770" y="16487"/>
                  </a:lnTo>
                  <a:lnTo>
                    <a:pt x="5331461" y="20571"/>
                  </a:lnTo>
                  <a:lnTo>
                    <a:pt x="5333153" y="24654"/>
                  </a:lnTo>
                  <a:lnTo>
                    <a:pt x="5333999" y="28910"/>
                  </a:lnTo>
                  <a:lnTo>
                    <a:pt x="5334000" y="33337"/>
                  </a:lnTo>
                  <a:lnTo>
                    <a:pt x="5334000" y="280987"/>
                  </a:lnTo>
                  <a:lnTo>
                    <a:pt x="5313420" y="311776"/>
                  </a:lnTo>
                  <a:lnTo>
                    <a:pt x="5309335" y="313469"/>
                  </a:lnTo>
                  <a:lnTo>
                    <a:pt x="5305082" y="314320"/>
                  </a:lnTo>
                  <a:lnTo>
                    <a:pt x="5300662" y="314324"/>
                  </a:lnTo>
                  <a:lnTo>
                    <a:pt x="33338" y="314324"/>
                  </a:lnTo>
                  <a:lnTo>
                    <a:pt x="28916" y="314320"/>
                  </a:lnTo>
                  <a:lnTo>
                    <a:pt x="24662" y="313469"/>
                  </a:lnTo>
                  <a:lnTo>
                    <a:pt x="20578" y="311776"/>
                  </a:lnTo>
                  <a:lnTo>
                    <a:pt x="16494" y="310083"/>
                  </a:lnTo>
                  <a:lnTo>
                    <a:pt x="0" y="285401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8EE22057-3C47-68E3-7760-25AF3FFA6ABA}"/>
                </a:ext>
              </a:extLst>
            </p:cNvPr>
            <p:cNvSpPr/>
            <p:nvPr/>
          </p:nvSpPr>
          <p:spPr>
            <a:xfrm>
              <a:off x="7467587" y="4505324"/>
              <a:ext cx="5324475" cy="304800"/>
            </a:xfrm>
            <a:custGeom>
              <a:avLst/>
              <a:gdLst/>
              <a:ahLst/>
              <a:cxnLst/>
              <a:rect l="l" t="t" r="r" b="b"/>
              <a:pathLst>
                <a:path w="5324475" h="304800">
                  <a:moveTo>
                    <a:pt x="5324475" y="20688"/>
                  </a:moveTo>
                  <a:lnTo>
                    <a:pt x="5321693" y="13957"/>
                  </a:lnTo>
                  <a:lnTo>
                    <a:pt x="5310530" y="2794"/>
                  </a:lnTo>
                  <a:lnTo>
                    <a:pt x="5303799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284124"/>
                  </a:lnTo>
                  <a:lnTo>
                    <a:pt x="2794" y="290855"/>
                  </a:lnTo>
                  <a:lnTo>
                    <a:pt x="13957" y="302018"/>
                  </a:lnTo>
                  <a:lnTo>
                    <a:pt x="20688" y="304800"/>
                  </a:lnTo>
                  <a:lnTo>
                    <a:pt x="5303799" y="304800"/>
                  </a:lnTo>
                  <a:lnTo>
                    <a:pt x="5310530" y="302018"/>
                  </a:lnTo>
                  <a:lnTo>
                    <a:pt x="5321693" y="290855"/>
                  </a:lnTo>
                  <a:lnTo>
                    <a:pt x="5324475" y="284124"/>
                  </a:lnTo>
                  <a:lnTo>
                    <a:pt x="532447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5">
            <a:extLst>
              <a:ext uri="{FF2B5EF4-FFF2-40B4-BE49-F238E27FC236}">
                <a16:creationId xmlns:a16="http://schemas.microsoft.com/office/drawing/2014/main" id="{723F86A6-8736-14B9-5A27-849833A1354E}"/>
              </a:ext>
            </a:extLst>
          </p:cNvPr>
          <p:cNvSpPr txBox="1"/>
          <p:nvPr/>
        </p:nvSpPr>
        <p:spPr>
          <a:xfrm>
            <a:off x="7255446" y="6189861"/>
            <a:ext cx="52597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social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36933026-B4FC-27E3-492D-9356F3C0B705}"/>
              </a:ext>
            </a:extLst>
          </p:cNvPr>
          <p:cNvSpPr txBox="1"/>
          <p:nvPr/>
        </p:nvSpPr>
        <p:spPr>
          <a:xfrm>
            <a:off x="7483153" y="2251273"/>
            <a:ext cx="356997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85" dirty="0">
                <a:solidFill>
                  <a:srgbClr val="AAAAAA"/>
                </a:solidFill>
                <a:latin typeface="Times New Roman"/>
                <a:cs typeface="Times New Roman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200" spc="145" dirty="0">
                <a:solidFill>
                  <a:srgbClr val="4658AB"/>
                </a:solidFill>
                <a:latin typeface="Times New Roman"/>
                <a:cs typeface="Times New Roman"/>
              </a:rPr>
              <a:t>qnorm</a:t>
            </a:r>
            <a:r>
              <a:rPr sz="1200" spc="14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200" spc="145" dirty="0">
                <a:solidFill>
                  <a:srgbClr val="657321"/>
                </a:solidFill>
                <a:latin typeface="Times New Roman"/>
                <a:cs typeface="Times New Roman"/>
              </a:rPr>
              <a:t>p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245" dirty="0">
                <a:solidFill>
                  <a:srgbClr val="AC0000"/>
                </a:solidFill>
                <a:latin typeface="Arial"/>
                <a:cs typeface="Arial"/>
              </a:rPr>
              <a:t>0.9</a:t>
            </a:r>
            <a:r>
              <a:rPr sz="1200" spc="24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45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657321"/>
                </a:solidFill>
                <a:latin typeface="Times New Roman"/>
                <a:cs typeface="Times New Roman"/>
              </a:rPr>
              <a:t>mean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65" dirty="0">
                <a:solidFill>
                  <a:srgbClr val="AC0000"/>
                </a:solidFill>
                <a:latin typeface="Arial"/>
                <a:cs typeface="Arial"/>
              </a:rPr>
              <a:t>127</a:t>
            </a:r>
            <a:r>
              <a:rPr sz="1200" spc="16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45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04" dirty="0">
                <a:solidFill>
                  <a:srgbClr val="657321"/>
                </a:solidFill>
                <a:latin typeface="Times New Roman"/>
                <a:cs typeface="Times New Roman"/>
              </a:rPr>
              <a:t>sd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35" dirty="0">
                <a:solidFill>
                  <a:srgbClr val="AC0000"/>
                </a:solidFill>
                <a:latin typeface="Arial"/>
                <a:cs typeface="Arial"/>
              </a:rPr>
              <a:t>40</a:t>
            </a:r>
            <a:r>
              <a:rPr sz="1200" spc="135" dirty="0">
                <a:solidFill>
                  <a:srgbClr val="003B4E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3008C44D-87EF-72A3-7CB7-119A11765B45}"/>
              </a:ext>
            </a:extLst>
          </p:cNvPr>
          <p:cNvSpPr txBox="1"/>
          <p:nvPr/>
        </p:nvSpPr>
        <p:spPr>
          <a:xfrm>
            <a:off x="7273118" y="2544958"/>
            <a:ext cx="5334000" cy="3429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7150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450"/>
              </a:spcBef>
            </a:pPr>
            <a:r>
              <a:rPr sz="1200" spc="290" dirty="0">
                <a:latin typeface="Arial"/>
                <a:cs typeface="Arial"/>
              </a:rPr>
              <a:t>[1]</a:t>
            </a:r>
            <a:r>
              <a:rPr sz="1200" spc="4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178.2621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18">
            <a:extLst>
              <a:ext uri="{FF2B5EF4-FFF2-40B4-BE49-F238E27FC236}">
                <a16:creationId xmlns:a16="http://schemas.microsoft.com/office/drawing/2014/main" id="{F99B0B50-69B9-C347-1BDB-EBFE221C5D4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67600" y="3071038"/>
            <a:ext cx="4941971" cy="2408068"/>
          </a:xfrm>
          <a:prstGeom prst="rect">
            <a:avLst/>
          </a:prstGeom>
        </p:spPr>
      </p:pic>
      <p:sp>
        <p:nvSpPr>
          <p:cNvPr id="23" name="object 19">
            <a:extLst>
              <a:ext uri="{FF2B5EF4-FFF2-40B4-BE49-F238E27FC236}">
                <a16:creationId xmlns:a16="http://schemas.microsoft.com/office/drawing/2014/main" id="{614A0680-AF30-A219-2074-496630C29DE3}"/>
              </a:ext>
            </a:extLst>
          </p:cNvPr>
          <p:cNvSpPr txBox="1"/>
          <p:nvPr/>
        </p:nvSpPr>
        <p:spPr>
          <a:xfrm>
            <a:off x="7483153" y="6747073"/>
            <a:ext cx="51733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85" dirty="0">
                <a:solidFill>
                  <a:srgbClr val="AAAAAA"/>
                </a:solidFill>
                <a:latin typeface="Times New Roman"/>
                <a:cs typeface="Times New Roman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200" spc="145" dirty="0">
                <a:solidFill>
                  <a:srgbClr val="4658AB"/>
                </a:solidFill>
                <a:latin typeface="Times New Roman"/>
                <a:cs typeface="Times New Roman"/>
              </a:rPr>
              <a:t>qnorm</a:t>
            </a:r>
            <a:r>
              <a:rPr sz="1200" spc="14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200" spc="145" dirty="0">
                <a:solidFill>
                  <a:srgbClr val="657321"/>
                </a:solidFill>
                <a:latin typeface="Times New Roman"/>
                <a:cs typeface="Times New Roman"/>
              </a:rPr>
              <a:t>p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210" dirty="0">
                <a:solidFill>
                  <a:srgbClr val="AC0000"/>
                </a:solidFill>
                <a:latin typeface="Arial"/>
                <a:cs typeface="Arial"/>
              </a:rPr>
              <a:t>0.05</a:t>
            </a:r>
            <a:r>
              <a:rPr sz="1200" spc="210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50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657321"/>
                </a:solidFill>
                <a:latin typeface="Times New Roman"/>
                <a:cs typeface="Times New Roman"/>
              </a:rPr>
              <a:t>mean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65" dirty="0">
                <a:solidFill>
                  <a:srgbClr val="AC0000"/>
                </a:solidFill>
                <a:latin typeface="Arial"/>
                <a:cs typeface="Arial"/>
              </a:rPr>
              <a:t>127</a:t>
            </a:r>
            <a:r>
              <a:rPr sz="1200" spc="16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50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04" dirty="0">
                <a:solidFill>
                  <a:srgbClr val="657321"/>
                </a:solidFill>
                <a:latin typeface="Times New Roman"/>
                <a:cs typeface="Times New Roman"/>
              </a:rPr>
              <a:t>sd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45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195" dirty="0">
                <a:solidFill>
                  <a:srgbClr val="AC0000"/>
                </a:solidFill>
                <a:latin typeface="Arial"/>
                <a:cs typeface="Arial"/>
              </a:rPr>
              <a:t>40</a:t>
            </a:r>
            <a:r>
              <a:rPr sz="1200" spc="19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200" spc="450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80" dirty="0">
                <a:solidFill>
                  <a:srgbClr val="657321"/>
                </a:solidFill>
                <a:latin typeface="Times New Roman"/>
                <a:cs typeface="Times New Roman"/>
              </a:rPr>
              <a:t>lower.tail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200" spc="450" dirty="0">
                <a:solidFill>
                  <a:srgbClr val="657321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8F5801"/>
                </a:solidFill>
                <a:latin typeface="Times New Roman"/>
                <a:cs typeface="Times New Roman"/>
              </a:rPr>
              <a:t>FA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1DD22725-701E-398D-88AF-3C53693D276E}"/>
              </a:ext>
            </a:extLst>
          </p:cNvPr>
          <p:cNvSpPr txBox="1"/>
          <p:nvPr/>
        </p:nvSpPr>
        <p:spPr>
          <a:xfrm>
            <a:off x="7272907" y="7031232"/>
            <a:ext cx="5334000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525"/>
              </a:spcBef>
            </a:pPr>
            <a:r>
              <a:rPr sz="1200" spc="290" dirty="0">
                <a:latin typeface="Arial"/>
                <a:cs typeface="Arial"/>
              </a:rPr>
              <a:t>[1]</a:t>
            </a:r>
            <a:r>
              <a:rPr sz="1200" spc="415" dirty="0">
                <a:latin typeface="Arial"/>
                <a:cs typeface="Arial"/>
              </a:rPr>
              <a:t> </a:t>
            </a:r>
            <a:r>
              <a:rPr sz="1200" spc="100" dirty="0">
                <a:latin typeface="Arial"/>
                <a:cs typeface="Arial"/>
              </a:rPr>
              <a:t>192.7941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PollEverywhere: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149350"/>
            <a:ext cx="51974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Let’s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2671989"/>
            <a:ext cx="6844665" cy="152273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2250" spc="-40" dirty="0">
                <a:latin typeface="Arial"/>
                <a:cs typeface="Arial"/>
              </a:rPr>
              <a:t>Link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tree: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7675" y="1504949"/>
            <a:ext cx="3524249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20914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1:</a:t>
            </a:r>
            <a:r>
              <a:rPr sz="2250" spc="-155" dirty="0"/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Average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individual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730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coffee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1100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coffee per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top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(shaded)?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2219325"/>
            <a:ext cx="8953499" cy="43243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20914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1:</a:t>
            </a:r>
            <a:r>
              <a:rPr sz="2250" spc="-155" dirty="0"/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Average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individual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730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coffee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1100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coffee per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top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(shaded)?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2219325"/>
            <a:ext cx="8953499" cy="43243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13040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2:</a:t>
            </a:r>
            <a:r>
              <a:rPr sz="2250" spc="-150" dirty="0"/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critical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65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anxiety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scale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7.08.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study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participant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receives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score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they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2219325"/>
            <a:ext cx="8901112" cy="43291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13040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2:</a:t>
            </a:r>
            <a:r>
              <a:rPr sz="2250" spc="-150" dirty="0"/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critical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65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anxiety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scale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7.08.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study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participant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receives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score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they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2219325"/>
            <a:ext cx="8901112" cy="43291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46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Today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5234" y="949325"/>
            <a:ext cx="7319645" cy="27400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88925" indent="-276225">
              <a:lnSpc>
                <a:spcPct val="100000"/>
              </a:lnSpc>
              <a:spcBef>
                <a:spcPts val="1675"/>
              </a:spcBef>
              <a:buAutoNum type="arabicPeriod"/>
              <a:tabLst>
                <a:tab pos="288925" algn="l"/>
              </a:tabLst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populations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broader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picture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dirty="0">
                <a:latin typeface="Arial"/>
                <a:cs typeface="Arial"/>
              </a:rPr>
              <a:t>Uncertainty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estimation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Limit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Theorem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50" dirty="0">
                <a:latin typeface="Arial"/>
                <a:cs typeface="Arial"/>
              </a:rPr>
              <a:t>Confidence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intervals: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are,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not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Where</a:t>
            </a:r>
            <a:r>
              <a:rPr spc="-260" dirty="0"/>
              <a:t> </a:t>
            </a:r>
            <a:r>
              <a:rPr spc="-55" dirty="0"/>
              <a:t>are</a:t>
            </a:r>
            <a:r>
              <a:rPr spc="-260" dirty="0"/>
              <a:t> </a:t>
            </a:r>
            <a:r>
              <a:rPr spc="-280" dirty="0"/>
              <a:t>we?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17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17118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65" dirty="0"/>
              <a:t>Uncertainty</a:t>
            </a:r>
            <a:r>
              <a:rPr sz="5600" spc="-440" dirty="0"/>
              <a:t> </a:t>
            </a:r>
            <a:r>
              <a:rPr sz="5600" spc="-150" dirty="0"/>
              <a:t>in</a:t>
            </a:r>
            <a:r>
              <a:rPr sz="5600" spc="-434" dirty="0"/>
              <a:t> </a:t>
            </a:r>
            <a:r>
              <a:rPr sz="5600" spc="-90" dirty="0"/>
              <a:t>estimation</a:t>
            </a:r>
            <a:endParaRPr sz="5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174" y="3276594"/>
            <a:ext cx="95250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174" y="3762369"/>
            <a:ext cx="95250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9174" y="4248144"/>
            <a:ext cx="95250" cy="952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35050"/>
            <a:ext cx="7129145" cy="342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90" dirty="0">
                <a:latin typeface="Arial"/>
                <a:cs typeface="Arial"/>
              </a:rPr>
              <a:t>So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far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we: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sz="2250" spc="-40" dirty="0">
                <a:latin typeface="Arial"/>
                <a:cs typeface="Arial"/>
              </a:rPr>
              <a:t>Described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97180" algn="l"/>
              </a:tabLst>
            </a:pPr>
            <a:r>
              <a:rPr sz="2250" spc="-100" dirty="0">
                <a:latin typeface="Arial"/>
                <a:cs typeface="Arial"/>
              </a:rPr>
              <a:t>Assumed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</a:t>
            </a:r>
            <a:endParaRPr sz="2250">
              <a:latin typeface="Arial"/>
              <a:cs typeface="Arial"/>
            </a:endParaRPr>
          </a:p>
          <a:p>
            <a:pPr marL="296545" marR="3703320" indent="-276225">
              <a:lnSpc>
                <a:spcPct val="141700"/>
              </a:lnSpc>
              <a:buAutoNum type="arabicPeriod"/>
              <a:tabLst>
                <a:tab pos="678815" algn="l"/>
              </a:tabLst>
            </a:pPr>
            <a:r>
              <a:rPr sz="2250" spc="-85" dirty="0">
                <a:latin typeface="Arial"/>
                <a:cs typeface="Arial"/>
              </a:rPr>
              <a:t>Looked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 	</a:t>
            </a:r>
            <a:r>
              <a:rPr sz="225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they?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far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mean?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above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below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9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05044"/>
            <a:ext cx="95249" cy="95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1035050"/>
            <a:ext cx="10139680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research,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want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know: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well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does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represent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population?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(under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assumptions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make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population)?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600690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PROBLEM: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Samples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perfect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representations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003B49"/>
                </a:solidFill>
                <a:latin typeface="Arial"/>
                <a:cs typeface="Arial"/>
              </a:rPr>
              <a:t>uncertainty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close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matches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true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tools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8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5545" y="3029173"/>
            <a:ext cx="5498291" cy="210751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4420" y="3029173"/>
            <a:ext cx="5498291" cy="210751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832993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guess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trying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estimate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called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parameter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5545" y="2486248"/>
            <a:ext cx="5498291" cy="210751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74420" y="2486248"/>
            <a:ext cx="5498291" cy="210751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209675"/>
            <a:ext cx="5391150" cy="3838575"/>
            <a:chOff x="609599" y="1209675"/>
            <a:chExt cx="5391150" cy="3838575"/>
          </a:xfrm>
        </p:grpSpPr>
        <p:sp>
          <p:nvSpPr>
            <p:cNvPr id="4" name="object 4"/>
            <p:cNvSpPr/>
            <p:nvPr/>
          </p:nvSpPr>
          <p:spPr>
            <a:xfrm>
              <a:off x="627240" y="1209674"/>
              <a:ext cx="5374005" cy="3838575"/>
            </a:xfrm>
            <a:custGeom>
              <a:avLst/>
              <a:gdLst/>
              <a:ahLst/>
              <a:cxnLst/>
              <a:rect l="l" t="t" r="r" b="b"/>
              <a:pathLst>
                <a:path w="5374005" h="3838575">
                  <a:moveTo>
                    <a:pt x="5373497" y="34912"/>
                  </a:moveTo>
                  <a:lnTo>
                    <a:pt x="5372862" y="27952"/>
                  </a:lnTo>
                  <a:lnTo>
                    <a:pt x="5370944" y="21513"/>
                  </a:lnTo>
                  <a:lnTo>
                    <a:pt x="5367744" y="15595"/>
                  </a:lnTo>
                  <a:lnTo>
                    <a:pt x="5363705" y="10744"/>
                  </a:lnTo>
                  <a:lnTo>
                    <a:pt x="5363273" y="10223"/>
                  </a:lnTo>
                  <a:lnTo>
                    <a:pt x="5338737" y="0"/>
                  </a:lnTo>
                  <a:lnTo>
                    <a:pt x="17119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12"/>
                  </a:lnTo>
                  <a:lnTo>
                    <a:pt x="5345595" y="9512"/>
                  </a:lnTo>
                  <a:lnTo>
                    <a:pt x="5351577" y="12001"/>
                  </a:lnTo>
                  <a:lnTo>
                    <a:pt x="5357012" y="17437"/>
                  </a:lnTo>
                  <a:lnTo>
                    <a:pt x="5361495" y="21920"/>
                  </a:lnTo>
                  <a:lnTo>
                    <a:pt x="5363972" y="27901"/>
                  </a:lnTo>
                  <a:lnTo>
                    <a:pt x="5363972" y="3810660"/>
                  </a:lnTo>
                  <a:lnTo>
                    <a:pt x="5361495" y="3816642"/>
                  </a:lnTo>
                  <a:lnTo>
                    <a:pt x="5357012" y="3821125"/>
                  </a:lnTo>
                  <a:lnTo>
                    <a:pt x="5356542" y="3821595"/>
                  </a:lnTo>
                  <a:lnTo>
                    <a:pt x="5351577" y="3826560"/>
                  </a:lnTo>
                  <a:lnTo>
                    <a:pt x="5345595" y="3829037"/>
                  </a:lnTo>
                  <a:lnTo>
                    <a:pt x="20447" y="3829037"/>
                  </a:lnTo>
                  <a:lnTo>
                    <a:pt x="20447" y="3828808"/>
                  </a:lnTo>
                  <a:lnTo>
                    <a:pt x="0" y="3833914"/>
                  </a:lnTo>
                  <a:lnTo>
                    <a:pt x="3873" y="3836009"/>
                  </a:lnTo>
                  <a:lnTo>
                    <a:pt x="10312" y="3837927"/>
                  </a:lnTo>
                  <a:lnTo>
                    <a:pt x="17272" y="3838562"/>
                  </a:lnTo>
                  <a:lnTo>
                    <a:pt x="5338572" y="3838562"/>
                  </a:lnTo>
                  <a:lnTo>
                    <a:pt x="5345544" y="3837927"/>
                  </a:lnTo>
                  <a:lnTo>
                    <a:pt x="5351983" y="3836009"/>
                  </a:lnTo>
                  <a:lnTo>
                    <a:pt x="5357888" y="3832809"/>
                  </a:lnTo>
                  <a:lnTo>
                    <a:pt x="5362422" y="3829037"/>
                  </a:lnTo>
                  <a:lnTo>
                    <a:pt x="5363273" y="3828338"/>
                  </a:lnTo>
                  <a:lnTo>
                    <a:pt x="5363705" y="3827818"/>
                  </a:lnTo>
                  <a:lnTo>
                    <a:pt x="5367744" y="3822954"/>
                  </a:lnTo>
                  <a:lnTo>
                    <a:pt x="5370944" y="3817048"/>
                  </a:lnTo>
                  <a:lnTo>
                    <a:pt x="5372849" y="3810660"/>
                  </a:lnTo>
                  <a:lnTo>
                    <a:pt x="5373497" y="3803637"/>
                  </a:lnTo>
                  <a:lnTo>
                    <a:pt x="5373497" y="349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214141"/>
              <a:ext cx="38100" cy="3829685"/>
            </a:xfrm>
            <a:custGeom>
              <a:avLst/>
              <a:gdLst/>
              <a:ahLst/>
              <a:cxnLst/>
              <a:rect l="l" t="t" r="r" b="b"/>
              <a:pathLst>
                <a:path w="38100" h="3829685">
                  <a:moveTo>
                    <a:pt x="17950" y="3829599"/>
                  </a:moveTo>
                  <a:lnTo>
                    <a:pt x="0" y="37991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3824562"/>
                  </a:lnTo>
                  <a:lnTo>
                    <a:pt x="17950" y="382959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828918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571868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4010018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219193"/>
              <a:ext cx="5343525" cy="495300"/>
            </a:xfrm>
            <a:custGeom>
              <a:avLst/>
              <a:gdLst/>
              <a:ahLst/>
              <a:cxnLst/>
              <a:rect l="l" t="t" r="r" b="b"/>
              <a:pathLst>
                <a:path w="5343525" h="495300">
                  <a:moveTo>
                    <a:pt x="534352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5343524" y="0"/>
                  </a:lnTo>
                  <a:lnTo>
                    <a:pt x="534352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1352549"/>
              <a:ext cx="276224" cy="2762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330325"/>
            <a:ext cx="5336540" cy="34372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99695" marR="460375">
              <a:lnSpc>
                <a:spcPct val="125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Arial"/>
              <a:cs typeface="Arial"/>
            </a:endParaRPr>
          </a:p>
          <a:p>
            <a:pPr marL="299720" marR="884555">
              <a:lnSpc>
                <a:spcPct val="129000"/>
              </a:lnSpc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typical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75" dirty="0">
                <a:solidFill>
                  <a:srgbClr val="003B49"/>
                </a:solidFill>
                <a:latin typeface="Arial"/>
                <a:cs typeface="Arial"/>
              </a:rPr>
              <a:t>single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variable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590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differences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449580">
              <a:lnSpc>
                <a:spcPct val="127000"/>
              </a:lnSpc>
              <a:spcBef>
                <a:spcPts val="1085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strength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association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5375" y="1149350"/>
            <a:ext cx="5191760" cy="3640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person…</a:t>
            </a:r>
            <a:endParaRPr sz="2250">
              <a:latin typeface="Arial"/>
              <a:cs typeface="Arial"/>
            </a:endParaRPr>
          </a:p>
          <a:p>
            <a:pPr marL="154940" marR="132080">
              <a:lnSpc>
                <a:spcPct val="104600"/>
              </a:lnSpc>
              <a:spcBef>
                <a:spcPts val="2350"/>
              </a:spcBef>
            </a:pPr>
            <a:r>
              <a:rPr sz="2250" spc="-20" dirty="0">
                <a:latin typeface="Arial"/>
                <a:cs typeface="Arial"/>
              </a:rPr>
              <a:t>drinks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730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cups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coffee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year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(twice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much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academics,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incl.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students)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☕</a:t>
            </a:r>
            <a:endParaRPr sz="2800">
              <a:latin typeface="Apple Color Emoji"/>
              <a:cs typeface="Apple Color Emoji"/>
            </a:endParaRPr>
          </a:p>
          <a:p>
            <a:pPr marL="154940" marR="5080">
              <a:lnSpc>
                <a:spcPct val="127200"/>
              </a:lnSpc>
            </a:pPr>
            <a:r>
              <a:rPr sz="2250" spc="-100" dirty="0">
                <a:latin typeface="Arial"/>
                <a:cs typeface="Arial"/>
              </a:rPr>
              <a:t>spends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192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minutes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day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watching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TV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📺 </a:t>
            </a:r>
            <a:r>
              <a:rPr sz="2250" spc="-70" dirty="0">
                <a:latin typeface="Arial"/>
                <a:cs typeface="Arial"/>
              </a:rPr>
              <a:t>eats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250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cloves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garlic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year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🧄 </a:t>
            </a:r>
            <a:r>
              <a:rPr sz="2250" spc="-80" dirty="0">
                <a:latin typeface="Arial"/>
                <a:cs typeface="Arial"/>
              </a:rPr>
              <a:t>takes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3500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steps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day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🚶</a:t>
            </a:r>
            <a:endParaRPr sz="2800">
              <a:latin typeface="Apple Color Emoji"/>
              <a:cs typeface="Apple Color Emoji"/>
            </a:endParaRPr>
          </a:p>
          <a:p>
            <a:pPr marL="154940">
              <a:lnSpc>
                <a:spcPct val="100000"/>
              </a:lnSpc>
              <a:spcBef>
                <a:spcPts val="915"/>
              </a:spcBef>
            </a:pPr>
            <a:r>
              <a:rPr sz="2250" spc="-45" dirty="0">
                <a:latin typeface="Arial"/>
                <a:cs typeface="Arial"/>
              </a:rPr>
              <a:t>falls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asleep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minutes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20" dirty="0">
                <a:latin typeface="Apple Color Emoji"/>
                <a:cs typeface="Apple Color Emoji"/>
              </a:rPr>
              <a:t>😴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43774" y="1962143"/>
            <a:ext cx="95250" cy="952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43774" y="2933693"/>
            <a:ext cx="95250" cy="9523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43774" y="3476618"/>
            <a:ext cx="95250" cy="9523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43774" y="4019543"/>
            <a:ext cx="95250" cy="9523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43774" y="4562468"/>
            <a:ext cx="95250" cy="9523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209675"/>
            <a:ext cx="5391150" cy="3543300"/>
            <a:chOff x="609599" y="1209675"/>
            <a:chExt cx="5391150" cy="3543300"/>
          </a:xfrm>
        </p:grpSpPr>
        <p:sp>
          <p:nvSpPr>
            <p:cNvPr id="4" name="object 4"/>
            <p:cNvSpPr/>
            <p:nvPr/>
          </p:nvSpPr>
          <p:spPr>
            <a:xfrm>
              <a:off x="627240" y="1209674"/>
              <a:ext cx="5374005" cy="3543300"/>
            </a:xfrm>
            <a:custGeom>
              <a:avLst/>
              <a:gdLst/>
              <a:ahLst/>
              <a:cxnLst/>
              <a:rect l="l" t="t" r="r" b="b"/>
              <a:pathLst>
                <a:path w="5374005" h="3543300">
                  <a:moveTo>
                    <a:pt x="5373497" y="34912"/>
                  </a:moveTo>
                  <a:lnTo>
                    <a:pt x="5372862" y="27952"/>
                  </a:lnTo>
                  <a:lnTo>
                    <a:pt x="5370944" y="21513"/>
                  </a:lnTo>
                  <a:lnTo>
                    <a:pt x="5367744" y="15595"/>
                  </a:lnTo>
                  <a:lnTo>
                    <a:pt x="5363705" y="10744"/>
                  </a:lnTo>
                  <a:lnTo>
                    <a:pt x="5363273" y="10223"/>
                  </a:lnTo>
                  <a:lnTo>
                    <a:pt x="5338724" y="0"/>
                  </a:lnTo>
                  <a:lnTo>
                    <a:pt x="1713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12"/>
                  </a:lnTo>
                  <a:lnTo>
                    <a:pt x="5345595" y="9512"/>
                  </a:lnTo>
                  <a:lnTo>
                    <a:pt x="5351577" y="12001"/>
                  </a:lnTo>
                  <a:lnTo>
                    <a:pt x="5357012" y="17437"/>
                  </a:lnTo>
                  <a:lnTo>
                    <a:pt x="5361495" y="21920"/>
                  </a:lnTo>
                  <a:lnTo>
                    <a:pt x="5363972" y="27901"/>
                  </a:lnTo>
                  <a:lnTo>
                    <a:pt x="5363972" y="3515385"/>
                  </a:lnTo>
                  <a:lnTo>
                    <a:pt x="5361495" y="3521367"/>
                  </a:lnTo>
                  <a:lnTo>
                    <a:pt x="5357012" y="3525850"/>
                  </a:lnTo>
                  <a:lnTo>
                    <a:pt x="5356542" y="3526320"/>
                  </a:lnTo>
                  <a:lnTo>
                    <a:pt x="5351577" y="3531285"/>
                  </a:lnTo>
                  <a:lnTo>
                    <a:pt x="5345595" y="3533762"/>
                  </a:lnTo>
                  <a:lnTo>
                    <a:pt x="20447" y="3533762"/>
                  </a:lnTo>
                  <a:lnTo>
                    <a:pt x="20447" y="3533533"/>
                  </a:lnTo>
                  <a:lnTo>
                    <a:pt x="0" y="3538639"/>
                  </a:lnTo>
                  <a:lnTo>
                    <a:pt x="3873" y="3540734"/>
                  </a:lnTo>
                  <a:lnTo>
                    <a:pt x="10312" y="3542652"/>
                  </a:lnTo>
                  <a:lnTo>
                    <a:pt x="17272" y="3543287"/>
                  </a:lnTo>
                  <a:lnTo>
                    <a:pt x="5338572" y="3543287"/>
                  </a:lnTo>
                  <a:lnTo>
                    <a:pt x="5345544" y="3542652"/>
                  </a:lnTo>
                  <a:lnTo>
                    <a:pt x="5351983" y="3540734"/>
                  </a:lnTo>
                  <a:lnTo>
                    <a:pt x="5357888" y="3537534"/>
                  </a:lnTo>
                  <a:lnTo>
                    <a:pt x="5362422" y="3533762"/>
                  </a:lnTo>
                  <a:lnTo>
                    <a:pt x="5363273" y="3533063"/>
                  </a:lnTo>
                  <a:lnTo>
                    <a:pt x="5363705" y="3532543"/>
                  </a:lnTo>
                  <a:lnTo>
                    <a:pt x="5367744" y="3527679"/>
                  </a:lnTo>
                  <a:lnTo>
                    <a:pt x="5370944" y="3521773"/>
                  </a:lnTo>
                  <a:lnTo>
                    <a:pt x="5372849" y="3515385"/>
                  </a:lnTo>
                  <a:lnTo>
                    <a:pt x="5373497" y="3508362"/>
                  </a:lnTo>
                  <a:lnTo>
                    <a:pt x="5373497" y="349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214142"/>
              <a:ext cx="38100" cy="3534410"/>
            </a:xfrm>
            <a:custGeom>
              <a:avLst/>
              <a:gdLst/>
              <a:ahLst/>
              <a:cxnLst/>
              <a:rect l="l" t="t" r="r" b="b"/>
              <a:pathLst>
                <a:path w="38100" h="3534410">
                  <a:moveTo>
                    <a:pt x="17950" y="3534324"/>
                  </a:moveTo>
                  <a:lnTo>
                    <a:pt x="0" y="350388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3529287"/>
                  </a:lnTo>
                  <a:lnTo>
                    <a:pt x="17950" y="353432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828917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276592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714742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219193"/>
              <a:ext cx="5343525" cy="495300"/>
            </a:xfrm>
            <a:custGeom>
              <a:avLst/>
              <a:gdLst/>
              <a:ahLst/>
              <a:cxnLst/>
              <a:rect l="l" t="t" r="r" b="b"/>
              <a:pathLst>
                <a:path w="5343525" h="495300">
                  <a:moveTo>
                    <a:pt x="534352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5343524" y="0"/>
                  </a:lnTo>
                  <a:lnTo>
                    <a:pt x="534352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1352549"/>
              <a:ext cx="276224" cy="2762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330325"/>
            <a:ext cx="5336540" cy="31419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99695" marR="460375">
              <a:lnSpc>
                <a:spcPct val="125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typical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single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664"/>
              </a:spcBef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differences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for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449580">
              <a:lnSpc>
                <a:spcPct val="127000"/>
              </a:lnSpc>
              <a:spcBef>
                <a:spcPts val="1085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strength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association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67662" y="1247774"/>
            <a:ext cx="4329112" cy="43291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209675"/>
            <a:ext cx="5391150" cy="3543300"/>
            <a:chOff x="609599" y="1209675"/>
            <a:chExt cx="5391150" cy="3543300"/>
          </a:xfrm>
        </p:grpSpPr>
        <p:sp>
          <p:nvSpPr>
            <p:cNvPr id="4" name="object 4"/>
            <p:cNvSpPr/>
            <p:nvPr/>
          </p:nvSpPr>
          <p:spPr>
            <a:xfrm>
              <a:off x="627240" y="1209674"/>
              <a:ext cx="5374005" cy="3543300"/>
            </a:xfrm>
            <a:custGeom>
              <a:avLst/>
              <a:gdLst/>
              <a:ahLst/>
              <a:cxnLst/>
              <a:rect l="l" t="t" r="r" b="b"/>
              <a:pathLst>
                <a:path w="5374005" h="3543300">
                  <a:moveTo>
                    <a:pt x="5373497" y="34912"/>
                  </a:moveTo>
                  <a:lnTo>
                    <a:pt x="5372862" y="27952"/>
                  </a:lnTo>
                  <a:lnTo>
                    <a:pt x="5370944" y="21513"/>
                  </a:lnTo>
                  <a:lnTo>
                    <a:pt x="5367744" y="15608"/>
                  </a:lnTo>
                  <a:lnTo>
                    <a:pt x="5363705" y="10744"/>
                  </a:lnTo>
                  <a:lnTo>
                    <a:pt x="5363273" y="10223"/>
                  </a:lnTo>
                  <a:lnTo>
                    <a:pt x="5362422" y="9525"/>
                  </a:lnTo>
                  <a:lnTo>
                    <a:pt x="5357888" y="5753"/>
                  </a:lnTo>
                  <a:lnTo>
                    <a:pt x="5351983" y="2552"/>
                  </a:lnTo>
                  <a:lnTo>
                    <a:pt x="5345544" y="635"/>
                  </a:lnTo>
                  <a:lnTo>
                    <a:pt x="5338711" y="0"/>
                  </a:lnTo>
                  <a:lnTo>
                    <a:pt x="17145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53"/>
                  </a:lnTo>
                  <a:lnTo>
                    <a:pt x="20447" y="9525"/>
                  </a:lnTo>
                  <a:lnTo>
                    <a:pt x="5345595" y="9525"/>
                  </a:lnTo>
                  <a:lnTo>
                    <a:pt x="5351577" y="12001"/>
                  </a:lnTo>
                  <a:lnTo>
                    <a:pt x="5357012" y="17437"/>
                  </a:lnTo>
                  <a:lnTo>
                    <a:pt x="5361495" y="21920"/>
                  </a:lnTo>
                  <a:lnTo>
                    <a:pt x="5363972" y="27901"/>
                  </a:lnTo>
                  <a:lnTo>
                    <a:pt x="5363972" y="3515385"/>
                  </a:lnTo>
                  <a:lnTo>
                    <a:pt x="5361495" y="3521367"/>
                  </a:lnTo>
                  <a:lnTo>
                    <a:pt x="5357012" y="3525850"/>
                  </a:lnTo>
                  <a:lnTo>
                    <a:pt x="5351577" y="3531285"/>
                  </a:lnTo>
                  <a:lnTo>
                    <a:pt x="5345595" y="3533775"/>
                  </a:lnTo>
                  <a:lnTo>
                    <a:pt x="20447" y="3533775"/>
                  </a:lnTo>
                  <a:lnTo>
                    <a:pt x="20447" y="3533533"/>
                  </a:lnTo>
                  <a:lnTo>
                    <a:pt x="0" y="3538639"/>
                  </a:lnTo>
                  <a:lnTo>
                    <a:pt x="3873" y="3540734"/>
                  </a:lnTo>
                  <a:lnTo>
                    <a:pt x="10312" y="3542652"/>
                  </a:lnTo>
                  <a:lnTo>
                    <a:pt x="17272" y="3543300"/>
                  </a:lnTo>
                  <a:lnTo>
                    <a:pt x="5338572" y="3543300"/>
                  </a:lnTo>
                  <a:lnTo>
                    <a:pt x="5363705" y="3532543"/>
                  </a:lnTo>
                  <a:lnTo>
                    <a:pt x="5367744" y="3527679"/>
                  </a:lnTo>
                  <a:lnTo>
                    <a:pt x="5370944" y="3521773"/>
                  </a:lnTo>
                  <a:lnTo>
                    <a:pt x="5372849" y="3515385"/>
                  </a:lnTo>
                  <a:lnTo>
                    <a:pt x="5373497" y="3508375"/>
                  </a:lnTo>
                  <a:lnTo>
                    <a:pt x="5373497" y="3491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214142"/>
              <a:ext cx="38100" cy="3534410"/>
            </a:xfrm>
            <a:custGeom>
              <a:avLst/>
              <a:gdLst/>
              <a:ahLst/>
              <a:cxnLst/>
              <a:rect l="l" t="t" r="r" b="b"/>
              <a:pathLst>
                <a:path w="38100" h="3534410">
                  <a:moveTo>
                    <a:pt x="17950" y="3534324"/>
                  </a:moveTo>
                  <a:lnTo>
                    <a:pt x="0" y="350388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3529287"/>
                  </a:lnTo>
                  <a:lnTo>
                    <a:pt x="17950" y="353432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828917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276592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714742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219192"/>
              <a:ext cx="5343525" cy="495300"/>
            </a:xfrm>
            <a:custGeom>
              <a:avLst/>
              <a:gdLst/>
              <a:ahLst/>
              <a:cxnLst/>
              <a:rect l="l" t="t" r="r" b="b"/>
              <a:pathLst>
                <a:path w="5343525" h="495300">
                  <a:moveTo>
                    <a:pt x="534352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5343524" y="0"/>
                  </a:lnTo>
                  <a:lnTo>
                    <a:pt x="534352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1352549"/>
              <a:ext cx="276224" cy="2762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330325"/>
            <a:ext cx="5336540" cy="31419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99695" marR="460375">
              <a:lnSpc>
                <a:spcPct val="125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 marL="299720" marR="176530">
              <a:lnSpc>
                <a:spcPct val="189500"/>
              </a:lnSpc>
              <a:spcBef>
                <a:spcPts val="825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typical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single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 </a:t>
            </a: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differences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307975">
              <a:lnSpc>
                <a:spcPct val="127000"/>
              </a:lnSpc>
              <a:spcBef>
                <a:spcPts val="1090"/>
              </a:spcBef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strength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association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39087" y="1223962"/>
            <a:ext cx="4381499" cy="433387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6" y="4800600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3" y="9755"/>
                </a:moveTo>
                <a:lnTo>
                  <a:pt x="0" y="4639"/>
                </a:lnTo>
                <a:lnTo>
                  <a:pt x="3871" y="2545"/>
                </a:lnTo>
                <a:lnTo>
                  <a:pt x="10310" y="627"/>
                </a:lnTo>
                <a:lnTo>
                  <a:pt x="17151" y="0"/>
                </a:lnTo>
                <a:lnTo>
                  <a:pt x="12139555" y="0"/>
                </a:lnTo>
                <a:lnTo>
                  <a:pt x="12146395" y="627"/>
                </a:lnTo>
                <a:lnTo>
                  <a:pt x="12152833" y="2545"/>
                </a:lnTo>
                <a:lnTo>
                  <a:pt x="12158743" y="5742"/>
                </a:lnTo>
                <a:lnTo>
                  <a:pt x="12163276" y="9513"/>
                </a:lnTo>
                <a:lnTo>
                  <a:pt x="20453" y="9513"/>
                </a:lnTo>
                <a:lnTo>
                  <a:pt x="20453" y="9755"/>
                </a:lnTo>
                <a:close/>
              </a:path>
              <a:path w="12164695" h="17779">
                <a:moveTo>
                  <a:pt x="12157871" y="17436"/>
                </a:moveTo>
                <a:lnTo>
                  <a:pt x="12152428" y="11993"/>
                </a:lnTo>
                <a:lnTo>
                  <a:pt x="12146442" y="9513"/>
                </a:lnTo>
                <a:lnTo>
                  <a:pt x="12163276" y="9513"/>
                </a:lnTo>
                <a:lnTo>
                  <a:pt x="12164123" y="10217"/>
                </a:lnTo>
                <a:lnTo>
                  <a:pt x="12164560" y="10742"/>
                </a:lnTo>
                <a:lnTo>
                  <a:pt x="12157871" y="17436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805067"/>
            <a:ext cx="12192000" cy="1157605"/>
            <a:chOff x="609599" y="4805067"/>
            <a:chExt cx="12192000" cy="1157605"/>
          </a:xfrm>
        </p:grpSpPr>
        <p:sp>
          <p:nvSpPr>
            <p:cNvPr id="4" name="object 4"/>
            <p:cNvSpPr/>
            <p:nvPr/>
          </p:nvSpPr>
          <p:spPr>
            <a:xfrm>
              <a:off x="627240" y="4810823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47" y="24688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93" y="6743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1123911"/>
                  </a:lnTo>
                  <a:lnTo>
                    <a:pt x="12162346" y="1129893"/>
                  </a:lnTo>
                  <a:lnTo>
                    <a:pt x="12157393" y="1134846"/>
                  </a:lnTo>
                  <a:lnTo>
                    <a:pt x="12152427" y="1139812"/>
                  </a:lnTo>
                  <a:lnTo>
                    <a:pt x="12146445" y="1142301"/>
                  </a:lnTo>
                  <a:lnTo>
                    <a:pt x="20447" y="1142301"/>
                  </a:lnTo>
                  <a:lnTo>
                    <a:pt x="20447" y="1142047"/>
                  </a:lnTo>
                  <a:lnTo>
                    <a:pt x="0" y="1147165"/>
                  </a:lnTo>
                  <a:lnTo>
                    <a:pt x="3873" y="1149261"/>
                  </a:lnTo>
                  <a:lnTo>
                    <a:pt x="10312" y="1151178"/>
                  </a:lnTo>
                  <a:lnTo>
                    <a:pt x="17272" y="1151826"/>
                  </a:lnTo>
                  <a:lnTo>
                    <a:pt x="12139422" y="1151826"/>
                  </a:lnTo>
                  <a:lnTo>
                    <a:pt x="12164555" y="1141069"/>
                  </a:lnTo>
                  <a:lnTo>
                    <a:pt x="12168594" y="1136205"/>
                  </a:lnTo>
                  <a:lnTo>
                    <a:pt x="12171794" y="1130300"/>
                  </a:lnTo>
                  <a:lnTo>
                    <a:pt x="12173699" y="1123911"/>
                  </a:lnTo>
                  <a:lnTo>
                    <a:pt x="12174347" y="1116901"/>
                  </a:lnTo>
                  <a:lnTo>
                    <a:pt x="12174347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805067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50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50" y="11530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4810117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943474"/>
              <a:ext cx="276224" cy="2762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366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Today’s </a:t>
            </a:r>
            <a:r>
              <a:rPr spc="-100" dirty="0"/>
              <a:t>example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699" y="4921250"/>
            <a:ext cx="12137390" cy="808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question…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dirty="0">
                <a:latin typeface="Arial"/>
                <a:cs typeface="Arial"/>
              </a:rPr>
              <a:t>How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much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does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an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person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doomscroll?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599" y="1295392"/>
            <a:ext cx="47625" cy="3019425"/>
          </a:xfrm>
          <a:custGeom>
            <a:avLst/>
            <a:gdLst/>
            <a:ahLst/>
            <a:cxnLst/>
            <a:rect l="l" t="t" r="r" b="b"/>
            <a:pathLst>
              <a:path w="47625" h="3019425">
                <a:moveTo>
                  <a:pt x="47624" y="3019424"/>
                </a:moveTo>
                <a:lnTo>
                  <a:pt x="0" y="3019424"/>
                </a:lnTo>
                <a:lnTo>
                  <a:pt x="0" y="0"/>
                </a:lnTo>
                <a:lnTo>
                  <a:pt x="47624" y="0"/>
                </a:lnTo>
                <a:lnTo>
                  <a:pt x="47624" y="3019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7399" y="1072578"/>
            <a:ext cx="5530215" cy="2997835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2900" b="1" spc="-30" dirty="0">
                <a:solidFill>
                  <a:srgbClr val="003B49"/>
                </a:solidFill>
                <a:latin typeface="Arial"/>
                <a:cs typeface="Arial"/>
              </a:rPr>
              <a:t>Doomscrolling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545"/>
              </a:spcBef>
            </a:pPr>
            <a:r>
              <a:rPr sz="2250" spc="-365" dirty="0">
                <a:latin typeface="Arial"/>
                <a:cs typeface="Arial"/>
              </a:rPr>
              <a:t>“…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 </a:t>
            </a:r>
            <a:r>
              <a:rPr sz="2250" spc="-45" dirty="0">
                <a:latin typeface="Arial"/>
                <a:cs typeface="Arial"/>
              </a:rPr>
              <a:t>unique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media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habit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where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social </a:t>
            </a:r>
            <a:r>
              <a:rPr sz="2250" spc="-80" dirty="0">
                <a:latin typeface="Arial"/>
                <a:cs typeface="Arial"/>
              </a:rPr>
              <a:t>media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users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persistently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negative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newsfeeds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crises, </a:t>
            </a:r>
            <a:r>
              <a:rPr sz="2250" spc="-70" dirty="0">
                <a:latin typeface="Arial"/>
                <a:cs typeface="Arial"/>
              </a:rPr>
              <a:t>disasters,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tragedies.”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Sharma,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Lee,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Johnson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2022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8475" y="1666875"/>
            <a:ext cx="4057649" cy="228599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8595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Doomscrolling</a:t>
            </a:r>
            <a:r>
              <a:rPr spc="-204" dirty="0"/>
              <a:t> </a:t>
            </a:r>
            <a:r>
              <a:rPr spc="-60" dirty="0"/>
              <a:t>poll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949325"/>
            <a:ext cx="6844665" cy="2701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08630">
              <a:lnSpc>
                <a:spcPct val="158300"/>
              </a:lnSpc>
              <a:spcBef>
                <a:spcPts val="100"/>
              </a:spcBef>
            </a:pP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Right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side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2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Middle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3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Left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side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6350" y="1504949"/>
            <a:ext cx="3524249" cy="35242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8375" y="838200"/>
            <a:ext cx="8743949" cy="1676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175" y="838200"/>
            <a:ext cx="9363074" cy="59340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175" y="838200"/>
            <a:ext cx="9363074" cy="59340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175" y="838200"/>
            <a:ext cx="9848849" cy="59340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35" dirty="0"/>
              <a:t>Uncertainty</a:t>
            </a:r>
            <a:r>
              <a:rPr sz="2900" spc="-200" dirty="0"/>
              <a:t> </a:t>
            </a:r>
            <a:r>
              <a:rPr sz="2900" spc="-70" dirty="0"/>
              <a:t>in</a:t>
            </a:r>
            <a:r>
              <a:rPr sz="2900" spc="-195" dirty="0"/>
              <a:t> </a:t>
            </a:r>
            <a:r>
              <a:rPr sz="2900" spc="-110" dirty="0"/>
              <a:t>research</a:t>
            </a:r>
            <a:r>
              <a:rPr sz="2900" spc="-195" dirty="0"/>
              <a:t> </a:t>
            </a:r>
            <a:r>
              <a:rPr sz="2900" spc="-114" dirty="0"/>
              <a:t>and</a:t>
            </a:r>
            <a:r>
              <a:rPr sz="2900" spc="-200" dirty="0"/>
              <a:t> </a:t>
            </a:r>
            <a:r>
              <a:rPr sz="2900" spc="-25" dirty="0"/>
              <a:t>estimation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609599" y="2819410"/>
            <a:ext cx="6000750" cy="819150"/>
            <a:chOff x="609599" y="2819410"/>
            <a:chExt cx="6000750" cy="819150"/>
          </a:xfrm>
        </p:grpSpPr>
        <p:sp>
          <p:nvSpPr>
            <p:cNvPr id="4" name="object 4"/>
            <p:cNvSpPr/>
            <p:nvPr/>
          </p:nvSpPr>
          <p:spPr>
            <a:xfrm>
              <a:off x="627240" y="2819412"/>
              <a:ext cx="5983605" cy="819150"/>
            </a:xfrm>
            <a:custGeom>
              <a:avLst/>
              <a:gdLst/>
              <a:ahLst/>
              <a:cxnLst/>
              <a:rect l="l" t="t" r="r" b="b"/>
              <a:pathLst>
                <a:path w="5983605" h="819150">
                  <a:moveTo>
                    <a:pt x="5973305" y="808393"/>
                  </a:moveTo>
                  <a:lnTo>
                    <a:pt x="5966625" y="801700"/>
                  </a:lnTo>
                  <a:lnTo>
                    <a:pt x="5961177" y="807148"/>
                  </a:lnTo>
                  <a:lnTo>
                    <a:pt x="5955195" y="809625"/>
                  </a:lnTo>
                  <a:lnTo>
                    <a:pt x="20447" y="809625"/>
                  </a:lnTo>
                  <a:lnTo>
                    <a:pt x="20447" y="809383"/>
                  </a:lnTo>
                  <a:lnTo>
                    <a:pt x="0" y="814501"/>
                  </a:lnTo>
                  <a:lnTo>
                    <a:pt x="3873" y="816597"/>
                  </a:lnTo>
                  <a:lnTo>
                    <a:pt x="10312" y="818515"/>
                  </a:lnTo>
                  <a:lnTo>
                    <a:pt x="17170" y="819137"/>
                  </a:lnTo>
                  <a:lnTo>
                    <a:pt x="5948286" y="819137"/>
                  </a:lnTo>
                  <a:lnTo>
                    <a:pt x="5955144" y="818515"/>
                  </a:lnTo>
                  <a:lnTo>
                    <a:pt x="5961583" y="816597"/>
                  </a:lnTo>
                  <a:lnTo>
                    <a:pt x="5967488" y="813396"/>
                  </a:lnTo>
                  <a:lnTo>
                    <a:pt x="5972022" y="809625"/>
                  </a:lnTo>
                  <a:lnTo>
                    <a:pt x="5972873" y="808926"/>
                  </a:lnTo>
                  <a:lnTo>
                    <a:pt x="5973305" y="808393"/>
                  </a:lnTo>
                  <a:close/>
                </a:path>
                <a:path w="5983605" h="819150">
                  <a:moveTo>
                    <a:pt x="5973305" y="10756"/>
                  </a:moveTo>
                  <a:lnTo>
                    <a:pt x="5948172" y="0"/>
                  </a:lnTo>
                  <a:lnTo>
                    <a:pt x="17272" y="0"/>
                  </a:lnTo>
                  <a:lnTo>
                    <a:pt x="10312" y="647"/>
                  </a:lnTo>
                  <a:lnTo>
                    <a:pt x="3873" y="2565"/>
                  </a:lnTo>
                  <a:lnTo>
                    <a:pt x="0" y="4660"/>
                  </a:lnTo>
                  <a:lnTo>
                    <a:pt x="20447" y="9766"/>
                  </a:lnTo>
                  <a:lnTo>
                    <a:pt x="20447" y="9525"/>
                  </a:lnTo>
                  <a:lnTo>
                    <a:pt x="5955195" y="9525"/>
                  </a:lnTo>
                  <a:lnTo>
                    <a:pt x="5961177" y="12001"/>
                  </a:lnTo>
                  <a:lnTo>
                    <a:pt x="5966625" y="17449"/>
                  </a:lnTo>
                  <a:lnTo>
                    <a:pt x="5973305" y="10756"/>
                  </a:lnTo>
                  <a:close/>
                </a:path>
                <a:path w="5983605" h="819150">
                  <a:moveTo>
                    <a:pt x="5983097" y="10236"/>
                  </a:moveTo>
                  <a:lnTo>
                    <a:pt x="5973572" y="10236"/>
                  </a:lnTo>
                  <a:lnTo>
                    <a:pt x="5973572" y="808913"/>
                  </a:lnTo>
                  <a:lnTo>
                    <a:pt x="5983097" y="808913"/>
                  </a:lnTo>
                  <a:lnTo>
                    <a:pt x="5983097" y="10236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823887"/>
              <a:ext cx="38100" cy="810260"/>
            </a:xfrm>
            <a:custGeom>
              <a:avLst/>
              <a:gdLst/>
              <a:ahLst/>
              <a:cxnLst/>
              <a:rect l="l" t="t" r="r" b="b"/>
              <a:pathLst>
                <a:path w="38100" h="810260">
                  <a:moveTo>
                    <a:pt x="17950" y="810174"/>
                  </a:moveTo>
                  <a:lnTo>
                    <a:pt x="0" y="7797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805137"/>
                  </a:lnTo>
                  <a:lnTo>
                    <a:pt x="17950" y="8101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828915"/>
              <a:ext cx="5953125" cy="800100"/>
            </a:xfrm>
            <a:custGeom>
              <a:avLst/>
              <a:gdLst/>
              <a:ahLst/>
              <a:cxnLst/>
              <a:rect l="l" t="t" r="r" b="b"/>
              <a:pathLst>
                <a:path w="5953125" h="800100">
                  <a:moveTo>
                    <a:pt x="5953124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953124" y="0"/>
                  </a:lnTo>
                  <a:lnTo>
                    <a:pt x="5953124" y="8000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62274"/>
              <a:ext cx="276224" cy="27622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00140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71690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7699" y="958850"/>
            <a:ext cx="5953125" cy="2551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180975">
              <a:lnSpc>
                <a:spcPct val="125000"/>
              </a:lnSpc>
              <a:spcBef>
                <a:spcPts val="100"/>
              </a:spcBef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0" dirty="0">
                <a:latin typeface="Arial"/>
                <a:cs typeface="Arial"/>
              </a:rPr>
              <a:t>different estimate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random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Arial"/>
              <a:cs typeface="Arial"/>
            </a:endParaRPr>
          </a:p>
          <a:p>
            <a:pPr marL="448945" marR="205740">
              <a:lnSpc>
                <a:spcPct val="129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do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know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our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is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accurate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close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the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real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66729" y="1060430"/>
            <a:ext cx="5298340" cy="557828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35" dirty="0"/>
              <a:t>Uncertainty</a:t>
            </a:r>
            <a:r>
              <a:rPr sz="2900" spc="-200" dirty="0"/>
              <a:t> </a:t>
            </a:r>
            <a:r>
              <a:rPr sz="2900" spc="-70" dirty="0"/>
              <a:t>in</a:t>
            </a:r>
            <a:r>
              <a:rPr sz="2900" spc="-195" dirty="0"/>
              <a:t> </a:t>
            </a:r>
            <a:r>
              <a:rPr sz="2900" spc="-110" dirty="0"/>
              <a:t>research</a:t>
            </a:r>
            <a:r>
              <a:rPr sz="2900" spc="-195" dirty="0"/>
              <a:t> </a:t>
            </a:r>
            <a:r>
              <a:rPr sz="2900" spc="-114" dirty="0"/>
              <a:t>and</a:t>
            </a:r>
            <a:r>
              <a:rPr sz="2900" spc="-200" dirty="0"/>
              <a:t> </a:t>
            </a:r>
            <a:r>
              <a:rPr sz="2900" spc="-25" dirty="0"/>
              <a:t>estimation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609599" y="2819410"/>
            <a:ext cx="6000750" cy="819150"/>
            <a:chOff x="609599" y="2819410"/>
            <a:chExt cx="6000750" cy="819150"/>
          </a:xfrm>
        </p:grpSpPr>
        <p:sp>
          <p:nvSpPr>
            <p:cNvPr id="4" name="object 4"/>
            <p:cNvSpPr/>
            <p:nvPr/>
          </p:nvSpPr>
          <p:spPr>
            <a:xfrm>
              <a:off x="627240" y="2819412"/>
              <a:ext cx="5983605" cy="819150"/>
            </a:xfrm>
            <a:custGeom>
              <a:avLst/>
              <a:gdLst/>
              <a:ahLst/>
              <a:cxnLst/>
              <a:rect l="l" t="t" r="r" b="b"/>
              <a:pathLst>
                <a:path w="5983605" h="819150">
                  <a:moveTo>
                    <a:pt x="5973305" y="808405"/>
                  </a:moveTo>
                  <a:lnTo>
                    <a:pt x="5966625" y="801700"/>
                  </a:lnTo>
                  <a:lnTo>
                    <a:pt x="5961177" y="807148"/>
                  </a:lnTo>
                  <a:lnTo>
                    <a:pt x="5955195" y="809625"/>
                  </a:lnTo>
                  <a:lnTo>
                    <a:pt x="20447" y="809625"/>
                  </a:lnTo>
                  <a:lnTo>
                    <a:pt x="20447" y="809383"/>
                  </a:lnTo>
                  <a:lnTo>
                    <a:pt x="0" y="814501"/>
                  </a:lnTo>
                  <a:lnTo>
                    <a:pt x="3873" y="816597"/>
                  </a:lnTo>
                  <a:lnTo>
                    <a:pt x="10312" y="818515"/>
                  </a:lnTo>
                  <a:lnTo>
                    <a:pt x="17170" y="819137"/>
                  </a:lnTo>
                  <a:lnTo>
                    <a:pt x="5948286" y="819137"/>
                  </a:lnTo>
                  <a:lnTo>
                    <a:pt x="5955144" y="818515"/>
                  </a:lnTo>
                  <a:lnTo>
                    <a:pt x="5961583" y="816597"/>
                  </a:lnTo>
                  <a:lnTo>
                    <a:pt x="5967488" y="813396"/>
                  </a:lnTo>
                  <a:lnTo>
                    <a:pt x="5972022" y="809625"/>
                  </a:lnTo>
                  <a:lnTo>
                    <a:pt x="5972873" y="808926"/>
                  </a:lnTo>
                  <a:lnTo>
                    <a:pt x="5973305" y="808405"/>
                  </a:lnTo>
                  <a:close/>
                </a:path>
                <a:path w="5983605" h="819150">
                  <a:moveTo>
                    <a:pt x="5973305" y="10756"/>
                  </a:moveTo>
                  <a:lnTo>
                    <a:pt x="5948172" y="0"/>
                  </a:lnTo>
                  <a:lnTo>
                    <a:pt x="17272" y="0"/>
                  </a:lnTo>
                  <a:lnTo>
                    <a:pt x="10312" y="647"/>
                  </a:lnTo>
                  <a:lnTo>
                    <a:pt x="3873" y="2565"/>
                  </a:lnTo>
                  <a:lnTo>
                    <a:pt x="0" y="4660"/>
                  </a:lnTo>
                  <a:lnTo>
                    <a:pt x="20447" y="9766"/>
                  </a:lnTo>
                  <a:lnTo>
                    <a:pt x="20447" y="9525"/>
                  </a:lnTo>
                  <a:lnTo>
                    <a:pt x="5955195" y="9525"/>
                  </a:lnTo>
                  <a:lnTo>
                    <a:pt x="5961177" y="12014"/>
                  </a:lnTo>
                  <a:lnTo>
                    <a:pt x="5966625" y="17449"/>
                  </a:lnTo>
                  <a:lnTo>
                    <a:pt x="5973305" y="10756"/>
                  </a:lnTo>
                  <a:close/>
                </a:path>
                <a:path w="5983605" h="819150">
                  <a:moveTo>
                    <a:pt x="5983097" y="10236"/>
                  </a:moveTo>
                  <a:lnTo>
                    <a:pt x="5973572" y="10236"/>
                  </a:lnTo>
                  <a:lnTo>
                    <a:pt x="5973572" y="808926"/>
                  </a:lnTo>
                  <a:lnTo>
                    <a:pt x="5983097" y="808926"/>
                  </a:lnTo>
                  <a:lnTo>
                    <a:pt x="5983097" y="10236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823888"/>
              <a:ext cx="38100" cy="810260"/>
            </a:xfrm>
            <a:custGeom>
              <a:avLst/>
              <a:gdLst/>
              <a:ahLst/>
              <a:cxnLst/>
              <a:rect l="l" t="t" r="r" b="b"/>
              <a:pathLst>
                <a:path w="38100" h="810260">
                  <a:moveTo>
                    <a:pt x="17950" y="810174"/>
                  </a:moveTo>
                  <a:lnTo>
                    <a:pt x="0" y="7797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805137"/>
                  </a:lnTo>
                  <a:lnTo>
                    <a:pt x="17950" y="81017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828915"/>
              <a:ext cx="5953125" cy="800100"/>
            </a:xfrm>
            <a:custGeom>
              <a:avLst/>
              <a:gdLst/>
              <a:ahLst/>
              <a:cxnLst/>
              <a:rect l="l" t="t" r="r" b="b"/>
              <a:pathLst>
                <a:path w="5953125" h="800100">
                  <a:moveTo>
                    <a:pt x="5953124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953124" y="0"/>
                  </a:lnTo>
                  <a:lnTo>
                    <a:pt x="5953124" y="800099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62274"/>
              <a:ext cx="276224" cy="27622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00140"/>
            <a:ext cx="95249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71690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105265"/>
            <a:ext cx="95249" cy="9523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7699" y="958850"/>
            <a:ext cx="5953125" cy="3730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180975">
              <a:lnSpc>
                <a:spcPct val="125000"/>
              </a:lnSpc>
              <a:spcBef>
                <a:spcPts val="100"/>
              </a:spcBef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0" dirty="0">
                <a:latin typeface="Arial"/>
                <a:cs typeface="Arial"/>
              </a:rPr>
              <a:t>different estimate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random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Arial"/>
              <a:cs typeface="Arial"/>
            </a:endParaRPr>
          </a:p>
          <a:p>
            <a:pPr marL="448945" marR="205740">
              <a:lnSpc>
                <a:spcPct val="129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do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know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our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is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accurate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close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the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real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247650" marR="15240">
              <a:lnSpc>
                <a:spcPct val="108300"/>
              </a:lnSpc>
              <a:spcBef>
                <a:spcPts val="125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never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need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able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7261" y="1060430"/>
            <a:ext cx="5327808" cy="557533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Sampling</a:t>
            </a:r>
            <a:r>
              <a:rPr spc="-235" dirty="0"/>
              <a:t> </a:t>
            </a:r>
            <a:r>
              <a:rPr spc="-95" dirty="0"/>
              <a:t>distributions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0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77900"/>
            <a:ext cx="11370945" cy="136842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plot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estimates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histogram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see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they’re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distributed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We’re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now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250" spc="-14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people.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Therefore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plot </a:t>
            </a:r>
            <a:r>
              <a:rPr sz="2250" spc="-30" dirty="0">
                <a:latin typeface="Arial"/>
                <a:cs typeface="Arial"/>
              </a:rPr>
              <a:t>below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shows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spc="-10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5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5512" y="2733674"/>
            <a:ext cx="9015412" cy="35290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0" dirty="0"/>
              <a:t> </a:t>
            </a:r>
            <a:r>
              <a:rPr spc="-65" dirty="0"/>
              <a:t>Central</a:t>
            </a:r>
            <a:r>
              <a:rPr spc="-280" dirty="0"/>
              <a:t> </a:t>
            </a:r>
            <a:r>
              <a:rPr spc="-90" dirty="0"/>
              <a:t>Limit</a:t>
            </a:r>
            <a:r>
              <a:rPr spc="-280" dirty="0"/>
              <a:t> </a:t>
            </a:r>
            <a:r>
              <a:rPr spc="-70" dirty="0"/>
              <a:t>Theorem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9363075" cy="32829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Describes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arise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70" dirty="0">
                <a:latin typeface="Arial"/>
                <a:cs typeface="Arial"/>
              </a:rPr>
              <a:t>Imagine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repeat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following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process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thousands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(infinite)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number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times: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0" dirty="0">
                <a:latin typeface="Arial"/>
                <a:cs typeface="Arial"/>
              </a:rPr>
              <a:t>Collect</a:t>
            </a:r>
            <a:r>
              <a:rPr sz="2250" spc="-170" dirty="0">
                <a:latin typeface="Arial"/>
                <a:cs typeface="Arial"/>
              </a:rPr>
              <a:t> 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50" dirty="0">
                <a:latin typeface="Arial"/>
                <a:cs typeface="Arial"/>
              </a:rPr>
              <a:t>Calculate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doom-</a:t>
            </a:r>
            <a:r>
              <a:rPr sz="2250" spc="-30" dirty="0">
                <a:latin typeface="Arial"/>
                <a:cs typeface="Arial"/>
              </a:rPr>
              <a:t>scrolling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80" dirty="0">
                <a:latin typeface="Arial"/>
                <a:cs typeface="Arial"/>
              </a:rPr>
              <a:t>Save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plot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0" dirty="0">
                <a:latin typeface="Arial"/>
                <a:cs typeface="Arial"/>
              </a:rPr>
              <a:t>Repeat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9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0" dirty="0"/>
              <a:t> </a:t>
            </a:r>
            <a:r>
              <a:rPr spc="-65" dirty="0"/>
              <a:t>Central</a:t>
            </a:r>
            <a:r>
              <a:rPr spc="-280" dirty="0"/>
              <a:t> </a:t>
            </a:r>
            <a:r>
              <a:rPr spc="-90" dirty="0"/>
              <a:t>Limit</a:t>
            </a:r>
            <a:r>
              <a:rPr spc="-280" dirty="0"/>
              <a:t> </a:t>
            </a:r>
            <a:r>
              <a:rPr spc="-70" dirty="0"/>
              <a:t>Theorem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790" y="1192495"/>
            <a:ext cx="4912885" cy="16345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790" y="3297889"/>
            <a:ext cx="4912885" cy="16433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790" y="5412070"/>
            <a:ext cx="4912885" cy="16345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91249" y="1123950"/>
            <a:ext cx="1028699" cy="10191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91249" y="2762249"/>
            <a:ext cx="1028699" cy="10191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91249" y="4400550"/>
            <a:ext cx="1028699" cy="10286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4547" y="1226976"/>
            <a:ext cx="4870578" cy="385159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25" dirty="0"/>
              <a:t> </a:t>
            </a:r>
            <a:r>
              <a:rPr sz="3200" spc="-40" dirty="0"/>
              <a:t>Central</a:t>
            </a:r>
            <a:r>
              <a:rPr sz="3200" spc="-225" dirty="0"/>
              <a:t> </a:t>
            </a:r>
            <a:r>
              <a:rPr sz="3200" spc="-65" dirty="0"/>
              <a:t>Limit</a:t>
            </a:r>
            <a:r>
              <a:rPr sz="3200" spc="-225" dirty="0"/>
              <a:t> </a:t>
            </a:r>
            <a:r>
              <a:rPr sz="3200" spc="-40" dirty="0"/>
              <a:t>Theorem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14"/>
            <a:ext cx="85725" cy="857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962139"/>
            <a:ext cx="85725" cy="857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733664"/>
            <a:ext cx="85725" cy="857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3505189"/>
            <a:ext cx="85725" cy="857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09649" y="427671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9649" y="538161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9649" y="6153139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4075" y="1029335"/>
            <a:ext cx="5610860" cy="5668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7485">
              <a:lnSpc>
                <a:spcPct val="109400"/>
              </a:lnSpc>
              <a:spcBef>
                <a:spcPts val="95"/>
              </a:spcBef>
            </a:pPr>
            <a:r>
              <a:rPr sz="2000" spc="-20" dirty="0">
                <a:latin typeface="Arial"/>
                <a:cs typeface="Arial"/>
              </a:rPr>
              <a:t>For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many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types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estimates,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including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000" spc="-114" dirty="0">
                <a:latin typeface="Arial"/>
                <a:cs typeface="Arial"/>
              </a:rPr>
              <a:t>,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normal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parameter</a:t>
            </a:r>
            <a:endParaRPr sz="2000">
              <a:latin typeface="Arial"/>
              <a:cs typeface="Arial"/>
            </a:endParaRPr>
          </a:p>
          <a:p>
            <a:pPr marL="12700" marR="360045">
              <a:lnSpc>
                <a:spcPct val="109400"/>
              </a:lnSpc>
              <a:spcBef>
                <a:spcPts val="819"/>
              </a:spcBef>
            </a:pPr>
            <a:r>
              <a:rPr sz="2000" spc="-55" dirty="0">
                <a:latin typeface="Arial"/>
                <a:cs typeface="Arial"/>
              </a:rPr>
              <a:t>True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regardless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distribution.</a:t>
            </a:r>
            <a:endParaRPr sz="2000">
              <a:latin typeface="Arial"/>
              <a:cs typeface="Arial"/>
            </a:endParaRPr>
          </a:p>
          <a:p>
            <a:pPr marL="12700" marR="295910">
              <a:lnSpc>
                <a:spcPct val="109400"/>
              </a:lnSpc>
              <a:spcBef>
                <a:spcPts val="825"/>
              </a:spcBef>
            </a:pPr>
            <a:r>
              <a:rPr sz="2000" spc="-95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long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samples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taking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are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large enough</a:t>
            </a:r>
            <a:endParaRPr sz="2000">
              <a:latin typeface="Arial"/>
              <a:cs typeface="Arial"/>
            </a:endParaRPr>
          </a:p>
          <a:p>
            <a:pPr marL="393065" marR="379095">
              <a:lnSpc>
                <a:spcPct val="109400"/>
              </a:lnSpc>
              <a:spcBef>
                <a:spcPts val="82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each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has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only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participants,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end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being normal</a:t>
            </a:r>
            <a:endParaRPr sz="2000">
              <a:latin typeface="Arial"/>
              <a:cs typeface="Arial"/>
            </a:endParaRPr>
          </a:p>
          <a:p>
            <a:pPr marL="393065" marR="5080">
              <a:lnSpc>
                <a:spcPct val="109400"/>
              </a:lnSpc>
              <a:spcBef>
                <a:spcPts val="825"/>
              </a:spcBef>
            </a:pPr>
            <a:r>
              <a:rPr sz="2000" spc="-65" dirty="0">
                <a:latin typeface="Arial"/>
                <a:cs typeface="Arial"/>
              </a:rPr>
              <a:t>Textbooks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often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say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enough,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there </a:t>
            </a:r>
            <a:r>
              <a:rPr sz="2000" spc="-35" dirty="0">
                <a:latin typeface="Arial"/>
                <a:cs typeface="Arial"/>
              </a:rPr>
              <a:t>are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situations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when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need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more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ts val="2265"/>
              </a:lnSpc>
              <a:spcBef>
                <a:spcPts val="1050"/>
              </a:spcBef>
            </a:pPr>
            <a:r>
              <a:rPr sz="2000" spc="-50" dirty="0">
                <a:latin typeface="Arial"/>
                <a:cs typeface="Arial"/>
              </a:rPr>
              <a:t>Let’s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 </a:t>
            </a:r>
            <a:r>
              <a:rPr sz="2000" spc="-10" dirty="0">
                <a:latin typeface="Arial"/>
                <a:cs typeface="Arial"/>
              </a:rPr>
              <a:t>pin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we’ll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back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later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ts val="2865"/>
              </a:lnSpc>
            </a:pPr>
            <a:r>
              <a:rPr sz="2500" spc="-525" dirty="0">
                <a:latin typeface="Apple Color Emoji"/>
                <a:cs typeface="Apple Color Emoji"/>
              </a:rPr>
              <a:t>📌</a:t>
            </a:r>
            <a:endParaRPr sz="2500">
              <a:latin typeface="Apple Color Emoji"/>
              <a:cs typeface="Apple Color Emoj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96943" y="1181918"/>
            <a:ext cx="5437137" cy="430366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37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41674"/>
            <a:ext cx="6353810" cy="1097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0" b="0" spc="-229" dirty="0">
                <a:latin typeface="Apple Color Emoji"/>
                <a:cs typeface="Apple Color Emoji"/>
              </a:rPr>
              <a:t>📌</a:t>
            </a:r>
            <a:r>
              <a:rPr sz="5600" spc="-229" dirty="0"/>
              <a:t>Attendance</a:t>
            </a:r>
            <a:r>
              <a:rPr sz="5600" spc="-390" dirty="0"/>
              <a:t> </a:t>
            </a:r>
            <a:r>
              <a:rPr sz="5600" spc="-509" dirty="0"/>
              <a:t>pin</a:t>
            </a:r>
            <a:r>
              <a:rPr sz="7000" b="0" spc="-509" dirty="0">
                <a:latin typeface="Apple Color Emoji"/>
                <a:cs typeface="Apple Color Emoji"/>
              </a:rPr>
              <a:t>🧷</a:t>
            </a:r>
            <a:endParaRPr sz="7000">
              <a:latin typeface="Apple Color Emoji"/>
              <a:cs typeface="Apple Color Emoj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74726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180" dirty="0"/>
              <a:t>Standard</a:t>
            </a:r>
            <a:r>
              <a:rPr sz="5600" spc="-400" dirty="0"/>
              <a:t> </a:t>
            </a:r>
            <a:r>
              <a:rPr sz="5600" spc="-10" dirty="0"/>
              <a:t>error</a:t>
            </a:r>
            <a:endParaRPr sz="5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75" dirty="0"/>
              <a:t> </a:t>
            </a:r>
            <a:r>
              <a:rPr spc="-80" dirty="0"/>
              <a:t>distribution</a:t>
            </a:r>
            <a:r>
              <a:rPr spc="-270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20" dirty="0"/>
              <a:t>what</a:t>
            </a:r>
            <a:r>
              <a:rPr spc="-270" dirty="0"/>
              <a:t> </a:t>
            </a:r>
            <a:r>
              <a:rPr spc="-35" dirty="0"/>
              <a:t>we</a:t>
            </a:r>
            <a:r>
              <a:rPr spc="-270" dirty="0"/>
              <a:t> </a:t>
            </a:r>
            <a:r>
              <a:rPr spc="-85" dirty="0"/>
              <a:t>already</a:t>
            </a:r>
            <a:r>
              <a:rPr spc="-270" dirty="0"/>
              <a:t> </a:t>
            </a:r>
            <a:r>
              <a:rPr spc="-20" dirty="0"/>
              <a:t>know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88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47661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401953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6899" y="1035050"/>
            <a:ext cx="8063865" cy="320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describe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every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using: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Mean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(SD)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Proportions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points</a:t>
            </a:r>
            <a:endParaRPr sz="2250">
              <a:latin typeface="Arial"/>
              <a:cs typeface="Arial"/>
            </a:endParaRPr>
          </a:p>
          <a:p>
            <a:pPr marL="678815" marR="1315720">
              <a:lnSpc>
                <a:spcPct val="147200"/>
              </a:lnSpc>
              <a:spcBef>
                <a:spcPts val="300"/>
              </a:spcBef>
            </a:pPr>
            <a:r>
              <a:rPr sz="2250" spc="-10" dirty="0">
                <a:latin typeface="Arial"/>
                <a:cs typeface="Arial"/>
              </a:rPr>
              <a:t>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68%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mean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±</a:t>
            </a:r>
            <a:r>
              <a:rPr sz="2550" spc="-14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SDs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7" y="3467100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2" y="9732"/>
                </a:moveTo>
                <a:lnTo>
                  <a:pt x="0" y="4618"/>
                </a:lnTo>
                <a:lnTo>
                  <a:pt x="3870" y="2524"/>
                </a:lnTo>
                <a:lnTo>
                  <a:pt x="10309" y="606"/>
                </a:lnTo>
                <a:lnTo>
                  <a:pt x="16920" y="0"/>
                </a:lnTo>
                <a:lnTo>
                  <a:pt x="12139783" y="0"/>
                </a:lnTo>
                <a:lnTo>
                  <a:pt x="12146393" y="606"/>
                </a:lnTo>
                <a:lnTo>
                  <a:pt x="12152832" y="2524"/>
                </a:lnTo>
                <a:lnTo>
                  <a:pt x="12158741" y="5721"/>
                </a:lnTo>
                <a:lnTo>
                  <a:pt x="12163275" y="9492"/>
                </a:lnTo>
                <a:lnTo>
                  <a:pt x="20452" y="9492"/>
                </a:lnTo>
                <a:lnTo>
                  <a:pt x="20452" y="9732"/>
                </a:lnTo>
                <a:close/>
              </a:path>
              <a:path w="12164695" h="17779">
                <a:moveTo>
                  <a:pt x="12157859" y="17404"/>
                </a:moveTo>
                <a:lnTo>
                  <a:pt x="12152426" y="11972"/>
                </a:lnTo>
                <a:lnTo>
                  <a:pt x="12146440" y="9492"/>
                </a:lnTo>
                <a:lnTo>
                  <a:pt x="12163275" y="9492"/>
                </a:lnTo>
                <a:lnTo>
                  <a:pt x="12164121" y="10196"/>
                </a:lnTo>
                <a:lnTo>
                  <a:pt x="12164552" y="10714"/>
                </a:lnTo>
                <a:lnTo>
                  <a:pt x="12157859" y="1740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3471542"/>
            <a:ext cx="12192000" cy="1157605"/>
            <a:chOff x="609599" y="3471542"/>
            <a:chExt cx="12192000" cy="1157605"/>
          </a:xfrm>
        </p:grpSpPr>
        <p:sp>
          <p:nvSpPr>
            <p:cNvPr id="4" name="object 4"/>
            <p:cNvSpPr/>
            <p:nvPr/>
          </p:nvSpPr>
          <p:spPr>
            <a:xfrm>
              <a:off x="627240" y="3477297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80" y="6731"/>
                  </a:lnTo>
                  <a:lnTo>
                    <a:pt x="12162346" y="11696"/>
                  </a:lnTo>
                  <a:lnTo>
                    <a:pt x="12164822" y="17691"/>
                  </a:lnTo>
                  <a:lnTo>
                    <a:pt x="12164822" y="1123911"/>
                  </a:lnTo>
                  <a:lnTo>
                    <a:pt x="12162346" y="1129906"/>
                  </a:lnTo>
                  <a:lnTo>
                    <a:pt x="12157862" y="1134389"/>
                  </a:lnTo>
                  <a:lnTo>
                    <a:pt x="12157380" y="1134859"/>
                  </a:lnTo>
                  <a:lnTo>
                    <a:pt x="12152427" y="1139825"/>
                  </a:lnTo>
                  <a:lnTo>
                    <a:pt x="12146445" y="1142301"/>
                  </a:lnTo>
                  <a:lnTo>
                    <a:pt x="20447" y="1142301"/>
                  </a:lnTo>
                  <a:lnTo>
                    <a:pt x="20447" y="1142060"/>
                  </a:lnTo>
                  <a:lnTo>
                    <a:pt x="0" y="1147178"/>
                  </a:lnTo>
                  <a:lnTo>
                    <a:pt x="3873" y="1149273"/>
                  </a:lnTo>
                  <a:lnTo>
                    <a:pt x="10312" y="1151191"/>
                  </a:lnTo>
                  <a:lnTo>
                    <a:pt x="17272" y="1151826"/>
                  </a:lnTo>
                  <a:lnTo>
                    <a:pt x="12139422" y="1151826"/>
                  </a:lnTo>
                  <a:lnTo>
                    <a:pt x="12164111" y="1141603"/>
                  </a:lnTo>
                  <a:lnTo>
                    <a:pt x="12164555" y="1141082"/>
                  </a:lnTo>
                  <a:lnTo>
                    <a:pt x="12168594" y="1136218"/>
                  </a:lnTo>
                  <a:lnTo>
                    <a:pt x="12171794" y="1130312"/>
                  </a:lnTo>
                  <a:lnTo>
                    <a:pt x="12173699" y="1123911"/>
                  </a:lnTo>
                  <a:lnTo>
                    <a:pt x="12174347" y="1116901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471542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50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50" y="11530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7247" y="4829175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2" y="9732"/>
                </a:moveTo>
                <a:lnTo>
                  <a:pt x="0" y="4618"/>
                </a:lnTo>
                <a:lnTo>
                  <a:pt x="3870" y="2524"/>
                </a:lnTo>
                <a:lnTo>
                  <a:pt x="10309" y="606"/>
                </a:lnTo>
                <a:lnTo>
                  <a:pt x="16920" y="0"/>
                </a:lnTo>
                <a:lnTo>
                  <a:pt x="12139783" y="0"/>
                </a:lnTo>
                <a:lnTo>
                  <a:pt x="12146394" y="606"/>
                </a:lnTo>
                <a:lnTo>
                  <a:pt x="12152832" y="2524"/>
                </a:lnTo>
                <a:lnTo>
                  <a:pt x="12158741" y="5721"/>
                </a:lnTo>
                <a:lnTo>
                  <a:pt x="12163275" y="9492"/>
                </a:lnTo>
                <a:lnTo>
                  <a:pt x="20452" y="9492"/>
                </a:lnTo>
                <a:lnTo>
                  <a:pt x="20452" y="9732"/>
                </a:lnTo>
                <a:close/>
              </a:path>
              <a:path w="12164695" h="17779">
                <a:moveTo>
                  <a:pt x="12157859" y="17404"/>
                </a:moveTo>
                <a:lnTo>
                  <a:pt x="12152426" y="11972"/>
                </a:lnTo>
                <a:lnTo>
                  <a:pt x="12146441" y="9492"/>
                </a:lnTo>
                <a:lnTo>
                  <a:pt x="12163275" y="9492"/>
                </a:lnTo>
                <a:lnTo>
                  <a:pt x="12164121" y="10196"/>
                </a:lnTo>
                <a:lnTo>
                  <a:pt x="12164552" y="10714"/>
                </a:lnTo>
                <a:lnTo>
                  <a:pt x="12157859" y="1740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4833617"/>
            <a:ext cx="12192000" cy="1643380"/>
            <a:chOff x="609599" y="4833617"/>
            <a:chExt cx="12192000" cy="1643380"/>
          </a:xfrm>
        </p:grpSpPr>
        <p:sp>
          <p:nvSpPr>
            <p:cNvPr id="8" name="object 8"/>
            <p:cNvSpPr/>
            <p:nvPr/>
          </p:nvSpPr>
          <p:spPr>
            <a:xfrm>
              <a:off x="627240" y="4839373"/>
              <a:ext cx="12174855" cy="1637664"/>
            </a:xfrm>
            <a:custGeom>
              <a:avLst/>
              <a:gdLst/>
              <a:ahLst/>
              <a:cxnLst/>
              <a:rect l="l" t="t" r="r" b="b"/>
              <a:pathLst>
                <a:path w="12174855" h="1637664">
                  <a:moveTo>
                    <a:pt x="12174347" y="24701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84"/>
                  </a:lnTo>
                  <a:lnTo>
                    <a:pt x="12164124" y="0"/>
                  </a:lnTo>
                  <a:lnTo>
                    <a:pt x="12157380" y="6731"/>
                  </a:lnTo>
                  <a:lnTo>
                    <a:pt x="12162346" y="11696"/>
                  </a:lnTo>
                  <a:lnTo>
                    <a:pt x="12164822" y="17691"/>
                  </a:lnTo>
                  <a:lnTo>
                    <a:pt x="12164822" y="1609686"/>
                  </a:lnTo>
                  <a:lnTo>
                    <a:pt x="12162346" y="1615681"/>
                  </a:lnTo>
                  <a:lnTo>
                    <a:pt x="12157862" y="1620164"/>
                  </a:lnTo>
                  <a:lnTo>
                    <a:pt x="12157380" y="1620634"/>
                  </a:lnTo>
                  <a:lnTo>
                    <a:pt x="12152427" y="1625600"/>
                  </a:lnTo>
                  <a:lnTo>
                    <a:pt x="12146445" y="1628076"/>
                  </a:lnTo>
                  <a:lnTo>
                    <a:pt x="20447" y="1628076"/>
                  </a:lnTo>
                  <a:lnTo>
                    <a:pt x="20447" y="1627835"/>
                  </a:lnTo>
                  <a:lnTo>
                    <a:pt x="0" y="1632953"/>
                  </a:lnTo>
                  <a:lnTo>
                    <a:pt x="3873" y="1635048"/>
                  </a:lnTo>
                  <a:lnTo>
                    <a:pt x="10312" y="1636966"/>
                  </a:lnTo>
                  <a:lnTo>
                    <a:pt x="17272" y="1637601"/>
                  </a:lnTo>
                  <a:lnTo>
                    <a:pt x="12139422" y="1637601"/>
                  </a:lnTo>
                  <a:lnTo>
                    <a:pt x="12164111" y="1627378"/>
                  </a:lnTo>
                  <a:lnTo>
                    <a:pt x="12164555" y="1626857"/>
                  </a:lnTo>
                  <a:lnTo>
                    <a:pt x="12168594" y="1621993"/>
                  </a:lnTo>
                  <a:lnTo>
                    <a:pt x="12171794" y="1616087"/>
                  </a:lnTo>
                  <a:lnTo>
                    <a:pt x="12173699" y="1609686"/>
                  </a:lnTo>
                  <a:lnTo>
                    <a:pt x="12174347" y="1602676"/>
                  </a:lnTo>
                  <a:lnTo>
                    <a:pt x="12174347" y="24701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4833617"/>
              <a:ext cx="38100" cy="1638935"/>
            </a:xfrm>
            <a:custGeom>
              <a:avLst/>
              <a:gdLst/>
              <a:ahLst/>
              <a:cxnLst/>
              <a:rect l="l" t="t" r="r" b="b"/>
              <a:pathLst>
                <a:path w="38100" h="1638935">
                  <a:moveTo>
                    <a:pt x="17949" y="1638850"/>
                  </a:moveTo>
                  <a:lnTo>
                    <a:pt x="0" y="160841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633812"/>
                  </a:lnTo>
                  <a:lnTo>
                    <a:pt x="17949" y="1638850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5600688"/>
              <a:ext cx="66675" cy="66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6048362"/>
              <a:ext cx="66675" cy="666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7699" y="483868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981574"/>
              <a:ext cx="276224" cy="27622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80" dirty="0"/>
              <a:t> </a:t>
            </a:r>
            <a:r>
              <a:rPr i="1" spc="-290" dirty="0">
                <a:latin typeface="Arial-BoldItalicMT"/>
                <a:cs typeface="Arial-BoldItalicMT"/>
              </a:rPr>
              <a:t>sampling</a:t>
            </a:r>
            <a:r>
              <a:rPr i="1" spc="-275" dirty="0">
                <a:latin typeface="Arial-BoldItalicMT"/>
                <a:cs typeface="Arial-BoldItalicMT"/>
              </a:rPr>
              <a:t> </a:t>
            </a:r>
            <a:r>
              <a:rPr spc="-60" dirty="0"/>
              <a:t>distribution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47699" y="3476612"/>
            <a:ext cx="12144375" cy="495300"/>
            <a:chOff x="647699" y="3476612"/>
            <a:chExt cx="12144375" cy="495300"/>
          </a:xfrm>
        </p:grpSpPr>
        <p:sp>
          <p:nvSpPr>
            <p:cNvPr id="19" name="object 19"/>
            <p:cNvSpPr/>
            <p:nvPr/>
          </p:nvSpPr>
          <p:spPr>
            <a:xfrm>
              <a:off x="647699" y="3476612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609974"/>
              <a:ext cx="276224" cy="27622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47699" y="949325"/>
            <a:ext cx="12137390" cy="525653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675"/>
              </a:spcBef>
            </a:pPr>
            <a:r>
              <a:rPr sz="2250" spc="-180" dirty="0">
                <a:latin typeface="Arial"/>
                <a:cs typeface="Arial"/>
              </a:rPr>
              <a:t>Same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rules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apply!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centered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247650" marR="1021080">
              <a:lnSpc>
                <a:spcPct val="125000"/>
              </a:lnSpc>
              <a:spcBef>
                <a:spcPts val="900"/>
              </a:spcBef>
            </a:pP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LANGUAGE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CHANGE</a:t>
            </a:r>
            <a:r>
              <a:rPr sz="2250" spc="-80" dirty="0">
                <a:latin typeface="Arial"/>
                <a:cs typeface="Arial"/>
              </a:rPr>
              <a:t>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talking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context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sampling </a:t>
            </a:r>
            <a:r>
              <a:rPr sz="2250" dirty="0">
                <a:latin typeface="Arial"/>
                <a:cs typeface="Arial"/>
              </a:rPr>
              <a:t>distribution,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call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0">
              <a:latin typeface="Arial"/>
              <a:cs typeface="Arial"/>
            </a:endParaRPr>
          </a:p>
          <a:p>
            <a:pPr marL="448945">
              <a:lnSpc>
                <a:spcPct val="100000"/>
              </a:lnSpc>
            </a:pP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each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score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Arial"/>
              <a:cs typeface="Arial"/>
            </a:endParaRPr>
          </a:p>
          <a:p>
            <a:pPr marL="448945">
              <a:lnSpc>
                <a:spcPct val="100000"/>
              </a:lnSpc>
            </a:pP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spc="-35" dirty="0">
                <a:latin typeface="Arial"/>
                <a:cs typeface="Arial"/>
              </a:rPr>
              <a:t>Standard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deviation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means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664"/>
              </a:spcBef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each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mean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</a:t>
            </a:r>
            <a:endParaRPr sz="155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54" dirty="0"/>
              <a:t> </a:t>
            </a:r>
            <a:r>
              <a:rPr spc="-195" dirty="0"/>
              <a:t>sampling</a:t>
            </a:r>
            <a:r>
              <a:rPr spc="-250" dirty="0"/>
              <a:t> </a:t>
            </a:r>
            <a:r>
              <a:rPr spc="-55" dirty="0"/>
              <a:t>distribution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5411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083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1.96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knowledge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will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87"/>
            <a:ext cx="95249" cy="9521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54" dirty="0"/>
              <a:t> </a:t>
            </a:r>
            <a:r>
              <a:rPr spc="-195" dirty="0"/>
              <a:t>sampling</a:t>
            </a:r>
            <a:r>
              <a:rPr spc="-250" dirty="0"/>
              <a:t> </a:t>
            </a:r>
            <a:r>
              <a:rPr spc="-55" dirty="0"/>
              <a:t>distribution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5411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083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1.96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knowledge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will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87"/>
            <a:ext cx="95249" cy="9521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Standard</a:t>
            </a:r>
            <a:r>
              <a:rPr spc="-265" dirty="0"/>
              <a:t> </a:t>
            </a:r>
            <a:r>
              <a:rPr spc="-20" dirty="0"/>
              <a:t>error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11862435" cy="196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useful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metric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quantifying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003B49"/>
                </a:solidFill>
                <a:latin typeface="Arial"/>
                <a:cs typeface="Arial"/>
              </a:rPr>
              <a:t>uncertainty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estimates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describes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extent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samples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differ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each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other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  <a:p>
            <a:pPr marL="12700" marR="304165">
              <a:lnSpc>
                <a:spcPct val="158300"/>
              </a:lnSpc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percentage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fall </a:t>
            </a:r>
            <a:r>
              <a:rPr sz="2250" spc="-10" dirty="0">
                <a:latin typeface="Arial"/>
                <a:cs typeface="Arial"/>
              </a:rPr>
              <a:t>However…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2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7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910060" cy="29400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exist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“in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wild”.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They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hypothetical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concept.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85" dirty="0">
                <a:latin typeface="Arial"/>
                <a:cs typeface="Arial"/>
              </a:rPr>
              <a:t>Remember: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(created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re-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computing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number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times),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but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40" dirty="0">
                <a:latin typeface="Arial"/>
                <a:cs typeface="Arial"/>
              </a:rPr>
              <a:t> access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one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mean.</a:t>
            </a:r>
            <a:endParaRPr sz="2250">
              <a:latin typeface="Arial"/>
              <a:cs typeface="Arial"/>
            </a:endParaRPr>
          </a:p>
          <a:p>
            <a:pPr marL="12700" marR="2476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Therefore,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0" dirty="0">
                <a:latin typeface="Arial"/>
                <a:cs typeface="Arial"/>
              </a:rPr>
              <a:t>if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want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interval,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need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i="1" spc="-110" dirty="0">
                <a:latin typeface="Arial"/>
                <a:cs typeface="Arial"/>
              </a:rPr>
              <a:t>estimate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from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7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1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5076811"/>
            <a:ext cx="12192000" cy="323850"/>
            <a:chOff x="609599" y="5076811"/>
            <a:chExt cx="12192000" cy="323850"/>
          </a:xfrm>
        </p:grpSpPr>
        <p:sp>
          <p:nvSpPr>
            <p:cNvPr id="3" name="object 3"/>
            <p:cNvSpPr/>
            <p:nvPr/>
          </p:nvSpPr>
          <p:spPr>
            <a:xfrm>
              <a:off x="614362" y="5081573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12153556" y="314286"/>
                  </a:moveTo>
                  <a:lnTo>
                    <a:pt x="28916" y="314286"/>
                  </a:lnTo>
                  <a:lnTo>
                    <a:pt x="24664" y="313429"/>
                  </a:lnTo>
                  <a:lnTo>
                    <a:pt x="0" y="285416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285416"/>
                  </a:lnTo>
                  <a:lnTo>
                    <a:pt x="12157809" y="313429"/>
                  </a:lnTo>
                  <a:lnTo>
                    <a:pt x="12153556" y="3142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5081573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73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533"/>
                  </a:lnTo>
                  <a:lnTo>
                    <a:pt x="24664" y="857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57"/>
                  </a:lnTo>
                  <a:lnTo>
                    <a:pt x="12161894" y="2533"/>
                  </a:lnTo>
                  <a:lnTo>
                    <a:pt x="12165978" y="4200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39"/>
                  </a:lnTo>
                  <a:lnTo>
                    <a:pt x="12178244" y="16449"/>
                  </a:lnTo>
                  <a:lnTo>
                    <a:pt x="12179935" y="20573"/>
                  </a:lnTo>
                  <a:lnTo>
                    <a:pt x="12181627" y="24631"/>
                  </a:lnTo>
                  <a:lnTo>
                    <a:pt x="12182472" y="28908"/>
                  </a:lnTo>
                  <a:lnTo>
                    <a:pt x="12182474" y="33337"/>
                  </a:lnTo>
                  <a:lnTo>
                    <a:pt x="12182474" y="280987"/>
                  </a:lnTo>
                  <a:lnTo>
                    <a:pt x="12182472" y="285416"/>
                  </a:lnTo>
                  <a:lnTo>
                    <a:pt x="12181627" y="289655"/>
                  </a:lnTo>
                  <a:lnTo>
                    <a:pt x="12179935" y="293712"/>
                  </a:lnTo>
                  <a:lnTo>
                    <a:pt x="12178244" y="297770"/>
                  </a:lnTo>
                  <a:lnTo>
                    <a:pt x="12161894" y="311724"/>
                  </a:lnTo>
                  <a:lnTo>
                    <a:pt x="12157809" y="313429"/>
                  </a:lnTo>
                  <a:lnTo>
                    <a:pt x="12153556" y="314286"/>
                  </a:lnTo>
                  <a:lnTo>
                    <a:pt x="12149136" y="314324"/>
                  </a:lnTo>
                  <a:lnTo>
                    <a:pt x="33337" y="314324"/>
                  </a:lnTo>
                  <a:lnTo>
                    <a:pt x="28916" y="314286"/>
                  </a:lnTo>
                  <a:lnTo>
                    <a:pt x="24664" y="313429"/>
                  </a:lnTo>
                  <a:lnTo>
                    <a:pt x="20579" y="311724"/>
                  </a:lnTo>
                  <a:lnTo>
                    <a:pt x="16495" y="310048"/>
                  </a:lnTo>
                  <a:lnTo>
                    <a:pt x="0" y="285416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5086349"/>
              <a:ext cx="12172950" cy="304800"/>
            </a:xfrm>
            <a:custGeom>
              <a:avLst/>
              <a:gdLst/>
              <a:ahLst/>
              <a:cxnLst/>
              <a:rect l="l" t="t" r="r" b="b"/>
              <a:pathLst>
                <a:path w="12172950" h="304800">
                  <a:moveTo>
                    <a:pt x="12172950" y="20662"/>
                  </a:moveTo>
                  <a:lnTo>
                    <a:pt x="12170169" y="13931"/>
                  </a:lnTo>
                  <a:lnTo>
                    <a:pt x="12159005" y="2768"/>
                  </a:lnTo>
                  <a:lnTo>
                    <a:pt x="12152338" y="0"/>
                  </a:lnTo>
                  <a:lnTo>
                    <a:pt x="20624" y="0"/>
                  </a:lnTo>
                  <a:lnTo>
                    <a:pt x="13957" y="2768"/>
                  </a:lnTo>
                  <a:lnTo>
                    <a:pt x="2794" y="13931"/>
                  </a:lnTo>
                  <a:lnTo>
                    <a:pt x="0" y="20662"/>
                  </a:lnTo>
                  <a:lnTo>
                    <a:pt x="0" y="284099"/>
                  </a:lnTo>
                  <a:lnTo>
                    <a:pt x="2794" y="290830"/>
                  </a:lnTo>
                  <a:lnTo>
                    <a:pt x="13957" y="301993"/>
                  </a:lnTo>
                  <a:lnTo>
                    <a:pt x="20688" y="304774"/>
                  </a:lnTo>
                  <a:lnTo>
                    <a:pt x="12152274" y="304774"/>
                  </a:lnTo>
                  <a:lnTo>
                    <a:pt x="12159005" y="301993"/>
                  </a:lnTo>
                  <a:lnTo>
                    <a:pt x="12170169" y="290830"/>
                  </a:lnTo>
                  <a:lnTo>
                    <a:pt x="12172950" y="284099"/>
                  </a:lnTo>
                  <a:lnTo>
                    <a:pt x="12172950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899" y="1035050"/>
            <a:ext cx="11912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40" dirty="0">
                <a:latin typeface="Arial"/>
                <a:cs typeface="Arial"/>
              </a:rPr>
              <a:t>Equation: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6899" y="2778125"/>
            <a:ext cx="144653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Translation: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667361"/>
            <a:ext cx="95249" cy="952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6899" y="4540250"/>
            <a:ext cx="1163764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25" dirty="0">
                <a:solidFill>
                  <a:srgbClr val="87388A"/>
                </a:solidFill>
                <a:latin typeface="Monaco"/>
                <a:cs typeface="Monaco"/>
              </a:rPr>
              <a:t>R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240029">
              <a:lnSpc>
                <a:spcPct val="100000"/>
              </a:lnSpc>
              <a:spcBef>
                <a:spcPts val="1875"/>
              </a:spcBef>
              <a:tabLst>
                <a:tab pos="482600" algn="l"/>
              </a:tabLst>
            </a:pPr>
            <a:r>
              <a:rPr sz="1200" spc="85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1</a:t>
            </a:r>
            <a:r>
              <a:rPr sz="120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200" spc="235" dirty="0">
                <a:solidFill>
                  <a:srgbClr val="003B4E"/>
                </a:solidFill>
                <a:latin typeface="Times New Roman"/>
                <a:cs typeface="Times New Roman"/>
              </a:rPr>
              <a:t>se</a:t>
            </a:r>
            <a:r>
              <a:rPr sz="1200" spc="459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003B4E"/>
                </a:solidFill>
                <a:latin typeface="Times New Roman"/>
                <a:cs typeface="Times New Roman"/>
              </a:rPr>
              <a:t>=</a:t>
            </a:r>
            <a:r>
              <a:rPr sz="1200" spc="459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245" dirty="0">
                <a:solidFill>
                  <a:srgbClr val="4658AB"/>
                </a:solidFill>
                <a:latin typeface="Times New Roman"/>
                <a:cs typeface="Times New Roman"/>
              </a:rPr>
              <a:t>sd</a:t>
            </a:r>
            <a:r>
              <a:rPr sz="1200" spc="245" dirty="0">
                <a:solidFill>
                  <a:srgbClr val="003B4E"/>
                </a:solidFill>
                <a:latin typeface="Times New Roman"/>
                <a:cs typeface="Times New Roman"/>
              </a:rPr>
              <a:t>(data</a:t>
            </a:r>
            <a:r>
              <a:rPr sz="1200" spc="245" dirty="0">
                <a:solidFill>
                  <a:srgbClr val="5D5D5D"/>
                </a:solidFill>
                <a:latin typeface="Times New Roman"/>
                <a:cs typeface="Times New Roman"/>
              </a:rPr>
              <a:t>$</a:t>
            </a:r>
            <a:r>
              <a:rPr sz="1200" spc="245" dirty="0">
                <a:solidFill>
                  <a:srgbClr val="003B4E"/>
                </a:solidFill>
                <a:latin typeface="Times New Roman"/>
                <a:cs typeface="Times New Roman"/>
              </a:rPr>
              <a:t>variable)</a:t>
            </a:r>
            <a:r>
              <a:rPr sz="1200" spc="459" dirty="0">
                <a:solidFill>
                  <a:srgbClr val="003B4E"/>
                </a:solidFill>
                <a:latin typeface="Times New Roman"/>
                <a:cs typeface="Times New Roman"/>
              </a:rPr>
              <a:t> </a:t>
            </a:r>
            <a:r>
              <a:rPr sz="1200" spc="405" dirty="0">
                <a:solidFill>
                  <a:srgbClr val="5D5D5D"/>
                </a:solidFill>
                <a:latin typeface="Times New Roman"/>
                <a:cs typeface="Times New Roman"/>
              </a:rPr>
              <a:t>/</a:t>
            </a:r>
            <a:r>
              <a:rPr sz="1200" spc="459" dirty="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sz="1200" spc="275" dirty="0">
                <a:solidFill>
                  <a:srgbClr val="4658AB"/>
                </a:solidFill>
                <a:latin typeface="Times New Roman"/>
                <a:cs typeface="Times New Roman"/>
              </a:rPr>
              <a:t>sqrt</a:t>
            </a:r>
            <a:r>
              <a:rPr sz="1200" spc="275" dirty="0">
                <a:solidFill>
                  <a:srgbClr val="003B4E"/>
                </a:solidFill>
                <a:latin typeface="Times New Roman"/>
                <a:cs typeface="Times New Roman"/>
              </a:rPr>
              <a:t>(n)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297815">
              <a:lnSpc>
                <a:spcPct val="100000"/>
              </a:lnSpc>
            </a:pPr>
            <a:r>
              <a:rPr sz="2250" dirty="0">
                <a:latin typeface="Arial"/>
                <a:cs typeface="Arial"/>
              </a:rPr>
              <a:t>Note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60" dirty="0">
                <a:latin typeface="Arial"/>
                <a:cs typeface="Arial"/>
              </a:rPr>
              <a:t>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(because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dividing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number).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92812" y="1830387"/>
            <a:ext cx="70993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SE</a:t>
            </a:r>
            <a:r>
              <a:rPr sz="2550" spc="28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8013" y="1611312"/>
            <a:ext cx="4457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5" dirty="0">
                <a:latin typeface="Times New Roman"/>
                <a:cs typeface="Times New Roman"/>
              </a:rPr>
              <a:t>SD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40388" y="2004761"/>
            <a:ext cx="501650" cy="4965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4575" spc="112" baseline="-5464" dirty="0">
                <a:latin typeface="Arial"/>
                <a:cs typeface="Arial"/>
              </a:rPr>
              <a:t>√</a:t>
            </a:r>
            <a:r>
              <a:rPr sz="2550" spc="75" dirty="0">
                <a:latin typeface="Times New Roman"/>
                <a:cs typeface="Times New Roman"/>
              </a:rPr>
              <a:t>N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29424" y="2076436"/>
            <a:ext cx="533400" cy="19050"/>
          </a:xfrm>
          <a:custGeom>
            <a:avLst/>
            <a:gdLst/>
            <a:ahLst/>
            <a:cxnLst/>
            <a:rect l="l" t="t" r="r" b="b"/>
            <a:pathLst>
              <a:path w="533400" h="19050">
                <a:moveTo>
                  <a:pt x="533399" y="19049"/>
                </a:moveTo>
                <a:lnTo>
                  <a:pt x="0" y="19049"/>
                </a:lnTo>
                <a:lnTo>
                  <a:pt x="0" y="0"/>
                </a:lnTo>
                <a:lnTo>
                  <a:pt x="533399" y="0"/>
                </a:lnTo>
                <a:lnTo>
                  <a:pt x="53339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211214" y="3582987"/>
            <a:ext cx="215011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standard</a:t>
            </a:r>
            <a:r>
              <a:rPr sz="2550" spc="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error</a:t>
            </a:r>
            <a:r>
              <a:rPr sz="2550" spc="26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4164" y="3364207"/>
            <a:ext cx="345694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sample</a:t>
            </a:r>
            <a:r>
              <a:rPr sz="2550" spc="7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standard</a:t>
            </a:r>
            <a:r>
              <a:rPr sz="2550" spc="8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deviation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03614" y="3811882"/>
            <a:ext cx="464312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(the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square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root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of)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the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sample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size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95924" y="3829036"/>
            <a:ext cx="4657725" cy="19050"/>
          </a:xfrm>
          <a:custGeom>
            <a:avLst/>
            <a:gdLst/>
            <a:ahLst/>
            <a:cxnLst/>
            <a:rect l="l" t="t" r="r" b="b"/>
            <a:pathLst>
              <a:path w="4657725" h="19050">
                <a:moveTo>
                  <a:pt x="4657724" y="19049"/>
                </a:moveTo>
                <a:lnTo>
                  <a:pt x="0" y="19049"/>
                </a:lnTo>
                <a:lnTo>
                  <a:pt x="0" y="0"/>
                </a:lnTo>
                <a:lnTo>
                  <a:pt x="4657724" y="0"/>
                </a:lnTo>
                <a:lnTo>
                  <a:pt x="46577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62111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36"/>
            <a:ext cx="95249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47961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90886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6899" y="996950"/>
            <a:ext cx="9991090" cy="260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Example: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collect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individuals.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58300"/>
              </a:lnSpc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person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daily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doomscrolling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minutes):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86,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114,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97,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107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101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minutes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705461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4392612"/>
            <a:ext cx="73660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SD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42642" y="4392612"/>
            <a:ext cx="21082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2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53998" y="4392612"/>
            <a:ext cx="10553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19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12.19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19274" y="4638661"/>
            <a:ext cx="1476375" cy="19050"/>
          </a:xfrm>
          <a:custGeom>
            <a:avLst/>
            <a:gdLst/>
            <a:ahLst/>
            <a:cxnLst/>
            <a:rect l="l" t="t" r="r" b="b"/>
            <a:pathLst>
              <a:path w="1476375" h="19050">
                <a:moveTo>
                  <a:pt x="1476374" y="19049"/>
                </a:moveTo>
                <a:lnTo>
                  <a:pt x="0" y="19049"/>
                </a:lnTo>
                <a:lnTo>
                  <a:pt x="0" y="0"/>
                </a:lnTo>
                <a:lnTo>
                  <a:pt x="1476374" y="0"/>
                </a:lnTo>
                <a:lnTo>
                  <a:pt x="147637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81274" y="4173832"/>
            <a:ext cx="994029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2379980" algn="l"/>
              </a:tabLst>
            </a:pPr>
            <a:r>
              <a:rPr sz="2550" dirty="0">
                <a:latin typeface="Times New Roman"/>
                <a:cs typeface="Times New Roman"/>
              </a:rPr>
              <a:t>∑(x</a:t>
            </a:r>
            <a:r>
              <a:rPr sz="2700" baseline="-12345" dirty="0">
                <a:latin typeface="Times New Roman"/>
                <a:cs typeface="Times New Roman"/>
              </a:rPr>
              <a:t>i</a:t>
            </a:r>
            <a:r>
              <a:rPr sz="2700" spc="607" baseline="-1234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-10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x)</a:t>
            </a:r>
            <a:r>
              <a:rPr sz="2700" spc="-37" baseline="23148" dirty="0">
                <a:latin typeface="Times New Roman"/>
                <a:cs typeface="Times New Roman"/>
              </a:rPr>
              <a:t>2</a:t>
            </a:r>
            <a:r>
              <a:rPr sz="2700" baseline="23148" dirty="0">
                <a:latin typeface="Times New Roman"/>
                <a:cs typeface="Times New Roman"/>
              </a:rPr>
              <a:t>	</a:t>
            </a:r>
            <a:r>
              <a:rPr sz="2550" dirty="0">
                <a:latin typeface="Times New Roman"/>
                <a:cs typeface="Times New Roman"/>
              </a:rPr>
              <a:t>(86</a:t>
            </a:r>
            <a:r>
              <a:rPr sz="2550" spc="4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101)</a:t>
            </a:r>
            <a:r>
              <a:rPr sz="2700" baseline="23148" dirty="0">
                <a:latin typeface="Times New Roman"/>
                <a:cs typeface="Times New Roman"/>
              </a:rPr>
              <a:t>2</a:t>
            </a:r>
            <a:r>
              <a:rPr sz="2700" spc="682" baseline="23148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+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(114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101)</a:t>
            </a:r>
            <a:r>
              <a:rPr sz="2700" baseline="23148" dirty="0">
                <a:latin typeface="Times New Roman"/>
                <a:cs typeface="Times New Roman"/>
              </a:rPr>
              <a:t>2</a:t>
            </a:r>
            <a:r>
              <a:rPr sz="2700" spc="682" baseline="23148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+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(97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101)</a:t>
            </a:r>
            <a:r>
              <a:rPr sz="2700" baseline="23148" dirty="0">
                <a:latin typeface="Times New Roman"/>
                <a:cs typeface="Times New Roman"/>
              </a:rPr>
              <a:t>2</a:t>
            </a:r>
            <a:r>
              <a:rPr sz="2700" spc="675" baseline="23148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+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(107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101)</a:t>
            </a:r>
            <a:r>
              <a:rPr sz="2700" spc="-15" baseline="23148" dirty="0">
                <a:latin typeface="Times New Roman"/>
                <a:cs typeface="Times New Roman"/>
              </a:rPr>
              <a:t>2</a:t>
            </a:r>
            <a:endParaRPr sz="2700" baseline="2314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43075" y="4621212"/>
            <a:ext cx="627062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570855" algn="l"/>
              </a:tabLst>
            </a:pPr>
            <a:r>
              <a:rPr sz="2550" dirty="0">
                <a:latin typeface="Times New Roman"/>
                <a:cs typeface="Times New Roman"/>
              </a:rPr>
              <a:t>N</a:t>
            </a:r>
            <a:r>
              <a:rPr sz="2550" spc="20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1</a:t>
            </a:r>
            <a:r>
              <a:rPr sz="2550" dirty="0">
                <a:latin typeface="Times New Roman"/>
                <a:cs typeface="Times New Roman"/>
              </a:rPr>
              <a:t>	4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1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33849" y="4638661"/>
            <a:ext cx="7877175" cy="19050"/>
          </a:xfrm>
          <a:custGeom>
            <a:avLst/>
            <a:gdLst/>
            <a:ahLst/>
            <a:cxnLst/>
            <a:rect l="l" t="t" r="r" b="b"/>
            <a:pathLst>
              <a:path w="7877175" h="19050">
                <a:moveTo>
                  <a:pt x="7877174" y="19049"/>
                </a:moveTo>
                <a:lnTo>
                  <a:pt x="0" y="19049"/>
                </a:lnTo>
                <a:lnTo>
                  <a:pt x="0" y="0"/>
                </a:lnTo>
                <a:lnTo>
                  <a:pt x="7877174" y="0"/>
                </a:lnTo>
                <a:lnTo>
                  <a:pt x="787717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12924" y="3958029"/>
            <a:ext cx="2699385" cy="12388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332355" algn="l"/>
              </a:tabLst>
            </a:pPr>
            <a:r>
              <a:rPr sz="7950" spc="-1664" dirty="0">
                <a:latin typeface="Arial"/>
                <a:cs typeface="Arial"/>
              </a:rPr>
              <a:t>√</a:t>
            </a:r>
            <a:r>
              <a:rPr sz="7950" dirty="0">
                <a:latin typeface="Arial"/>
                <a:cs typeface="Arial"/>
              </a:rPr>
              <a:t>	</a:t>
            </a:r>
            <a:r>
              <a:rPr sz="7950" spc="-1664" dirty="0">
                <a:latin typeface="Arial"/>
                <a:cs typeface="Arial"/>
              </a:rPr>
              <a:t>√</a:t>
            </a:r>
            <a:endParaRPr sz="79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38799" y="6772261"/>
            <a:ext cx="533400" cy="19050"/>
          </a:xfrm>
          <a:custGeom>
            <a:avLst/>
            <a:gdLst/>
            <a:ahLst/>
            <a:cxnLst/>
            <a:rect l="l" t="t" r="r" b="b"/>
            <a:pathLst>
              <a:path w="533400" h="19050">
                <a:moveTo>
                  <a:pt x="533399" y="19049"/>
                </a:moveTo>
                <a:lnTo>
                  <a:pt x="0" y="19049"/>
                </a:lnTo>
                <a:lnTo>
                  <a:pt x="0" y="0"/>
                </a:lnTo>
                <a:lnTo>
                  <a:pt x="533399" y="0"/>
                </a:lnTo>
                <a:lnTo>
                  <a:pt x="53339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950" y="5549900"/>
            <a:ext cx="7792720" cy="1656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Which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makes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error: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3939540">
              <a:lnSpc>
                <a:spcPts val="2255"/>
              </a:lnSpc>
              <a:spcBef>
                <a:spcPts val="1920"/>
              </a:spcBef>
              <a:tabLst>
                <a:tab pos="4834890" algn="l"/>
                <a:tab pos="5444490" algn="l"/>
                <a:tab pos="5793105" algn="l"/>
                <a:tab pos="6698615" algn="l"/>
              </a:tabLst>
            </a:pPr>
            <a:r>
              <a:rPr sz="2550" dirty="0">
                <a:latin typeface="Times New Roman"/>
                <a:cs typeface="Times New Roman"/>
              </a:rPr>
              <a:t>SE</a:t>
            </a:r>
            <a:r>
              <a:rPr sz="2550" spc="28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=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3825" spc="-37" baseline="37037" dirty="0">
                <a:latin typeface="Times New Roman"/>
                <a:cs typeface="Times New Roman"/>
              </a:rPr>
              <a:t>SD</a:t>
            </a:r>
            <a:r>
              <a:rPr sz="3825" baseline="37037" dirty="0">
                <a:latin typeface="Times New Roman"/>
                <a:cs typeface="Times New Roman"/>
              </a:rPr>
              <a:t>	</a:t>
            </a:r>
            <a:r>
              <a:rPr sz="2550" spc="-50" dirty="0">
                <a:latin typeface="Times New Roman"/>
                <a:cs typeface="Times New Roman"/>
              </a:rPr>
              <a:t>=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3825" spc="-15" baseline="37037" dirty="0">
                <a:latin typeface="Times New Roman"/>
                <a:cs typeface="Times New Roman"/>
              </a:rPr>
              <a:t>12.19</a:t>
            </a:r>
            <a:r>
              <a:rPr sz="3825" baseline="37037" dirty="0">
                <a:latin typeface="Times New Roman"/>
                <a:cs typeface="Times New Roman"/>
              </a:rPr>
              <a:t>	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195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6.095</a:t>
            </a:r>
            <a:endParaRPr sz="2550">
              <a:latin typeface="Times New Roman"/>
              <a:cs typeface="Times New Roman"/>
            </a:endParaRPr>
          </a:p>
          <a:p>
            <a:pPr marL="4787265">
              <a:lnSpc>
                <a:spcPts val="2855"/>
              </a:lnSpc>
              <a:tabLst>
                <a:tab pos="5964555" algn="l"/>
              </a:tabLst>
            </a:pPr>
            <a:r>
              <a:rPr sz="4575" spc="112" baseline="-4553" dirty="0">
                <a:latin typeface="Arial"/>
                <a:cs typeface="Arial"/>
              </a:rPr>
              <a:t>√</a:t>
            </a:r>
            <a:r>
              <a:rPr sz="3825" spc="112" baseline="1089" dirty="0">
                <a:latin typeface="Times New Roman"/>
                <a:cs typeface="Times New Roman"/>
              </a:rPr>
              <a:t>N</a:t>
            </a:r>
            <a:r>
              <a:rPr sz="3825" baseline="1089" dirty="0">
                <a:latin typeface="Times New Roman"/>
                <a:cs typeface="Times New Roman"/>
              </a:rPr>
              <a:t>	</a:t>
            </a:r>
            <a:r>
              <a:rPr sz="4575" spc="112" baseline="-5464" dirty="0">
                <a:latin typeface="Arial"/>
                <a:cs typeface="Arial"/>
              </a:rPr>
              <a:t>√</a:t>
            </a:r>
            <a:r>
              <a:rPr sz="2550" spc="75" dirty="0">
                <a:latin typeface="Times New Roman"/>
                <a:cs typeface="Times New Roman"/>
              </a:rPr>
              <a:t>4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648449" y="6772261"/>
            <a:ext cx="781050" cy="19050"/>
          </a:xfrm>
          <a:custGeom>
            <a:avLst/>
            <a:gdLst/>
            <a:ahLst/>
            <a:cxnLst/>
            <a:rect l="l" t="t" r="r" b="b"/>
            <a:pathLst>
              <a:path w="781050" h="19050">
                <a:moveTo>
                  <a:pt x="781049" y="19049"/>
                </a:moveTo>
                <a:lnTo>
                  <a:pt x="0" y="19049"/>
                </a:lnTo>
                <a:lnTo>
                  <a:pt x="0" y="0"/>
                </a:lnTo>
                <a:lnTo>
                  <a:pt x="781049" y="0"/>
                </a:lnTo>
                <a:lnTo>
                  <a:pt x="78104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47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661289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04" dirty="0"/>
              <a:t>Confidence</a:t>
            </a:r>
            <a:r>
              <a:rPr sz="5600" spc="-385" dirty="0"/>
              <a:t> </a:t>
            </a:r>
            <a:r>
              <a:rPr sz="5600" spc="-90" dirty="0"/>
              <a:t>intervals</a:t>
            </a:r>
            <a:endParaRPr sz="56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7" y="5676900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2" y="9738"/>
                </a:moveTo>
                <a:lnTo>
                  <a:pt x="0" y="4624"/>
                </a:lnTo>
                <a:lnTo>
                  <a:pt x="3870" y="2530"/>
                </a:lnTo>
                <a:lnTo>
                  <a:pt x="10309" y="612"/>
                </a:lnTo>
                <a:lnTo>
                  <a:pt x="16990" y="0"/>
                </a:lnTo>
                <a:lnTo>
                  <a:pt x="12139713" y="0"/>
                </a:lnTo>
                <a:lnTo>
                  <a:pt x="12146393" y="612"/>
                </a:lnTo>
                <a:lnTo>
                  <a:pt x="12152832" y="2530"/>
                </a:lnTo>
                <a:lnTo>
                  <a:pt x="12158741" y="5727"/>
                </a:lnTo>
                <a:lnTo>
                  <a:pt x="12163275" y="9498"/>
                </a:lnTo>
                <a:lnTo>
                  <a:pt x="20452" y="9498"/>
                </a:lnTo>
                <a:lnTo>
                  <a:pt x="20452" y="9738"/>
                </a:lnTo>
                <a:close/>
              </a:path>
              <a:path w="12164695" h="17779">
                <a:moveTo>
                  <a:pt x="12157859" y="17410"/>
                </a:moveTo>
                <a:lnTo>
                  <a:pt x="12152426" y="11978"/>
                </a:lnTo>
                <a:lnTo>
                  <a:pt x="12146440" y="9498"/>
                </a:lnTo>
                <a:lnTo>
                  <a:pt x="12163275" y="9498"/>
                </a:lnTo>
                <a:lnTo>
                  <a:pt x="12164121" y="10202"/>
                </a:lnTo>
                <a:lnTo>
                  <a:pt x="12164552" y="10720"/>
                </a:lnTo>
                <a:lnTo>
                  <a:pt x="12157859" y="1741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5681346"/>
            <a:ext cx="12192000" cy="1090930"/>
            <a:chOff x="609599" y="5681346"/>
            <a:chExt cx="12192000" cy="1090930"/>
          </a:xfrm>
        </p:grpSpPr>
        <p:sp>
          <p:nvSpPr>
            <p:cNvPr id="4" name="object 4"/>
            <p:cNvSpPr/>
            <p:nvPr/>
          </p:nvSpPr>
          <p:spPr>
            <a:xfrm>
              <a:off x="627240" y="5687110"/>
              <a:ext cx="12174855" cy="1085215"/>
            </a:xfrm>
            <a:custGeom>
              <a:avLst/>
              <a:gdLst/>
              <a:ahLst/>
              <a:cxnLst/>
              <a:rect l="l" t="t" r="r" b="b"/>
              <a:pathLst>
                <a:path w="12174855" h="1085215">
                  <a:moveTo>
                    <a:pt x="12174347" y="24688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72"/>
                  </a:lnTo>
                  <a:lnTo>
                    <a:pt x="12164124" y="0"/>
                  </a:lnTo>
                  <a:lnTo>
                    <a:pt x="12157380" y="6731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1057236"/>
                  </a:lnTo>
                  <a:lnTo>
                    <a:pt x="12162346" y="1063218"/>
                  </a:lnTo>
                  <a:lnTo>
                    <a:pt x="12157862" y="1067701"/>
                  </a:lnTo>
                  <a:lnTo>
                    <a:pt x="12157380" y="1068184"/>
                  </a:lnTo>
                  <a:lnTo>
                    <a:pt x="12152427" y="1073137"/>
                  </a:lnTo>
                  <a:lnTo>
                    <a:pt x="12146445" y="1075613"/>
                  </a:lnTo>
                  <a:lnTo>
                    <a:pt x="20447" y="1075613"/>
                  </a:lnTo>
                  <a:lnTo>
                    <a:pt x="20447" y="1075372"/>
                  </a:lnTo>
                  <a:lnTo>
                    <a:pt x="0" y="1080490"/>
                  </a:lnTo>
                  <a:lnTo>
                    <a:pt x="3873" y="1082586"/>
                  </a:lnTo>
                  <a:lnTo>
                    <a:pt x="10312" y="1084503"/>
                  </a:lnTo>
                  <a:lnTo>
                    <a:pt x="17272" y="1085138"/>
                  </a:lnTo>
                  <a:lnTo>
                    <a:pt x="12139422" y="1085138"/>
                  </a:lnTo>
                  <a:lnTo>
                    <a:pt x="12146394" y="1084503"/>
                  </a:lnTo>
                  <a:lnTo>
                    <a:pt x="12152833" y="1082586"/>
                  </a:lnTo>
                  <a:lnTo>
                    <a:pt x="12158739" y="1079385"/>
                  </a:lnTo>
                  <a:lnTo>
                    <a:pt x="12163273" y="1075613"/>
                  </a:lnTo>
                  <a:lnTo>
                    <a:pt x="12164124" y="1074915"/>
                  </a:lnTo>
                  <a:lnTo>
                    <a:pt x="12164555" y="1074394"/>
                  </a:lnTo>
                  <a:lnTo>
                    <a:pt x="12168594" y="1069530"/>
                  </a:lnTo>
                  <a:lnTo>
                    <a:pt x="12171794" y="1063625"/>
                  </a:lnTo>
                  <a:lnTo>
                    <a:pt x="12173699" y="1057236"/>
                  </a:lnTo>
                  <a:lnTo>
                    <a:pt x="12174347" y="1050213"/>
                  </a:lnTo>
                  <a:lnTo>
                    <a:pt x="12174347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5681346"/>
              <a:ext cx="38100" cy="1086485"/>
            </a:xfrm>
            <a:custGeom>
              <a:avLst/>
              <a:gdLst/>
              <a:ahLst/>
              <a:cxnLst/>
              <a:rect l="l" t="t" r="r" b="b"/>
              <a:pathLst>
                <a:path w="38100" h="1086484">
                  <a:moveTo>
                    <a:pt x="17949" y="1086400"/>
                  </a:moveTo>
                  <a:lnTo>
                    <a:pt x="0" y="10559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081362"/>
                  </a:lnTo>
                  <a:lnTo>
                    <a:pt x="17949" y="1086400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5686410"/>
              <a:ext cx="12144375" cy="466725"/>
            </a:xfrm>
            <a:custGeom>
              <a:avLst/>
              <a:gdLst/>
              <a:ahLst/>
              <a:cxnLst/>
              <a:rect l="l" t="t" r="r" b="b"/>
              <a:pathLst>
                <a:path w="12144375" h="466725">
                  <a:moveTo>
                    <a:pt x="12144374" y="466724"/>
                  </a:moveTo>
                  <a:lnTo>
                    <a:pt x="0" y="4667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66724"/>
                  </a:lnTo>
                  <a:close/>
                </a:path>
              </a:pathLst>
            </a:custGeom>
            <a:solidFill>
              <a:srgbClr val="D9E6FA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24" y="5819774"/>
              <a:ext cx="276224" cy="2762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0" dirty="0"/>
              <a:t> </a:t>
            </a:r>
            <a:r>
              <a:rPr sz="3200" spc="-40" dirty="0"/>
              <a:t>intervals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96899" y="968375"/>
            <a:ext cx="8891905" cy="33426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75" dirty="0">
                <a:latin typeface="Arial"/>
                <a:cs typeface="Arial"/>
              </a:rPr>
              <a:t>Average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doomscrolling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time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sample: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03B49"/>
                </a:solidFill>
                <a:latin typeface="Arial"/>
                <a:cs typeface="Arial"/>
              </a:rPr>
              <a:t>101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minutes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000" spc="-45" dirty="0">
                <a:latin typeface="Arial"/>
                <a:cs typeface="Arial"/>
              </a:rPr>
              <a:t>Standard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deviation: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12.19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000" spc="-45" dirty="0">
                <a:latin typeface="Arial"/>
                <a:cs typeface="Arial"/>
              </a:rPr>
              <a:t>Standard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error: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6.095</a:t>
            </a:r>
            <a:endParaRPr sz="2000">
              <a:latin typeface="Arial"/>
              <a:cs typeface="Arial"/>
            </a:endParaRPr>
          </a:p>
          <a:p>
            <a:pPr marL="3470910" marR="225425" algn="ctr">
              <a:lnSpc>
                <a:spcPct val="116799"/>
              </a:lnSpc>
              <a:spcBef>
                <a:spcPts val="1710"/>
              </a:spcBef>
            </a:pPr>
            <a:r>
              <a:rPr sz="2300" dirty="0">
                <a:latin typeface="Times New Roman"/>
                <a:cs typeface="Times New Roman"/>
              </a:rPr>
              <a:t>Lower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</a:t>
            </a:r>
            <a:r>
              <a:rPr sz="2300" spc="2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sample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mean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1.96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×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SE </a:t>
            </a:r>
            <a:r>
              <a:rPr sz="2300" dirty="0">
                <a:latin typeface="Times New Roman"/>
                <a:cs typeface="Times New Roman"/>
              </a:rPr>
              <a:t>Upper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</a:t>
            </a:r>
            <a:r>
              <a:rPr sz="2300" spc="2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sample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mean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+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1.96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×</a:t>
            </a:r>
            <a:r>
              <a:rPr sz="2300" spc="6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SE</a:t>
            </a:r>
            <a:endParaRPr sz="2300">
              <a:latin typeface="Times New Roman"/>
              <a:cs typeface="Times New Roman"/>
            </a:endParaRPr>
          </a:p>
          <a:p>
            <a:pPr marL="3201035" algn="ctr">
              <a:lnSpc>
                <a:spcPct val="100000"/>
              </a:lnSpc>
              <a:spcBef>
                <a:spcPts val="1814"/>
              </a:spcBef>
            </a:pPr>
            <a:r>
              <a:rPr sz="2300" dirty="0">
                <a:latin typeface="Times New Roman"/>
                <a:cs typeface="Times New Roman"/>
              </a:rPr>
              <a:t>Lower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101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−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1.96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×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6.095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04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89.054</a:t>
            </a:r>
            <a:endParaRPr sz="2300">
              <a:latin typeface="Times New Roman"/>
              <a:cs typeface="Times New Roman"/>
            </a:endParaRPr>
          </a:p>
          <a:p>
            <a:pPr marL="3190875" algn="ctr">
              <a:lnSpc>
                <a:spcPct val="100000"/>
              </a:lnSpc>
              <a:spcBef>
                <a:spcPts val="315"/>
              </a:spcBef>
            </a:pPr>
            <a:r>
              <a:rPr sz="2300" dirty="0">
                <a:latin typeface="Times New Roman"/>
                <a:cs typeface="Times New Roman"/>
              </a:rPr>
              <a:t>Upper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101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+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1.96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×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6.095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21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112.946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699" y="5779452"/>
            <a:ext cx="12137390" cy="746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38784">
              <a:lnSpc>
                <a:spcPct val="100000"/>
              </a:lnSpc>
              <a:spcBef>
                <a:spcPts val="114"/>
              </a:spcBef>
            </a:pPr>
            <a:r>
              <a:rPr sz="1400" b="1" spc="-85" dirty="0">
                <a:solidFill>
                  <a:srgbClr val="003B49"/>
                </a:solidFill>
                <a:latin typeface="Arial"/>
                <a:cs typeface="Arial"/>
              </a:rPr>
              <a:t>You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03B49"/>
                </a:solidFill>
                <a:latin typeface="Arial"/>
                <a:cs typeface="Arial"/>
              </a:rPr>
              <a:t>might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003B49"/>
                </a:solidFill>
                <a:latin typeface="Arial"/>
                <a:cs typeface="Arial"/>
              </a:rPr>
              <a:t>see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B49"/>
                </a:solidFill>
                <a:latin typeface="Arial"/>
                <a:cs typeface="Arial"/>
              </a:rPr>
              <a:t>paper…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</a:pPr>
            <a:r>
              <a:rPr sz="1400" spc="-35" dirty="0">
                <a:latin typeface="Arial"/>
                <a:cs typeface="Arial"/>
              </a:rPr>
              <a:t>“The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average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doomscrolling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time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sample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was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101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minutes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10" dirty="0">
                <a:latin typeface="Arial"/>
                <a:cs typeface="Arial"/>
              </a:rPr>
              <a:t>(</a:t>
            </a:r>
            <a:r>
              <a:rPr sz="1400" i="1" spc="-110" dirty="0">
                <a:latin typeface="Arial"/>
                <a:cs typeface="Arial"/>
              </a:rPr>
              <a:t>SD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12.19)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95%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[89.05,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112.95].”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5750" y="4286250"/>
            <a:ext cx="5343524" cy="73342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0" dirty="0"/>
              <a:t> </a:t>
            </a:r>
            <a:r>
              <a:rPr sz="3200" spc="-40" dirty="0"/>
              <a:t>intervals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19260"/>
            <a:ext cx="85725" cy="856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695560"/>
            <a:ext cx="85725" cy="85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952860"/>
            <a:ext cx="85725" cy="856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82675"/>
            <a:ext cx="5921375" cy="3067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200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papers:</a:t>
            </a:r>
            <a:endParaRPr sz="2000">
              <a:latin typeface="Arial"/>
              <a:cs typeface="Arial"/>
            </a:endParaRPr>
          </a:p>
          <a:p>
            <a:pPr marL="269240" marR="5080">
              <a:lnSpc>
                <a:spcPct val="128099"/>
              </a:lnSpc>
              <a:spcBef>
                <a:spcPts val="1650"/>
              </a:spcBef>
            </a:pPr>
            <a:r>
              <a:rPr sz="2000" dirty="0">
                <a:latin typeface="Arial"/>
                <a:cs typeface="Arial"/>
              </a:rPr>
              <a:t>“Error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bars”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plots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often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represent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confidence </a:t>
            </a:r>
            <a:r>
              <a:rPr sz="2000" spc="-10" dirty="0">
                <a:latin typeface="Arial"/>
                <a:cs typeface="Arial"/>
              </a:rPr>
              <a:t>intervals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labelled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“CI”</a:t>
            </a:r>
            <a:endParaRPr sz="2000">
              <a:latin typeface="Arial"/>
              <a:cs typeface="Arial"/>
            </a:endParaRPr>
          </a:p>
          <a:p>
            <a:pPr marL="269240" marR="200660">
              <a:lnSpc>
                <a:spcPct val="126600"/>
              </a:lnSpc>
              <a:spcBef>
                <a:spcPts val="785"/>
              </a:spcBef>
            </a:pPr>
            <a:r>
              <a:rPr sz="2000" spc="-65" dirty="0">
                <a:latin typeface="Arial"/>
                <a:cs typeface="Arial"/>
              </a:rPr>
              <a:t>Sometimes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represent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errors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- </a:t>
            </a:r>
            <a:r>
              <a:rPr sz="2000" spc="-35" dirty="0">
                <a:latin typeface="Arial"/>
                <a:cs typeface="Arial"/>
              </a:rPr>
              <a:t>labelled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“SE”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“SEM”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always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check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plot </a:t>
            </a:r>
            <a:r>
              <a:rPr sz="2000" spc="-10" dirty="0">
                <a:latin typeface="Arial"/>
                <a:cs typeface="Arial"/>
              </a:rPr>
              <a:t>description.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425"/>
              </a:spcBef>
            </a:pPr>
            <a:r>
              <a:rPr sz="2000" dirty="0">
                <a:latin typeface="Arial"/>
                <a:cs typeface="Arial"/>
              </a:rPr>
              <a:t>Other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times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authors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just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keep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secret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53337" y="1190624"/>
            <a:ext cx="4329112" cy="43291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Confidence</a:t>
            </a:r>
            <a:r>
              <a:rPr spc="-270" dirty="0"/>
              <a:t> </a:t>
            </a:r>
            <a:r>
              <a:rPr spc="-85" dirty="0"/>
              <a:t>intervals</a:t>
            </a:r>
            <a:r>
              <a:rPr spc="-265" dirty="0"/>
              <a:t> </a:t>
            </a:r>
            <a:r>
              <a:rPr spc="-20" dirty="0"/>
              <a:t>for</a:t>
            </a:r>
            <a:r>
              <a:rPr spc="-270" dirty="0"/>
              <a:t> </a:t>
            </a:r>
            <a:r>
              <a:rPr spc="-170" dirty="0"/>
              <a:t>small</a:t>
            </a:r>
            <a:r>
              <a:rPr spc="-265" dirty="0"/>
              <a:t> </a:t>
            </a:r>
            <a:r>
              <a:rPr spc="-170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88303"/>
            <a:ext cx="11732260" cy="19297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485140">
              <a:lnSpc>
                <a:spcPct val="116799"/>
              </a:lnSpc>
              <a:spcBef>
                <a:spcPts val="250"/>
              </a:spcBef>
            </a:pPr>
            <a:r>
              <a:rPr sz="2800" spc="-560" dirty="0">
                <a:latin typeface="Apple Color Emoji"/>
                <a:cs typeface="Apple Color Emoji"/>
              </a:rPr>
              <a:t>📌</a:t>
            </a:r>
            <a:r>
              <a:rPr sz="2800" spc="-2320" dirty="0">
                <a:latin typeface="Apple Color Emoji"/>
                <a:cs typeface="Apple Color Emoji"/>
              </a:rPr>
              <a:t> </a:t>
            </a: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normal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shape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large enough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75" dirty="0">
                <a:latin typeface="Arial"/>
                <a:cs typeface="Arial"/>
              </a:rPr>
              <a:t>Smaller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approximate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very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well.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Because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this,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60" dirty="0">
                <a:latin typeface="Arial"/>
                <a:cs typeface="Arial"/>
              </a:rPr>
              <a:t>can’t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rely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give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accurate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0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525" y="3381612"/>
            <a:ext cx="5427999" cy="25433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86783" y="3308191"/>
            <a:ext cx="5578285" cy="26901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5944" y="6070968"/>
            <a:ext cx="5166012" cy="57650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50" dirty="0"/>
              <a:t> </a:t>
            </a:r>
            <a:r>
              <a:rPr sz="3200" i="1" spc="85" dirty="0">
                <a:latin typeface="Arial-BoldItalicMT"/>
                <a:cs typeface="Arial-BoldItalicMT"/>
              </a:rPr>
              <a:t>t</a:t>
            </a:r>
            <a:r>
              <a:rPr sz="3200" spc="85" dirty="0"/>
              <a:t>-</a:t>
            </a:r>
            <a:r>
              <a:rPr sz="3200" spc="-40" dirty="0"/>
              <a:t>distribution</a:t>
            </a:r>
            <a:endParaRPr sz="3200">
              <a:latin typeface="Arial-BoldItalicMT"/>
              <a:cs typeface="Arial-BoldItalic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60"/>
            <a:ext cx="85725" cy="8568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09649" y="170496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9649" y="2190735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9649" y="306703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5887" y="3929047"/>
            <a:ext cx="95250" cy="952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4075" y="1073150"/>
            <a:ext cx="5594350" cy="3391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Instead,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can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use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t-</a:t>
            </a:r>
            <a:r>
              <a:rPr sz="2000" i="1" spc="-10" dirty="0">
                <a:latin typeface="Arial"/>
                <a:cs typeface="Arial"/>
              </a:rPr>
              <a:t>distribution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00"/>
              </a:spcBef>
            </a:pPr>
            <a:r>
              <a:rPr sz="2000" spc="-65" dirty="0">
                <a:latin typeface="Arial"/>
                <a:cs typeface="Arial"/>
              </a:rPr>
              <a:t>Looks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like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normal,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isn’t.</a:t>
            </a:r>
            <a:endParaRPr sz="2000">
              <a:latin typeface="Arial"/>
              <a:cs typeface="Arial"/>
            </a:endParaRPr>
          </a:p>
          <a:p>
            <a:pPr marL="393065" marR="5080">
              <a:lnSpc>
                <a:spcPct val="128099"/>
              </a:lnSpc>
              <a:spcBef>
                <a:spcPts val="750"/>
              </a:spcBef>
            </a:pPr>
            <a:r>
              <a:rPr sz="2000" spc="-10" dirty="0">
                <a:latin typeface="Arial"/>
                <a:cs typeface="Arial"/>
              </a:rPr>
              <a:t>Defined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degrees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3B49"/>
                </a:solidFill>
                <a:latin typeface="Arial"/>
                <a:cs typeface="Arial"/>
              </a:rPr>
              <a:t>freedom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(</a:t>
            </a:r>
            <a:r>
              <a:rPr sz="2000" b="1" i="1" spc="-80" dirty="0">
                <a:solidFill>
                  <a:srgbClr val="003B49"/>
                </a:solidFill>
                <a:latin typeface="Arial-BoldItalicMT"/>
                <a:cs typeface="Arial-BoldItalicMT"/>
              </a:rPr>
              <a:t>df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)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calculated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N-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(number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observations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minus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1)</a:t>
            </a:r>
            <a:endParaRPr sz="2000">
              <a:latin typeface="Arial"/>
              <a:cs typeface="Arial"/>
            </a:endParaRPr>
          </a:p>
          <a:p>
            <a:pPr marL="393065" marR="430530">
              <a:lnSpc>
                <a:spcPct val="128099"/>
              </a:lnSpc>
              <a:spcBef>
                <a:spcPts val="750"/>
              </a:spcBef>
            </a:pP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“critical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value”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change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different </a:t>
            </a:r>
            <a:r>
              <a:rPr sz="2000" spc="-55" dirty="0">
                <a:latin typeface="Arial"/>
                <a:cs typeface="Arial"/>
              </a:rPr>
              <a:t>degrees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freedom.</a:t>
            </a:r>
            <a:endParaRPr sz="2000">
              <a:latin typeface="Arial"/>
              <a:cs typeface="Arial"/>
            </a:endParaRPr>
          </a:p>
          <a:p>
            <a:pPr marL="774065" marR="740410">
              <a:lnSpc>
                <a:spcPct val="109400"/>
              </a:lnSpc>
              <a:spcBef>
                <a:spcPts val="1125"/>
              </a:spcBef>
            </a:pPr>
            <a:r>
              <a:rPr sz="2000" dirty="0">
                <a:latin typeface="Arial"/>
                <a:cs typeface="Arial"/>
              </a:rPr>
              <a:t>It’s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value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use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95" dirty="0">
                <a:latin typeface="Arial"/>
                <a:cs typeface="Arial"/>
              </a:rPr>
              <a:t>instead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to </a:t>
            </a:r>
            <a:r>
              <a:rPr sz="2000" spc="-40" dirty="0">
                <a:latin typeface="Arial"/>
                <a:cs typeface="Arial"/>
              </a:rPr>
              <a:t>calculate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95%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confidence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intervals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1013" y="1149149"/>
            <a:ext cx="4823658" cy="327439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42C2AD-98F6-5AAB-396D-DC86D0A447AF}"/>
              </a:ext>
            </a:extLst>
          </p:cNvPr>
          <p:cNvSpPr txBox="1"/>
          <p:nvPr/>
        </p:nvSpPr>
        <p:spPr>
          <a:xfrm>
            <a:off x="3335628" y="6336406"/>
            <a:ext cx="5960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Interactive visualization: </a:t>
            </a:r>
            <a:r>
              <a:rPr lang="en-US" dirty="0">
                <a:hlinkClick r:id="rId5"/>
              </a:rPr>
              <a:t>https://and.netlify.app/viz/tdist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50" dirty="0"/>
              <a:t> </a:t>
            </a:r>
            <a:r>
              <a:rPr sz="3200" i="1" spc="85" dirty="0">
                <a:latin typeface="Arial-BoldItalicMT"/>
                <a:cs typeface="Arial-BoldItalicMT"/>
              </a:rPr>
              <a:t>t</a:t>
            </a:r>
            <a:r>
              <a:rPr sz="3200" spc="85" dirty="0"/>
              <a:t>-</a:t>
            </a:r>
            <a:r>
              <a:rPr sz="3200" spc="-40" dirty="0"/>
              <a:t>distribution</a:t>
            </a:r>
            <a:endParaRPr sz="3200">
              <a:latin typeface="Arial-BoldItalicMT"/>
              <a:cs typeface="Arial-BoldItalic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9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00760"/>
            <a:ext cx="5831840" cy="3311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8110">
              <a:lnSpc>
                <a:spcPct val="125000"/>
              </a:lnSpc>
              <a:spcBef>
                <a:spcPts val="95"/>
              </a:spcBef>
            </a:pPr>
            <a:r>
              <a:rPr sz="2000" spc="-30" dirty="0">
                <a:latin typeface="Arial"/>
                <a:cs typeface="Arial"/>
              </a:rPr>
              <a:t>Instead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multiplying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error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1.96,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 </a:t>
            </a:r>
            <a:r>
              <a:rPr sz="2000" dirty="0">
                <a:latin typeface="Arial"/>
                <a:cs typeface="Arial"/>
              </a:rPr>
              <a:t>multiply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value.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26600"/>
              </a:lnSpc>
              <a:spcBef>
                <a:spcPts val="785"/>
              </a:spcBef>
            </a:pP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gets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closer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larger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30" dirty="0">
                <a:latin typeface="Arial"/>
                <a:cs typeface="Arial"/>
              </a:rPr>
              <a:t>t</a:t>
            </a:r>
            <a:r>
              <a:rPr sz="2000" spc="30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itself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approximate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normal</a:t>
            </a:r>
            <a:r>
              <a:rPr sz="2000" spc="5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more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closely</a:t>
            </a:r>
            <a:endParaRPr sz="2000">
              <a:latin typeface="Arial"/>
              <a:cs typeface="Arial"/>
            </a:endParaRPr>
          </a:p>
          <a:p>
            <a:pPr marL="12700" marR="20955">
              <a:lnSpc>
                <a:spcPct val="126600"/>
              </a:lnSpc>
              <a:spcBef>
                <a:spcPts val="860"/>
              </a:spcBef>
            </a:pPr>
            <a:r>
              <a:rPr sz="2000" spc="-20" dirty="0">
                <a:latin typeface="Arial"/>
                <a:cs typeface="Arial"/>
              </a:rPr>
              <a:t>For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example,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4,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i="1" spc="-45" dirty="0">
                <a:latin typeface="Arial"/>
                <a:cs typeface="Arial"/>
              </a:rPr>
              <a:t>df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4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3. </a:t>
            </a:r>
            <a:r>
              <a:rPr sz="2000" dirty="0">
                <a:latin typeface="Arial"/>
                <a:cs typeface="Arial"/>
              </a:rPr>
              <a:t>Move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slider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45" dirty="0">
                <a:latin typeface="Arial"/>
                <a:cs typeface="Arial"/>
              </a:rPr>
              <a:t>df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see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value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3.182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076434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343259"/>
            <a:ext cx="85725" cy="856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1013" y="1149149"/>
            <a:ext cx="4823658" cy="32743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893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80" dirty="0"/>
              <a:t>intervals: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35025"/>
            <a:ext cx="8239759" cy="316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0">
              <a:lnSpc>
                <a:spcPct val="158300"/>
              </a:lnSpc>
              <a:spcBef>
                <a:spcPts val="100"/>
              </a:spcBef>
            </a:pPr>
            <a:r>
              <a:rPr sz="2250" spc="-95" dirty="0">
                <a:latin typeface="Arial"/>
                <a:cs typeface="Arial"/>
              </a:rPr>
              <a:t>Average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doomscrolling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101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minutes </a:t>
            </a: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error: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6.095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110" dirty="0">
                <a:latin typeface="Arial"/>
                <a:cs typeface="Arial"/>
              </a:rPr>
              <a:t>t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value: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3.182</a:t>
            </a:r>
            <a:endParaRPr sz="2250">
              <a:latin typeface="Arial"/>
              <a:cs typeface="Arial"/>
            </a:endParaRPr>
          </a:p>
          <a:p>
            <a:pPr marL="3879850" marR="5080" indent="-3810" algn="ctr">
              <a:lnSpc>
                <a:spcPct val="105400"/>
              </a:lnSpc>
              <a:spcBef>
                <a:spcPts val="2160"/>
              </a:spcBef>
            </a:pPr>
            <a:r>
              <a:rPr sz="2550" dirty="0">
                <a:latin typeface="Times New Roman"/>
                <a:cs typeface="Times New Roman"/>
              </a:rPr>
              <a:t>CI</a:t>
            </a:r>
            <a:r>
              <a:rPr sz="2550" spc="3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Limits</a:t>
            </a:r>
            <a:r>
              <a:rPr sz="2550" spc="23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29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mean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±</a:t>
            </a:r>
            <a:r>
              <a:rPr sz="2550" spc="7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3.182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×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SE </a:t>
            </a:r>
            <a:r>
              <a:rPr sz="2550" dirty="0">
                <a:latin typeface="Times New Roman"/>
                <a:cs typeface="Times New Roman"/>
              </a:rPr>
              <a:t>CI</a:t>
            </a:r>
            <a:r>
              <a:rPr sz="2550" spc="3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Limits</a:t>
            </a:r>
            <a:r>
              <a:rPr sz="2550" spc="229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2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101</a:t>
            </a:r>
            <a:r>
              <a:rPr sz="2550" spc="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±</a:t>
            </a:r>
            <a:r>
              <a:rPr sz="2550" spc="7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3.182</a:t>
            </a:r>
            <a:r>
              <a:rPr sz="2550" spc="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×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6.095</a:t>
            </a:r>
            <a:endParaRPr sz="2550">
              <a:latin typeface="Times New Roman"/>
              <a:cs typeface="Times New Roman"/>
            </a:endParaRPr>
          </a:p>
          <a:p>
            <a:pPr marL="3935729" algn="ctr">
              <a:lnSpc>
                <a:spcPct val="100000"/>
              </a:lnSpc>
              <a:spcBef>
                <a:spcPts val="240"/>
              </a:spcBef>
            </a:pPr>
            <a:r>
              <a:rPr sz="2550" dirty="0">
                <a:latin typeface="Times New Roman"/>
                <a:cs typeface="Times New Roman"/>
              </a:rPr>
              <a:t>CI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Limits</a:t>
            </a:r>
            <a:r>
              <a:rPr sz="2550" spc="2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4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[81.606,</a:t>
            </a:r>
            <a:r>
              <a:rPr sz="2550" spc="-160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120.394]</a:t>
            </a:r>
            <a:endParaRPr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76210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24788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2650" y="977900"/>
            <a:ext cx="3565525" cy="196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417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Compare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intervals: </a:t>
            </a:r>
            <a:r>
              <a:rPr sz="2250" spc="-20" dirty="0">
                <a:latin typeface="Arial"/>
                <a:cs typeface="Arial"/>
              </a:rPr>
              <a:t>Original: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[81.61,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120.394]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80" dirty="0">
                <a:latin typeface="Arial"/>
                <a:cs typeface="Arial"/>
              </a:rPr>
              <a:t>t-</a:t>
            </a:r>
            <a:r>
              <a:rPr sz="2250" spc="-105" dirty="0">
                <a:latin typeface="Arial"/>
                <a:cs typeface="Arial"/>
              </a:rPr>
              <a:t>based: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[89.05,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112.95].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new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wider!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33659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95787" y="3390900"/>
            <a:ext cx="4929187" cy="12430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80" dirty="0"/>
              <a:t>intervals: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8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828030" cy="422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25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CIs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generally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wider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-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80" dirty="0">
                <a:latin typeface="Arial"/>
                <a:cs typeface="Arial"/>
              </a:rPr>
              <a:t>t-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i="1" spc="-70" dirty="0">
                <a:latin typeface="Arial"/>
                <a:cs typeface="Arial"/>
              </a:rPr>
              <a:t>additionally</a:t>
            </a:r>
            <a:r>
              <a:rPr sz="2250" i="1" spc="-10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accounts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fact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small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always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generate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normal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distributions.</a:t>
            </a:r>
            <a:endParaRPr sz="2250">
              <a:latin typeface="Arial"/>
              <a:cs typeface="Arial"/>
            </a:endParaRPr>
          </a:p>
          <a:p>
            <a:pPr marL="12700" marR="1019175">
              <a:lnSpc>
                <a:spcPct val="1250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narrower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</a:t>
            </a:r>
            <a:endParaRPr sz="2250">
              <a:latin typeface="Arial"/>
              <a:cs typeface="Arial"/>
            </a:endParaRPr>
          </a:p>
          <a:p>
            <a:pPr marL="12700" marR="249554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Arial"/>
                <a:cs typeface="Arial"/>
              </a:rPr>
              <a:t>note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i="1" spc="110" dirty="0">
                <a:latin typeface="Arial"/>
                <a:cs typeface="Arial"/>
              </a:rPr>
              <a:t>t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approaches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70" dirty="0">
                <a:latin typeface="Arial"/>
                <a:cs typeface="Arial"/>
              </a:rPr>
              <a:t> 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size </a:t>
            </a:r>
            <a:r>
              <a:rPr sz="2250" spc="-35" dirty="0">
                <a:latin typeface="Arial"/>
                <a:cs typeface="Arial"/>
              </a:rPr>
              <a:t>(df)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increases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58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676633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648183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21202" y="1276152"/>
            <a:ext cx="4561882" cy="309973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4" dirty="0"/>
              <a:t> </a:t>
            </a:r>
            <a:r>
              <a:rPr sz="3200" spc="-60" dirty="0"/>
              <a:t>intervals</a:t>
            </a:r>
            <a:r>
              <a:rPr sz="3200" spc="-204" dirty="0"/>
              <a:t> </a:t>
            </a:r>
            <a:r>
              <a:rPr sz="3200" spc="-195" dirty="0"/>
              <a:t>across</a:t>
            </a:r>
            <a:r>
              <a:rPr sz="3200" spc="-204" dirty="0"/>
              <a:t> </a:t>
            </a:r>
            <a:r>
              <a:rPr sz="3200" spc="-135" dirty="0"/>
              <a:t>samples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8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00760"/>
            <a:ext cx="6843395" cy="222304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fontAlgn="base"/>
            <a:r>
              <a:rPr lang="en-GB" dirty="0"/>
              <a:t>We take samples over and over again, compute the mean for each, and construct confidence intervals around that mean - 95% of them will contain the population value, the remaining 5% will not.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 fontAlgn="base"/>
            <a:r>
              <a:rPr lang="en-GB" dirty="0"/>
              <a:t>This is known as an interval with 95% </a:t>
            </a:r>
            <a:r>
              <a:rPr lang="en-GB" b="1" dirty="0"/>
              <a:t>coverage</a:t>
            </a:r>
            <a:r>
              <a:rPr lang="en-GB" dirty="0"/>
              <a:t>. 95% is the most common value that we choose, but it can take on other values as well (</a:t>
            </a:r>
            <a:r>
              <a:rPr lang="en-GB" dirty="0" err="1"/>
              <a:t>e.g</a:t>
            </a:r>
            <a:r>
              <a:rPr lang="en-GB" dirty="0"/>
              <a:t> 50%, 90%, 99%).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466958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185" y="3431103"/>
            <a:ext cx="6192723" cy="29766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6300" y="1133475"/>
            <a:ext cx="3009899" cy="56245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F50A-4B8D-4DAC-9A2D-44A7318C5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D63A959-4E76-B083-88C6-A1CC76DF5D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4" dirty="0"/>
              <a:t> </a:t>
            </a:r>
            <a:r>
              <a:rPr sz="3200" spc="-60" dirty="0"/>
              <a:t>intervals</a:t>
            </a:r>
            <a:r>
              <a:rPr sz="3200" spc="-204" dirty="0"/>
              <a:t> </a:t>
            </a:r>
            <a:r>
              <a:rPr sz="3200" spc="-195" dirty="0"/>
              <a:t>across</a:t>
            </a:r>
            <a:r>
              <a:rPr sz="3200" spc="-204" dirty="0"/>
              <a:t> </a:t>
            </a:r>
            <a:r>
              <a:rPr sz="3200" spc="-135" dirty="0"/>
              <a:t>samples</a:t>
            </a:r>
            <a:endParaRPr sz="320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37CD7EB-0768-5731-64DE-F75F1A72A4D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8"/>
            <a:ext cx="85725" cy="8568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ACD2F8E5-A223-2CF9-ACC4-7D384543B6EA}"/>
              </a:ext>
            </a:extLst>
          </p:cNvPr>
          <p:cNvSpPr txBox="1"/>
          <p:nvPr/>
        </p:nvSpPr>
        <p:spPr>
          <a:xfrm>
            <a:off x="854075" y="1000760"/>
            <a:ext cx="6843395" cy="204470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41275" algn="just">
              <a:lnSpc>
                <a:spcPct val="126600"/>
              </a:lnSpc>
              <a:spcBef>
                <a:spcPts val="5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use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wrong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critical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value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calculation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-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e.g.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assuming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normal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sampling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5" dirty="0">
                <a:latin typeface="Arial"/>
                <a:cs typeface="Arial"/>
              </a:rPr>
              <a:t>distribution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when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it’s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35" dirty="0">
                <a:latin typeface="Arial"/>
                <a:cs typeface="Arial"/>
              </a:rPr>
              <a:t>not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there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-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coverage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35" dirty="0">
                <a:latin typeface="Arial"/>
                <a:cs typeface="Arial"/>
              </a:rPr>
              <a:t>will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be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inaccurate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ct val="125000"/>
              </a:lnSpc>
              <a:spcBef>
                <a:spcPts val="825"/>
              </a:spcBef>
            </a:pPr>
            <a:r>
              <a:rPr sz="2000" spc="-135" dirty="0">
                <a:latin typeface="Arial"/>
                <a:cs typeface="Arial"/>
              </a:rPr>
              <a:t>I.e.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we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might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expect</a:t>
            </a:r>
            <a:r>
              <a:rPr sz="2000" spc="-80" dirty="0">
                <a:latin typeface="Arial"/>
                <a:cs typeface="Arial"/>
              </a:rPr>
              <a:t> 95%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CIs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to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contain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value, </a:t>
            </a:r>
            <a:r>
              <a:rPr sz="2000" spc="-25" dirty="0">
                <a:latin typeface="Arial"/>
                <a:cs typeface="Arial"/>
              </a:rPr>
              <a:t>when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reality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coverage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lower.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9CF49C30-FF37-2010-81D6-7CC5AA99961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466958"/>
            <a:ext cx="85725" cy="85686"/>
          </a:xfrm>
          <a:prstGeom prst="rect">
            <a:avLst/>
          </a:prstGeom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E1EEA465-C1DA-5EC5-746A-0120F94E1DD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185" y="3431103"/>
            <a:ext cx="6192723" cy="2976602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2FC70D3A-1403-D683-1829-81950259FA2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6300" y="1133475"/>
            <a:ext cx="3009899" cy="562451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A149BBA-346C-63D2-F0F2-1ABEC9BD86DA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565695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dirty="0"/>
              <a:t>to</a:t>
            </a:r>
            <a:r>
              <a:rPr spc="-260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5" dirty="0"/>
              <a:t>intervals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2400315"/>
            <a:ext cx="7219950" cy="1762125"/>
            <a:chOff x="609599" y="2400315"/>
            <a:chExt cx="7219950" cy="1762125"/>
          </a:xfrm>
        </p:grpSpPr>
        <p:sp>
          <p:nvSpPr>
            <p:cNvPr id="4" name="object 4"/>
            <p:cNvSpPr/>
            <p:nvPr/>
          </p:nvSpPr>
          <p:spPr>
            <a:xfrm>
              <a:off x="627253" y="2400325"/>
              <a:ext cx="7202805" cy="1762125"/>
            </a:xfrm>
            <a:custGeom>
              <a:avLst/>
              <a:gdLst/>
              <a:ahLst/>
              <a:cxnLst/>
              <a:rect l="l" t="t" r="r" b="b"/>
              <a:pathLst>
                <a:path w="7202805" h="1762125">
                  <a:moveTo>
                    <a:pt x="7202284" y="34925"/>
                  </a:moveTo>
                  <a:lnTo>
                    <a:pt x="7201649" y="27952"/>
                  </a:lnTo>
                  <a:lnTo>
                    <a:pt x="7199731" y="21513"/>
                  </a:lnTo>
                  <a:lnTo>
                    <a:pt x="7196531" y="15608"/>
                  </a:lnTo>
                  <a:lnTo>
                    <a:pt x="7192480" y="10731"/>
                  </a:lnTo>
                  <a:lnTo>
                    <a:pt x="7192061" y="10223"/>
                  </a:lnTo>
                  <a:lnTo>
                    <a:pt x="7191210" y="9525"/>
                  </a:lnTo>
                  <a:lnTo>
                    <a:pt x="7186676" y="5753"/>
                  </a:lnTo>
                  <a:lnTo>
                    <a:pt x="7180770" y="2552"/>
                  </a:lnTo>
                  <a:lnTo>
                    <a:pt x="7174331" y="635"/>
                  </a:lnTo>
                  <a:lnTo>
                    <a:pt x="7167359" y="0"/>
                  </a:lnTo>
                  <a:lnTo>
                    <a:pt x="17259" y="0"/>
                  </a:lnTo>
                  <a:lnTo>
                    <a:pt x="10299" y="635"/>
                  </a:lnTo>
                  <a:lnTo>
                    <a:pt x="3860" y="2552"/>
                  </a:lnTo>
                  <a:lnTo>
                    <a:pt x="0" y="4648"/>
                  </a:lnTo>
                  <a:lnTo>
                    <a:pt x="20434" y="9753"/>
                  </a:lnTo>
                  <a:lnTo>
                    <a:pt x="20434" y="9525"/>
                  </a:lnTo>
                  <a:lnTo>
                    <a:pt x="7174382" y="9525"/>
                  </a:lnTo>
                  <a:lnTo>
                    <a:pt x="7180364" y="12001"/>
                  </a:lnTo>
                  <a:lnTo>
                    <a:pt x="7185787" y="17424"/>
                  </a:lnTo>
                  <a:lnTo>
                    <a:pt x="7190283" y="21920"/>
                  </a:lnTo>
                  <a:lnTo>
                    <a:pt x="7192759" y="27901"/>
                  </a:lnTo>
                  <a:lnTo>
                    <a:pt x="7192759" y="1734210"/>
                  </a:lnTo>
                  <a:lnTo>
                    <a:pt x="7190283" y="1740192"/>
                  </a:lnTo>
                  <a:lnTo>
                    <a:pt x="7185787" y="1744687"/>
                  </a:lnTo>
                  <a:lnTo>
                    <a:pt x="7180364" y="1750110"/>
                  </a:lnTo>
                  <a:lnTo>
                    <a:pt x="7174382" y="1752600"/>
                  </a:lnTo>
                  <a:lnTo>
                    <a:pt x="20434" y="1752600"/>
                  </a:lnTo>
                  <a:lnTo>
                    <a:pt x="20434" y="1752371"/>
                  </a:lnTo>
                  <a:lnTo>
                    <a:pt x="0" y="1757476"/>
                  </a:lnTo>
                  <a:lnTo>
                    <a:pt x="3860" y="1759559"/>
                  </a:lnTo>
                  <a:lnTo>
                    <a:pt x="10299" y="1761477"/>
                  </a:lnTo>
                  <a:lnTo>
                    <a:pt x="17106" y="1762099"/>
                  </a:lnTo>
                  <a:lnTo>
                    <a:pt x="7167524" y="1762099"/>
                  </a:lnTo>
                  <a:lnTo>
                    <a:pt x="7192035" y="1751901"/>
                  </a:lnTo>
                  <a:lnTo>
                    <a:pt x="7192289" y="1751609"/>
                  </a:lnTo>
                  <a:lnTo>
                    <a:pt x="7192480" y="1751380"/>
                  </a:lnTo>
                  <a:lnTo>
                    <a:pt x="7196531" y="1746516"/>
                  </a:lnTo>
                  <a:lnTo>
                    <a:pt x="7199731" y="1740598"/>
                  </a:lnTo>
                  <a:lnTo>
                    <a:pt x="7201636" y="1734210"/>
                  </a:lnTo>
                  <a:lnTo>
                    <a:pt x="7202284" y="1727200"/>
                  </a:lnTo>
                  <a:lnTo>
                    <a:pt x="7202284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404785"/>
              <a:ext cx="38100" cy="1753235"/>
            </a:xfrm>
            <a:custGeom>
              <a:avLst/>
              <a:gdLst/>
              <a:ahLst/>
              <a:cxnLst/>
              <a:rect l="l" t="t" r="r" b="b"/>
              <a:pathLst>
                <a:path w="38100" h="1753235">
                  <a:moveTo>
                    <a:pt x="17950" y="1753149"/>
                  </a:moveTo>
                  <a:lnTo>
                    <a:pt x="0" y="172271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748112"/>
                  </a:lnTo>
                  <a:lnTo>
                    <a:pt x="17950" y="175314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409808"/>
              <a:ext cx="7172325" cy="495300"/>
            </a:xfrm>
            <a:custGeom>
              <a:avLst/>
              <a:gdLst/>
              <a:ahLst/>
              <a:cxnLst/>
              <a:rect l="l" t="t" r="r" b="b"/>
              <a:pathLst>
                <a:path w="7172325" h="495300">
                  <a:moveTo>
                    <a:pt x="717232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7172324" y="0"/>
                  </a:lnTo>
                  <a:lnTo>
                    <a:pt x="717232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543174"/>
              <a:ext cx="276224" cy="27622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09599" y="4362465"/>
            <a:ext cx="7219950" cy="1466850"/>
            <a:chOff x="609599" y="4362465"/>
            <a:chExt cx="7219950" cy="1466850"/>
          </a:xfrm>
        </p:grpSpPr>
        <p:sp>
          <p:nvSpPr>
            <p:cNvPr id="9" name="object 9"/>
            <p:cNvSpPr/>
            <p:nvPr/>
          </p:nvSpPr>
          <p:spPr>
            <a:xfrm>
              <a:off x="627253" y="4362475"/>
              <a:ext cx="7202805" cy="1466850"/>
            </a:xfrm>
            <a:custGeom>
              <a:avLst/>
              <a:gdLst/>
              <a:ahLst/>
              <a:cxnLst/>
              <a:rect l="l" t="t" r="r" b="b"/>
              <a:pathLst>
                <a:path w="7202805" h="1466850">
                  <a:moveTo>
                    <a:pt x="7202284" y="34925"/>
                  </a:moveTo>
                  <a:lnTo>
                    <a:pt x="7201649" y="27952"/>
                  </a:lnTo>
                  <a:lnTo>
                    <a:pt x="7199731" y="21513"/>
                  </a:lnTo>
                  <a:lnTo>
                    <a:pt x="7196531" y="15608"/>
                  </a:lnTo>
                  <a:lnTo>
                    <a:pt x="7192480" y="10731"/>
                  </a:lnTo>
                  <a:lnTo>
                    <a:pt x="7192061" y="10223"/>
                  </a:lnTo>
                  <a:lnTo>
                    <a:pt x="7191210" y="9525"/>
                  </a:lnTo>
                  <a:lnTo>
                    <a:pt x="7186676" y="5753"/>
                  </a:lnTo>
                  <a:lnTo>
                    <a:pt x="7180770" y="2552"/>
                  </a:lnTo>
                  <a:lnTo>
                    <a:pt x="7174331" y="635"/>
                  </a:lnTo>
                  <a:lnTo>
                    <a:pt x="7167359" y="0"/>
                  </a:lnTo>
                  <a:lnTo>
                    <a:pt x="17259" y="0"/>
                  </a:lnTo>
                  <a:lnTo>
                    <a:pt x="10299" y="635"/>
                  </a:lnTo>
                  <a:lnTo>
                    <a:pt x="3860" y="2552"/>
                  </a:lnTo>
                  <a:lnTo>
                    <a:pt x="0" y="4648"/>
                  </a:lnTo>
                  <a:lnTo>
                    <a:pt x="20434" y="9753"/>
                  </a:lnTo>
                  <a:lnTo>
                    <a:pt x="20434" y="9525"/>
                  </a:lnTo>
                  <a:lnTo>
                    <a:pt x="7174382" y="9525"/>
                  </a:lnTo>
                  <a:lnTo>
                    <a:pt x="7180364" y="12001"/>
                  </a:lnTo>
                  <a:lnTo>
                    <a:pt x="7185787" y="17424"/>
                  </a:lnTo>
                  <a:lnTo>
                    <a:pt x="7190283" y="21920"/>
                  </a:lnTo>
                  <a:lnTo>
                    <a:pt x="7192759" y="27901"/>
                  </a:lnTo>
                  <a:lnTo>
                    <a:pt x="7192759" y="1438935"/>
                  </a:lnTo>
                  <a:lnTo>
                    <a:pt x="7190283" y="1444917"/>
                  </a:lnTo>
                  <a:lnTo>
                    <a:pt x="7185787" y="1449412"/>
                  </a:lnTo>
                  <a:lnTo>
                    <a:pt x="7180364" y="1454835"/>
                  </a:lnTo>
                  <a:lnTo>
                    <a:pt x="7174382" y="1457325"/>
                  </a:lnTo>
                  <a:lnTo>
                    <a:pt x="20434" y="1457325"/>
                  </a:lnTo>
                  <a:lnTo>
                    <a:pt x="20434" y="1457096"/>
                  </a:lnTo>
                  <a:lnTo>
                    <a:pt x="0" y="1462201"/>
                  </a:lnTo>
                  <a:lnTo>
                    <a:pt x="3860" y="1464284"/>
                  </a:lnTo>
                  <a:lnTo>
                    <a:pt x="10299" y="1466202"/>
                  </a:lnTo>
                  <a:lnTo>
                    <a:pt x="17106" y="1466824"/>
                  </a:lnTo>
                  <a:lnTo>
                    <a:pt x="7167524" y="1466824"/>
                  </a:lnTo>
                  <a:lnTo>
                    <a:pt x="7192035" y="1456626"/>
                  </a:lnTo>
                  <a:lnTo>
                    <a:pt x="7192289" y="1456334"/>
                  </a:lnTo>
                  <a:lnTo>
                    <a:pt x="7192480" y="1456105"/>
                  </a:lnTo>
                  <a:lnTo>
                    <a:pt x="7196531" y="1451241"/>
                  </a:lnTo>
                  <a:lnTo>
                    <a:pt x="7199731" y="1445323"/>
                  </a:lnTo>
                  <a:lnTo>
                    <a:pt x="7201636" y="1438935"/>
                  </a:lnTo>
                  <a:lnTo>
                    <a:pt x="7202284" y="1431925"/>
                  </a:lnTo>
                  <a:lnTo>
                    <a:pt x="7202284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599" y="4366935"/>
              <a:ext cx="38100" cy="1457960"/>
            </a:xfrm>
            <a:custGeom>
              <a:avLst/>
              <a:gdLst/>
              <a:ahLst/>
              <a:cxnLst/>
              <a:rect l="l" t="t" r="r" b="b"/>
              <a:pathLst>
                <a:path w="38100" h="1457960">
                  <a:moveTo>
                    <a:pt x="17950" y="1457874"/>
                  </a:moveTo>
                  <a:lnTo>
                    <a:pt x="0" y="14274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452837"/>
                  </a:lnTo>
                  <a:lnTo>
                    <a:pt x="17950" y="1457874"/>
                  </a:lnTo>
                  <a:close/>
                </a:path>
              </a:pathLst>
            </a:custGeom>
            <a:solidFill>
              <a:srgbClr val="F0A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699" y="4371957"/>
              <a:ext cx="7172325" cy="504825"/>
            </a:xfrm>
            <a:custGeom>
              <a:avLst/>
              <a:gdLst/>
              <a:ahLst/>
              <a:cxnLst/>
              <a:rect l="l" t="t" r="r" b="b"/>
              <a:pathLst>
                <a:path w="7172325" h="504825">
                  <a:moveTo>
                    <a:pt x="71723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7172324" y="0"/>
                  </a:lnTo>
                  <a:lnTo>
                    <a:pt x="7172324" y="504824"/>
                  </a:lnTo>
                  <a:close/>
                </a:path>
              </a:pathLst>
            </a:custGeom>
            <a:solidFill>
              <a:srgbClr val="FBEFDB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4514849"/>
              <a:ext cx="276224" cy="276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7699" y="2520950"/>
            <a:ext cx="7165340" cy="30753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99695" marR="358140">
              <a:lnSpc>
                <a:spcPct val="127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time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spent </a:t>
            </a:r>
            <a:r>
              <a:rPr sz="1550" spc="-20" dirty="0">
                <a:latin typeface="Arial"/>
                <a:cs typeface="Arial"/>
              </a:rPr>
              <a:t>doomscrolling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day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120.39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minutes.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Arial"/>
              <a:cs typeface="Arial"/>
            </a:endParaRPr>
          </a:p>
          <a:p>
            <a:pPr marL="448945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However…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 marL="99695" marR="366395">
              <a:lnSpc>
                <a:spcPct val="129000"/>
              </a:lnSpc>
            </a:pPr>
            <a:r>
              <a:rPr sz="1550" spc="-20" dirty="0">
                <a:latin typeface="Arial"/>
                <a:cs typeface="Arial"/>
              </a:rPr>
              <a:t>There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no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guarantee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assumption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above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correct!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just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have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30" dirty="0">
                <a:latin typeface="Arial"/>
                <a:cs typeface="Arial"/>
              </a:rPr>
              <a:t>to </a:t>
            </a:r>
            <a:r>
              <a:rPr sz="1550" spc="-10" dirty="0">
                <a:latin typeface="Arial"/>
                <a:cs typeface="Arial"/>
              </a:rPr>
              <a:t>live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lives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knowing…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05825" y="1190624"/>
            <a:ext cx="3009899" cy="471011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54657" y="1167742"/>
            <a:ext cx="6885305" cy="958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0"/>
              </a:spcBef>
            </a:pPr>
            <a:r>
              <a:rPr sz="2550" dirty="0">
                <a:latin typeface="Times New Roman"/>
                <a:cs typeface="Times New Roman"/>
              </a:rPr>
              <a:t>"The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average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doomscrolling</a:t>
            </a:r>
            <a:r>
              <a:rPr sz="2550" spc="6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time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in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our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sample</a:t>
            </a:r>
            <a:r>
              <a:rPr sz="2550" spc="70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was </a:t>
            </a:r>
            <a:r>
              <a:rPr sz="2550" dirty="0">
                <a:latin typeface="Times New Roman"/>
                <a:cs typeface="Times New Roman"/>
              </a:rPr>
              <a:t>101</a:t>
            </a:r>
            <a:r>
              <a:rPr sz="2550" spc="4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minutes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(SD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12.19)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95%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CI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[81.61,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120.39]."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Researchers</a:t>
            </a:r>
            <a:r>
              <a:rPr spc="-210" dirty="0"/>
              <a:t> </a:t>
            </a:r>
            <a:r>
              <a:rPr spc="-95" dirty="0"/>
              <a:t>(mis)interpreting</a:t>
            </a:r>
            <a:r>
              <a:rPr spc="-204" dirty="0"/>
              <a:t> </a:t>
            </a:r>
            <a:r>
              <a:rPr spc="-150" dirty="0"/>
              <a:t>confidence</a:t>
            </a:r>
            <a:r>
              <a:rPr spc="-204" dirty="0"/>
              <a:t> </a:t>
            </a:r>
            <a:r>
              <a:rPr spc="-40" dirty="0"/>
              <a:t>intervals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07"/>
            <a:ext cx="47625" cy="2343150"/>
          </a:xfrm>
          <a:custGeom>
            <a:avLst/>
            <a:gdLst/>
            <a:ahLst/>
            <a:cxnLst/>
            <a:rect l="l" t="t" r="r" b="b"/>
            <a:pathLst>
              <a:path w="47625" h="2343150">
                <a:moveTo>
                  <a:pt x="47624" y="2343149"/>
                </a:moveTo>
                <a:lnTo>
                  <a:pt x="0" y="2343149"/>
                </a:lnTo>
                <a:lnTo>
                  <a:pt x="0" y="0"/>
                </a:lnTo>
                <a:lnTo>
                  <a:pt x="47624" y="0"/>
                </a:lnTo>
                <a:lnTo>
                  <a:pt x="47624" y="23431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11531600" cy="279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Hoekstra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al.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2014</a:t>
            </a:r>
            <a:r>
              <a:rPr sz="2250" dirty="0">
                <a:latin typeface="Arial"/>
                <a:cs typeface="Arial"/>
              </a:rPr>
              <a:t>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dirty="0">
                <a:latin typeface="Arial"/>
                <a:cs typeface="Arial"/>
              </a:rPr>
              <a:t>Both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students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endorsed,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average,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three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[incorrect] </a:t>
            </a:r>
            <a:r>
              <a:rPr sz="2250" spc="-40" dirty="0">
                <a:latin typeface="Arial"/>
                <a:cs typeface="Arial"/>
              </a:rPr>
              <a:t>statements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[about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intervals],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gross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misunderstanding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CIs.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Self- </a:t>
            </a:r>
            <a:r>
              <a:rPr sz="2250" spc="-50" dirty="0">
                <a:latin typeface="Arial"/>
                <a:cs typeface="Arial"/>
              </a:rPr>
              <a:t>declared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experience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statistics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related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researchers’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performance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[…] </a:t>
            </a:r>
            <a:r>
              <a:rPr sz="2250" spc="-90" dirty="0">
                <a:latin typeface="Arial"/>
                <a:cs typeface="Arial"/>
              </a:rPr>
              <a:t>Researchers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hardly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outperformed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students,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even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though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students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had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received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education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inference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whatsoever.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4467225"/>
            <a:ext cx="4571999" cy="25717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53" y="1095396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46" y="9754"/>
                </a:moveTo>
                <a:lnTo>
                  <a:pt x="0" y="4647"/>
                </a:lnTo>
                <a:lnTo>
                  <a:pt x="3863" y="2557"/>
                </a:lnTo>
                <a:lnTo>
                  <a:pt x="10302" y="639"/>
                </a:lnTo>
                <a:lnTo>
                  <a:pt x="17271" y="0"/>
                </a:lnTo>
                <a:lnTo>
                  <a:pt x="12139420" y="0"/>
                </a:lnTo>
                <a:lnTo>
                  <a:pt x="12146387" y="639"/>
                </a:lnTo>
                <a:lnTo>
                  <a:pt x="12152825" y="2557"/>
                </a:lnTo>
                <a:lnTo>
                  <a:pt x="12158735" y="5753"/>
                </a:lnTo>
                <a:lnTo>
                  <a:pt x="12163268" y="9524"/>
                </a:lnTo>
                <a:lnTo>
                  <a:pt x="20446" y="9524"/>
                </a:lnTo>
                <a:lnTo>
                  <a:pt x="20446" y="9754"/>
                </a:lnTo>
                <a:close/>
              </a:path>
              <a:path w="12164695" h="17780">
                <a:moveTo>
                  <a:pt x="12157843" y="17427"/>
                </a:moveTo>
                <a:lnTo>
                  <a:pt x="12152420" y="12004"/>
                </a:lnTo>
                <a:lnTo>
                  <a:pt x="12146434" y="9524"/>
                </a:lnTo>
                <a:lnTo>
                  <a:pt x="12163268" y="9524"/>
                </a:lnTo>
                <a:lnTo>
                  <a:pt x="12164115" y="10229"/>
                </a:lnTo>
                <a:lnTo>
                  <a:pt x="12164540" y="10740"/>
                </a:lnTo>
                <a:lnTo>
                  <a:pt x="12157843" y="174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99864"/>
            <a:ext cx="12192000" cy="1157605"/>
            <a:chOff x="609599" y="1099864"/>
            <a:chExt cx="12192000" cy="1157605"/>
          </a:xfrm>
        </p:grpSpPr>
        <p:sp>
          <p:nvSpPr>
            <p:cNvPr id="4" name="object 4"/>
            <p:cNvSpPr/>
            <p:nvPr/>
          </p:nvSpPr>
          <p:spPr>
            <a:xfrm>
              <a:off x="627253" y="1105636"/>
              <a:ext cx="12174855" cy="1151890"/>
            </a:xfrm>
            <a:custGeom>
              <a:avLst/>
              <a:gdLst/>
              <a:ahLst/>
              <a:cxnLst/>
              <a:rect l="l" t="t" r="r" b="b"/>
              <a:pathLst>
                <a:path w="12174855" h="1151889">
                  <a:moveTo>
                    <a:pt x="12174334" y="24688"/>
                  </a:moveTo>
                  <a:lnTo>
                    <a:pt x="12173699" y="17716"/>
                  </a:lnTo>
                  <a:lnTo>
                    <a:pt x="12171782" y="11277"/>
                  </a:lnTo>
                  <a:lnTo>
                    <a:pt x="12168581" y="5372"/>
                  </a:lnTo>
                  <a:lnTo>
                    <a:pt x="12164111" y="0"/>
                  </a:lnTo>
                  <a:lnTo>
                    <a:pt x="12157367" y="6718"/>
                  </a:lnTo>
                  <a:lnTo>
                    <a:pt x="12162333" y="11684"/>
                  </a:lnTo>
                  <a:lnTo>
                    <a:pt x="12164809" y="17678"/>
                  </a:lnTo>
                  <a:lnTo>
                    <a:pt x="12164809" y="1123899"/>
                  </a:lnTo>
                  <a:lnTo>
                    <a:pt x="12162333" y="1129893"/>
                  </a:lnTo>
                  <a:lnTo>
                    <a:pt x="12157837" y="1134389"/>
                  </a:lnTo>
                  <a:lnTo>
                    <a:pt x="12157367" y="1134859"/>
                  </a:lnTo>
                  <a:lnTo>
                    <a:pt x="12152414" y="1139812"/>
                  </a:lnTo>
                  <a:lnTo>
                    <a:pt x="12146432" y="1142288"/>
                  </a:lnTo>
                  <a:lnTo>
                    <a:pt x="20434" y="1142288"/>
                  </a:lnTo>
                  <a:lnTo>
                    <a:pt x="20434" y="1142060"/>
                  </a:lnTo>
                  <a:lnTo>
                    <a:pt x="0" y="1147165"/>
                  </a:lnTo>
                  <a:lnTo>
                    <a:pt x="3860" y="1149261"/>
                  </a:lnTo>
                  <a:lnTo>
                    <a:pt x="10299" y="1151178"/>
                  </a:lnTo>
                  <a:lnTo>
                    <a:pt x="17030" y="1151788"/>
                  </a:lnTo>
                  <a:lnTo>
                    <a:pt x="12139651" y="1151788"/>
                  </a:lnTo>
                  <a:lnTo>
                    <a:pt x="12146382" y="1151178"/>
                  </a:lnTo>
                  <a:lnTo>
                    <a:pt x="12152821" y="1149261"/>
                  </a:lnTo>
                  <a:lnTo>
                    <a:pt x="12158726" y="1146060"/>
                  </a:lnTo>
                  <a:lnTo>
                    <a:pt x="12163260" y="1142288"/>
                  </a:lnTo>
                  <a:lnTo>
                    <a:pt x="12164111" y="1141590"/>
                  </a:lnTo>
                  <a:lnTo>
                    <a:pt x="12164479" y="1141133"/>
                  </a:lnTo>
                  <a:lnTo>
                    <a:pt x="12168581" y="1136205"/>
                  </a:lnTo>
                  <a:lnTo>
                    <a:pt x="12171782" y="1130300"/>
                  </a:lnTo>
                  <a:lnTo>
                    <a:pt x="12173687" y="1123899"/>
                  </a:lnTo>
                  <a:lnTo>
                    <a:pt x="12174334" y="1116888"/>
                  </a:lnTo>
                  <a:lnTo>
                    <a:pt x="12174334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99864"/>
              <a:ext cx="38100" cy="1153160"/>
            </a:xfrm>
            <a:custGeom>
              <a:avLst/>
              <a:gdLst/>
              <a:ahLst/>
              <a:cxnLst/>
              <a:rect l="l" t="t" r="r" b="b"/>
              <a:pathLst>
                <a:path w="38100" h="1153160">
                  <a:moveTo>
                    <a:pt x="17949" y="1153074"/>
                  </a:moveTo>
                  <a:lnTo>
                    <a:pt x="0" y="11226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48037"/>
                  </a:lnTo>
                  <a:lnTo>
                    <a:pt x="17949" y="1153074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7253" y="3343297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46" y="9754"/>
                </a:moveTo>
                <a:lnTo>
                  <a:pt x="0" y="4647"/>
                </a:lnTo>
                <a:lnTo>
                  <a:pt x="3864" y="2557"/>
                </a:lnTo>
                <a:lnTo>
                  <a:pt x="10302" y="639"/>
                </a:lnTo>
                <a:lnTo>
                  <a:pt x="17271" y="0"/>
                </a:lnTo>
                <a:lnTo>
                  <a:pt x="12139420" y="0"/>
                </a:lnTo>
                <a:lnTo>
                  <a:pt x="12146387" y="639"/>
                </a:lnTo>
                <a:lnTo>
                  <a:pt x="12152826" y="2557"/>
                </a:lnTo>
                <a:lnTo>
                  <a:pt x="12158735" y="5753"/>
                </a:lnTo>
                <a:lnTo>
                  <a:pt x="12163269" y="9524"/>
                </a:lnTo>
                <a:lnTo>
                  <a:pt x="20446" y="9524"/>
                </a:lnTo>
                <a:lnTo>
                  <a:pt x="20446" y="9754"/>
                </a:lnTo>
                <a:close/>
              </a:path>
              <a:path w="12164695" h="17779">
                <a:moveTo>
                  <a:pt x="12157843" y="17427"/>
                </a:moveTo>
                <a:lnTo>
                  <a:pt x="12152420" y="12004"/>
                </a:lnTo>
                <a:lnTo>
                  <a:pt x="12146434" y="9524"/>
                </a:lnTo>
                <a:lnTo>
                  <a:pt x="12163269" y="9524"/>
                </a:lnTo>
                <a:lnTo>
                  <a:pt x="12164115" y="10228"/>
                </a:lnTo>
                <a:lnTo>
                  <a:pt x="12164541" y="10740"/>
                </a:lnTo>
                <a:lnTo>
                  <a:pt x="12157843" y="174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3347764"/>
            <a:ext cx="12192000" cy="1167130"/>
            <a:chOff x="609599" y="3347764"/>
            <a:chExt cx="12192000" cy="1167130"/>
          </a:xfrm>
        </p:grpSpPr>
        <p:sp>
          <p:nvSpPr>
            <p:cNvPr id="8" name="object 8"/>
            <p:cNvSpPr/>
            <p:nvPr/>
          </p:nvSpPr>
          <p:spPr>
            <a:xfrm>
              <a:off x="627253" y="3353536"/>
              <a:ext cx="12174855" cy="1161415"/>
            </a:xfrm>
            <a:custGeom>
              <a:avLst/>
              <a:gdLst/>
              <a:ahLst/>
              <a:cxnLst/>
              <a:rect l="l" t="t" r="r" b="b"/>
              <a:pathLst>
                <a:path w="12174855" h="1161414">
                  <a:moveTo>
                    <a:pt x="12174334" y="24688"/>
                  </a:moveTo>
                  <a:lnTo>
                    <a:pt x="12173699" y="17716"/>
                  </a:lnTo>
                  <a:lnTo>
                    <a:pt x="12171782" y="11277"/>
                  </a:lnTo>
                  <a:lnTo>
                    <a:pt x="12168581" y="5372"/>
                  </a:lnTo>
                  <a:lnTo>
                    <a:pt x="12164111" y="0"/>
                  </a:lnTo>
                  <a:lnTo>
                    <a:pt x="12157367" y="6718"/>
                  </a:lnTo>
                  <a:lnTo>
                    <a:pt x="12162333" y="11684"/>
                  </a:lnTo>
                  <a:lnTo>
                    <a:pt x="12164809" y="17678"/>
                  </a:lnTo>
                  <a:lnTo>
                    <a:pt x="12164809" y="1133424"/>
                  </a:lnTo>
                  <a:lnTo>
                    <a:pt x="12162333" y="1139418"/>
                  </a:lnTo>
                  <a:lnTo>
                    <a:pt x="12157837" y="1143914"/>
                  </a:lnTo>
                  <a:lnTo>
                    <a:pt x="12157367" y="1144384"/>
                  </a:lnTo>
                  <a:lnTo>
                    <a:pt x="12152414" y="1149337"/>
                  </a:lnTo>
                  <a:lnTo>
                    <a:pt x="12146432" y="1151813"/>
                  </a:lnTo>
                  <a:lnTo>
                    <a:pt x="20434" y="1151813"/>
                  </a:lnTo>
                  <a:lnTo>
                    <a:pt x="20434" y="1151585"/>
                  </a:lnTo>
                  <a:lnTo>
                    <a:pt x="0" y="1156690"/>
                  </a:lnTo>
                  <a:lnTo>
                    <a:pt x="3860" y="1158786"/>
                  </a:lnTo>
                  <a:lnTo>
                    <a:pt x="10299" y="1160703"/>
                  </a:lnTo>
                  <a:lnTo>
                    <a:pt x="17030" y="1161313"/>
                  </a:lnTo>
                  <a:lnTo>
                    <a:pt x="12139651" y="1161313"/>
                  </a:lnTo>
                  <a:lnTo>
                    <a:pt x="12146382" y="1160703"/>
                  </a:lnTo>
                  <a:lnTo>
                    <a:pt x="12152821" y="1158786"/>
                  </a:lnTo>
                  <a:lnTo>
                    <a:pt x="12158726" y="1155585"/>
                  </a:lnTo>
                  <a:lnTo>
                    <a:pt x="12163260" y="1151813"/>
                  </a:lnTo>
                  <a:lnTo>
                    <a:pt x="12164111" y="1151115"/>
                  </a:lnTo>
                  <a:lnTo>
                    <a:pt x="12164479" y="1150658"/>
                  </a:lnTo>
                  <a:lnTo>
                    <a:pt x="12168581" y="1145730"/>
                  </a:lnTo>
                  <a:lnTo>
                    <a:pt x="12171782" y="1139825"/>
                  </a:lnTo>
                  <a:lnTo>
                    <a:pt x="12173687" y="1133424"/>
                  </a:lnTo>
                  <a:lnTo>
                    <a:pt x="12174334" y="1126413"/>
                  </a:lnTo>
                  <a:lnTo>
                    <a:pt x="12174334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3347764"/>
              <a:ext cx="38100" cy="1162685"/>
            </a:xfrm>
            <a:custGeom>
              <a:avLst/>
              <a:gdLst/>
              <a:ahLst/>
              <a:cxnLst/>
              <a:rect l="l" t="t" r="r" b="b"/>
              <a:pathLst>
                <a:path w="38100" h="1162685">
                  <a:moveTo>
                    <a:pt x="17950" y="1162599"/>
                  </a:moveTo>
                  <a:lnTo>
                    <a:pt x="0" y="1132162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157562"/>
                  </a:lnTo>
                  <a:lnTo>
                    <a:pt x="17950" y="1162599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7699" y="3352780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E4D0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495674"/>
              <a:ext cx="276224" cy="27622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spc="-20" dirty="0"/>
              <a:t>*not*</a:t>
            </a:r>
            <a:r>
              <a:rPr spc="-265" dirty="0"/>
              <a:t> </a:t>
            </a:r>
            <a:r>
              <a:rPr dirty="0"/>
              <a:t>to</a:t>
            </a:r>
            <a:r>
              <a:rPr spc="-265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0" dirty="0"/>
              <a:t>intervals</a:t>
            </a: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24130"/>
            <a:ext cx="95249" cy="9521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981555"/>
            <a:ext cx="95249" cy="9521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47699" y="1104880"/>
            <a:ext cx="12144375" cy="495300"/>
            <a:chOff x="647699" y="1104880"/>
            <a:chExt cx="12144375" cy="495300"/>
          </a:xfrm>
        </p:grpSpPr>
        <p:sp>
          <p:nvSpPr>
            <p:cNvPr id="16" name="object 16"/>
            <p:cNvSpPr/>
            <p:nvPr/>
          </p:nvSpPr>
          <p:spPr>
            <a:xfrm>
              <a:off x="647699" y="1104880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E4D0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47699" y="1216025"/>
            <a:ext cx="12137390" cy="4349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No: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dirty="0">
                <a:latin typeface="Arial"/>
                <a:cs typeface="Arial"/>
              </a:rPr>
              <a:t>“We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be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confident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120.39.”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</a:pPr>
            <a:r>
              <a:rPr sz="2250" spc="-45" dirty="0">
                <a:latin typeface="Arial"/>
                <a:cs typeface="Arial"/>
              </a:rPr>
              <a:t>“95%”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name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coverage,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confident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feeling.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850">
              <a:latin typeface="Arial"/>
              <a:cs typeface="Arial"/>
            </a:endParaRPr>
          </a:p>
          <a:p>
            <a:pPr marL="448945">
              <a:lnSpc>
                <a:spcPct val="100000"/>
              </a:lnSpc>
            </a:pP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Also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no: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“There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120.39.”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247650" marR="1082040">
              <a:lnSpc>
                <a:spcPct val="108300"/>
              </a:lnSpc>
            </a:pPr>
            <a:r>
              <a:rPr sz="2250" spc="-35" dirty="0">
                <a:latin typeface="Arial"/>
                <a:cs typeface="Arial"/>
              </a:rPr>
              <a:t>Think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back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“ladder”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plot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shows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limits.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So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cannot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every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single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them.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53" y="1095397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46" y="9754"/>
                </a:moveTo>
                <a:lnTo>
                  <a:pt x="0" y="4647"/>
                </a:lnTo>
                <a:lnTo>
                  <a:pt x="3863" y="2557"/>
                </a:lnTo>
                <a:lnTo>
                  <a:pt x="10302" y="639"/>
                </a:lnTo>
                <a:lnTo>
                  <a:pt x="17271" y="0"/>
                </a:lnTo>
                <a:lnTo>
                  <a:pt x="12139420" y="0"/>
                </a:lnTo>
                <a:lnTo>
                  <a:pt x="12146387" y="639"/>
                </a:lnTo>
                <a:lnTo>
                  <a:pt x="12152825" y="2557"/>
                </a:lnTo>
                <a:lnTo>
                  <a:pt x="12158735" y="5753"/>
                </a:lnTo>
                <a:lnTo>
                  <a:pt x="12163268" y="9524"/>
                </a:lnTo>
                <a:lnTo>
                  <a:pt x="20446" y="9524"/>
                </a:lnTo>
                <a:lnTo>
                  <a:pt x="20446" y="9754"/>
                </a:lnTo>
                <a:close/>
              </a:path>
              <a:path w="12164695" h="17780">
                <a:moveTo>
                  <a:pt x="12157843" y="17427"/>
                </a:moveTo>
                <a:lnTo>
                  <a:pt x="12152420" y="12004"/>
                </a:lnTo>
                <a:lnTo>
                  <a:pt x="12146434" y="9524"/>
                </a:lnTo>
                <a:lnTo>
                  <a:pt x="12163268" y="9524"/>
                </a:lnTo>
                <a:lnTo>
                  <a:pt x="12164115" y="10229"/>
                </a:lnTo>
                <a:lnTo>
                  <a:pt x="12164540" y="10740"/>
                </a:lnTo>
                <a:lnTo>
                  <a:pt x="12157843" y="174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99864"/>
            <a:ext cx="12192000" cy="1462405"/>
            <a:chOff x="609599" y="1099864"/>
            <a:chExt cx="12192000" cy="1462405"/>
          </a:xfrm>
        </p:grpSpPr>
        <p:sp>
          <p:nvSpPr>
            <p:cNvPr id="4" name="object 4"/>
            <p:cNvSpPr/>
            <p:nvPr/>
          </p:nvSpPr>
          <p:spPr>
            <a:xfrm>
              <a:off x="627253" y="1105636"/>
              <a:ext cx="12174855" cy="1456690"/>
            </a:xfrm>
            <a:custGeom>
              <a:avLst/>
              <a:gdLst/>
              <a:ahLst/>
              <a:cxnLst/>
              <a:rect l="l" t="t" r="r" b="b"/>
              <a:pathLst>
                <a:path w="12174855" h="1456689">
                  <a:moveTo>
                    <a:pt x="12174334" y="24688"/>
                  </a:moveTo>
                  <a:lnTo>
                    <a:pt x="12173699" y="17729"/>
                  </a:lnTo>
                  <a:lnTo>
                    <a:pt x="12171782" y="11290"/>
                  </a:lnTo>
                  <a:lnTo>
                    <a:pt x="12168581" y="5372"/>
                  </a:lnTo>
                  <a:lnTo>
                    <a:pt x="12164111" y="0"/>
                  </a:lnTo>
                  <a:lnTo>
                    <a:pt x="12157367" y="6718"/>
                  </a:lnTo>
                  <a:lnTo>
                    <a:pt x="12162333" y="11696"/>
                  </a:lnTo>
                  <a:lnTo>
                    <a:pt x="12164809" y="17678"/>
                  </a:lnTo>
                  <a:lnTo>
                    <a:pt x="12164809" y="1428699"/>
                  </a:lnTo>
                  <a:lnTo>
                    <a:pt x="12162333" y="1434693"/>
                  </a:lnTo>
                  <a:lnTo>
                    <a:pt x="12157837" y="1439189"/>
                  </a:lnTo>
                  <a:lnTo>
                    <a:pt x="12157367" y="1439659"/>
                  </a:lnTo>
                  <a:lnTo>
                    <a:pt x="12152414" y="1444612"/>
                  </a:lnTo>
                  <a:lnTo>
                    <a:pt x="12146432" y="1447088"/>
                  </a:lnTo>
                  <a:lnTo>
                    <a:pt x="20434" y="1447088"/>
                  </a:lnTo>
                  <a:lnTo>
                    <a:pt x="20434" y="1446860"/>
                  </a:lnTo>
                  <a:lnTo>
                    <a:pt x="0" y="1451965"/>
                  </a:lnTo>
                  <a:lnTo>
                    <a:pt x="3860" y="1454061"/>
                  </a:lnTo>
                  <a:lnTo>
                    <a:pt x="10299" y="1455978"/>
                  </a:lnTo>
                  <a:lnTo>
                    <a:pt x="17030" y="1456588"/>
                  </a:lnTo>
                  <a:lnTo>
                    <a:pt x="12139651" y="1456588"/>
                  </a:lnTo>
                  <a:lnTo>
                    <a:pt x="12146382" y="1455978"/>
                  </a:lnTo>
                  <a:lnTo>
                    <a:pt x="12152821" y="1454061"/>
                  </a:lnTo>
                  <a:lnTo>
                    <a:pt x="12158726" y="1450860"/>
                  </a:lnTo>
                  <a:lnTo>
                    <a:pt x="12163260" y="1447088"/>
                  </a:lnTo>
                  <a:lnTo>
                    <a:pt x="12164111" y="1446390"/>
                  </a:lnTo>
                  <a:lnTo>
                    <a:pt x="12164479" y="1445933"/>
                  </a:lnTo>
                  <a:lnTo>
                    <a:pt x="12168581" y="1441005"/>
                  </a:lnTo>
                  <a:lnTo>
                    <a:pt x="12171782" y="1435100"/>
                  </a:lnTo>
                  <a:lnTo>
                    <a:pt x="12173687" y="1428699"/>
                  </a:lnTo>
                  <a:lnTo>
                    <a:pt x="12174334" y="1421688"/>
                  </a:lnTo>
                  <a:lnTo>
                    <a:pt x="12174334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99864"/>
              <a:ext cx="38100" cy="1457960"/>
            </a:xfrm>
            <a:custGeom>
              <a:avLst/>
              <a:gdLst/>
              <a:ahLst/>
              <a:cxnLst/>
              <a:rect l="l" t="t" r="r" b="b"/>
              <a:pathLst>
                <a:path w="38100" h="1457960">
                  <a:moveTo>
                    <a:pt x="17949" y="1457874"/>
                  </a:moveTo>
                  <a:lnTo>
                    <a:pt x="0" y="14274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452837"/>
                  </a:lnTo>
                  <a:lnTo>
                    <a:pt x="17949" y="14578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7253" y="2762272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80">
                <a:moveTo>
                  <a:pt x="20446" y="9754"/>
                </a:moveTo>
                <a:lnTo>
                  <a:pt x="0" y="4647"/>
                </a:lnTo>
                <a:lnTo>
                  <a:pt x="3864" y="2557"/>
                </a:lnTo>
                <a:lnTo>
                  <a:pt x="10302" y="639"/>
                </a:lnTo>
                <a:lnTo>
                  <a:pt x="17271" y="0"/>
                </a:lnTo>
                <a:lnTo>
                  <a:pt x="12139420" y="0"/>
                </a:lnTo>
                <a:lnTo>
                  <a:pt x="12146387" y="639"/>
                </a:lnTo>
                <a:lnTo>
                  <a:pt x="12152826" y="2557"/>
                </a:lnTo>
                <a:lnTo>
                  <a:pt x="12158735" y="5753"/>
                </a:lnTo>
                <a:lnTo>
                  <a:pt x="12163269" y="9524"/>
                </a:lnTo>
                <a:lnTo>
                  <a:pt x="20446" y="9524"/>
                </a:lnTo>
                <a:lnTo>
                  <a:pt x="20446" y="9754"/>
                </a:lnTo>
                <a:close/>
              </a:path>
              <a:path w="12164695" h="17780">
                <a:moveTo>
                  <a:pt x="12157843" y="17427"/>
                </a:moveTo>
                <a:lnTo>
                  <a:pt x="12152420" y="12004"/>
                </a:lnTo>
                <a:lnTo>
                  <a:pt x="12146434" y="9524"/>
                </a:lnTo>
                <a:lnTo>
                  <a:pt x="12163269" y="9524"/>
                </a:lnTo>
                <a:lnTo>
                  <a:pt x="12164115" y="10228"/>
                </a:lnTo>
                <a:lnTo>
                  <a:pt x="12164541" y="10740"/>
                </a:lnTo>
                <a:lnTo>
                  <a:pt x="12157843" y="174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2766739"/>
            <a:ext cx="12192000" cy="1462405"/>
            <a:chOff x="609599" y="2766739"/>
            <a:chExt cx="12192000" cy="1462405"/>
          </a:xfrm>
        </p:grpSpPr>
        <p:sp>
          <p:nvSpPr>
            <p:cNvPr id="8" name="object 8"/>
            <p:cNvSpPr/>
            <p:nvPr/>
          </p:nvSpPr>
          <p:spPr>
            <a:xfrm>
              <a:off x="627253" y="2772511"/>
              <a:ext cx="12174855" cy="1456690"/>
            </a:xfrm>
            <a:custGeom>
              <a:avLst/>
              <a:gdLst/>
              <a:ahLst/>
              <a:cxnLst/>
              <a:rect l="l" t="t" r="r" b="b"/>
              <a:pathLst>
                <a:path w="12174855" h="1456689">
                  <a:moveTo>
                    <a:pt x="12174334" y="24688"/>
                  </a:moveTo>
                  <a:lnTo>
                    <a:pt x="12173699" y="17729"/>
                  </a:lnTo>
                  <a:lnTo>
                    <a:pt x="12171782" y="11290"/>
                  </a:lnTo>
                  <a:lnTo>
                    <a:pt x="12168581" y="5372"/>
                  </a:lnTo>
                  <a:lnTo>
                    <a:pt x="12164111" y="0"/>
                  </a:lnTo>
                  <a:lnTo>
                    <a:pt x="12157367" y="6718"/>
                  </a:lnTo>
                  <a:lnTo>
                    <a:pt x="12162333" y="11696"/>
                  </a:lnTo>
                  <a:lnTo>
                    <a:pt x="12164809" y="17678"/>
                  </a:lnTo>
                  <a:lnTo>
                    <a:pt x="12164809" y="1428699"/>
                  </a:lnTo>
                  <a:lnTo>
                    <a:pt x="12162333" y="1434693"/>
                  </a:lnTo>
                  <a:lnTo>
                    <a:pt x="12157837" y="1439189"/>
                  </a:lnTo>
                  <a:lnTo>
                    <a:pt x="12157367" y="1439659"/>
                  </a:lnTo>
                  <a:lnTo>
                    <a:pt x="12152414" y="1444612"/>
                  </a:lnTo>
                  <a:lnTo>
                    <a:pt x="12146432" y="1447088"/>
                  </a:lnTo>
                  <a:lnTo>
                    <a:pt x="20434" y="1447088"/>
                  </a:lnTo>
                  <a:lnTo>
                    <a:pt x="20434" y="1446860"/>
                  </a:lnTo>
                  <a:lnTo>
                    <a:pt x="0" y="1451965"/>
                  </a:lnTo>
                  <a:lnTo>
                    <a:pt x="3860" y="1454061"/>
                  </a:lnTo>
                  <a:lnTo>
                    <a:pt x="10299" y="1455978"/>
                  </a:lnTo>
                  <a:lnTo>
                    <a:pt x="17030" y="1456588"/>
                  </a:lnTo>
                  <a:lnTo>
                    <a:pt x="12139651" y="1456588"/>
                  </a:lnTo>
                  <a:lnTo>
                    <a:pt x="12146382" y="1455978"/>
                  </a:lnTo>
                  <a:lnTo>
                    <a:pt x="12152821" y="1454061"/>
                  </a:lnTo>
                  <a:lnTo>
                    <a:pt x="12158726" y="1450860"/>
                  </a:lnTo>
                  <a:lnTo>
                    <a:pt x="12163260" y="1447088"/>
                  </a:lnTo>
                  <a:lnTo>
                    <a:pt x="12164111" y="1446390"/>
                  </a:lnTo>
                  <a:lnTo>
                    <a:pt x="12164479" y="1445933"/>
                  </a:lnTo>
                  <a:lnTo>
                    <a:pt x="12168581" y="1441005"/>
                  </a:lnTo>
                  <a:lnTo>
                    <a:pt x="12171782" y="1435100"/>
                  </a:lnTo>
                  <a:lnTo>
                    <a:pt x="12173687" y="1428699"/>
                  </a:lnTo>
                  <a:lnTo>
                    <a:pt x="12174334" y="1421688"/>
                  </a:lnTo>
                  <a:lnTo>
                    <a:pt x="12174334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2766739"/>
              <a:ext cx="38100" cy="1457960"/>
            </a:xfrm>
            <a:custGeom>
              <a:avLst/>
              <a:gdLst/>
              <a:ahLst/>
              <a:cxnLst/>
              <a:rect l="l" t="t" r="r" b="b"/>
              <a:pathLst>
                <a:path w="38100" h="1457960">
                  <a:moveTo>
                    <a:pt x="17950" y="1457874"/>
                  </a:moveTo>
                  <a:lnTo>
                    <a:pt x="0" y="14274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452837"/>
                  </a:lnTo>
                  <a:lnTo>
                    <a:pt x="17950" y="14578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7699" y="2771755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05124"/>
              <a:ext cx="276224" cy="27622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dirty="0"/>
              <a:t>to</a:t>
            </a:r>
            <a:r>
              <a:rPr spc="-260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5" dirty="0"/>
              <a:t>intervals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647699" y="1104880"/>
            <a:ext cx="12144375" cy="495300"/>
            <a:chOff x="647699" y="1104880"/>
            <a:chExt cx="12144375" cy="495300"/>
          </a:xfrm>
        </p:grpSpPr>
        <p:sp>
          <p:nvSpPr>
            <p:cNvPr id="14" name="object 14"/>
            <p:cNvSpPr/>
            <p:nvPr/>
          </p:nvSpPr>
          <p:spPr>
            <a:xfrm>
              <a:off x="647699" y="1104880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238249"/>
              <a:ext cx="276224" cy="27622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96899" y="1216025"/>
            <a:ext cx="12188190" cy="36068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99745">
              <a:lnSpc>
                <a:spcPct val="100000"/>
              </a:lnSpc>
              <a:spcBef>
                <a:spcPts val="125"/>
              </a:spcBef>
            </a:pP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50495" marR="283845">
              <a:lnSpc>
                <a:spcPct val="125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time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spent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doomscrolling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day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120.39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minutes.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Arial"/>
              <a:cs typeface="Arial"/>
            </a:endParaRPr>
          </a:p>
          <a:p>
            <a:pPr marL="499745">
              <a:lnSpc>
                <a:spcPct val="100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More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general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50495" marR="283845">
              <a:lnSpc>
                <a:spcPct val="125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interest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lower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limit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upper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limit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interval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we’ve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computed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sample.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2250" spc="-30" dirty="0">
                <a:latin typeface="Arial"/>
                <a:cs typeface="Arial"/>
              </a:rPr>
              <a:t>Memorise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practice!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60" dirty="0"/>
              <a:t>bigger</a:t>
            </a:r>
            <a:r>
              <a:rPr spc="-290" dirty="0"/>
              <a:t> </a:t>
            </a:r>
            <a:r>
              <a:rPr spc="-155" dirty="0"/>
              <a:t>picture…</a:t>
            </a: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787668E2-A2AE-C234-8C40-1FB00124A48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922" y="1172846"/>
            <a:ext cx="95249" cy="95211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6366A880-1505-90C6-7187-3AE9D5EF8D30}"/>
              </a:ext>
            </a:extLst>
          </p:cNvPr>
          <p:cNvSpPr txBox="1"/>
          <p:nvPr/>
        </p:nvSpPr>
        <p:spPr>
          <a:xfrm>
            <a:off x="806398" y="931566"/>
            <a:ext cx="8201025" cy="325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When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estimates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always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consider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them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just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possible </a:t>
            </a:r>
            <a:r>
              <a:rPr sz="2250" spc="-10" dirty="0">
                <a:latin typeface="Arial"/>
                <a:cs typeface="Arial"/>
              </a:rPr>
              <a:t>estimates</a:t>
            </a:r>
            <a:endParaRPr sz="2250">
              <a:latin typeface="Arial"/>
              <a:cs typeface="Arial"/>
            </a:endParaRPr>
          </a:p>
          <a:p>
            <a:pPr marL="12700" marR="513080">
              <a:lnSpc>
                <a:spcPct val="1250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replication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important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science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could </a:t>
            </a:r>
            <a:r>
              <a:rPr sz="2250" spc="-75" dirty="0">
                <a:latin typeface="Arial"/>
                <a:cs typeface="Arial"/>
              </a:rPr>
              <a:t>easily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misses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12700" marR="582295">
              <a:lnSpc>
                <a:spcPct val="125000"/>
              </a:lnSpc>
              <a:spcBef>
                <a:spcPts val="900"/>
              </a:spcBef>
            </a:pPr>
            <a:r>
              <a:rPr sz="2250" spc="-70" dirty="0">
                <a:latin typeface="Arial"/>
                <a:cs typeface="Arial"/>
              </a:rPr>
              <a:t>Always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vary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placing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much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certainty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single </a:t>
            </a:r>
            <a:r>
              <a:rPr sz="2250" spc="-10" dirty="0">
                <a:latin typeface="Arial"/>
                <a:cs typeface="Arial"/>
              </a:rPr>
              <a:t>finding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1C4EAA88-322D-F205-ECBD-C81DDE13A1F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922" y="2573020"/>
            <a:ext cx="95249" cy="95211"/>
          </a:xfrm>
          <a:prstGeom prst="rect">
            <a:avLst/>
          </a:prstGeom>
        </p:spPr>
      </p:pic>
      <p:pic>
        <p:nvPicPr>
          <p:cNvPr id="6" name="object 5">
            <a:extLst>
              <a:ext uri="{FF2B5EF4-FFF2-40B4-BE49-F238E27FC236}">
                <a16:creationId xmlns:a16="http://schemas.microsoft.com/office/drawing/2014/main" id="{D228D9FD-0B56-D495-5D59-9AA13CF1F4B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922" y="3544570"/>
            <a:ext cx="95249" cy="95211"/>
          </a:xfrm>
          <a:prstGeom prst="rect">
            <a:avLst/>
          </a:prstGeom>
        </p:spPr>
      </p:pic>
      <p:pic>
        <p:nvPicPr>
          <p:cNvPr id="7" name="object 6">
            <a:extLst>
              <a:ext uri="{FF2B5EF4-FFF2-40B4-BE49-F238E27FC236}">
                <a16:creationId xmlns:a16="http://schemas.microsoft.com/office/drawing/2014/main" id="{53DA0BCB-14A0-E420-CD0E-90AB192AA41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11119" y="1052731"/>
            <a:ext cx="2751236" cy="5966757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9710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1190604"/>
            <a:ext cx="66675" cy="666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6924" y="979805"/>
            <a:ext cx="7992745" cy="104457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5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some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some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-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mean)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help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quantify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uncertainty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around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550" spc="-114" dirty="0">
                <a:latin typeface="Arial"/>
                <a:cs typeface="Arial"/>
              </a:rPr>
              <a:t>To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construct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interval,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as: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99" y="1533504"/>
            <a:ext cx="66675" cy="666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99" y="1866879"/>
            <a:ext cx="66675" cy="6663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99" y="3286104"/>
            <a:ext cx="66675" cy="6663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spc="-40" dirty="0">
                <a:solidFill>
                  <a:srgbClr val="003B49"/>
                </a:solidFill>
                <a:latin typeface="Arial"/>
                <a:cs typeface="Arial"/>
              </a:rPr>
              <a:t>Lower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40" dirty="0">
                <a:solidFill>
                  <a:srgbClr val="003B49"/>
                </a:solidFill>
                <a:latin typeface="Arial"/>
                <a:cs typeface="Arial"/>
              </a:rPr>
              <a:t>upper</a:t>
            </a:r>
            <a:r>
              <a:rPr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35" dirty="0">
                <a:solidFill>
                  <a:srgbClr val="003B49"/>
                </a:solidFill>
                <a:latin typeface="Arial"/>
                <a:cs typeface="Arial"/>
              </a:rPr>
              <a:t>limits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10" dirty="0"/>
              <a:t>a</a:t>
            </a:r>
            <a:r>
              <a:rPr spc="-90" dirty="0"/>
              <a:t> </a:t>
            </a:r>
            <a:r>
              <a:rPr spc="-40" dirty="0"/>
              <a:t>95%</a:t>
            </a:r>
            <a:r>
              <a:rPr spc="-85" dirty="0"/>
              <a:t> </a:t>
            </a:r>
            <a:r>
              <a:rPr spc="-30" dirty="0"/>
              <a:t>confidence</a:t>
            </a:r>
            <a:r>
              <a:rPr spc="-90" dirty="0"/>
              <a:t> </a:t>
            </a:r>
            <a:r>
              <a:rPr dirty="0"/>
              <a:t>interval</a:t>
            </a:r>
            <a:r>
              <a:rPr spc="-85" dirty="0"/>
              <a:t> </a:t>
            </a:r>
            <a:r>
              <a:rPr spc="-70" dirty="0"/>
              <a:t>can</a:t>
            </a:r>
            <a:r>
              <a:rPr spc="-90" dirty="0"/>
              <a:t> </a:t>
            </a:r>
            <a:r>
              <a:rPr spc="-40" dirty="0"/>
              <a:t>be</a:t>
            </a:r>
            <a:r>
              <a:rPr spc="-85" dirty="0"/>
              <a:t> </a:t>
            </a:r>
            <a:r>
              <a:rPr spc="-10" dirty="0"/>
              <a:t>estimated</a:t>
            </a:r>
            <a:r>
              <a:rPr spc="-90" dirty="0"/>
              <a:t> </a:t>
            </a:r>
            <a:r>
              <a:rPr spc="-110" dirty="0"/>
              <a:t>as</a:t>
            </a:r>
            <a:r>
              <a:rPr spc="-90" dirty="0"/>
              <a:t> </a:t>
            </a:r>
            <a:r>
              <a:rPr spc="-30" dirty="0"/>
              <a:t>(replacing</a:t>
            </a:r>
            <a:r>
              <a:rPr spc="-85" dirty="0"/>
              <a:t> </a:t>
            </a:r>
            <a:r>
              <a:rPr dirty="0"/>
              <a:t>1.96</a:t>
            </a:r>
            <a:r>
              <a:rPr spc="-90" dirty="0"/>
              <a:t> </a:t>
            </a:r>
            <a:r>
              <a:rPr dirty="0"/>
              <a:t>with</a:t>
            </a:r>
            <a:r>
              <a:rPr spc="-85" dirty="0"/>
              <a:t> </a:t>
            </a:r>
            <a:r>
              <a:rPr dirty="0"/>
              <a:t>critical</a:t>
            </a:r>
            <a:r>
              <a:rPr spc="-90" dirty="0"/>
              <a:t> </a:t>
            </a:r>
            <a:r>
              <a:rPr i="1" spc="85" dirty="0">
                <a:latin typeface="Arial"/>
                <a:cs typeface="Arial"/>
              </a:rPr>
              <a:t>t</a:t>
            </a:r>
            <a:r>
              <a:rPr i="1" spc="-85" dirty="0">
                <a:latin typeface="Arial"/>
                <a:cs typeface="Arial"/>
              </a:rPr>
              <a:t> </a:t>
            </a:r>
            <a:r>
              <a:rPr spc="50" dirty="0"/>
              <a:t>for</a:t>
            </a:r>
            <a:r>
              <a:rPr spc="-90" dirty="0"/>
              <a:t> </a:t>
            </a:r>
            <a:r>
              <a:rPr spc="-45" dirty="0"/>
              <a:t>small</a:t>
            </a:r>
            <a:r>
              <a:rPr spc="-85" dirty="0"/>
              <a:t> </a:t>
            </a:r>
            <a:r>
              <a:rPr spc="-10" dirty="0"/>
              <a:t>samples):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/>
          </a:p>
          <a:p>
            <a:pPr marR="13144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CI limits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mean ± (1.96 × </a:t>
            </a:r>
            <a:r>
              <a:rPr sz="1800" spc="-25" dirty="0">
                <a:latin typeface="Times New Roman"/>
                <a:cs typeface="Times New Roman"/>
              </a:rPr>
              <a:t>SE)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08900"/>
              </a:lnSpc>
            </a:pPr>
            <a:r>
              <a:rPr spc="-10" dirty="0"/>
              <a:t>When</a:t>
            </a:r>
            <a:r>
              <a:rPr spc="-75" dirty="0"/>
              <a:t> </a:t>
            </a:r>
            <a:r>
              <a:rPr spc="-45" dirty="0"/>
              <a:t>sampling</a:t>
            </a:r>
            <a:r>
              <a:rPr spc="-75" dirty="0"/>
              <a:t> </a:t>
            </a:r>
            <a:r>
              <a:rPr spc="-35" dirty="0"/>
              <a:t>repeatedly,</a:t>
            </a:r>
            <a:r>
              <a:rPr spc="-75" dirty="0"/>
              <a:t> </a:t>
            </a:r>
            <a:r>
              <a:rPr b="1" spc="-20" dirty="0">
                <a:solidFill>
                  <a:srgbClr val="003B49"/>
                </a:solidFill>
                <a:latin typeface="Arial"/>
                <a:cs typeface="Arial"/>
              </a:rPr>
              <a:t>95%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85" dirty="0">
                <a:solidFill>
                  <a:srgbClr val="003B49"/>
                </a:solidFill>
                <a:latin typeface="Arial"/>
                <a:cs typeface="Arial"/>
              </a:rPr>
              <a:t>samples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pc="-20" dirty="0"/>
              <a:t>produce</a:t>
            </a:r>
            <a:r>
              <a:rPr spc="-75" dirty="0"/>
              <a:t> </a:t>
            </a:r>
            <a:r>
              <a:rPr spc="-30" dirty="0"/>
              <a:t>confidence</a:t>
            </a:r>
            <a:r>
              <a:rPr spc="-75" dirty="0"/>
              <a:t> </a:t>
            </a:r>
            <a:r>
              <a:rPr spc="-10" dirty="0"/>
              <a:t>intervals</a:t>
            </a:r>
            <a:r>
              <a:rPr spc="-75" dirty="0"/>
              <a:t> </a:t>
            </a:r>
            <a:r>
              <a:rPr dirty="0"/>
              <a:t>that</a:t>
            </a:r>
            <a:r>
              <a:rPr spc="-75" dirty="0"/>
              <a:t> </a:t>
            </a:r>
            <a:r>
              <a:rPr spc="-10" dirty="0"/>
              <a:t>contain</a:t>
            </a:r>
            <a:r>
              <a:rPr spc="-75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dirty="0"/>
              <a:t>true</a:t>
            </a:r>
            <a:r>
              <a:rPr spc="-75" dirty="0"/>
              <a:t> </a:t>
            </a:r>
            <a:r>
              <a:rPr spc="-10" dirty="0"/>
              <a:t>population</a:t>
            </a:r>
            <a:r>
              <a:rPr spc="-75" dirty="0"/>
              <a:t> </a:t>
            </a:r>
            <a:r>
              <a:rPr spc="-55" dirty="0"/>
              <a:t>value.</a:t>
            </a:r>
            <a:r>
              <a:rPr spc="-75" dirty="0"/>
              <a:t> </a:t>
            </a:r>
            <a:r>
              <a:rPr dirty="0"/>
              <a:t>We</a:t>
            </a:r>
            <a:r>
              <a:rPr spc="-75" dirty="0"/>
              <a:t> </a:t>
            </a:r>
            <a:r>
              <a:rPr spc="-10" dirty="0"/>
              <a:t>don’t</a:t>
            </a:r>
            <a:r>
              <a:rPr spc="-75" dirty="0"/>
              <a:t> </a:t>
            </a:r>
            <a:r>
              <a:rPr spc="-10" dirty="0"/>
              <a:t>know</a:t>
            </a:r>
            <a:r>
              <a:rPr spc="-75" dirty="0"/>
              <a:t> </a:t>
            </a:r>
            <a:r>
              <a:rPr spc="50" dirty="0"/>
              <a:t>if</a:t>
            </a:r>
            <a:r>
              <a:rPr spc="-75" dirty="0"/>
              <a:t> </a:t>
            </a:r>
            <a:r>
              <a:rPr dirty="0"/>
              <a:t>our</a:t>
            </a:r>
            <a:r>
              <a:rPr spc="-75" dirty="0"/>
              <a:t> </a:t>
            </a:r>
            <a:r>
              <a:rPr spc="-10" dirty="0"/>
              <a:t>sample </a:t>
            </a:r>
            <a:r>
              <a:rPr spc="-45" dirty="0"/>
              <a:t>is</a:t>
            </a:r>
            <a:r>
              <a:rPr spc="-85" dirty="0"/>
              <a:t> </a:t>
            </a:r>
            <a:r>
              <a:rPr spc="-40" dirty="0"/>
              <a:t>one</a:t>
            </a:r>
            <a:r>
              <a:rPr spc="-85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dirty="0"/>
              <a:t>them</a:t>
            </a:r>
            <a:r>
              <a:rPr spc="-85" dirty="0"/>
              <a:t> </a:t>
            </a:r>
            <a:r>
              <a:rPr dirty="0"/>
              <a:t>-</a:t>
            </a:r>
            <a:r>
              <a:rPr spc="-85" dirty="0"/>
              <a:t> </a:t>
            </a:r>
            <a:r>
              <a:rPr spc="-20" dirty="0"/>
              <a:t>we</a:t>
            </a:r>
            <a:r>
              <a:rPr spc="-85" dirty="0"/>
              <a:t> </a:t>
            </a:r>
            <a:r>
              <a:rPr spc="-10" dirty="0"/>
              <a:t>only</a:t>
            </a:r>
            <a:r>
              <a:rPr spc="-85" dirty="0"/>
              <a:t> </a:t>
            </a:r>
            <a:r>
              <a:rPr dirty="0"/>
              <a:t>(rightly</a:t>
            </a:r>
            <a:r>
              <a:rPr spc="-85" dirty="0"/>
              <a:t> </a:t>
            </a:r>
            <a:r>
              <a:rPr dirty="0"/>
              <a:t>or</a:t>
            </a:r>
            <a:r>
              <a:rPr spc="-85" dirty="0"/>
              <a:t> </a:t>
            </a:r>
            <a:r>
              <a:rPr dirty="0"/>
              <a:t>wrongly)</a:t>
            </a:r>
            <a:r>
              <a:rPr spc="-85" dirty="0"/>
              <a:t> </a:t>
            </a:r>
            <a:r>
              <a:rPr spc="-80" dirty="0"/>
              <a:t>assume</a:t>
            </a:r>
            <a:r>
              <a:rPr spc="-85" dirty="0"/>
              <a:t> </a:t>
            </a:r>
            <a:r>
              <a:rPr dirty="0"/>
              <a:t>that</a:t>
            </a:r>
            <a:r>
              <a:rPr spc="-85" dirty="0"/>
              <a:t> </a:t>
            </a:r>
            <a:r>
              <a:rPr spc="75" dirty="0"/>
              <a:t>it</a:t>
            </a:r>
            <a:r>
              <a:rPr spc="-85" dirty="0"/>
              <a:t> </a:t>
            </a:r>
            <a:r>
              <a:rPr spc="-10" dirty="0"/>
              <a:t>does.</a:t>
            </a: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599" y="4648179"/>
            <a:ext cx="66675" cy="666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97301" y="2443321"/>
            <a:ext cx="51054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SE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=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1458" y="2290921"/>
            <a:ext cx="32004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25" dirty="0">
                <a:latin typeface="Times New Roman"/>
                <a:cs typeface="Times New Roman"/>
              </a:rPr>
              <a:t>SD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77483" y="2570145"/>
            <a:ext cx="414655" cy="3556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225" spc="82" baseline="-6459" dirty="0">
                <a:latin typeface="Arial"/>
                <a:cs typeface="Arial"/>
              </a:rPr>
              <a:t>√</a:t>
            </a:r>
            <a:r>
              <a:rPr sz="1800" spc="55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00849" y="2628879"/>
            <a:ext cx="371475" cy="9525"/>
          </a:xfrm>
          <a:custGeom>
            <a:avLst/>
            <a:gdLst/>
            <a:ahLst/>
            <a:cxnLst/>
            <a:rect l="l" t="t" r="r" b="b"/>
            <a:pathLst>
              <a:path w="371475" h="9525">
                <a:moveTo>
                  <a:pt x="371474" y="9524"/>
                </a:moveTo>
                <a:lnTo>
                  <a:pt x="0" y="9524"/>
                </a:lnTo>
                <a:lnTo>
                  <a:pt x="0" y="0"/>
                </a:lnTo>
                <a:lnTo>
                  <a:pt x="371474" y="0"/>
                </a:lnTo>
                <a:lnTo>
                  <a:pt x="3714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71130" y="5425262"/>
            <a:ext cx="10988027" cy="1242857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38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Next</a:t>
            </a:r>
            <a:r>
              <a:rPr spc="-265" dirty="0"/>
              <a:t> </a:t>
            </a:r>
            <a:r>
              <a:rPr spc="-65" dirty="0"/>
              <a:t>week: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29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54"/>
            <a:ext cx="95249" cy="952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79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76604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6899" y="1035050"/>
            <a:ext cx="8639175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Putting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practice: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spc="-100" dirty="0">
                <a:latin typeface="Arial"/>
                <a:cs typeface="Arial"/>
              </a:rPr>
              <a:t>Research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questions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50" dirty="0">
                <a:latin typeface="Arial"/>
                <a:cs typeface="Arial"/>
              </a:rPr>
              <a:t>Good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less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good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hypotheses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85" dirty="0">
                <a:latin typeface="Arial"/>
                <a:cs typeface="Arial"/>
              </a:rPr>
              <a:t>Testing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hypotheses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 Significance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Testing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disappointing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answer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obsessed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95%.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25525"/>
            <a:ext cx="11925300" cy="143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70" dirty="0">
                <a:latin typeface="Arial"/>
                <a:cs typeface="Arial"/>
              </a:rPr>
              <a:t>Second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cat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video: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tiktok/kadie_cat</a:t>
            </a:r>
            <a:endParaRPr sz="155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1215"/>
              </a:spcBef>
            </a:pPr>
            <a:r>
              <a:rPr sz="1550" spc="-25" dirty="0">
                <a:latin typeface="Arial"/>
                <a:cs typeface="Arial"/>
              </a:rPr>
              <a:t>Hoekstra,</a:t>
            </a:r>
            <a:r>
              <a:rPr sz="1550" spc="-60" dirty="0">
                <a:latin typeface="Arial"/>
                <a:cs typeface="Arial"/>
              </a:rPr>
              <a:t> Rink, </a:t>
            </a:r>
            <a:r>
              <a:rPr sz="1550" spc="-35" dirty="0">
                <a:latin typeface="Arial"/>
                <a:cs typeface="Arial"/>
              </a:rPr>
              <a:t>Richard</a:t>
            </a:r>
            <a:r>
              <a:rPr sz="1550" spc="-60" dirty="0">
                <a:latin typeface="Arial"/>
                <a:cs typeface="Arial"/>
              </a:rPr>
              <a:t> D. </a:t>
            </a:r>
            <a:r>
              <a:rPr sz="1550" spc="-25" dirty="0">
                <a:latin typeface="Arial"/>
                <a:cs typeface="Arial"/>
              </a:rPr>
              <a:t>Morey,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Jeffrey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N.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Rouder,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Eric-</a:t>
            </a:r>
            <a:r>
              <a:rPr sz="1550" spc="-70" dirty="0">
                <a:latin typeface="Arial"/>
                <a:cs typeface="Arial"/>
              </a:rPr>
              <a:t>Jan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Wagenmakers.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2014.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“Robust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Misinterpretation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Intervals.”</a:t>
            </a:r>
            <a:endParaRPr sz="1550">
              <a:latin typeface="Arial"/>
              <a:cs typeface="Arial"/>
            </a:endParaRPr>
          </a:p>
          <a:p>
            <a:pPr marL="612140">
              <a:lnSpc>
                <a:spcPct val="100000"/>
              </a:lnSpc>
              <a:spcBef>
                <a:spcPts val="165"/>
              </a:spcBef>
            </a:pPr>
            <a:r>
              <a:rPr sz="1550" i="1" spc="-95" dirty="0">
                <a:latin typeface="Arial"/>
                <a:cs typeface="Arial"/>
              </a:rPr>
              <a:t>Psychonomic</a:t>
            </a:r>
            <a:r>
              <a:rPr sz="1550" i="1" spc="40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Bulletin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&amp;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114" dirty="0">
                <a:latin typeface="Arial"/>
                <a:cs typeface="Arial"/>
              </a:rPr>
              <a:t>Review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21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(5):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1157–64.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https://doi.org/10.3758/s13423-013-0572-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3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612140" marR="697230" indent="-400050">
              <a:lnSpc>
                <a:spcPct val="108900"/>
              </a:lnSpc>
              <a:spcBef>
                <a:spcPts val="75"/>
              </a:spcBef>
            </a:pPr>
            <a:r>
              <a:rPr sz="1550" spc="-80" dirty="0">
                <a:latin typeface="Arial"/>
                <a:cs typeface="Arial"/>
              </a:rPr>
              <a:t>Sharma,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Bhakti,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Susanna </a:t>
            </a:r>
            <a:r>
              <a:rPr sz="1550" spc="-175" dirty="0">
                <a:latin typeface="Arial"/>
                <a:cs typeface="Arial"/>
              </a:rPr>
              <a:t>S.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Lee,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Benjamin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K.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Johnson.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2022.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Dark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End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Tunnel: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Doomscrolling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Social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Media </a:t>
            </a:r>
            <a:r>
              <a:rPr sz="1550" spc="-55" dirty="0">
                <a:latin typeface="Arial"/>
                <a:cs typeface="Arial"/>
              </a:rPr>
              <a:t>Newsfeeds.”</a:t>
            </a:r>
            <a:r>
              <a:rPr sz="1550" spc="-25" dirty="0">
                <a:latin typeface="Arial"/>
                <a:cs typeface="Arial"/>
              </a:rPr>
              <a:t> </a:t>
            </a:r>
            <a:r>
              <a:rPr sz="1550" i="1" spc="-125" dirty="0">
                <a:latin typeface="Arial"/>
                <a:cs typeface="Arial"/>
              </a:rPr>
              <a:t>Technology,</a:t>
            </a:r>
            <a:r>
              <a:rPr sz="1550" i="1" spc="-25" dirty="0">
                <a:latin typeface="Arial"/>
                <a:cs typeface="Arial"/>
              </a:rPr>
              <a:t> </a:t>
            </a:r>
            <a:r>
              <a:rPr sz="1550" i="1" spc="-50" dirty="0">
                <a:latin typeface="Arial"/>
                <a:cs typeface="Arial"/>
              </a:rPr>
              <a:t>Mind,</a:t>
            </a:r>
            <a:r>
              <a:rPr sz="1550" i="1" spc="-30" dirty="0">
                <a:latin typeface="Arial"/>
                <a:cs typeface="Arial"/>
              </a:rPr>
              <a:t> </a:t>
            </a:r>
            <a:r>
              <a:rPr sz="1550" i="1" spc="-80" dirty="0">
                <a:latin typeface="Arial"/>
                <a:cs typeface="Arial"/>
              </a:rPr>
              <a:t>and</a:t>
            </a:r>
            <a:r>
              <a:rPr sz="1550" i="1" spc="-30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Behavior</a:t>
            </a:r>
            <a:r>
              <a:rPr sz="1550" i="1" spc="-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3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(1).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https://doi.org/10.1037/tmb0000059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3191</Words>
  <Application>Microsoft Macintosh PowerPoint</Application>
  <PresentationFormat>Custom</PresentationFormat>
  <Paragraphs>365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Apple Color Emoji</vt:lpstr>
      <vt:lpstr>Arial</vt:lpstr>
      <vt:lpstr>Arial-BoldItalicMT</vt:lpstr>
      <vt:lpstr>Monaco</vt:lpstr>
      <vt:lpstr>Times New Roman</vt:lpstr>
      <vt:lpstr>Office Theme</vt:lpstr>
      <vt:lpstr>Uncertainty, standard errors and confidence intervals Dr. Martina Sladekova</vt:lpstr>
      <vt:lpstr>linktr.ee/analysingdata</vt:lpstr>
      <vt:lpstr>Recap</vt:lpstr>
      <vt:lpstr>Recap</vt:lpstr>
      <vt:lpstr>Recap</vt:lpstr>
      <vt:lpstr>Recap</vt:lpstr>
      <vt:lpstr>PollEverywhere:</vt:lpstr>
      <vt:lpstr>Let’s practice (1) Example 1: Average individual drinks 730 cups of coffee per year. Jennifer drinks 1100 cups of coffee per year. Is Jennifer in top 5% of the distribution (shaded)?</vt:lpstr>
      <vt:lpstr>Let’s practice (1) Example 1: Average individual drinks 730 cups of coffee per year. Jennifer drinks 1100 cups of coffee per year. Is Jennifer in top 5% of the distribution (shaded)?</vt:lpstr>
      <vt:lpstr>Let’s practice (2) Example 2: A critical value for the bottom 5% on an anxiety scale is 7.08. A study participant receives a score of 8. Are they in the bottom 5%?</vt:lpstr>
      <vt:lpstr>Let’s practice (2) Example 2: A critical value for the bottom 5% on an anxiety scale is 7.08. A study participant receives a score of 8. Are they in the bottom 5%?</vt:lpstr>
      <vt:lpstr>Today</vt:lpstr>
      <vt:lpstr>Where are we?</vt:lpstr>
      <vt:lpstr>Uncertainty in estimation</vt:lpstr>
      <vt:lpstr>Samples and populations</vt:lpstr>
      <vt:lpstr>Samples and populations</vt:lpstr>
      <vt:lpstr>Samples and populations</vt:lpstr>
      <vt:lpstr>Samples and populations</vt:lpstr>
      <vt:lpstr>Parameter estimates</vt:lpstr>
      <vt:lpstr>Parameter estimates</vt:lpstr>
      <vt:lpstr>Parameter estimates</vt:lpstr>
      <vt:lpstr>Today’s example</vt:lpstr>
      <vt:lpstr>Doomscrolling poll</vt:lpstr>
      <vt:lpstr>PowerPoint Presentation</vt:lpstr>
      <vt:lpstr>PowerPoint Presentation</vt:lpstr>
      <vt:lpstr>PowerPoint Presentation</vt:lpstr>
      <vt:lpstr>PowerPoint Presentation</vt:lpstr>
      <vt:lpstr>Uncertainty in research and estimation</vt:lpstr>
      <vt:lpstr>Uncertainty in research and estimation</vt:lpstr>
      <vt:lpstr>Sampling distributions</vt:lpstr>
      <vt:lpstr>The Central Limit Theorem</vt:lpstr>
      <vt:lpstr>The Central Limit Theorem</vt:lpstr>
      <vt:lpstr>The Central Limit Theorem</vt:lpstr>
      <vt:lpstr>📌Attendance pin🧷</vt:lpstr>
      <vt:lpstr>Standard error</vt:lpstr>
      <vt:lpstr>Normal distribution - what we already know</vt:lpstr>
      <vt:lpstr>Normal sampling distribution</vt:lpstr>
      <vt:lpstr>Normal sampling distribution</vt:lpstr>
      <vt:lpstr>Normal sampling distribution</vt:lpstr>
      <vt:lpstr>Standard error</vt:lpstr>
      <vt:lpstr>Estimating the standard error from the sample</vt:lpstr>
      <vt:lpstr>Estimating the standard error from the sample</vt:lpstr>
      <vt:lpstr>Estimating the standard error from the sample</vt:lpstr>
      <vt:lpstr>Confidence intervals</vt:lpstr>
      <vt:lpstr>Confidence intervals</vt:lpstr>
      <vt:lpstr>Confidence intervals</vt:lpstr>
      <vt:lpstr>Confidence intervals for small samples</vt:lpstr>
      <vt:lpstr>The t-distribution</vt:lpstr>
      <vt:lpstr>The t-distribution</vt:lpstr>
      <vt:lpstr>t-based confidence intervals:</vt:lpstr>
      <vt:lpstr>t-based confidence intervals</vt:lpstr>
      <vt:lpstr>t-based confidence intervals:</vt:lpstr>
      <vt:lpstr>Confidence intervals across samples</vt:lpstr>
      <vt:lpstr>Confidence intervals across samples</vt:lpstr>
      <vt:lpstr>How to interpret confidence intervals</vt:lpstr>
      <vt:lpstr>Researchers (mis)interpreting confidence intervals</vt:lpstr>
      <vt:lpstr>How *not* to interpret confidence intervals</vt:lpstr>
      <vt:lpstr>How to interpret confidence intervals</vt:lpstr>
      <vt:lpstr>The bigger picture…</vt:lpstr>
      <vt:lpstr>Summary</vt:lpstr>
      <vt:lpstr>Next week: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quarto-inputddbeec139919118b</dc:title>
  <cp:lastModifiedBy>Martina Sladekova</cp:lastModifiedBy>
  <cp:revision>1</cp:revision>
  <dcterms:created xsi:type="dcterms:W3CDTF">2026-02-06T09:40:42Z</dcterms:created>
  <dcterms:modified xsi:type="dcterms:W3CDTF">2026-02-06T09:50:20Z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2026-02-06T00:00:00Z</vt:filetime>
  </property>
  <property fmtid="{D5CDD505-2E9C-101B-9397-08002B2CF9AE}" pid="3" name="Creator">
    <vt:lpwstr>Mozilla/5.0 (Macintosh; Intel Mac OS X 10_15_7) AppleWebKit/537.36 (KHTML, like Gecko) Chrome/133.0.0.0 Safari/537.36</vt:lpwstr>
  </property>
  <property fmtid="{D5CDD505-2E9C-101B-9397-08002B2CF9AE}" pid="4" name="LastSaved">
    <vt:filetime>2026-02-06T00:00:00Z</vt:filetime>
  </property>
  <property fmtid="{D5CDD505-2E9C-101B-9397-08002B2CF9AE}" pid="5" name="Producer">
    <vt:lpwstr>Skia/PDF m133</vt:lpwstr>
  </property>
</Properties>
</file>