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0BE9EC-FA2A-4328-92F2-DCC7AEACE812}" v="4" dt="2026-03-13T08:45:50.0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6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y Terry" userId="81b074e1-2925-40a6-ab63-07906bfb0037" providerId="ADAL" clId="{28CED562-8948-4B50-A0C9-53A1245192AC}"/>
    <pc:docChg chg="modSld">
      <pc:chgData name="Jenny Terry" userId="81b074e1-2925-40a6-ab63-07906bfb0037" providerId="ADAL" clId="{28CED562-8948-4B50-A0C9-53A1245192AC}" dt="2026-03-13T08:45:57.328" v="8" actId="404"/>
      <pc:docMkLst>
        <pc:docMk/>
      </pc:docMkLst>
      <pc:sldChg chg="addSp modSp mod">
        <pc:chgData name="Jenny Terry" userId="81b074e1-2925-40a6-ab63-07906bfb0037" providerId="ADAL" clId="{28CED562-8948-4B50-A0C9-53A1245192AC}" dt="2026-03-13T08:45:57.328" v="8" actId="404"/>
        <pc:sldMkLst>
          <pc:docMk/>
          <pc:sldMk cId="0" sldId="259"/>
        </pc:sldMkLst>
        <pc:spChg chg="add mod">
          <ac:chgData name="Jenny Terry" userId="81b074e1-2925-40a6-ab63-07906bfb0037" providerId="ADAL" clId="{28CED562-8948-4B50-A0C9-53A1245192AC}" dt="2026-03-13T08:45:57.328" v="8" actId="404"/>
          <ac:spMkLst>
            <pc:docMk/>
            <pc:sldMk cId="0" sldId="259"/>
            <ac:spMk id="5" creationId="{B9D56731-4C92-747A-9227-59A79D28623B}"/>
          </ac:spMkLst>
        </pc:spChg>
        <pc:picChg chg="add mod">
          <ac:chgData name="Jenny Terry" userId="81b074e1-2925-40a6-ab63-07906bfb0037" providerId="ADAL" clId="{28CED562-8948-4B50-A0C9-53A1245192AC}" dt="2026-03-13T08:45:50.032" v="5" actId="1076"/>
          <ac:picMkLst>
            <pc:docMk/>
            <pc:sldMk cId="0" sldId="259"/>
            <ac:picMk id="1026" creationId="{3CECA64B-297B-1996-401F-5EA3DB8A209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6899" y="320675"/>
            <a:ext cx="642683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1C418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1C418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030033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380" y="1158875"/>
            <a:ext cx="12156439" cy="3702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1C418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00843" y="7228033"/>
            <a:ext cx="2184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.ly/AnD_lecture_08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d2022.netlify.app/viz/app/?v=cor&amp;t=Correlation%20coefficient%20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s://link.springer.com/content/pdf/10.1007/s10865-023-00436-4.pdf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hyperlink" Target="https://bit.ly/AnD_lecture_08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70.png"/><Relationship Id="rId7" Type="http://schemas.openxmlformats.org/officeDocument/2006/relationships/hyperlink" Target="https://youtube.com/playlist?list=PLQGe6zcSJT0V4xC1NDyQePkyxUj8LWLnD&amp;si=BQMJwNC9JDeINAwk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7cSArk7tU4w?si=XBl2CORBn2CMmvZd" TargetMode="External"/><Relationship Id="rId5" Type="http://schemas.openxmlformats.org/officeDocument/2006/relationships/hyperlink" Target="https://learningstatisticswithr.com/lsr-0.6.pdf" TargetMode="External"/><Relationship Id="rId4" Type="http://schemas.openxmlformats.org/officeDocument/2006/relationships/hyperlink" Target="https://statisticsbyjim.com/regression/linear-regression-equation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74998" y="2606675"/>
            <a:ext cx="1026096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300" dirty="0"/>
              <a:t>Linear</a:t>
            </a:r>
            <a:r>
              <a:rPr sz="5600" spc="-545" dirty="0"/>
              <a:t> </a:t>
            </a:r>
            <a:r>
              <a:rPr sz="5600" spc="-195" dirty="0"/>
              <a:t>Model</a:t>
            </a:r>
            <a:r>
              <a:rPr sz="5600" spc="-540" dirty="0"/>
              <a:t> </a:t>
            </a:r>
            <a:r>
              <a:rPr sz="5600" spc="-450" dirty="0"/>
              <a:t>1:</a:t>
            </a:r>
            <a:r>
              <a:rPr sz="5600" spc="-545" dirty="0"/>
              <a:t> </a:t>
            </a:r>
            <a:r>
              <a:rPr sz="5600" spc="150" dirty="0"/>
              <a:t>A</a:t>
            </a:r>
            <a:r>
              <a:rPr sz="5600" spc="-540" dirty="0"/>
              <a:t> </a:t>
            </a:r>
            <a:r>
              <a:rPr sz="5600" spc="-325" dirty="0"/>
              <a:t>New</a:t>
            </a:r>
            <a:r>
              <a:rPr sz="5600" spc="-545" dirty="0"/>
              <a:t> </a:t>
            </a:r>
            <a:r>
              <a:rPr sz="5600" spc="-310" dirty="0"/>
              <a:t>Equation</a:t>
            </a:r>
            <a:endParaRPr sz="5600"/>
          </a:p>
        </p:txBody>
      </p:sp>
      <p:sp>
        <p:nvSpPr>
          <p:cNvPr id="3" name="object 3"/>
          <p:cNvSpPr txBox="1"/>
          <p:nvPr/>
        </p:nvSpPr>
        <p:spPr>
          <a:xfrm>
            <a:off x="5787875" y="3635375"/>
            <a:ext cx="1835785" cy="1235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900" dirty="0">
                <a:solidFill>
                  <a:srgbClr val="003B49"/>
                </a:solidFill>
                <a:latin typeface="Tahoma"/>
                <a:cs typeface="Tahoma"/>
              </a:rPr>
              <a:t>Week</a:t>
            </a:r>
            <a:r>
              <a:rPr sz="2900" spc="-204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900" spc="70" dirty="0">
                <a:solidFill>
                  <a:srgbClr val="003B49"/>
                </a:solidFill>
                <a:latin typeface="Tahoma"/>
                <a:cs typeface="Tahoma"/>
              </a:rPr>
              <a:t>08</a:t>
            </a:r>
            <a:endParaRPr sz="29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319"/>
              </a:spcBef>
            </a:pPr>
            <a:r>
              <a:rPr sz="2250" spc="125" dirty="0">
                <a:latin typeface="Tahoma"/>
                <a:cs typeface="Tahoma"/>
              </a:rPr>
              <a:t>Dr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Jenny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Terry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Looking</a:t>
            </a:r>
            <a:r>
              <a:rPr spc="-325" dirty="0"/>
              <a:t> </a:t>
            </a:r>
            <a:r>
              <a:rPr spc="-190" dirty="0"/>
              <a:t>Ahead</a:t>
            </a:r>
            <a:r>
              <a:rPr spc="-325" dirty="0"/>
              <a:t> </a:t>
            </a:r>
            <a:r>
              <a:rPr spc="-340" dirty="0"/>
              <a:t>(and</a:t>
            </a:r>
            <a:r>
              <a:rPr spc="-325" dirty="0"/>
              <a:t> </a:t>
            </a:r>
            <a:r>
              <a:rPr spc="-275" dirty="0"/>
              <a:t>Behind)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4"/>
            <a:ext cx="95249" cy="9524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192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533649"/>
            <a:ext cx="95249" cy="9524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0479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762374"/>
            <a:ext cx="95249" cy="95248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427672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9174" y="47624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174" y="52482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09599" y="5800725"/>
            <a:ext cx="12192000" cy="523875"/>
            <a:chOff x="609599" y="5800725"/>
            <a:chExt cx="12192000" cy="523875"/>
          </a:xfrm>
        </p:grpSpPr>
        <p:sp>
          <p:nvSpPr>
            <p:cNvPr id="12" name="object 12"/>
            <p:cNvSpPr/>
            <p:nvPr/>
          </p:nvSpPr>
          <p:spPr>
            <a:xfrm>
              <a:off x="628878" y="5800737"/>
              <a:ext cx="12172950" cy="523875"/>
            </a:xfrm>
            <a:custGeom>
              <a:avLst/>
              <a:gdLst/>
              <a:ahLst/>
              <a:cxnLst/>
              <a:rect l="l" t="t" r="r" b="b"/>
              <a:pathLst>
                <a:path w="12172950" h="523875">
                  <a:moveTo>
                    <a:pt x="12161990" y="512191"/>
                  </a:moveTo>
                  <a:lnTo>
                    <a:pt x="12155297" y="505498"/>
                  </a:lnTo>
                  <a:lnTo>
                    <a:pt x="12149239" y="511556"/>
                  </a:lnTo>
                  <a:lnTo>
                    <a:pt x="12142508" y="514350"/>
                  </a:lnTo>
                  <a:lnTo>
                    <a:pt x="18808" y="514350"/>
                  </a:lnTo>
                  <a:lnTo>
                    <a:pt x="18808" y="514108"/>
                  </a:lnTo>
                  <a:lnTo>
                    <a:pt x="0" y="518807"/>
                  </a:lnTo>
                  <a:lnTo>
                    <a:pt x="4191" y="521081"/>
                  </a:lnTo>
                  <a:lnTo>
                    <a:pt x="11214" y="523176"/>
                  </a:lnTo>
                  <a:lnTo>
                    <a:pt x="18808" y="523862"/>
                  </a:lnTo>
                  <a:lnTo>
                    <a:pt x="12134609" y="523862"/>
                  </a:lnTo>
                  <a:lnTo>
                    <a:pt x="12161558" y="512711"/>
                  </a:lnTo>
                  <a:lnTo>
                    <a:pt x="12161990" y="512191"/>
                  </a:lnTo>
                  <a:close/>
                </a:path>
                <a:path w="12172950" h="523875">
                  <a:moveTo>
                    <a:pt x="12161990" y="11671"/>
                  </a:moveTo>
                  <a:lnTo>
                    <a:pt x="12161558" y="11150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81"/>
                  </a:lnTo>
                  <a:lnTo>
                    <a:pt x="12142216" y="685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06"/>
                  </a:lnTo>
                  <a:lnTo>
                    <a:pt x="12155297" y="18364"/>
                  </a:lnTo>
                  <a:lnTo>
                    <a:pt x="12161990" y="11671"/>
                  </a:lnTo>
                  <a:close/>
                </a:path>
                <a:path w="12172950" h="523875">
                  <a:moveTo>
                    <a:pt x="12172709" y="11150"/>
                  </a:moveTo>
                  <a:lnTo>
                    <a:pt x="12163184" y="11150"/>
                  </a:lnTo>
                  <a:lnTo>
                    <a:pt x="12163184" y="512711"/>
                  </a:lnTo>
                  <a:lnTo>
                    <a:pt x="12172709" y="512711"/>
                  </a:lnTo>
                  <a:lnTo>
                    <a:pt x="12172709" y="1115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599" y="5805619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19582" y="514084"/>
                  </a:moveTo>
                  <a:lnTo>
                    <a:pt x="0" y="4808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509454"/>
                  </a:lnTo>
                  <a:lnTo>
                    <a:pt x="19582" y="514084"/>
                  </a:lnTo>
                  <a:close/>
                </a:path>
              </a:pathLst>
            </a:custGeom>
            <a:solidFill>
              <a:srgbClr val="DB3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7699" y="5810249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BEAEC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5934074"/>
              <a:ext cx="247649" cy="24764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34999" y="977900"/>
            <a:ext cx="12169775" cy="5218430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45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story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far…</a:t>
            </a:r>
            <a:endParaRPr sz="2250">
              <a:latin typeface="Tahoma"/>
              <a:cs typeface="Tahoma"/>
            </a:endParaRPr>
          </a:p>
          <a:p>
            <a:pPr marL="640715">
              <a:lnSpc>
                <a:spcPct val="100000"/>
              </a:lnSpc>
              <a:spcBef>
                <a:spcPts val="1350"/>
              </a:spcBef>
            </a:pPr>
            <a:r>
              <a:rPr sz="2250" spc="-40" dirty="0">
                <a:latin typeface="Tahoma"/>
                <a:cs typeface="Tahoma"/>
              </a:rPr>
              <a:t>Fundamentals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70" dirty="0">
                <a:latin typeface="Tahoma"/>
                <a:cs typeface="Tahoma"/>
              </a:rPr>
              <a:t>NHST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&amp;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Statistical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Tests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250">
              <a:latin typeface="Tahoma"/>
              <a:cs typeface="Tahoma"/>
            </a:endParaRPr>
          </a:p>
          <a:p>
            <a:pPr marL="260350">
              <a:lnSpc>
                <a:spcPct val="100000"/>
              </a:lnSpc>
              <a:spcBef>
                <a:spcPts val="5"/>
              </a:spcBef>
            </a:pPr>
            <a:r>
              <a:rPr sz="2250" spc="-20" dirty="0">
                <a:latin typeface="Tahoma"/>
                <a:cs typeface="Tahoma"/>
              </a:rPr>
              <a:t>This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week:</a:t>
            </a:r>
            <a:endParaRPr sz="2250">
              <a:latin typeface="Tahoma"/>
              <a:cs typeface="Tahoma"/>
            </a:endParaRPr>
          </a:p>
          <a:p>
            <a:pPr marL="640715">
              <a:lnSpc>
                <a:spcPct val="100000"/>
              </a:lnSpc>
              <a:spcBef>
                <a:spcPts val="135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Model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Equation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Line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250">
              <a:latin typeface="Tahoma"/>
              <a:cs typeface="Tahoma"/>
            </a:endParaRPr>
          </a:p>
          <a:p>
            <a:pPr marL="260350">
              <a:lnSpc>
                <a:spcPct val="100000"/>
              </a:lnSpc>
            </a:pPr>
            <a:r>
              <a:rPr sz="2250" spc="-10" dirty="0">
                <a:latin typeface="Tahoma"/>
                <a:cs typeface="Tahoma"/>
              </a:rPr>
              <a:t>Coming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up:</a:t>
            </a:r>
            <a:endParaRPr sz="2250">
              <a:latin typeface="Tahoma"/>
              <a:cs typeface="Tahoma"/>
            </a:endParaRPr>
          </a:p>
          <a:p>
            <a:pPr marL="640715">
              <a:lnSpc>
                <a:spcPct val="100000"/>
              </a:lnSpc>
              <a:spcBef>
                <a:spcPts val="855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Model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Evaluating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Model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i="1" spc="-95" dirty="0">
                <a:latin typeface="Trebuchet MS"/>
                <a:cs typeface="Trebuchet MS"/>
              </a:rPr>
              <a:t>p</a:t>
            </a:r>
            <a:r>
              <a:rPr sz="2250" spc="-95" dirty="0">
                <a:latin typeface="Tahoma"/>
                <a:cs typeface="Tahoma"/>
              </a:rPr>
              <a:t>-</a:t>
            </a:r>
            <a:r>
              <a:rPr sz="2250" spc="-75" dirty="0">
                <a:latin typeface="Tahoma"/>
                <a:cs typeface="Tahoma"/>
              </a:rPr>
              <a:t>values,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CIs,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750" i="1" dirty="0">
                <a:latin typeface="Arial"/>
                <a:cs typeface="Arial"/>
              </a:rPr>
              <a:t>F</a:t>
            </a:r>
            <a:r>
              <a:rPr sz="2750" i="1" spc="60" dirty="0">
                <a:latin typeface="Arial"/>
                <a:cs typeface="Arial"/>
              </a:rPr>
              <a:t> </a:t>
            </a:r>
            <a:r>
              <a:rPr sz="2250" dirty="0">
                <a:latin typeface="Tahoma"/>
                <a:cs typeface="Tahoma"/>
              </a:rPr>
              <a:t>&amp;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R</a:t>
            </a:r>
            <a:r>
              <a:rPr sz="2775" spc="-37" baseline="28528" dirty="0">
                <a:latin typeface="Tahoma"/>
                <a:cs typeface="Tahoma"/>
              </a:rPr>
              <a:t>2</a:t>
            </a:r>
            <a:endParaRPr sz="2775" baseline="28528">
              <a:latin typeface="Tahoma"/>
              <a:cs typeface="Tahoma"/>
            </a:endParaRPr>
          </a:p>
          <a:p>
            <a:pPr marL="640715" marR="5283835">
              <a:lnSpc>
                <a:spcPts val="3829"/>
              </a:lnSpc>
              <a:spcBef>
                <a:spcPts val="209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Model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Models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Multiple</a:t>
            </a:r>
            <a:r>
              <a:rPr sz="2250" spc="-15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Predictors Questionable</a:t>
            </a:r>
            <a:r>
              <a:rPr sz="2250" spc="-20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Research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Practices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2250">
              <a:latin typeface="Tahoma"/>
              <a:cs typeface="Tahoma"/>
            </a:endParaRPr>
          </a:p>
          <a:p>
            <a:pPr marL="412750">
              <a:lnSpc>
                <a:spcPct val="100000"/>
              </a:lnSpc>
            </a:pPr>
            <a:r>
              <a:rPr sz="1550" b="1" spc="-185" dirty="0">
                <a:solidFill>
                  <a:srgbClr val="1C4189"/>
                </a:solidFill>
                <a:latin typeface="Tahoma"/>
                <a:cs typeface="Tahoma"/>
              </a:rPr>
              <a:t>“Is</a:t>
            </a:r>
            <a:r>
              <a:rPr sz="1550" b="1" spc="-13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50" dirty="0">
                <a:solidFill>
                  <a:srgbClr val="1C4189"/>
                </a:solidFill>
                <a:latin typeface="Tahoma"/>
                <a:cs typeface="Tahoma"/>
              </a:rPr>
              <a:t>it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95" dirty="0">
                <a:solidFill>
                  <a:srgbClr val="1C4189"/>
                </a:solidFill>
                <a:latin typeface="Tahoma"/>
                <a:cs typeface="Tahoma"/>
              </a:rPr>
              <a:t>bad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45" dirty="0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265" dirty="0">
                <a:solidFill>
                  <a:srgbClr val="1C4189"/>
                </a:solidFill>
                <a:latin typeface="Tahoma"/>
                <a:cs typeface="Tahoma"/>
              </a:rPr>
              <a:t>I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don’t</a:t>
            </a:r>
            <a:r>
              <a:rPr sz="1550" b="1" spc="-13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understand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0" dirty="0">
                <a:solidFill>
                  <a:srgbClr val="1C4189"/>
                </a:solidFill>
                <a:latin typeface="Tahoma"/>
                <a:cs typeface="Tahoma"/>
              </a:rPr>
              <a:t>anything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lectures?”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0" dirty="0"/>
              <a:t>Today’s</a:t>
            </a:r>
            <a:r>
              <a:rPr spc="-350" dirty="0"/>
              <a:t> </a:t>
            </a:r>
            <a:r>
              <a:rPr spc="-175" dirty="0"/>
              <a:t>Objectives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9"/>
            <a:ext cx="95249" cy="95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90774"/>
            <a:ext cx="95249" cy="9524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9336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47662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019549"/>
            <a:ext cx="95249" cy="952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562474"/>
            <a:ext cx="95249" cy="9524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09599" y="5143500"/>
            <a:ext cx="12192000" cy="1028700"/>
            <a:chOff x="609599" y="5143500"/>
            <a:chExt cx="12192000" cy="1028700"/>
          </a:xfrm>
        </p:grpSpPr>
        <p:sp>
          <p:nvSpPr>
            <p:cNvPr id="10" name="object 10"/>
            <p:cNvSpPr/>
            <p:nvPr/>
          </p:nvSpPr>
          <p:spPr>
            <a:xfrm>
              <a:off x="628878" y="5143499"/>
              <a:ext cx="12172950" cy="1028700"/>
            </a:xfrm>
            <a:custGeom>
              <a:avLst/>
              <a:gdLst/>
              <a:ahLst/>
              <a:cxnLst/>
              <a:rect l="l" t="t" r="r" b="b"/>
              <a:pathLst>
                <a:path w="12172950" h="1028700">
                  <a:moveTo>
                    <a:pt x="12172709" y="38100"/>
                  </a:moveTo>
                  <a:lnTo>
                    <a:pt x="12172023" y="30505"/>
                  </a:lnTo>
                  <a:lnTo>
                    <a:pt x="12169927" y="23482"/>
                  </a:lnTo>
                  <a:lnTo>
                    <a:pt x="12166435" y="17030"/>
                  </a:lnTo>
                  <a:lnTo>
                    <a:pt x="12161990" y="11684"/>
                  </a:lnTo>
                  <a:lnTo>
                    <a:pt x="12161558" y="11163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67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55297" y="18376"/>
                  </a:lnTo>
                  <a:lnTo>
                    <a:pt x="12160402" y="23482"/>
                  </a:lnTo>
                  <a:lnTo>
                    <a:pt x="12163184" y="30213"/>
                  </a:lnTo>
                  <a:lnTo>
                    <a:pt x="12163184" y="998499"/>
                  </a:lnTo>
                  <a:lnTo>
                    <a:pt x="12160402" y="1005230"/>
                  </a:lnTo>
                  <a:lnTo>
                    <a:pt x="12155297" y="1010335"/>
                  </a:lnTo>
                  <a:lnTo>
                    <a:pt x="12154814" y="1010805"/>
                  </a:lnTo>
                  <a:lnTo>
                    <a:pt x="12149239" y="1016393"/>
                  </a:lnTo>
                  <a:lnTo>
                    <a:pt x="12142508" y="1019175"/>
                  </a:lnTo>
                  <a:lnTo>
                    <a:pt x="18808" y="1019175"/>
                  </a:lnTo>
                  <a:lnTo>
                    <a:pt x="18808" y="1018946"/>
                  </a:lnTo>
                  <a:lnTo>
                    <a:pt x="0" y="1023645"/>
                  </a:lnTo>
                  <a:lnTo>
                    <a:pt x="4191" y="1025918"/>
                  </a:lnTo>
                  <a:lnTo>
                    <a:pt x="11214" y="1028014"/>
                  </a:lnTo>
                  <a:lnTo>
                    <a:pt x="18808" y="1028700"/>
                  </a:lnTo>
                  <a:lnTo>
                    <a:pt x="12134609" y="1028700"/>
                  </a:lnTo>
                  <a:lnTo>
                    <a:pt x="12142216" y="1028014"/>
                  </a:lnTo>
                  <a:lnTo>
                    <a:pt x="12149239" y="1025918"/>
                  </a:lnTo>
                  <a:lnTo>
                    <a:pt x="12155691" y="1022426"/>
                  </a:lnTo>
                  <a:lnTo>
                    <a:pt x="12159590" y="1019175"/>
                  </a:lnTo>
                  <a:lnTo>
                    <a:pt x="12161558" y="1017549"/>
                  </a:lnTo>
                  <a:lnTo>
                    <a:pt x="12161990" y="1017028"/>
                  </a:lnTo>
                  <a:lnTo>
                    <a:pt x="12166435" y="1011682"/>
                  </a:lnTo>
                  <a:lnTo>
                    <a:pt x="12169927" y="1005230"/>
                  </a:lnTo>
                  <a:lnTo>
                    <a:pt x="12172023" y="998207"/>
                  </a:lnTo>
                  <a:lnTo>
                    <a:pt x="12172709" y="990600"/>
                  </a:lnTo>
                  <a:lnTo>
                    <a:pt x="12172709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9599" y="5148394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7699" y="5153024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6F0FE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5276849"/>
              <a:ext cx="247649" cy="24764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58799" y="1035050"/>
            <a:ext cx="12250420" cy="5037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Tahoma"/>
                <a:cs typeface="Tahoma"/>
              </a:rPr>
              <a:t>After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this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lecture,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will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(begin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to)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understand:</a:t>
            </a:r>
            <a:endParaRPr sz="2250" dirty="0">
              <a:latin typeface="Tahoma"/>
              <a:cs typeface="Tahoma"/>
            </a:endParaRPr>
          </a:p>
          <a:p>
            <a:pPr marL="335915" marR="5730875">
              <a:lnSpc>
                <a:spcPct val="158300"/>
              </a:lnSpc>
              <a:spcBef>
                <a:spcPts val="900"/>
              </a:spcBef>
            </a:pPr>
            <a:r>
              <a:rPr sz="2250" dirty="0">
                <a:latin typeface="Tahoma"/>
                <a:cs typeface="Tahoma"/>
              </a:rPr>
              <a:t>What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statistical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why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they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useful </a:t>
            </a: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20" dirty="0">
                <a:solidFill>
                  <a:srgbClr val="1C4189"/>
                </a:solidFill>
                <a:latin typeface="Tahoma"/>
                <a:cs typeface="Tahoma"/>
              </a:rPr>
              <a:t>linear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predictor</a:t>
            </a:r>
            <a:endParaRPr sz="2250" dirty="0">
              <a:latin typeface="Tahoma"/>
              <a:cs typeface="Tahoma"/>
            </a:endParaRPr>
          </a:p>
          <a:p>
            <a:pPr marL="716915">
              <a:lnSpc>
                <a:spcPct val="100000"/>
              </a:lnSpc>
              <a:spcBef>
                <a:spcPts val="1075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172" baseline="-12012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(the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b="1" spc="-20" dirty="0">
                <a:solidFill>
                  <a:srgbClr val="1C4189"/>
                </a:solidFill>
                <a:latin typeface="Tahoma"/>
                <a:cs typeface="Tahoma"/>
              </a:rPr>
              <a:t>intercept</a:t>
            </a:r>
            <a:r>
              <a:rPr sz="2250" spc="-20" dirty="0">
                <a:latin typeface="Tahoma"/>
                <a:cs typeface="Tahoma"/>
              </a:rPr>
              <a:t>)</a:t>
            </a:r>
            <a:endParaRPr sz="2250" dirty="0">
              <a:latin typeface="Tahoma"/>
              <a:cs typeface="Tahoma"/>
            </a:endParaRPr>
          </a:p>
          <a:p>
            <a:pPr marL="716915">
              <a:lnSpc>
                <a:spcPct val="100000"/>
              </a:lnSpc>
              <a:spcBef>
                <a:spcPts val="975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172" baseline="-12012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(the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slope</a:t>
            </a:r>
            <a:r>
              <a:rPr sz="2250" spc="-10" dirty="0">
                <a:latin typeface="Tahoma"/>
                <a:cs typeface="Tahoma"/>
              </a:rPr>
              <a:t>)</a:t>
            </a:r>
            <a:endParaRPr sz="2250" dirty="0">
              <a:latin typeface="Tahoma"/>
              <a:cs typeface="Tahoma"/>
            </a:endParaRPr>
          </a:p>
          <a:p>
            <a:pPr marL="335915" marR="6189345">
              <a:lnSpc>
                <a:spcPts val="4270"/>
              </a:lnSpc>
              <a:spcBef>
                <a:spcPts val="309"/>
              </a:spcBef>
            </a:pPr>
            <a:r>
              <a:rPr sz="2250" dirty="0">
                <a:latin typeface="Tahoma"/>
                <a:cs typeface="Tahoma"/>
              </a:rPr>
              <a:t>How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use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Tahoma"/>
                <a:cs typeface="Tahoma"/>
              </a:rPr>
              <a:t>predict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an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outcome </a:t>
            </a:r>
            <a:r>
              <a:rPr sz="2250" dirty="0">
                <a:latin typeface="Tahoma"/>
                <a:cs typeface="Tahoma"/>
              </a:rPr>
              <a:t>How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read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scatterplots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lines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best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25" dirty="0">
                <a:solidFill>
                  <a:srgbClr val="1C4189"/>
                </a:solidFill>
                <a:latin typeface="Tahoma"/>
                <a:cs typeface="Tahoma"/>
              </a:rPr>
              <a:t>fit</a:t>
            </a:r>
            <a:endParaRPr sz="22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2250" dirty="0">
              <a:latin typeface="Tahoma"/>
              <a:cs typeface="Tahoma"/>
            </a:endParaRPr>
          </a:p>
          <a:p>
            <a:pPr marL="488315">
              <a:lnSpc>
                <a:spcPct val="100000"/>
              </a:lnSpc>
            </a:pPr>
            <a:r>
              <a:rPr sz="1550" b="1" spc="-114" dirty="0">
                <a:solidFill>
                  <a:srgbClr val="1C4189"/>
                </a:solidFill>
                <a:latin typeface="Tahoma"/>
                <a:cs typeface="Tahoma"/>
              </a:rPr>
              <a:t>Talk</a:t>
            </a:r>
            <a:r>
              <a:rPr sz="1550" b="1" spc="-13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65" dirty="0">
                <a:solidFill>
                  <a:srgbClr val="1C4189"/>
                </a:solidFill>
                <a:latin typeface="Tahoma"/>
                <a:cs typeface="Tahoma"/>
              </a:rPr>
              <a:t>to</a:t>
            </a:r>
            <a:r>
              <a:rPr sz="1550" b="1" spc="-13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25" dirty="0">
                <a:solidFill>
                  <a:srgbClr val="1C4189"/>
                </a:solidFill>
                <a:latin typeface="Tahoma"/>
                <a:cs typeface="Tahoma"/>
              </a:rPr>
              <a:t>Me!</a:t>
            </a:r>
            <a:endParaRPr sz="15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50" dirty="0">
              <a:latin typeface="Tahoma"/>
              <a:cs typeface="Tahoma"/>
            </a:endParaRPr>
          </a:p>
          <a:p>
            <a:pPr marL="188595">
              <a:lnSpc>
                <a:spcPct val="100000"/>
              </a:lnSpc>
              <a:spcBef>
                <a:spcPts val="5"/>
              </a:spcBef>
            </a:pPr>
            <a:r>
              <a:rPr sz="1550" dirty="0">
                <a:latin typeface="Tahoma"/>
                <a:cs typeface="Tahoma"/>
              </a:rPr>
              <a:t>Open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Lecture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Google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Doc:</a:t>
            </a:r>
            <a:r>
              <a:rPr sz="1550" spc="-114" dirty="0">
                <a:latin typeface="Tahoma"/>
                <a:cs typeface="Tahoma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https://bit.ly/AnD_lecture_08</a:t>
            </a:r>
            <a:endParaRPr sz="155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6722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Statistical</a:t>
            </a:r>
            <a:r>
              <a:rPr spc="-270" dirty="0"/>
              <a:t> </a:t>
            </a:r>
            <a:r>
              <a:rPr spc="-120" dirty="0"/>
              <a:t>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D56731-4C92-747A-9227-59A79D28623B}"/>
              </a:ext>
            </a:extLst>
          </p:cNvPr>
          <p:cNvSpPr txBox="1"/>
          <p:nvPr/>
        </p:nvSpPr>
        <p:spPr>
          <a:xfrm>
            <a:off x="6324600" y="1648241"/>
            <a:ext cx="670727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1" i="0" dirty="0">
                <a:solidFill>
                  <a:srgbClr val="1D4289"/>
                </a:solidFill>
                <a:effectLst/>
                <a:latin typeface="inherit"/>
              </a:rPr>
              <a:t>Psychological reality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 is like </a:t>
            </a:r>
            <a:r>
              <a:rPr lang="en-GB" sz="2000" b="1" i="0" dirty="0">
                <a:solidFill>
                  <a:srgbClr val="1D4289"/>
                </a:solidFill>
                <a:effectLst/>
                <a:latin typeface="inherit"/>
              </a:rPr>
              <a:t>Google Earth</a:t>
            </a:r>
            <a:endParaRPr lang="en-GB" sz="20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1" i="0" dirty="0">
                <a:solidFill>
                  <a:srgbClr val="1D4289"/>
                </a:solidFill>
                <a:effectLst/>
                <a:latin typeface="inherit"/>
              </a:rPr>
              <a:t>Statistical models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 are like the </a:t>
            </a:r>
            <a:r>
              <a:rPr lang="en-GB" sz="2000" b="1" i="0" dirty="0">
                <a:solidFill>
                  <a:srgbClr val="1D4289"/>
                </a:solidFill>
                <a:effectLst/>
                <a:latin typeface="inherit"/>
              </a:rPr>
              <a:t>London Tube map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 — a simplified, distorted version of reality but incredibly useful</a:t>
            </a:r>
          </a:p>
          <a:p>
            <a:pPr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When we build a statistical model, we intentionally ignore a lot of the detail so we can focus on the relationship we care about</a:t>
            </a:r>
          </a:p>
          <a:p>
            <a:pPr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They are </a:t>
            </a:r>
            <a:r>
              <a:rPr lang="en-GB" sz="2000" b="1" i="0" dirty="0">
                <a:solidFill>
                  <a:srgbClr val="1D4289"/>
                </a:solidFill>
                <a:effectLst/>
                <a:latin typeface="inherit"/>
              </a:rPr>
              <a:t>never perfectly true representations of reality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, but they can still be extremely useful for:</a:t>
            </a:r>
          </a:p>
          <a:p>
            <a:pPr marL="742950" lvl="1" indent="-285750"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understanding relationships</a:t>
            </a:r>
          </a:p>
          <a:p>
            <a:pPr marL="742950" lvl="1" indent="-285750"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making predictions</a:t>
            </a:r>
          </a:p>
          <a:p>
            <a:pPr marL="742950" lvl="1" indent="-285750" algn="l" fontAlgn="base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inherit"/>
              </a:rPr>
              <a:t>testing theories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CECA64B-297B-1996-401F-5EA3DB8A2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90700"/>
            <a:ext cx="4679421" cy="327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699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3"/>
            <a:ext cx="12192000" cy="2291080"/>
            <a:chOff x="609599" y="1033593"/>
            <a:chExt cx="12192000" cy="2291080"/>
          </a:xfrm>
        </p:grpSpPr>
        <p:sp>
          <p:nvSpPr>
            <p:cNvPr id="4" name="object 4"/>
            <p:cNvSpPr/>
            <p:nvPr/>
          </p:nvSpPr>
          <p:spPr>
            <a:xfrm>
              <a:off x="628878" y="1039863"/>
              <a:ext cx="12172950" cy="2284730"/>
            </a:xfrm>
            <a:custGeom>
              <a:avLst/>
              <a:gdLst/>
              <a:ahLst/>
              <a:cxnLst/>
              <a:rect l="l" t="t" r="r" b="b"/>
              <a:pathLst>
                <a:path w="12172950" h="2284729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2254161"/>
                  </a:lnTo>
                  <a:lnTo>
                    <a:pt x="12160402" y="2260892"/>
                  </a:lnTo>
                  <a:lnTo>
                    <a:pt x="12155297" y="2265997"/>
                  </a:lnTo>
                  <a:lnTo>
                    <a:pt x="12154814" y="2266467"/>
                  </a:lnTo>
                  <a:lnTo>
                    <a:pt x="12149239" y="2272055"/>
                  </a:lnTo>
                  <a:lnTo>
                    <a:pt x="12142508" y="2274836"/>
                  </a:lnTo>
                  <a:lnTo>
                    <a:pt x="18808" y="2274836"/>
                  </a:lnTo>
                  <a:lnTo>
                    <a:pt x="18808" y="2274608"/>
                  </a:lnTo>
                  <a:lnTo>
                    <a:pt x="0" y="2279307"/>
                  </a:lnTo>
                  <a:lnTo>
                    <a:pt x="4191" y="2281580"/>
                  </a:lnTo>
                  <a:lnTo>
                    <a:pt x="11214" y="2283676"/>
                  </a:lnTo>
                  <a:lnTo>
                    <a:pt x="18808" y="2284361"/>
                  </a:lnTo>
                  <a:lnTo>
                    <a:pt x="12134609" y="2284361"/>
                  </a:lnTo>
                  <a:lnTo>
                    <a:pt x="12142216" y="2283676"/>
                  </a:lnTo>
                  <a:lnTo>
                    <a:pt x="12149239" y="2281580"/>
                  </a:lnTo>
                  <a:lnTo>
                    <a:pt x="12155691" y="2278088"/>
                  </a:lnTo>
                  <a:lnTo>
                    <a:pt x="12159590" y="2274836"/>
                  </a:lnTo>
                  <a:lnTo>
                    <a:pt x="12161558" y="2273211"/>
                  </a:lnTo>
                  <a:lnTo>
                    <a:pt x="12161990" y="2272690"/>
                  </a:lnTo>
                  <a:lnTo>
                    <a:pt x="12166435" y="2267343"/>
                  </a:lnTo>
                  <a:lnTo>
                    <a:pt x="12169927" y="2260892"/>
                  </a:lnTo>
                  <a:lnTo>
                    <a:pt x="12172023" y="2253869"/>
                  </a:lnTo>
                  <a:lnTo>
                    <a:pt x="12172709" y="2246261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3"/>
              <a:ext cx="38100" cy="2286000"/>
            </a:xfrm>
            <a:custGeom>
              <a:avLst/>
              <a:gdLst/>
              <a:ahLst/>
              <a:cxnLst/>
              <a:rect l="l" t="t" r="r" b="b"/>
              <a:pathLst>
                <a:path w="38100" h="2286000">
                  <a:moveTo>
                    <a:pt x="19582" y="2285733"/>
                  </a:moveTo>
                  <a:lnTo>
                    <a:pt x="0" y="22525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2281104"/>
                  </a:lnTo>
                  <a:lnTo>
                    <a:pt x="19582" y="22857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23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2089"/>
              <a:ext cx="185795" cy="247608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6722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Statistical</a:t>
            </a:r>
            <a:r>
              <a:rPr spc="-270" dirty="0"/>
              <a:t> </a:t>
            </a:r>
            <a:r>
              <a:rPr spc="-120" dirty="0"/>
              <a:t>Models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7699" y="1158875"/>
            <a:ext cx="12136120" cy="7988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sz="1550" b="1" spc="-10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75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1550" b="1" spc="-11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75" dirty="0">
                <a:solidFill>
                  <a:srgbClr val="1C4189"/>
                </a:solidFill>
                <a:latin typeface="Tahoma"/>
                <a:cs typeface="Tahoma"/>
              </a:rPr>
              <a:t>General</a:t>
            </a:r>
            <a:r>
              <a:rPr sz="1550" b="1" spc="-10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1550" b="1" spc="-10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Equation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50">
              <a:latin typeface="Tahoma"/>
              <a:cs typeface="Tahoma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sz="1550" spc="80" dirty="0">
                <a:latin typeface="Tahoma"/>
                <a:cs typeface="Tahoma"/>
              </a:rPr>
              <a:t>A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conceptual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representation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all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statistical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40" dirty="0">
                <a:latin typeface="Tahoma"/>
                <a:cs typeface="Tahoma"/>
              </a:rPr>
              <a:t>models,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with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following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form:</a:t>
            </a:r>
            <a:endParaRPr sz="155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752848"/>
            <a:ext cx="95249" cy="9524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82650" y="3397250"/>
            <a:ext cx="11375390" cy="208280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use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statistical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predict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particular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case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90" dirty="0">
                <a:latin typeface="Tahoma"/>
                <a:cs typeface="Tahoma"/>
              </a:rPr>
              <a:t>(e.g.,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an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individual)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itself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set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mathematical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assumptions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55" dirty="0">
                <a:latin typeface="Tahoma"/>
                <a:cs typeface="Tahoma"/>
              </a:rPr>
              <a:t>(i.e.,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an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equation)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assume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properties </a:t>
            </a:r>
            <a:r>
              <a:rPr sz="2250" spc="-25" dirty="0">
                <a:latin typeface="Tahoma"/>
                <a:cs typeface="Tahoma"/>
              </a:rPr>
              <a:t>about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population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latin typeface="Tahoma"/>
                <a:cs typeface="Tahoma"/>
              </a:rPr>
              <a:t>This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always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subject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some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degree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295773"/>
            <a:ext cx="95249" cy="9524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267323"/>
            <a:ext cx="95249" cy="9524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387850" y="2291395"/>
            <a:ext cx="466471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i="1" spc="-195" dirty="0">
                <a:latin typeface="Arial"/>
                <a:cs typeface="Arial"/>
              </a:rPr>
              <a:t>outcome</a:t>
            </a:r>
            <a:r>
              <a:rPr sz="3450" i="1" spc="-50" dirty="0">
                <a:latin typeface="Arial"/>
                <a:cs typeface="Arial"/>
              </a:rPr>
              <a:t> </a:t>
            </a:r>
            <a:r>
              <a:rPr sz="3350" spc="95" dirty="0">
                <a:latin typeface="Tahoma"/>
                <a:cs typeface="Tahoma"/>
              </a:rPr>
              <a:t>=</a:t>
            </a:r>
            <a:r>
              <a:rPr sz="3350" spc="-130" dirty="0">
                <a:latin typeface="Tahoma"/>
                <a:cs typeface="Tahoma"/>
              </a:rPr>
              <a:t> </a:t>
            </a:r>
            <a:r>
              <a:rPr sz="3450" i="1" spc="-165" dirty="0">
                <a:latin typeface="Arial"/>
                <a:cs typeface="Arial"/>
              </a:rPr>
              <a:t>model</a:t>
            </a:r>
            <a:r>
              <a:rPr sz="3450" i="1" spc="-200" dirty="0">
                <a:latin typeface="Arial"/>
                <a:cs typeface="Arial"/>
              </a:rPr>
              <a:t> </a:t>
            </a:r>
            <a:r>
              <a:rPr sz="3350" spc="95" dirty="0">
                <a:latin typeface="Tahoma"/>
                <a:cs typeface="Tahoma"/>
              </a:rPr>
              <a:t>+</a:t>
            </a:r>
            <a:r>
              <a:rPr sz="3350" spc="-285" dirty="0">
                <a:latin typeface="Tahoma"/>
                <a:cs typeface="Tahoma"/>
              </a:rPr>
              <a:t> </a:t>
            </a:r>
            <a:r>
              <a:rPr sz="3450" i="1" spc="-10" dirty="0">
                <a:latin typeface="Arial"/>
                <a:cs typeface="Arial"/>
              </a:rPr>
              <a:t>error</a:t>
            </a:r>
            <a:endParaRPr sz="345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The</a:t>
            </a:r>
            <a:r>
              <a:rPr spc="-330" dirty="0"/>
              <a:t> </a:t>
            </a:r>
            <a:r>
              <a:rPr spc="-135" dirty="0"/>
              <a:t>Error</a:t>
            </a:r>
            <a:r>
              <a:rPr spc="-325" dirty="0"/>
              <a:t> </a:t>
            </a:r>
            <a:r>
              <a:rPr spc="-310" dirty="0"/>
              <a:t>Term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11875770" cy="2825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term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includes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everything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Tahoma"/>
                <a:cs typeface="Tahoma"/>
              </a:rPr>
              <a:t>separates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your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actual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Tahoma"/>
                <a:cs typeface="Tahoma"/>
              </a:rPr>
              <a:t>reality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190" dirty="0">
                <a:latin typeface="Tahoma"/>
                <a:cs typeface="Tahoma"/>
              </a:rPr>
              <a:t>(e.g.,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individual </a:t>
            </a:r>
            <a:r>
              <a:rPr sz="2250" spc="-40" dirty="0">
                <a:latin typeface="Tahoma"/>
                <a:cs typeface="Tahoma"/>
              </a:rPr>
              <a:t>differences,</a:t>
            </a:r>
            <a:r>
              <a:rPr sz="2250" spc="-20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unmeasured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variables,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0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measurement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error)</a:t>
            </a:r>
            <a:endParaRPr sz="2250">
              <a:latin typeface="Tahoma"/>
              <a:cs typeface="Tahoma"/>
            </a:endParaRPr>
          </a:p>
          <a:p>
            <a:pPr marL="12700" marR="37274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error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term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represents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way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observed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data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Tahoma"/>
                <a:cs typeface="Tahoma"/>
              </a:rPr>
              <a:t>differs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actual</a:t>
            </a:r>
            <a:r>
              <a:rPr sz="2250" b="1" spc="-17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(which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is </a:t>
            </a:r>
            <a:r>
              <a:rPr sz="2250" spc="-30" dirty="0">
                <a:latin typeface="Tahoma"/>
                <a:cs typeface="Tahoma"/>
              </a:rPr>
              <a:t>unobservable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cannot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calculate)</a:t>
            </a:r>
            <a:endParaRPr sz="2250">
              <a:latin typeface="Tahoma"/>
              <a:cs typeface="Tahoma"/>
            </a:endParaRPr>
          </a:p>
          <a:p>
            <a:pPr marL="12700" marR="87630">
              <a:lnSpc>
                <a:spcPct val="125000"/>
              </a:lnSpc>
              <a:spcBef>
                <a:spcPts val="900"/>
              </a:spcBef>
            </a:pPr>
            <a:r>
              <a:rPr sz="2250" spc="-114" dirty="0">
                <a:latin typeface="Tahoma"/>
                <a:cs typeface="Tahoma"/>
              </a:rPr>
              <a:t>So,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65" dirty="0">
                <a:solidFill>
                  <a:srgbClr val="1C4189"/>
                </a:solidFill>
                <a:latin typeface="Tahoma"/>
                <a:cs typeface="Tahoma"/>
              </a:rPr>
              <a:t>can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not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70" dirty="0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do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not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use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term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90" dirty="0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statistical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60" dirty="0">
                <a:solidFill>
                  <a:srgbClr val="1C4189"/>
                </a:solidFill>
                <a:latin typeface="Tahoma"/>
                <a:cs typeface="Tahoma"/>
              </a:rPr>
              <a:t>modelling</a:t>
            </a:r>
            <a:r>
              <a:rPr sz="2250" spc="-160" dirty="0">
                <a:latin typeface="Tahoma"/>
                <a:cs typeface="Tahoma"/>
              </a:rPr>
              <a:t>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but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know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there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so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represented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equation.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276473"/>
            <a:ext cx="95249" cy="952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248023"/>
            <a:ext cx="95249" cy="9524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One</a:t>
            </a:r>
            <a:r>
              <a:rPr spc="-325" dirty="0"/>
              <a:t> </a:t>
            </a:r>
            <a:r>
              <a:rPr spc="-215" dirty="0"/>
              <a:t>Equation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25" dirty="0"/>
              <a:t> </a:t>
            </a:r>
            <a:r>
              <a:rPr spc="-225" dirty="0"/>
              <a:t>Rule</a:t>
            </a:r>
            <a:r>
              <a:rPr spc="-325" dirty="0"/>
              <a:t> </a:t>
            </a:r>
            <a:r>
              <a:rPr spc="-250" dirty="0"/>
              <a:t>Them</a:t>
            </a:r>
            <a:r>
              <a:rPr spc="-325" dirty="0"/>
              <a:t> </a:t>
            </a:r>
            <a:r>
              <a:rPr spc="-20" dirty="0"/>
              <a:t>All!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809605" cy="219710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20" dirty="0">
                <a:solidFill>
                  <a:srgbClr val="1C4189"/>
                </a:solidFill>
                <a:latin typeface="Tahoma"/>
                <a:cs typeface="Tahoma"/>
              </a:rPr>
              <a:t>linear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fundamental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extremely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common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statistical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58300"/>
              </a:lnSpc>
            </a:pPr>
            <a:r>
              <a:rPr sz="2250" spc="70" dirty="0">
                <a:latin typeface="Tahoma"/>
                <a:cs typeface="Tahoma"/>
              </a:rPr>
              <a:t>Most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common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statistical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tests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90" dirty="0">
                <a:latin typeface="Tahoma"/>
                <a:cs typeface="Tahoma"/>
              </a:rPr>
              <a:t>(e.g.,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i="1" spc="-150" dirty="0">
                <a:latin typeface="Trebuchet MS"/>
                <a:cs typeface="Trebuchet MS"/>
              </a:rPr>
              <a:t>t</a:t>
            </a:r>
            <a:r>
              <a:rPr sz="2250" spc="-150" dirty="0">
                <a:latin typeface="Tahoma"/>
                <a:cs typeface="Tahoma"/>
              </a:rPr>
              <a:t>-</a:t>
            </a:r>
            <a:r>
              <a:rPr sz="2250" spc="-10" dirty="0">
                <a:latin typeface="Tahoma"/>
                <a:cs typeface="Tahoma"/>
              </a:rPr>
              <a:t>tests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chi-</a:t>
            </a:r>
            <a:r>
              <a:rPr sz="2250" spc="-50" dirty="0">
                <a:latin typeface="Tahoma"/>
                <a:cs typeface="Tahoma"/>
              </a:rPr>
              <a:t>squared)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are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some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form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model </a:t>
            </a:r>
            <a:r>
              <a:rPr sz="2250" dirty="0">
                <a:latin typeface="Tahoma"/>
                <a:cs typeface="Tahoma"/>
              </a:rPr>
              <a:t>Allows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us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Tahoma"/>
                <a:cs typeface="Tahoma"/>
              </a:rPr>
              <a:t>predict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an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90" dirty="0">
                <a:solidFill>
                  <a:srgbClr val="1C4189"/>
                </a:solidFill>
                <a:latin typeface="Tahoma"/>
                <a:cs typeface="Tahoma"/>
              </a:rPr>
              <a:t>or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more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10" dirty="0">
                <a:solidFill>
                  <a:srgbClr val="1C4189"/>
                </a:solidFill>
                <a:latin typeface="Tahoma"/>
                <a:cs typeface="Tahoma"/>
              </a:rPr>
              <a:t>predictor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variables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latin typeface="Tahoma"/>
                <a:cs typeface="Tahoma"/>
              </a:rPr>
              <a:t>This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first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(explicit)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contact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statistical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modelling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8"/>
            <a:ext cx="95249" cy="952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73"/>
            <a:ext cx="95249" cy="9524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933698"/>
            <a:ext cx="95249" cy="9524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All</a:t>
            </a:r>
            <a:r>
              <a:rPr spc="-335" dirty="0"/>
              <a:t> </a:t>
            </a:r>
            <a:r>
              <a:rPr spc="-210" dirty="0"/>
              <a:t>the</a:t>
            </a:r>
            <a:r>
              <a:rPr spc="-335" dirty="0"/>
              <a:t> </a:t>
            </a:r>
            <a:r>
              <a:rPr spc="-170" dirty="0"/>
              <a:t>World’s</a:t>
            </a:r>
            <a:r>
              <a:rPr spc="-335" dirty="0"/>
              <a:t> </a:t>
            </a:r>
            <a:r>
              <a:rPr spc="-280" dirty="0"/>
              <a:t>a</a:t>
            </a:r>
            <a:r>
              <a:rPr spc="-335" dirty="0"/>
              <a:t> </a:t>
            </a:r>
            <a:r>
              <a:rPr spc="-270" dirty="0"/>
              <a:t>Model…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685927"/>
            <a:ext cx="6029325" cy="3248025"/>
            <a:chOff x="609599" y="1685927"/>
            <a:chExt cx="6029325" cy="3248025"/>
          </a:xfrm>
        </p:grpSpPr>
        <p:sp>
          <p:nvSpPr>
            <p:cNvPr id="4" name="object 4"/>
            <p:cNvSpPr/>
            <p:nvPr/>
          </p:nvSpPr>
          <p:spPr>
            <a:xfrm>
              <a:off x="628878" y="1685937"/>
              <a:ext cx="6010275" cy="3248025"/>
            </a:xfrm>
            <a:custGeom>
              <a:avLst/>
              <a:gdLst/>
              <a:ahLst/>
              <a:cxnLst/>
              <a:rect l="l" t="t" r="r" b="b"/>
              <a:pathLst>
                <a:path w="6010275" h="3248025">
                  <a:moveTo>
                    <a:pt x="6010033" y="38087"/>
                  </a:moveTo>
                  <a:lnTo>
                    <a:pt x="6009348" y="30492"/>
                  </a:lnTo>
                  <a:lnTo>
                    <a:pt x="6007252" y="23469"/>
                  </a:lnTo>
                  <a:lnTo>
                    <a:pt x="6003760" y="17018"/>
                  </a:lnTo>
                  <a:lnTo>
                    <a:pt x="5999315" y="11671"/>
                  </a:lnTo>
                  <a:lnTo>
                    <a:pt x="5998883" y="11150"/>
                  </a:lnTo>
                  <a:lnTo>
                    <a:pt x="5996914" y="9525"/>
                  </a:lnTo>
                  <a:lnTo>
                    <a:pt x="5993015" y="6273"/>
                  </a:lnTo>
                  <a:lnTo>
                    <a:pt x="5986564" y="2781"/>
                  </a:lnTo>
                  <a:lnTo>
                    <a:pt x="5979541" y="698"/>
                  </a:lnTo>
                  <a:lnTo>
                    <a:pt x="5971933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06"/>
                  </a:lnTo>
                  <a:lnTo>
                    <a:pt x="5992139" y="17894"/>
                  </a:lnTo>
                  <a:lnTo>
                    <a:pt x="5997727" y="23469"/>
                  </a:lnTo>
                  <a:lnTo>
                    <a:pt x="6000508" y="30200"/>
                  </a:lnTo>
                  <a:lnTo>
                    <a:pt x="6000508" y="3217811"/>
                  </a:lnTo>
                  <a:lnTo>
                    <a:pt x="5997727" y="3224542"/>
                  </a:lnTo>
                  <a:lnTo>
                    <a:pt x="5992622" y="3229648"/>
                  </a:lnTo>
                  <a:lnTo>
                    <a:pt x="5992139" y="3230118"/>
                  </a:lnTo>
                  <a:lnTo>
                    <a:pt x="5986564" y="3235706"/>
                  </a:lnTo>
                  <a:lnTo>
                    <a:pt x="5979833" y="3238500"/>
                  </a:lnTo>
                  <a:lnTo>
                    <a:pt x="18808" y="3238500"/>
                  </a:lnTo>
                  <a:lnTo>
                    <a:pt x="18808" y="3238258"/>
                  </a:lnTo>
                  <a:lnTo>
                    <a:pt x="0" y="3242957"/>
                  </a:lnTo>
                  <a:lnTo>
                    <a:pt x="4191" y="3245231"/>
                  </a:lnTo>
                  <a:lnTo>
                    <a:pt x="11214" y="3247326"/>
                  </a:lnTo>
                  <a:lnTo>
                    <a:pt x="18808" y="3248012"/>
                  </a:lnTo>
                  <a:lnTo>
                    <a:pt x="5971933" y="3248012"/>
                  </a:lnTo>
                  <a:lnTo>
                    <a:pt x="5999315" y="3236341"/>
                  </a:lnTo>
                  <a:lnTo>
                    <a:pt x="6003760" y="3230994"/>
                  </a:lnTo>
                  <a:lnTo>
                    <a:pt x="6007252" y="3224542"/>
                  </a:lnTo>
                  <a:lnTo>
                    <a:pt x="6009348" y="3217519"/>
                  </a:lnTo>
                  <a:lnTo>
                    <a:pt x="6010033" y="3209912"/>
                  </a:lnTo>
                  <a:lnTo>
                    <a:pt x="6010033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690820"/>
              <a:ext cx="38100" cy="3238500"/>
            </a:xfrm>
            <a:custGeom>
              <a:avLst/>
              <a:gdLst/>
              <a:ahLst/>
              <a:cxnLst/>
              <a:rect l="l" t="t" r="r" b="b"/>
              <a:pathLst>
                <a:path w="38100" h="3238500">
                  <a:moveTo>
                    <a:pt x="19582" y="3238233"/>
                  </a:moveTo>
                  <a:lnTo>
                    <a:pt x="0" y="32050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3233604"/>
                  </a:lnTo>
                  <a:lnTo>
                    <a:pt x="19582" y="32382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695447"/>
              <a:ext cx="5981700" cy="504825"/>
            </a:xfrm>
            <a:custGeom>
              <a:avLst/>
              <a:gdLst/>
              <a:ahLst/>
              <a:cxnLst/>
              <a:rect l="l" t="t" r="r" b="b"/>
              <a:pathLst>
                <a:path w="5981700" h="504825">
                  <a:moveTo>
                    <a:pt x="59816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819314"/>
              <a:ext cx="185795" cy="24760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96899" y="1035050"/>
            <a:ext cx="6024245" cy="3808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variables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merely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players.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2250">
              <a:latin typeface="Tahoma"/>
              <a:cs typeface="Tahoma"/>
            </a:endParaRPr>
          </a:p>
          <a:p>
            <a:pPr marL="450215">
              <a:lnSpc>
                <a:spcPct val="100000"/>
              </a:lnSpc>
              <a:spcBef>
                <a:spcPts val="5"/>
              </a:spcBef>
            </a:pP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sz="1550" b="1" spc="-6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Predictor(s)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50">
              <a:latin typeface="Tahoma"/>
              <a:cs typeface="Tahoma"/>
            </a:endParaRPr>
          </a:p>
          <a:p>
            <a:pPr marL="150495">
              <a:lnSpc>
                <a:spcPct val="100000"/>
              </a:lnSpc>
            </a:pPr>
            <a:r>
              <a:rPr sz="1550" spc="-10" dirty="0">
                <a:latin typeface="Tahoma"/>
                <a:cs typeface="Tahoma"/>
              </a:rPr>
              <a:t>The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variable(s)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that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you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hypothesise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will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b="1" spc="-70" dirty="0">
                <a:solidFill>
                  <a:srgbClr val="1C4189"/>
                </a:solidFill>
                <a:latin typeface="Tahoma"/>
                <a:cs typeface="Tahoma"/>
              </a:rPr>
              <a:t>predict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1550" b="1" spc="-12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r>
              <a:rPr sz="1550" spc="-10" dirty="0">
                <a:latin typeface="Tahoma"/>
                <a:cs typeface="Tahoma"/>
              </a:rPr>
              <a:t>.</a:t>
            </a:r>
            <a:endParaRPr sz="1550">
              <a:latin typeface="Tahoma"/>
              <a:cs typeface="Tahoma"/>
            </a:endParaRPr>
          </a:p>
          <a:p>
            <a:pPr marL="150495" marR="387350">
              <a:lnSpc>
                <a:spcPct val="125000"/>
              </a:lnSpc>
              <a:spcBef>
                <a:spcPts val="1200"/>
              </a:spcBef>
            </a:pPr>
            <a:r>
              <a:rPr sz="1550" spc="-70" dirty="0">
                <a:latin typeface="Tahoma"/>
                <a:cs typeface="Tahoma"/>
              </a:rPr>
              <a:t>In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experimental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studies,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this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is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usually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treatment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variable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(the </a:t>
            </a:r>
            <a:r>
              <a:rPr sz="1550" spc="-10" dirty="0">
                <a:latin typeface="Tahoma"/>
                <a:cs typeface="Tahoma"/>
              </a:rPr>
              <a:t>variable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that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being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manipulated).</a:t>
            </a:r>
            <a:endParaRPr sz="1550">
              <a:latin typeface="Tahoma"/>
              <a:cs typeface="Tahoma"/>
            </a:endParaRPr>
          </a:p>
          <a:p>
            <a:pPr marL="150495" marR="395605">
              <a:lnSpc>
                <a:spcPct val="129000"/>
              </a:lnSpc>
              <a:spcBef>
                <a:spcPts val="1050"/>
              </a:spcBef>
            </a:pPr>
            <a:r>
              <a:rPr sz="1550" spc="-7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observational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studies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25" dirty="0">
                <a:latin typeface="Tahoma"/>
                <a:cs typeface="Tahoma"/>
              </a:rPr>
              <a:t>(e.g.,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cross-sectional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surveys),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this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will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be </a:t>
            </a:r>
            <a:r>
              <a:rPr sz="1550" spc="-10" dirty="0">
                <a:latin typeface="Tahoma"/>
                <a:cs typeface="Tahoma"/>
              </a:rPr>
              <a:t>one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variables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you’ve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measured.</a:t>
            </a:r>
            <a:endParaRPr sz="1550">
              <a:latin typeface="Tahoma"/>
              <a:cs typeface="Tahoma"/>
            </a:endParaRPr>
          </a:p>
          <a:p>
            <a:pPr marL="150495">
              <a:lnSpc>
                <a:spcPct val="100000"/>
              </a:lnSpc>
              <a:spcBef>
                <a:spcPts val="1590"/>
              </a:spcBef>
            </a:pPr>
            <a:r>
              <a:rPr sz="1550" dirty="0">
                <a:latin typeface="Tahoma"/>
                <a:cs typeface="Tahoma"/>
              </a:rPr>
              <a:t>Also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-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and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commonly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experimental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research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-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called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the</a:t>
            </a:r>
            <a:endParaRPr sz="1550">
              <a:latin typeface="Tahoma"/>
              <a:cs typeface="Tahoma"/>
            </a:endParaRPr>
          </a:p>
          <a:p>
            <a:pPr marL="150495">
              <a:lnSpc>
                <a:spcPct val="100000"/>
              </a:lnSpc>
              <a:spcBef>
                <a:spcPts val="540"/>
              </a:spcBef>
            </a:pP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independent </a:t>
            </a: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variable</a:t>
            </a:r>
            <a:r>
              <a:rPr sz="1550" spc="-90" dirty="0">
                <a:latin typeface="Tahoma"/>
                <a:cs typeface="Tahoma"/>
              </a:rPr>
              <a:t>,</a:t>
            </a:r>
            <a:r>
              <a:rPr sz="1550" spc="-11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or</a:t>
            </a:r>
            <a:r>
              <a:rPr sz="1550" spc="-110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IV.</a:t>
            </a:r>
            <a:endParaRPr sz="155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72274" y="1685927"/>
            <a:ext cx="6029325" cy="3552825"/>
            <a:chOff x="6772274" y="1685927"/>
            <a:chExt cx="6029325" cy="3552825"/>
          </a:xfrm>
        </p:grpSpPr>
        <p:sp>
          <p:nvSpPr>
            <p:cNvPr id="10" name="object 10"/>
            <p:cNvSpPr/>
            <p:nvPr/>
          </p:nvSpPr>
          <p:spPr>
            <a:xfrm>
              <a:off x="6791553" y="1685937"/>
              <a:ext cx="6010275" cy="3552825"/>
            </a:xfrm>
            <a:custGeom>
              <a:avLst/>
              <a:gdLst/>
              <a:ahLst/>
              <a:cxnLst/>
              <a:rect l="l" t="t" r="r" b="b"/>
              <a:pathLst>
                <a:path w="6010275" h="3552825">
                  <a:moveTo>
                    <a:pt x="6010033" y="38087"/>
                  </a:moveTo>
                  <a:lnTo>
                    <a:pt x="6009348" y="30492"/>
                  </a:lnTo>
                  <a:lnTo>
                    <a:pt x="6007252" y="23469"/>
                  </a:lnTo>
                  <a:lnTo>
                    <a:pt x="6003760" y="17018"/>
                  </a:lnTo>
                  <a:lnTo>
                    <a:pt x="5999315" y="11671"/>
                  </a:lnTo>
                  <a:lnTo>
                    <a:pt x="5998883" y="11150"/>
                  </a:lnTo>
                  <a:lnTo>
                    <a:pt x="5996914" y="9525"/>
                  </a:lnTo>
                  <a:lnTo>
                    <a:pt x="5993015" y="6273"/>
                  </a:lnTo>
                  <a:lnTo>
                    <a:pt x="5986564" y="2781"/>
                  </a:lnTo>
                  <a:lnTo>
                    <a:pt x="5979541" y="698"/>
                  </a:lnTo>
                  <a:lnTo>
                    <a:pt x="5971933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06"/>
                  </a:lnTo>
                  <a:lnTo>
                    <a:pt x="5992139" y="17894"/>
                  </a:lnTo>
                  <a:lnTo>
                    <a:pt x="5997727" y="23469"/>
                  </a:lnTo>
                  <a:lnTo>
                    <a:pt x="6000508" y="30200"/>
                  </a:lnTo>
                  <a:lnTo>
                    <a:pt x="6000508" y="3522611"/>
                  </a:lnTo>
                  <a:lnTo>
                    <a:pt x="5997727" y="3529342"/>
                  </a:lnTo>
                  <a:lnTo>
                    <a:pt x="5992622" y="3534448"/>
                  </a:lnTo>
                  <a:lnTo>
                    <a:pt x="5992139" y="3534918"/>
                  </a:lnTo>
                  <a:lnTo>
                    <a:pt x="5986564" y="3540506"/>
                  </a:lnTo>
                  <a:lnTo>
                    <a:pt x="5979833" y="3543300"/>
                  </a:lnTo>
                  <a:lnTo>
                    <a:pt x="18808" y="3543300"/>
                  </a:lnTo>
                  <a:lnTo>
                    <a:pt x="18808" y="3543058"/>
                  </a:lnTo>
                  <a:lnTo>
                    <a:pt x="0" y="3547757"/>
                  </a:lnTo>
                  <a:lnTo>
                    <a:pt x="4191" y="3550031"/>
                  </a:lnTo>
                  <a:lnTo>
                    <a:pt x="11214" y="3552126"/>
                  </a:lnTo>
                  <a:lnTo>
                    <a:pt x="18808" y="3552812"/>
                  </a:lnTo>
                  <a:lnTo>
                    <a:pt x="5971933" y="3552812"/>
                  </a:lnTo>
                  <a:lnTo>
                    <a:pt x="5999315" y="3541141"/>
                  </a:lnTo>
                  <a:lnTo>
                    <a:pt x="6003760" y="3535794"/>
                  </a:lnTo>
                  <a:lnTo>
                    <a:pt x="6007252" y="3529342"/>
                  </a:lnTo>
                  <a:lnTo>
                    <a:pt x="6009348" y="3522319"/>
                  </a:lnTo>
                  <a:lnTo>
                    <a:pt x="6010033" y="3514712"/>
                  </a:lnTo>
                  <a:lnTo>
                    <a:pt x="6010033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72274" y="1690820"/>
              <a:ext cx="38100" cy="3543300"/>
            </a:xfrm>
            <a:custGeom>
              <a:avLst/>
              <a:gdLst/>
              <a:ahLst/>
              <a:cxnLst/>
              <a:rect l="l" t="t" r="r" b="b"/>
              <a:pathLst>
                <a:path w="38100" h="3543300">
                  <a:moveTo>
                    <a:pt x="19581" y="3543033"/>
                  </a:moveTo>
                  <a:lnTo>
                    <a:pt x="0" y="35098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3538404"/>
                  </a:lnTo>
                  <a:lnTo>
                    <a:pt x="19581" y="35430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10374" y="1695447"/>
              <a:ext cx="5981700" cy="504825"/>
            </a:xfrm>
            <a:custGeom>
              <a:avLst/>
              <a:gdLst/>
              <a:ahLst/>
              <a:cxnLst/>
              <a:rect l="l" t="t" r="r" b="b"/>
              <a:pathLst>
                <a:path w="5981700" h="504825">
                  <a:moveTo>
                    <a:pt x="59816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6105" y="1819314"/>
              <a:ext cx="185795" cy="24760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810374" y="1816100"/>
            <a:ext cx="5973445" cy="33229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2590">
              <a:lnSpc>
                <a:spcPct val="100000"/>
              </a:lnSpc>
              <a:spcBef>
                <a:spcPts val="125"/>
              </a:spcBef>
            </a:pP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sz="1550" b="1" spc="-6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endParaRPr sz="1550">
              <a:latin typeface="Tahoma"/>
              <a:cs typeface="Tahoma"/>
            </a:endParaRPr>
          </a:p>
          <a:p>
            <a:pPr marL="102870" marR="702945">
              <a:lnSpc>
                <a:spcPct val="129000"/>
              </a:lnSpc>
              <a:spcBef>
                <a:spcPts val="1800"/>
              </a:spcBef>
            </a:pPr>
            <a:r>
              <a:rPr sz="1550" spc="-1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variable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that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we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hypothesise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will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b="1" spc="-110" dirty="0">
                <a:solidFill>
                  <a:srgbClr val="1C4189"/>
                </a:solidFill>
                <a:latin typeface="Tahoma"/>
                <a:cs typeface="Tahoma"/>
              </a:rPr>
              <a:t>vary,</a:t>
            </a:r>
            <a:r>
              <a:rPr sz="1550" b="1" spc="-114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0" dirty="0">
                <a:solidFill>
                  <a:srgbClr val="1C4189"/>
                </a:solidFill>
                <a:latin typeface="Tahoma"/>
                <a:cs typeface="Tahoma"/>
              </a:rPr>
              <a:t>depending</a:t>
            </a:r>
            <a:r>
              <a:rPr sz="1550" b="1" spc="-11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on</a:t>
            </a:r>
            <a:r>
              <a:rPr sz="1550" b="1" spc="-114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25" dirty="0">
                <a:solidFill>
                  <a:srgbClr val="1C4189"/>
                </a:solidFill>
                <a:latin typeface="Tahoma"/>
                <a:cs typeface="Tahoma"/>
              </a:rPr>
              <a:t>the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predictor</a:t>
            </a:r>
            <a:r>
              <a:rPr sz="1550" spc="-10" dirty="0">
                <a:latin typeface="Tahoma"/>
                <a:cs typeface="Tahoma"/>
              </a:rPr>
              <a:t>.</a:t>
            </a:r>
            <a:endParaRPr sz="1550">
              <a:latin typeface="Tahoma"/>
              <a:cs typeface="Tahoma"/>
            </a:endParaRPr>
          </a:p>
          <a:p>
            <a:pPr marL="102870" marR="192405">
              <a:lnSpc>
                <a:spcPct val="129000"/>
              </a:lnSpc>
              <a:spcBef>
                <a:spcPts val="1050"/>
              </a:spcBef>
            </a:pPr>
            <a:r>
              <a:rPr sz="1550" spc="-7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experimental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studies,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this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b="1" spc="-100" dirty="0">
                <a:solidFill>
                  <a:srgbClr val="1C4189"/>
                </a:solidFill>
                <a:latin typeface="Tahoma"/>
                <a:cs typeface="Tahoma"/>
              </a:rPr>
              <a:t>what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you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80" dirty="0">
                <a:solidFill>
                  <a:srgbClr val="1C4189"/>
                </a:solidFill>
                <a:latin typeface="Tahoma"/>
                <a:cs typeface="Tahoma"/>
              </a:rPr>
              <a:t>think</a:t>
            </a:r>
            <a:r>
              <a:rPr sz="1550" b="1" spc="-12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70" dirty="0">
                <a:solidFill>
                  <a:srgbClr val="1C4189"/>
                </a:solidFill>
                <a:latin typeface="Tahoma"/>
                <a:cs typeface="Tahoma"/>
              </a:rPr>
              <a:t>will</a:t>
            </a:r>
            <a:r>
              <a:rPr sz="1550" b="1" spc="-12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10" dirty="0">
                <a:solidFill>
                  <a:srgbClr val="1C4189"/>
                </a:solidFill>
                <a:latin typeface="Tahoma"/>
                <a:cs typeface="Tahoma"/>
              </a:rPr>
              <a:t>change</a:t>
            </a:r>
            <a:r>
              <a:rPr sz="1550" b="1" spc="-12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because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your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manipulation.</a:t>
            </a:r>
            <a:endParaRPr sz="1550">
              <a:latin typeface="Tahoma"/>
              <a:cs typeface="Tahoma"/>
            </a:endParaRPr>
          </a:p>
          <a:p>
            <a:pPr marL="102870">
              <a:lnSpc>
                <a:spcPct val="100000"/>
              </a:lnSpc>
              <a:spcBef>
                <a:spcPts val="1590"/>
              </a:spcBef>
            </a:pPr>
            <a:r>
              <a:rPr sz="1550" spc="-7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observational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studies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25" dirty="0">
                <a:latin typeface="Tahoma"/>
                <a:cs typeface="Tahoma"/>
              </a:rPr>
              <a:t>(e.g.,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cross-sectional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surveys),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this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will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i="1" spc="-20" dirty="0">
                <a:latin typeface="Trebuchet MS"/>
                <a:cs typeface="Trebuchet MS"/>
              </a:rPr>
              <a:t>also</a:t>
            </a:r>
            <a:endParaRPr sz="1550">
              <a:latin typeface="Trebuchet MS"/>
              <a:cs typeface="Trebuchet MS"/>
            </a:endParaRPr>
          </a:p>
          <a:p>
            <a:pPr marL="102870">
              <a:lnSpc>
                <a:spcPct val="100000"/>
              </a:lnSpc>
              <a:spcBef>
                <a:spcPts val="465"/>
              </a:spcBef>
            </a:pPr>
            <a:r>
              <a:rPr sz="1550" spc="-10" dirty="0">
                <a:latin typeface="Tahoma"/>
                <a:cs typeface="Tahoma"/>
              </a:rPr>
              <a:t>be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one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variables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you’ve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measured!</a:t>
            </a:r>
            <a:endParaRPr sz="1550">
              <a:latin typeface="Tahoma"/>
              <a:cs typeface="Tahoma"/>
            </a:endParaRPr>
          </a:p>
          <a:p>
            <a:pPr marL="102870">
              <a:lnSpc>
                <a:spcPct val="100000"/>
              </a:lnSpc>
              <a:spcBef>
                <a:spcPts val="1664"/>
              </a:spcBef>
            </a:pPr>
            <a:r>
              <a:rPr sz="1550" dirty="0">
                <a:latin typeface="Tahoma"/>
                <a:cs typeface="Tahoma"/>
              </a:rPr>
              <a:t>Also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-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and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commonly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experimental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research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-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called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the</a:t>
            </a:r>
            <a:endParaRPr sz="1550">
              <a:latin typeface="Tahoma"/>
              <a:cs typeface="Tahoma"/>
            </a:endParaRPr>
          </a:p>
          <a:p>
            <a:pPr marL="102870">
              <a:lnSpc>
                <a:spcPct val="100000"/>
              </a:lnSpc>
              <a:spcBef>
                <a:spcPts val="465"/>
              </a:spcBef>
            </a:pP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dependent</a:t>
            </a:r>
            <a:r>
              <a:rPr sz="1550" b="1" spc="-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90" dirty="0">
                <a:solidFill>
                  <a:srgbClr val="1C4189"/>
                </a:solidFill>
                <a:latin typeface="Tahoma"/>
                <a:cs typeface="Tahoma"/>
              </a:rPr>
              <a:t>variable</a:t>
            </a:r>
            <a:r>
              <a:rPr sz="1550" spc="-90" dirty="0">
                <a:latin typeface="Tahoma"/>
                <a:cs typeface="Tahoma"/>
              </a:rPr>
              <a:t>,</a:t>
            </a:r>
            <a:r>
              <a:rPr sz="1550" spc="-11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or</a:t>
            </a:r>
            <a:r>
              <a:rPr sz="1550" spc="-10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DV.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The</a:t>
            </a:r>
            <a:r>
              <a:rPr spc="-325" dirty="0"/>
              <a:t> </a:t>
            </a:r>
            <a:r>
              <a:rPr spc="-204" dirty="0"/>
              <a:t>Linear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5" dirty="0"/>
              <a:t> </a:t>
            </a:r>
            <a:r>
              <a:rPr spc="-175" dirty="0"/>
              <a:t>Equation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799" y="1035050"/>
            <a:ext cx="7762875" cy="3953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essentially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equation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85" dirty="0">
                <a:solidFill>
                  <a:srgbClr val="1C4189"/>
                </a:solidFill>
                <a:latin typeface="Tahoma"/>
                <a:cs typeface="Tahoma"/>
              </a:rPr>
              <a:t>a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straight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line</a:t>
            </a:r>
            <a:r>
              <a:rPr sz="2250" spc="-10" dirty="0">
                <a:latin typeface="Tahoma"/>
                <a:cs typeface="Tahoma"/>
              </a:rPr>
              <a:t>:</a:t>
            </a:r>
            <a:endParaRPr sz="2250">
              <a:latin typeface="Tahoma"/>
              <a:cs typeface="Tahoma"/>
            </a:endParaRPr>
          </a:p>
          <a:p>
            <a:pPr marL="4526280" algn="ctr">
              <a:lnSpc>
                <a:spcPct val="100000"/>
              </a:lnSpc>
              <a:spcBef>
                <a:spcPts val="2425"/>
              </a:spcBef>
            </a:pPr>
            <a:r>
              <a:rPr sz="2750" i="1" dirty="0">
                <a:latin typeface="Arial"/>
                <a:cs typeface="Arial"/>
              </a:rPr>
              <a:t>y</a:t>
            </a:r>
            <a:r>
              <a:rPr sz="2750" i="1" spc="-30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90" dirty="0">
                <a:latin typeface="Tahoma"/>
                <a:cs typeface="Tahoma"/>
              </a:rPr>
              <a:t> </a:t>
            </a:r>
            <a:r>
              <a:rPr sz="2750" i="1" dirty="0">
                <a:latin typeface="Arial"/>
                <a:cs typeface="Arial"/>
              </a:rPr>
              <a:t>mx</a:t>
            </a:r>
            <a:r>
              <a:rPr sz="2750" i="1" spc="-170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480" dirty="0">
                <a:latin typeface="Arial"/>
                <a:cs typeface="Arial"/>
              </a:rPr>
              <a:t>b</a:t>
            </a:r>
            <a:endParaRPr sz="27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2825"/>
              </a:spcBef>
            </a:pPr>
            <a:r>
              <a:rPr sz="2250" spc="-70" dirty="0">
                <a:latin typeface="Tahoma"/>
                <a:cs typeface="Tahoma"/>
              </a:rPr>
              <a:t>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usually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written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like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this:</a:t>
            </a:r>
            <a:endParaRPr sz="2250">
              <a:latin typeface="Tahoma"/>
              <a:cs typeface="Tahoma"/>
            </a:endParaRPr>
          </a:p>
          <a:p>
            <a:pPr marL="4505325" algn="ctr">
              <a:lnSpc>
                <a:spcPct val="100000"/>
              </a:lnSpc>
              <a:spcBef>
                <a:spcPts val="2425"/>
              </a:spcBef>
            </a:pPr>
            <a:r>
              <a:rPr sz="2750" i="1" dirty="0">
                <a:latin typeface="Arial"/>
                <a:cs typeface="Arial"/>
              </a:rPr>
              <a:t>y</a:t>
            </a:r>
            <a:r>
              <a:rPr sz="2925" i="1" baseline="-9971" dirty="0">
                <a:latin typeface="Arial"/>
                <a:cs typeface="Arial"/>
              </a:rPr>
              <a:t>i</a:t>
            </a:r>
            <a:r>
              <a:rPr sz="2925" i="1" spc="62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382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-547" baseline="-10510" dirty="0">
                <a:latin typeface="Tahoma"/>
                <a:cs typeface="Tahoma"/>
              </a:rPr>
              <a:t> </a:t>
            </a:r>
            <a:r>
              <a:rPr sz="2750" i="1" spc="70" dirty="0">
                <a:latin typeface="Arial"/>
                <a:cs typeface="Arial"/>
              </a:rPr>
              <a:t>x</a:t>
            </a:r>
            <a:r>
              <a:rPr sz="2775" spc="104" baseline="-10510" dirty="0">
                <a:latin typeface="Tahoma"/>
                <a:cs typeface="Tahoma"/>
              </a:rPr>
              <a:t>1</a:t>
            </a:r>
            <a:r>
              <a:rPr sz="2925" i="1" spc="104" baseline="-9971" dirty="0">
                <a:latin typeface="Arial"/>
                <a:cs typeface="Arial"/>
              </a:rPr>
              <a:t>i</a:t>
            </a:r>
            <a:r>
              <a:rPr sz="2925" i="1" spc="390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9971" dirty="0">
                <a:latin typeface="Arial"/>
                <a:cs typeface="Arial"/>
              </a:rPr>
              <a:t>i</a:t>
            </a:r>
            <a:endParaRPr sz="2925" baseline="-9971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2825"/>
              </a:spcBef>
            </a:pPr>
            <a:r>
              <a:rPr sz="2250" spc="-175" dirty="0">
                <a:latin typeface="Tahoma"/>
                <a:cs typeface="Tahoma"/>
              </a:rPr>
              <a:t>I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will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write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full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0" dirty="0">
                <a:latin typeface="Tahoma"/>
                <a:cs typeface="Tahoma"/>
              </a:rPr>
              <a:t>now,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used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it:</a:t>
            </a:r>
            <a:endParaRPr sz="2250">
              <a:latin typeface="Tahoma"/>
              <a:cs typeface="Tahoma"/>
            </a:endParaRPr>
          </a:p>
          <a:p>
            <a:pPr marL="4505325" algn="ctr">
              <a:lnSpc>
                <a:spcPct val="100000"/>
              </a:lnSpc>
              <a:spcBef>
                <a:spcPts val="2425"/>
              </a:spcBef>
            </a:pPr>
            <a:r>
              <a:rPr sz="2750" i="1" dirty="0">
                <a:latin typeface="Arial"/>
                <a:cs typeface="Arial"/>
              </a:rPr>
              <a:t>y</a:t>
            </a:r>
            <a:r>
              <a:rPr sz="2925" i="1" baseline="-9971" dirty="0">
                <a:latin typeface="Arial"/>
                <a:cs typeface="Arial"/>
              </a:rPr>
              <a:t>i</a:t>
            </a:r>
            <a:r>
              <a:rPr sz="2925" i="1" spc="615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375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375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70" dirty="0">
                <a:latin typeface="Arial"/>
                <a:cs typeface="Arial"/>
              </a:rPr>
              <a:t>x</a:t>
            </a:r>
            <a:r>
              <a:rPr sz="2775" spc="104" baseline="-10510" dirty="0">
                <a:latin typeface="Tahoma"/>
                <a:cs typeface="Tahoma"/>
              </a:rPr>
              <a:t>1</a:t>
            </a:r>
            <a:r>
              <a:rPr sz="2925" i="1" spc="104" baseline="-9971" dirty="0">
                <a:latin typeface="Arial"/>
                <a:cs typeface="Arial"/>
              </a:rPr>
              <a:t>i</a:t>
            </a:r>
            <a:r>
              <a:rPr sz="2925" i="1" spc="38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9971" dirty="0">
                <a:latin typeface="Arial"/>
                <a:cs typeface="Arial"/>
              </a:rPr>
              <a:t>i</a:t>
            </a:r>
            <a:endParaRPr sz="2925" baseline="-997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8662" y="2381249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8662" y="2876549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8662" y="3371849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8662" y="3867150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8662" y="4362450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8662" y="4857750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8662" y="5353050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8662" y="5848350"/>
            <a:ext cx="11753850" cy="9525"/>
          </a:xfrm>
          <a:custGeom>
            <a:avLst/>
            <a:gdLst/>
            <a:ahLst/>
            <a:cxnLst/>
            <a:rect l="l" t="t" r="r" b="b"/>
            <a:pathLst>
              <a:path w="11753850" h="9525">
                <a:moveTo>
                  <a:pt x="1175385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9525"/>
                </a:lnTo>
                <a:lnTo>
                  <a:pt x="1543050" y="9525"/>
                </a:lnTo>
                <a:lnTo>
                  <a:pt x="11753850" y="9525"/>
                </a:lnTo>
                <a:lnTo>
                  <a:pt x="1175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The</a:t>
            </a:r>
            <a:r>
              <a:rPr spc="-325" dirty="0"/>
              <a:t> </a:t>
            </a:r>
            <a:r>
              <a:rPr spc="-204" dirty="0"/>
              <a:t>Linear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5" dirty="0"/>
              <a:t> </a:t>
            </a:r>
            <a:r>
              <a:rPr spc="-175" dirty="0"/>
              <a:t>Equation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11" name="object 11"/>
          <p:cNvSpPr txBox="1"/>
          <p:nvPr/>
        </p:nvSpPr>
        <p:spPr>
          <a:xfrm>
            <a:off x="943173" y="1143972"/>
            <a:ext cx="11422380" cy="16821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algn="ctr">
              <a:lnSpc>
                <a:spcPct val="100000"/>
              </a:lnSpc>
              <a:spcBef>
                <a:spcPts val="95"/>
              </a:spcBef>
            </a:pPr>
            <a:r>
              <a:rPr sz="2750" i="1" dirty="0">
                <a:latin typeface="Arial"/>
                <a:cs typeface="Arial"/>
              </a:rPr>
              <a:t>y</a:t>
            </a:r>
            <a:r>
              <a:rPr sz="2925" i="1" baseline="-9971" dirty="0">
                <a:latin typeface="Arial"/>
                <a:cs typeface="Arial"/>
              </a:rPr>
              <a:t>i</a:t>
            </a:r>
            <a:r>
              <a:rPr sz="2925" i="1" spc="615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375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375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70" dirty="0">
                <a:latin typeface="Arial"/>
                <a:cs typeface="Arial"/>
              </a:rPr>
              <a:t>x</a:t>
            </a:r>
            <a:r>
              <a:rPr sz="2775" spc="104" baseline="-10510" dirty="0">
                <a:latin typeface="Tahoma"/>
                <a:cs typeface="Tahoma"/>
              </a:rPr>
              <a:t>1</a:t>
            </a:r>
            <a:r>
              <a:rPr sz="2925" i="1" spc="104" baseline="-9971" dirty="0">
                <a:latin typeface="Arial"/>
                <a:cs typeface="Arial"/>
              </a:rPr>
              <a:t>i</a:t>
            </a:r>
            <a:r>
              <a:rPr sz="2925" i="1" spc="38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9971" dirty="0">
                <a:latin typeface="Arial"/>
                <a:cs typeface="Arial"/>
              </a:rPr>
              <a:t>i</a:t>
            </a:r>
            <a:endParaRPr sz="2925" baseline="-9971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5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tabLst>
                <a:tab pos="1569085" algn="l"/>
              </a:tabLst>
            </a:pPr>
            <a:r>
              <a:rPr sz="2250" b="1" spc="-20" dirty="0">
                <a:solidFill>
                  <a:srgbClr val="1C4189"/>
                </a:solidFill>
                <a:latin typeface="Tahoma"/>
                <a:cs typeface="Tahoma"/>
              </a:rPr>
              <a:t>Term</a:t>
            </a:r>
            <a:r>
              <a:rPr sz="2250" b="1" dirty="0">
                <a:solidFill>
                  <a:srgbClr val="1C4189"/>
                </a:solidFill>
                <a:latin typeface="Tahoma"/>
                <a:cs typeface="Tahoma"/>
              </a:rPr>
              <a:t>	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Meaning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700"/>
              </a:spcBef>
              <a:tabLst>
                <a:tab pos="1569085" algn="l"/>
              </a:tabLst>
            </a:pPr>
            <a:r>
              <a:rPr sz="2750" i="1" dirty="0">
                <a:latin typeface="Arial"/>
                <a:cs typeface="Arial"/>
              </a:rPr>
              <a:t>y</a:t>
            </a:r>
            <a:r>
              <a:rPr sz="2925" i="1" baseline="-11396" dirty="0">
                <a:latin typeface="Arial"/>
                <a:cs typeface="Arial"/>
              </a:rPr>
              <a:t>i</a:t>
            </a:r>
            <a:r>
              <a:rPr sz="2925" i="1" spc="240" baseline="-11396" dirty="0">
                <a:latin typeface="Arial"/>
                <a:cs typeface="Arial"/>
              </a:rPr>
              <a:t> </a:t>
            </a:r>
            <a:r>
              <a:rPr sz="2250" spc="-395" dirty="0">
                <a:latin typeface="Tahoma"/>
                <a:cs typeface="Tahoma"/>
              </a:rPr>
              <a:t>=</a:t>
            </a:r>
            <a:r>
              <a:rPr sz="2250" dirty="0">
                <a:latin typeface="Tahoma"/>
                <a:cs typeface="Tahoma"/>
              </a:rPr>
              <a:t>	</a:t>
            </a: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outcome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60" dirty="0">
                <a:latin typeface="Tahoma"/>
                <a:cs typeface="Tahoma"/>
              </a:rPr>
              <a:t>(</a:t>
            </a:r>
            <a:r>
              <a:rPr sz="2750" i="1" spc="-160" dirty="0">
                <a:latin typeface="Arial"/>
                <a:cs typeface="Arial"/>
              </a:rPr>
              <a:t>y</a:t>
            </a:r>
            <a:r>
              <a:rPr sz="2250" spc="-160" dirty="0">
                <a:latin typeface="Tahoma"/>
                <a:cs typeface="Tahoma"/>
              </a:rPr>
              <a:t>)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an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individual’s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actual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score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(</a:t>
            </a:r>
            <a:r>
              <a:rPr sz="2750" i="1" spc="-30" dirty="0">
                <a:latin typeface="Arial"/>
                <a:cs typeface="Arial"/>
              </a:rPr>
              <a:t>i</a:t>
            </a:r>
            <a:r>
              <a:rPr sz="2250" spc="-30" dirty="0">
                <a:latin typeface="Tahoma"/>
                <a:cs typeface="Tahoma"/>
              </a:rPr>
              <a:t>)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equal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45" dirty="0">
                <a:latin typeface="Tahoma"/>
                <a:cs typeface="Tahoma"/>
              </a:rPr>
              <a:t>(or,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by)…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99965" y="2940050"/>
            <a:ext cx="59683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beta-</a:t>
            </a:r>
            <a:r>
              <a:rPr sz="2250" dirty="0">
                <a:latin typeface="Tahoma"/>
                <a:cs typeface="Tahoma"/>
              </a:rPr>
              <a:t>zero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model’s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10" dirty="0">
                <a:solidFill>
                  <a:srgbClr val="1C4189"/>
                </a:solidFill>
                <a:latin typeface="Tahoma"/>
                <a:cs typeface="Tahoma"/>
              </a:rPr>
              <a:t>intercept</a:t>
            </a:r>
            <a:r>
              <a:rPr sz="2250" spc="-110" dirty="0">
                <a:latin typeface="Tahoma"/>
                <a:cs typeface="Tahoma"/>
              </a:rPr>
              <a:t>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5873" y="3435350"/>
            <a:ext cx="19113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95" dirty="0">
                <a:latin typeface="Tahoma"/>
                <a:cs typeface="Tahoma"/>
              </a:rPr>
              <a:t>+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99965" y="3435350"/>
            <a:ext cx="9721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plus…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99965" y="3930650"/>
            <a:ext cx="537781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beta-one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model’s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slope</a:t>
            </a:r>
            <a:r>
              <a:rPr sz="2250" spc="-130" dirty="0">
                <a:latin typeface="Tahoma"/>
                <a:cs typeface="Tahoma"/>
              </a:rPr>
              <a:t>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99965" y="4425950"/>
            <a:ext cx="203200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multiplied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85" dirty="0">
                <a:latin typeface="Tahoma"/>
                <a:cs typeface="Tahoma"/>
              </a:rPr>
              <a:t>by…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4565" y="4858722"/>
            <a:ext cx="819594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hypothethical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predictor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</a:t>
            </a:r>
            <a:r>
              <a:rPr sz="2750" i="1" spc="-65" dirty="0">
                <a:latin typeface="Arial"/>
                <a:cs typeface="Arial"/>
              </a:rPr>
              <a:t>x</a:t>
            </a:r>
            <a:r>
              <a:rPr sz="2775" spc="-97" baseline="-12012" dirty="0">
                <a:latin typeface="Tahoma"/>
                <a:cs typeface="Tahoma"/>
              </a:rPr>
              <a:t>1</a:t>
            </a:r>
            <a:r>
              <a:rPr sz="2775" spc="-442" baseline="-12012" dirty="0">
                <a:latin typeface="Tahoma"/>
                <a:cs typeface="Tahoma"/>
              </a:rPr>
              <a:t> </a:t>
            </a:r>
            <a:r>
              <a:rPr sz="2250" spc="-195" dirty="0">
                <a:latin typeface="Tahoma"/>
                <a:cs typeface="Tahoma"/>
              </a:rPr>
              <a:t>)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an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individual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(</a:t>
            </a:r>
            <a:r>
              <a:rPr sz="2750" i="1" spc="-20" dirty="0">
                <a:latin typeface="Arial"/>
                <a:cs typeface="Arial"/>
              </a:rPr>
              <a:t>i</a:t>
            </a:r>
            <a:r>
              <a:rPr sz="2250" spc="-20" dirty="0">
                <a:latin typeface="Tahoma"/>
                <a:cs typeface="Tahoma"/>
              </a:rPr>
              <a:t>)…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99965" y="5416550"/>
            <a:ext cx="9721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plus…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0473" y="2877522"/>
            <a:ext cx="33591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50" i="1" spc="-285" dirty="0">
                <a:latin typeface="Arial"/>
                <a:cs typeface="Arial"/>
              </a:rPr>
              <a:t>b</a:t>
            </a:r>
            <a:r>
              <a:rPr sz="2775" spc="-427" baseline="-12012" dirty="0">
                <a:latin typeface="Tahoma"/>
                <a:cs typeface="Tahoma"/>
              </a:rPr>
              <a:t>0</a:t>
            </a:r>
            <a:endParaRPr sz="2775" baseline="-12012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0473" y="3868122"/>
            <a:ext cx="33591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50" i="1" spc="-285" dirty="0">
                <a:latin typeface="Arial"/>
                <a:cs typeface="Arial"/>
              </a:rPr>
              <a:t>b</a:t>
            </a:r>
            <a:r>
              <a:rPr sz="2775" spc="-427" baseline="-12012" dirty="0">
                <a:latin typeface="Tahoma"/>
                <a:cs typeface="Tahoma"/>
              </a:rPr>
              <a:t>1</a:t>
            </a:r>
            <a:endParaRPr sz="2775" baseline="-12012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5873" y="4373705"/>
            <a:ext cx="28130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50" spc="25" dirty="0">
                <a:latin typeface="Tahoma"/>
                <a:cs typeface="Tahoma"/>
              </a:rPr>
              <a:t>×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0473" y="4906048"/>
            <a:ext cx="463550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4125" i="1" spc="67" baseline="7070" dirty="0">
                <a:latin typeface="Arial"/>
                <a:cs typeface="Arial"/>
              </a:rPr>
              <a:t>x</a:t>
            </a:r>
            <a:r>
              <a:rPr sz="1850" spc="45" dirty="0">
                <a:latin typeface="Tahoma"/>
                <a:cs typeface="Tahoma"/>
              </a:rPr>
              <a:t>1</a:t>
            </a:r>
            <a:r>
              <a:rPr sz="1950" i="1" spc="45" dirty="0">
                <a:latin typeface="Arial"/>
                <a:cs typeface="Arial"/>
              </a:rPr>
              <a:t>i</a:t>
            </a:r>
            <a:endParaRPr sz="1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5873" y="5364305"/>
            <a:ext cx="28130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50" spc="25" dirty="0">
                <a:latin typeface="Tahoma"/>
                <a:cs typeface="Tahoma"/>
              </a:rPr>
              <a:t>+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0473" y="5849322"/>
            <a:ext cx="30924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99965" y="5849023"/>
            <a:ext cx="608774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error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29" dirty="0">
                <a:latin typeface="Tahoma"/>
                <a:cs typeface="Tahoma"/>
              </a:rPr>
              <a:t>(</a:t>
            </a:r>
            <a:r>
              <a:rPr sz="2750" i="1" spc="-229" dirty="0">
                <a:latin typeface="Arial"/>
                <a:cs typeface="Arial"/>
              </a:rPr>
              <a:t>e</a:t>
            </a:r>
            <a:r>
              <a:rPr sz="2250" spc="-229" dirty="0">
                <a:latin typeface="Tahoma"/>
                <a:cs typeface="Tahoma"/>
              </a:rPr>
              <a:t>)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individual’s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actual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score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(</a:t>
            </a:r>
            <a:r>
              <a:rPr sz="2750" i="1" spc="-20" dirty="0">
                <a:latin typeface="Arial"/>
                <a:cs typeface="Arial"/>
              </a:rPr>
              <a:t>i</a:t>
            </a:r>
            <a:r>
              <a:rPr sz="2250" spc="-20" dirty="0">
                <a:latin typeface="Tahoma"/>
                <a:cs typeface="Tahoma"/>
              </a:rPr>
              <a:t>)…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2892425"/>
            <a:ext cx="10126345" cy="1739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5600" spc="-345" dirty="0"/>
              <a:t>Using</a:t>
            </a:r>
            <a:r>
              <a:rPr sz="5600" spc="-545" dirty="0"/>
              <a:t> </a:t>
            </a:r>
            <a:r>
              <a:rPr sz="5600" spc="-300" dirty="0"/>
              <a:t>the</a:t>
            </a:r>
            <a:r>
              <a:rPr sz="5600" spc="-540" dirty="0"/>
              <a:t> </a:t>
            </a:r>
            <a:r>
              <a:rPr sz="5600" spc="-300" dirty="0"/>
              <a:t>Linear</a:t>
            </a:r>
            <a:r>
              <a:rPr sz="5600" spc="-540" dirty="0"/>
              <a:t> </a:t>
            </a:r>
            <a:r>
              <a:rPr sz="5600" spc="-195" dirty="0"/>
              <a:t>Model</a:t>
            </a:r>
            <a:r>
              <a:rPr sz="5600" spc="-540" dirty="0"/>
              <a:t> </a:t>
            </a:r>
            <a:r>
              <a:rPr sz="5600" spc="-225" dirty="0"/>
              <a:t>to</a:t>
            </a:r>
            <a:r>
              <a:rPr sz="5600" spc="-540" dirty="0"/>
              <a:t> </a:t>
            </a:r>
            <a:r>
              <a:rPr sz="5600" spc="-285" dirty="0"/>
              <a:t>Make </a:t>
            </a:r>
            <a:r>
              <a:rPr sz="5600" spc="-275" dirty="0"/>
              <a:t>Predictions</a:t>
            </a:r>
            <a:endParaRPr sz="5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476621"/>
            <a:ext cx="95249" cy="9524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39909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9174" y="44767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174" y="496252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82650" y="949325"/>
            <a:ext cx="11586210" cy="422592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160" dirty="0">
                <a:solidFill>
                  <a:srgbClr val="1C4189"/>
                </a:solidFill>
                <a:latin typeface="Tahoma"/>
                <a:cs typeface="Tahoma"/>
              </a:rPr>
              <a:t>Example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1: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Predicting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10" dirty="0">
                <a:solidFill>
                  <a:srgbClr val="1C4189"/>
                </a:solidFill>
                <a:latin typeface="Tahoma"/>
                <a:cs typeface="Tahoma"/>
              </a:rPr>
              <a:t>Masculinity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Femininity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90" dirty="0">
                <a:latin typeface="Tahoma"/>
                <a:cs typeface="Tahoma"/>
              </a:rPr>
              <a:t>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recognisable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example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(from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your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correlation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lecture)</a:t>
            </a:r>
            <a:endParaRPr sz="2250">
              <a:latin typeface="Tahoma"/>
              <a:cs typeface="Tahoma"/>
            </a:endParaRPr>
          </a:p>
          <a:p>
            <a:pPr marL="393065" marR="5080">
              <a:lnSpc>
                <a:spcPct val="158300"/>
              </a:lnSpc>
            </a:pPr>
            <a:r>
              <a:rPr sz="2250" spc="-40" dirty="0">
                <a:latin typeface="Tahoma"/>
                <a:cs typeface="Tahoma"/>
              </a:rPr>
              <a:t>Visual,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approximate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representation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85" dirty="0">
                <a:latin typeface="Tahoma"/>
                <a:cs typeface="Tahoma"/>
              </a:rPr>
              <a:t>(so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sense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where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numbers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come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from) </a:t>
            </a:r>
            <a:r>
              <a:rPr sz="2250" spc="-30" dirty="0">
                <a:latin typeface="Tahoma"/>
                <a:cs typeface="Tahoma"/>
              </a:rPr>
              <a:t>Computational,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precise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calculations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(where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actually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numbers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from)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160" dirty="0">
                <a:solidFill>
                  <a:srgbClr val="1C4189"/>
                </a:solidFill>
                <a:latin typeface="Tahoma"/>
                <a:cs typeface="Tahoma"/>
              </a:rPr>
              <a:t>Example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2: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Predicting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Tahoma"/>
                <a:cs typeface="Tahoma"/>
              </a:rPr>
              <a:t>Better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0" dirty="0">
                <a:solidFill>
                  <a:srgbClr val="1C4189"/>
                </a:solidFill>
                <a:latin typeface="Tahoma"/>
                <a:cs typeface="Tahoma"/>
              </a:rPr>
              <a:t>Positive</a:t>
            </a:r>
            <a:r>
              <a:rPr sz="2250" b="1" spc="-18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Psychology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350"/>
              </a:spcBef>
            </a:pPr>
            <a:r>
              <a:rPr sz="2250" spc="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new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example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extrapolation</a:t>
            </a:r>
            <a:endParaRPr sz="2250">
              <a:latin typeface="Tahoma"/>
              <a:cs typeface="Tahoma"/>
            </a:endParaRPr>
          </a:p>
          <a:p>
            <a:pPr marL="393065" marR="5080">
              <a:lnSpc>
                <a:spcPct val="141700"/>
              </a:lnSpc>
            </a:pPr>
            <a:r>
              <a:rPr sz="2250" spc="-40" dirty="0">
                <a:latin typeface="Tahoma"/>
                <a:cs typeface="Tahoma"/>
              </a:rPr>
              <a:t>Visual,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approximate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representation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85" dirty="0">
                <a:latin typeface="Tahoma"/>
                <a:cs typeface="Tahoma"/>
              </a:rPr>
              <a:t>(so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sense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where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numbers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come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from) </a:t>
            </a:r>
            <a:r>
              <a:rPr sz="2250" spc="-30" dirty="0">
                <a:latin typeface="Tahoma"/>
                <a:cs typeface="Tahoma"/>
              </a:rPr>
              <a:t>Computational,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precise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calculations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(where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actually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numbers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from)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0" dirty="0"/>
              <a:t>Example</a:t>
            </a:r>
            <a:r>
              <a:rPr spc="-310" dirty="0"/>
              <a:t> </a:t>
            </a:r>
            <a:r>
              <a:rPr spc="-290" dirty="0"/>
              <a:t>1:</a:t>
            </a:r>
            <a:r>
              <a:rPr spc="-310" dirty="0"/>
              <a:t> </a:t>
            </a:r>
            <a:r>
              <a:rPr spc="-195" dirty="0"/>
              <a:t>Predicting</a:t>
            </a:r>
            <a:r>
              <a:rPr spc="-305" dirty="0"/>
              <a:t> </a:t>
            </a:r>
            <a:r>
              <a:rPr spc="-175" dirty="0"/>
              <a:t>Masculinity</a:t>
            </a:r>
            <a:r>
              <a:rPr spc="-310" dirty="0"/>
              <a:t> </a:t>
            </a:r>
            <a:r>
              <a:rPr spc="-215" dirty="0"/>
              <a:t>from</a:t>
            </a:r>
            <a:r>
              <a:rPr spc="-310" dirty="0"/>
              <a:t> </a:t>
            </a:r>
            <a:r>
              <a:rPr spc="-160" dirty="0"/>
              <a:t>Femininity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6"/>
            <a:ext cx="95249" cy="952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3907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47662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2650" y="949325"/>
            <a:ext cx="11200130" cy="38258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125" dirty="0">
                <a:latin typeface="Tahoma"/>
                <a:cs typeface="Tahoma"/>
              </a:rPr>
              <a:t>Dr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Mankin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was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interested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sz="2250" b="1" spc="-17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60" dirty="0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femininity</a:t>
            </a:r>
            <a:r>
              <a:rPr sz="2250" b="1" spc="-170" dirty="0">
                <a:solidFill>
                  <a:srgbClr val="1C4189"/>
                </a:solidFill>
                <a:latin typeface="Tahoma"/>
                <a:cs typeface="Tahoma"/>
              </a:rPr>
              <a:t> and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masculinity</a:t>
            </a:r>
            <a:endParaRPr sz="2250">
              <a:latin typeface="Tahoma"/>
              <a:cs typeface="Tahoma"/>
            </a:endParaRPr>
          </a:p>
          <a:p>
            <a:pPr marL="393065" marR="367665" indent="-381000">
              <a:lnSpc>
                <a:spcPct val="158300"/>
              </a:lnSpc>
            </a:pPr>
            <a:r>
              <a:rPr sz="2250" spc="-10" dirty="0">
                <a:latin typeface="Tahoma"/>
                <a:cs typeface="Tahoma"/>
              </a:rPr>
              <a:t>Participants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took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part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cross-</a:t>
            </a:r>
            <a:r>
              <a:rPr sz="2250" spc="-45" dirty="0">
                <a:latin typeface="Tahoma"/>
                <a:cs typeface="Tahoma"/>
              </a:rPr>
              <a:t>sectional,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self-</a:t>
            </a:r>
            <a:r>
              <a:rPr sz="2250" dirty="0">
                <a:latin typeface="Tahoma"/>
                <a:cs typeface="Tahoma"/>
              </a:rPr>
              <a:t>report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survey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asked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them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rate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their: Femininity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10" dirty="0">
                <a:latin typeface="Tahoma"/>
                <a:cs typeface="Tahoma"/>
              </a:rPr>
              <a:t>Masculinity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Tahoma"/>
                <a:cs typeface="Tahoma"/>
              </a:rPr>
              <a:t>&amp;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bunch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other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things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not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relevant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today’s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example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08300"/>
              </a:lnSpc>
              <a:spcBef>
                <a:spcPts val="2700"/>
              </a:spcBef>
            </a:pPr>
            <a:r>
              <a:rPr sz="2250" spc="-35" dirty="0">
                <a:latin typeface="Tahoma"/>
                <a:cs typeface="Tahoma"/>
              </a:rPr>
              <a:t>Hypothesis: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Previous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research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(your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correlation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lecture!)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suggests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that…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i="1" spc="-165" dirty="0">
                <a:latin typeface="Trebuchet MS"/>
                <a:cs typeface="Trebuchet MS"/>
              </a:rPr>
              <a:t>femininity</a:t>
            </a:r>
            <a:r>
              <a:rPr sz="2250" i="1" spc="-200" dirty="0">
                <a:latin typeface="Trebuchet MS"/>
                <a:cs typeface="Trebuchet MS"/>
              </a:rPr>
              <a:t> will </a:t>
            </a:r>
            <a:r>
              <a:rPr sz="2250" i="1" spc="-135" dirty="0">
                <a:latin typeface="Trebuchet MS"/>
                <a:cs typeface="Trebuchet MS"/>
              </a:rPr>
              <a:t>have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50" dirty="0">
                <a:latin typeface="Trebuchet MS"/>
                <a:cs typeface="Trebuchet MS"/>
              </a:rPr>
              <a:t>a </a:t>
            </a:r>
            <a:r>
              <a:rPr sz="2250" i="1" spc="-160" dirty="0">
                <a:latin typeface="Trebuchet MS"/>
                <a:cs typeface="Trebuchet MS"/>
              </a:rPr>
              <a:t>negative</a:t>
            </a:r>
            <a:r>
              <a:rPr sz="2250" i="1" spc="-195" dirty="0">
                <a:latin typeface="Trebuchet MS"/>
                <a:cs typeface="Trebuchet MS"/>
              </a:rPr>
              <a:t> </a:t>
            </a:r>
            <a:r>
              <a:rPr sz="2250" i="1" spc="-155" dirty="0">
                <a:latin typeface="Trebuchet MS"/>
                <a:cs typeface="Trebuchet MS"/>
              </a:rPr>
              <a:t>relationship</a:t>
            </a:r>
            <a:r>
              <a:rPr sz="2250" i="1" spc="-190" dirty="0">
                <a:latin typeface="Trebuchet MS"/>
                <a:cs typeface="Trebuchet MS"/>
              </a:rPr>
              <a:t> </a:t>
            </a:r>
            <a:r>
              <a:rPr sz="2250" i="1" spc="-170" dirty="0">
                <a:latin typeface="Trebuchet MS"/>
                <a:cs typeface="Trebuchet MS"/>
              </a:rPr>
              <a:t>with</a:t>
            </a:r>
            <a:r>
              <a:rPr sz="2250" i="1" spc="-195" dirty="0">
                <a:latin typeface="Trebuchet MS"/>
                <a:cs typeface="Trebuchet MS"/>
              </a:rPr>
              <a:t> </a:t>
            </a:r>
            <a:r>
              <a:rPr sz="2250" i="1" spc="-35" dirty="0">
                <a:latin typeface="Trebuchet MS"/>
                <a:cs typeface="Trebuchet MS"/>
              </a:rPr>
              <a:t>masculinity</a:t>
            </a:r>
            <a:endParaRPr sz="22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190996"/>
            <a:ext cx="95249" cy="9524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Operationalisation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6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962146"/>
            <a:ext cx="95249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647946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333746"/>
            <a:ext cx="95249" cy="9524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174" y="381952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174" y="43052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9174" y="516254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174" y="564832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9174" y="613409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19150" y="1120775"/>
            <a:ext cx="11619865" cy="522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Tahoma"/>
                <a:cs typeface="Tahoma"/>
              </a:rPr>
              <a:t>Hypothesis: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Femininity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will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have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negative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relationship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masculinity</a:t>
            </a:r>
            <a:endParaRPr sz="2250">
              <a:latin typeface="Tahoma"/>
              <a:cs typeface="Tahoma"/>
            </a:endParaRPr>
          </a:p>
          <a:p>
            <a:pPr marL="76200" marR="8413115">
              <a:lnSpc>
                <a:spcPct val="163600"/>
              </a:lnSpc>
              <a:spcBef>
                <a:spcPts val="100"/>
              </a:spcBef>
            </a:pPr>
            <a:r>
              <a:rPr sz="2250" dirty="0">
                <a:latin typeface="Tahoma"/>
                <a:cs typeface="Tahoma"/>
              </a:rPr>
              <a:t>Predictor</a:t>
            </a:r>
            <a:r>
              <a:rPr sz="2250" spc="-18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</a:t>
            </a:r>
            <a:r>
              <a:rPr sz="2750" i="1" spc="-65" dirty="0">
                <a:latin typeface="Arial"/>
                <a:cs typeface="Arial"/>
              </a:rPr>
              <a:t>x</a:t>
            </a:r>
            <a:r>
              <a:rPr sz="2775" spc="-97" baseline="-12012" dirty="0">
                <a:latin typeface="Tahoma"/>
                <a:cs typeface="Tahoma"/>
              </a:rPr>
              <a:t>1</a:t>
            </a:r>
            <a:r>
              <a:rPr sz="2775" spc="-397" baseline="-12012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17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Femininity </a:t>
            </a:r>
            <a:r>
              <a:rPr sz="2250" dirty="0">
                <a:latin typeface="Tahoma"/>
                <a:cs typeface="Tahoma"/>
              </a:rPr>
              <a:t>Outcome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160" dirty="0">
                <a:latin typeface="Tahoma"/>
                <a:cs typeface="Tahoma"/>
              </a:rPr>
              <a:t>(</a:t>
            </a:r>
            <a:r>
              <a:rPr sz="2750" i="1" spc="-160" dirty="0">
                <a:latin typeface="Arial"/>
                <a:cs typeface="Arial"/>
              </a:rPr>
              <a:t>y</a:t>
            </a:r>
            <a:r>
              <a:rPr sz="2250" spc="-160" dirty="0">
                <a:latin typeface="Tahoma"/>
                <a:cs typeface="Tahoma"/>
              </a:rPr>
              <a:t>)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275" dirty="0">
                <a:latin typeface="Tahoma"/>
                <a:cs typeface="Tahoma"/>
              </a:rPr>
              <a:t>: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Masculinity</a:t>
            </a:r>
            <a:endParaRPr sz="225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  <a:spcBef>
                <a:spcPts val="2105"/>
              </a:spcBef>
            </a:pPr>
            <a:r>
              <a:rPr sz="2250" spc="-10" dirty="0">
                <a:latin typeface="Tahoma"/>
                <a:cs typeface="Tahoma"/>
              </a:rPr>
              <a:t>Model:</a:t>
            </a:r>
            <a:r>
              <a:rPr sz="2250" spc="-265" dirty="0">
                <a:latin typeface="Tahoma"/>
                <a:cs typeface="Tahoma"/>
              </a:rPr>
              <a:t> </a:t>
            </a: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9971" dirty="0">
                <a:latin typeface="Arial"/>
                <a:cs typeface="Arial"/>
              </a:rPr>
              <a:t>i</a:t>
            </a:r>
            <a:r>
              <a:rPr sz="2925" i="1" spc="607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7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367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367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80" dirty="0">
                <a:latin typeface="Arial"/>
                <a:cs typeface="Arial"/>
              </a:rPr>
              <a:t>Femininity</a:t>
            </a:r>
            <a:r>
              <a:rPr sz="2775" spc="120" baseline="-10510" dirty="0">
                <a:latin typeface="Tahoma"/>
                <a:cs typeface="Tahoma"/>
              </a:rPr>
              <a:t>1</a:t>
            </a:r>
            <a:r>
              <a:rPr sz="2925" i="1" spc="120" baseline="-9971" dirty="0">
                <a:latin typeface="Arial"/>
                <a:cs typeface="Arial"/>
              </a:rPr>
              <a:t>i</a:t>
            </a:r>
            <a:r>
              <a:rPr sz="2925" i="1" spc="375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5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9971" dirty="0">
                <a:latin typeface="Arial"/>
                <a:cs typeface="Arial"/>
              </a:rPr>
              <a:t>i</a:t>
            </a:r>
            <a:endParaRPr sz="2925" baseline="-9971">
              <a:latin typeface="Arial"/>
              <a:cs typeface="Arial"/>
            </a:endParaRPr>
          </a:p>
          <a:p>
            <a:pPr marL="456565">
              <a:lnSpc>
                <a:spcPct val="100000"/>
              </a:lnSpc>
              <a:spcBef>
                <a:spcPts val="1019"/>
              </a:spcBef>
            </a:pPr>
            <a:r>
              <a:rPr sz="2250" dirty="0">
                <a:latin typeface="Tahoma"/>
                <a:cs typeface="Tahoma"/>
              </a:rPr>
              <a:t>Masculinity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doesn’t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have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because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what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we’re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estimating</a:t>
            </a:r>
            <a:endParaRPr sz="2250">
              <a:latin typeface="Tahoma"/>
              <a:cs typeface="Tahoma"/>
            </a:endParaRPr>
          </a:p>
          <a:p>
            <a:pPr marL="456565" marR="43180">
              <a:lnSpc>
                <a:spcPct val="108300"/>
              </a:lnSpc>
              <a:spcBef>
                <a:spcPts val="905"/>
              </a:spcBef>
            </a:pPr>
            <a:r>
              <a:rPr sz="2250" spc="-20" dirty="0">
                <a:latin typeface="Tahoma"/>
                <a:cs typeface="Tahoma"/>
              </a:rPr>
              <a:t>Femininity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will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be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given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75" dirty="0">
                <a:latin typeface="Tahoma"/>
                <a:cs typeface="Tahoma"/>
              </a:rPr>
              <a:t>value,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but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pick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different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plug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them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solve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the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masculinity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whatever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femininity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choose</a:t>
            </a:r>
            <a:endParaRPr sz="2250">
              <a:latin typeface="Tahoma"/>
              <a:cs typeface="Tahoma"/>
            </a:endParaRPr>
          </a:p>
          <a:p>
            <a:pPr marL="456565" marR="3775710">
              <a:lnSpc>
                <a:spcPct val="123200"/>
              </a:lnSpc>
              <a:spcBef>
                <a:spcPts val="495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can’t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estimate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error,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don’t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need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worry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about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that </a:t>
            </a:r>
            <a:r>
              <a:rPr sz="2250" spc="-40" dirty="0">
                <a:latin typeface="Tahoma"/>
                <a:cs typeface="Tahoma"/>
              </a:rPr>
              <a:t>But,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where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do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195" baseline="-12012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195" baseline="-12012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come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from?!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450" spc="585" dirty="0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456565">
              <a:lnSpc>
                <a:spcPct val="100000"/>
              </a:lnSpc>
              <a:spcBef>
                <a:spcPts val="1025"/>
              </a:spcBef>
            </a:pPr>
            <a:r>
              <a:rPr sz="2250" spc="-25" dirty="0">
                <a:latin typeface="Tahoma"/>
                <a:cs typeface="Tahoma"/>
              </a:rPr>
              <a:t>Hint: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Remember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straight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120775"/>
            <a:ext cx="116217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Tahoma"/>
                <a:cs typeface="Tahoma"/>
              </a:rPr>
              <a:t>Where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would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draw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straight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line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through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these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dots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best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capture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where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they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tend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fall?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200" y="1886703"/>
            <a:ext cx="10394295" cy="512294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079563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b="1" spc="-120" dirty="0">
                <a:solidFill>
                  <a:srgbClr val="1C4189"/>
                </a:solidFill>
                <a:latin typeface="Tahoma"/>
                <a:cs typeface="Tahoma"/>
              </a:rPr>
              <a:t>line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0" dirty="0">
                <a:solidFill>
                  <a:srgbClr val="1C4189"/>
                </a:solidFill>
                <a:latin typeface="Tahoma"/>
                <a:cs typeface="Tahoma"/>
              </a:rPr>
              <a:t>our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statistical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not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data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itself</a:t>
            </a:r>
            <a:r>
              <a:rPr sz="2250" spc="-130" dirty="0">
                <a:latin typeface="Tahoma"/>
                <a:cs typeface="Tahoma"/>
              </a:rPr>
              <a:t>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but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using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data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make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 </a:t>
            </a:r>
            <a:r>
              <a:rPr sz="2250" spc="-10" dirty="0">
                <a:latin typeface="Tahoma"/>
                <a:cs typeface="Tahoma"/>
              </a:rPr>
              <a:t>prediction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200" y="2258178"/>
            <a:ext cx="10394295" cy="512294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962145"/>
            <a:ext cx="95249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647945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333745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019544"/>
            <a:ext cx="95249" cy="952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09599" y="4572005"/>
            <a:ext cx="12192000" cy="1466850"/>
            <a:chOff x="609599" y="4572005"/>
            <a:chExt cx="12192000" cy="1466850"/>
          </a:xfrm>
        </p:grpSpPr>
        <p:sp>
          <p:nvSpPr>
            <p:cNvPr id="9" name="object 9"/>
            <p:cNvSpPr/>
            <p:nvPr/>
          </p:nvSpPr>
          <p:spPr>
            <a:xfrm>
              <a:off x="628878" y="4572012"/>
              <a:ext cx="12172950" cy="1466850"/>
            </a:xfrm>
            <a:custGeom>
              <a:avLst/>
              <a:gdLst/>
              <a:ahLst/>
              <a:cxnLst/>
              <a:rect l="l" t="t" r="r" b="b"/>
              <a:pathLst>
                <a:path w="12172950" h="1466850">
                  <a:moveTo>
                    <a:pt x="12172709" y="38087"/>
                  </a:moveTo>
                  <a:lnTo>
                    <a:pt x="12161558" y="11163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94"/>
                  </a:lnTo>
                  <a:lnTo>
                    <a:pt x="12142216" y="698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1436636"/>
                  </a:lnTo>
                  <a:lnTo>
                    <a:pt x="12160402" y="1443367"/>
                  </a:lnTo>
                  <a:lnTo>
                    <a:pt x="12155297" y="1448473"/>
                  </a:lnTo>
                  <a:lnTo>
                    <a:pt x="12154814" y="1448943"/>
                  </a:lnTo>
                  <a:lnTo>
                    <a:pt x="12149239" y="1454531"/>
                  </a:lnTo>
                  <a:lnTo>
                    <a:pt x="12142508" y="1457325"/>
                  </a:lnTo>
                  <a:lnTo>
                    <a:pt x="18808" y="1457325"/>
                  </a:lnTo>
                  <a:lnTo>
                    <a:pt x="18808" y="1457083"/>
                  </a:lnTo>
                  <a:lnTo>
                    <a:pt x="0" y="1461795"/>
                  </a:lnTo>
                  <a:lnTo>
                    <a:pt x="4191" y="1464056"/>
                  </a:lnTo>
                  <a:lnTo>
                    <a:pt x="11214" y="1466151"/>
                  </a:lnTo>
                  <a:lnTo>
                    <a:pt x="18808" y="1466837"/>
                  </a:lnTo>
                  <a:lnTo>
                    <a:pt x="12134609" y="1466837"/>
                  </a:lnTo>
                  <a:lnTo>
                    <a:pt x="12142216" y="1466151"/>
                  </a:lnTo>
                  <a:lnTo>
                    <a:pt x="12149239" y="1464056"/>
                  </a:lnTo>
                  <a:lnTo>
                    <a:pt x="12155691" y="1460576"/>
                  </a:lnTo>
                  <a:lnTo>
                    <a:pt x="12159590" y="1457325"/>
                  </a:lnTo>
                  <a:lnTo>
                    <a:pt x="12161558" y="1455686"/>
                  </a:lnTo>
                  <a:lnTo>
                    <a:pt x="12161990" y="1455166"/>
                  </a:lnTo>
                  <a:lnTo>
                    <a:pt x="12166435" y="1449819"/>
                  </a:lnTo>
                  <a:lnTo>
                    <a:pt x="12169927" y="1443367"/>
                  </a:lnTo>
                  <a:lnTo>
                    <a:pt x="12172023" y="1436344"/>
                  </a:lnTo>
                  <a:lnTo>
                    <a:pt x="12172709" y="1428737"/>
                  </a:lnTo>
                  <a:lnTo>
                    <a:pt x="12172709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599" y="4576895"/>
              <a:ext cx="38100" cy="1457325"/>
            </a:xfrm>
            <a:custGeom>
              <a:avLst/>
              <a:gdLst/>
              <a:ahLst/>
              <a:cxnLst/>
              <a:rect l="l" t="t" r="r" b="b"/>
              <a:pathLst>
                <a:path w="38100" h="1457325">
                  <a:moveTo>
                    <a:pt x="19582" y="1457059"/>
                  </a:moveTo>
                  <a:lnTo>
                    <a:pt x="0" y="14238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452429"/>
                  </a:lnTo>
                  <a:lnTo>
                    <a:pt x="19582" y="145705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7699" y="4581519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8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481" y="4720805"/>
              <a:ext cx="247691" cy="21671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7699" y="1120775"/>
            <a:ext cx="12136120" cy="4827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individual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scores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80" dirty="0">
                <a:latin typeface="Tahoma"/>
                <a:cs typeface="Tahoma"/>
              </a:rPr>
              <a:t>(data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points)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tend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be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Tahoma"/>
                <a:cs typeface="Tahoma"/>
              </a:rPr>
              <a:t>higher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65" dirty="0">
                <a:solidFill>
                  <a:srgbClr val="1C4189"/>
                </a:solidFill>
                <a:latin typeface="Tahoma"/>
                <a:cs typeface="Tahoma"/>
              </a:rPr>
              <a:t>up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on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Tahoma"/>
                <a:cs typeface="Tahoma"/>
              </a:rPr>
              <a:t>left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lower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75" dirty="0">
                <a:solidFill>
                  <a:srgbClr val="1C4189"/>
                </a:solidFill>
                <a:latin typeface="Tahoma"/>
                <a:cs typeface="Tahoma"/>
              </a:rPr>
              <a:t>down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on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Tahoma"/>
                <a:cs typeface="Tahoma"/>
              </a:rPr>
              <a:t>right</a:t>
            </a:r>
            <a:endParaRPr sz="2250">
              <a:latin typeface="Tahoma"/>
              <a:cs typeface="Tahoma"/>
            </a:endParaRPr>
          </a:p>
          <a:p>
            <a:pPr marL="247650">
              <a:lnSpc>
                <a:spcPct val="100000"/>
              </a:lnSpc>
              <a:spcBef>
                <a:spcPts val="2200"/>
              </a:spcBef>
            </a:pPr>
            <a:r>
              <a:rPr sz="2250" b="1" spc="-75" dirty="0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variable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on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750" i="1" spc="95" dirty="0">
                <a:latin typeface="Arial"/>
                <a:cs typeface="Arial"/>
              </a:rPr>
              <a:t>x</a:t>
            </a:r>
            <a:r>
              <a:rPr sz="2750" i="1" spc="-275" dirty="0">
                <a:latin typeface="Arial"/>
                <a:cs typeface="Arial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Tahoma"/>
                <a:cs typeface="Tahoma"/>
              </a:rPr>
              <a:t>increases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(here,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ratings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femininity)…</a:t>
            </a:r>
            <a:endParaRPr sz="2250">
              <a:latin typeface="Tahoma"/>
              <a:cs typeface="Tahoma"/>
            </a:endParaRPr>
          </a:p>
          <a:p>
            <a:pPr marL="247650">
              <a:lnSpc>
                <a:spcPct val="100000"/>
              </a:lnSpc>
              <a:spcBef>
                <a:spcPts val="2100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40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variable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on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750" i="1" spc="-110" dirty="0">
                <a:latin typeface="Arial"/>
                <a:cs typeface="Arial"/>
              </a:rPr>
              <a:t>y</a:t>
            </a:r>
            <a:r>
              <a:rPr sz="2750" i="1" spc="-260" dirty="0">
                <a:latin typeface="Arial"/>
                <a:cs typeface="Arial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tends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Tahoma"/>
                <a:cs typeface="Tahoma"/>
              </a:rPr>
              <a:t>to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decrease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(here,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ratings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masculinity)</a:t>
            </a:r>
            <a:endParaRPr sz="2250">
              <a:latin typeface="Tahoma"/>
              <a:cs typeface="Tahoma"/>
            </a:endParaRPr>
          </a:p>
          <a:p>
            <a:pPr marL="247650" marR="406400">
              <a:lnSpc>
                <a:spcPts val="5400"/>
              </a:lnSpc>
              <a:spcBef>
                <a:spcPts val="530"/>
              </a:spcBef>
            </a:pPr>
            <a:r>
              <a:rPr sz="2250" spc="-20" dirty="0">
                <a:latin typeface="Tahoma"/>
                <a:cs typeface="Tahoma"/>
              </a:rPr>
              <a:t>This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represents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Tahoma"/>
                <a:cs typeface="Tahoma"/>
              </a:rPr>
              <a:t>negative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sz="2250" b="1" spc="-19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between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750" i="1" spc="95" dirty="0">
                <a:latin typeface="Arial"/>
                <a:cs typeface="Arial"/>
              </a:rPr>
              <a:t>x</a:t>
            </a:r>
            <a:r>
              <a:rPr sz="2750" i="1" spc="-280" dirty="0">
                <a:latin typeface="Arial"/>
                <a:cs typeface="Arial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750" i="1" spc="-110" dirty="0">
                <a:latin typeface="Arial"/>
                <a:cs typeface="Arial"/>
              </a:rPr>
              <a:t>y</a:t>
            </a:r>
            <a:r>
              <a:rPr sz="2750" i="1" spc="-260" dirty="0">
                <a:latin typeface="Arial"/>
                <a:cs typeface="Arial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as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goes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10" dirty="0">
                <a:latin typeface="Tahoma"/>
                <a:cs typeface="Tahoma"/>
              </a:rPr>
              <a:t>up,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other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goes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down </a:t>
            </a: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slope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fairly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steep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also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tells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us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there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b="1" spc="-150" dirty="0">
                <a:solidFill>
                  <a:srgbClr val="1C4189"/>
                </a:solidFill>
                <a:latin typeface="Tahoma"/>
                <a:cs typeface="Tahoma"/>
              </a:rPr>
              <a:t>strong</a:t>
            </a:r>
            <a:r>
              <a:rPr sz="2250" b="1" spc="-20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20" dirty="0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250">
              <a:latin typeface="Tahoma"/>
              <a:cs typeface="Tahoma"/>
            </a:endParaRPr>
          </a:p>
          <a:p>
            <a:pPr marL="400050">
              <a:lnSpc>
                <a:spcPct val="100000"/>
              </a:lnSpc>
              <a:spcBef>
                <a:spcPts val="5"/>
              </a:spcBef>
            </a:pPr>
            <a:r>
              <a:rPr sz="1550" b="1" spc="-95" dirty="0">
                <a:solidFill>
                  <a:srgbClr val="1C4189"/>
                </a:solidFill>
                <a:latin typeface="Tahoma"/>
                <a:cs typeface="Tahoma"/>
              </a:rPr>
              <a:t>ChallengR:</a:t>
            </a:r>
            <a:r>
              <a:rPr sz="1550" b="1" spc="-114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50" dirty="0">
                <a:solidFill>
                  <a:srgbClr val="1C4189"/>
                </a:solidFill>
                <a:latin typeface="Tahoma"/>
                <a:cs typeface="Tahoma"/>
              </a:rPr>
              <a:t>Why</a:t>
            </a:r>
            <a:r>
              <a:rPr sz="1550" b="1" spc="-11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50" dirty="0">
                <a:solidFill>
                  <a:srgbClr val="1C4189"/>
                </a:solidFill>
                <a:latin typeface="Tahoma"/>
                <a:cs typeface="Tahoma"/>
              </a:rPr>
              <a:t>Not</a:t>
            </a:r>
            <a:r>
              <a:rPr sz="1550" b="1" spc="-11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Tahoma"/>
                <a:cs typeface="Tahoma"/>
              </a:rPr>
              <a:t>Correlation?</a:t>
            </a:r>
            <a:endParaRPr sz="1550">
              <a:latin typeface="Tahoma"/>
              <a:cs typeface="Tahoma"/>
            </a:endParaRPr>
          </a:p>
          <a:p>
            <a:pPr marL="99695" marR="1521460">
              <a:lnSpc>
                <a:spcPct val="189500"/>
              </a:lnSpc>
              <a:spcBef>
                <a:spcPts val="675"/>
              </a:spcBef>
            </a:pPr>
            <a:r>
              <a:rPr sz="1550" spc="-35" dirty="0">
                <a:latin typeface="Tahoma"/>
                <a:cs typeface="Tahoma"/>
              </a:rPr>
              <a:t>You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already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35" dirty="0">
                <a:latin typeface="Tahoma"/>
                <a:cs typeface="Tahoma"/>
              </a:rPr>
              <a:t>saw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this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40" dirty="0">
                <a:latin typeface="Tahoma"/>
                <a:cs typeface="Tahoma"/>
              </a:rPr>
              <a:t>same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55" dirty="0">
                <a:latin typeface="Tahoma"/>
                <a:cs typeface="Tahoma"/>
              </a:rPr>
              <a:t>data,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and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relationship,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with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correlation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analysis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you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did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with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this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15" dirty="0">
                <a:latin typeface="Tahoma"/>
                <a:cs typeface="Tahoma"/>
              </a:rPr>
              <a:t>data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55" dirty="0">
                <a:latin typeface="Tahoma"/>
                <a:cs typeface="Tahoma"/>
              </a:rPr>
              <a:t>a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previous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lecture.</a:t>
            </a:r>
            <a:r>
              <a:rPr sz="1550" spc="50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Why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are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we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doing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something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different?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What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do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we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get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from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linear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model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that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we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i="1" spc="-140" dirty="0">
                <a:latin typeface="Trebuchet MS"/>
                <a:cs typeface="Trebuchet MS"/>
              </a:rPr>
              <a:t>don’t</a:t>
            </a:r>
            <a:r>
              <a:rPr sz="1550" i="1" spc="-120" dirty="0">
                <a:latin typeface="Trebuchet MS"/>
                <a:cs typeface="Trebuchet MS"/>
              </a:rPr>
              <a:t> </a:t>
            </a:r>
            <a:r>
              <a:rPr sz="1550" spc="-20" dirty="0">
                <a:latin typeface="Tahoma"/>
                <a:cs typeface="Tahoma"/>
              </a:rPr>
              <a:t>get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from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our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correlation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analysis?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5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58247"/>
            <a:ext cx="3420110" cy="326009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5400" marR="17780" algn="just">
              <a:lnSpc>
                <a:spcPts val="2920"/>
              </a:lnSpc>
              <a:spcBef>
                <a:spcPts val="505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142" baseline="-12012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5" dirty="0">
                <a:latin typeface="Tahoma"/>
                <a:cs typeface="Tahoma"/>
              </a:rPr>
              <a:t>intercept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(where</a:t>
            </a:r>
            <a:r>
              <a:rPr sz="2250" spc="-3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line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crosses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70" dirty="0">
                <a:latin typeface="Tahoma"/>
                <a:cs typeface="Tahoma"/>
              </a:rPr>
              <a:t>0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75" dirty="0">
                <a:latin typeface="Tahoma"/>
                <a:cs typeface="Tahoma"/>
              </a:rPr>
              <a:t>x-axis)</a:t>
            </a:r>
            <a:endParaRPr sz="2250">
              <a:latin typeface="Tahoma"/>
              <a:cs typeface="Tahoma"/>
            </a:endParaRPr>
          </a:p>
          <a:p>
            <a:pPr marL="25400" marR="184785" algn="just">
              <a:lnSpc>
                <a:spcPct val="94300"/>
              </a:lnSpc>
              <a:spcBef>
                <a:spcPts val="685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142" baseline="-12012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slope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(the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i="1" spc="-160" dirty="0">
                <a:latin typeface="Trebuchet MS"/>
                <a:cs typeface="Trebuchet MS"/>
              </a:rPr>
              <a:t>gradient </a:t>
            </a:r>
            <a:r>
              <a:rPr sz="2250" spc="-5" dirty="0">
                <a:latin typeface="Tahoma"/>
                <a:cs typeface="Tahoma"/>
              </a:rPr>
              <a:t>of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line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difference</a:t>
            </a:r>
            <a:r>
              <a:rPr sz="2250" spc="-3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750" i="1" spc="-110" dirty="0">
                <a:latin typeface="Arial"/>
                <a:cs typeface="Arial"/>
              </a:rPr>
              <a:t>y</a:t>
            </a:r>
            <a:r>
              <a:rPr sz="2750" i="1" spc="-295" dirty="0">
                <a:latin typeface="Arial"/>
                <a:cs typeface="Arial"/>
              </a:rPr>
              <a:t> </a:t>
            </a:r>
            <a:r>
              <a:rPr sz="2250" spc="20" dirty="0">
                <a:latin typeface="Tahoma"/>
                <a:cs typeface="Tahoma"/>
              </a:rPr>
              <a:t>for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every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5" dirty="0">
                <a:latin typeface="Tahoma"/>
                <a:cs typeface="Tahoma"/>
              </a:rPr>
              <a:t>unit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increase</a:t>
            </a:r>
            <a:r>
              <a:rPr sz="2250" spc="-3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750" i="1" spc="-40" dirty="0">
                <a:latin typeface="Arial"/>
                <a:cs typeface="Arial"/>
              </a:rPr>
              <a:t>x</a:t>
            </a:r>
            <a:r>
              <a:rPr sz="2250" spc="-40" dirty="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25400" marR="390525" algn="just">
              <a:lnSpc>
                <a:spcPct val="108300"/>
              </a:lnSpc>
              <a:spcBef>
                <a:spcPts val="800"/>
              </a:spcBef>
            </a:pPr>
            <a:r>
              <a:rPr sz="2250" dirty="0">
                <a:latin typeface="Tahoma"/>
                <a:cs typeface="Tahoma"/>
              </a:rPr>
              <a:t>What</a:t>
            </a:r>
            <a:r>
              <a:rPr sz="2250" spc="-16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would</a:t>
            </a:r>
            <a:r>
              <a:rPr sz="2250" spc="-85" dirty="0">
                <a:latin typeface="Tahoma"/>
                <a:cs typeface="Tahoma"/>
              </a:rPr>
              <a:t> </a:t>
            </a:r>
            <a:r>
              <a:rPr sz="2250" spc="-165" dirty="0">
                <a:latin typeface="Tahoma"/>
                <a:cs typeface="Tahoma"/>
              </a:rPr>
              <a:t>we</a:t>
            </a:r>
            <a:r>
              <a:rPr sz="2250" spc="-1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estimate </a:t>
            </a:r>
            <a:r>
              <a:rPr sz="2250" spc="-35" dirty="0">
                <a:latin typeface="Tahoma"/>
                <a:cs typeface="Tahoma"/>
              </a:rPr>
              <a:t>these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be?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94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733794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15755" y="1182568"/>
            <a:ext cx="7917675" cy="39023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199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0" dirty="0"/>
              <a:t>Estimating</a:t>
            </a:r>
            <a:r>
              <a:rPr spc="-315" dirty="0"/>
              <a:t> </a:t>
            </a:r>
            <a:r>
              <a:rPr spc="-210" dirty="0"/>
              <a:t>the</a:t>
            </a:r>
            <a:r>
              <a:rPr spc="-310" dirty="0"/>
              <a:t> </a:t>
            </a:r>
            <a:r>
              <a:rPr spc="-175" dirty="0"/>
              <a:t>Slope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602" y="1098271"/>
            <a:ext cx="11970325" cy="58997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35" dirty="0"/>
              <a:t>Masculinity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4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3621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076569"/>
            <a:ext cx="95249" cy="9524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40195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1499" y="1035050"/>
            <a:ext cx="12222480" cy="321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make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some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guesses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based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plot:</a:t>
            </a:r>
            <a:endParaRPr sz="2250">
              <a:latin typeface="Tahoma"/>
              <a:cs typeface="Tahoma"/>
            </a:endParaRPr>
          </a:p>
          <a:p>
            <a:pPr marL="323215">
              <a:lnSpc>
                <a:spcPct val="100000"/>
              </a:lnSpc>
              <a:spcBef>
                <a:spcPts val="2475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line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would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cross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70" dirty="0">
                <a:latin typeface="Tahoma"/>
                <a:cs typeface="Tahoma"/>
              </a:rPr>
              <a:t>0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i="1" spc="-125" dirty="0">
                <a:latin typeface="Trebuchet MS"/>
                <a:cs typeface="Trebuchet MS"/>
              </a:rPr>
              <a:t>x</a:t>
            </a:r>
            <a:r>
              <a:rPr sz="2250" spc="-125" dirty="0">
                <a:latin typeface="Tahoma"/>
                <a:cs typeface="Tahoma"/>
              </a:rPr>
              <a:t>-</a:t>
            </a:r>
            <a:r>
              <a:rPr sz="2250" spc="-50" dirty="0">
                <a:latin typeface="Tahoma"/>
                <a:cs typeface="Tahoma"/>
              </a:rPr>
              <a:t>axis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35" dirty="0">
                <a:latin typeface="Tahoma"/>
                <a:cs typeface="Tahoma"/>
              </a:rPr>
              <a:t>(aka,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i="1" spc="-90" dirty="0">
                <a:latin typeface="Trebuchet MS"/>
                <a:cs typeface="Trebuchet MS"/>
              </a:rPr>
              <a:t>y</a:t>
            </a:r>
            <a:r>
              <a:rPr sz="2250" spc="-90" dirty="0">
                <a:latin typeface="Tahoma"/>
                <a:cs typeface="Tahoma"/>
              </a:rPr>
              <a:t>-</a:t>
            </a:r>
            <a:r>
              <a:rPr sz="2250" spc="-80" dirty="0">
                <a:latin typeface="Tahoma"/>
                <a:cs typeface="Tahoma"/>
              </a:rPr>
              <a:t>axis)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somewhere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between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70" dirty="0">
                <a:latin typeface="Tahoma"/>
                <a:cs typeface="Tahoma"/>
              </a:rPr>
              <a:t>8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20" dirty="0">
                <a:latin typeface="Tahoma"/>
                <a:cs typeface="Tahoma"/>
              </a:rPr>
              <a:t>9</a:t>
            </a:r>
            <a:endParaRPr sz="2250">
              <a:latin typeface="Tahoma"/>
              <a:cs typeface="Tahoma"/>
            </a:endParaRPr>
          </a:p>
          <a:p>
            <a:pPr marL="704215">
              <a:lnSpc>
                <a:spcPct val="100000"/>
              </a:lnSpc>
              <a:spcBef>
                <a:spcPts val="850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569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≈</a:t>
            </a:r>
            <a:r>
              <a:rPr sz="2650" spc="-75" dirty="0">
                <a:latin typeface="Tahoma"/>
                <a:cs typeface="Tahoma"/>
              </a:rPr>
              <a:t> </a:t>
            </a:r>
            <a:r>
              <a:rPr sz="2650" spc="-25" dirty="0">
                <a:latin typeface="Tahoma"/>
                <a:cs typeface="Tahoma"/>
              </a:rPr>
              <a:t>8.5</a:t>
            </a:r>
            <a:endParaRPr sz="2650">
              <a:latin typeface="Tahoma"/>
              <a:cs typeface="Tahoma"/>
            </a:endParaRPr>
          </a:p>
          <a:p>
            <a:pPr marL="323215" marR="43180">
              <a:lnSpc>
                <a:spcPct val="117400"/>
              </a:lnSpc>
              <a:spcBef>
                <a:spcPts val="1750"/>
              </a:spcBef>
            </a:pPr>
            <a:r>
              <a:rPr sz="2250" dirty="0">
                <a:latin typeface="Tahoma"/>
                <a:cs typeface="Tahoma"/>
              </a:rPr>
              <a:t>For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every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unit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increase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femininity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(predictor,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750" i="1" spc="-45" dirty="0">
                <a:latin typeface="Arial"/>
                <a:cs typeface="Arial"/>
              </a:rPr>
              <a:t>x</a:t>
            </a:r>
            <a:r>
              <a:rPr sz="2250" spc="-45" dirty="0">
                <a:latin typeface="Tahoma"/>
                <a:cs typeface="Tahoma"/>
              </a:rPr>
              <a:t>)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75" dirty="0">
                <a:latin typeface="Tahoma"/>
                <a:cs typeface="Tahoma"/>
              </a:rPr>
              <a:t>scale,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masculinity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80" dirty="0">
                <a:latin typeface="Tahoma"/>
                <a:cs typeface="Tahoma"/>
              </a:rPr>
              <a:t>(outcome,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750" i="1" spc="-140" dirty="0">
                <a:latin typeface="Arial"/>
                <a:cs typeface="Arial"/>
              </a:rPr>
              <a:t>y</a:t>
            </a:r>
            <a:r>
              <a:rPr sz="2250" spc="-140" dirty="0">
                <a:latin typeface="Tahoma"/>
                <a:cs typeface="Tahoma"/>
              </a:rPr>
              <a:t>)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decreases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by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little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less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than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one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point</a:t>
            </a:r>
            <a:endParaRPr sz="2250">
              <a:latin typeface="Tahoma"/>
              <a:cs typeface="Tahoma"/>
            </a:endParaRPr>
          </a:p>
          <a:p>
            <a:pPr marL="704215">
              <a:lnSpc>
                <a:spcPct val="100000"/>
              </a:lnSpc>
              <a:spcBef>
                <a:spcPts val="850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569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≈</a:t>
            </a:r>
            <a:r>
              <a:rPr sz="2650" spc="-75" dirty="0">
                <a:latin typeface="Tahoma"/>
                <a:cs typeface="Tahoma"/>
              </a:rPr>
              <a:t> </a:t>
            </a:r>
            <a:r>
              <a:rPr sz="2650" spc="-20" dirty="0">
                <a:latin typeface="Tahoma"/>
                <a:cs typeface="Tahoma"/>
              </a:rPr>
              <a:t>−0.8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943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35" dirty="0"/>
              <a:t>Masculinity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0699" y="835025"/>
            <a:ext cx="12139930" cy="555371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675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then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plug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those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into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model…</a:t>
            </a:r>
            <a:endParaRPr sz="225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1575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have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already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plugged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outcome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(masculinity)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predictor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(femininity):</a:t>
            </a:r>
            <a:endParaRPr sz="2250">
              <a:latin typeface="Tahoma"/>
              <a:cs typeface="Tahoma"/>
            </a:endParaRPr>
          </a:p>
          <a:p>
            <a:pPr marL="203835" algn="ctr">
              <a:lnSpc>
                <a:spcPct val="100000"/>
              </a:lnSpc>
              <a:spcBef>
                <a:spcPts val="2425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00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7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367" baseline="-12012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359" baseline="-12012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5" dirty="0">
                <a:latin typeface="Tahoma"/>
                <a:cs typeface="Tahoma"/>
              </a:rPr>
              <a:t> </a:t>
            </a:r>
            <a:r>
              <a:rPr sz="2750" i="1" spc="80" dirty="0">
                <a:latin typeface="Arial"/>
                <a:cs typeface="Arial"/>
              </a:rPr>
              <a:t>Femininity</a:t>
            </a:r>
            <a:r>
              <a:rPr sz="2775" spc="120" baseline="-10510" dirty="0">
                <a:latin typeface="Tahoma"/>
                <a:cs typeface="Tahoma"/>
              </a:rPr>
              <a:t>1</a:t>
            </a:r>
            <a:r>
              <a:rPr sz="2925" i="1" spc="120" baseline="-9971" dirty="0">
                <a:latin typeface="Arial"/>
                <a:cs typeface="Arial"/>
              </a:rPr>
              <a:t>i</a:t>
            </a:r>
            <a:r>
              <a:rPr sz="2925" i="1" spc="367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5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2325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also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know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intercept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5" dirty="0">
                <a:latin typeface="Tahoma"/>
                <a:cs typeface="Tahoma"/>
              </a:rPr>
              <a:t>(aka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-480" baseline="-12012" dirty="0">
                <a:latin typeface="Tahoma"/>
                <a:cs typeface="Tahoma"/>
              </a:rPr>
              <a:t> </a:t>
            </a:r>
            <a:r>
              <a:rPr sz="2250" spc="-245" dirty="0">
                <a:latin typeface="Tahoma"/>
                <a:cs typeface="Tahoma"/>
              </a:rPr>
              <a:t>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aka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masculinity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when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femininity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0)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650" spc="25" dirty="0">
                <a:latin typeface="Tahoma"/>
                <a:cs typeface="Tahoma"/>
              </a:rPr>
              <a:t>≈</a:t>
            </a:r>
            <a:endParaRPr sz="265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575"/>
              </a:spcBef>
            </a:pPr>
            <a:r>
              <a:rPr sz="2250" spc="-90" dirty="0">
                <a:latin typeface="Tahoma"/>
                <a:cs typeface="Tahoma"/>
              </a:rPr>
              <a:t>8.5,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plug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in:</a:t>
            </a:r>
            <a:endParaRPr sz="2250">
              <a:latin typeface="Tahoma"/>
              <a:cs typeface="Tahoma"/>
            </a:endParaRPr>
          </a:p>
          <a:p>
            <a:pPr marL="204470" algn="ctr">
              <a:lnSpc>
                <a:spcPct val="100000"/>
              </a:lnSpc>
              <a:spcBef>
                <a:spcPts val="2425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9971" dirty="0">
                <a:latin typeface="Arial"/>
                <a:cs typeface="Arial"/>
              </a:rPr>
              <a:t>i</a:t>
            </a:r>
            <a:r>
              <a:rPr sz="2925" i="1" spc="607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7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8.5</a:t>
            </a:r>
            <a:r>
              <a:rPr sz="2650" spc="-225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367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5" dirty="0">
                <a:latin typeface="Tahoma"/>
                <a:cs typeface="Tahoma"/>
              </a:rPr>
              <a:t> </a:t>
            </a:r>
            <a:r>
              <a:rPr sz="2750" i="1" spc="80" dirty="0">
                <a:latin typeface="Arial"/>
                <a:cs typeface="Arial"/>
              </a:rPr>
              <a:t>Femininity</a:t>
            </a:r>
            <a:r>
              <a:rPr sz="2775" spc="120" baseline="-10510" dirty="0">
                <a:latin typeface="Tahoma"/>
                <a:cs typeface="Tahoma"/>
              </a:rPr>
              <a:t>1</a:t>
            </a:r>
            <a:r>
              <a:rPr sz="2925" i="1" spc="120" baseline="-9971" dirty="0">
                <a:latin typeface="Arial"/>
                <a:cs typeface="Arial"/>
              </a:rPr>
              <a:t>i</a:t>
            </a:r>
            <a:r>
              <a:rPr sz="2925" i="1" spc="375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35" dirty="0">
                <a:latin typeface="Arial"/>
                <a:cs typeface="Arial"/>
              </a:rPr>
              <a:t>e</a:t>
            </a:r>
            <a:r>
              <a:rPr sz="2925" i="1" spc="-52" baseline="-9971" dirty="0">
                <a:latin typeface="Arial"/>
                <a:cs typeface="Arial"/>
              </a:rPr>
              <a:t>i</a:t>
            </a:r>
            <a:endParaRPr sz="2925" baseline="-9971">
              <a:latin typeface="Arial"/>
              <a:cs typeface="Arial"/>
            </a:endParaRPr>
          </a:p>
          <a:p>
            <a:pPr marL="88900" marR="828675">
              <a:lnSpc>
                <a:spcPct val="105200"/>
              </a:lnSpc>
              <a:spcBef>
                <a:spcPts val="2155"/>
              </a:spcBef>
            </a:pPr>
            <a:r>
              <a:rPr sz="2250" spc="50" dirty="0">
                <a:latin typeface="Tahoma"/>
                <a:cs typeface="Tahoma"/>
              </a:rPr>
              <a:t>We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also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know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slope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5" dirty="0">
                <a:latin typeface="Tahoma"/>
                <a:cs typeface="Tahoma"/>
              </a:rPr>
              <a:t>(aka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-472" baseline="-12012" dirty="0">
                <a:latin typeface="Tahoma"/>
                <a:cs typeface="Tahoma"/>
              </a:rPr>
              <a:t> </a:t>
            </a:r>
            <a:r>
              <a:rPr sz="2250" spc="-245" dirty="0">
                <a:latin typeface="Tahoma"/>
                <a:cs typeface="Tahoma"/>
              </a:rPr>
              <a:t>, </a:t>
            </a:r>
            <a:r>
              <a:rPr sz="2250" spc="-70" dirty="0">
                <a:latin typeface="Tahoma"/>
                <a:cs typeface="Tahoma"/>
              </a:rPr>
              <a:t>aka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masculinity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associated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unit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 </a:t>
            </a:r>
            <a:r>
              <a:rPr sz="2250" spc="-40" dirty="0">
                <a:latin typeface="Tahoma"/>
                <a:cs typeface="Tahoma"/>
              </a:rPr>
              <a:t>femininity)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≈</a:t>
            </a:r>
            <a:r>
              <a:rPr sz="2650" spc="-36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90" dirty="0">
                <a:latin typeface="Tahoma"/>
                <a:cs typeface="Tahoma"/>
              </a:rPr>
              <a:t>0.8,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can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plug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(note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sign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change):</a:t>
            </a:r>
            <a:endParaRPr sz="2250">
              <a:latin typeface="Tahoma"/>
              <a:cs typeface="Tahoma"/>
            </a:endParaRPr>
          </a:p>
          <a:p>
            <a:pPr marL="205104" algn="ctr">
              <a:lnSpc>
                <a:spcPct val="100000"/>
              </a:lnSpc>
              <a:spcBef>
                <a:spcPts val="2345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7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8.5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−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0.8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80" dirty="0">
                <a:latin typeface="Arial"/>
                <a:cs typeface="Arial"/>
              </a:rPr>
              <a:t>Femininity</a:t>
            </a:r>
            <a:r>
              <a:rPr sz="2775" spc="120" baseline="-10510" dirty="0">
                <a:latin typeface="Tahoma"/>
                <a:cs typeface="Tahoma"/>
              </a:rPr>
              <a:t>1</a:t>
            </a:r>
            <a:r>
              <a:rPr sz="2925" i="1" spc="120" baseline="-9971" dirty="0">
                <a:latin typeface="Arial"/>
                <a:cs typeface="Arial"/>
              </a:rPr>
              <a:t>i</a:t>
            </a:r>
            <a:r>
              <a:rPr sz="2925" i="1" spc="38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35" dirty="0">
                <a:latin typeface="Arial"/>
                <a:cs typeface="Arial"/>
              </a:rPr>
              <a:t>e</a:t>
            </a:r>
            <a:r>
              <a:rPr sz="2925" i="1" spc="-52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35" dirty="0"/>
              <a:t>Masculinity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1051433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Tahoma"/>
                <a:cs typeface="Tahoma"/>
              </a:rPr>
              <a:t>Before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use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predict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masculinity,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let’s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real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beta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from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599" y="1552568"/>
            <a:ext cx="12192000" cy="147637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19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45"/>
              </a:spcBef>
            </a:pPr>
            <a:endParaRPr sz="1200">
              <a:latin typeface="Times New Roman"/>
              <a:cs typeface="Times New Roman"/>
            </a:endParaRPr>
          </a:p>
          <a:p>
            <a:pPr marL="78105">
              <a:lnSpc>
                <a:spcPts val="1430"/>
              </a:lnSpc>
            </a:pPr>
            <a:r>
              <a:rPr sz="1200" spc="-10" dirty="0">
                <a:latin typeface="Courier New"/>
                <a:cs typeface="Courier New"/>
              </a:rPr>
              <a:t>Call:</a:t>
            </a:r>
            <a:endParaRPr sz="1200">
              <a:latin typeface="Courier New"/>
              <a:cs typeface="Courier New"/>
            </a:endParaRPr>
          </a:p>
          <a:p>
            <a:pPr marL="78105">
              <a:lnSpc>
                <a:spcPts val="1430"/>
              </a:lnSpc>
            </a:pPr>
            <a:r>
              <a:rPr sz="1200" dirty="0">
                <a:latin typeface="Courier New"/>
                <a:cs typeface="Courier New"/>
              </a:rPr>
              <a:t>lm(formula</a:t>
            </a:r>
            <a:r>
              <a:rPr sz="1200" spc="10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10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gender_masc</a:t>
            </a:r>
            <a:r>
              <a:rPr sz="1200" spc="10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~</a:t>
            </a:r>
            <a:r>
              <a:rPr sz="1200" spc="10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gender_fem,</a:t>
            </a:r>
            <a:r>
              <a:rPr sz="1200" spc="10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data</a:t>
            </a:r>
            <a:r>
              <a:rPr sz="1200" spc="10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105" dirty="0">
                <a:latin typeface="Courier New"/>
                <a:cs typeface="Courier New"/>
              </a:rPr>
              <a:t> </a:t>
            </a:r>
            <a:r>
              <a:rPr sz="1200" spc="-10" dirty="0">
                <a:latin typeface="Courier New"/>
                <a:cs typeface="Courier New"/>
              </a:rPr>
              <a:t>gensex)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Courier New"/>
              <a:cs typeface="Courier New"/>
            </a:endParaRPr>
          </a:p>
          <a:p>
            <a:pPr marL="78105" marR="9842500">
              <a:lnSpc>
                <a:spcPct val="104200"/>
              </a:lnSpc>
              <a:tabLst>
                <a:tab pos="1398270" algn="l"/>
              </a:tabLst>
            </a:pPr>
            <a:r>
              <a:rPr sz="1200" spc="-10" dirty="0">
                <a:latin typeface="Courier New"/>
                <a:cs typeface="Courier New"/>
              </a:rPr>
              <a:t>Coefficients:</a:t>
            </a:r>
            <a:r>
              <a:rPr sz="1200" spc="500" dirty="0">
                <a:latin typeface="Courier New"/>
                <a:cs typeface="Courier New"/>
              </a:rPr>
              <a:t> </a:t>
            </a:r>
            <a:r>
              <a:rPr sz="1200" spc="-10" dirty="0">
                <a:latin typeface="Courier New"/>
                <a:cs typeface="Courier New"/>
              </a:rPr>
              <a:t>(Intercept)</a:t>
            </a:r>
            <a:r>
              <a:rPr sz="1200" dirty="0">
                <a:latin typeface="Courier New"/>
                <a:cs typeface="Courier New"/>
              </a:rPr>
              <a:t>	</a:t>
            </a:r>
            <a:r>
              <a:rPr sz="1200" spc="-10" dirty="0">
                <a:latin typeface="Courier New"/>
                <a:cs typeface="Courier New"/>
              </a:rPr>
              <a:t>gender_fem</a:t>
            </a:r>
            <a:endParaRPr sz="1200">
              <a:latin typeface="Courier New"/>
              <a:cs typeface="Courier New"/>
            </a:endParaRPr>
          </a:p>
          <a:p>
            <a:pPr marL="549910">
              <a:lnSpc>
                <a:spcPct val="100000"/>
              </a:lnSpc>
              <a:spcBef>
                <a:spcPts val="60"/>
              </a:spcBef>
              <a:tabLst>
                <a:tab pos="1681480" algn="l"/>
              </a:tabLst>
            </a:pPr>
            <a:r>
              <a:rPr sz="1200" spc="-10" dirty="0">
                <a:latin typeface="Courier New"/>
                <a:cs typeface="Courier New"/>
              </a:rPr>
              <a:t>8.8246</a:t>
            </a:r>
            <a:r>
              <a:rPr sz="1200" dirty="0">
                <a:latin typeface="Courier New"/>
                <a:cs typeface="Courier New"/>
              </a:rPr>
              <a:t>	-</a:t>
            </a:r>
            <a:r>
              <a:rPr sz="1200" spc="-10" dirty="0">
                <a:latin typeface="Courier New"/>
                <a:cs typeface="Courier New"/>
              </a:rPr>
              <a:t>0.7976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981443"/>
            <a:ext cx="95249" cy="952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449579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5010143"/>
            <a:ext cx="95249" cy="9523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552449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4199" y="2866595"/>
            <a:ext cx="9375775" cy="2870835"/>
          </a:xfrm>
          <a:prstGeom prst="rect">
            <a:avLst/>
          </a:prstGeom>
        </p:spPr>
        <p:txBody>
          <a:bodyPr vert="horz" wrap="square" lIns="0" tIns="25082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975"/>
              </a:spcBef>
            </a:pPr>
            <a:r>
              <a:rPr sz="2250" dirty="0">
                <a:latin typeface="Tahoma"/>
                <a:cs typeface="Tahoma"/>
              </a:rPr>
              <a:t>Adapt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include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real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750" i="1" spc="-430" dirty="0">
                <a:latin typeface="Arial"/>
                <a:cs typeface="Arial"/>
              </a:rPr>
              <a:t>b</a:t>
            </a:r>
            <a:r>
              <a:rPr sz="2750" i="1" spc="-235" dirty="0">
                <a:latin typeface="Arial"/>
                <a:cs typeface="Arial"/>
              </a:rPr>
              <a:t> </a:t>
            </a:r>
            <a:r>
              <a:rPr sz="2250" spc="-10" dirty="0">
                <a:latin typeface="Tahoma"/>
                <a:cs typeface="Tahoma"/>
              </a:rPr>
              <a:t>values: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880"/>
              </a:spcBef>
            </a:pPr>
            <a:r>
              <a:rPr sz="2250" spc="-30" dirty="0">
                <a:latin typeface="Tahoma"/>
                <a:cs typeface="Tahoma"/>
              </a:rPr>
              <a:t>Intercept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(</a:t>
            </a:r>
            <a:r>
              <a:rPr sz="2750" i="1" spc="-240" dirty="0">
                <a:latin typeface="Arial"/>
                <a:cs typeface="Arial"/>
              </a:rPr>
              <a:t>b</a:t>
            </a:r>
            <a:r>
              <a:rPr sz="2775" spc="-359" baseline="-10510" dirty="0">
                <a:latin typeface="Tahoma"/>
                <a:cs typeface="Tahoma"/>
              </a:rPr>
              <a:t>0</a:t>
            </a:r>
            <a:r>
              <a:rPr sz="2775" spc="-465" baseline="-10510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predicted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masculinity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when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femininity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20" dirty="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691515">
              <a:lnSpc>
                <a:spcPct val="100000"/>
              </a:lnSpc>
              <a:spcBef>
                <a:spcPts val="1245"/>
              </a:spcBef>
            </a:pPr>
            <a:r>
              <a:rPr sz="2250" spc="-345" dirty="0">
                <a:latin typeface="Tahoma"/>
                <a:cs typeface="Tahoma"/>
              </a:rPr>
              <a:t>=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8.82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855"/>
              </a:spcBef>
            </a:pPr>
            <a:r>
              <a:rPr sz="2250" spc="-40" dirty="0">
                <a:latin typeface="Tahoma"/>
                <a:cs typeface="Tahoma"/>
              </a:rPr>
              <a:t>Slope</a:t>
            </a:r>
            <a:r>
              <a:rPr sz="2250" spc="-240" dirty="0">
                <a:latin typeface="Tahoma"/>
                <a:cs typeface="Tahoma"/>
              </a:rPr>
              <a:t> (</a:t>
            </a:r>
            <a:r>
              <a:rPr sz="2750" i="1" spc="-240" dirty="0">
                <a:latin typeface="Arial"/>
                <a:cs typeface="Arial"/>
              </a:rPr>
              <a:t>b</a:t>
            </a:r>
            <a:r>
              <a:rPr sz="2775" spc="-359" baseline="-10510" dirty="0">
                <a:latin typeface="Tahoma"/>
                <a:cs typeface="Tahoma"/>
              </a:rPr>
              <a:t>1</a:t>
            </a:r>
            <a:r>
              <a:rPr sz="2775" spc="-480" baseline="-10510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masculinity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associated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unit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femininity</a:t>
            </a:r>
            <a:endParaRPr sz="2250">
              <a:latin typeface="Tahoma"/>
              <a:cs typeface="Tahoma"/>
            </a:endParaRPr>
          </a:p>
          <a:p>
            <a:pPr marL="691515">
              <a:lnSpc>
                <a:spcPct val="100000"/>
              </a:lnSpc>
              <a:spcBef>
                <a:spcPts val="1245"/>
              </a:spcBef>
            </a:pPr>
            <a:r>
              <a:rPr sz="2250" spc="-345" dirty="0">
                <a:latin typeface="Tahoma"/>
                <a:cs typeface="Tahoma"/>
              </a:rPr>
              <a:t>=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0" dirty="0">
                <a:latin typeface="Tahoma"/>
                <a:cs typeface="Tahoma"/>
              </a:rPr>
              <a:t>0.80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3281064" y="6192219"/>
            <a:ext cx="6823709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8.82</a:t>
            </a:r>
            <a:r>
              <a:rPr sz="2650" spc="-24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−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0.8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80" dirty="0">
                <a:latin typeface="Arial"/>
                <a:cs typeface="Arial"/>
              </a:rPr>
              <a:t>Femininity</a:t>
            </a:r>
            <a:r>
              <a:rPr sz="2775" spc="120" baseline="-10510" dirty="0">
                <a:latin typeface="Tahoma"/>
                <a:cs typeface="Tahoma"/>
              </a:rPr>
              <a:t>1</a:t>
            </a:r>
            <a:r>
              <a:rPr sz="2925" i="1" spc="120" baseline="-9971" dirty="0">
                <a:latin typeface="Arial"/>
                <a:cs typeface="Arial"/>
              </a:rPr>
              <a:t>i</a:t>
            </a:r>
            <a:r>
              <a:rPr sz="2925" i="1" spc="38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35" dirty="0"/>
              <a:t>Masculinity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0699" y="1143969"/>
            <a:ext cx="9647555" cy="4730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6845" algn="ctr">
              <a:lnSpc>
                <a:spcPct val="100000"/>
              </a:lnSpc>
              <a:spcBef>
                <a:spcPts val="95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8.82</a:t>
            </a:r>
            <a:r>
              <a:rPr sz="2650" spc="-24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−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0.8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80" dirty="0">
                <a:latin typeface="Arial"/>
                <a:cs typeface="Arial"/>
              </a:rPr>
              <a:t>Femininity</a:t>
            </a:r>
            <a:r>
              <a:rPr sz="2775" spc="120" baseline="-10510" dirty="0">
                <a:latin typeface="Tahoma"/>
                <a:cs typeface="Tahoma"/>
              </a:rPr>
              <a:t>1</a:t>
            </a:r>
            <a:r>
              <a:rPr sz="2925" i="1" spc="120" baseline="-9971" dirty="0">
                <a:latin typeface="Arial"/>
                <a:cs typeface="Arial"/>
              </a:rPr>
              <a:t>i</a:t>
            </a:r>
            <a:r>
              <a:rPr sz="2925" i="1" spc="38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2820"/>
              </a:spcBef>
            </a:pPr>
            <a:r>
              <a:rPr sz="2250" dirty="0">
                <a:latin typeface="Tahoma"/>
                <a:cs typeface="Tahoma"/>
              </a:rPr>
              <a:t>For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someone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fairly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low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5" dirty="0">
                <a:latin typeface="Tahoma"/>
                <a:cs typeface="Tahoma"/>
              </a:rPr>
              <a:t>(on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scale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1-</a:t>
            </a:r>
            <a:r>
              <a:rPr sz="2250" spc="-65" dirty="0">
                <a:latin typeface="Tahoma"/>
                <a:cs typeface="Tahoma"/>
              </a:rPr>
              <a:t>9)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femininity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rating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3:</a:t>
            </a:r>
            <a:endParaRPr sz="2250">
              <a:latin typeface="Tahoma"/>
              <a:cs typeface="Tahoma"/>
            </a:endParaRPr>
          </a:p>
          <a:p>
            <a:pPr marL="3679190" marR="974725" algn="ctr">
              <a:lnSpc>
                <a:spcPct val="170500"/>
              </a:lnSpc>
              <a:spcBef>
                <a:spcPts val="100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8.82</a:t>
            </a:r>
            <a:r>
              <a:rPr sz="2650" spc="-24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−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0.8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65" dirty="0">
                <a:latin typeface="Tahoma"/>
                <a:cs typeface="Tahoma"/>
              </a:rPr>
              <a:t>3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 </a:t>
            </a: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6.42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2825"/>
              </a:spcBef>
            </a:pPr>
            <a:r>
              <a:rPr sz="2250" dirty="0">
                <a:latin typeface="Tahoma"/>
                <a:cs typeface="Tahoma"/>
              </a:rPr>
              <a:t>For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someone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fairly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high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5" dirty="0">
                <a:latin typeface="Tahoma"/>
                <a:cs typeface="Tahoma"/>
              </a:rPr>
              <a:t>(on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scale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1-</a:t>
            </a:r>
            <a:r>
              <a:rPr sz="2250" spc="-65" dirty="0">
                <a:latin typeface="Tahoma"/>
                <a:cs typeface="Tahoma"/>
              </a:rPr>
              <a:t>9)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femininity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rating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8:</a:t>
            </a:r>
            <a:endParaRPr sz="2250">
              <a:latin typeface="Tahoma"/>
              <a:cs typeface="Tahoma"/>
            </a:endParaRPr>
          </a:p>
          <a:p>
            <a:pPr marL="3679190" marR="974725" algn="ctr">
              <a:lnSpc>
                <a:spcPct val="170500"/>
              </a:lnSpc>
              <a:spcBef>
                <a:spcPts val="100"/>
              </a:spcBef>
            </a:pP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8.82</a:t>
            </a:r>
            <a:r>
              <a:rPr sz="2650" spc="-24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−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0.8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-165" dirty="0">
                <a:latin typeface="Tahoma"/>
                <a:cs typeface="Tahoma"/>
              </a:rPr>
              <a:t>8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 </a:t>
            </a:r>
            <a:r>
              <a:rPr sz="2750" i="1" spc="65" dirty="0">
                <a:latin typeface="Arial"/>
                <a:cs typeface="Arial"/>
              </a:rPr>
              <a:t>Masculinity</a:t>
            </a:r>
            <a:r>
              <a:rPr sz="2925" i="1" spc="97" baseline="-11396" dirty="0">
                <a:latin typeface="Arial"/>
                <a:cs typeface="Arial"/>
              </a:rPr>
              <a:t>i</a:t>
            </a:r>
            <a:r>
              <a:rPr sz="2925" i="1" spc="6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2.42</a:t>
            </a:r>
            <a:r>
              <a:rPr sz="2650" spc="-215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686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74"/>
            <a:ext cx="12192000" cy="1462405"/>
            <a:chOff x="609599" y="1033574"/>
            <a:chExt cx="12192000" cy="1462405"/>
          </a:xfrm>
        </p:grpSpPr>
        <p:sp>
          <p:nvSpPr>
            <p:cNvPr id="4" name="object 4"/>
            <p:cNvSpPr/>
            <p:nvPr/>
          </p:nvSpPr>
          <p:spPr>
            <a:xfrm>
              <a:off x="628878" y="1039850"/>
              <a:ext cx="12172950" cy="1456055"/>
            </a:xfrm>
            <a:custGeom>
              <a:avLst/>
              <a:gdLst/>
              <a:ahLst/>
              <a:cxnLst/>
              <a:rect l="l" t="t" r="r" b="b"/>
              <a:pathLst>
                <a:path w="12172950" h="1456055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1425473"/>
                  </a:lnTo>
                  <a:lnTo>
                    <a:pt x="12160402" y="1432204"/>
                  </a:lnTo>
                  <a:lnTo>
                    <a:pt x="12154814" y="1437792"/>
                  </a:lnTo>
                  <a:lnTo>
                    <a:pt x="12149239" y="1443380"/>
                  </a:lnTo>
                  <a:lnTo>
                    <a:pt x="12142508" y="1446161"/>
                  </a:lnTo>
                  <a:lnTo>
                    <a:pt x="18808" y="1446161"/>
                  </a:lnTo>
                  <a:lnTo>
                    <a:pt x="18808" y="1445933"/>
                  </a:lnTo>
                  <a:lnTo>
                    <a:pt x="0" y="1450632"/>
                  </a:lnTo>
                  <a:lnTo>
                    <a:pt x="4191" y="1452905"/>
                  </a:lnTo>
                  <a:lnTo>
                    <a:pt x="11214" y="1454988"/>
                  </a:lnTo>
                  <a:lnTo>
                    <a:pt x="18808" y="1455686"/>
                  </a:lnTo>
                  <a:lnTo>
                    <a:pt x="12134609" y="1455686"/>
                  </a:lnTo>
                  <a:lnTo>
                    <a:pt x="12142216" y="1454988"/>
                  </a:lnTo>
                  <a:lnTo>
                    <a:pt x="12149239" y="1452905"/>
                  </a:lnTo>
                  <a:lnTo>
                    <a:pt x="12155691" y="1449412"/>
                  </a:lnTo>
                  <a:lnTo>
                    <a:pt x="12159590" y="1446161"/>
                  </a:lnTo>
                  <a:lnTo>
                    <a:pt x="12161558" y="1444536"/>
                  </a:lnTo>
                  <a:lnTo>
                    <a:pt x="12161990" y="1444015"/>
                  </a:lnTo>
                  <a:lnTo>
                    <a:pt x="12166435" y="1438656"/>
                  </a:lnTo>
                  <a:lnTo>
                    <a:pt x="12169927" y="1432204"/>
                  </a:lnTo>
                  <a:lnTo>
                    <a:pt x="12172023" y="1425181"/>
                  </a:lnTo>
                  <a:lnTo>
                    <a:pt x="12172709" y="14175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74"/>
              <a:ext cx="38100" cy="1457325"/>
            </a:xfrm>
            <a:custGeom>
              <a:avLst/>
              <a:gdLst/>
              <a:ahLst/>
              <a:cxnLst/>
              <a:rect l="l" t="t" r="r" b="b"/>
              <a:pathLst>
                <a:path w="38100" h="1457325">
                  <a:moveTo>
                    <a:pt x="19582" y="1457058"/>
                  </a:moveTo>
                  <a:lnTo>
                    <a:pt x="0" y="14238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452429"/>
                  </a:lnTo>
                  <a:lnTo>
                    <a:pt x="19582" y="1457058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18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8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1177506"/>
              <a:ext cx="247691" cy="216715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Why</a:t>
            </a:r>
            <a:r>
              <a:rPr spc="-335" dirty="0"/>
              <a:t> </a:t>
            </a:r>
            <a:r>
              <a:rPr spc="-135" dirty="0"/>
              <a:t>Not</a:t>
            </a:r>
            <a:r>
              <a:rPr spc="-335" dirty="0"/>
              <a:t> </a:t>
            </a:r>
            <a:r>
              <a:rPr spc="-170" dirty="0"/>
              <a:t>Correlation?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905118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962393"/>
            <a:ext cx="95249" cy="9523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648193"/>
            <a:ext cx="95249" cy="9524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19734">
              <a:lnSpc>
                <a:spcPct val="100000"/>
              </a:lnSpc>
              <a:spcBef>
                <a:spcPts val="125"/>
              </a:spcBef>
            </a:pPr>
            <a:r>
              <a:rPr spc="-95" dirty="0"/>
              <a:t>ChallengR:</a:t>
            </a:r>
            <a:r>
              <a:rPr spc="-114" dirty="0"/>
              <a:t> </a:t>
            </a:r>
            <a:r>
              <a:rPr spc="-50" dirty="0"/>
              <a:t>Why</a:t>
            </a:r>
            <a:r>
              <a:rPr spc="-110" dirty="0"/>
              <a:t> </a:t>
            </a:r>
            <a:r>
              <a:rPr spc="-50" dirty="0"/>
              <a:t>Not</a:t>
            </a:r>
            <a:r>
              <a:rPr spc="-110" dirty="0"/>
              <a:t> </a:t>
            </a:r>
            <a:r>
              <a:rPr spc="-10" dirty="0"/>
              <a:t>Correlation?</a:t>
            </a:r>
          </a:p>
          <a:p>
            <a:pPr marL="119380" marR="1521460">
              <a:lnSpc>
                <a:spcPct val="189500"/>
              </a:lnSpc>
              <a:spcBef>
                <a:spcPts val="675"/>
              </a:spcBef>
            </a:pPr>
            <a:r>
              <a:rPr b="0" spc="-35" dirty="0">
                <a:solidFill>
                  <a:srgbClr val="000000"/>
                </a:solidFill>
                <a:latin typeface="Tahoma"/>
                <a:cs typeface="Tahoma"/>
              </a:rPr>
              <a:t>You</a:t>
            </a:r>
            <a:r>
              <a:rPr b="0" spc="-1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already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35" dirty="0">
                <a:solidFill>
                  <a:srgbClr val="000000"/>
                </a:solidFill>
                <a:latin typeface="Tahoma"/>
                <a:cs typeface="Tahoma"/>
              </a:rPr>
              <a:t>saw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this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40" dirty="0">
                <a:solidFill>
                  <a:srgbClr val="000000"/>
                </a:solidFill>
                <a:latin typeface="Tahoma"/>
                <a:cs typeface="Tahoma"/>
              </a:rPr>
              <a:t>same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55" dirty="0">
                <a:solidFill>
                  <a:srgbClr val="000000"/>
                </a:solidFill>
                <a:latin typeface="Tahoma"/>
                <a:cs typeface="Tahoma"/>
              </a:rPr>
              <a:t>data,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30" dirty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b="0" spc="-1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relationship,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with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correlation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ahoma"/>
                <a:cs typeface="Tahoma"/>
              </a:rPr>
              <a:t>analysis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ahoma"/>
                <a:cs typeface="Tahoma"/>
              </a:rPr>
              <a:t>you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did</a:t>
            </a:r>
            <a:r>
              <a:rPr b="0" spc="-15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with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this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5" dirty="0">
                <a:solidFill>
                  <a:srgbClr val="000000"/>
                </a:solidFill>
                <a:latin typeface="Tahoma"/>
                <a:cs typeface="Tahoma"/>
              </a:rPr>
              <a:t>data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5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previous</a:t>
            </a:r>
            <a:r>
              <a:rPr b="0" spc="-1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lecture.</a:t>
            </a:r>
            <a:r>
              <a:rPr b="0" spc="5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Why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are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we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ahoma"/>
                <a:cs typeface="Tahoma"/>
              </a:rPr>
              <a:t>doing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ahoma"/>
                <a:cs typeface="Tahoma"/>
              </a:rPr>
              <a:t>something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different?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What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do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we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ahoma"/>
                <a:cs typeface="Tahoma"/>
              </a:rPr>
              <a:t>get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from</a:t>
            </a:r>
            <a:r>
              <a:rPr b="0" spc="-1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linear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model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that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we</a:t>
            </a:r>
            <a:r>
              <a:rPr b="0" spc="-1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i="1" spc="-140" dirty="0">
                <a:solidFill>
                  <a:srgbClr val="000000"/>
                </a:solidFill>
                <a:latin typeface="Trebuchet MS"/>
                <a:cs typeface="Trebuchet MS"/>
              </a:rPr>
              <a:t>don’t</a:t>
            </a:r>
            <a:r>
              <a:rPr b="0" i="1" spc="-1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ahoma"/>
                <a:cs typeface="Tahoma"/>
              </a:rPr>
              <a:t>get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from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our</a:t>
            </a:r>
            <a:r>
              <a:rPr b="0" spc="-1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correlation</a:t>
            </a:r>
            <a:r>
              <a:rPr b="0" spc="-1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ahoma"/>
                <a:cs typeface="Tahoma"/>
              </a:rPr>
              <a:t>analysis?</a:t>
            </a:r>
          </a:p>
          <a:p>
            <a:pPr marL="19685">
              <a:lnSpc>
                <a:spcPct val="100000"/>
              </a:lnSpc>
              <a:spcBef>
                <a:spcPts val="819"/>
              </a:spcBef>
            </a:pPr>
            <a:endParaRPr b="0" spc="-10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267335" marR="1399540">
              <a:lnSpc>
                <a:spcPct val="108300"/>
              </a:lnSpc>
            </a:pP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Both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correlation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linear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Tahoma"/>
                <a:cs typeface="Tahoma"/>
              </a:rPr>
              <a:t>model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Tahoma"/>
                <a:cs typeface="Tahoma"/>
              </a:rPr>
              <a:t>can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tell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Tahoma"/>
                <a:cs typeface="Tahoma"/>
              </a:rPr>
              <a:t>us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ahoma"/>
                <a:cs typeface="Tahoma"/>
              </a:rPr>
              <a:t>about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strength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direction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ahoma"/>
                <a:cs typeface="Tahoma"/>
              </a:rPr>
              <a:t>the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relationship…</a:t>
            </a:r>
            <a:endParaRPr sz="2250">
              <a:latin typeface="Tahoma"/>
              <a:cs typeface="Tahoma"/>
            </a:endParaRPr>
          </a:p>
          <a:p>
            <a:pPr marL="267335" marR="1530985">
              <a:lnSpc>
                <a:spcPct val="200000"/>
              </a:lnSpc>
            </a:pPr>
            <a:r>
              <a:rPr sz="2250" b="0" spc="-295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but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ahoma"/>
                <a:cs typeface="Tahoma"/>
              </a:rPr>
              <a:t>only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linear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Tahoma"/>
                <a:cs typeface="Tahoma"/>
              </a:rPr>
              <a:t>model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Tahoma"/>
                <a:cs typeface="Tahoma"/>
              </a:rPr>
              <a:t>can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i="1" spc="-170" dirty="0">
                <a:solidFill>
                  <a:srgbClr val="000000"/>
                </a:solidFill>
                <a:latin typeface="Trebuchet MS"/>
                <a:cs typeface="Trebuchet MS"/>
              </a:rPr>
              <a:t>predict</a:t>
            </a:r>
            <a:r>
              <a:rPr sz="2250" b="0" i="1" spc="-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Tahoma"/>
                <a:cs typeface="Tahoma"/>
              </a:rPr>
              <a:t>outcome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for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Tahoma"/>
                <a:cs typeface="Tahoma"/>
              </a:rPr>
              <a:t>any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Tahoma"/>
                <a:cs typeface="Tahoma"/>
              </a:rPr>
              <a:t>value</a:t>
            </a:r>
            <a:r>
              <a:rPr sz="2250" b="0" spc="-2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predictor </a:t>
            </a: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Correlation</a:t>
            </a:r>
            <a:r>
              <a:rPr sz="2250" b="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sz="2250" b="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linear</a:t>
            </a:r>
            <a:r>
              <a:rPr sz="2250" b="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Tahoma"/>
                <a:cs typeface="Tahoma"/>
              </a:rPr>
              <a:t>model</a:t>
            </a:r>
            <a:r>
              <a:rPr sz="2250" b="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ahoma"/>
                <a:cs typeface="Tahoma"/>
              </a:rPr>
              <a:t>are</a:t>
            </a:r>
            <a:r>
              <a:rPr sz="2250" b="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related</a:t>
            </a:r>
            <a:r>
              <a:rPr sz="2250" b="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Tahoma"/>
                <a:cs typeface="Tahoma"/>
              </a:rPr>
              <a:t>though</a:t>
            </a:r>
            <a:r>
              <a:rPr sz="2250" b="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sz="2250" b="0" spc="-22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Tahoma"/>
                <a:cs typeface="Tahoma"/>
              </a:rPr>
              <a:t>see</a:t>
            </a:r>
            <a:r>
              <a:rPr sz="2250" b="0" spc="-2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this</a:t>
            </a:r>
            <a:r>
              <a:rPr sz="2250" b="0" spc="-229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sz="2250" b="0" spc="-2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interactive</a:t>
            </a:r>
            <a:r>
              <a:rPr sz="2250" b="0" spc="-225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sz="2250" b="0" spc="-1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visualisation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!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9897745" cy="1126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0"/>
              </a:spcBef>
            </a:pPr>
            <a:r>
              <a:rPr spc="-240" dirty="0"/>
              <a:t>Example</a:t>
            </a:r>
            <a:r>
              <a:rPr spc="-325" dirty="0"/>
              <a:t> </a:t>
            </a:r>
            <a:r>
              <a:rPr spc="-290" dirty="0"/>
              <a:t>2:</a:t>
            </a:r>
            <a:r>
              <a:rPr spc="-320" dirty="0"/>
              <a:t> </a:t>
            </a:r>
            <a:r>
              <a:rPr spc="-195" dirty="0"/>
              <a:t>Predicting</a:t>
            </a:r>
            <a:r>
              <a:rPr spc="-320" dirty="0"/>
              <a:t> </a:t>
            </a:r>
            <a:r>
              <a:rPr spc="-160" dirty="0"/>
              <a:t>Better</a:t>
            </a:r>
            <a:r>
              <a:rPr spc="-320" dirty="0"/>
              <a:t> </a:t>
            </a:r>
            <a:r>
              <a:rPr spc="-240" dirty="0"/>
              <a:t>Sleep</a:t>
            </a:r>
            <a:r>
              <a:rPr spc="-320" dirty="0"/>
              <a:t> </a:t>
            </a:r>
            <a:r>
              <a:rPr spc="-215" dirty="0"/>
              <a:t>from</a:t>
            </a:r>
            <a:r>
              <a:rPr spc="-320" dirty="0"/>
              <a:t> </a:t>
            </a:r>
            <a:r>
              <a:rPr spc="-150" dirty="0"/>
              <a:t>Positive </a:t>
            </a:r>
            <a:r>
              <a:rPr spc="-120" dirty="0"/>
              <a:t>Psychology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68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93369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90524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487679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2650" y="1492250"/>
            <a:ext cx="11884660" cy="505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52195">
              <a:lnSpc>
                <a:spcPct val="158300"/>
              </a:lnSpc>
              <a:spcBef>
                <a:spcPts val="100"/>
              </a:spcBef>
            </a:pPr>
            <a:r>
              <a:rPr sz="2250" spc="-7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Tout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et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sz="2250" spc="-105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al.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sz="2250" spc="-25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(2023)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were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interested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effect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upon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sleep Participants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took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part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cross-</a:t>
            </a:r>
            <a:r>
              <a:rPr sz="2250" spc="-45" dirty="0">
                <a:latin typeface="Tahoma"/>
                <a:cs typeface="Tahoma"/>
              </a:rPr>
              <a:t>sectional,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self-</a:t>
            </a:r>
            <a:r>
              <a:rPr sz="2250" dirty="0">
                <a:latin typeface="Tahoma"/>
                <a:cs typeface="Tahoma"/>
              </a:rPr>
              <a:t>report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survey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asked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them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rate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their:</a:t>
            </a:r>
            <a:endParaRPr sz="2250">
              <a:latin typeface="Tahoma"/>
              <a:cs typeface="Tahoma"/>
            </a:endParaRPr>
          </a:p>
          <a:p>
            <a:pPr marL="393065" marR="922655">
              <a:lnSpc>
                <a:spcPct val="125000"/>
              </a:lnSpc>
              <a:spcBef>
                <a:spcPts val="900"/>
              </a:spcBef>
            </a:pPr>
            <a:r>
              <a:rPr sz="2250" spc="-10" dirty="0">
                <a:latin typeface="Tahoma"/>
                <a:cs typeface="Tahoma"/>
              </a:rPr>
              <a:t>Positive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attributes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150" dirty="0">
                <a:latin typeface="Tahoma"/>
                <a:cs typeface="Tahoma"/>
              </a:rPr>
              <a:t>(a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composite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gratitude,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optimism,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self-</a:t>
            </a:r>
            <a:r>
              <a:rPr sz="2250" spc="-65" dirty="0">
                <a:latin typeface="Tahoma"/>
                <a:cs typeface="Tahoma"/>
              </a:rPr>
              <a:t>compassion,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and </a:t>
            </a:r>
            <a:r>
              <a:rPr sz="2250" spc="-10" dirty="0">
                <a:latin typeface="Tahoma"/>
                <a:cs typeface="Tahoma"/>
              </a:rPr>
              <a:t>mindfulness)</a:t>
            </a:r>
            <a:endParaRPr sz="2250">
              <a:latin typeface="Tahoma"/>
              <a:cs typeface="Tahoma"/>
            </a:endParaRPr>
          </a:p>
          <a:p>
            <a:pPr marL="393065" marR="54610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Tahoma"/>
                <a:cs typeface="Tahoma"/>
              </a:rPr>
              <a:t>Sleep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quality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quantity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50" dirty="0">
                <a:latin typeface="Tahoma"/>
                <a:cs typeface="Tahoma"/>
              </a:rPr>
              <a:t>(a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composite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subjective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quality,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literacy,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duration,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efficiency,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disturbances,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1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medication,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daytime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dysfunction)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Tahoma"/>
                <a:cs typeface="Tahoma"/>
              </a:rPr>
              <a:t>&amp;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bunch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other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things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not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relevant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today’s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example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08300"/>
              </a:lnSpc>
              <a:spcBef>
                <a:spcPts val="2700"/>
              </a:spcBef>
            </a:pPr>
            <a:r>
              <a:rPr sz="2250" spc="-35" dirty="0">
                <a:latin typeface="Tahoma"/>
                <a:cs typeface="Tahoma"/>
              </a:rPr>
              <a:t>Hypothesis: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Based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evidence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other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attributes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positively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impacted </a:t>
            </a:r>
            <a:r>
              <a:rPr sz="2250" spc="-70" dirty="0">
                <a:latin typeface="Tahoma"/>
                <a:cs typeface="Tahoma"/>
              </a:rPr>
              <a:t>sleep,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Tout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hypothesised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that…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i="1" spc="-155" dirty="0">
                <a:latin typeface="Trebuchet MS"/>
                <a:cs typeface="Trebuchet MS"/>
              </a:rPr>
              <a:t>positive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120" dirty="0">
                <a:latin typeface="Trebuchet MS"/>
                <a:cs typeface="Trebuchet MS"/>
              </a:rPr>
              <a:t>psychology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165" dirty="0">
                <a:latin typeface="Trebuchet MS"/>
                <a:cs typeface="Trebuchet MS"/>
              </a:rPr>
              <a:t>attributes</a:t>
            </a:r>
            <a:r>
              <a:rPr sz="2250" i="1" spc="-195" dirty="0">
                <a:latin typeface="Trebuchet MS"/>
                <a:cs typeface="Trebuchet MS"/>
              </a:rPr>
              <a:t> </a:t>
            </a:r>
            <a:r>
              <a:rPr sz="2250" i="1" spc="-200" dirty="0">
                <a:latin typeface="Trebuchet MS"/>
                <a:cs typeface="Trebuchet MS"/>
              </a:rPr>
              <a:t>will </a:t>
            </a:r>
            <a:r>
              <a:rPr sz="2250" i="1" spc="-135" dirty="0">
                <a:latin typeface="Trebuchet MS"/>
                <a:cs typeface="Trebuchet MS"/>
              </a:rPr>
              <a:t>have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95" dirty="0">
                <a:latin typeface="Trebuchet MS"/>
                <a:cs typeface="Trebuchet MS"/>
              </a:rPr>
              <a:t>a</a:t>
            </a:r>
            <a:r>
              <a:rPr sz="2250" i="1" spc="-195" dirty="0">
                <a:latin typeface="Trebuchet MS"/>
                <a:cs typeface="Trebuchet MS"/>
              </a:rPr>
              <a:t> </a:t>
            </a:r>
            <a:r>
              <a:rPr sz="2250" i="1" spc="-155" dirty="0">
                <a:latin typeface="Trebuchet MS"/>
                <a:cs typeface="Trebuchet MS"/>
              </a:rPr>
              <a:t>positive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155" dirty="0">
                <a:latin typeface="Trebuchet MS"/>
                <a:cs typeface="Trebuchet MS"/>
              </a:rPr>
              <a:t>relationship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170" dirty="0">
                <a:latin typeface="Trebuchet MS"/>
                <a:cs typeface="Trebuchet MS"/>
              </a:rPr>
              <a:t>with</a:t>
            </a:r>
            <a:r>
              <a:rPr sz="2250" i="1" spc="-200" dirty="0">
                <a:latin typeface="Trebuchet MS"/>
                <a:cs typeface="Trebuchet MS"/>
              </a:rPr>
              <a:t> </a:t>
            </a:r>
            <a:r>
              <a:rPr sz="2250" i="1" spc="-60" dirty="0">
                <a:latin typeface="Trebuchet MS"/>
                <a:cs typeface="Trebuchet MS"/>
              </a:rPr>
              <a:t>sleep </a:t>
            </a:r>
            <a:r>
              <a:rPr sz="2250" i="1" spc="-160" dirty="0">
                <a:latin typeface="Trebuchet MS"/>
                <a:cs typeface="Trebuchet MS"/>
              </a:rPr>
              <a:t>quality</a:t>
            </a:r>
            <a:r>
              <a:rPr sz="2250" i="1" spc="-220" dirty="0">
                <a:latin typeface="Trebuchet MS"/>
                <a:cs typeface="Trebuchet MS"/>
              </a:rPr>
              <a:t> </a:t>
            </a:r>
            <a:r>
              <a:rPr sz="2250" i="1" spc="-100" dirty="0">
                <a:latin typeface="Trebuchet MS"/>
                <a:cs typeface="Trebuchet MS"/>
              </a:rPr>
              <a:t>and</a:t>
            </a:r>
            <a:r>
              <a:rPr sz="2250" i="1" spc="-215" dirty="0">
                <a:latin typeface="Trebuchet MS"/>
                <a:cs typeface="Trebuchet MS"/>
              </a:rPr>
              <a:t> </a:t>
            </a:r>
            <a:r>
              <a:rPr sz="2250" i="1" spc="-20" dirty="0">
                <a:latin typeface="Trebuchet MS"/>
                <a:cs typeface="Trebuchet MS"/>
              </a:rPr>
              <a:t>quantity</a:t>
            </a:r>
            <a:endParaRPr sz="22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591167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394333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3948225"/>
            <a:ext cx="12192000" cy="1024255"/>
            <a:chOff x="609599" y="3948225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3954500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987323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36"/>
                  </a:lnTo>
                  <a:lnTo>
                    <a:pt x="12134609" y="1017536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06"/>
                  </a:lnTo>
                  <a:lnTo>
                    <a:pt x="12169927" y="994067"/>
                  </a:lnTo>
                  <a:lnTo>
                    <a:pt x="12172023" y="987031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94822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8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8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3952867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6F0FE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4076699"/>
              <a:ext cx="247649" cy="247649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Operationalisation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304917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42"/>
            <a:ext cx="95249" cy="952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390767"/>
            <a:ext cx="95249" cy="9523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2933692"/>
            <a:ext cx="95249" cy="9523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5410192"/>
            <a:ext cx="95249" cy="9523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8174" y="5953117"/>
            <a:ext cx="95249" cy="9523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09599" y="1036636"/>
            <a:ext cx="12212320" cy="514223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285750">
              <a:lnSpc>
                <a:spcPct val="100000"/>
              </a:lnSpc>
              <a:spcBef>
                <a:spcPts val="985"/>
              </a:spcBef>
            </a:pPr>
            <a:r>
              <a:rPr sz="2250" spc="-35" dirty="0">
                <a:latin typeface="Tahoma"/>
                <a:cs typeface="Tahoma"/>
              </a:rPr>
              <a:t>Hypothesis: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Positive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attributes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are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associated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better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sleep</a:t>
            </a:r>
            <a:endParaRPr sz="2250">
              <a:latin typeface="Tahoma"/>
              <a:cs typeface="Tahoma"/>
            </a:endParaRPr>
          </a:p>
          <a:p>
            <a:pPr marL="285750" marR="6440170">
              <a:lnSpc>
                <a:spcPct val="129500"/>
              </a:lnSpc>
              <a:spcBef>
                <a:spcPts val="105"/>
              </a:spcBef>
            </a:pPr>
            <a:r>
              <a:rPr sz="2250" dirty="0">
                <a:latin typeface="Tahoma"/>
                <a:cs typeface="Tahoma"/>
              </a:rPr>
              <a:t>Predictor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</a:t>
            </a:r>
            <a:r>
              <a:rPr sz="2750" i="1" spc="-65" dirty="0">
                <a:latin typeface="Arial"/>
                <a:cs typeface="Arial"/>
              </a:rPr>
              <a:t>x</a:t>
            </a:r>
            <a:r>
              <a:rPr sz="2775" spc="-97" baseline="-12012" dirty="0">
                <a:latin typeface="Tahoma"/>
                <a:cs typeface="Tahoma"/>
              </a:rPr>
              <a:t>1</a:t>
            </a:r>
            <a:r>
              <a:rPr sz="2775" spc="-405" baseline="-12012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Positive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attributes </a:t>
            </a:r>
            <a:r>
              <a:rPr sz="2250" dirty="0">
                <a:latin typeface="Tahoma"/>
                <a:cs typeface="Tahoma"/>
              </a:rPr>
              <a:t>Outcome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60" dirty="0">
                <a:latin typeface="Tahoma"/>
                <a:cs typeface="Tahoma"/>
              </a:rPr>
              <a:t>(</a:t>
            </a:r>
            <a:r>
              <a:rPr sz="2750" i="1" spc="-160" dirty="0">
                <a:latin typeface="Arial"/>
                <a:cs typeface="Arial"/>
              </a:rPr>
              <a:t>y</a:t>
            </a:r>
            <a:r>
              <a:rPr sz="2250" spc="-160" dirty="0">
                <a:latin typeface="Tahoma"/>
                <a:cs typeface="Tahoma"/>
              </a:rPr>
              <a:t>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75" dirty="0">
                <a:latin typeface="Tahoma"/>
                <a:cs typeface="Tahoma"/>
              </a:rPr>
              <a:t>: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Sleep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quality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&amp;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quantity</a:t>
            </a:r>
            <a:endParaRPr sz="2250">
              <a:latin typeface="Tahoma"/>
              <a:cs typeface="Tahoma"/>
            </a:endParaRPr>
          </a:p>
          <a:p>
            <a:pPr marL="285750">
              <a:lnSpc>
                <a:spcPct val="100000"/>
              </a:lnSpc>
              <a:spcBef>
                <a:spcPts val="1475"/>
              </a:spcBef>
            </a:pPr>
            <a:r>
              <a:rPr sz="2250" dirty="0">
                <a:latin typeface="Tahoma"/>
                <a:cs typeface="Tahoma"/>
              </a:rPr>
              <a:t>Where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would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predictor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outcome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fit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into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equation:</a:t>
            </a:r>
            <a:endParaRPr sz="2250">
              <a:latin typeface="Tahoma"/>
              <a:cs typeface="Tahoma"/>
            </a:endParaRPr>
          </a:p>
          <a:p>
            <a:pPr marL="285750">
              <a:lnSpc>
                <a:spcPct val="100000"/>
              </a:lnSpc>
              <a:spcBef>
                <a:spcPts val="175"/>
              </a:spcBef>
            </a:pPr>
            <a:r>
              <a:rPr sz="2750" i="1" dirty="0">
                <a:latin typeface="Arial"/>
                <a:cs typeface="Arial"/>
              </a:rPr>
              <a:t>y</a:t>
            </a:r>
            <a:r>
              <a:rPr sz="2925" i="1" baseline="-9971" dirty="0">
                <a:latin typeface="Arial"/>
                <a:cs typeface="Arial"/>
              </a:rPr>
              <a:t>i</a:t>
            </a:r>
            <a:r>
              <a:rPr sz="2925" i="1" spc="615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6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375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382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70" dirty="0">
                <a:latin typeface="Arial"/>
                <a:cs typeface="Arial"/>
              </a:rPr>
              <a:t>x</a:t>
            </a:r>
            <a:r>
              <a:rPr sz="2775" spc="104" baseline="-10510" dirty="0">
                <a:latin typeface="Tahoma"/>
                <a:cs typeface="Tahoma"/>
              </a:rPr>
              <a:t>1</a:t>
            </a:r>
            <a:r>
              <a:rPr sz="2925" i="1" spc="104" baseline="-9971" dirty="0">
                <a:latin typeface="Arial"/>
                <a:cs typeface="Arial"/>
              </a:rPr>
              <a:t>i</a:t>
            </a:r>
            <a:r>
              <a:rPr sz="2925" i="1" spc="390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0" dirty="0">
                <a:latin typeface="Tahoma"/>
                <a:cs typeface="Tahoma"/>
              </a:rPr>
              <a:t> </a:t>
            </a:r>
            <a:r>
              <a:rPr sz="2750" i="1" spc="-70" dirty="0">
                <a:latin typeface="Arial"/>
                <a:cs typeface="Arial"/>
              </a:rPr>
              <a:t>e</a:t>
            </a:r>
            <a:r>
              <a:rPr sz="2925" i="1" spc="-104" baseline="-9971" dirty="0">
                <a:latin typeface="Arial"/>
                <a:cs typeface="Arial"/>
              </a:rPr>
              <a:t>i</a:t>
            </a:r>
            <a:r>
              <a:rPr sz="2925" i="1" spc="-502" baseline="-9971" dirty="0">
                <a:latin typeface="Arial"/>
                <a:cs typeface="Arial"/>
              </a:rPr>
              <a:t> </a:t>
            </a:r>
            <a:r>
              <a:rPr sz="2250" spc="-60" dirty="0">
                <a:latin typeface="Tahoma"/>
                <a:cs typeface="Tahoma"/>
              </a:rPr>
              <a:t>?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2550">
              <a:latin typeface="Tahoma"/>
              <a:cs typeface="Tahoma"/>
            </a:endParaRPr>
          </a:p>
          <a:p>
            <a:pPr marL="438150">
              <a:lnSpc>
                <a:spcPct val="100000"/>
              </a:lnSpc>
            </a:pPr>
            <a:r>
              <a:rPr sz="1550" b="1" spc="-114" dirty="0">
                <a:solidFill>
                  <a:srgbClr val="1C4189"/>
                </a:solidFill>
                <a:latin typeface="Tahoma"/>
                <a:cs typeface="Tahoma"/>
              </a:rPr>
              <a:t>Talk</a:t>
            </a:r>
            <a:r>
              <a:rPr sz="1550" b="1" spc="-13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65" dirty="0">
                <a:solidFill>
                  <a:srgbClr val="1C4189"/>
                </a:solidFill>
                <a:latin typeface="Tahoma"/>
                <a:cs typeface="Tahoma"/>
              </a:rPr>
              <a:t>to</a:t>
            </a:r>
            <a:r>
              <a:rPr sz="1550" b="1" spc="-13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25" dirty="0">
                <a:solidFill>
                  <a:srgbClr val="1C4189"/>
                </a:solidFill>
                <a:latin typeface="Tahoma"/>
                <a:cs typeface="Tahoma"/>
              </a:rPr>
              <a:t>Me!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550">
              <a:latin typeface="Tahoma"/>
              <a:cs typeface="Tahoma"/>
            </a:endParaRPr>
          </a:p>
          <a:p>
            <a:pPr marL="137795">
              <a:lnSpc>
                <a:spcPct val="100000"/>
              </a:lnSpc>
            </a:pPr>
            <a:r>
              <a:rPr sz="1550" dirty="0">
                <a:latin typeface="Tahoma"/>
                <a:cs typeface="Tahoma"/>
              </a:rPr>
              <a:t>Open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Lecture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Google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Doc:</a:t>
            </a:r>
            <a:r>
              <a:rPr sz="1550" spc="-114" dirty="0">
                <a:latin typeface="Tahoma"/>
                <a:cs typeface="Tahoma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Tahoma"/>
                <a:cs typeface="Tahoma"/>
                <a:hlinkClick r:id="rId9"/>
              </a:rPr>
              <a:t>https://bit.ly/AnD_lecture_08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550">
              <a:latin typeface="Tahoma"/>
              <a:cs typeface="Tahoma"/>
            </a:endParaRPr>
          </a:p>
          <a:p>
            <a:pPr marL="285750">
              <a:lnSpc>
                <a:spcPct val="100000"/>
              </a:lnSpc>
            </a:pPr>
            <a:r>
              <a:rPr sz="2250" spc="-10" dirty="0">
                <a:latin typeface="Tahoma"/>
                <a:cs typeface="Tahoma"/>
              </a:rPr>
              <a:t>Model: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750" i="1" spc="-70" dirty="0">
                <a:latin typeface="Arial"/>
                <a:cs typeface="Arial"/>
              </a:rPr>
              <a:t>Sleep</a:t>
            </a:r>
            <a:r>
              <a:rPr sz="2925" i="1" spc="-104" baseline="-9971" dirty="0">
                <a:latin typeface="Arial"/>
                <a:cs typeface="Arial"/>
              </a:rPr>
              <a:t>i</a:t>
            </a:r>
            <a:r>
              <a:rPr sz="2925" i="1" spc="35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2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0</a:t>
            </a:r>
            <a:r>
              <a:rPr sz="2775" spc="292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0510" dirty="0">
                <a:latin typeface="Tahoma"/>
                <a:cs typeface="Tahoma"/>
              </a:rPr>
              <a:t>1</a:t>
            </a:r>
            <a:r>
              <a:rPr sz="2775" spc="292" baseline="-1051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55" dirty="0">
                <a:latin typeface="Arial"/>
                <a:cs typeface="Arial"/>
              </a:rPr>
              <a:t>PositivePsychology</a:t>
            </a:r>
            <a:r>
              <a:rPr sz="2775" spc="-82" baseline="-10510" dirty="0">
                <a:latin typeface="Tahoma"/>
                <a:cs typeface="Tahoma"/>
              </a:rPr>
              <a:t>1</a:t>
            </a:r>
            <a:r>
              <a:rPr sz="2925" i="1" spc="-82" baseline="-9971" dirty="0">
                <a:latin typeface="Arial"/>
                <a:cs typeface="Arial"/>
              </a:rPr>
              <a:t>i</a:t>
            </a:r>
            <a:r>
              <a:rPr sz="2925" i="1" spc="300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9971" dirty="0">
                <a:latin typeface="Arial"/>
                <a:cs typeface="Arial"/>
              </a:rPr>
              <a:t>i</a:t>
            </a:r>
            <a:endParaRPr sz="2925" baseline="-9971">
              <a:latin typeface="Arial"/>
              <a:cs typeface="Arial"/>
            </a:endParaRPr>
          </a:p>
          <a:p>
            <a:pPr marL="285750">
              <a:lnSpc>
                <a:spcPct val="100000"/>
              </a:lnSpc>
              <a:spcBef>
                <a:spcPts val="975"/>
              </a:spcBef>
            </a:pPr>
            <a:r>
              <a:rPr sz="2250" dirty="0">
                <a:latin typeface="Tahoma"/>
                <a:cs typeface="Tahoma"/>
              </a:rPr>
              <a:t>What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about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217" baseline="-12012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-480" baseline="-12012" dirty="0">
                <a:latin typeface="Tahoma"/>
                <a:cs typeface="Tahoma"/>
              </a:rPr>
              <a:t> </a:t>
            </a:r>
            <a:r>
              <a:rPr sz="2250" spc="-290" dirty="0">
                <a:latin typeface="Tahoma"/>
                <a:cs typeface="Tahoma"/>
              </a:rPr>
              <a:t>…?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2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120775"/>
            <a:ext cx="109918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Tahoma"/>
                <a:cs typeface="Tahoma"/>
              </a:rPr>
              <a:t>Where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would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draw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line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through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these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dots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best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captures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where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they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tend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fall?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200" y="1886703"/>
            <a:ext cx="10394295" cy="512294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2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120775"/>
            <a:ext cx="738441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10" dirty="0">
                <a:latin typeface="Tahoma"/>
                <a:cs typeface="Tahoma"/>
              </a:rPr>
              <a:t>Is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this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or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negative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relationship?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How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do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know?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1200" y="1886703"/>
            <a:ext cx="10394295" cy="512294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36878"/>
            <a:ext cx="11341100" cy="243649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individual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scores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80" dirty="0">
                <a:latin typeface="Tahoma"/>
                <a:cs typeface="Tahoma"/>
              </a:rPr>
              <a:t>(data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points)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tend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be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higher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up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right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lower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down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left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250" dirty="0">
                <a:latin typeface="Tahoma"/>
                <a:cs typeface="Tahoma"/>
              </a:rPr>
              <a:t>As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variable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750" i="1" spc="95" dirty="0">
                <a:latin typeface="Arial"/>
                <a:cs typeface="Arial"/>
              </a:rPr>
              <a:t>x</a:t>
            </a:r>
            <a:r>
              <a:rPr sz="2750" i="1" spc="-260" dirty="0">
                <a:latin typeface="Arial"/>
                <a:cs typeface="Arial"/>
              </a:rPr>
              <a:t> </a:t>
            </a:r>
            <a:r>
              <a:rPr sz="2250" spc="-90" dirty="0">
                <a:latin typeface="Tahoma"/>
                <a:cs typeface="Tahoma"/>
              </a:rPr>
              <a:t>(here,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attributes)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increases…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325"/>
              </a:spcBef>
            </a:pPr>
            <a:r>
              <a:rPr sz="2250" spc="-295" dirty="0">
                <a:latin typeface="Tahoma"/>
                <a:cs typeface="Tahoma"/>
              </a:rPr>
              <a:t>…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variable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750" i="1" spc="-110" dirty="0">
                <a:latin typeface="Arial"/>
                <a:cs typeface="Arial"/>
              </a:rPr>
              <a:t>y</a:t>
            </a:r>
            <a:r>
              <a:rPr sz="2750" i="1" spc="-254" dirty="0">
                <a:latin typeface="Arial"/>
                <a:cs typeface="Arial"/>
              </a:rPr>
              <a:t> </a:t>
            </a:r>
            <a:r>
              <a:rPr sz="2250" spc="-90" dirty="0">
                <a:latin typeface="Tahoma"/>
                <a:cs typeface="Tahoma"/>
              </a:rPr>
              <a:t>(here,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quality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&amp;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quantity)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also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increases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sz="2250" spc="-20" dirty="0">
                <a:latin typeface="Tahoma"/>
                <a:cs typeface="Tahoma"/>
              </a:rPr>
              <a:t>This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represents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Tahoma"/>
                <a:cs typeface="Tahoma"/>
              </a:rPr>
              <a:t>positive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sz="2250" b="1" spc="-19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between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750" i="1" spc="95" dirty="0">
                <a:latin typeface="Arial"/>
                <a:cs typeface="Arial"/>
              </a:rPr>
              <a:t>x</a:t>
            </a:r>
            <a:r>
              <a:rPr sz="2750" i="1" spc="-275" dirty="0">
                <a:latin typeface="Arial"/>
                <a:cs typeface="Arial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750" i="1" spc="-180" dirty="0">
                <a:latin typeface="Arial"/>
                <a:cs typeface="Arial"/>
              </a:rPr>
              <a:t>y</a:t>
            </a:r>
            <a:r>
              <a:rPr sz="2250" spc="-180" dirty="0">
                <a:latin typeface="Tahoma"/>
                <a:cs typeface="Tahoma"/>
              </a:rPr>
              <a:t>: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as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one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goes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10" dirty="0">
                <a:latin typeface="Tahoma"/>
                <a:cs typeface="Tahoma"/>
              </a:rPr>
              <a:t>up,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other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goes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up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1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562216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248016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Visualising</a:t>
            </a:r>
            <a:r>
              <a:rPr spc="-320" dirty="0"/>
              <a:t> </a:t>
            </a:r>
            <a:r>
              <a:rPr spc="-190" dirty="0"/>
              <a:t>our</a:t>
            </a:r>
            <a:r>
              <a:rPr spc="-320" dirty="0"/>
              <a:t> </a:t>
            </a:r>
            <a:r>
              <a:rPr spc="-135" dirty="0"/>
              <a:t>Model</a:t>
            </a:r>
            <a:r>
              <a:rPr spc="-320" dirty="0"/>
              <a:t> </a:t>
            </a:r>
            <a:r>
              <a:rPr spc="-300" dirty="0"/>
              <a:t>(the</a:t>
            </a:r>
            <a:r>
              <a:rPr spc="-320" dirty="0"/>
              <a:t> </a:t>
            </a:r>
            <a:r>
              <a:rPr spc="-305" dirty="0"/>
              <a:t>Line)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1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76211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99084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9950" y="1054911"/>
            <a:ext cx="3411220" cy="412051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5400" algn="just">
              <a:lnSpc>
                <a:spcPct val="100000"/>
              </a:lnSpc>
              <a:spcBef>
                <a:spcPts val="615"/>
              </a:spcBef>
            </a:pPr>
            <a:r>
              <a:rPr sz="2250" spc="-70" dirty="0">
                <a:latin typeface="Tahoma"/>
                <a:cs typeface="Tahoma"/>
              </a:rPr>
              <a:t>Two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75" dirty="0">
                <a:latin typeface="Tahoma"/>
                <a:cs typeface="Tahoma"/>
              </a:rPr>
              <a:t>key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elements:</a:t>
            </a:r>
            <a:endParaRPr sz="2250">
              <a:latin typeface="Tahoma"/>
              <a:cs typeface="Tahoma"/>
            </a:endParaRPr>
          </a:p>
          <a:p>
            <a:pPr marL="405765" marR="17780" algn="just">
              <a:lnSpc>
                <a:spcPct val="106000"/>
              </a:lnSpc>
              <a:spcBef>
                <a:spcPts val="430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142" baseline="-12012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5" dirty="0">
                <a:latin typeface="Tahoma"/>
                <a:cs typeface="Tahoma"/>
              </a:rPr>
              <a:t>intercept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(where</a:t>
            </a:r>
            <a:r>
              <a:rPr sz="2250" spc="-3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line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crosses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70" dirty="0">
                <a:latin typeface="Tahoma"/>
                <a:cs typeface="Tahoma"/>
              </a:rPr>
              <a:t>0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on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5" dirty="0">
                <a:latin typeface="Tahoma"/>
                <a:cs typeface="Tahoma"/>
              </a:rPr>
              <a:t>the</a:t>
            </a:r>
            <a:r>
              <a:rPr sz="2250" spc="-30" dirty="0">
                <a:latin typeface="Tahoma"/>
                <a:cs typeface="Tahoma"/>
              </a:rPr>
              <a:t> </a:t>
            </a:r>
            <a:r>
              <a:rPr sz="2250" spc="-75" dirty="0">
                <a:latin typeface="Tahoma"/>
                <a:cs typeface="Tahoma"/>
              </a:rPr>
              <a:t>x-axis)</a:t>
            </a:r>
            <a:endParaRPr sz="2250">
              <a:latin typeface="Tahoma"/>
              <a:cs typeface="Tahoma"/>
            </a:endParaRPr>
          </a:p>
          <a:p>
            <a:pPr marL="405765" marR="104775">
              <a:lnSpc>
                <a:spcPct val="94300"/>
              </a:lnSpc>
              <a:spcBef>
                <a:spcPts val="815"/>
              </a:spcBef>
            </a:pP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165" baseline="-12012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6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slope</a:t>
            </a:r>
            <a:r>
              <a:rPr sz="2250" spc="-26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(the </a:t>
            </a:r>
            <a:r>
              <a:rPr sz="2250" i="1" spc="-165" dirty="0">
                <a:latin typeface="Trebuchet MS"/>
                <a:cs typeface="Trebuchet MS"/>
              </a:rPr>
              <a:t>gradient</a:t>
            </a:r>
            <a:r>
              <a:rPr sz="2250" i="1" spc="-220" dirty="0">
                <a:latin typeface="Trebuchet MS"/>
                <a:cs typeface="Trebuchet MS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line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the </a:t>
            </a:r>
            <a:r>
              <a:rPr sz="2250" spc="-20" dirty="0">
                <a:latin typeface="Tahoma"/>
                <a:cs typeface="Tahoma"/>
              </a:rPr>
              <a:t>difference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750" i="1" spc="-110" dirty="0">
                <a:latin typeface="Arial"/>
                <a:cs typeface="Arial"/>
              </a:rPr>
              <a:t>y</a:t>
            </a:r>
            <a:r>
              <a:rPr sz="2750" i="1" spc="-250" dirty="0">
                <a:latin typeface="Arial"/>
                <a:cs typeface="Arial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every </a:t>
            </a:r>
            <a:r>
              <a:rPr sz="2250" spc="-10" dirty="0">
                <a:latin typeface="Tahoma"/>
                <a:cs typeface="Tahoma"/>
              </a:rPr>
              <a:t>unit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increase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x</a:t>
            </a:r>
            <a:r>
              <a:rPr sz="2250" spc="-25" dirty="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25400" marR="324485">
              <a:lnSpc>
                <a:spcPct val="108300"/>
              </a:lnSpc>
              <a:spcBef>
                <a:spcPts val="805"/>
              </a:spcBef>
            </a:pPr>
            <a:r>
              <a:rPr sz="2250" dirty="0">
                <a:latin typeface="Tahoma"/>
                <a:cs typeface="Tahoma"/>
              </a:rPr>
              <a:t>What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would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i="1" spc="-125" dirty="0">
                <a:latin typeface="Trebuchet MS"/>
                <a:cs typeface="Trebuchet MS"/>
              </a:rPr>
              <a:t>you</a:t>
            </a:r>
            <a:r>
              <a:rPr sz="2250" i="1" spc="-190" dirty="0">
                <a:latin typeface="Trebuchet MS"/>
                <a:cs typeface="Trebuchet MS"/>
              </a:rPr>
              <a:t> </a:t>
            </a:r>
            <a:r>
              <a:rPr sz="2250" spc="-20" dirty="0">
                <a:latin typeface="Tahoma"/>
                <a:cs typeface="Tahoma"/>
              </a:rPr>
              <a:t>estimate </a:t>
            </a:r>
            <a:r>
              <a:rPr sz="2250" spc="-35" dirty="0">
                <a:latin typeface="Tahoma"/>
                <a:cs typeface="Tahoma"/>
              </a:rPr>
              <a:t>these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values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be?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591041"/>
            <a:ext cx="95249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15755" y="1182568"/>
            <a:ext cx="7917675" cy="39023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0" dirty="0"/>
              <a:t>Estimating</a:t>
            </a:r>
            <a:r>
              <a:rPr spc="-315" dirty="0"/>
              <a:t> </a:t>
            </a:r>
            <a:r>
              <a:rPr spc="-210" dirty="0"/>
              <a:t>the</a:t>
            </a:r>
            <a:r>
              <a:rPr spc="-310" dirty="0"/>
              <a:t> </a:t>
            </a:r>
            <a:r>
              <a:rPr spc="-204" dirty="0"/>
              <a:t>Intercept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533" y="1208821"/>
            <a:ext cx="11463743" cy="56500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199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0" dirty="0"/>
              <a:t>Estimating</a:t>
            </a:r>
            <a:r>
              <a:rPr spc="-315" dirty="0"/>
              <a:t> </a:t>
            </a:r>
            <a:r>
              <a:rPr spc="-210" dirty="0"/>
              <a:t>the</a:t>
            </a:r>
            <a:r>
              <a:rPr spc="-310" dirty="0"/>
              <a:t> </a:t>
            </a:r>
            <a:r>
              <a:rPr spc="-175" dirty="0"/>
              <a:t>Slope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533" y="1208821"/>
            <a:ext cx="11463743" cy="56500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75" dirty="0"/>
              <a:t>Sleep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190740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33665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76590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79094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305290"/>
            <a:ext cx="95249" cy="9523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481964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44550" y="1143969"/>
            <a:ext cx="9838055" cy="3898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4145">
              <a:lnSpc>
                <a:spcPct val="100000"/>
              </a:lnSpc>
              <a:spcBef>
                <a:spcPts val="95"/>
              </a:spcBef>
            </a:pPr>
            <a:r>
              <a:rPr sz="2750" i="1" spc="-180" dirty="0">
                <a:latin typeface="Arial"/>
                <a:cs typeface="Arial"/>
              </a:rPr>
              <a:t>Sleep</a:t>
            </a:r>
            <a:r>
              <a:rPr sz="2750" i="1" spc="-15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1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345" baseline="-12012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345" baseline="-12012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55" dirty="0">
                <a:latin typeface="Arial"/>
                <a:cs typeface="Arial"/>
              </a:rPr>
              <a:t>PositivePsychology</a:t>
            </a:r>
            <a:r>
              <a:rPr sz="2775" spc="-82" baseline="-10510" dirty="0">
                <a:latin typeface="Tahoma"/>
                <a:cs typeface="Tahoma"/>
              </a:rPr>
              <a:t>1</a:t>
            </a:r>
            <a:r>
              <a:rPr sz="2925" i="1" spc="-82" baseline="-9971" dirty="0">
                <a:latin typeface="Arial"/>
                <a:cs typeface="Arial"/>
              </a:rPr>
              <a:t>i</a:t>
            </a:r>
            <a:r>
              <a:rPr sz="2925" i="1" spc="35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 marL="50800" marR="4300855">
              <a:lnSpc>
                <a:spcPct val="129500"/>
              </a:lnSpc>
              <a:spcBef>
                <a:spcPts val="2250"/>
              </a:spcBef>
            </a:pPr>
            <a:r>
              <a:rPr sz="2250" dirty="0">
                <a:latin typeface="Tahoma"/>
                <a:cs typeface="Tahoma"/>
              </a:rPr>
              <a:t>Predictor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(</a:t>
            </a:r>
            <a:r>
              <a:rPr sz="2750" i="1" spc="-65" dirty="0">
                <a:latin typeface="Arial"/>
                <a:cs typeface="Arial"/>
              </a:rPr>
              <a:t>x</a:t>
            </a:r>
            <a:r>
              <a:rPr sz="2775" spc="-97" baseline="-12012" dirty="0">
                <a:latin typeface="Tahoma"/>
                <a:cs typeface="Tahoma"/>
              </a:rPr>
              <a:t>1</a:t>
            </a:r>
            <a:r>
              <a:rPr sz="2775" spc="-405" baseline="-12012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Positive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18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attributes </a:t>
            </a:r>
            <a:r>
              <a:rPr sz="2250" dirty="0">
                <a:latin typeface="Tahoma"/>
                <a:cs typeface="Tahoma"/>
              </a:rPr>
              <a:t>Outcome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60" dirty="0">
                <a:latin typeface="Tahoma"/>
                <a:cs typeface="Tahoma"/>
              </a:rPr>
              <a:t>(</a:t>
            </a:r>
            <a:r>
              <a:rPr sz="2750" i="1" spc="-160" dirty="0">
                <a:latin typeface="Arial"/>
                <a:cs typeface="Arial"/>
              </a:rPr>
              <a:t>y</a:t>
            </a:r>
            <a:r>
              <a:rPr sz="2250" spc="-160" dirty="0">
                <a:latin typeface="Tahoma"/>
                <a:cs typeface="Tahoma"/>
              </a:rPr>
              <a:t>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75" dirty="0">
                <a:latin typeface="Tahoma"/>
                <a:cs typeface="Tahoma"/>
              </a:rPr>
              <a:t>: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Sleep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quality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&amp;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quantity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975"/>
              </a:spcBef>
            </a:pPr>
            <a:r>
              <a:rPr sz="2250" spc="-30" dirty="0">
                <a:latin typeface="Tahoma"/>
                <a:cs typeface="Tahoma"/>
              </a:rPr>
              <a:t>Intercept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(</a:t>
            </a:r>
            <a:r>
              <a:rPr sz="2750" i="1" spc="-240" dirty="0">
                <a:latin typeface="Arial"/>
                <a:cs typeface="Arial"/>
              </a:rPr>
              <a:t>b</a:t>
            </a:r>
            <a:r>
              <a:rPr sz="2775" spc="-359" baseline="-10510" dirty="0">
                <a:latin typeface="Tahoma"/>
                <a:cs typeface="Tahoma"/>
              </a:rPr>
              <a:t>0</a:t>
            </a:r>
            <a:r>
              <a:rPr sz="2775" spc="-472" baseline="-10510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when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20" dirty="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850"/>
              </a:spcBef>
            </a:pPr>
            <a:r>
              <a:rPr sz="2650" spc="75" dirty="0">
                <a:latin typeface="Tahoma"/>
                <a:cs typeface="Tahoma"/>
              </a:rPr>
              <a:t>≈</a:t>
            </a:r>
            <a:r>
              <a:rPr sz="2650" spc="-38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3.5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770"/>
              </a:spcBef>
            </a:pPr>
            <a:r>
              <a:rPr sz="2250" spc="-40" dirty="0">
                <a:latin typeface="Tahoma"/>
                <a:cs typeface="Tahoma"/>
              </a:rPr>
              <a:t>Slope</a:t>
            </a:r>
            <a:r>
              <a:rPr sz="2250" spc="-240" dirty="0">
                <a:latin typeface="Tahoma"/>
                <a:cs typeface="Tahoma"/>
              </a:rPr>
              <a:t> (</a:t>
            </a:r>
            <a:r>
              <a:rPr sz="2750" i="1" spc="-240" dirty="0">
                <a:latin typeface="Arial"/>
                <a:cs typeface="Arial"/>
              </a:rPr>
              <a:t>b</a:t>
            </a:r>
            <a:r>
              <a:rPr sz="2775" spc="-359" baseline="-10510" dirty="0">
                <a:latin typeface="Tahoma"/>
                <a:cs typeface="Tahoma"/>
              </a:rPr>
              <a:t>1</a:t>
            </a:r>
            <a:r>
              <a:rPr sz="2775" spc="-480" baseline="-10510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associated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unit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psychology</a:t>
            </a:r>
            <a:endParaRPr sz="22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850"/>
              </a:spcBef>
            </a:pPr>
            <a:r>
              <a:rPr sz="2650" spc="75" dirty="0">
                <a:latin typeface="Tahoma"/>
                <a:cs typeface="Tahoma"/>
              </a:rPr>
              <a:t>≈</a:t>
            </a:r>
            <a:r>
              <a:rPr sz="2650" spc="-38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2.2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007850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0" dirty="0"/>
              <a:t>Sleep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Before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Tahoma"/>
                <a:cs typeface="Tahoma"/>
              </a:rPr>
              <a:t>we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Tahoma"/>
                <a:cs typeface="Tahoma"/>
              </a:rPr>
              <a:t>plug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intercept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Tahoma"/>
                <a:cs typeface="Tahoma"/>
              </a:rPr>
              <a:t>and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30" dirty="0">
                <a:solidFill>
                  <a:srgbClr val="000000"/>
                </a:solidFill>
                <a:latin typeface="Tahoma"/>
                <a:cs typeface="Tahoma"/>
              </a:rPr>
              <a:t>slope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dirty="0">
                <a:solidFill>
                  <a:srgbClr val="000000"/>
                </a:solidFill>
                <a:latin typeface="Tahoma"/>
                <a:cs typeface="Tahoma"/>
              </a:rPr>
              <a:t>into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Tahoma"/>
                <a:cs typeface="Tahoma"/>
              </a:rPr>
              <a:t>equation,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Tahoma"/>
                <a:cs typeface="Tahoma"/>
              </a:rPr>
              <a:t>let’s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Tahoma"/>
                <a:cs typeface="Tahoma"/>
              </a:rPr>
              <a:t>get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Tahoma"/>
                <a:cs typeface="Tahoma"/>
              </a:rPr>
              <a:t>more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precise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30" dirty="0">
                <a:solidFill>
                  <a:srgbClr val="000000"/>
                </a:solidFill>
                <a:latin typeface="Tahoma"/>
                <a:cs typeface="Tahoma"/>
              </a:rPr>
              <a:t>beta</a:t>
            </a:r>
            <a:r>
              <a:rPr sz="2250" b="0" spc="-2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Tahoma"/>
                <a:cs typeface="Tahoma"/>
              </a:rPr>
              <a:t>values</a:t>
            </a:r>
            <a:r>
              <a:rPr sz="2250" b="0" spc="-2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Tahoma"/>
                <a:cs typeface="Tahoma"/>
              </a:rPr>
              <a:t>from </a:t>
            </a:r>
            <a:r>
              <a:rPr sz="2250" b="0" spc="-25" dirty="0">
                <a:solidFill>
                  <a:srgbClr val="000000"/>
                </a:solidFill>
                <a:latin typeface="Tahoma"/>
                <a:cs typeface="Tahoma"/>
              </a:rPr>
              <a:t>R…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9599" y="1981190"/>
            <a:ext cx="12192000" cy="1476375"/>
          </a:xfrm>
          <a:custGeom>
            <a:avLst/>
            <a:gdLst/>
            <a:ahLst/>
            <a:cxnLst/>
            <a:rect l="l" t="t" r="r" b="b"/>
            <a:pathLst>
              <a:path w="12192000" h="1476375">
                <a:moveTo>
                  <a:pt x="12191999" y="1476374"/>
                </a:moveTo>
                <a:lnTo>
                  <a:pt x="0" y="1476374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1476374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181" y="2220912"/>
            <a:ext cx="4445000" cy="394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ts val="1430"/>
              </a:lnSpc>
              <a:spcBef>
                <a:spcPts val="135"/>
              </a:spcBef>
            </a:pPr>
            <a:r>
              <a:rPr sz="1200" spc="-10" dirty="0">
                <a:latin typeface="Courier New"/>
                <a:cs typeface="Courier New"/>
              </a:rPr>
              <a:t>Call: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ts val="1430"/>
              </a:lnSpc>
            </a:pPr>
            <a:r>
              <a:rPr sz="1200" dirty="0">
                <a:latin typeface="Courier New"/>
                <a:cs typeface="Courier New"/>
              </a:rPr>
              <a:t>lm(formula</a:t>
            </a:r>
            <a:r>
              <a:rPr sz="1200" spc="8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8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sleep</a:t>
            </a:r>
            <a:r>
              <a:rPr sz="1200" spc="8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~</a:t>
            </a:r>
            <a:r>
              <a:rPr sz="1200" spc="8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pos_psy,</a:t>
            </a:r>
            <a:r>
              <a:rPr sz="1200" spc="85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data</a:t>
            </a:r>
            <a:r>
              <a:rPr sz="1200" spc="80" dirty="0">
                <a:latin typeface="Courier New"/>
                <a:cs typeface="Courier New"/>
              </a:rPr>
              <a:t> </a:t>
            </a:r>
            <a:r>
              <a:rPr sz="1200" dirty="0">
                <a:latin typeface="Courier New"/>
                <a:cs typeface="Courier New"/>
              </a:rPr>
              <a:t>=</a:t>
            </a:r>
            <a:r>
              <a:rPr sz="1200" spc="85" dirty="0">
                <a:latin typeface="Courier New"/>
                <a:cs typeface="Courier New"/>
              </a:rPr>
              <a:t> </a:t>
            </a:r>
            <a:r>
              <a:rPr sz="1200" spc="-10" dirty="0">
                <a:latin typeface="Courier New"/>
                <a:cs typeface="Courier New"/>
              </a:rPr>
              <a:t>sleep_tib)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181" y="2782887"/>
            <a:ext cx="1238885" cy="5949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>
              <a:lnSpc>
                <a:spcPct val="104200"/>
              </a:lnSpc>
              <a:spcBef>
                <a:spcPts val="75"/>
              </a:spcBef>
            </a:pPr>
            <a:r>
              <a:rPr sz="1200" spc="-10" dirty="0">
                <a:latin typeface="Courier New"/>
                <a:cs typeface="Courier New"/>
              </a:rPr>
              <a:t>Coefficients: (Intercept)</a:t>
            </a:r>
            <a:endParaRPr sz="1200">
              <a:latin typeface="Courier New"/>
              <a:cs typeface="Courier New"/>
            </a:endParaRPr>
          </a:p>
          <a:p>
            <a:pPr marL="565785">
              <a:lnSpc>
                <a:spcPct val="100000"/>
              </a:lnSpc>
              <a:spcBef>
                <a:spcPts val="60"/>
              </a:spcBef>
            </a:pPr>
            <a:r>
              <a:rPr sz="1200" spc="-10" dirty="0">
                <a:latin typeface="Courier New"/>
                <a:cs typeface="Courier New"/>
              </a:rPr>
              <a:t>3.520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1237" y="2973387"/>
            <a:ext cx="673100" cy="4044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8595" marR="5080" indent="-189230">
              <a:lnSpc>
                <a:spcPct val="104200"/>
              </a:lnSpc>
              <a:spcBef>
                <a:spcPts val="75"/>
              </a:spcBef>
            </a:pPr>
            <a:r>
              <a:rPr sz="1200" spc="-10" dirty="0">
                <a:latin typeface="Courier New"/>
                <a:cs typeface="Courier New"/>
              </a:rPr>
              <a:t>pos_psy 2.287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5295890"/>
            <a:ext cx="95249" cy="9523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581024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6324589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19174" y="68389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1499" y="3534449"/>
            <a:ext cx="9795510" cy="3517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dirty="0">
                <a:latin typeface="Tahoma"/>
                <a:cs typeface="Tahoma"/>
              </a:rPr>
              <a:t>Can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adapt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our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equation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include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real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750" i="1" spc="-430" dirty="0">
                <a:latin typeface="Arial"/>
                <a:cs typeface="Arial"/>
              </a:rPr>
              <a:t>b</a:t>
            </a:r>
            <a:r>
              <a:rPr sz="2750" i="1" spc="-220" dirty="0">
                <a:latin typeface="Arial"/>
                <a:cs typeface="Arial"/>
              </a:rPr>
              <a:t> </a:t>
            </a:r>
            <a:r>
              <a:rPr sz="2250" spc="-10" dirty="0">
                <a:latin typeface="Tahoma"/>
                <a:cs typeface="Tahoma"/>
              </a:rPr>
              <a:t>values?</a:t>
            </a:r>
            <a:endParaRPr sz="2250">
              <a:latin typeface="Tahoma"/>
              <a:cs typeface="Tahoma"/>
            </a:endParaRPr>
          </a:p>
          <a:p>
            <a:pPr marL="2957195">
              <a:lnSpc>
                <a:spcPct val="100000"/>
              </a:lnSpc>
              <a:spcBef>
                <a:spcPts val="2325"/>
              </a:spcBef>
            </a:pPr>
            <a:r>
              <a:rPr sz="2750" i="1" spc="-180" dirty="0">
                <a:latin typeface="Arial"/>
                <a:cs typeface="Arial"/>
              </a:rPr>
              <a:t>Sleep</a:t>
            </a:r>
            <a:r>
              <a:rPr sz="2750" i="1" spc="-15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10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0</a:t>
            </a:r>
            <a:r>
              <a:rPr sz="2775" spc="345" baseline="-12012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60" dirty="0">
                <a:latin typeface="Arial"/>
                <a:cs typeface="Arial"/>
              </a:rPr>
              <a:t>b</a:t>
            </a:r>
            <a:r>
              <a:rPr sz="2775" spc="-390" baseline="-12012" dirty="0">
                <a:latin typeface="Tahoma"/>
                <a:cs typeface="Tahoma"/>
              </a:rPr>
              <a:t>1</a:t>
            </a:r>
            <a:r>
              <a:rPr sz="2775" spc="345" baseline="-12012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55" dirty="0">
                <a:latin typeface="Arial"/>
                <a:cs typeface="Arial"/>
              </a:rPr>
              <a:t>PositivePsychology</a:t>
            </a:r>
            <a:r>
              <a:rPr sz="2775" spc="-82" baseline="-10510" dirty="0">
                <a:latin typeface="Tahoma"/>
                <a:cs typeface="Tahoma"/>
              </a:rPr>
              <a:t>1</a:t>
            </a:r>
            <a:r>
              <a:rPr sz="2925" i="1" spc="-82" baseline="-9971" dirty="0">
                <a:latin typeface="Arial"/>
                <a:cs typeface="Arial"/>
              </a:rPr>
              <a:t>i</a:t>
            </a:r>
            <a:r>
              <a:rPr sz="2925" i="1" spc="352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550">
              <a:latin typeface="Arial"/>
              <a:cs typeface="Arial"/>
            </a:endParaRPr>
          </a:p>
          <a:p>
            <a:pPr marL="323215">
              <a:lnSpc>
                <a:spcPct val="100000"/>
              </a:lnSpc>
              <a:spcBef>
                <a:spcPts val="5"/>
              </a:spcBef>
            </a:pPr>
            <a:r>
              <a:rPr sz="2250" spc="-30" dirty="0">
                <a:latin typeface="Tahoma"/>
                <a:cs typeface="Tahoma"/>
              </a:rPr>
              <a:t>Intercept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(</a:t>
            </a:r>
            <a:r>
              <a:rPr sz="2750" i="1" spc="-240" dirty="0">
                <a:latin typeface="Arial"/>
                <a:cs typeface="Arial"/>
              </a:rPr>
              <a:t>b</a:t>
            </a:r>
            <a:r>
              <a:rPr sz="2775" spc="-359" baseline="-10510" dirty="0">
                <a:latin typeface="Tahoma"/>
                <a:cs typeface="Tahoma"/>
              </a:rPr>
              <a:t>0</a:t>
            </a:r>
            <a:r>
              <a:rPr sz="2775" spc="-472" baseline="-10510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value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when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20" dirty="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704215">
              <a:lnSpc>
                <a:spcPct val="100000"/>
              </a:lnSpc>
              <a:spcBef>
                <a:spcPts val="1245"/>
              </a:spcBef>
            </a:pPr>
            <a:r>
              <a:rPr sz="2250" spc="-345" dirty="0">
                <a:latin typeface="Tahoma"/>
                <a:cs typeface="Tahoma"/>
              </a:rPr>
              <a:t>=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3.52</a:t>
            </a:r>
            <a:endParaRPr sz="2250">
              <a:latin typeface="Tahoma"/>
              <a:cs typeface="Tahoma"/>
            </a:endParaRPr>
          </a:p>
          <a:p>
            <a:pPr marL="323215">
              <a:lnSpc>
                <a:spcPct val="100000"/>
              </a:lnSpc>
              <a:spcBef>
                <a:spcPts val="855"/>
              </a:spcBef>
            </a:pPr>
            <a:r>
              <a:rPr sz="2250" spc="-40" dirty="0">
                <a:latin typeface="Tahoma"/>
                <a:cs typeface="Tahoma"/>
              </a:rPr>
              <a:t>Slope</a:t>
            </a:r>
            <a:r>
              <a:rPr sz="2250" spc="-240" dirty="0">
                <a:latin typeface="Tahoma"/>
                <a:cs typeface="Tahoma"/>
              </a:rPr>
              <a:t> (</a:t>
            </a:r>
            <a:r>
              <a:rPr sz="2750" i="1" spc="-240" dirty="0">
                <a:latin typeface="Arial"/>
                <a:cs typeface="Arial"/>
              </a:rPr>
              <a:t>b</a:t>
            </a:r>
            <a:r>
              <a:rPr sz="2775" spc="-359" baseline="-10510" dirty="0">
                <a:latin typeface="Tahoma"/>
                <a:cs typeface="Tahoma"/>
              </a:rPr>
              <a:t>1</a:t>
            </a:r>
            <a:r>
              <a:rPr sz="2775" spc="-480" baseline="-10510" dirty="0">
                <a:latin typeface="Tahoma"/>
                <a:cs typeface="Tahoma"/>
              </a:rPr>
              <a:t> </a:t>
            </a:r>
            <a:r>
              <a:rPr sz="2250" spc="-240" dirty="0">
                <a:latin typeface="Tahoma"/>
                <a:cs typeface="Tahoma"/>
              </a:rPr>
              <a:t>):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sleep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associated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unit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change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psychology</a:t>
            </a:r>
            <a:endParaRPr sz="2250">
              <a:latin typeface="Tahoma"/>
              <a:cs typeface="Tahoma"/>
            </a:endParaRPr>
          </a:p>
          <a:p>
            <a:pPr marL="704215">
              <a:lnSpc>
                <a:spcPct val="100000"/>
              </a:lnSpc>
              <a:spcBef>
                <a:spcPts val="1245"/>
              </a:spcBef>
            </a:pPr>
            <a:r>
              <a:rPr sz="2250" spc="-345" dirty="0">
                <a:latin typeface="Tahoma"/>
                <a:cs typeface="Tahoma"/>
              </a:rPr>
              <a:t>=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2.29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Using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30" dirty="0"/>
              <a:t>Model</a:t>
            </a:r>
            <a:r>
              <a:rPr spc="-325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160" dirty="0"/>
              <a:t>Predict</a:t>
            </a:r>
            <a:r>
              <a:rPr spc="-330" dirty="0"/>
              <a:t> </a:t>
            </a:r>
            <a:r>
              <a:rPr spc="-175" dirty="0"/>
              <a:t>Sleep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0699" y="1143969"/>
            <a:ext cx="9877425" cy="4730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68245" algn="ctr">
              <a:lnSpc>
                <a:spcPct val="100000"/>
              </a:lnSpc>
              <a:spcBef>
                <a:spcPts val="95"/>
              </a:spcBef>
            </a:pPr>
            <a:r>
              <a:rPr sz="2750" i="1" spc="-70" dirty="0">
                <a:latin typeface="Arial"/>
                <a:cs typeface="Arial"/>
              </a:rPr>
              <a:t>Sleep</a:t>
            </a:r>
            <a:r>
              <a:rPr sz="2925" i="1" spc="-104" baseline="-11396" dirty="0">
                <a:latin typeface="Arial"/>
                <a:cs typeface="Arial"/>
              </a:rPr>
              <a:t>i</a:t>
            </a:r>
            <a:r>
              <a:rPr sz="2925" i="1" spc="270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25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3.52</a:t>
            </a:r>
            <a:r>
              <a:rPr sz="2650" spc="-25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2.29</a:t>
            </a:r>
            <a:r>
              <a:rPr sz="2650" spc="-25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55" dirty="0">
                <a:latin typeface="Arial"/>
                <a:cs typeface="Arial"/>
              </a:rPr>
              <a:t>PositivePsychology</a:t>
            </a:r>
            <a:r>
              <a:rPr sz="2775" spc="-82" baseline="-10510" dirty="0">
                <a:latin typeface="Tahoma"/>
                <a:cs typeface="Tahoma"/>
              </a:rPr>
              <a:t>1</a:t>
            </a:r>
            <a:r>
              <a:rPr sz="2925" i="1" spc="-82" baseline="-9971" dirty="0">
                <a:latin typeface="Arial"/>
                <a:cs typeface="Arial"/>
              </a:rPr>
              <a:t>i</a:t>
            </a:r>
            <a:r>
              <a:rPr sz="2925" i="1" spc="300" baseline="-9971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2820"/>
              </a:spcBef>
            </a:pPr>
            <a:r>
              <a:rPr sz="2250" dirty="0">
                <a:latin typeface="Tahoma"/>
                <a:cs typeface="Tahoma"/>
              </a:rPr>
              <a:t>For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someone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fairly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low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rating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5" dirty="0">
                <a:latin typeface="Tahoma"/>
                <a:cs typeface="Tahoma"/>
              </a:rPr>
              <a:t>(on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scale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1-</a:t>
            </a:r>
            <a:r>
              <a:rPr sz="2250" spc="-65" dirty="0">
                <a:latin typeface="Tahoma"/>
                <a:cs typeface="Tahoma"/>
              </a:rPr>
              <a:t>5)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1.5:</a:t>
            </a:r>
            <a:endParaRPr sz="2250">
              <a:latin typeface="Tahoma"/>
              <a:cs typeface="Tahoma"/>
            </a:endParaRPr>
          </a:p>
          <a:p>
            <a:pPr marL="3983990" marR="1513205" algn="ctr">
              <a:lnSpc>
                <a:spcPct val="170500"/>
              </a:lnSpc>
              <a:spcBef>
                <a:spcPts val="100"/>
              </a:spcBef>
            </a:pPr>
            <a:r>
              <a:rPr sz="2750" i="1" spc="-70" dirty="0">
                <a:latin typeface="Arial"/>
                <a:cs typeface="Arial"/>
              </a:rPr>
              <a:t>Sleep</a:t>
            </a:r>
            <a:r>
              <a:rPr sz="2925" i="1" spc="-104" baseline="-11396" dirty="0">
                <a:latin typeface="Arial"/>
                <a:cs typeface="Arial"/>
              </a:rPr>
              <a:t>i</a:t>
            </a:r>
            <a:r>
              <a:rPr sz="2925" i="1" spc="34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10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3.52</a:t>
            </a:r>
            <a:r>
              <a:rPr sz="2650" spc="-25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2.29</a:t>
            </a:r>
            <a:r>
              <a:rPr sz="2650" spc="-25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-145" dirty="0">
                <a:latin typeface="Tahoma"/>
                <a:cs typeface="Tahoma"/>
              </a:rPr>
              <a:t>1.5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 </a:t>
            </a:r>
            <a:r>
              <a:rPr sz="2750" i="1" spc="-70" dirty="0">
                <a:latin typeface="Arial"/>
                <a:cs typeface="Arial"/>
              </a:rPr>
              <a:t>Sleep</a:t>
            </a:r>
            <a:r>
              <a:rPr sz="2925" i="1" spc="-104" baseline="-11396" dirty="0">
                <a:latin typeface="Arial"/>
                <a:cs typeface="Arial"/>
              </a:rPr>
              <a:t>i</a:t>
            </a:r>
            <a:r>
              <a:rPr sz="2925" i="1" spc="307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50" dirty="0">
                <a:latin typeface="Tahoma"/>
                <a:cs typeface="Tahoma"/>
              </a:rPr>
              <a:t> 6.95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2825"/>
              </a:spcBef>
            </a:pPr>
            <a:r>
              <a:rPr sz="2250" dirty="0">
                <a:latin typeface="Tahoma"/>
                <a:cs typeface="Tahoma"/>
              </a:rPr>
              <a:t>For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someone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with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fairly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high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positive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psychology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rating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5" dirty="0">
                <a:latin typeface="Tahoma"/>
                <a:cs typeface="Tahoma"/>
              </a:rPr>
              <a:t>(on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scale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1-</a:t>
            </a:r>
            <a:r>
              <a:rPr sz="2250" spc="-65" dirty="0">
                <a:latin typeface="Tahoma"/>
                <a:cs typeface="Tahoma"/>
              </a:rPr>
              <a:t>5)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4:</a:t>
            </a:r>
            <a:endParaRPr sz="2250">
              <a:latin typeface="Tahoma"/>
              <a:cs typeface="Tahoma"/>
            </a:endParaRPr>
          </a:p>
          <a:p>
            <a:pPr marL="4112895" marR="1640205" algn="ctr">
              <a:lnSpc>
                <a:spcPct val="170500"/>
              </a:lnSpc>
              <a:spcBef>
                <a:spcPts val="100"/>
              </a:spcBef>
            </a:pPr>
            <a:r>
              <a:rPr sz="2750" i="1" spc="-70" dirty="0">
                <a:latin typeface="Arial"/>
                <a:cs typeface="Arial"/>
              </a:rPr>
              <a:t>Sleep</a:t>
            </a:r>
            <a:r>
              <a:rPr sz="2925" i="1" spc="-104" baseline="-11396" dirty="0">
                <a:latin typeface="Arial"/>
                <a:cs typeface="Arial"/>
              </a:rPr>
              <a:t>i</a:t>
            </a:r>
            <a:r>
              <a:rPr sz="2925" i="1" spc="315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10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3.52</a:t>
            </a:r>
            <a:r>
              <a:rPr sz="2650" spc="-25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-150" dirty="0">
                <a:latin typeface="Tahoma"/>
                <a:cs typeface="Tahoma"/>
              </a:rPr>
              <a:t>2.29</a:t>
            </a:r>
            <a:r>
              <a:rPr sz="2650" spc="-250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×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-165" dirty="0">
                <a:latin typeface="Tahoma"/>
                <a:cs typeface="Tahoma"/>
              </a:rPr>
              <a:t>4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 </a:t>
            </a:r>
            <a:r>
              <a:rPr sz="2750" i="1" spc="-70" dirty="0">
                <a:latin typeface="Arial"/>
                <a:cs typeface="Arial"/>
              </a:rPr>
              <a:t>Sleep</a:t>
            </a:r>
            <a:r>
              <a:rPr sz="2925" i="1" spc="-104" baseline="-11396" dirty="0">
                <a:latin typeface="Arial"/>
                <a:cs typeface="Arial"/>
              </a:rPr>
              <a:t>i</a:t>
            </a:r>
            <a:r>
              <a:rPr sz="2925" i="1" spc="322" baseline="-11396" dirty="0">
                <a:latin typeface="Arial"/>
                <a:cs typeface="Arial"/>
              </a:rPr>
              <a:t> </a:t>
            </a:r>
            <a:r>
              <a:rPr sz="2650" spc="75" dirty="0">
                <a:latin typeface="Tahoma"/>
                <a:cs typeface="Tahoma"/>
              </a:rPr>
              <a:t>=</a:t>
            </a:r>
            <a:r>
              <a:rPr sz="2650" spc="-145" dirty="0">
                <a:latin typeface="Tahoma"/>
                <a:cs typeface="Tahoma"/>
              </a:rPr>
              <a:t> </a:t>
            </a:r>
            <a:r>
              <a:rPr sz="2650" spc="-155" dirty="0">
                <a:latin typeface="Tahoma"/>
                <a:cs typeface="Tahoma"/>
              </a:rPr>
              <a:t>12.68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650" spc="75" dirty="0">
                <a:latin typeface="Tahoma"/>
                <a:cs typeface="Tahoma"/>
              </a:rPr>
              <a:t>+</a:t>
            </a:r>
            <a:r>
              <a:rPr sz="2650" spc="-229" dirty="0">
                <a:latin typeface="Tahoma"/>
                <a:cs typeface="Tahoma"/>
              </a:rPr>
              <a:t> </a:t>
            </a:r>
            <a:r>
              <a:rPr sz="2750" i="1" spc="-25" dirty="0">
                <a:latin typeface="Arial"/>
                <a:cs typeface="Arial"/>
              </a:rPr>
              <a:t>e</a:t>
            </a:r>
            <a:r>
              <a:rPr sz="2925" i="1" spc="-37" baseline="-11396" dirty="0">
                <a:latin typeface="Arial"/>
                <a:cs typeface="Arial"/>
              </a:rPr>
              <a:t>i</a:t>
            </a:r>
            <a:endParaRPr sz="2925" baseline="-1139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7"/>
            <a:ext cx="12192000" cy="5462905"/>
            <a:chOff x="609599" y="1033597"/>
            <a:chExt cx="12192000" cy="5462905"/>
          </a:xfrm>
        </p:grpSpPr>
        <p:sp>
          <p:nvSpPr>
            <p:cNvPr id="4" name="object 4"/>
            <p:cNvSpPr/>
            <p:nvPr/>
          </p:nvSpPr>
          <p:spPr>
            <a:xfrm>
              <a:off x="628878" y="1039862"/>
              <a:ext cx="12172950" cy="5456555"/>
            </a:xfrm>
            <a:custGeom>
              <a:avLst/>
              <a:gdLst/>
              <a:ahLst/>
              <a:cxnLst/>
              <a:rect l="l" t="t" r="r" b="b"/>
              <a:pathLst>
                <a:path w="12172950" h="545655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5425986"/>
                  </a:lnTo>
                  <a:lnTo>
                    <a:pt x="12160402" y="5432717"/>
                  </a:lnTo>
                  <a:lnTo>
                    <a:pt x="12154814" y="5438305"/>
                  </a:lnTo>
                  <a:lnTo>
                    <a:pt x="12149239" y="5443893"/>
                  </a:lnTo>
                  <a:lnTo>
                    <a:pt x="12142508" y="5446674"/>
                  </a:lnTo>
                  <a:lnTo>
                    <a:pt x="18808" y="5446674"/>
                  </a:lnTo>
                  <a:lnTo>
                    <a:pt x="18808" y="5446446"/>
                  </a:lnTo>
                  <a:lnTo>
                    <a:pt x="0" y="5451145"/>
                  </a:lnTo>
                  <a:lnTo>
                    <a:pt x="4191" y="5453418"/>
                  </a:lnTo>
                  <a:lnTo>
                    <a:pt x="11214" y="5455513"/>
                  </a:lnTo>
                  <a:lnTo>
                    <a:pt x="18808" y="5456199"/>
                  </a:lnTo>
                  <a:lnTo>
                    <a:pt x="12134609" y="5456199"/>
                  </a:lnTo>
                  <a:lnTo>
                    <a:pt x="12142216" y="5455513"/>
                  </a:lnTo>
                  <a:lnTo>
                    <a:pt x="12149239" y="5453418"/>
                  </a:lnTo>
                  <a:lnTo>
                    <a:pt x="12155691" y="5449925"/>
                  </a:lnTo>
                  <a:lnTo>
                    <a:pt x="12159590" y="5446674"/>
                  </a:lnTo>
                  <a:lnTo>
                    <a:pt x="12161558" y="5445049"/>
                  </a:lnTo>
                  <a:lnTo>
                    <a:pt x="12161990" y="5444528"/>
                  </a:lnTo>
                  <a:lnTo>
                    <a:pt x="12166435" y="5439168"/>
                  </a:lnTo>
                  <a:lnTo>
                    <a:pt x="12169927" y="5432717"/>
                  </a:lnTo>
                  <a:lnTo>
                    <a:pt x="12172023" y="5425694"/>
                  </a:lnTo>
                  <a:lnTo>
                    <a:pt x="12172709" y="541809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7"/>
              <a:ext cx="38100" cy="5457825"/>
            </a:xfrm>
            <a:custGeom>
              <a:avLst/>
              <a:gdLst/>
              <a:ahLst/>
              <a:cxnLst/>
              <a:rect l="l" t="t" r="r" b="b"/>
              <a:pathLst>
                <a:path w="38100" h="5457825">
                  <a:moveTo>
                    <a:pt x="19581" y="5457558"/>
                  </a:moveTo>
                  <a:lnTo>
                    <a:pt x="0" y="5424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5452929"/>
                  </a:lnTo>
                  <a:lnTo>
                    <a:pt x="19581" y="54575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505064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2943214"/>
              <a:ext cx="66675" cy="6665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33474" y="3343264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4" y="66674"/>
                  </a:moveTo>
                  <a:lnTo>
                    <a:pt x="0" y="66674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66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762364"/>
              <a:ext cx="66675" cy="666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33474" y="4152889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4" y="66674"/>
                  </a:moveTo>
                  <a:lnTo>
                    <a:pt x="0" y="66674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66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4571989"/>
              <a:ext cx="66675" cy="666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33474" y="4972039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4" y="66674"/>
                  </a:moveTo>
                  <a:lnTo>
                    <a:pt x="0" y="66674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66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5391139"/>
              <a:ext cx="66675" cy="6665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33474" y="5781664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4" y="66674"/>
                  </a:moveTo>
                  <a:lnTo>
                    <a:pt x="0" y="66674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66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474" y="6200764"/>
              <a:ext cx="66675" cy="666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47699" y="1038214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3431" y="1162089"/>
              <a:ext cx="185795" cy="247608"/>
            </a:xfrm>
            <a:prstGeom prst="rect">
              <a:avLst/>
            </a:prstGeom>
          </p:spPr>
        </p:pic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5" dirty="0"/>
              <a:t>Summary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19" name="object 19"/>
          <p:cNvSpPr txBox="1"/>
          <p:nvPr/>
        </p:nvSpPr>
        <p:spPr>
          <a:xfrm>
            <a:off x="1035050" y="1158875"/>
            <a:ext cx="26924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85" dirty="0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sz="1550" b="1" spc="-10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75" dirty="0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sz="1550" b="1" spc="-100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80" dirty="0">
                <a:solidFill>
                  <a:srgbClr val="1C4189"/>
                </a:solidFill>
                <a:latin typeface="Tahoma"/>
                <a:cs typeface="Tahoma"/>
              </a:rPr>
              <a:t>Linear</a:t>
            </a:r>
            <a:r>
              <a:rPr sz="1550" b="1" spc="-105" dirty="0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sz="1550" b="1" spc="-20" dirty="0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6937" y="1715419"/>
            <a:ext cx="7563484" cy="46526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722495">
              <a:lnSpc>
                <a:spcPct val="100000"/>
              </a:lnSpc>
              <a:spcBef>
                <a:spcPts val="120"/>
              </a:spcBef>
            </a:pPr>
            <a:r>
              <a:rPr sz="1900" i="1" dirty="0">
                <a:latin typeface="Arial"/>
                <a:cs typeface="Arial"/>
              </a:rPr>
              <a:t>y</a:t>
            </a:r>
            <a:r>
              <a:rPr sz="2025" i="1" baseline="-12345" dirty="0">
                <a:latin typeface="Arial"/>
                <a:cs typeface="Arial"/>
              </a:rPr>
              <a:t>i</a:t>
            </a:r>
            <a:r>
              <a:rPr sz="2025" i="1" spc="382" baseline="-12345" dirty="0">
                <a:latin typeface="Arial"/>
                <a:cs typeface="Arial"/>
              </a:rPr>
              <a:t> </a:t>
            </a:r>
            <a:r>
              <a:rPr sz="1850" spc="50" dirty="0">
                <a:latin typeface="Tahoma"/>
                <a:cs typeface="Tahoma"/>
              </a:rPr>
              <a:t>=</a:t>
            </a:r>
            <a:r>
              <a:rPr sz="1850" spc="-65" dirty="0">
                <a:latin typeface="Tahoma"/>
                <a:cs typeface="Tahoma"/>
              </a:rPr>
              <a:t> </a:t>
            </a:r>
            <a:r>
              <a:rPr sz="1900" i="1" spc="-140" dirty="0">
                <a:latin typeface="Arial"/>
                <a:cs typeface="Arial"/>
              </a:rPr>
              <a:t>b</a:t>
            </a:r>
            <a:r>
              <a:rPr sz="1950" spc="-209" baseline="-12820" dirty="0">
                <a:latin typeface="Tahoma"/>
                <a:cs typeface="Tahoma"/>
              </a:rPr>
              <a:t>0</a:t>
            </a:r>
            <a:r>
              <a:rPr sz="1950" spc="209" baseline="-12820" dirty="0">
                <a:latin typeface="Tahoma"/>
                <a:cs typeface="Tahoma"/>
              </a:rPr>
              <a:t> </a:t>
            </a:r>
            <a:r>
              <a:rPr sz="1850" spc="50" dirty="0">
                <a:latin typeface="Tahoma"/>
                <a:cs typeface="Tahoma"/>
              </a:rPr>
              <a:t>+</a:t>
            </a:r>
            <a:r>
              <a:rPr sz="1850" spc="-200" dirty="0">
                <a:latin typeface="Tahoma"/>
                <a:cs typeface="Tahoma"/>
              </a:rPr>
              <a:t> </a:t>
            </a:r>
            <a:r>
              <a:rPr sz="1900" i="1" spc="-140" dirty="0">
                <a:latin typeface="Arial"/>
                <a:cs typeface="Arial"/>
              </a:rPr>
              <a:t>b</a:t>
            </a:r>
            <a:r>
              <a:rPr sz="1950" spc="-209" baseline="-12820" dirty="0">
                <a:latin typeface="Tahoma"/>
                <a:cs typeface="Tahoma"/>
              </a:rPr>
              <a:t>1</a:t>
            </a:r>
            <a:r>
              <a:rPr sz="1950" spc="209" baseline="-12820" dirty="0">
                <a:latin typeface="Tahoma"/>
                <a:cs typeface="Tahoma"/>
              </a:rPr>
              <a:t> </a:t>
            </a:r>
            <a:r>
              <a:rPr sz="1850" spc="50" dirty="0">
                <a:latin typeface="Tahoma"/>
                <a:cs typeface="Tahoma"/>
              </a:rPr>
              <a:t>×</a:t>
            </a:r>
            <a:r>
              <a:rPr sz="1850" spc="-200" dirty="0">
                <a:latin typeface="Tahoma"/>
                <a:cs typeface="Tahoma"/>
              </a:rPr>
              <a:t> </a:t>
            </a:r>
            <a:r>
              <a:rPr sz="1900" i="1" spc="55" dirty="0">
                <a:latin typeface="Arial"/>
                <a:cs typeface="Arial"/>
              </a:rPr>
              <a:t>x</a:t>
            </a:r>
            <a:r>
              <a:rPr sz="1950" spc="82" baseline="-12820" dirty="0">
                <a:latin typeface="Tahoma"/>
                <a:cs typeface="Tahoma"/>
              </a:rPr>
              <a:t>1</a:t>
            </a:r>
            <a:r>
              <a:rPr sz="2025" i="1" spc="82" baseline="-12345" dirty="0">
                <a:latin typeface="Arial"/>
                <a:cs typeface="Arial"/>
              </a:rPr>
              <a:t>i</a:t>
            </a:r>
            <a:r>
              <a:rPr sz="2025" i="1" spc="150" baseline="-12345" dirty="0">
                <a:latin typeface="Arial"/>
                <a:cs typeface="Arial"/>
              </a:rPr>
              <a:t> </a:t>
            </a:r>
            <a:r>
              <a:rPr sz="1850" spc="50" dirty="0">
                <a:latin typeface="Tahoma"/>
                <a:cs typeface="Tahoma"/>
              </a:rPr>
              <a:t>+</a:t>
            </a:r>
            <a:r>
              <a:rPr sz="1850" spc="-200" dirty="0">
                <a:latin typeface="Tahoma"/>
                <a:cs typeface="Tahoma"/>
              </a:rPr>
              <a:t> </a:t>
            </a:r>
            <a:r>
              <a:rPr sz="1900" i="1" spc="-25" dirty="0">
                <a:latin typeface="Arial"/>
                <a:cs typeface="Arial"/>
              </a:rPr>
              <a:t>e</a:t>
            </a:r>
            <a:r>
              <a:rPr sz="2025" i="1" spc="-37" baseline="-12345" dirty="0">
                <a:latin typeface="Arial"/>
                <a:cs typeface="Arial"/>
              </a:rPr>
              <a:t>i</a:t>
            </a:r>
            <a:endParaRPr sz="2025" baseline="-1234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550" spc="80" dirty="0">
                <a:latin typeface="Tahoma"/>
                <a:cs typeface="Tahoma"/>
              </a:rPr>
              <a:t>A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statistical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model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representing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linear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relationship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between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55" dirty="0">
                <a:latin typeface="Tahoma"/>
                <a:cs typeface="Tahoma"/>
              </a:rPr>
              <a:t>a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predictor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and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outcome</a:t>
            </a:r>
            <a:endParaRPr sz="1550">
              <a:latin typeface="Tahoma"/>
              <a:cs typeface="Tahoma"/>
            </a:endParaRPr>
          </a:p>
          <a:p>
            <a:pPr marL="431165" marR="2352675" indent="-381000">
              <a:lnSpc>
                <a:spcPct val="153500"/>
              </a:lnSpc>
              <a:spcBef>
                <a:spcPts val="20"/>
              </a:spcBef>
            </a:pPr>
            <a:r>
              <a:rPr sz="1900" i="1" dirty="0">
                <a:latin typeface="Arial"/>
                <a:cs typeface="Arial"/>
              </a:rPr>
              <a:t>y</a:t>
            </a:r>
            <a:r>
              <a:rPr sz="2025" i="1" baseline="-12345" dirty="0">
                <a:latin typeface="Arial"/>
                <a:cs typeface="Arial"/>
              </a:rPr>
              <a:t>i</a:t>
            </a:r>
            <a:r>
              <a:rPr sz="2025" i="1" spc="-300" baseline="-12345" dirty="0">
                <a:latin typeface="Arial"/>
                <a:cs typeface="Arial"/>
              </a:rPr>
              <a:t> </a:t>
            </a:r>
            <a:r>
              <a:rPr sz="1550" spc="-185" dirty="0">
                <a:latin typeface="Tahoma"/>
                <a:cs typeface="Tahoma"/>
              </a:rPr>
              <a:t>: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(predicted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value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35" dirty="0">
                <a:latin typeface="Tahoma"/>
                <a:cs typeface="Tahoma"/>
              </a:rPr>
              <a:t>the)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outcome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for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40" dirty="0">
                <a:latin typeface="Tahoma"/>
                <a:cs typeface="Tahoma"/>
              </a:rPr>
              <a:t>an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individual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case </a:t>
            </a:r>
            <a:r>
              <a:rPr sz="1550" dirty="0">
                <a:latin typeface="Tahoma"/>
                <a:cs typeface="Tahoma"/>
              </a:rPr>
              <a:t>What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we’re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trying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to</a:t>
            </a:r>
            <a:r>
              <a:rPr sz="1550" spc="-12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estimate</a:t>
            </a:r>
            <a:endParaRPr sz="1550">
              <a:latin typeface="Tahoma"/>
              <a:cs typeface="Tahoma"/>
            </a:endParaRPr>
          </a:p>
          <a:p>
            <a:pPr marL="431165" marR="1897380" indent="-381000">
              <a:lnSpc>
                <a:spcPts val="3070"/>
              </a:lnSpc>
              <a:spcBef>
                <a:spcPts val="540"/>
              </a:spcBef>
            </a:pPr>
            <a:r>
              <a:rPr sz="1900" i="1" spc="-204" dirty="0">
                <a:latin typeface="Arial"/>
                <a:cs typeface="Arial"/>
              </a:rPr>
              <a:t>b</a:t>
            </a:r>
            <a:r>
              <a:rPr sz="1950" spc="-307" baseline="-12820" dirty="0">
                <a:latin typeface="Tahoma"/>
                <a:cs typeface="Tahoma"/>
              </a:rPr>
              <a:t>0</a:t>
            </a:r>
            <a:r>
              <a:rPr sz="1950" spc="-322" baseline="-12820" dirty="0">
                <a:latin typeface="Tahoma"/>
                <a:cs typeface="Tahoma"/>
              </a:rPr>
              <a:t> </a:t>
            </a:r>
            <a:r>
              <a:rPr sz="1550" spc="-185" dirty="0">
                <a:latin typeface="Tahoma"/>
                <a:cs typeface="Tahoma"/>
              </a:rPr>
              <a:t>: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intercept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-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value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outcome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when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predictor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is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5" dirty="0">
                <a:latin typeface="Tahoma"/>
                <a:cs typeface="Tahoma"/>
              </a:rPr>
              <a:t>0 </a:t>
            </a:r>
            <a:r>
              <a:rPr sz="1550" dirty="0">
                <a:latin typeface="Tahoma"/>
                <a:cs typeface="Tahoma"/>
              </a:rPr>
              <a:t>Obtained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from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our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40" dirty="0">
                <a:latin typeface="Tahoma"/>
                <a:cs typeface="Tahoma"/>
              </a:rPr>
              <a:t>model,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based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on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data</a:t>
            </a:r>
            <a:endParaRPr sz="1550">
              <a:latin typeface="Tahoma"/>
              <a:cs typeface="Tahoma"/>
            </a:endParaRPr>
          </a:p>
          <a:p>
            <a:pPr marL="431165" marR="901065" indent="-381000">
              <a:lnSpc>
                <a:spcPts val="3150"/>
              </a:lnSpc>
              <a:spcBef>
                <a:spcPts val="170"/>
              </a:spcBef>
            </a:pPr>
            <a:r>
              <a:rPr sz="1900" i="1" spc="-204" dirty="0">
                <a:latin typeface="Arial"/>
                <a:cs typeface="Arial"/>
              </a:rPr>
              <a:t>b</a:t>
            </a:r>
            <a:r>
              <a:rPr sz="1950" spc="-307" baseline="-12820" dirty="0">
                <a:latin typeface="Tahoma"/>
                <a:cs typeface="Tahoma"/>
              </a:rPr>
              <a:t>1</a:t>
            </a:r>
            <a:r>
              <a:rPr sz="1950" spc="-330" baseline="-12820" dirty="0">
                <a:latin typeface="Tahoma"/>
                <a:cs typeface="Tahoma"/>
              </a:rPr>
              <a:t> </a:t>
            </a:r>
            <a:r>
              <a:rPr sz="1550" spc="-185" dirty="0">
                <a:latin typeface="Tahoma"/>
                <a:cs typeface="Tahoma"/>
              </a:rPr>
              <a:t>: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slope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45" dirty="0">
                <a:latin typeface="Tahoma"/>
                <a:cs typeface="Tahoma"/>
              </a:rPr>
              <a:t>-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35" dirty="0">
                <a:latin typeface="Tahoma"/>
                <a:cs typeface="Tahoma"/>
              </a:rPr>
              <a:t>change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outcome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for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every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unit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35" dirty="0">
                <a:latin typeface="Tahoma"/>
                <a:cs typeface="Tahoma"/>
              </a:rPr>
              <a:t>change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predictor </a:t>
            </a:r>
            <a:r>
              <a:rPr sz="1550" dirty="0">
                <a:latin typeface="Tahoma"/>
                <a:cs typeface="Tahoma"/>
              </a:rPr>
              <a:t>Obtained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from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our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40" dirty="0">
                <a:latin typeface="Tahoma"/>
                <a:cs typeface="Tahoma"/>
              </a:rPr>
              <a:t>model,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based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on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data</a:t>
            </a:r>
            <a:endParaRPr sz="15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770"/>
              </a:spcBef>
            </a:pPr>
            <a:r>
              <a:rPr sz="1900" i="1" spc="55" dirty="0">
                <a:latin typeface="Arial"/>
                <a:cs typeface="Arial"/>
              </a:rPr>
              <a:t>x</a:t>
            </a:r>
            <a:r>
              <a:rPr sz="1950" spc="82" baseline="-12820" dirty="0">
                <a:latin typeface="Tahoma"/>
                <a:cs typeface="Tahoma"/>
              </a:rPr>
              <a:t>1</a:t>
            </a:r>
            <a:r>
              <a:rPr sz="2025" i="1" spc="82" baseline="-12345" dirty="0">
                <a:latin typeface="Arial"/>
                <a:cs typeface="Arial"/>
              </a:rPr>
              <a:t>i</a:t>
            </a:r>
            <a:r>
              <a:rPr sz="2025" i="1" spc="-330" baseline="-12345" dirty="0">
                <a:latin typeface="Arial"/>
                <a:cs typeface="Arial"/>
              </a:rPr>
              <a:t> </a:t>
            </a:r>
            <a:r>
              <a:rPr sz="1550" spc="-185" dirty="0">
                <a:latin typeface="Tahoma"/>
                <a:cs typeface="Tahoma"/>
              </a:rPr>
              <a:t>: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60" dirty="0">
                <a:latin typeface="Tahoma"/>
                <a:cs typeface="Tahoma"/>
              </a:rPr>
              <a:t>(any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individual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25" dirty="0">
                <a:latin typeface="Tahoma"/>
                <a:cs typeface="Tahoma"/>
              </a:rPr>
              <a:t>case</a:t>
            </a:r>
            <a:r>
              <a:rPr sz="1550" spc="-15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value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for)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6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predictor</a:t>
            </a:r>
            <a:endParaRPr sz="15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1140"/>
              </a:spcBef>
            </a:pPr>
            <a:r>
              <a:rPr sz="1550" spc="60" dirty="0">
                <a:latin typeface="Tahoma"/>
                <a:cs typeface="Tahoma"/>
              </a:rPr>
              <a:t>We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can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plug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40" dirty="0">
                <a:latin typeface="Tahoma"/>
                <a:cs typeface="Tahoma"/>
              </a:rPr>
              <a:t>any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value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of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predictor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to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get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5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predicted</a:t>
            </a:r>
            <a:r>
              <a:rPr sz="1550" spc="-14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outcome</a:t>
            </a:r>
            <a:endParaRPr sz="15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095"/>
              </a:spcBef>
            </a:pPr>
            <a:r>
              <a:rPr sz="1900" i="1" spc="-55" dirty="0">
                <a:latin typeface="Arial"/>
                <a:cs typeface="Arial"/>
              </a:rPr>
              <a:t>e</a:t>
            </a:r>
            <a:r>
              <a:rPr sz="2025" i="1" spc="-82" baseline="-12345" dirty="0">
                <a:latin typeface="Arial"/>
                <a:cs typeface="Arial"/>
              </a:rPr>
              <a:t>i</a:t>
            </a:r>
            <a:r>
              <a:rPr sz="2025" i="1" spc="-277" baseline="-12345" dirty="0">
                <a:latin typeface="Arial"/>
                <a:cs typeface="Arial"/>
              </a:rPr>
              <a:t> </a:t>
            </a:r>
            <a:r>
              <a:rPr sz="1550" spc="-185" dirty="0">
                <a:latin typeface="Tahoma"/>
                <a:cs typeface="Tahoma"/>
              </a:rPr>
              <a:t>: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the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(unknown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and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spc="-30" dirty="0">
                <a:latin typeface="Tahoma"/>
                <a:cs typeface="Tahoma"/>
              </a:rPr>
              <a:t>unknowable)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error</a:t>
            </a:r>
            <a:r>
              <a:rPr sz="1550" spc="-13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</a:t>
            </a:r>
            <a:r>
              <a:rPr sz="1550" spc="-13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prediction</a:t>
            </a:r>
            <a:endParaRPr sz="15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Welcome</a:t>
            </a:r>
            <a:r>
              <a:rPr spc="-330" dirty="0"/>
              <a:t> </a:t>
            </a:r>
            <a:r>
              <a:rPr spc="-170" dirty="0"/>
              <a:t>to</a:t>
            </a:r>
            <a:r>
              <a:rPr spc="-330" dirty="0"/>
              <a:t> </a:t>
            </a:r>
            <a:r>
              <a:rPr spc="-210" dirty="0"/>
              <a:t>the</a:t>
            </a:r>
            <a:r>
              <a:rPr spc="-330" dirty="0"/>
              <a:t> </a:t>
            </a:r>
            <a:r>
              <a:rPr spc="-145" dirty="0"/>
              <a:t>World</a:t>
            </a:r>
            <a:r>
              <a:rPr spc="-330" dirty="0"/>
              <a:t> </a:t>
            </a:r>
            <a:r>
              <a:rPr spc="-170" dirty="0"/>
              <a:t>of</a:t>
            </a:r>
            <a:r>
              <a:rPr spc="-330" dirty="0"/>
              <a:t> </a:t>
            </a:r>
            <a:r>
              <a:rPr spc="-204" dirty="0"/>
              <a:t>Linear</a:t>
            </a:r>
            <a:r>
              <a:rPr spc="-330" dirty="0"/>
              <a:t> </a:t>
            </a:r>
            <a:r>
              <a:rPr spc="-120" dirty="0"/>
              <a:t>Modelling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4"/>
            <a:ext cx="95249" cy="952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81938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36231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90523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174" y="444816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9174" y="499108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2650" y="1063625"/>
            <a:ext cx="11920855" cy="554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6080">
              <a:lnSpc>
                <a:spcPct val="125000"/>
              </a:lnSpc>
              <a:spcBef>
                <a:spcPts val="100"/>
              </a:spcBef>
            </a:pPr>
            <a:r>
              <a:rPr sz="2250" spc="-35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will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be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crucial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rest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your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degree,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55" dirty="0">
                <a:latin typeface="Tahoma"/>
                <a:cs typeface="Tahoma"/>
              </a:rPr>
              <a:t>was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bit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blur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to</a:t>
            </a:r>
            <a:r>
              <a:rPr sz="2250" spc="-245" dirty="0">
                <a:latin typeface="Tahoma"/>
                <a:cs typeface="Tahoma"/>
              </a:rPr>
              <a:t> </a:t>
            </a:r>
            <a:r>
              <a:rPr sz="2250" spc="-95" dirty="0">
                <a:latin typeface="Tahoma"/>
                <a:cs typeface="Tahoma"/>
              </a:rPr>
              <a:t>you,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it’s </a:t>
            </a:r>
            <a:r>
              <a:rPr sz="2250" spc="-35" dirty="0">
                <a:latin typeface="Tahoma"/>
                <a:cs typeface="Tahoma"/>
              </a:rPr>
              <a:t>highly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recommended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that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you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spend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some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time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working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through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slowly,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until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clicks.</a:t>
            </a:r>
            <a:endParaRPr sz="2250">
              <a:latin typeface="Tahoma"/>
              <a:cs typeface="Tahoma"/>
            </a:endParaRPr>
          </a:p>
          <a:p>
            <a:pPr marL="393065" marR="4403725" indent="-381000">
              <a:lnSpc>
                <a:spcPct val="158300"/>
              </a:lnSpc>
            </a:pPr>
            <a:r>
              <a:rPr sz="2250" dirty="0">
                <a:latin typeface="Tahoma"/>
                <a:cs typeface="Tahoma"/>
              </a:rPr>
              <a:t>Here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are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some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recommendations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for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extra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sources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1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support: </a:t>
            </a:r>
            <a:r>
              <a:rPr sz="2250" spc="-1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Statistics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by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Jim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sz="2250" spc="-40" dirty="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blog/videos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(beginner)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solidFill>
                  <a:srgbClr val="003B49"/>
                </a:solidFill>
                <a:latin typeface="Tahoma"/>
                <a:cs typeface="Tahoma"/>
              </a:rPr>
              <a:t>Khan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45" dirty="0">
                <a:solidFill>
                  <a:srgbClr val="003B49"/>
                </a:solidFill>
                <a:latin typeface="Tahoma"/>
                <a:cs typeface="Tahoma"/>
              </a:rPr>
              <a:t>Academy’s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dirty="0">
                <a:solidFill>
                  <a:srgbClr val="003B49"/>
                </a:solidFill>
                <a:latin typeface="Tahoma"/>
                <a:cs typeface="Tahoma"/>
              </a:rPr>
              <a:t>introduction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dirty="0">
                <a:solidFill>
                  <a:srgbClr val="003B49"/>
                </a:solidFill>
                <a:latin typeface="Tahoma"/>
                <a:cs typeface="Tahoma"/>
              </a:rPr>
              <a:t>to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Tahoma"/>
                <a:cs typeface="Tahoma"/>
              </a:rPr>
              <a:t>linear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30" dirty="0">
                <a:solidFill>
                  <a:srgbClr val="003B49"/>
                </a:solidFill>
                <a:latin typeface="Tahoma"/>
                <a:cs typeface="Tahoma"/>
              </a:rPr>
              <a:t>equations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(beginner)</a:t>
            </a:r>
            <a:endParaRPr sz="2250">
              <a:latin typeface="Tahoma"/>
              <a:cs typeface="Tahoma"/>
            </a:endParaRPr>
          </a:p>
          <a:p>
            <a:pPr marL="393065" marR="1094740">
              <a:lnSpc>
                <a:spcPct val="158300"/>
              </a:lnSpc>
            </a:pPr>
            <a:r>
              <a:rPr sz="2250" spc="-40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Learning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sz="2250" spc="-10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Statistics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sz="2250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with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 </a:t>
            </a:r>
            <a:r>
              <a:rPr sz="2250" dirty="0">
                <a:solidFill>
                  <a:srgbClr val="003B49"/>
                </a:solidFill>
                <a:latin typeface="Tahoma"/>
                <a:cs typeface="Tahoma"/>
                <a:hlinkClick r:id="rId5"/>
              </a:rPr>
              <a:t>R</a:t>
            </a:r>
            <a:r>
              <a:rPr sz="2250" spc="-235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65" dirty="0">
                <a:latin typeface="Tahoma"/>
                <a:cs typeface="Tahoma"/>
              </a:rPr>
              <a:t>-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see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Section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75" dirty="0">
                <a:latin typeface="Tahoma"/>
                <a:cs typeface="Tahoma"/>
              </a:rPr>
              <a:t>V,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Chapter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15,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Regression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(intermediate) </a:t>
            </a:r>
            <a:r>
              <a:rPr sz="225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Andy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sz="225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Field’s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sz="2250" spc="-75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YouTube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 </a:t>
            </a:r>
            <a:r>
              <a:rPr sz="2250" spc="-40" dirty="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channel</a:t>
            </a:r>
            <a:r>
              <a:rPr sz="2250" spc="-240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(intermediate)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CenterStat</a:t>
            </a:r>
            <a:r>
              <a:rPr sz="2250" spc="-190" dirty="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 </a:t>
            </a:r>
            <a:r>
              <a:rPr sz="2250" spc="-75" dirty="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YouTube</a:t>
            </a:r>
            <a:r>
              <a:rPr sz="2250" spc="-190" dirty="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 </a:t>
            </a:r>
            <a:r>
              <a:rPr sz="2250" spc="-40" dirty="0">
                <a:solidFill>
                  <a:srgbClr val="003B49"/>
                </a:solidFill>
                <a:latin typeface="Tahoma"/>
                <a:cs typeface="Tahoma"/>
                <a:hlinkClick r:id="rId7"/>
              </a:rPr>
              <a:t>channel</a:t>
            </a:r>
            <a:r>
              <a:rPr sz="2250" spc="-190" dirty="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(advanced)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Tahoma"/>
                <a:cs typeface="Tahoma"/>
              </a:rPr>
              <a:t>They</a:t>
            </a:r>
            <a:r>
              <a:rPr sz="2250" spc="-240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cover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few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points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don’t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get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into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on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8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(especially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intermediate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advanced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stuff), but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these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5" dirty="0">
                <a:latin typeface="Tahoma"/>
                <a:cs typeface="Tahoma"/>
              </a:rPr>
              <a:t>are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some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clearest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explanations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model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and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associated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concepts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I’ve </a:t>
            </a:r>
            <a:r>
              <a:rPr sz="2250" spc="-35" dirty="0">
                <a:latin typeface="Tahoma"/>
                <a:cs typeface="Tahoma"/>
              </a:rPr>
              <a:t>ever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encountered,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so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75" dirty="0">
                <a:latin typeface="Tahoma"/>
                <a:cs typeface="Tahoma"/>
              </a:rPr>
              <a:t>I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5" dirty="0">
                <a:latin typeface="Tahoma"/>
                <a:cs typeface="Tahoma"/>
              </a:rPr>
              <a:t>highly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recommend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them.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8174" y="5534014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24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Next</a:t>
            </a:r>
            <a:r>
              <a:rPr spc="-340" dirty="0"/>
              <a:t> </a:t>
            </a:r>
            <a:r>
              <a:rPr spc="-140" dirty="0"/>
              <a:t>Week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5050790" cy="16541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40" dirty="0">
                <a:latin typeface="Tahoma"/>
                <a:cs typeface="Tahoma"/>
              </a:rPr>
              <a:t>Recap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of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the</a:t>
            </a:r>
            <a:r>
              <a:rPr sz="2250" spc="-25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Linear</a:t>
            </a:r>
            <a:r>
              <a:rPr sz="2250" spc="-254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58300"/>
              </a:lnSpc>
            </a:pPr>
            <a:r>
              <a:rPr sz="2250" dirty="0">
                <a:latin typeface="Tahoma"/>
                <a:cs typeface="Tahoma"/>
              </a:rPr>
              <a:t>How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do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know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good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model? </a:t>
            </a:r>
            <a:r>
              <a:rPr sz="2250" dirty="0">
                <a:latin typeface="Tahoma"/>
                <a:cs typeface="Tahoma"/>
              </a:rPr>
              <a:t>How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20" dirty="0">
                <a:latin typeface="Tahoma"/>
                <a:cs typeface="Tahoma"/>
              </a:rPr>
              <a:t>do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40" dirty="0">
                <a:latin typeface="Tahoma"/>
                <a:cs typeface="Tahoma"/>
              </a:rPr>
              <a:t>we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30" dirty="0">
                <a:latin typeface="Tahoma"/>
                <a:cs typeface="Tahoma"/>
              </a:rPr>
              <a:t>know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if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dirty="0">
                <a:latin typeface="Tahoma"/>
                <a:cs typeface="Tahoma"/>
              </a:rPr>
              <a:t>it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is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90" dirty="0">
                <a:latin typeface="Tahoma"/>
                <a:cs typeface="Tahoma"/>
              </a:rPr>
              <a:t>a</a:t>
            </a:r>
            <a:r>
              <a:rPr sz="2250" spc="-229" dirty="0">
                <a:latin typeface="Tahoma"/>
                <a:cs typeface="Tahoma"/>
              </a:rPr>
              <a:t> </a:t>
            </a:r>
            <a:r>
              <a:rPr sz="2250" spc="-45" dirty="0">
                <a:latin typeface="Tahoma"/>
                <a:cs typeface="Tahoma"/>
              </a:rPr>
              <a:t>good</a:t>
            </a:r>
            <a:r>
              <a:rPr sz="2250" spc="-235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prediction?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9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4"/>
            <a:ext cx="95249" cy="9523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B4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2825</Words>
  <Application>Microsoft Office PowerPoint</Application>
  <PresentationFormat>Custom</PresentationFormat>
  <Paragraphs>292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Courier New</vt:lpstr>
      <vt:lpstr>inherit</vt:lpstr>
      <vt:lpstr>Segoe UI Symbol</vt:lpstr>
      <vt:lpstr>Tahoma</vt:lpstr>
      <vt:lpstr>Times New Roman</vt:lpstr>
      <vt:lpstr>Trebuchet MS</vt:lpstr>
      <vt:lpstr>Office Theme</vt:lpstr>
      <vt:lpstr>Linear Model 1: A New Equation</vt:lpstr>
      <vt:lpstr>Looking Ahead (and Behind)</vt:lpstr>
      <vt:lpstr>Today’s Objectives</vt:lpstr>
      <vt:lpstr>Statistical Models</vt:lpstr>
      <vt:lpstr>Statistical Models</vt:lpstr>
      <vt:lpstr>The Error Term</vt:lpstr>
      <vt:lpstr>One Equation to Rule Them All!</vt:lpstr>
      <vt:lpstr>All the World’s a Model…</vt:lpstr>
      <vt:lpstr>The Linear Model Equation</vt:lpstr>
      <vt:lpstr>The Linear Model Equation</vt:lpstr>
      <vt:lpstr>Using the Linear Model to Make Predictions</vt:lpstr>
      <vt:lpstr>Overview</vt:lpstr>
      <vt:lpstr>Example 1: Predicting Masculinity from Femininity</vt:lpstr>
      <vt:lpstr>Operationalisation</vt:lpstr>
      <vt:lpstr>Visualising our Model (the Line)</vt:lpstr>
      <vt:lpstr>Visualising our Model (the Line)</vt:lpstr>
      <vt:lpstr>Visualising our Model (the Line)</vt:lpstr>
      <vt:lpstr>Visualising our Model (the Line)</vt:lpstr>
      <vt:lpstr>Estimating the Slope</vt:lpstr>
      <vt:lpstr>Using the Model to Predict Masculinity</vt:lpstr>
      <vt:lpstr>Using the Model to Predict Masculinity</vt:lpstr>
      <vt:lpstr>Using the Model to Predict Masculinity</vt:lpstr>
      <vt:lpstr>Using the Model to Predict Masculinity</vt:lpstr>
      <vt:lpstr>Why Not Correlation?</vt:lpstr>
      <vt:lpstr>Example 2: Predicting Better Sleep from Positive Psychology</vt:lpstr>
      <vt:lpstr>Operationalisation</vt:lpstr>
      <vt:lpstr>Visualising our Model (the Line)</vt:lpstr>
      <vt:lpstr>Visualising our Model (the Line)</vt:lpstr>
      <vt:lpstr>Visualising our Model (the Line)</vt:lpstr>
      <vt:lpstr>Visualising our Model (the Line)</vt:lpstr>
      <vt:lpstr>Estimating the Intercept</vt:lpstr>
      <vt:lpstr>Estimating the Slope</vt:lpstr>
      <vt:lpstr>Using the Model to Predict Sleep</vt:lpstr>
      <vt:lpstr>Using the Model to Predict Sleep Before we plug the intercept and slope into the equation, let’s get the more precise beta values from R…</vt:lpstr>
      <vt:lpstr>Using the Model to Predict Sleep</vt:lpstr>
      <vt:lpstr>Summary</vt:lpstr>
      <vt:lpstr>Welcome to the World of Linear Modelling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Model 1: A New Equation</dc:title>
  <cp:lastModifiedBy>Jenny Terry</cp:lastModifiedBy>
  <cp:revision>1</cp:revision>
  <dcterms:created xsi:type="dcterms:W3CDTF">2026-03-13T08:41:50Z</dcterms:created>
  <dcterms:modified xsi:type="dcterms:W3CDTF">2026-03-13T08:45:58Z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2026-03-13T00:00:00Z</vt:filetime>
  </property>
  <property fmtid="{D5CDD505-2E9C-101B-9397-08002B2CF9AE}" pid="3" name="Creator">
    <vt:lpwstr>Mozilla/5.0 (Windows NT 10.0; Win64; x64) AppleWebKit/537.36 (KHTML, like Gecko) Chrome/145.0.0.0 Safari/537.36</vt:lpwstr>
  </property>
  <property fmtid="{D5CDD505-2E9C-101B-9397-08002B2CF9AE}" pid="4" name="LastSaved">
    <vt:filetime>2026-03-13T00:00:00Z</vt:filetime>
  </property>
  <property fmtid="{D5CDD505-2E9C-101B-9397-08002B2CF9AE}" pid="5" name="Producer">
    <vt:lpwstr>Skia/PDF m145</vt:lpwstr>
  </property>
</Properties>
</file>