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3411200" cy="7543800"/>
  <p:notesSz cx="13411200" cy="7543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1499" y="220153"/>
            <a:ext cx="11982450" cy="695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399" y="1235075"/>
            <a:ext cx="12275820" cy="3402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bit.ly/AnD_lecture_09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2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27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33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hyperlink" Target="https://www.calculatorsoup.com/calculators/math/scientific-notation-converter.php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hyperlink" Target="https://www.calculatorsoup.com/calculators/math/scientific-notation-converter.php" TargetMode="Externa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hyperlink" Target="https://statisticsbyjim.com/regression/linear-regression-equation/" TargetMode="External"/><Relationship Id="rId5" Type="http://schemas.openxmlformats.org/officeDocument/2006/relationships/hyperlink" Target="https://learningstatisticswithr.com/lsr-0.6.pdf" TargetMode="External"/><Relationship Id="rId6" Type="http://schemas.openxmlformats.org/officeDocument/2006/relationships/hyperlink" Target="https://youtu.be/7cSArk7tU4w?si=XBl2CORBn2CMmvZd" TargetMode="External"/><Relationship Id="rId7" Type="http://schemas.openxmlformats.org/officeDocument/2006/relationships/hyperlink" Target="https://youtube.com/playlist?list=PLQGe6zcSJT0V4xC1NDyQePkyxUj8LWLnD&amp;si=BQMJwNC9JDeINAwk" TargetMode="External"/><Relationship Id="rId8" Type="http://schemas.openxmlformats.org/officeDocument/2006/relationships/image" Target="../media/image9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61033" y="2606675"/>
            <a:ext cx="9889490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300"/>
              <a:t>Linear</a:t>
            </a:r>
            <a:r>
              <a:rPr dirty="0" sz="5600" spc="-545"/>
              <a:t> </a:t>
            </a:r>
            <a:r>
              <a:rPr dirty="0" sz="5600" spc="-195"/>
              <a:t>Model</a:t>
            </a:r>
            <a:r>
              <a:rPr dirty="0" sz="5600" spc="-545"/>
              <a:t> </a:t>
            </a:r>
            <a:r>
              <a:rPr dirty="0" sz="5600" spc="-450"/>
              <a:t>2:</a:t>
            </a:r>
            <a:r>
              <a:rPr dirty="0" sz="5600" spc="-545"/>
              <a:t> </a:t>
            </a:r>
            <a:r>
              <a:rPr dirty="0" sz="5600" spc="-275"/>
              <a:t>The</a:t>
            </a:r>
            <a:r>
              <a:rPr dirty="0" sz="5600" spc="-545"/>
              <a:t> </a:t>
            </a:r>
            <a:r>
              <a:rPr dirty="0" sz="5600" spc="-395" i="1">
                <a:latin typeface="Trebuchet MS"/>
                <a:cs typeface="Trebuchet MS"/>
              </a:rPr>
              <a:t>F</a:t>
            </a:r>
            <a:r>
              <a:rPr dirty="0" sz="5600" spc="-590" i="1">
                <a:latin typeface="Trebuchet MS"/>
                <a:cs typeface="Trebuchet MS"/>
              </a:rPr>
              <a:t> </a:t>
            </a:r>
            <a:r>
              <a:rPr dirty="0" sz="5600" spc="-365"/>
              <a:t>Awakens</a:t>
            </a:r>
            <a:endParaRPr sz="5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87875" y="3635375"/>
            <a:ext cx="1835785" cy="12350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900">
                <a:solidFill>
                  <a:srgbClr val="003B49"/>
                </a:solidFill>
                <a:latin typeface="Tahoma"/>
                <a:cs typeface="Tahoma"/>
              </a:rPr>
              <a:t>Week</a:t>
            </a:r>
            <a:r>
              <a:rPr dirty="0" sz="2900" spc="-204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900" spc="70">
                <a:solidFill>
                  <a:srgbClr val="003B49"/>
                </a:solidFill>
                <a:latin typeface="Tahoma"/>
                <a:cs typeface="Tahoma"/>
              </a:rPr>
              <a:t>09</a:t>
            </a:r>
            <a:endParaRPr sz="29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319"/>
              </a:spcBef>
            </a:pPr>
            <a:r>
              <a:rPr dirty="0" sz="2250" spc="125">
                <a:latin typeface="Tahoma"/>
                <a:cs typeface="Tahoma"/>
              </a:rPr>
              <a:t>Dr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Jenny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Terry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457200"/>
            <a:ext cx="11201398" cy="6629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50"/>
              <a:t>Looking</a:t>
            </a:r>
            <a:r>
              <a:rPr dirty="0" spc="-325"/>
              <a:t> </a:t>
            </a:r>
            <a:r>
              <a:rPr dirty="0" spc="-190"/>
              <a:t>Ahead</a:t>
            </a:r>
            <a:r>
              <a:rPr dirty="0" spc="-325"/>
              <a:t> </a:t>
            </a:r>
            <a:r>
              <a:rPr dirty="0" spc="-340"/>
              <a:t>(and</a:t>
            </a:r>
            <a:r>
              <a:rPr dirty="0" spc="-325"/>
              <a:t> </a:t>
            </a:r>
            <a:r>
              <a:rPr dirty="0" spc="-275"/>
              <a:t>Behind)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4"/>
            <a:ext cx="95249" cy="9524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192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9174" y="230504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019424"/>
            <a:ext cx="95249" cy="9524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35337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248149"/>
            <a:ext cx="95249" cy="9524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19174" y="47624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19174" y="524827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82650" y="977900"/>
            <a:ext cx="8599805" cy="4483100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story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far…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350"/>
              </a:spcBef>
            </a:pPr>
            <a:r>
              <a:rPr dirty="0" sz="2250" spc="-40">
                <a:latin typeface="Tahoma"/>
                <a:cs typeface="Tahoma"/>
              </a:rPr>
              <a:t>Fundamentals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NHST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Tests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Using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Equation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Line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Make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Predictions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250" spc="-20">
                <a:latin typeface="Tahoma"/>
                <a:cs typeface="Tahoma"/>
              </a:rPr>
              <a:t>This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week: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35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Evaluating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250" spc="-10">
                <a:latin typeface="Tahoma"/>
                <a:cs typeface="Tahoma"/>
              </a:rPr>
              <a:t>Coming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up:</a:t>
            </a:r>
            <a:endParaRPr sz="2250">
              <a:latin typeface="Tahoma"/>
              <a:cs typeface="Tahoma"/>
            </a:endParaRPr>
          </a:p>
          <a:p>
            <a:pPr marL="393065" marR="1961514">
              <a:lnSpc>
                <a:spcPct val="141700"/>
              </a:lnSpc>
              <a:spcBef>
                <a:spcPts val="22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Models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1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Multiple</a:t>
            </a:r>
            <a:r>
              <a:rPr dirty="0" sz="2250" spc="-15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Predictors Questionable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Research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Practices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60"/>
              <a:t>Today’s</a:t>
            </a:r>
            <a:r>
              <a:rPr dirty="0" spc="-350"/>
              <a:t> </a:t>
            </a:r>
            <a:r>
              <a:rPr dirty="0" spc="-175"/>
              <a:t>Objectives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9"/>
            <a:ext cx="95249" cy="952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3621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733798"/>
            <a:ext cx="95249" cy="952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276723"/>
            <a:ext cx="95249" cy="9524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09599" y="4857750"/>
            <a:ext cx="12192000" cy="1028700"/>
            <a:chOff x="609599" y="4857750"/>
            <a:chExt cx="12192000" cy="1028700"/>
          </a:xfrm>
        </p:grpSpPr>
        <p:sp>
          <p:nvSpPr>
            <p:cNvPr id="8" name="object 8"/>
            <p:cNvSpPr/>
            <p:nvPr/>
          </p:nvSpPr>
          <p:spPr>
            <a:xfrm>
              <a:off x="628878" y="4857762"/>
              <a:ext cx="12172950" cy="1028700"/>
            </a:xfrm>
            <a:custGeom>
              <a:avLst/>
              <a:gdLst/>
              <a:ahLst/>
              <a:cxnLst/>
              <a:rect l="l" t="t" r="r" b="b"/>
              <a:pathLst>
                <a:path w="12172950" h="1028700">
                  <a:moveTo>
                    <a:pt x="12172709" y="38087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71"/>
                  </a:lnTo>
                  <a:lnTo>
                    <a:pt x="12161558" y="11150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81"/>
                  </a:lnTo>
                  <a:lnTo>
                    <a:pt x="12142216" y="685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06"/>
                  </a:lnTo>
                  <a:lnTo>
                    <a:pt x="12154814" y="17894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998486"/>
                  </a:lnTo>
                  <a:lnTo>
                    <a:pt x="12160402" y="1005217"/>
                  </a:lnTo>
                  <a:lnTo>
                    <a:pt x="12155297" y="1010323"/>
                  </a:lnTo>
                  <a:lnTo>
                    <a:pt x="12154814" y="1010793"/>
                  </a:lnTo>
                  <a:lnTo>
                    <a:pt x="12149239" y="1016381"/>
                  </a:lnTo>
                  <a:lnTo>
                    <a:pt x="12142508" y="1019175"/>
                  </a:lnTo>
                  <a:lnTo>
                    <a:pt x="18808" y="1019175"/>
                  </a:lnTo>
                  <a:lnTo>
                    <a:pt x="18808" y="1018933"/>
                  </a:lnTo>
                  <a:lnTo>
                    <a:pt x="0" y="1023632"/>
                  </a:lnTo>
                  <a:lnTo>
                    <a:pt x="4191" y="1025906"/>
                  </a:lnTo>
                  <a:lnTo>
                    <a:pt x="11214" y="1028001"/>
                  </a:lnTo>
                  <a:lnTo>
                    <a:pt x="18808" y="1028687"/>
                  </a:lnTo>
                  <a:lnTo>
                    <a:pt x="12134609" y="1028687"/>
                  </a:lnTo>
                  <a:lnTo>
                    <a:pt x="12161990" y="1017016"/>
                  </a:lnTo>
                  <a:lnTo>
                    <a:pt x="12166435" y="1011669"/>
                  </a:lnTo>
                  <a:lnTo>
                    <a:pt x="12169927" y="1005217"/>
                  </a:lnTo>
                  <a:lnTo>
                    <a:pt x="12172023" y="998194"/>
                  </a:lnTo>
                  <a:lnTo>
                    <a:pt x="12172709" y="990587"/>
                  </a:lnTo>
                  <a:lnTo>
                    <a:pt x="12172709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99" y="486264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4867273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6F0FE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991099"/>
              <a:ext cx="247649" cy="24764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58799" y="1035050"/>
            <a:ext cx="12250420" cy="475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250" spc="-10">
                <a:latin typeface="Tahoma"/>
                <a:cs typeface="Tahoma"/>
              </a:rPr>
              <a:t>First,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recap:</a:t>
            </a:r>
            <a:endParaRPr sz="2250">
              <a:latin typeface="Tahoma"/>
              <a:cs typeface="Tahoma"/>
            </a:endParaRPr>
          </a:p>
          <a:p>
            <a:pPr marL="335915">
              <a:lnSpc>
                <a:spcPct val="100000"/>
              </a:lnSpc>
              <a:spcBef>
                <a:spcPts val="2475"/>
              </a:spcBef>
            </a:pP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716915">
              <a:lnSpc>
                <a:spcPct val="100000"/>
              </a:lnSpc>
              <a:spcBef>
                <a:spcPts val="1350"/>
              </a:spcBef>
            </a:pPr>
            <a:r>
              <a:rPr dirty="0" sz="2250" spc="-40">
                <a:latin typeface="Tahoma"/>
                <a:cs typeface="Tahoma"/>
              </a:rPr>
              <a:t>Recap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make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2250">
                <a:latin typeface="Tahoma"/>
                <a:cs typeface="Tahoma"/>
              </a:rPr>
              <a:t>After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lecture,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(begin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to)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understand:</a:t>
            </a:r>
            <a:endParaRPr sz="2250">
              <a:latin typeface="Tahoma"/>
              <a:cs typeface="Tahoma"/>
            </a:endParaRPr>
          </a:p>
          <a:p>
            <a:pPr marL="335915">
              <a:lnSpc>
                <a:spcPct val="100000"/>
              </a:lnSpc>
              <a:spcBef>
                <a:spcPts val="1975"/>
              </a:spcBef>
            </a:pPr>
            <a:r>
              <a:rPr dirty="0" sz="2250" spc="-30">
                <a:latin typeface="Tahoma"/>
                <a:cs typeface="Tahoma"/>
              </a:rPr>
              <a:t>Evaluating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fit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(conceptually)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112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9" i="1">
                <a:latin typeface="Arial"/>
                <a:cs typeface="Arial"/>
              </a:rPr>
              <a:t> 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endParaRPr sz="2250">
              <a:latin typeface="Tahoma"/>
              <a:cs typeface="Tahoma"/>
            </a:endParaRPr>
          </a:p>
          <a:p>
            <a:pPr marL="335915">
              <a:lnSpc>
                <a:spcPct val="100000"/>
              </a:lnSpc>
              <a:spcBef>
                <a:spcPts val="1475"/>
              </a:spcBef>
            </a:pPr>
            <a:r>
              <a:rPr dirty="0" sz="2250" spc="-30">
                <a:latin typeface="Tahoma"/>
                <a:cs typeface="Tahoma"/>
              </a:rPr>
              <a:t>Evaluating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significance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values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CI</a:t>
            </a:r>
            <a:r>
              <a:rPr dirty="0" sz="2250" spc="-25">
                <a:latin typeface="Tahoma"/>
                <a:cs typeface="Tahoma"/>
              </a:rPr>
              <a:t>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30"/>
              </a:spcBef>
            </a:pPr>
            <a:endParaRPr sz="2250">
              <a:latin typeface="Tahoma"/>
              <a:cs typeface="Tahoma"/>
            </a:endParaRPr>
          </a:p>
          <a:p>
            <a:pPr marL="488315">
              <a:lnSpc>
                <a:spcPct val="100000"/>
              </a:lnSpc>
            </a:pP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Talk</a:t>
            </a:r>
            <a:r>
              <a:rPr dirty="0" sz="1550" spc="-13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65" b="1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dirty="0" sz="1550" spc="-13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5" b="1">
                <a:solidFill>
                  <a:srgbClr val="1C4189"/>
                </a:solidFill>
                <a:latin typeface="Tahoma"/>
                <a:cs typeface="Tahoma"/>
              </a:rPr>
              <a:t>Me!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550">
              <a:latin typeface="Tahoma"/>
              <a:cs typeface="Tahoma"/>
            </a:endParaRPr>
          </a:p>
          <a:p>
            <a:pPr marL="188595">
              <a:lnSpc>
                <a:spcPct val="100000"/>
              </a:lnSpc>
            </a:pPr>
            <a:r>
              <a:rPr dirty="0" sz="1550">
                <a:latin typeface="Tahoma"/>
                <a:cs typeface="Tahoma"/>
              </a:rPr>
              <a:t>Open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Lecture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Google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Doc:</a:t>
            </a:r>
            <a:r>
              <a:rPr dirty="0" sz="1550" spc="-114">
                <a:latin typeface="Tahoma"/>
                <a:cs typeface="Tahoma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bit.ly/AnD_lecture_09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10126345" cy="17399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5600" spc="-345"/>
              <a:t>Using</a:t>
            </a:r>
            <a:r>
              <a:rPr dirty="0" sz="5600" spc="-545"/>
              <a:t> </a:t>
            </a:r>
            <a:r>
              <a:rPr dirty="0" sz="5600" spc="-300"/>
              <a:t>the</a:t>
            </a:r>
            <a:r>
              <a:rPr dirty="0" sz="5600" spc="-540"/>
              <a:t> </a:t>
            </a:r>
            <a:r>
              <a:rPr dirty="0" sz="5600" spc="-300"/>
              <a:t>Linear</a:t>
            </a:r>
            <a:r>
              <a:rPr dirty="0" sz="5600" spc="-540"/>
              <a:t> </a:t>
            </a:r>
            <a:r>
              <a:rPr dirty="0" sz="5600" spc="-195"/>
              <a:t>Model</a:t>
            </a:r>
            <a:r>
              <a:rPr dirty="0" sz="5600" spc="-540"/>
              <a:t> </a:t>
            </a:r>
            <a:r>
              <a:rPr dirty="0" sz="5600" spc="-225"/>
              <a:t>to</a:t>
            </a:r>
            <a:r>
              <a:rPr dirty="0" sz="5600" spc="-540"/>
              <a:t> </a:t>
            </a:r>
            <a:r>
              <a:rPr dirty="0" sz="5600" spc="-285"/>
              <a:t>Make </a:t>
            </a:r>
            <a:r>
              <a:rPr dirty="0" sz="5600" spc="-265"/>
              <a:t>Predictions</a:t>
            </a:r>
            <a:r>
              <a:rPr dirty="0" sz="5600" spc="-555"/>
              <a:t> </a:t>
            </a:r>
            <a:r>
              <a:rPr dirty="0" sz="5600" spc="-530"/>
              <a:t>(Recap)</a:t>
            </a:r>
            <a:endParaRPr sz="5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885946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1890840"/>
            <a:ext cx="12192000" cy="2291080"/>
            <a:chOff x="609599" y="1890840"/>
            <a:chExt cx="12192000" cy="2291080"/>
          </a:xfrm>
        </p:grpSpPr>
        <p:sp>
          <p:nvSpPr>
            <p:cNvPr id="4" name="object 4"/>
            <p:cNvSpPr/>
            <p:nvPr/>
          </p:nvSpPr>
          <p:spPr>
            <a:xfrm>
              <a:off x="628878" y="1897113"/>
              <a:ext cx="12172950" cy="2284730"/>
            </a:xfrm>
            <a:custGeom>
              <a:avLst/>
              <a:gdLst/>
              <a:ahLst/>
              <a:cxnLst/>
              <a:rect l="l" t="t" r="r" b="b"/>
              <a:pathLst>
                <a:path w="12172950" h="2284729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2254148"/>
                  </a:lnTo>
                  <a:lnTo>
                    <a:pt x="12160402" y="2260892"/>
                  </a:lnTo>
                  <a:lnTo>
                    <a:pt x="12155297" y="2265997"/>
                  </a:lnTo>
                  <a:lnTo>
                    <a:pt x="12154814" y="2266467"/>
                  </a:lnTo>
                  <a:lnTo>
                    <a:pt x="12149239" y="2272055"/>
                  </a:lnTo>
                  <a:lnTo>
                    <a:pt x="12142508" y="2274836"/>
                  </a:lnTo>
                  <a:lnTo>
                    <a:pt x="18808" y="2274836"/>
                  </a:lnTo>
                  <a:lnTo>
                    <a:pt x="18808" y="2274595"/>
                  </a:lnTo>
                  <a:lnTo>
                    <a:pt x="0" y="2279307"/>
                  </a:lnTo>
                  <a:lnTo>
                    <a:pt x="4191" y="2281580"/>
                  </a:lnTo>
                  <a:lnTo>
                    <a:pt x="11214" y="2283663"/>
                  </a:lnTo>
                  <a:lnTo>
                    <a:pt x="18808" y="2284361"/>
                  </a:lnTo>
                  <a:lnTo>
                    <a:pt x="12134609" y="2284361"/>
                  </a:lnTo>
                  <a:lnTo>
                    <a:pt x="12142216" y="2283663"/>
                  </a:lnTo>
                  <a:lnTo>
                    <a:pt x="12149239" y="2281580"/>
                  </a:lnTo>
                  <a:lnTo>
                    <a:pt x="12155691" y="2278088"/>
                  </a:lnTo>
                  <a:lnTo>
                    <a:pt x="12159590" y="2274836"/>
                  </a:lnTo>
                  <a:lnTo>
                    <a:pt x="12161558" y="2273198"/>
                  </a:lnTo>
                  <a:lnTo>
                    <a:pt x="12172709" y="224626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890840"/>
              <a:ext cx="38100" cy="2286000"/>
            </a:xfrm>
            <a:custGeom>
              <a:avLst/>
              <a:gdLst/>
              <a:ahLst/>
              <a:cxnLst/>
              <a:rect l="l" t="t" r="r" b="b"/>
              <a:pathLst>
                <a:path w="38100" h="2286000">
                  <a:moveTo>
                    <a:pt x="19582" y="2285733"/>
                  </a:moveTo>
                  <a:lnTo>
                    <a:pt x="0" y="22525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281104"/>
                  </a:lnTo>
                  <a:lnTo>
                    <a:pt x="19582" y="22857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628880" y="4314821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09599" y="4319715"/>
            <a:ext cx="12192000" cy="1729105"/>
            <a:chOff x="609599" y="4319715"/>
            <a:chExt cx="12192000" cy="1729105"/>
          </a:xfrm>
        </p:grpSpPr>
        <p:sp>
          <p:nvSpPr>
            <p:cNvPr id="8" name="object 8"/>
            <p:cNvSpPr/>
            <p:nvPr/>
          </p:nvSpPr>
          <p:spPr>
            <a:xfrm>
              <a:off x="628878" y="4325988"/>
              <a:ext cx="12172950" cy="1722755"/>
            </a:xfrm>
            <a:custGeom>
              <a:avLst/>
              <a:gdLst/>
              <a:ahLst/>
              <a:cxnLst/>
              <a:rect l="l" t="t" r="r" b="b"/>
              <a:pathLst>
                <a:path w="12172950" h="17227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1692173"/>
                  </a:lnTo>
                  <a:lnTo>
                    <a:pt x="12160402" y="1698917"/>
                  </a:lnTo>
                  <a:lnTo>
                    <a:pt x="12155297" y="1704022"/>
                  </a:lnTo>
                  <a:lnTo>
                    <a:pt x="12154814" y="1704492"/>
                  </a:lnTo>
                  <a:lnTo>
                    <a:pt x="12149239" y="1710067"/>
                  </a:lnTo>
                  <a:lnTo>
                    <a:pt x="12142508" y="1712861"/>
                  </a:lnTo>
                  <a:lnTo>
                    <a:pt x="18808" y="1712861"/>
                  </a:lnTo>
                  <a:lnTo>
                    <a:pt x="18808" y="1712620"/>
                  </a:lnTo>
                  <a:lnTo>
                    <a:pt x="0" y="1717332"/>
                  </a:lnTo>
                  <a:lnTo>
                    <a:pt x="4191" y="1719592"/>
                  </a:lnTo>
                  <a:lnTo>
                    <a:pt x="11214" y="1721688"/>
                  </a:lnTo>
                  <a:lnTo>
                    <a:pt x="18808" y="1722386"/>
                  </a:lnTo>
                  <a:lnTo>
                    <a:pt x="12134609" y="1722386"/>
                  </a:lnTo>
                  <a:lnTo>
                    <a:pt x="12142216" y="1721688"/>
                  </a:lnTo>
                  <a:lnTo>
                    <a:pt x="12149239" y="1719592"/>
                  </a:lnTo>
                  <a:lnTo>
                    <a:pt x="12155691" y="1716112"/>
                  </a:lnTo>
                  <a:lnTo>
                    <a:pt x="12159590" y="1712861"/>
                  </a:lnTo>
                  <a:lnTo>
                    <a:pt x="12161558" y="1711223"/>
                  </a:lnTo>
                  <a:lnTo>
                    <a:pt x="12172709" y="16842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99" y="4319715"/>
              <a:ext cx="38100" cy="1724025"/>
            </a:xfrm>
            <a:custGeom>
              <a:avLst/>
              <a:gdLst/>
              <a:ahLst/>
              <a:cxnLst/>
              <a:rect l="l" t="t" r="r" b="b"/>
              <a:pathLst>
                <a:path w="38100" h="1724025">
                  <a:moveTo>
                    <a:pt x="19582" y="1723758"/>
                  </a:moveTo>
                  <a:lnTo>
                    <a:pt x="0" y="16905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719129"/>
                  </a:lnTo>
                  <a:lnTo>
                    <a:pt x="19582" y="17237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432434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4448214"/>
              <a:ext cx="185795" cy="247608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97305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The</a:t>
            </a:r>
            <a:r>
              <a:rPr dirty="0" spc="-330"/>
              <a:t> </a:t>
            </a:r>
            <a:r>
              <a:rPr dirty="0" spc="-204"/>
              <a:t>Linear</a:t>
            </a:r>
            <a:r>
              <a:rPr dirty="0" spc="-325"/>
              <a:t> </a:t>
            </a:r>
            <a:r>
              <a:rPr dirty="0" spc="-135"/>
              <a:t>Model</a:t>
            </a:r>
            <a:r>
              <a:rPr dirty="0" spc="-325"/>
              <a:t> </a:t>
            </a:r>
            <a:r>
              <a:rPr dirty="0" spc="-280"/>
              <a:t>as</a:t>
            </a:r>
            <a:r>
              <a:rPr dirty="0" spc="-325"/>
              <a:t> </a:t>
            </a:r>
            <a:r>
              <a:rPr dirty="0" spc="-280"/>
              <a:t>a</a:t>
            </a:r>
            <a:r>
              <a:rPr dirty="0" spc="-325"/>
              <a:t> </a:t>
            </a:r>
            <a:r>
              <a:rPr dirty="0" spc="-200"/>
              <a:t>Statistical</a:t>
            </a:r>
            <a:r>
              <a:rPr dirty="0" spc="-325"/>
              <a:t> </a:t>
            </a:r>
            <a:r>
              <a:rPr dirty="0" spc="-50"/>
              <a:t>Model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4999" y="4445000"/>
            <a:ext cx="12161520" cy="13131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12750">
              <a:lnSpc>
                <a:spcPct val="100000"/>
              </a:lnSpc>
              <a:spcBef>
                <a:spcPts val="125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80" b="1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4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10" b="1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50">
              <a:latin typeface="Tahoma"/>
              <a:cs typeface="Tahoma"/>
            </a:endParaRPr>
          </a:p>
          <a:p>
            <a:pPr marL="112395">
              <a:lnSpc>
                <a:spcPct val="100000"/>
              </a:lnSpc>
              <a:spcBef>
                <a:spcPts val="5"/>
              </a:spcBef>
            </a:pPr>
            <a:r>
              <a:rPr dirty="0" sz="1550" spc="80">
                <a:latin typeface="Tahoma"/>
                <a:cs typeface="Tahoma"/>
              </a:rPr>
              <a:t>A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particularly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common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type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of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statistical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model,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following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form:</a:t>
            </a:r>
            <a:endParaRPr sz="1550">
              <a:latin typeface="Tahoma"/>
              <a:cs typeface="Tahoma"/>
            </a:endParaRPr>
          </a:p>
          <a:p>
            <a:pPr algn="ctr" marR="6350">
              <a:lnSpc>
                <a:spcPct val="100000"/>
              </a:lnSpc>
              <a:spcBef>
                <a:spcPts val="1764"/>
              </a:spcBef>
            </a:pPr>
            <a:r>
              <a:rPr dirty="0" sz="1900" i="1">
                <a:latin typeface="Arial"/>
                <a:cs typeface="Arial"/>
              </a:rPr>
              <a:t>y</a:t>
            </a:r>
            <a:r>
              <a:rPr dirty="0" baseline="-12345" sz="2025" i="1">
                <a:latin typeface="Arial"/>
                <a:cs typeface="Arial"/>
              </a:rPr>
              <a:t>i</a:t>
            </a:r>
            <a:r>
              <a:rPr dirty="0" baseline="-12345" sz="2025" spc="382" i="1">
                <a:latin typeface="Arial"/>
                <a:cs typeface="Arial"/>
              </a:rPr>
              <a:t> </a:t>
            </a:r>
            <a:r>
              <a:rPr dirty="0" sz="1850" spc="50">
                <a:latin typeface="Tahoma"/>
                <a:cs typeface="Tahoma"/>
              </a:rPr>
              <a:t>=</a:t>
            </a:r>
            <a:r>
              <a:rPr dirty="0" sz="1850" spc="-65">
                <a:latin typeface="Tahoma"/>
                <a:cs typeface="Tahoma"/>
              </a:rPr>
              <a:t> </a:t>
            </a:r>
            <a:r>
              <a:rPr dirty="0" sz="1900" spc="-140" i="1">
                <a:latin typeface="Arial"/>
                <a:cs typeface="Arial"/>
              </a:rPr>
              <a:t>b</a:t>
            </a:r>
            <a:r>
              <a:rPr dirty="0" baseline="-12820" sz="1950" spc="-209">
                <a:latin typeface="Tahoma"/>
                <a:cs typeface="Tahoma"/>
              </a:rPr>
              <a:t>0</a:t>
            </a:r>
            <a:r>
              <a:rPr dirty="0" baseline="-12820" sz="1950" spc="209">
                <a:latin typeface="Tahoma"/>
                <a:cs typeface="Tahoma"/>
              </a:rPr>
              <a:t> </a:t>
            </a:r>
            <a:r>
              <a:rPr dirty="0" sz="1850" spc="50">
                <a:latin typeface="Tahoma"/>
                <a:cs typeface="Tahoma"/>
              </a:rPr>
              <a:t>+</a:t>
            </a:r>
            <a:r>
              <a:rPr dirty="0" sz="1850" spc="-200">
                <a:latin typeface="Tahoma"/>
                <a:cs typeface="Tahoma"/>
              </a:rPr>
              <a:t> </a:t>
            </a:r>
            <a:r>
              <a:rPr dirty="0" sz="1900" spc="-140" i="1">
                <a:latin typeface="Arial"/>
                <a:cs typeface="Arial"/>
              </a:rPr>
              <a:t>b</a:t>
            </a:r>
            <a:r>
              <a:rPr dirty="0" baseline="-12820" sz="1950" spc="-209">
                <a:latin typeface="Tahoma"/>
                <a:cs typeface="Tahoma"/>
              </a:rPr>
              <a:t>1</a:t>
            </a:r>
            <a:r>
              <a:rPr dirty="0" baseline="-12820" sz="1950" spc="209">
                <a:latin typeface="Tahoma"/>
                <a:cs typeface="Tahoma"/>
              </a:rPr>
              <a:t> </a:t>
            </a:r>
            <a:r>
              <a:rPr dirty="0" sz="1850" spc="50">
                <a:latin typeface="Tahoma"/>
                <a:cs typeface="Tahoma"/>
              </a:rPr>
              <a:t>×</a:t>
            </a:r>
            <a:r>
              <a:rPr dirty="0" sz="1850" spc="-200">
                <a:latin typeface="Tahoma"/>
                <a:cs typeface="Tahoma"/>
              </a:rPr>
              <a:t> </a:t>
            </a:r>
            <a:r>
              <a:rPr dirty="0" sz="1900" spc="55" i="1">
                <a:latin typeface="Arial"/>
                <a:cs typeface="Arial"/>
              </a:rPr>
              <a:t>x</a:t>
            </a:r>
            <a:r>
              <a:rPr dirty="0" baseline="-12820" sz="1950" spc="82">
                <a:latin typeface="Tahoma"/>
                <a:cs typeface="Tahoma"/>
              </a:rPr>
              <a:t>1</a:t>
            </a:r>
            <a:r>
              <a:rPr dirty="0" baseline="-12345" sz="2025" spc="82" i="1">
                <a:latin typeface="Arial"/>
                <a:cs typeface="Arial"/>
              </a:rPr>
              <a:t>i</a:t>
            </a:r>
            <a:r>
              <a:rPr dirty="0" baseline="-12345" sz="2025" spc="150" i="1">
                <a:latin typeface="Arial"/>
                <a:cs typeface="Arial"/>
              </a:rPr>
              <a:t> </a:t>
            </a:r>
            <a:r>
              <a:rPr dirty="0" sz="1850" spc="50">
                <a:latin typeface="Tahoma"/>
                <a:cs typeface="Tahoma"/>
              </a:rPr>
              <a:t>+</a:t>
            </a:r>
            <a:r>
              <a:rPr dirty="0" sz="1850" spc="-200">
                <a:latin typeface="Tahoma"/>
                <a:cs typeface="Tahoma"/>
              </a:rPr>
              <a:t> </a:t>
            </a:r>
            <a:r>
              <a:rPr dirty="0" sz="1900" spc="-25" i="1">
                <a:latin typeface="Arial"/>
                <a:cs typeface="Arial"/>
              </a:rPr>
              <a:t>e</a:t>
            </a:r>
            <a:r>
              <a:rPr dirty="0" baseline="-12345" sz="2025" spc="-37" i="1">
                <a:latin typeface="Arial"/>
                <a:cs typeface="Arial"/>
              </a:rPr>
              <a:t>i</a:t>
            </a:r>
            <a:endParaRPr baseline="-12345" sz="2025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7699" y="1895473"/>
            <a:ext cx="12144375" cy="504825"/>
            <a:chOff x="647699" y="1895473"/>
            <a:chExt cx="12144375" cy="504825"/>
          </a:xfrm>
        </p:grpSpPr>
        <p:sp>
          <p:nvSpPr>
            <p:cNvPr id="15" name="object 15"/>
            <p:cNvSpPr/>
            <p:nvPr/>
          </p:nvSpPr>
          <p:spPr>
            <a:xfrm>
              <a:off x="647699" y="1895473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2019339"/>
              <a:ext cx="185795" cy="24760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47699" y="977900"/>
            <a:ext cx="12136120" cy="183705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ctr" marR="12700">
              <a:lnSpc>
                <a:spcPct val="100000"/>
              </a:lnSpc>
              <a:spcBef>
                <a:spcPts val="325"/>
              </a:spcBef>
            </a:pPr>
            <a:r>
              <a:rPr dirty="0" sz="2250">
                <a:latin typeface="Tahoma"/>
                <a:cs typeface="Tahoma"/>
              </a:rPr>
              <a:t>Models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take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data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known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mathematical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properties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world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around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make</a:t>
            </a:r>
            <a:endParaRPr sz="2250">
              <a:latin typeface="Tahoma"/>
              <a:cs typeface="Tahoma"/>
            </a:endParaRPr>
          </a:p>
          <a:p>
            <a:pPr algn="ctr" marR="12065">
              <a:lnSpc>
                <a:spcPct val="100000"/>
              </a:lnSpc>
              <a:spcBef>
                <a:spcPts val="225"/>
              </a:spcBef>
            </a:pP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came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from.</a:t>
            </a:r>
            <a:endParaRPr sz="2250">
              <a:latin typeface="Tahoma"/>
              <a:cs typeface="Tahoma"/>
            </a:endParaRPr>
          </a:p>
          <a:p>
            <a:pPr marL="400050">
              <a:lnSpc>
                <a:spcPct val="100000"/>
              </a:lnSpc>
              <a:spcBef>
                <a:spcPts val="2350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General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4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10" b="1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50">
              <a:latin typeface="Tahoma"/>
              <a:cs typeface="Tahoma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dirty="0" sz="1550" spc="80">
                <a:latin typeface="Tahoma"/>
                <a:cs typeface="Tahoma"/>
              </a:rPr>
              <a:t>A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conceptual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representation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of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all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statistical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models,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following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form: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4387850" y="3148645"/>
            <a:ext cx="4664710" cy="552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450" spc="-195" i="1">
                <a:latin typeface="Arial"/>
                <a:cs typeface="Arial"/>
              </a:rPr>
              <a:t>outcome</a:t>
            </a:r>
            <a:r>
              <a:rPr dirty="0" sz="3450" spc="-50" i="1">
                <a:latin typeface="Arial"/>
                <a:cs typeface="Arial"/>
              </a:rPr>
              <a:t> </a:t>
            </a:r>
            <a:r>
              <a:rPr dirty="0" sz="3300" spc="120">
                <a:latin typeface="Tahoma"/>
                <a:cs typeface="Tahoma"/>
              </a:rPr>
              <a:t>=</a:t>
            </a:r>
            <a:r>
              <a:rPr dirty="0" sz="3300" spc="-120">
                <a:latin typeface="Tahoma"/>
                <a:cs typeface="Tahoma"/>
              </a:rPr>
              <a:t> </a:t>
            </a:r>
            <a:r>
              <a:rPr dirty="0" sz="3450" spc="-165" i="1">
                <a:latin typeface="Arial"/>
                <a:cs typeface="Arial"/>
              </a:rPr>
              <a:t>model</a:t>
            </a:r>
            <a:r>
              <a:rPr dirty="0" sz="3450" spc="-200" i="1">
                <a:latin typeface="Arial"/>
                <a:cs typeface="Arial"/>
              </a:rPr>
              <a:t> </a:t>
            </a:r>
            <a:r>
              <a:rPr dirty="0" sz="3300" spc="120">
                <a:latin typeface="Tahoma"/>
                <a:cs typeface="Tahoma"/>
              </a:rPr>
              <a:t>+</a:t>
            </a:r>
            <a:r>
              <a:rPr dirty="0" sz="3300" spc="-270">
                <a:latin typeface="Tahoma"/>
                <a:cs typeface="Tahoma"/>
              </a:rPr>
              <a:t> </a:t>
            </a:r>
            <a:r>
              <a:rPr dirty="0" sz="3450" spc="-10" i="1">
                <a:latin typeface="Arial"/>
                <a:cs typeface="Arial"/>
              </a:rPr>
              <a:t>error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587" y="2381249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9587" y="3248024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587" y="37433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9587" y="42386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9587" y="47339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9587" y="52292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9587" y="57245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9587" y="62198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3324225" y="0"/>
                </a:lnTo>
                <a:lnTo>
                  <a:pt x="0" y="0"/>
                </a:lnTo>
                <a:lnTo>
                  <a:pt x="0" y="9525"/>
                </a:lnTo>
                <a:lnTo>
                  <a:pt x="33242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The</a:t>
            </a:r>
            <a:r>
              <a:rPr dirty="0" spc="-325"/>
              <a:t> </a:t>
            </a:r>
            <a:r>
              <a:rPr dirty="0" spc="-204"/>
              <a:t>Linear</a:t>
            </a:r>
            <a:r>
              <a:rPr dirty="0" spc="-320"/>
              <a:t> </a:t>
            </a:r>
            <a:r>
              <a:rPr dirty="0" spc="-135"/>
              <a:t>Model</a:t>
            </a:r>
            <a:r>
              <a:rPr dirty="0" spc="-325"/>
              <a:t> </a:t>
            </a:r>
            <a:r>
              <a:rPr dirty="0" spc="-175"/>
              <a:t>Equation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1" name="object 11"/>
          <p:cNvSpPr txBox="1"/>
          <p:nvPr/>
        </p:nvSpPr>
        <p:spPr>
          <a:xfrm>
            <a:off x="727074" y="1143972"/>
            <a:ext cx="7569200" cy="1174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387850">
              <a:lnSpc>
                <a:spcPct val="100000"/>
              </a:lnSpc>
              <a:spcBef>
                <a:spcPts val="95"/>
              </a:spcBef>
            </a:pP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15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38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0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375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95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38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5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tabLst>
                <a:tab pos="3350260" algn="l"/>
              </a:tabLst>
            </a:pP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Term</a:t>
            </a:r>
            <a:r>
              <a:rPr dirty="0" sz="2250" b="1">
                <a:solidFill>
                  <a:srgbClr val="1C4189"/>
                </a:solidFill>
                <a:latin typeface="Tahoma"/>
                <a:cs typeface="Tahoma"/>
              </a:rPr>
              <a:t>	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Meaning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4374" y="2381924"/>
            <a:ext cx="56261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11396" sz="2925" i="1">
                <a:latin typeface="Arial"/>
                <a:cs typeface="Arial"/>
              </a:rPr>
              <a:t>i</a:t>
            </a:r>
            <a:r>
              <a:rPr dirty="0" baseline="-11396" sz="2925" spc="240" i="1">
                <a:latin typeface="Arial"/>
                <a:cs typeface="Arial"/>
              </a:rPr>
              <a:t> </a:t>
            </a:r>
            <a:r>
              <a:rPr dirty="0" sz="2250" spc="-395">
                <a:latin typeface="Tahoma"/>
                <a:cs typeface="Tahoma"/>
              </a:rPr>
              <a:t>=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64744" y="2381924"/>
            <a:ext cx="8435340" cy="8026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459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60">
                <a:latin typeface="Tahoma"/>
                <a:cs typeface="Tahoma"/>
              </a:rPr>
              <a:t>(</a:t>
            </a:r>
            <a:r>
              <a:rPr dirty="0" sz="2750" spc="-160" i="1">
                <a:latin typeface="Arial"/>
                <a:cs typeface="Arial"/>
              </a:rPr>
              <a:t>y</a:t>
            </a:r>
            <a:r>
              <a:rPr dirty="0" sz="2250" spc="-160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individual’s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score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(</a:t>
            </a:r>
            <a:r>
              <a:rPr dirty="0" sz="2750" spc="-30" i="1">
                <a:latin typeface="Arial"/>
                <a:cs typeface="Arial"/>
              </a:rPr>
              <a:t>i</a:t>
            </a:r>
            <a:r>
              <a:rPr dirty="0" sz="2250" spc="-30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equal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45">
                <a:latin typeface="Tahoma"/>
                <a:cs typeface="Tahoma"/>
              </a:rPr>
              <a:t>(or,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is </a:t>
            </a:r>
            <a:r>
              <a:rPr dirty="0" sz="2250" spc="-10">
                <a:latin typeface="Tahoma"/>
                <a:cs typeface="Tahoma"/>
              </a:rPr>
              <a:t>predicted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by)…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4744" y="3311525"/>
            <a:ext cx="590169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beta-</a:t>
            </a:r>
            <a:r>
              <a:rPr dirty="0" sz="2250">
                <a:latin typeface="Tahoma"/>
                <a:cs typeface="Tahoma"/>
              </a:rPr>
              <a:t>zero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model’s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intercept)…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9774" y="3806825"/>
            <a:ext cx="19113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395">
                <a:latin typeface="Tahoma"/>
                <a:cs typeface="Tahoma"/>
              </a:rPr>
              <a:t>+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4744" y="3806825"/>
            <a:ext cx="97218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plus…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64744" y="4302125"/>
            <a:ext cx="533971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beta-one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model’s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slope)…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64744" y="4797425"/>
            <a:ext cx="203200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multiplied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by…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9344" y="5230197"/>
            <a:ext cx="804100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hypothetical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</a:t>
            </a:r>
            <a:r>
              <a:rPr dirty="0" sz="2750" spc="-65" i="1">
                <a:latin typeface="Arial"/>
                <a:cs typeface="Arial"/>
              </a:rPr>
              <a:t>x</a:t>
            </a:r>
            <a:r>
              <a:rPr dirty="0" baseline="-12012" sz="2775" spc="-97">
                <a:latin typeface="Tahoma"/>
                <a:cs typeface="Tahoma"/>
              </a:rPr>
              <a:t>1</a:t>
            </a:r>
            <a:r>
              <a:rPr dirty="0" baseline="-12012" sz="2775" spc="-450">
                <a:latin typeface="Tahoma"/>
                <a:cs typeface="Tahoma"/>
              </a:rPr>
              <a:t> </a:t>
            </a:r>
            <a:r>
              <a:rPr dirty="0" sz="2250" spc="-195">
                <a:latin typeface="Tahoma"/>
                <a:cs typeface="Tahoma"/>
              </a:rPr>
              <a:t>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individual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i</a:t>
            </a:r>
            <a:r>
              <a:rPr dirty="0" sz="2250" spc="-20">
                <a:latin typeface="Tahoma"/>
                <a:cs typeface="Tahoma"/>
              </a:rPr>
              <a:t>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64744" y="5788024"/>
            <a:ext cx="97218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plus…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4374" y="3248997"/>
            <a:ext cx="33591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spc="-285" i="1">
                <a:latin typeface="Arial"/>
                <a:cs typeface="Arial"/>
              </a:rPr>
              <a:t>b</a:t>
            </a:r>
            <a:r>
              <a:rPr dirty="0" baseline="-12012" sz="2775" spc="-427">
                <a:latin typeface="Tahoma"/>
                <a:cs typeface="Tahoma"/>
              </a:rPr>
              <a:t>0</a:t>
            </a:r>
            <a:endParaRPr baseline="-12012" sz="2775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4374" y="4239597"/>
            <a:ext cx="33591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spc="-285" i="1">
                <a:latin typeface="Arial"/>
                <a:cs typeface="Arial"/>
              </a:rPr>
              <a:t>b</a:t>
            </a:r>
            <a:r>
              <a:rPr dirty="0" baseline="-12012" sz="2775" spc="-427">
                <a:latin typeface="Tahoma"/>
                <a:cs typeface="Tahoma"/>
              </a:rPr>
              <a:t>1</a:t>
            </a:r>
            <a:endParaRPr baseline="-12012" sz="2775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9774" y="4749337"/>
            <a:ext cx="28130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60">
                <a:latin typeface="Tahoma"/>
                <a:cs typeface="Tahoma"/>
              </a:rPr>
              <a:t>×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4374" y="5277523"/>
            <a:ext cx="46355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baseline="7070" sz="4125" spc="67" i="1">
                <a:latin typeface="Arial"/>
                <a:cs typeface="Arial"/>
              </a:rPr>
              <a:t>x</a:t>
            </a:r>
            <a:r>
              <a:rPr dirty="0" sz="1850" spc="45">
                <a:latin typeface="Tahoma"/>
                <a:cs typeface="Tahoma"/>
              </a:rPr>
              <a:t>1</a:t>
            </a:r>
            <a:r>
              <a:rPr dirty="0" sz="1950" spc="45" i="1">
                <a:latin typeface="Arial"/>
                <a:cs typeface="Arial"/>
              </a:rPr>
              <a:t>i</a:t>
            </a:r>
            <a:endParaRPr sz="1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9774" y="5739937"/>
            <a:ext cx="28130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60">
                <a:latin typeface="Tahoma"/>
                <a:cs typeface="Tahoma"/>
              </a:rPr>
              <a:t>+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374" y="6220797"/>
            <a:ext cx="30924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11396" sz="2925" spc="-37" i="1">
                <a:latin typeface="Arial"/>
                <a:cs typeface="Arial"/>
              </a:rPr>
              <a:t>i</a:t>
            </a:r>
            <a:endParaRPr baseline="-11396" sz="292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64744" y="6220498"/>
            <a:ext cx="7649209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(unknowable)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error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29">
                <a:latin typeface="Tahoma"/>
                <a:cs typeface="Tahoma"/>
              </a:rPr>
              <a:t>(</a:t>
            </a:r>
            <a:r>
              <a:rPr dirty="0" sz="2750" spc="-229" i="1">
                <a:latin typeface="Arial"/>
                <a:cs typeface="Arial"/>
              </a:rPr>
              <a:t>e</a:t>
            </a:r>
            <a:r>
              <a:rPr dirty="0" sz="2250" spc="-229">
                <a:latin typeface="Tahoma"/>
                <a:cs typeface="Tahoma"/>
              </a:rPr>
              <a:t>)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individual’s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actual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score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i</a:t>
            </a:r>
            <a:r>
              <a:rPr dirty="0" sz="2250" spc="-20">
                <a:latin typeface="Tahoma"/>
                <a:cs typeface="Tahoma"/>
              </a:rPr>
              <a:t>).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The</a:t>
            </a:r>
            <a:r>
              <a:rPr dirty="0" spc="-325"/>
              <a:t> </a:t>
            </a:r>
            <a:r>
              <a:rPr dirty="0" spc="-204"/>
              <a:t>Linear</a:t>
            </a:r>
            <a:r>
              <a:rPr dirty="0" spc="-320"/>
              <a:t> </a:t>
            </a:r>
            <a:r>
              <a:rPr dirty="0" spc="-135"/>
              <a:t>Model</a:t>
            </a:r>
            <a:r>
              <a:rPr dirty="0" spc="-325"/>
              <a:t> </a:t>
            </a:r>
            <a:r>
              <a:rPr dirty="0" spc="-175"/>
              <a:t>Equation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190747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4550" y="1143972"/>
            <a:ext cx="9093200" cy="3444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70375">
              <a:lnSpc>
                <a:spcPct val="100000"/>
              </a:lnSpc>
              <a:spcBef>
                <a:spcPts val="95"/>
              </a:spcBef>
            </a:pP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15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38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0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375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95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38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5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359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0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359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200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187" i="1">
                <a:latin typeface="Arial"/>
                <a:cs typeface="Arial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975"/>
              </a:spcBef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187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(intercept)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75" i="1">
                <a:latin typeface="Arial"/>
                <a:cs typeface="Arial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95" i="1">
                <a:latin typeface="Arial"/>
                <a:cs typeface="Arial"/>
              </a:rPr>
              <a:t>x</a:t>
            </a:r>
            <a:r>
              <a:rPr dirty="0" sz="2750" spc="-290" i="1">
                <a:latin typeface="Arial"/>
                <a:cs typeface="Arial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975"/>
              </a:spcBef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02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(slope)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5" i="1">
                <a:latin typeface="Arial"/>
                <a:cs typeface="Arial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every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unit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45" i="1"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9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estimate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19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population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975"/>
              </a:spcBef>
            </a:pPr>
            <a:r>
              <a:rPr dirty="0" sz="2250">
                <a:latin typeface="Tahoma"/>
                <a:cs typeface="Tahoma"/>
              </a:rPr>
              <a:t>Once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-472">
                <a:latin typeface="Tahoma"/>
                <a:cs typeface="Tahoma"/>
              </a:rPr>
              <a:t> </a:t>
            </a:r>
            <a:r>
              <a:rPr dirty="0" sz="2250" spc="-245">
                <a:latin typeface="Tahoma"/>
                <a:cs typeface="Tahoma"/>
              </a:rPr>
              <a:t>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estimate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11396" sz="2925" i="1">
                <a:latin typeface="Arial"/>
                <a:cs typeface="Arial"/>
              </a:rPr>
              <a:t>i</a:t>
            </a:r>
            <a:r>
              <a:rPr dirty="0" baseline="-11396" sz="2925" spc="187" i="1">
                <a:latin typeface="Arial"/>
                <a:cs typeface="Arial"/>
              </a:rPr>
              <a:t> </a:t>
            </a:r>
            <a:r>
              <a:rPr dirty="0" sz="2250" spc="-80">
                <a:latin typeface="Tahoma"/>
                <a:cs typeface="Tahoma"/>
              </a:rPr>
              <a:t>(outcome)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any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45" i="1">
                <a:latin typeface="Arial"/>
                <a:cs typeface="Arial"/>
              </a:rPr>
              <a:t>x</a:t>
            </a:r>
            <a:r>
              <a:rPr dirty="0" baseline="-10510" sz="2775" spc="67">
                <a:latin typeface="Tahoma"/>
                <a:cs typeface="Tahoma"/>
              </a:rPr>
              <a:t>1</a:t>
            </a:r>
            <a:r>
              <a:rPr dirty="0" baseline="-9971" sz="2925" spc="6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33672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76597"/>
            <a:ext cx="95249" cy="9524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819522"/>
            <a:ext cx="95249" cy="9524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362447"/>
            <a:ext cx="95249" cy="9524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11774170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330"/>
              <a:t>Evaluating</a:t>
            </a:r>
            <a:r>
              <a:rPr dirty="0" sz="5600" spc="-540"/>
              <a:t> </a:t>
            </a:r>
            <a:r>
              <a:rPr dirty="0" sz="5600" spc="-275"/>
              <a:t>our</a:t>
            </a:r>
            <a:r>
              <a:rPr dirty="0" sz="5600" spc="-540"/>
              <a:t> </a:t>
            </a:r>
            <a:r>
              <a:rPr dirty="0" sz="5600" spc="-254"/>
              <a:t>Model:</a:t>
            </a:r>
            <a:r>
              <a:rPr dirty="0" sz="5600" spc="-540"/>
              <a:t> </a:t>
            </a:r>
            <a:r>
              <a:rPr dirty="0" sz="5600" spc="-695"/>
              <a:t>Is</a:t>
            </a:r>
            <a:r>
              <a:rPr dirty="0" sz="5600" spc="-540"/>
              <a:t> </a:t>
            </a:r>
            <a:r>
              <a:rPr dirty="0" sz="5600" spc="-175"/>
              <a:t>it</a:t>
            </a:r>
            <a:r>
              <a:rPr dirty="0" sz="5600" spc="-540"/>
              <a:t> </a:t>
            </a:r>
            <a:r>
              <a:rPr dirty="0" sz="5600" spc="-390"/>
              <a:t>any</a:t>
            </a:r>
            <a:r>
              <a:rPr dirty="0" sz="5600" spc="-535"/>
              <a:t> </a:t>
            </a:r>
            <a:r>
              <a:rPr dirty="0" sz="5600" spc="-375"/>
              <a:t>Good?</a:t>
            </a:r>
            <a:endParaRPr sz="5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67220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0"/>
              <a:t>Statistical</a:t>
            </a:r>
            <a:r>
              <a:rPr dirty="0" spc="-270"/>
              <a:t> </a:t>
            </a:r>
            <a:r>
              <a:rPr dirty="0" spc="-120"/>
              <a:t>Models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2"/>
            <a:ext cx="95249" cy="952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05097"/>
            <a:ext cx="95249" cy="952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105272"/>
            <a:ext cx="95249" cy="9524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46481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5412" y="5157784"/>
            <a:ext cx="104774" cy="10477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56768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5412" y="6186484"/>
            <a:ext cx="104774" cy="1047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69950" y="1063625"/>
            <a:ext cx="11739880" cy="5340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7780">
              <a:lnSpc>
                <a:spcPct val="125000"/>
              </a:lnSpc>
              <a:spcBef>
                <a:spcPts val="100"/>
              </a:spcBef>
            </a:pPr>
            <a:r>
              <a:rPr dirty="0" sz="2250">
                <a:latin typeface="Tahoma"/>
                <a:cs typeface="Tahoma"/>
              </a:rPr>
              <a:t>When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used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last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week,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making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about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hypothetical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individuals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a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extrapolating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based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that </a:t>
            </a:r>
            <a:r>
              <a:rPr dirty="0" sz="2250" spc="-10">
                <a:latin typeface="Tahoma"/>
                <a:cs typeface="Tahoma"/>
              </a:rPr>
              <a:t>population</a:t>
            </a:r>
            <a:endParaRPr sz="2250">
              <a:latin typeface="Tahoma"/>
              <a:cs typeface="Tahoma"/>
            </a:endParaRPr>
          </a:p>
          <a:p>
            <a:pPr marL="25400" marR="50165">
              <a:lnSpc>
                <a:spcPct val="121200"/>
              </a:lnSpc>
              <a:spcBef>
                <a:spcPts val="375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psychology,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don’t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usually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make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predictions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such,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tend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focus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285" i="1">
                <a:latin typeface="Arial"/>
                <a:cs typeface="Arial"/>
              </a:rPr>
              <a:t>b</a:t>
            </a:r>
            <a:r>
              <a:rPr dirty="0" baseline="-12012" sz="2775" spc="-427">
                <a:latin typeface="Tahoma"/>
                <a:cs typeface="Tahoma"/>
              </a:rPr>
              <a:t>1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slope)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strength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80"/>
              </a:spcBef>
            </a:pPr>
            <a:r>
              <a:rPr dirty="0" sz="2250" spc="-40">
                <a:latin typeface="Tahoma"/>
                <a:cs typeface="Tahoma"/>
              </a:rPr>
              <a:t>But,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telling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meaningful?</a:t>
            </a:r>
            <a:endParaRPr sz="22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  <a:spcBef>
                <a:spcPts val="1470"/>
              </a:spcBef>
            </a:pPr>
            <a:r>
              <a:rPr dirty="0" sz="2250" spc="-10">
                <a:latin typeface="Tahoma"/>
                <a:cs typeface="Tahoma"/>
              </a:rPr>
              <a:t>First,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itself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any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good?</a:t>
            </a:r>
            <a:endParaRPr sz="2250">
              <a:latin typeface="Tahoma"/>
              <a:cs typeface="Tahoma"/>
            </a:endParaRPr>
          </a:p>
          <a:p>
            <a:pPr marL="786765">
              <a:lnSpc>
                <a:spcPct val="100000"/>
              </a:lnSpc>
              <a:spcBef>
                <a:spcPts val="855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-6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7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</a:t>
            </a:r>
            <a:endParaRPr sz="22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  <a:spcBef>
                <a:spcPts val="750"/>
              </a:spcBef>
            </a:pPr>
            <a:r>
              <a:rPr dirty="0" sz="2250" spc="-45">
                <a:latin typeface="Tahoma"/>
                <a:cs typeface="Tahoma"/>
              </a:rPr>
              <a:t>Next,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40">
                <a:latin typeface="Tahoma"/>
                <a:cs typeface="Tahoma"/>
              </a:rPr>
              <a:t>(</a:t>
            </a:r>
            <a:r>
              <a:rPr dirty="0" sz="2750" spc="-240" i="1">
                <a:latin typeface="Arial"/>
                <a:cs typeface="Arial"/>
              </a:rPr>
              <a:t>b</a:t>
            </a:r>
            <a:r>
              <a:rPr dirty="0" baseline="-12012" sz="2775" spc="-359">
                <a:latin typeface="Tahoma"/>
                <a:cs typeface="Tahoma"/>
              </a:rPr>
              <a:t>1</a:t>
            </a:r>
            <a:r>
              <a:rPr dirty="0" baseline="-12012" sz="2775" spc="-487">
                <a:latin typeface="Tahoma"/>
                <a:cs typeface="Tahoma"/>
              </a:rPr>
              <a:t> </a:t>
            </a:r>
            <a:r>
              <a:rPr dirty="0" sz="2250" spc="-195">
                <a:latin typeface="Tahoma"/>
                <a:cs typeface="Tahoma"/>
              </a:rPr>
              <a:t>)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important?</a:t>
            </a:r>
            <a:endParaRPr sz="2250">
              <a:latin typeface="Tahoma"/>
              <a:cs typeface="Tahoma"/>
            </a:endParaRPr>
          </a:p>
          <a:p>
            <a:pPr marL="786765">
              <a:lnSpc>
                <a:spcPct val="100000"/>
              </a:lnSpc>
              <a:spcBef>
                <a:spcPts val="1245"/>
              </a:spcBef>
            </a:pPr>
            <a:r>
              <a:rPr dirty="0" sz="2250" spc="-165" i="1">
                <a:latin typeface="Lucida Sans"/>
                <a:cs typeface="Lucida Sans"/>
              </a:rPr>
              <a:t>p</a:t>
            </a:r>
            <a:r>
              <a:rPr dirty="0" sz="2250" spc="-165">
                <a:latin typeface="Tahoma"/>
                <a:cs typeface="Tahoma"/>
              </a:rPr>
              <a:t>-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confidence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intervals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05002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The</a:t>
            </a:r>
            <a:r>
              <a:rPr dirty="0" spc="-310"/>
              <a:t> </a:t>
            </a:r>
            <a:r>
              <a:rPr dirty="0" spc="-240"/>
              <a:t>Simplest</a:t>
            </a:r>
            <a:r>
              <a:rPr dirty="0" spc="-305"/>
              <a:t> </a:t>
            </a:r>
            <a:r>
              <a:rPr dirty="0" spc="-95"/>
              <a:t>Model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1031220" cy="4797425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675"/>
              </a:spcBef>
            </a:pPr>
            <a:r>
              <a:rPr dirty="0" sz="2250" spc="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good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should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fit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simplest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possible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25400" marR="17780">
              <a:lnSpc>
                <a:spcPct val="125000"/>
              </a:lnSpc>
              <a:spcBef>
                <a:spcPts val="9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simplest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(aka,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intercept-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only)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no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relationship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predictor(s)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75"/>
              </a:spcBef>
            </a:pPr>
            <a:r>
              <a:rPr dirty="0" sz="2250" spc="-10">
                <a:latin typeface="Tahoma"/>
                <a:cs typeface="Tahoma"/>
              </a:rPr>
              <a:t>Here’s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again: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3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390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390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39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975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667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10">
                <a:latin typeface="Tahoma"/>
                <a:cs typeface="Tahoma"/>
              </a:rPr>
              <a:t> </a:t>
            </a:r>
            <a:r>
              <a:rPr dirty="0" sz="2600" spc="-50">
                <a:latin typeface="Tahoma"/>
                <a:cs typeface="Tahoma"/>
              </a:rPr>
              <a:t>0</a:t>
            </a:r>
            <a:endParaRPr sz="26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975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replace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172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600" spc="-135">
                <a:latin typeface="Tahoma"/>
                <a:cs typeface="Tahoma"/>
              </a:rPr>
              <a:t>0</a:t>
            </a:r>
            <a:r>
              <a:rPr dirty="0" sz="2600" spc="-35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then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get: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11396" sz="2925" i="1">
                <a:latin typeface="Arial"/>
                <a:cs typeface="Arial"/>
              </a:rPr>
              <a:t>i</a:t>
            </a:r>
            <a:r>
              <a:rPr dirty="0" baseline="-11396" sz="2925" spc="63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390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600" spc="-135">
                <a:latin typeface="Tahoma"/>
                <a:cs typeface="Tahoma"/>
              </a:rPr>
              <a:t>0</a:t>
            </a:r>
            <a:r>
              <a:rPr dirty="0" sz="2600" spc="-200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39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11396" sz="2925" spc="-37" i="1">
                <a:latin typeface="Arial"/>
                <a:cs typeface="Arial"/>
              </a:rPr>
              <a:t>i</a:t>
            </a:r>
            <a:endParaRPr baseline="-11396" sz="292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975"/>
              </a:spcBef>
            </a:pPr>
            <a:r>
              <a:rPr dirty="0" sz="2250">
                <a:latin typeface="Tahoma"/>
                <a:cs typeface="Tahoma"/>
              </a:rPr>
              <a:t>But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600" spc="-135">
                <a:latin typeface="Tahoma"/>
                <a:cs typeface="Tahoma"/>
              </a:rPr>
              <a:t>0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85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62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35">
                <a:latin typeface="Tahoma"/>
                <a:cs typeface="Tahoma"/>
              </a:rPr>
              <a:t>0</a:t>
            </a:r>
            <a:r>
              <a:rPr dirty="0" sz="2600" spc="-39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drop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405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750" spc="70" i="1">
                <a:latin typeface="Arial"/>
                <a:cs typeface="Arial"/>
              </a:rPr>
              <a:t>x</a:t>
            </a:r>
            <a:r>
              <a:rPr dirty="0" baseline="-10510" sz="2775" spc="104">
                <a:latin typeface="Tahoma"/>
                <a:cs typeface="Tahoma"/>
              </a:rPr>
              <a:t>1</a:t>
            </a:r>
            <a:r>
              <a:rPr dirty="0" baseline="-9971" sz="2925" spc="104" i="1">
                <a:latin typeface="Arial"/>
                <a:cs typeface="Arial"/>
              </a:rPr>
              <a:t>i</a:t>
            </a:r>
            <a:r>
              <a:rPr dirty="0" baseline="-9971" sz="2925" spc="217" i="1">
                <a:latin typeface="Arial"/>
                <a:cs typeface="Arial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equation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get: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11396" sz="2925" i="1">
                <a:latin typeface="Arial"/>
                <a:cs typeface="Arial"/>
              </a:rPr>
              <a:t>i</a:t>
            </a:r>
            <a:r>
              <a:rPr dirty="0" baseline="-11396" sz="2925" spc="65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397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18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11396" sz="2925" spc="-37" i="1">
                <a:latin typeface="Arial"/>
                <a:cs typeface="Arial"/>
              </a:rPr>
              <a:t>i</a:t>
            </a:r>
            <a:endParaRPr baseline="-11396" sz="292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975"/>
              </a:spcBef>
            </a:pPr>
            <a:r>
              <a:rPr dirty="0" sz="2250">
                <a:latin typeface="Tahoma"/>
                <a:cs typeface="Tahoma"/>
              </a:rPr>
              <a:t>When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predictors,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0</a:t>
            </a:r>
            <a:r>
              <a:rPr dirty="0" baseline="-12012" sz="2775" spc="20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(which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y</a:t>
            </a:r>
            <a:r>
              <a:rPr dirty="0" sz="2250" spc="-25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475"/>
              </a:spcBef>
            </a:pPr>
            <a:r>
              <a:rPr dirty="0" sz="2250" spc="-114">
                <a:latin typeface="Tahoma"/>
                <a:cs typeface="Tahoma"/>
              </a:rPr>
              <a:t>So,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predicts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by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mean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7"/>
            <a:ext cx="95249" cy="95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819396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62321"/>
            <a:ext cx="95249" cy="952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905246"/>
            <a:ext cx="95249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448171"/>
            <a:ext cx="95249" cy="952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991096"/>
            <a:ext cx="95249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534021"/>
            <a:ext cx="95249" cy="9524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175"/>
              <a:t>Mean</a:t>
            </a:r>
            <a:r>
              <a:rPr dirty="0" spc="-325"/>
              <a:t> </a:t>
            </a:r>
            <a:r>
              <a:rPr dirty="0" spc="-130"/>
              <a:t>Model</a:t>
            </a:r>
            <a:r>
              <a:rPr dirty="0" spc="-325"/>
              <a:t> </a:t>
            </a:r>
            <a:r>
              <a:rPr dirty="0" spc="-210"/>
              <a:t>Residuals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1178560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2100">
              <a:lnSpc>
                <a:spcPct val="125000"/>
              </a:lnSpc>
              <a:spcBef>
                <a:spcPts val="1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lines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point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represent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distance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each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participant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mean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(aka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residual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these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residuals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calculate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overall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error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and,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therefore,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our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250" spc="-275" i="1">
                <a:latin typeface="Lucida Sans"/>
                <a:cs typeface="Lucida Sans"/>
              </a:rPr>
              <a:t>mean</a:t>
            </a:r>
            <a:r>
              <a:rPr dirty="0" sz="2250" spc="-270" i="1">
                <a:latin typeface="Lucida Sans"/>
                <a:cs typeface="Lucida Sans"/>
              </a:rPr>
              <a:t> </a:t>
            </a:r>
            <a:r>
              <a:rPr dirty="0" sz="2250" spc="-2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71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5754" y="3322776"/>
            <a:ext cx="7519689" cy="370414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04"/>
              <a:t>Linear</a:t>
            </a:r>
            <a:r>
              <a:rPr dirty="0" spc="-325"/>
              <a:t> </a:t>
            </a:r>
            <a:r>
              <a:rPr dirty="0" spc="-130"/>
              <a:t>Model</a:t>
            </a:r>
            <a:r>
              <a:rPr dirty="0" spc="-320"/>
              <a:t> </a:t>
            </a:r>
            <a:r>
              <a:rPr dirty="0" spc="-210"/>
              <a:t>Residuals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51128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780">
              <a:lnSpc>
                <a:spcPct val="108300"/>
              </a:lnSpc>
              <a:spcBef>
                <a:spcPts val="1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lines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point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represent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distance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each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participant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model’s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predicted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(aka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residual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2250" spc="-114">
                <a:latin typeface="Tahoma"/>
                <a:cs typeface="Tahoma"/>
              </a:rPr>
              <a:t>So,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calculate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overall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error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and,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therefore,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29" i="1">
                <a:latin typeface="Lucida Sans"/>
                <a:cs typeface="Lucida Sans"/>
              </a:rPr>
              <a:t>linear</a:t>
            </a:r>
            <a:r>
              <a:rPr dirty="0" sz="2250" spc="-240" i="1">
                <a:latin typeface="Lucida Sans"/>
                <a:cs typeface="Lucida Sans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96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5056" y="2731452"/>
            <a:ext cx="8701087" cy="429069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1033594"/>
            <a:ext cx="12192000" cy="1024255"/>
            <a:chOff x="609599" y="1033594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63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03359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7699" y="1038221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229"/>
              <a:t>Goodness</a:t>
            </a:r>
            <a:r>
              <a:rPr dirty="0" spc="-335"/>
              <a:t> </a:t>
            </a:r>
            <a:r>
              <a:rPr dirty="0" spc="-170"/>
              <a:t>of</a:t>
            </a:r>
            <a:r>
              <a:rPr dirty="0" spc="-330"/>
              <a:t> </a:t>
            </a:r>
            <a:r>
              <a:rPr dirty="0" spc="-114"/>
              <a:t>Fit</a:t>
            </a:r>
            <a:r>
              <a:rPr dirty="0" spc="-330"/>
              <a:t> </a:t>
            </a:r>
            <a:r>
              <a:rPr dirty="0" spc="-229"/>
              <a:t>with</a:t>
            </a:r>
            <a:r>
              <a:rPr dirty="0" spc="-330"/>
              <a:t> </a:t>
            </a:r>
            <a:r>
              <a:rPr dirty="0" sz="4400" spc="-25" b="0" i="1">
                <a:latin typeface="Arial"/>
                <a:cs typeface="Arial"/>
              </a:rPr>
              <a:t>R</a:t>
            </a:r>
            <a:r>
              <a:rPr dirty="0" baseline="28248" sz="4425" spc="-37" b="0">
                <a:latin typeface="Tahoma"/>
                <a:cs typeface="Tahoma"/>
              </a:rPr>
              <a:t>2</a:t>
            </a:r>
            <a:endParaRPr baseline="28248" sz="4425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46"/>
            <a:ext cx="95249" cy="952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38471"/>
            <a:ext cx="95249" cy="9524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581396"/>
            <a:ext cx="95249" cy="9524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124321"/>
            <a:ext cx="95249" cy="9524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019174" y="506729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581645"/>
            <a:ext cx="95249" cy="9524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6296020"/>
            <a:ext cx="95249" cy="9524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84199" y="1115343"/>
            <a:ext cx="12263120" cy="57651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3550">
              <a:lnSpc>
                <a:spcPct val="100000"/>
              </a:lnSpc>
              <a:spcBef>
                <a:spcPts val="120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00" spc="-25" i="1">
                <a:solidFill>
                  <a:srgbClr val="1C4189"/>
                </a:solidFill>
                <a:latin typeface="Arial"/>
                <a:cs typeface="Arial"/>
              </a:rPr>
              <a:t>R</a:t>
            </a:r>
            <a:r>
              <a:rPr dirty="0" baseline="27777" sz="1950" spc="-37">
                <a:solidFill>
                  <a:srgbClr val="1C4189"/>
                </a:solidFill>
                <a:latin typeface="Tahoma"/>
                <a:cs typeface="Tahoma"/>
              </a:rPr>
              <a:t>2</a:t>
            </a:r>
            <a:endParaRPr baseline="27777"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550">
              <a:latin typeface="Tahoma"/>
              <a:cs typeface="Tahoma"/>
            </a:endParaRPr>
          </a:p>
          <a:p>
            <a:pPr marL="163195">
              <a:lnSpc>
                <a:spcPct val="100000"/>
              </a:lnSpc>
            </a:pPr>
            <a:r>
              <a:rPr dirty="0" sz="1900" i="1">
                <a:latin typeface="Arial"/>
                <a:cs typeface="Arial"/>
              </a:rPr>
              <a:t>R</a:t>
            </a:r>
            <a:r>
              <a:rPr dirty="0" baseline="27777" sz="1950">
                <a:latin typeface="Tahoma"/>
                <a:cs typeface="Tahoma"/>
              </a:rPr>
              <a:t>2</a:t>
            </a:r>
            <a:r>
              <a:rPr dirty="0" baseline="27777" sz="1950" spc="225">
                <a:latin typeface="Tahoma"/>
                <a:cs typeface="Tahoma"/>
              </a:rPr>
              <a:t> </a:t>
            </a:r>
            <a:r>
              <a:rPr dirty="0" sz="1550" spc="-220">
                <a:latin typeface="Tahoma"/>
                <a:cs typeface="Tahoma"/>
              </a:rPr>
              <a:t>=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how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much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of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variance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outcome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explained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by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1550">
              <a:latin typeface="Tahoma"/>
              <a:cs typeface="Tahoma"/>
            </a:endParaRPr>
          </a:p>
          <a:p>
            <a:pPr marL="311150">
              <a:lnSpc>
                <a:spcPct val="100000"/>
              </a:lnSpc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words,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good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job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explaining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changes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outcome?</a:t>
            </a:r>
            <a:endParaRPr sz="2250">
              <a:latin typeface="Tahoma"/>
              <a:cs typeface="Tahoma"/>
            </a:endParaRPr>
          </a:p>
          <a:p>
            <a:pPr marL="311150">
              <a:lnSpc>
                <a:spcPct val="100000"/>
              </a:lnSpc>
              <a:spcBef>
                <a:spcPts val="1075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112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portions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311150">
              <a:lnSpc>
                <a:spcPct val="100000"/>
              </a:lnSpc>
              <a:spcBef>
                <a:spcPts val="975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97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Goodness</a:t>
            </a:r>
            <a:r>
              <a:rPr dirty="0" sz="2250" spc="-22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21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Tahoma"/>
                <a:cs typeface="Tahoma"/>
              </a:rPr>
              <a:t>Fit</a:t>
            </a:r>
            <a:r>
              <a:rPr dirty="0" sz="2250" spc="-22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measure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models</a:t>
            </a:r>
            <a:endParaRPr sz="2250">
              <a:latin typeface="Tahoma"/>
              <a:cs typeface="Tahoma"/>
            </a:endParaRPr>
          </a:p>
          <a:p>
            <a:pPr marL="311150" marR="503555">
              <a:lnSpc>
                <a:spcPct val="117400"/>
              </a:lnSpc>
              <a:spcBef>
                <a:spcPts val="405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112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appear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your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output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decimal,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usually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reported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percentage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0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360" b="1">
                <a:solidFill>
                  <a:srgbClr val="1C4189"/>
                </a:solidFill>
                <a:latin typeface="Tahoma"/>
                <a:cs typeface="Tahoma"/>
              </a:rPr>
              <a:t>100%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scale</a:t>
            </a:r>
            <a:endParaRPr sz="225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  <a:spcBef>
                <a:spcPts val="850"/>
              </a:spcBef>
            </a:pPr>
            <a:r>
              <a:rPr dirty="0" sz="2250" spc="-180">
                <a:latin typeface="Tahoma"/>
                <a:cs typeface="Tahoma"/>
              </a:rPr>
              <a:t>e.g.,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29">
                <a:latin typeface="Tahoma"/>
                <a:cs typeface="Tahoma"/>
              </a:rPr>
              <a:t>“…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explains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95" i="1">
                <a:latin typeface="Arial"/>
                <a:cs typeface="Arial"/>
              </a:rPr>
              <a:t>x</a:t>
            </a:r>
            <a:r>
              <a:rPr dirty="0" sz="2750" spc="-290" i="1">
                <a:latin typeface="Arial"/>
                <a:cs typeface="Arial"/>
              </a:rPr>
              <a:t> </a:t>
            </a:r>
            <a:r>
              <a:rPr dirty="0" sz="2250" spc="-484">
                <a:latin typeface="Tahoma"/>
                <a:cs typeface="Tahoma"/>
              </a:rPr>
              <a:t>%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outcome…”</a:t>
            </a:r>
            <a:endParaRPr sz="2250">
              <a:latin typeface="Tahoma"/>
              <a:cs typeface="Tahoma"/>
            </a:endParaRPr>
          </a:p>
          <a:p>
            <a:pPr marL="311150">
              <a:lnSpc>
                <a:spcPct val="100000"/>
              </a:lnSpc>
              <a:spcBef>
                <a:spcPts val="75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higher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120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value,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better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(but,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low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always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cause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concern)</a:t>
            </a:r>
            <a:endParaRPr sz="2250">
              <a:latin typeface="Tahoma"/>
              <a:cs typeface="Tahoma"/>
            </a:endParaRPr>
          </a:p>
          <a:p>
            <a:pPr marL="311150" marR="167005">
              <a:lnSpc>
                <a:spcPct val="108300"/>
              </a:lnSpc>
              <a:spcBef>
                <a:spcPts val="2600"/>
              </a:spcBef>
            </a:pPr>
            <a:r>
              <a:rPr dirty="0" sz="2250" spc="-40">
                <a:latin typeface="Tahoma"/>
                <a:cs typeface="Tahoma"/>
              </a:rPr>
              <a:t>But,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sufficiently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large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would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conclude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effect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meaningful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population?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1033594"/>
            <a:ext cx="12192000" cy="1024255"/>
            <a:chOff x="609599" y="1033594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62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42216" y="1016850"/>
                  </a:lnTo>
                  <a:lnTo>
                    <a:pt x="12149239" y="1014755"/>
                  </a:lnTo>
                  <a:lnTo>
                    <a:pt x="12155691" y="1011275"/>
                  </a:lnTo>
                  <a:lnTo>
                    <a:pt x="12159590" y="1008024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03359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7699" y="1038220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195"/>
              <a:t>The</a:t>
            </a:r>
            <a:r>
              <a:rPr dirty="0" spc="-340"/>
              <a:t> </a:t>
            </a:r>
            <a:r>
              <a:rPr dirty="0" sz="4400" spc="-35" b="0" i="1">
                <a:latin typeface="Arial"/>
                <a:cs typeface="Arial"/>
              </a:rPr>
              <a:t>F</a:t>
            </a:r>
            <a:r>
              <a:rPr dirty="0" sz="4400" spc="-670" b="0" i="1">
                <a:latin typeface="Arial"/>
                <a:cs typeface="Arial"/>
              </a:rPr>
              <a:t> </a:t>
            </a:r>
            <a:r>
              <a:rPr dirty="0" spc="-265"/>
              <a:t>-</a:t>
            </a:r>
            <a:r>
              <a:rPr dirty="0" spc="-170"/>
              <a:t>statistic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45"/>
            <a:ext cx="95249" cy="952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67095"/>
            <a:ext cx="95249" cy="952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7699" y="1114896"/>
            <a:ext cx="12142470" cy="29940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00050">
              <a:lnSpc>
                <a:spcPct val="100000"/>
              </a:lnSpc>
              <a:spcBef>
                <a:spcPts val="120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00" i="1">
                <a:solidFill>
                  <a:srgbClr val="1C4189"/>
                </a:solidFill>
                <a:latin typeface="Arial"/>
                <a:cs typeface="Arial"/>
              </a:rPr>
              <a:t>F</a:t>
            </a:r>
            <a:r>
              <a:rPr dirty="0" sz="1900" spc="-204" i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550" spc="-1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550">
              <a:latin typeface="Tahoma"/>
              <a:cs typeface="Tahoma"/>
            </a:endParaRPr>
          </a:p>
          <a:p>
            <a:pPr marL="99695">
              <a:lnSpc>
                <a:spcPct val="100000"/>
              </a:lnSpc>
            </a:pPr>
            <a:r>
              <a:rPr dirty="0" sz="1900" i="1">
                <a:latin typeface="Arial"/>
                <a:cs typeface="Arial"/>
              </a:rPr>
              <a:t>F</a:t>
            </a:r>
            <a:r>
              <a:rPr dirty="0" sz="1900" spc="110" i="1">
                <a:latin typeface="Arial"/>
                <a:cs typeface="Arial"/>
              </a:rPr>
              <a:t> </a:t>
            </a:r>
            <a:r>
              <a:rPr dirty="0" baseline="1792" sz="2325" spc="-330">
                <a:latin typeface="Tahoma"/>
                <a:cs typeface="Tahoma"/>
              </a:rPr>
              <a:t>=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whether</a:t>
            </a:r>
            <a:r>
              <a:rPr dirty="0" baseline="1792" sz="2325" spc="-217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the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15">
                <a:latin typeface="Tahoma"/>
                <a:cs typeface="Tahoma"/>
              </a:rPr>
              <a:t>variance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37">
                <a:latin typeface="Tahoma"/>
                <a:cs typeface="Tahoma"/>
              </a:rPr>
              <a:t>explained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15">
                <a:latin typeface="Tahoma"/>
                <a:cs typeface="Tahoma"/>
              </a:rPr>
              <a:t>significantly</a:t>
            </a:r>
            <a:r>
              <a:rPr dirty="0" baseline="1792" sz="2325" spc="-217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differs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from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30">
                <a:latin typeface="Tahoma"/>
                <a:cs typeface="Tahoma"/>
              </a:rPr>
              <a:t>zero</a:t>
            </a:r>
            <a:endParaRPr baseline="1792" sz="2325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550">
              <a:latin typeface="Tahoma"/>
              <a:cs typeface="Tahoma"/>
            </a:endParaRPr>
          </a:p>
          <a:p>
            <a:pPr marL="247650" marR="35560">
              <a:lnSpc>
                <a:spcPct val="117400"/>
              </a:lnSpc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0" i="1">
                <a:latin typeface="Arial"/>
                <a:cs typeface="Arial"/>
              </a:rPr>
              <a:t> 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slightly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different,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related)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comparison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error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error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your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247650" marR="5080">
              <a:lnSpc>
                <a:spcPct val="117400"/>
              </a:lnSpc>
              <a:spcBef>
                <a:spcPts val="500"/>
              </a:spcBef>
            </a:pPr>
            <a:r>
              <a:rPr dirty="0" sz="2250" spc="-114">
                <a:latin typeface="Tahoma"/>
                <a:cs typeface="Tahoma"/>
              </a:rPr>
              <a:t>So,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significance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testing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(NHST),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get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250" spc="-50">
                <a:latin typeface="Tahoma"/>
                <a:cs typeface="Tahoma"/>
              </a:rPr>
              <a:t>- </a:t>
            </a:r>
            <a:r>
              <a:rPr dirty="0" sz="2250" spc="-10">
                <a:latin typeface="Tahoma"/>
                <a:cs typeface="Tahoma"/>
              </a:rPr>
              <a:t>statistic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145"/>
              <a:t>NHST</a:t>
            </a:r>
            <a:r>
              <a:rPr dirty="0" spc="-325"/>
              <a:t> </a:t>
            </a:r>
            <a:r>
              <a:rPr dirty="0" spc="-215"/>
              <a:t>Recap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70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05070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190870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248145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305420"/>
            <a:ext cx="95249" cy="952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991220"/>
            <a:ext cx="95249" cy="952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1035050"/>
            <a:ext cx="11973560" cy="5540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35">
                <a:latin typeface="Tahoma"/>
                <a:cs typeface="Tahoma"/>
              </a:rPr>
              <a:t>To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get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2250" spc="-10">
                <a:latin typeface="Tahoma"/>
                <a:cs typeface="Tahoma"/>
              </a:rPr>
              <a:t>…</a:t>
            </a:r>
            <a:endParaRPr sz="2250">
              <a:latin typeface="Tahoma"/>
              <a:cs typeface="Tahoma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first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obtain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data</a:t>
            </a:r>
            <a:r>
              <a:rPr dirty="0" sz="2250" spc="-170">
                <a:latin typeface="Tahoma"/>
                <a:cs typeface="Tahoma"/>
              </a:rPr>
              <a:t>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calculate…</a:t>
            </a:r>
            <a:endParaRPr sz="2250">
              <a:latin typeface="Tahoma"/>
              <a:cs typeface="Tahoma"/>
            </a:endParaRPr>
          </a:p>
          <a:p>
            <a:pPr marL="297815">
              <a:lnSpc>
                <a:spcPct val="100000"/>
              </a:lnSpc>
              <a:spcBef>
                <a:spcPts val="2700"/>
              </a:spcBef>
            </a:pPr>
            <a:r>
              <a:rPr dirty="0" sz="2250" spc="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test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represents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interest,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to…</a:t>
            </a:r>
            <a:endParaRPr sz="2250">
              <a:latin typeface="Tahoma"/>
              <a:cs typeface="Tahoma"/>
            </a:endParaRPr>
          </a:p>
          <a:p>
            <a:pPr marL="297815" marR="5080">
              <a:lnSpc>
                <a:spcPct val="108300"/>
              </a:lnSpc>
              <a:spcBef>
                <a:spcPts val="24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distribution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test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under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null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hypothesis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(where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relationship)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to </a:t>
            </a:r>
            <a:r>
              <a:rPr dirty="0" sz="2250" spc="-20">
                <a:latin typeface="Tahoma"/>
                <a:cs typeface="Tahoma"/>
              </a:rPr>
              <a:t>get…</a:t>
            </a:r>
            <a:endParaRPr sz="2250">
              <a:latin typeface="Tahoma"/>
              <a:cs typeface="Tahoma"/>
            </a:endParaRPr>
          </a:p>
          <a:p>
            <a:pPr marL="297815" marR="707390">
              <a:lnSpc>
                <a:spcPct val="108300"/>
              </a:lnSpc>
              <a:spcBef>
                <a:spcPts val="24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Tahoma"/>
                <a:cs typeface="Tahoma"/>
              </a:rPr>
              <a:t>probability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15">
                <a:latin typeface="Tahoma"/>
                <a:cs typeface="Tahoma"/>
              </a:rPr>
              <a:t>(</a:t>
            </a:r>
            <a:r>
              <a:rPr dirty="0" sz="2250" spc="-215" i="1">
                <a:latin typeface="Lucida Sans"/>
                <a:cs typeface="Lucida Sans"/>
              </a:rPr>
              <a:t>p</a:t>
            </a:r>
            <a:r>
              <a:rPr dirty="0" sz="2250" spc="-215">
                <a:latin typeface="Tahoma"/>
                <a:cs typeface="Tahoma"/>
              </a:rPr>
              <a:t>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getting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test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at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least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we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have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null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true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can…</a:t>
            </a:r>
            <a:endParaRPr sz="2250">
              <a:latin typeface="Tahoma"/>
              <a:cs typeface="Tahoma"/>
            </a:endParaRPr>
          </a:p>
          <a:p>
            <a:pPr marL="297815">
              <a:lnSpc>
                <a:spcPct val="100000"/>
              </a:lnSpc>
              <a:spcBef>
                <a:spcPts val="2200"/>
              </a:spcBef>
            </a:pP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Evaluate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competing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hypotheses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previously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decided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alpha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(</a:t>
            </a:r>
            <a:r>
              <a:rPr dirty="0" sz="2750" spc="-95" i="1">
                <a:latin typeface="Arial"/>
                <a:cs typeface="Arial"/>
              </a:rPr>
              <a:t>α</a:t>
            </a:r>
            <a:r>
              <a:rPr dirty="0" sz="2250" spc="-95">
                <a:latin typeface="Tahoma"/>
                <a:cs typeface="Tahoma"/>
              </a:rPr>
              <a:t>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level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(usually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0.05)</a:t>
            </a:r>
            <a:endParaRPr sz="2250">
              <a:latin typeface="Tahoma"/>
              <a:cs typeface="Tahoma"/>
            </a:endParaRPr>
          </a:p>
          <a:p>
            <a:pPr marL="297815" marR="829310">
              <a:lnSpc>
                <a:spcPct val="103800"/>
              </a:lnSpc>
              <a:spcBef>
                <a:spcPts val="1975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p-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lower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65" i="1">
                <a:latin typeface="Arial"/>
                <a:cs typeface="Arial"/>
              </a:rPr>
              <a:t>α</a:t>
            </a:r>
            <a:r>
              <a:rPr dirty="0" sz="2250" spc="-65">
                <a:latin typeface="Tahoma"/>
                <a:cs typeface="Tahoma"/>
              </a:rPr>
              <a:t>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say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statistically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significant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reject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null </a:t>
            </a:r>
            <a:r>
              <a:rPr dirty="0" sz="2250" spc="-45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195"/>
              <a:t>The</a:t>
            </a:r>
            <a:r>
              <a:rPr dirty="0" spc="-340"/>
              <a:t> </a:t>
            </a:r>
            <a:r>
              <a:rPr dirty="0" sz="4400" spc="-35" b="0" i="1">
                <a:latin typeface="Arial"/>
                <a:cs typeface="Arial"/>
              </a:rPr>
              <a:t>F</a:t>
            </a:r>
            <a:r>
              <a:rPr dirty="0" sz="4400" spc="-670" b="0" i="1">
                <a:latin typeface="Arial"/>
                <a:cs typeface="Arial"/>
              </a:rPr>
              <a:t> </a:t>
            </a:r>
            <a:r>
              <a:rPr dirty="0" spc="-265"/>
              <a:t>-</a:t>
            </a:r>
            <a:r>
              <a:rPr dirty="0" spc="-170"/>
              <a:t>statistic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57949"/>
            <a:ext cx="11893550" cy="497459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12700" marR="288290">
              <a:lnSpc>
                <a:spcPts val="2930"/>
              </a:lnSpc>
              <a:spcBef>
                <a:spcPts val="500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case,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test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represents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interest,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which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to…</a:t>
            </a:r>
            <a:endParaRPr sz="2250">
              <a:latin typeface="Tahoma"/>
              <a:cs typeface="Tahoma"/>
            </a:endParaRPr>
          </a:p>
          <a:p>
            <a:pPr marL="12700" marR="883285">
              <a:lnSpc>
                <a:spcPct val="103800"/>
              </a:lnSpc>
              <a:spcBef>
                <a:spcPts val="193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distribution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under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null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hypothesis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(where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relationship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outcome)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get…</a:t>
            </a:r>
            <a:endParaRPr sz="2250">
              <a:latin typeface="Tahoma"/>
              <a:cs typeface="Tahoma"/>
            </a:endParaRPr>
          </a:p>
          <a:p>
            <a:pPr marL="12700" marR="909955">
              <a:lnSpc>
                <a:spcPct val="103800"/>
              </a:lnSpc>
              <a:spcBef>
                <a:spcPts val="207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Tahoma"/>
                <a:cs typeface="Tahoma"/>
              </a:rPr>
              <a:t>probability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15">
                <a:latin typeface="Tahoma"/>
                <a:cs typeface="Tahoma"/>
              </a:rPr>
              <a:t>(</a:t>
            </a:r>
            <a:r>
              <a:rPr dirty="0" sz="2250" spc="-215" i="1">
                <a:latin typeface="Lucida Sans"/>
                <a:cs typeface="Lucida Sans"/>
              </a:rPr>
              <a:t>p</a:t>
            </a:r>
            <a:r>
              <a:rPr dirty="0" sz="2250" spc="-215">
                <a:latin typeface="Tahoma"/>
                <a:cs typeface="Tahoma"/>
              </a:rPr>
              <a:t>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getting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an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0" i="1">
                <a:latin typeface="Arial"/>
                <a:cs typeface="Arial"/>
              </a:rPr>
              <a:t> 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we’ve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observed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null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true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0"/>
              </a:spcBef>
            </a:pP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Evaluate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competing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hypotheses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previously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decided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75" i="1">
                <a:latin typeface="Arial"/>
                <a:cs typeface="Arial"/>
              </a:rPr>
              <a:t>α</a:t>
            </a:r>
            <a:r>
              <a:rPr dirty="0" sz="2750" spc="-245" i="1">
                <a:latin typeface="Arial"/>
                <a:cs typeface="Arial"/>
              </a:rPr>
              <a:t> </a:t>
            </a:r>
            <a:r>
              <a:rPr dirty="0" sz="2250" spc="-35">
                <a:latin typeface="Tahoma"/>
                <a:cs typeface="Tahoma"/>
              </a:rPr>
              <a:t>level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(usually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0.05)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p-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lower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65" i="1">
                <a:latin typeface="Arial"/>
                <a:cs typeface="Arial"/>
              </a:rPr>
              <a:t>α</a:t>
            </a:r>
            <a:r>
              <a:rPr dirty="0" sz="2250" spc="-65">
                <a:latin typeface="Tahoma"/>
                <a:cs typeface="Tahoma"/>
              </a:rPr>
              <a:t>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say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statistically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significant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reject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F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it’s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will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appear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in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your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output</a:t>
            </a:r>
            <a:r>
              <a:rPr dirty="0" sz="2250" spc="-150">
                <a:latin typeface="Tahoma"/>
                <a:cs typeface="Tahoma"/>
              </a:rPr>
              <a:t>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let’s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quick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look…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20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90895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448169"/>
            <a:ext cx="95249" cy="952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133969"/>
            <a:ext cx="95249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819769"/>
            <a:ext cx="95249" cy="9524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Example:</a:t>
            </a:r>
            <a:r>
              <a:rPr dirty="0" spc="-310"/>
              <a:t> </a:t>
            </a:r>
            <a:r>
              <a:rPr dirty="0" spc="-200"/>
              <a:t>Predicting</a:t>
            </a:r>
            <a:r>
              <a:rPr dirty="0" spc="-305"/>
              <a:t> </a:t>
            </a:r>
            <a:r>
              <a:rPr dirty="0" spc="-160"/>
              <a:t>Better</a:t>
            </a:r>
            <a:r>
              <a:rPr dirty="0" spc="-310"/>
              <a:t> </a:t>
            </a:r>
            <a:r>
              <a:rPr dirty="0" spc="-240"/>
              <a:t>Sleep</a:t>
            </a:r>
            <a:r>
              <a:rPr dirty="0" spc="-305"/>
              <a:t> </a:t>
            </a:r>
            <a:r>
              <a:rPr dirty="0" spc="-215"/>
              <a:t>from</a:t>
            </a:r>
            <a:r>
              <a:rPr dirty="0" spc="-305"/>
              <a:t> </a:t>
            </a:r>
            <a:r>
              <a:rPr dirty="0" spc="-190"/>
              <a:t>Positive</a:t>
            </a:r>
            <a:r>
              <a:rPr dirty="0" spc="-310"/>
              <a:t> </a:t>
            </a:r>
            <a:r>
              <a:rPr dirty="0" spc="-170"/>
              <a:t>Psychology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33544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76594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819519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362444"/>
            <a:ext cx="95249" cy="9524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84199" y="996950"/>
            <a:ext cx="1187259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Research </a:t>
            </a:r>
            <a:r>
              <a:rPr dirty="0" sz="2250" spc="-10" b="1">
                <a:solidFill>
                  <a:srgbClr val="003B49"/>
                </a:solidFill>
                <a:latin typeface="Tahoma"/>
                <a:cs typeface="Tahoma"/>
              </a:rPr>
              <a:t>Question</a:t>
            </a:r>
            <a:endParaRPr sz="2250">
              <a:latin typeface="Tahoma"/>
              <a:cs typeface="Tahoma"/>
            </a:endParaRPr>
          </a:p>
          <a:p>
            <a:pPr marL="310515" marR="17780">
              <a:lnSpc>
                <a:spcPct val="108300"/>
              </a:lnSpc>
              <a:spcBef>
                <a:spcPts val="1650"/>
              </a:spcBef>
            </a:pPr>
            <a:r>
              <a:rPr dirty="0" sz="2250">
                <a:latin typeface="Tahoma"/>
                <a:cs typeface="Tahoma"/>
              </a:rPr>
              <a:t>Are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90">
                <a:latin typeface="Tahoma"/>
                <a:cs typeface="Tahoma"/>
              </a:rPr>
              <a:t>(e.g.,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gratitude,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optimism,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mindfulness)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better sleep?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725"/>
              </a:spcBef>
            </a:pPr>
            <a:r>
              <a:rPr dirty="0" sz="2250" spc="-60" b="1">
                <a:solidFill>
                  <a:srgbClr val="003B49"/>
                </a:solidFill>
                <a:latin typeface="Tahoma"/>
                <a:cs typeface="Tahoma"/>
              </a:rPr>
              <a:t>Operationalisation</a:t>
            </a:r>
            <a:endParaRPr sz="2250">
              <a:latin typeface="Tahoma"/>
              <a:cs typeface="Tahoma"/>
            </a:endParaRPr>
          </a:p>
          <a:p>
            <a:pPr marL="310515" marR="6641465">
              <a:lnSpc>
                <a:spcPct val="158300"/>
              </a:lnSpc>
              <a:spcBef>
                <a:spcPts val="525"/>
              </a:spcBef>
            </a:pPr>
            <a:r>
              <a:rPr dirty="0" sz="2250" spc="-10">
                <a:latin typeface="Tahoma"/>
                <a:cs typeface="Tahoma"/>
              </a:rPr>
              <a:t>Predictor: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attributes </a:t>
            </a:r>
            <a:r>
              <a:rPr dirty="0" sz="2250" spc="-40">
                <a:latin typeface="Tahoma"/>
                <a:cs typeface="Tahoma"/>
              </a:rPr>
              <a:t>Outcome: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080"/>
              </a:spcBef>
            </a:pPr>
            <a:r>
              <a:rPr dirty="0" sz="2250" spc="-10">
                <a:latin typeface="Tahoma"/>
                <a:cs typeface="Tahoma"/>
              </a:rPr>
              <a:t>Model: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29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284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PositivePsychology</a:t>
            </a:r>
            <a:r>
              <a:rPr dirty="0" baseline="-10510" sz="2775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30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8792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45"/>
              <a:t>Is</a:t>
            </a:r>
            <a:r>
              <a:rPr dirty="0" spc="-350"/>
              <a:t> </a:t>
            </a:r>
            <a:r>
              <a:rPr dirty="0" spc="-125"/>
              <a:t>it</a:t>
            </a:r>
            <a:r>
              <a:rPr dirty="0" spc="-350"/>
              <a:t> </a:t>
            </a:r>
            <a:r>
              <a:rPr dirty="0" spc="-280"/>
              <a:t>a</a:t>
            </a:r>
            <a:r>
              <a:rPr dirty="0" spc="-350"/>
              <a:t> </a:t>
            </a:r>
            <a:r>
              <a:rPr dirty="0" spc="-190"/>
              <a:t>Good</a:t>
            </a:r>
            <a:r>
              <a:rPr dirty="0" spc="-350"/>
              <a:t> </a:t>
            </a:r>
            <a:r>
              <a:rPr dirty="0" spc="-160"/>
              <a:t>Model?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848219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5391144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934069"/>
            <a:ext cx="95249" cy="9524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09599" y="1009644"/>
            <a:ext cx="12192000" cy="3543300"/>
          </a:xfrm>
          <a:custGeom>
            <a:avLst/>
            <a:gdLst/>
            <a:ahLst/>
            <a:cxnLst/>
            <a:rect l="l" t="t" r="r" b="b"/>
            <a:pathLst>
              <a:path w="12192000" h="3543300">
                <a:moveTo>
                  <a:pt x="12191999" y="3543299"/>
                </a:moveTo>
                <a:lnTo>
                  <a:pt x="0" y="35432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35432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181" y="1249362"/>
            <a:ext cx="4445000" cy="3949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ts val="143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lm(formula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sleep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~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pos_psy,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data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sleep_tib)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181" y="1811337"/>
            <a:ext cx="1427480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Residuals:</a:t>
            </a:r>
            <a:endParaRPr sz="1200">
              <a:latin typeface="Courier New"/>
              <a:cs typeface="Courier New"/>
            </a:endParaRPr>
          </a:p>
          <a:p>
            <a:pPr marL="377190">
              <a:lnSpc>
                <a:spcPct val="100000"/>
              </a:lnSpc>
              <a:spcBef>
                <a:spcPts val="60"/>
              </a:spcBef>
              <a:tabLst>
                <a:tab pos="1225550" algn="l"/>
              </a:tabLst>
            </a:pPr>
            <a:r>
              <a:rPr dirty="0" sz="1200" spc="-25">
                <a:latin typeface="Courier New"/>
                <a:cs typeface="Courier New"/>
              </a:rPr>
              <a:t>Min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1Q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12.526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1.706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91327" y="2001837"/>
            <a:ext cx="208724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130935" algn="l"/>
                <a:tab pos="1791335" algn="l"/>
              </a:tabLst>
            </a:pPr>
            <a:r>
              <a:rPr dirty="0" sz="1200" spc="-10">
                <a:latin typeface="Courier New"/>
                <a:cs typeface="Courier New"/>
              </a:rPr>
              <a:t>Median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3Q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Max</a:t>
            </a:r>
            <a:endParaRPr sz="1200">
              <a:latin typeface="Courier New"/>
              <a:cs typeface="Courier New"/>
            </a:endParaRPr>
          </a:p>
          <a:p>
            <a:pPr marL="93980">
              <a:lnSpc>
                <a:spcPct val="100000"/>
              </a:lnSpc>
              <a:spcBef>
                <a:spcPts val="60"/>
              </a:spcBef>
              <a:tabLst>
                <a:tab pos="848360" algn="l"/>
                <a:tab pos="1602740" algn="l"/>
              </a:tabLst>
            </a:pPr>
            <a:r>
              <a:rPr dirty="0" sz="1200" spc="-10">
                <a:latin typeface="Courier New"/>
                <a:cs typeface="Courier New"/>
              </a:rPr>
              <a:t>0.408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1.978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5.389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181" y="2563812"/>
            <a:ext cx="453961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Coefficients:</a:t>
            </a:r>
            <a:endParaRPr sz="1200">
              <a:latin typeface="Courier New"/>
              <a:cs typeface="Courier New"/>
            </a:endParaRPr>
          </a:p>
          <a:p>
            <a:pPr marL="113157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Estimate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Std.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t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value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Pr(&gt;|t|)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5617" y="2944812"/>
            <a:ext cx="25590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848360" algn="l"/>
                <a:tab pos="1508125" algn="l"/>
              </a:tabLst>
            </a:pPr>
            <a:r>
              <a:rPr dirty="0" sz="1200" spc="-10">
                <a:latin typeface="Courier New"/>
                <a:cs typeface="Courier New"/>
              </a:rPr>
              <a:t>1.1502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3.060</a:t>
            </a:r>
            <a:r>
              <a:rPr dirty="0" sz="1200">
                <a:latin typeface="Courier New"/>
                <a:cs typeface="Courier New"/>
              </a:rPr>
              <a:t>	0.00239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 spc="-10">
                <a:latin typeface="Courier New"/>
                <a:cs typeface="Courier New"/>
              </a:rPr>
              <a:t>0.3149</a:t>
            </a:r>
            <a:r>
              <a:rPr dirty="0" sz="1200">
                <a:latin typeface="Courier New"/>
                <a:cs typeface="Courier New"/>
              </a:rPr>
              <a:t>	7.262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2.74e-12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181" y="2944812"/>
            <a:ext cx="1898650" cy="5854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(Intercept)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3.5202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  <a:spcBef>
                <a:spcPts val="60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pos_psy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2.2872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--</a:t>
            </a:r>
            <a:r>
              <a:rPr dirty="0" sz="1200" spc="-50">
                <a:latin typeface="Courier New"/>
                <a:cs typeface="Courier New"/>
              </a:rPr>
              <a:t>-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181" y="3506787"/>
            <a:ext cx="5859145" cy="96646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508125" algn="l"/>
              </a:tabLst>
            </a:pPr>
            <a:r>
              <a:rPr dirty="0" sz="1200">
                <a:latin typeface="Courier New"/>
                <a:cs typeface="Courier New"/>
              </a:rPr>
              <a:t>Signif.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codes:</a:t>
            </a:r>
            <a:r>
              <a:rPr dirty="0" sz="1200">
                <a:latin typeface="Courier New"/>
                <a:cs typeface="Courier New"/>
              </a:rPr>
              <a:t>	0</a:t>
            </a:r>
            <a:r>
              <a:rPr dirty="0" sz="1200" spc="6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0.05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'.'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 spc="-50">
                <a:latin typeface="Courier New"/>
                <a:cs typeface="Courier New"/>
              </a:rPr>
              <a:t>1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Courier New"/>
              <a:cs typeface="Courier New"/>
            </a:endParaRPr>
          </a:p>
          <a:p>
            <a:pPr marR="287655">
              <a:lnSpc>
                <a:spcPct val="104200"/>
              </a:lnSpc>
              <a:tabLst>
                <a:tab pos="1979930" algn="l"/>
                <a:tab pos="3016885" algn="l"/>
                <a:tab pos="4997450" algn="l"/>
              </a:tabLst>
            </a:pPr>
            <a:r>
              <a:rPr dirty="0" sz="1200">
                <a:latin typeface="Courier New"/>
                <a:cs typeface="Courier New"/>
              </a:rPr>
              <a:t>Residual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standard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error: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2.855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degrees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of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freedom </a:t>
            </a:r>
            <a:r>
              <a:rPr dirty="0" sz="1200">
                <a:latin typeface="Courier New"/>
                <a:cs typeface="Courier New"/>
              </a:rPr>
              <a:t>Multiple</a:t>
            </a:r>
            <a:r>
              <a:rPr dirty="0" sz="1200" spc="1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0.1374,</a:t>
            </a:r>
            <a:r>
              <a:rPr dirty="0" sz="1200">
                <a:latin typeface="Courier New"/>
                <a:cs typeface="Courier New"/>
              </a:rPr>
              <a:t>	Adjusted</a:t>
            </a:r>
            <a:r>
              <a:rPr dirty="0" sz="1200" spc="15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0.1348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25"/>
              </a:lnSpc>
              <a:tabLst>
                <a:tab pos="3488690" algn="l"/>
              </a:tabLst>
            </a:pPr>
            <a:r>
              <a:rPr dirty="0" sz="1200">
                <a:latin typeface="Courier New"/>
                <a:cs typeface="Courier New"/>
              </a:rPr>
              <a:t>F-statistic: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52.74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and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DF,</a:t>
            </a:r>
            <a:r>
              <a:rPr dirty="0" sz="1200">
                <a:latin typeface="Courier New"/>
                <a:cs typeface="Courier New"/>
              </a:rPr>
              <a:t>	p-value:</a:t>
            </a:r>
            <a:r>
              <a:rPr dirty="0" sz="1200" spc="23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2.744e-</a:t>
            </a:r>
            <a:r>
              <a:rPr dirty="0" sz="1200" spc="-25">
                <a:latin typeface="Courier New"/>
                <a:cs typeface="Courier New"/>
              </a:rPr>
              <a:t>12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2650" y="4538595"/>
            <a:ext cx="10703560" cy="161417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much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accounted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attributes?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baseline="1234" sz="3375" spc="-165">
                <a:latin typeface="Tahoma"/>
                <a:cs typeface="Tahoma"/>
              </a:rPr>
              <a:t>Is</a:t>
            </a:r>
            <a:r>
              <a:rPr dirty="0" baseline="1234" sz="3375" spc="-337">
                <a:latin typeface="Tahoma"/>
                <a:cs typeface="Tahoma"/>
              </a:rPr>
              <a:t> </a:t>
            </a:r>
            <a:r>
              <a:rPr dirty="0" baseline="1234" sz="3375" spc="-30">
                <a:latin typeface="Tahoma"/>
                <a:cs typeface="Tahoma"/>
              </a:rPr>
              <a:t>the</a:t>
            </a:r>
            <a:r>
              <a:rPr dirty="0" baseline="1234" sz="3375" spc="-337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0" i="1">
                <a:latin typeface="Arial"/>
                <a:cs typeface="Arial"/>
              </a:rPr>
              <a:t> </a:t>
            </a:r>
            <a:r>
              <a:rPr dirty="0" baseline="1234" sz="3375" spc="-97">
                <a:latin typeface="Tahoma"/>
                <a:cs typeface="Tahoma"/>
              </a:rPr>
              <a:t>-</a:t>
            </a:r>
            <a:r>
              <a:rPr dirty="0" baseline="1234" sz="3375" spc="-15">
                <a:latin typeface="Tahoma"/>
                <a:cs typeface="Tahoma"/>
              </a:rPr>
              <a:t>statistic</a:t>
            </a:r>
            <a:r>
              <a:rPr dirty="0" baseline="1234" sz="3375" spc="-337">
                <a:latin typeface="Tahoma"/>
                <a:cs typeface="Tahoma"/>
              </a:rPr>
              <a:t> </a:t>
            </a:r>
            <a:r>
              <a:rPr dirty="0" baseline="1234" sz="3375" spc="-15">
                <a:latin typeface="Tahoma"/>
                <a:cs typeface="Tahoma"/>
              </a:rPr>
              <a:t>statistically</a:t>
            </a:r>
            <a:r>
              <a:rPr dirty="0" baseline="1234" sz="3375" spc="-337">
                <a:latin typeface="Tahoma"/>
                <a:cs typeface="Tahoma"/>
              </a:rPr>
              <a:t> </a:t>
            </a:r>
            <a:r>
              <a:rPr dirty="0" baseline="1234" sz="3375" spc="-75">
                <a:latin typeface="Tahoma"/>
                <a:cs typeface="Tahoma"/>
              </a:rPr>
              <a:t>significant?</a:t>
            </a:r>
            <a:r>
              <a:rPr dirty="0" baseline="1234" sz="3375" spc="-330">
                <a:latin typeface="Tahoma"/>
                <a:cs typeface="Tahoma"/>
              </a:rPr>
              <a:t> </a:t>
            </a:r>
            <a:r>
              <a:rPr dirty="0" baseline="1133" sz="3675" spc="877">
                <a:latin typeface="Segoe UI Symbol"/>
                <a:cs typeface="Segoe UI Symbol"/>
              </a:rPr>
              <a:t>🤔</a:t>
            </a:r>
            <a:endParaRPr baseline="1133" sz="3675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50">
                <a:latin typeface="Tahoma"/>
                <a:cs typeface="Tahoma"/>
              </a:rPr>
              <a:t>What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does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suggest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model?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90541" y="7008592"/>
            <a:ext cx="4430395" cy="4013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450" spc="195">
                <a:latin typeface="Segoe UI Symbol"/>
                <a:cs typeface="Segoe UI Symbol"/>
              </a:rPr>
              <a:t>🤫</a:t>
            </a:r>
            <a:r>
              <a:rPr dirty="0" sz="2250" spc="195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Scientific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Notation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Converter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450" spc="-1065">
                <a:latin typeface="Segoe UI Symbol"/>
                <a:cs typeface="Segoe UI Symbol"/>
              </a:rPr>
              <a:t>🤫</a:t>
            </a:r>
            <a:endParaRPr sz="245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00843" y="7226300"/>
            <a:ext cx="18034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Tahoma"/>
                <a:cs typeface="Tahoma"/>
              </a:rPr>
              <a:t>19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57949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65"/>
              <a:t>Interim</a:t>
            </a:r>
            <a:r>
              <a:rPr dirty="0" spc="-350"/>
              <a:t> </a:t>
            </a:r>
            <a:r>
              <a:rPr dirty="0" spc="-30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5412" y="2357431"/>
            <a:ext cx="104774" cy="1047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76569"/>
            <a:ext cx="95249" cy="9524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36194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19174" y="416241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19174" y="47053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448294"/>
            <a:ext cx="95249" cy="952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19174" y="599121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412" y="6500806"/>
            <a:ext cx="104774" cy="1047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31850" y="858510"/>
            <a:ext cx="9775825" cy="5860415"/>
          </a:xfrm>
          <a:prstGeom prst="rect">
            <a:avLst/>
          </a:prstGeom>
        </p:spPr>
        <p:txBody>
          <a:bodyPr wrap="square" lIns="0" tIns="240029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889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telling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0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important?</a:t>
            </a:r>
            <a:endParaRPr sz="2250">
              <a:latin typeface="Tahoma"/>
              <a:cs typeface="Tahoma"/>
            </a:endParaRPr>
          </a:p>
          <a:p>
            <a:pPr marL="443865">
              <a:lnSpc>
                <a:spcPct val="100000"/>
              </a:lnSpc>
              <a:spcBef>
                <a:spcPts val="1475"/>
              </a:spcBef>
            </a:pPr>
            <a:r>
              <a:rPr dirty="0" sz="2250" spc="-10">
                <a:latin typeface="Tahoma"/>
                <a:cs typeface="Tahoma"/>
              </a:rPr>
              <a:t>First,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itself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any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good?</a:t>
            </a:r>
            <a:endParaRPr sz="2250">
              <a:latin typeface="Tahoma"/>
              <a:cs typeface="Tahoma"/>
            </a:endParaRPr>
          </a:p>
          <a:p>
            <a:pPr marL="824865">
              <a:lnSpc>
                <a:spcPct val="100000"/>
              </a:lnSpc>
              <a:spcBef>
                <a:spcPts val="850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7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7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✅</a:t>
            </a:r>
            <a:endParaRPr sz="2450">
              <a:latin typeface="Segoe UI Symbol"/>
              <a:cs typeface="Segoe UI Symbol"/>
            </a:endParaRPr>
          </a:p>
          <a:p>
            <a:pPr marL="63500">
              <a:lnSpc>
                <a:spcPct val="100000"/>
              </a:lnSpc>
              <a:spcBef>
                <a:spcPts val="2825"/>
              </a:spcBef>
            </a:pPr>
            <a:r>
              <a:rPr dirty="0" sz="2250" spc="-60">
                <a:latin typeface="Tahoma"/>
                <a:cs typeface="Tahoma"/>
              </a:rPr>
              <a:t>Specifically,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good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will:</a:t>
            </a:r>
            <a:endParaRPr sz="2250">
              <a:latin typeface="Tahoma"/>
              <a:cs typeface="Tahoma"/>
            </a:endParaRPr>
          </a:p>
          <a:p>
            <a:pPr marL="443865" marR="915669">
              <a:lnSpc>
                <a:spcPct val="129500"/>
              </a:lnSpc>
              <a:spcBef>
                <a:spcPts val="100"/>
              </a:spcBef>
            </a:pPr>
            <a:r>
              <a:rPr dirty="0" sz="2250" spc="55">
                <a:latin typeface="Tahoma"/>
                <a:cs typeface="Tahoma"/>
              </a:rPr>
              <a:t>Fit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simplest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possible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</a:t>
            </a:r>
            <a:r>
              <a:rPr dirty="0" sz="2750" spc="-65" i="1">
                <a:latin typeface="Arial"/>
                <a:cs typeface="Arial"/>
              </a:rPr>
              <a:t>R</a:t>
            </a:r>
            <a:r>
              <a:rPr dirty="0" baseline="28528" sz="2775" spc="-97">
                <a:latin typeface="Tahoma"/>
                <a:cs typeface="Tahoma"/>
              </a:rPr>
              <a:t>2</a:t>
            </a:r>
            <a:r>
              <a:rPr dirty="0" baseline="28528" sz="2775" spc="1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statistic) </a:t>
            </a:r>
            <a:r>
              <a:rPr dirty="0" sz="2250" spc="-25">
                <a:latin typeface="Tahoma"/>
                <a:cs typeface="Tahoma"/>
              </a:rPr>
              <a:t>Explain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lot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14">
                <a:latin typeface="Tahoma"/>
                <a:cs typeface="Tahoma"/>
              </a:rPr>
              <a:t>(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8528" sz="2775" spc="-172">
                <a:latin typeface="Tahoma"/>
                <a:cs typeface="Tahoma"/>
              </a:rPr>
              <a:t>2</a:t>
            </a:r>
            <a:r>
              <a:rPr dirty="0" baseline="28528" sz="2775" spc="-547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443865">
              <a:lnSpc>
                <a:spcPct val="100000"/>
              </a:lnSpc>
              <a:spcBef>
                <a:spcPts val="975"/>
              </a:spcBef>
            </a:pPr>
            <a:r>
              <a:rPr dirty="0" sz="2250" spc="-25">
                <a:latin typeface="Tahoma"/>
                <a:cs typeface="Tahoma"/>
              </a:rPr>
              <a:t>Explain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significantly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zero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>
                <a:latin typeface="Tahoma"/>
                <a:cs typeface="Tahoma"/>
              </a:rPr>
              <a:t>(</a:t>
            </a:r>
            <a:r>
              <a:rPr dirty="0" sz="2750" spc="-12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statistic)</a:t>
            </a:r>
            <a:endParaRPr sz="225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2550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telling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0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important?</a:t>
            </a:r>
            <a:endParaRPr sz="2250">
              <a:latin typeface="Tahoma"/>
              <a:cs typeface="Tahoma"/>
            </a:endParaRPr>
          </a:p>
          <a:p>
            <a:pPr marL="443865">
              <a:lnSpc>
                <a:spcPct val="100000"/>
              </a:lnSpc>
              <a:spcBef>
                <a:spcPts val="975"/>
              </a:spcBef>
            </a:pPr>
            <a:r>
              <a:rPr dirty="0" sz="2250" spc="-45">
                <a:latin typeface="Tahoma"/>
                <a:cs typeface="Tahoma"/>
              </a:rPr>
              <a:t>Next,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40">
                <a:latin typeface="Tahoma"/>
                <a:cs typeface="Tahoma"/>
              </a:rPr>
              <a:t>(</a:t>
            </a:r>
            <a:r>
              <a:rPr dirty="0" sz="2750" spc="-240" i="1">
                <a:latin typeface="Arial"/>
                <a:cs typeface="Arial"/>
              </a:rPr>
              <a:t>b</a:t>
            </a:r>
            <a:r>
              <a:rPr dirty="0" baseline="-12012" sz="2775" spc="-359">
                <a:latin typeface="Tahoma"/>
                <a:cs typeface="Tahoma"/>
              </a:rPr>
              <a:t>1</a:t>
            </a:r>
            <a:r>
              <a:rPr dirty="0" baseline="-12012" sz="2775" spc="-487">
                <a:latin typeface="Tahoma"/>
                <a:cs typeface="Tahoma"/>
              </a:rPr>
              <a:t> </a:t>
            </a:r>
            <a:r>
              <a:rPr dirty="0" sz="2250" spc="-195">
                <a:latin typeface="Tahoma"/>
                <a:cs typeface="Tahoma"/>
              </a:rPr>
              <a:t>)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meaningful?</a:t>
            </a:r>
            <a:endParaRPr sz="2250">
              <a:latin typeface="Tahoma"/>
              <a:cs typeface="Tahoma"/>
            </a:endParaRPr>
          </a:p>
          <a:p>
            <a:pPr marL="824865">
              <a:lnSpc>
                <a:spcPct val="100000"/>
              </a:lnSpc>
              <a:spcBef>
                <a:spcPts val="1250"/>
              </a:spcBef>
            </a:pPr>
            <a:r>
              <a:rPr dirty="0" sz="2250" spc="-165" i="1">
                <a:latin typeface="Lucida Sans"/>
                <a:cs typeface="Lucida Sans"/>
              </a:rPr>
              <a:t>p</a:t>
            </a:r>
            <a:r>
              <a:rPr dirty="0" sz="2250" spc="-165">
                <a:latin typeface="Tahoma"/>
                <a:cs typeface="Tahoma"/>
              </a:rPr>
              <a:t>-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confidence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intervals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33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33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499" y="3050429"/>
            <a:ext cx="8538210" cy="18967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ts val="8105"/>
              </a:lnSpc>
              <a:spcBef>
                <a:spcPts val="110"/>
              </a:spcBef>
            </a:pPr>
            <a:r>
              <a:rPr dirty="0" sz="5600" spc="-330"/>
              <a:t>Evaluating</a:t>
            </a:r>
            <a:r>
              <a:rPr dirty="0" sz="5600" spc="-540"/>
              <a:t> </a:t>
            </a:r>
            <a:r>
              <a:rPr dirty="0" sz="5600" spc="-275"/>
              <a:t>our</a:t>
            </a:r>
            <a:r>
              <a:rPr dirty="0" sz="5600" spc="-540"/>
              <a:t> </a:t>
            </a:r>
            <a:r>
              <a:rPr dirty="0" sz="5600" spc="-254"/>
              <a:t>Model:</a:t>
            </a:r>
            <a:r>
              <a:rPr dirty="0" sz="5600" spc="-535"/>
              <a:t> </a:t>
            </a:r>
            <a:r>
              <a:rPr dirty="0" sz="5600" spc="-695"/>
              <a:t>Is</a:t>
            </a:r>
            <a:r>
              <a:rPr dirty="0" sz="5600" spc="-540"/>
              <a:t> </a:t>
            </a:r>
            <a:r>
              <a:rPr dirty="0" sz="6850" spc="-700" b="0" i="1">
                <a:latin typeface="Arial"/>
                <a:cs typeface="Arial"/>
              </a:rPr>
              <a:t>b</a:t>
            </a:r>
            <a:r>
              <a:rPr dirty="0" baseline="-11947" sz="6975" spc="-1050" b="0">
                <a:latin typeface="Tahoma"/>
                <a:cs typeface="Tahoma"/>
              </a:rPr>
              <a:t>1</a:t>
            </a:r>
            <a:endParaRPr baseline="-11947" sz="6975">
              <a:latin typeface="Tahoma"/>
              <a:cs typeface="Tahoma"/>
            </a:endParaRPr>
          </a:p>
          <a:p>
            <a:pPr marL="38100">
              <a:lnSpc>
                <a:spcPts val="6605"/>
              </a:lnSpc>
            </a:pPr>
            <a:r>
              <a:rPr dirty="0" sz="5600" spc="-355"/>
              <a:t>Meaningful?</a:t>
            </a:r>
            <a:endParaRPr sz="5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165"/>
              <a:t>What</a:t>
            </a:r>
            <a:r>
              <a:rPr dirty="0" spc="-335"/>
              <a:t> </a:t>
            </a:r>
            <a:r>
              <a:rPr dirty="0" spc="-204"/>
              <a:t>is</a:t>
            </a:r>
            <a:r>
              <a:rPr dirty="0" spc="-335"/>
              <a:t> </a:t>
            </a:r>
            <a:r>
              <a:rPr dirty="0" spc="-245"/>
              <a:t>so</a:t>
            </a:r>
            <a:r>
              <a:rPr dirty="0" spc="-335"/>
              <a:t> </a:t>
            </a:r>
            <a:r>
              <a:rPr dirty="0" spc="-225"/>
              <a:t>Special</a:t>
            </a:r>
            <a:r>
              <a:rPr dirty="0" spc="-335"/>
              <a:t> </a:t>
            </a:r>
            <a:r>
              <a:rPr dirty="0" spc="-229"/>
              <a:t>about</a:t>
            </a:r>
            <a:r>
              <a:rPr dirty="0" spc="-330"/>
              <a:t> </a:t>
            </a:r>
            <a:r>
              <a:rPr dirty="0" sz="4400" spc="-415" b="0" i="1">
                <a:latin typeface="Arial"/>
                <a:cs typeface="Arial"/>
              </a:rPr>
              <a:t>b</a:t>
            </a:r>
            <a:r>
              <a:rPr dirty="0" baseline="-11299" sz="4425" spc="-622" b="0">
                <a:latin typeface="Tahoma"/>
                <a:cs typeface="Tahoma"/>
              </a:rPr>
              <a:t>1</a:t>
            </a:r>
            <a:r>
              <a:rPr dirty="0" baseline="-11299" sz="4425" spc="-989" b="0">
                <a:latin typeface="Tahoma"/>
                <a:cs typeface="Tahoma"/>
              </a:rPr>
              <a:t> </a:t>
            </a:r>
            <a:r>
              <a:rPr dirty="0" sz="3600" spc="-580"/>
              <a:t>?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1303000" cy="2639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320040">
              <a:lnSpc>
                <a:spcPct val="158300"/>
              </a:lnSpc>
              <a:spcBef>
                <a:spcPts val="100"/>
              </a:spcBef>
            </a:pPr>
            <a:r>
              <a:rPr dirty="0" sz="2250" spc="-70">
                <a:latin typeface="Tahoma"/>
                <a:cs typeface="Tahoma"/>
              </a:rPr>
              <a:t>It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(parameter)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estimate</a:t>
            </a:r>
            <a:r>
              <a:rPr dirty="0" sz="2250" spc="-210" b="1" i="1">
                <a:solidFill>
                  <a:srgbClr val="1C4189"/>
                </a:solidFill>
                <a:latin typeface="Trebuchet MS"/>
                <a:cs typeface="Trebuchet MS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true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variables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population </a:t>
            </a:r>
            <a:r>
              <a:rPr dirty="0" sz="2250">
                <a:latin typeface="Tahoma"/>
                <a:cs typeface="Tahoma"/>
              </a:rPr>
              <a:t>When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we’ve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far,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we’ve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making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endParaRPr sz="2250">
              <a:latin typeface="Tahoma"/>
              <a:cs typeface="Tahoma"/>
            </a:endParaRPr>
          </a:p>
          <a:p>
            <a:pPr marL="25400" marR="17780">
              <a:lnSpc>
                <a:spcPct val="117400"/>
              </a:lnSpc>
              <a:spcBef>
                <a:spcPts val="505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psychology,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don’t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usually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make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predictions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such,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instead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32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us about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strength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75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words,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treat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19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effect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size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8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62318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33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499" y="220753"/>
            <a:ext cx="3865245" cy="6946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400" spc="-415" b="0" i="1">
                <a:latin typeface="Arial"/>
                <a:cs typeface="Arial"/>
              </a:rPr>
              <a:t>b</a:t>
            </a:r>
            <a:r>
              <a:rPr dirty="0" baseline="-11299" sz="4425" spc="-622" b="0">
                <a:latin typeface="Tahoma"/>
                <a:cs typeface="Tahoma"/>
              </a:rPr>
              <a:t>1</a:t>
            </a:r>
            <a:r>
              <a:rPr dirty="0" baseline="-11299" sz="4425" spc="60" b="0">
                <a:latin typeface="Tahoma"/>
                <a:cs typeface="Tahoma"/>
              </a:rPr>
              <a:t> </a:t>
            </a:r>
            <a:r>
              <a:rPr dirty="0" sz="3600" spc="-280"/>
              <a:t>as</a:t>
            </a:r>
            <a:r>
              <a:rPr dirty="0" sz="3600" spc="-350"/>
              <a:t> </a:t>
            </a:r>
            <a:r>
              <a:rPr dirty="0" sz="3600" spc="-280"/>
              <a:t>an</a:t>
            </a:r>
            <a:r>
              <a:rPr dirty="0" sz="3600" spc="-350"/>
              <a:t> </a:t>
            </a:r>
            <a:r>
              <a:rPr dirty="0" sz="3600" spc="-160"/>
              <a:t>Effect</a:t>
            </a:r>
            <a:r>
              <a:rPr dirty="0" sz="3600" spc="-350"/>
              <a:t> </a:t>
            </a:r>
            <a:r>
              <a:rPr dirty="0" sz="3600" spc="-125"/>
              <a:t>Size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65351" y="4664075"/>
            <a:ext cx="2032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315" algn="l"/>
                <a:tab pos="1139825" algn="l"/>
                <a:tab pos="1708150" algn="l"/>
              </a:tabLst>
            </a:pPr>
            <a:r>
              <a:rPr dirty="0" sz="1800" spc="-50">
                <a:solidFill>
                  <a:srgbClr val="3A3F59"/>
                </a:solidFill>
                <a:latin typeface="Arial"/>
                <a:cs typeface="Arial"/>
              </a:rPr>
              <a:t>=</a:t>
            </a: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1800" spc="-50">
                <a:solidFill>
                  <a:srgbClr val="ABABAB"/>
                </a:solidFill>
                <a:latin typeface="Arial"/>
                <a:cs typeface="Arial"/>
              </a:rPr>
              <a:t>0</a:t>
            </a:r>
            <a:r>
              <a:rPr dirty="0" sz="1800">
                <a:solidFill>
                  <a:srgbClr val="ABABAB"/>
                </a:solidFill>
                <a:latin typeface="Arial"/>
                <a:cs typeface="Arial"/>
              </a:rPr>
              <a:t>	+ </a:t>
            </a:r>
            <a:r>
              <a:rPr dirty="0" sz="1800" spc="-50">
                <a:solidFill>
                  <a:srgbClr val="ABABAB"/>
                </a:solidFill>
                <a:latin typeface="Arial"/>
                <a:cs typeface="Arial"/>
              </a:rPr>
              <a:t>0</a:t>
            </a:r>
            <a:r>
              <a:rPr dirty="0" sz="1800">
                <a:solidFill>
                  <a:srgbClr val="ABABAB"/>
                </a:solidFill>
                <a:latin typeface="Arial"/>
                <a:cs typeface="Arial"/>
              </a:rPr>
              <a:t>	</a:t>
            </a: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× </a:t>
            </a:r>
            <a:r>
              <a:rPr dirty="0" sz="1800" spc="-50">
                <a:solidFill>
                  <a:srgbClr val="3A3F59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71850" y="3405187"/>
            <a:ext cx="3914775" cy="66675"/>
            <a:chOff x="3371850" y="3405187"/>
            <a:chExt cx="3914775" cy="66675"/>
          </a:xfrm>
        </p:grpSpPr>
        <p:sp>
          <p:nvSpPr>
            <p:cNvPr id="4" name="object 4"/>
            <p:cNvSpPr/>
            <p:nvPr/>
          </p:nvSpPr>
          <p:spPr>
            <a:xfrm>
              <a:off x="3376612" y="3414712"/>
              <a:ext cx="3905250" cy="52705"/>
            </a:xfrm>
            <a:custGeom>
              <a:avLst/>
              <a:gdLst/>
              <a:ahLst/>
              <a:cxnLst/>
              <a:rect l="l" t="t" r="r" b="b"/>
              <a:pathLst>
                <a:path w="3905250" h="52704">
                  <a:moveTo>
                    <a:pt x="0" y="52387"/>
                  </a:moveTo>
                  <a:lnTo>
                    <a:pt x="0" y="0"/>
                  </a:lnTo>
                  <a:lnTo>
                    <a:pt x="3905249" y="0"/>
                  </a:lnTo>
                  <a:lnTo>
                    <a:pt x="3905249" y="52387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76612" y="340995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49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321496" y="3455292"/>
            <a:ext cx="110489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22724" y="3405187"/>
            <a:ext cx="1962150" cy="66675"/>
            <a:chOff x="4022724" y="3405187"/>
            <a:chExt cx="1962150" cy="66675"/>
          </a:xfrm>
        </p:grpSpPr>
        <p:sp>
          <p:nvSpPr>
            <p:cNvPr id="8" name="object 8"/>
            <p:cNvSpPr/>
            <p:nvPr/>
          </p:nvSpPr>
          <p:spPr>
            <a:xfrm>
              <a:off x="4027487" y="340995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49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78362" y="340995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49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29237" y="340995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49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80112" y="340995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49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940921" y="3455292"/>
            <a:ext cx="7874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30987" y="340995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524">
            <a:solidFill>
              <a:srgbClr val="3A3F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591796" y="3455292"/>
            <a:ext cx="7874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81862" y="340995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149"/>
                </a:lnTo>
              </a:path>
            </a:pathLst>
          </a:custGeom>
          <a:ln w="9524">
            <a:solidFill>
              <a:srgbClr val="3A3F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242671" y="3455292"/>
            <a:ext cx="7874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62312" y="171449"/>
            <a:ext cx="71755" cy="3248025"/>
            <a:chOff x="3262312" y="171449"/>
            <a:chExt cx="71755" cy="3248025"/>
          </a:xfrm>
        </p:grpSpPr>
        <p:sp>
          <p:nvSpPr>
            <p:cNvPr id="18" name="object 18"/>
            <p:cNvSpPr/>
            <p:nvPr/>
          </p:nvSpPr>
          <p:spPr>
            <a:xfrm>
              <a:off x="3267075" y="176212"/>
              <a:ext cx="62230" cy="3238500"/>
            </a:xfrm>
            <a:custGeom>
              <a:avLst/>
              <a:gdLst/>
              <a:ahLst/>
              <a:cxnLst/>
              <a:rect l="l" t="t" r="r" b="b"/>
              <a:pathLst>
                <a:path w="62229" h="3238500">
                  <a:moveTo>
                    <a:pt x="0" y="3238499"/>
                  </a:moveTo>
                  <a:lnTo>
                    <a:pt x="61912" y="3238499"/>
                  </a:lnTo>
                  <a:lnTo>
                    <a:pt x="61912" y="0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267075" y="34147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67075" y="30908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67075" y="27670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67075" y="24431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267075" y="21193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67075" y="17954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267075" y="14716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267075" y="11477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267075" y="8239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267075" y="50006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267075" y="17621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4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949402" y="3419946"/>
            <a:ext cx="1978660" cy="963294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375"/>
              </a:spcBef>
              <a:tabLst>
                <a:tab pos="702310" algn="l"/>
                <a:tab pos="1353185" algn="l"/>
              </a:tabLst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0</a:t>
            </a: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1</a:t>
            </a: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marL="1317625">
              <a:lnSpc>
                <a:spcPct val="100000"/>
              </a:lnSpc>
              <a:spcBef>
                <a:spcPts val="670"/>
              </a:spcBef>
            </a:pPr>
            <a:r>
              <a:rPr dirty="0" sz="1800" spc="-5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215"/>
              </a:spcBef>
            </a:pP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y</a:t>
            </a:r>
            <a:r>
              <a:rPr dirty="0" sz="1800" spc="44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=</a:t>
            </a:r>
            <a:r>
              <a:rPr dirty="0" sz="1800" spc="445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3A3F59"/>
                </a:solidFill>
                <a:latin typeface="Arial"/>
                <a:cs typeface="Arial"/>
              </a:rPr>
              <a:t>b</a:t>
            </a:r>
            <a:r>
              <a:rPr dirty="0" sz="1800" spc="-275" i="1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baseline="-16666" sz="2250">
                <a:solidFill>
                  <a:srgbClr val="3A3F59"/>
                </a:solidFill>
                <a:latin typeface="Arial"/>
                <a:cs typeface="Arial"/>
              </a:rPr>
              <a:t>0</a:t>
            </a:r>
            <a:r>
              <a:rPr dirty="0" baseline="-16666" sz="2250" spc="82">
                <a:solidFill>
                  <a:srgbClr val="3A3F59"/>
                </a:solidFill>
                <a:latin typeface="Arial"/>
                <a:cs typeface="Arial"/>
              </a:rPr>
              <a:t>  </a:t>
            </a: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+</a:t>
            </a:r>
            <a:r>
              <a:rPr dirty="0" sz="1800" spc="45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3A3F59"/>
                </a:solidFill>
                <a:latin typeface="Arial"/>
                <a:cs typeface="Arial"/>
              </a:rPr>
              <a:t>b</a:t>
            </a:r>
            <a:r>
              <a:rPr dirty="0" sz="1800" spc="-275" i="1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baseline="-16666" sz="2250">
                <a:solidFill>
                  <a:srgbClr val="3A3F59"/>
                </a:solidFill>
                <a:latin typeface="Arial"/>
                <a:cs typeface="Arial"/>
              </a:rPr>
              <a:t>1</a:t>
            </a:r>
            <a:r>
              <a:rPr dirty="0" baseline="-16666" sz="2250" spc="82">
                <a:solidFill>
                  <a:srgbClr val="3A3F59"/>
                </a:solidFill>
                <a:latin typeface="Arial"/>
                <a:cs typeface="Arial"/>
              </a:rPr>
              <a:t>  </a:t>
            </a:r>
            <a:r>
              <a:rPr dirty="0" sz="1800">
                <a:solidFill>
                  <a:srgbClr val="3A3F59"/>
                </a:solidFill>
                <a:latin typeface="Arial"/>
                <a:cs typeface="Arial"/>
              </a:rPr>
              <a:t>×</a:t>
            </a:r>
            <a:r>
              <a:rPr dirty="0" sz="1800" spc="44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3A3F59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87612" y="98772"/>
            <a:ext cx="452755" cy="337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4475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solidFill>
                  <a:srgbClr val="3A3F59"/>
                </a:solidFill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7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8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7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7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7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320"/>
              </a:spcBef>
            </a:pPr>
            <a:r>
              <a:rPr dirty="0" sz="1800">
                <a:latin typeface="Arial"/>
                <a:cs typeface="Arial"/>
              </a:rPr>
              <a:t>y</a:t>
            </a:r>
            <a:r>
              <a:rPr dirty="0" sz="1800" spc="145">
                <a:latin typeface="Arial"/>
                <a:cs typeface="Arial"/>
              </a:rPr>
              <a:t> </a:t>
            </a:r>
            <a:r>
              <a:rPr dirty="0" baseline="-22222" sz="1125" spc="-75">
                <a:solidFill>
                  <a:srgbClr val="3A3F59"/>
                </a:solidFill>
                <a:latin typeface="Arial"/>
                <a:cs typeface="Arial"/>
              </a:rPr>
              <a:t>0</a:t>
            </a:r>
            <a:endParaRPr baseline="-22222" sz="11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75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75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75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75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50">
                <a:solidFill>
                  <a:srgbClr val="3A3F59"/>
                </a:solidFill>
                <a:latin typeface="Arial"/>
                <a:cs typeface="Arial"/>
              </a:rPr>
              <a:t>8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750">
              <a:latin typeface="Arial"/>
              <a:cs typeface="Arial"/>
            </a:endParaRPr>
          </a:p>
          <a:p>
            <a:pPr marL="212725">
              <a:lnSpc>
                <a:spcPct val="100000"/>
              </a:lnSpc>
            </a:pPr>
            <a:r>
              <a:rPr dirty="0" sz="75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750" spc="-25">
                <a:solidFill>
                  <a:srgbClr val="3A3F59"/>
                </a:solidFill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267709" y="171449"/>
            <a:ext cx="3970654" cy="3335654"/>
            <a:chOff x="3267709" y="171449"/>
            <a:chExt cx="3970654" cy="3335654"/>
          </a:xfrm>
        </p:grpSpPr>
        <p:sp>
          <p:nvSpPr>
            <p:cNvPr id="33" name="object 33"/>
            <p:cNvSpPr/>
            <p:nvPr/>
          </p:nvSpPr>
          <p:spPr>
            <a:xfrm>
              <a:off x="4022724" y="171449"/>
              <a:ext cx="0" cy="3335654"/>
            </a:xfrm>
            <a:custGeom>
              <a:avLst/>
              <a:gdLst/>
              <a:ahLst/>
              <a:cxnLst/>
              <a:rect l="l" t="t" r="r" b="b"/>
              <a:pathLst>
                <a:path w="0" h="3335654">
                  <a:moveTo>
                    <a:pt x="0" y="3335654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673599" y="211455"/>
              <a:ext cx="0" cy="3295650"/>
            </a:xfrm>
            <a:custGeom>
              <a:avLst/>
              <a:gdLst/>
              <a:ahLst/>
              <a:cxnLst/>
              <a:rect l="l" t="t" r="r" b="b"/>
              <a:pathLst>
                <a:path w="0" h="3295650">
                  <a:moveTo>
                    <a:pt x="0" y="0"/>
                  </a:moveTo>
                  <a:lnTo>
                    <a:pt x="0" y="3295649"/>
                  </a:lnTo>
                </a:path>
              </a:pathLst>
            </a:custGeom>
            <a:ln w="4762">
              <a:solidFill>
                <a:srgbClr val="87878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267709" y="1790699"/>
              <a:ext cx="1471295" cy="0"/>
            </a:xfrm>
            <a:custGeom>
              <a:avLst/>
              <a:gdLst/>
              <a:ahLst/>
              <a:cxnLst/>
              <a:rect l="l" t="t" r="r" b="b"/>
              <a:pathLst>
                <a:path w="1471295" h="0">
                  <a:moveTo>
                    <a:pt x="0" y="0"/>
                  </a:moveTo>
                  <a:lnTo>
                    <a:pt x="1470977" y="0"/>
                  </a:lnTo>
                </a:path>
              </a:pathLst>
            </a:custGeom>
            <a:ln w="9524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339300" y="1788324"/>
              <a:ext cx="3895725" cy="5080"/>
            </a:xfrm>
            <a:custGeom>
              <a:avLst/>
              <a:gdLst/>
              <a:ahLst/>
              <a:cxnLst/>
              <a:rect l="l" t="t" r="r" b="b"/>
              <a:pathLst>
                <a:path w="3895725" h="5080">
                  <a:moveTo>
                    <a:pt x="38100" y="0"/>
                  </a:moveTo>
                  <a:lnTo>
                    <a:pt x="0" y="0"/>
                  </a:lnTo>
                  <a:lnTo>
                    <a:pt x="0" y="4762"/>
                  </a:lnTo>
                  <a:lnTo>
                    <a:pt x="38100" y="4762"/>
                  </a:lnTo>
                  <a:lnTo>
                    <a:pt x="38100" y="0"/>
                  </a:lnTo>
                  <a:close/>
                </a:path>
                <a:path w="3895725" h="5080">
                  <a:moveTo>
                    <a:pt x="123825" y="0"/>
                  </a:moveTo>
                  <a:lnTo>
                    <a:pt x="85725" y="0"/>
                  </a:lnTo>
                  <a:lnTo>
                    <a:pt x="85725" y="4762"/>
                  </a:lnTo>
                  <a:lnTo>
                    <a:pt x="123825" y="4762"/>
                  </a:lnTo>
                  <a:lnTo>
                    <a:pt x="123825" y="0"/>
                  </a:lnTo>
                  <a:close/>
                </a:path>
                <a:path w="3895725" h="5080">
                  <a:moveTo>
                    <a:pt x="209550" y="0"/>
                  </a:moveTo>
                  <a:lnTo>
                    <a:pt x="171450" y="0"/>
                  </a:lnTo>
                  <a:lnTo>
                    <a:pt x="171450" y="4762"/>
                  </a:lnTo>
                  <a:lnTo>
                    <a:pt x="209550" y="4762"/>
                  </a:lnTo>
                  <a:lnTo>
                    <a:pt x="209550" y="0"/>
                  </a:lnTo>
                  <a:close/>
                </a:path>
                <a:path w="3895725" h="5080">
                  <a:moveTo>
                    <a:pt x="295275" y="0"/>
                  </a:moveTo>
                  <a:lnTo>
                    <a:pt x="257175" y="0"/>
                  </a:lnTo>
                  <a:lnTo>
                    <a:pt x="257175" y="4762"/>
                  </a:lnTo>
                  <a:lnTo>
                    <a:pt x="295275" y="4762"/>
                  </a:lnTo>
                  <a:lnTo>
                    <a:pt x="295275" y="0"/>
                  </a:lnTo>
                  <a:close/>
                </a:path>
                <a:path w="3895725" h="5080">
                  <a:moveTo>
                    <a:pt x="381000" y="0"/>
                  </a:moveTo>
                  <a:lnTo>
                    <a:pt x="342900" y="0"/>
                  </a:lnTo>
                  <a:lnTo>
                    <a:pt x="342900" y="4762"/>
                  </a:lnTo>
                  <a:lnTo>
                    <a:pt x="381000" y="4762"/>
                  </a:lnTo>
                  <a:lnTo>
                    <a:pt x="381000" y="0"/>
                  </a:lnTo>
                  <a:close/>
                </a:path>
                <a:path w="3895725" h="5080">
                  <a:moveTo>
                    <a:pt x="466725" y="0"/>
                  </a:moveTo>
                  <a:lnTo>
                    <a:pt x="428625" y="0"/>
                  </a:lnTo>
                  <a:lnTo>
                    <a:pt x="428625" y="4762"/>
                  </a:lnTo>
                  <a:lnTo>
                    <a:pt x="466725" y="4762"/>
                  </a:lnTo>
                  <a:lnTo>
                    <a:pt x="466725" y="0"/>
                  </a:lnTo>
                  <a:close/>
                </a:path>
                <a:path w="3895725" h="5080">
                  <a:moveTo>
                    <a:pt x="552450" y="0"/>
                  </a:moveTo>
                  <a:lnTo>
                    <a:pt x="514350" y="0"/>
                  </a:lnTo>
                  <a:lnTo>
                    <a:pt x="514350" y="4762"/>
                  </a:lnTo>
                  <a:lnTo>
                    <a:pt x="552450" y="4762"/>
                  </a:lnTo>
                  <a:lnTo>
                    <a:pt x="552450" y="0"/>
                  </a:lnTo>
                  <a:close/>
                </a:path>
                <a:path w="3895725" h="5080">
                  <a:moveTo>
                    <a:pt x="638175" y="0"/>
                  </a:moveTo>
                  <a:lnTo>
                    <a:pt x="600075" y="0"/>
                  </a:lnTo>
                  <a:lnTo>
                    <a:pt x="600075" y="4762"/>
                  </a:lnTo>
                  <a:lnTo>
                    <a:pt x="638175" y="4762"/>
                  </a:lnTo>
                  <a:lnTo>
                    <a:pt x="638175" y="0"/>
                  </a:lnTo>
                  <a:close/>
                </a:path>
                <a:path w="3895725" h="5080">
                  <a:moveTo>
                    <a:pt x="723900" y="0"/>
                  </a:moveTo>
                  <a:lnTo>
                    <a:pt x="685800" y="0"/>
                  </a:lnTo>
                  <a:lnTo>
                    <a:pt x="685800" y="4762"/>
                  </a:lnTo>
                  <a:lnTo>
                    <a:pt x="723900" y="4762"/>
                  </a:lnTo>
                  <a:lnTo>
                    <a:pt x="723900" y="0"/>
                  </a:lnTo>
                  <a:close/>
                </a:path>
                <a:path w="3895725" h="5080">
                  <a:moveTo>
                    <a:pt x="809625" y="0"/>
                  </a:moveTo>
                  <a:lnTo>
                    <a:pt x="771525" y="0"/>
                  </a:lnTo>
                  <a:lnTo>
                    <a:pt x="771525" y="4762"/>
                  </a:lnTo>
                  <a:lnTo>
                    <a:pt x="809625" y="4762"/>
                  </a:lnTo>
                  <a:lnTo>
                    <a:pt x="809625" y="0"/>
                  </a:lnTo>
                  <a:close/>
                </a:path>
                <a:path w="3895725" h="5080">
                  <a:moveTo>
                    <a:pt x="895350" y="0"/>
                  </a:moveTo>
                  <a:lnTo>
                    <a:pt x="857250" y="0"/>
                  </a:lnTo>
                  <a:lnTo>
                    <a:pt x="857250" y="4762"/>
                  </a:lnTo>
                  <a:lnTo>
                    <a:pt x="895350" y="4762"/>
                  </a:lnTo>
                  <a:lnTo>
                    <a:pt x="895350" y="0"/>
                  </a:lnTo>
                  <a:close/>
                </a:path>
                <a:path w="3895725" h="5080">
                  <a:moveTo>
                    <a:pt x="981075" y="0"/>
                  </a:moveTo>
                  <a:lnTo>
                    <a:pt x="942975" y="0"/>
                  </a:lnTo>
                  <a:lnTo>
                    <a:pt x="942975" y="4762"/>
                  </a:lnTo>
                  <a:lnTo>
                    <a:pt x="981075" y="4762"/>
                  </a:lnTo>
                  <a:lnTo>
                    <a:pt x="981075" y="0"/>
                  </a:lnTo>
                  <a:close/>
                </a:path>
                <a:path w="3895725" h="5080">
                  <a:moveTo>
                    <a:pt x="1066800" y="0"/>
                  </a:moveTo>
                  <a:lnTo>
                    <a:pt x="1028700" y="0"/>
                  </a:lnTo>
                  <a:lnTo>
                    <a:pt x="1028700" y="4762"/>
                  </a:lnTo>
                  <a:lnTo>
                    <a:pt x="1066800" y="4762"/>
                  </a:lnTo>
                  <a:lnTo>
                    <a:pt x="1066800" y="0"/>
                  </a:lnTo>
                  <a:close/>
                </a:path>
                <a:path w="3895725" h="5080">
                  <a:moveTo>
                    <a:pt x="1152525" y="0"/>
                  </a:moveTo>
                  <a:lnTo>
                    <a:pt x="1114425" y="0"/>
                  </a:lnTo>
                  <a:lnTo>
                    <a:pt x="1114425" y="4762"/>
                  </a:lnTo>
                  <a:lnTo>
                    <a:pt x="1152525" y="4762"/>
                  </a:lnTo>
                  <a:lnTo>
                    <a:pt x="1152525" y="0"/>
                  </a:lnTo>
                  <a:close/>
                </a:path>
                <a:path w="3895725" h="5080">
                  <a:moveTo>
                    <a:pt x="1238250" y="0"/>
                  </a:moveTo>
                  <a:lnTo>
                    <a:pt x="1200150" y="0"/>
                  </a:lnTo>
                  <a:lnTo>
                    <a:pt x="1200150" y="4762"/>
                  </a:lnTo>
                  <a:lnTo>
                    <a:pt x="1238250" y="4762"/>
                  </a:lnTo>
                  <a:lnTo>
                    <a:pt x="1238250" y="0"/>
                  </a:lnTo>
                  <a:close/>
                </a:path>
                <a:path w="3895725" h="5080">
                  <a:moveTo>
                    <a:pt x="1323975" y="0"/>
                  </a:moveTo>
                  <a:lnTo>
                    <a:pt x="1285875" y="0"/>
                  </a:lnTo>
                  <a:lnTo>
                    <a:pt x="1285875" y="4762"/>
                  </a:lnTo>
                  <a:lnTo>
                    <a:pt x="1323975" y="4762"/>
                  </a:lnTo>
                  <a:lnTo>
                    <a:pt x="1323975" y="0"/>
                  </a:lnTo>
                  <a:close/>
                </a:path>
                <a:path w="3895725" h="5080">
                  <a:moveTo>
                    <a:pt x="1409700" y="0"/>
                  </a:moveTo>
                  <a:lnTo>
                    <a:pt x="1371600" y="0"/>
                  </a:lnTo>
                  <a:lnTo>
                    <a:pt x="1371600" y="4762"/>
                  </a:lnTo>
                  <a:lnTo>
                    <a:pt x="1409700" y="4762"/>
                  </a:lnTo>
                  <a:lnTo>
                    <a:pt x="1409700" y="0"/>
                  </a:lnTo>
                  <a:close/>
                </a:path>
                <a:path w="3895725" h="5080">
                  <a:moveTo>
                    <a:pt x="1495425" y="0"/>
                  </a:moveTo>
                  <a:lnTo>
                    <a:pt x="1457325" y="0"/>
                  </a:lnTo>
                  <a:lnTo>
                    <a:pt x="1457325" y="4762"/>
                  </a:lnTo>
                  <a:lnTo>
                    <a:pt x="1495425" y="4762"/>
                  </a:lnTo>
                  <a:lnTo>
                    <a:pt x="1495425" y="0"/>
                  </a:lnTo>
                  <a:close/>
                </a:path>
                <a:path w="3895725" h="5080">
                  <a:moveTo>
                    <a:pt x="1581150" y="0"/>
                  </a:moveTo>
                  <a:lnTo>
                    <a:pt x="1543050" y="0"/>
                  </a:lnTo>
                  <a:lnTo>
                    <a:pt x="1543050" y="4762"/>
                  </a:lnTo>
                  <a:lnTo>
                    <a:pt x="1581150" y="4762"/>
                  </a:lnTo>
                  <a:lnTo>
                    <a:pt x="1581150" y="0"/>
                  </a:lnTo>
                  <a:close/>
                </a:path>
                <a:path w="3895725" h="5080">
                  <a:moveTo>
                    <a:pt x="1666875" y="0"/>
                  </a:moveTo>
                  <a:lnTo>
                    <a:pt x="1628775" y="0"/>
                  </a:lnTo>
                  <a:lnTo>
                    <a:pt x="1628775" y="4762"/>
                  </a:lnTo>
                  <a:lnTo>
                    <a:pt x="1666875" y="4762"/>
                  </a:lnTo>
                  <a:lnTo>
                    <a:pt x="1666875" y="0"/>
                  </a:lnTo>
                  <a:close/>
                </a:path>
                <a:path w="3895725" h="5080">
                  <a:moveTo>
                    <a:pt x="1752600" y="0"/>
                  </a:moveTo>
                  <a:lnTo>
                    <a:pt x="1714500" y="0"/>
                  </a:lnTo>
                  <a:lnTo>
                    <a:pt x="1714500" y="4762"/>
                  </a:lnTo>
                  <a:lnTo>
                    <a:pt x="1752600" y="4762"/>
                  </a:lnTo>
                  <a:lnTo>
                    <a:pt x="1752600" y="0"/>
                  </a:lnTo>
                  <a:close/>
                </a:path>
                <a:path w="3895725" h="5080">
                  <a:moveTo>
                    <a:pt x="1838325" y="0"/>
                  </a:moveTo>
                  <a:lnTo>
                    <a:pt x="1800225" y="0"/>
                  </a:lnTo>
                  <a:lnTo>
                    <a:pt x="1800225" y="4762"/>
                  </a:lnTo>
                  <a:lnTo>
                    <a:pt x="1838325" y="4762"/>
                  </a:lnTo>
                  <a:lnTo>
                    <a:pt x="1838325" y="0"/>
                  </a:lnTo>
                  <a:close/>
                </a:path>
                <a:path w="3895725" h="5080">
                  <a:moveTo>
                    <a:pt x="1924050" y="0"/>
                  </a:moveTo>
                  <a:lnTo>
                    <a:pt x="1885950" y="0"/>
                  </a:lnTo>
                  <a:lnTo>
                    <a:pt x="1885950" y="4762"/>
                  </a:lnTo>
                  <a:lnTo>
                    <a:pt x="1924050" y="4762"/>
                  </a:lnTo>
                  <a:lnTo>
                    <a:pt x="1924050" y="0"/>
                  </a:lnTo>
                  <a:close/>
                </a:path>
                <a:path w="3895725" h="5080">
                  <a:moveTo>
                    <a:pt x="2009775" y="0"/>
                  </a:moveTo>
                  <a:lnTo>
                    <a:pt x="1971675" y="0"/>
                  </a:lnTo>
                  <a:lnTo>
                    <a:pt x="1971675" y="4762"/>
                  </a:lnTo>
                  <a:lnTo>
                    <a:pt x="2009775" y="4762"/>
                  </a:lnTo>
                  <a:lnTo>
                    <a:pt x="2009775" y="0"/>
                  </a:lnTo>
                  <a:close/>
                </a:path>
                <a:path w="3895725" h="5080">
                  <a:moveTo>
                    <a:pt x="2095500" y="0"/>
                  </a:moveTo>
                  <a:lnTo>
                    <a:pt x="2057400" y="0"/>
                  </a:lnTo>
                  <a:lnTo>
                    <a:pt x="2057400" y="4762"/>
                  </a:lnTo>
                  <a:lnTo>
                    <a:pt x="2095500" y="4762"/>
                  </a:lnTo>
                  <a:lnTo>
                    <a:pt x="2095500" y="0"/>
                  </a:lnTo>
                  <a:close/>
                </a:path>
                <a:path w="3895725" h="5080">
                  <a:moveTo>
                    <a:pt x="2181225" y="0"/>
                  </a:moveTo>
                  <a:lnTo>
                    <a:pt x="2143125" y="0"/>
                  </a:lnTo>
                  <a:lnTo>
                    <a:pt x="2143125" y="4762"/>
                  </a:lnTo>
                  <a:lnTo>
                    <a:pt x="2181225" y="4762"/>
                  </a:lnTo>
                  <a:lnTo>
                    <a:pt x="2181225" y="0"/>
                  </a:lnTo>
                  <a:close/>
                </a:path>
                <a:path w="3895725" h="5080">
                  <a:moveTo>
                    <a:pt x="2266950" y="0"/>
                  </a:moveTo>
                  <a:lnTo>
                    <a:pt x="2228850" y="0"/>
                  </a:lnTo>
                  <a:lnTo>
                    <a:pt x="2228850" y="4762"/>
                  </a:lnTo>
                  <a:lnTo>
                    <a:pt x="2266950" y="4762"/>
                  </a:lnTo>
                  <a:lnTo>
                    <a:pt x="2266950" y="0"/>
                  </a:lnTo>
                  <a:close/>
                </a:path>
                <a:path w="3895725" h="5080">
                  <a:moveTo>
                    <a:pt x="2352675" y="0"/>
                  </a:moveTo>
                  <a:lnTo>
                    <a:pt x="2314575" y="0"/>
                  </a:lnTo>
                  <a:lnTo>
                    <a:pt x="2314575" y="4762"/>
                  </a:lnTo>
                  <a:lnTo>
                    <a:pt x="2352675" y="4762"/>
                  </a:lnTo>
                  <a:lnTo>
                    <a:pt x="2352675" y="0"/>
                  </a:lnTo>
                  <a:close/>
                </a:path>
                <a:path w="3895725" h="5080">
                  <a:moveTo>
                    <a:pt x="2438400" y="0"/>
                  </a:moveTo>
                  <a:lnTo>
                    <a:pt x="2400300" y="0"/>
                  </a:lnTo>
                  <a:lnTo>
                    <a:pt x="2400300" y="4762"/>
                  </a:lnTo>
                  <a:lnTo>
                    <a:pt x="2438400" y="4762"/>
                  </a:lnTo>
                  <a:lnTo>
                    <a:pt x="2438400" y="0"/>
                  </a:lnTo>
                  <a:close/>
                </a:path>
                <a:path w="3895725" h="5080">
                  <a:moveTo>
                    <a:pt x="2524125" y="0"/>
                  </a:moveTo>
                  <a:lnTo>
                    <a:pt x="2486025" y="0"/>
                  </a:lnTo>
                  <a:lnTo>
                    <a:pt x="2486025" y="4762"/>
                  </a:lnTo>
                  <a:lnTo>
                    <a:pt x="2524125" y="4762"/>
                  </a:lnTo>
                  <a:lnTo>
                    <a:pt x="2524125" y="0"/>
                  </a:lnTo>
                  <a:close/>
                </a:path>
                <a:path w="3895725" h="5080">
                  <a:moveTo>
                    <a:pt x="2609850" y="0"/>
                  </a:moveTo>
                  <a:lnTo>
                    <a:pt x="2571750" y="0"/>
                  </a:lnTo>
                  <a:lnTo>
                    <a:pt x="2571750" y="4762"/>
                  </a:lnTo>
                  <a:lnTo>
                    <a:pt x="2609850" y="4762"/>
                  </a:lnTo>
                  <a:lnTo>
                    <a:pt x="2609850" y="0"/>
                  </a:lnTo>
                  <a:close/>
                </a:path>
                <a:path w="3895725" h="5080">
                  <a:moveTo>
                    <a:pt x="2695575" y="0"/>
                  </a:moveTo>
                  <a:lnTo>
                    <a:pt x="2657475" y="0"/>
                  </a:lnTo>
                  <a:lnTo>
                    <a:pt x="2657475" y="4762"/>
                  </a:lnTo>
                  <a:lnTo>
                    <a:pt x="2695575" y="4762"/>
                  </a:lnTo>
                  <a:lnTo>
                    <a:pt x="2695575" y="0"/>
                  </a:lnTo>
                  <a:close/>
                </a:path>
                <a:path w="3895725" h="5080">
                  <a:moveTo>
                    <a:pt x="2781300" y="0"/>
                  </a:moveTo>
                  <a:lnTo>
                    <a:pt x="2743200" y="0"/>
                  </a:lnTo>
                  <a:lnTo>
                    <a:pt x="2743200" y="4762"/>
                  </a:lnTo>
                  <a:lnTo>
                    <a:pt x="2781300" y="4762"/>
                  </a:lnTo>
                  <a:lnTo>
                    <a:pt x="2781300" y="0"/>
                  </a:lnTo>
                  <a:close/>
                </a:path>
                <a:path w="3895725" h="5080">
                  <a:moveTo>
                    <a:pt x="2867025" y="0"/>
                  </a:moveTo>
                  <a:lnTo>
                    <a:pt x="2828925" y="0"/>
                  </a:lnTo>
                  <a:lnTo>
                    <a:pt x="2828925" y="4762"/>
                  </a:lnTo>
                  <a:lnTo>
                    <a:pt x="2867025" y="4762"/>
                  </a:lnTo>
                  <a:lnTo>
                    <a:pt x="2867025" y="0"/>
                  </a:lnTo>
                  <a:close/>
                </a:path>
                <a:path w="3895725" h="5080">
                  <a:moveTo>
                    <a:pt x="2952750" y="0"/>
                  </a:moveTo>
                  <a:lnTo>
                    <a:pt x="2914650" y="0"/>
                  </a:lnTo>
                  <a:lnTo>
                    <a:pt x="2914650" y="4762"/>
                  </a:lnTo>
                  <a:lnTo>
                    <a:pt x="2952750" y="4762"/>
                  </a:lnTo>
                  <a:lnTo>
                    <a:pt x="2952750" y="0"/>
                  </a:lnTo>
                  <a:close/>
                </a:path>
                <a:path w="3895725" h="5080">
                  <a:moveTo>
                    <a:pt x="3038475" y="0"/>
                  </a:moveTo>
                  <a:lnTo>
                    <a:pt x="3000375" y="0"/>
                  </a:lnTo>
                  <a:lnTo>
                    <a:pt x="3000375" y="4762"/>
                  </a:lnTo>
                  <a:lnTo>
                    <a:pt x="3038475" y="4762"/>
                  </a:lnTo>
                  <a:lnTo>
                    <a:pt x="3038475" y="0"/>
                  </a:lnTo>
                  <a:close/>
                </a:path>
                <a:path w="3895725" h="5080">
                  <a:moveTo>
                    <a:pt x="3124200" y="0"/>
                  </a:moveTo>
                  <a:lnTo>
                    <a:pt x="3086100" y="0"/>
                  </a:lnTo>
                  <a:lnTo>
                    <a:pt x="3086100" y="4762"/>
                  </a:lnTo>
                  <a:lnTo>
                    <a:pt x="3124200" y="4762"/>
                  </a:lnTo>
                  <a:lnTo>
                    <a:pt x="3124200" y="0"/>
                  </a:lnTo>
                  <a:close/>
                </a:path>
                <a:path w="3895725" h="5080">
                  <a:moveTo>
                    <a:pt x="3209925" y="0"/>
                  </a:moveTo>
                  <a:lnTo>
                    <a:pt x="3171825" y="0"/>
                  </a:lnTo>
                  <a:lnTo>
                    <a:pt x="3171825" y="4762"/>
                  </a:lnTo>
                  <a:lnTo>
                    <a:pt x="3209925" y="4762"/>
                  </a:lnTo>
                  <a:lnTo>
                    <a:pt x="3209925" y="0"/>
                  </a:lnTo>
                  <a:close/>
                </a:path>
                <a:path w="3895725" h="5080">
                  <a:moveTo>
                    <a:pt x="3295650" y="0"/>
                  </a:moveTo>
                  <a:lnTo>
                    <a:pt x="3257550" y="0"/>
                  </a:lnTo>
                  <a:lnTo>
                    <a:pt x="3257550" y="4762"/>
                  </a:lnTo>
                  <a:lnTo>
                    <a:pt x="3295650" y="4762"/>
                  </a:lnTo>
                  <a:lnTo>
                    <a:pt x="3295650" y="0"/>
                  </a:lnTo>
                  <a:close/>
                </a:path>
                <a:path w="3895725" h="5080">
                  <a:moveTo>
                    <a:pt x="3381375" y="0"/>
                  </a:moveTo>
                  <a:lnTo>
                    <a:pt x="3343275" y="0"/>
                  </a:lnTo>
                  <a:lnTo>
                    <a:pt x="3343275" y="4762"/>
                  </a:lnTo>
                  <a:lnTo>
                    <a:pt x="3381375" y="4762"/>
                  </a:lnTo>
                  <a:lnTo>
                    <a:pt x="3381375" y="0"/>
                  </a:lnTo>
                  <a:close/>
                </a:path>
                <a:path w="3895725" h="5080">
                  <a:moveTo>
                    <a:pt x="3467100" y="0"/>
                  </a:moveTo>
                  <a:lnTo>
                    <a:pt x="3429000" y="0"/>
                  </a:lnTo>
                  <a:lnTo>
                    <a:pt x="3429000" y="4762"/>
                  </a:lnTo>
                  <a:lnTo>
                    <a:pt x="3467100" y="4762"/>
                  </a:lnTo>
                  <a:lnTo>
                    <a:pt x="3467100" y="0"/>
                  </a:lnTo>
                  <a:close/>
                </a:path>
                <a:path w="3895725" h="5080">
                  <a:moveTo>
                    <a:pt x="3552825" y="0"/>
                  </a:moveTo>
                  <a:lnTo>
                    <a:pt x="3514725" y="0"/>
                  </a:lnTo>
                  <a:lnTo>
                    <a:pt x="3514725" y="4762"/>
                  </a:lnTo>
                  <a:lnTo>
                    <a:pt x="3552825" y="4762"/>
                  </a:lnTo>
                  <a:lnTo>
                    <a:pt x="3552825" y="0"/>
                  </a:lnTo>
                  <a:close/>
                </a:path>
                <a:path w="3895725" h="5080">
                  <a:moveTo>
                    <a:pt x="3638550" y="0"/>
                  </a:moveTo>
                  <a:lnTo>
                    <a:pt x="3600450" y="0"/>
                  </a:lnTo>
                  <a:lnTo>
                    <a:pt x="3600450" y="4762"/>
                  </a:lnTo>
                  <a:lnTo>
                    <a:pt x="3638550" y="4762"/>
                  </a:lnTo>
                  <a:lnTo>
                    <a:pt x="3638550" y="0"/>
                  </a:lnTo>
                  <a:close/>
                </a:path>
                <a:path w="3895725" h="5080">
                  <a:moveTo>
                    <a:pt x="3724275" y="0"/>
                  </a:moveTo>
                  <a:lnTo>
                    <a:pt x="3686175" y="0"/>
                  </a:lnTo>
                  <a:lnTo>
                    <a:pt x="3686175" y="4762"/>
                  </a:lnTo>
                  <a:lnTo>
                    <a:pt x="3724275" y="4762"/>
                  </a:lnTo>
                  <a:lnTo>
                    <a:pt x="3724275" y="0"/>
                  </a:lnTo>
                  <a:close/>
                </a:path>
                <a:path w="3895725" h="5080">
                  <a:moveTo>
                    <a:pt x="3810000" y="0"/>
                  </a:moveTo>
                  <a:lnTo>
                    <a:pt x="3771900" y="0"/>
                  </a:lnTo>
                  <a:lnTo>
                    <a:pt x="3771900" y="4762"/>
                  </a:lnTo>
                  <a:lnTo>
                    <a:pt x="3810000" y="4762"/>
                  </a:lnTo>
                  <a:lnTo>
                    <a:pt x="3810000" y="0"/>
                  </a:lnTo>
                  <a:close/>
                </a:path>
                <a:path w="3895725" h="5080">
                  <a:moveTo>
                    <a:pt x="3895725" y="0"/>
                  </a:moveTo>
                  <a:lnTo>
                    <a:pt x="3857625" y="0"/>
                  </a:lnTo>
                  <a:lnTo>
                    <a:pt x="3857625" y="4762"/>
                  </a:lnTo>
                  <a:lnTo>
                    <a:pt x="3895725" y="4762"/>
                  </a:lnTo>
                  <a:lnTo>
                    <a:pt x="3895725" y="0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860799" y="1628774"/>
              <a:ext cx="323850" cy="323850"/>
            </a:xfrm>
            <a:custGeom>
              <a:avLst/>
              <a:gdLst/>
              <a:ahLst/>
              <a:cxnLst/>
              <a:rect l="l" t="t" r="r" b="b"/>
              <a:pathLst>
                <a:path w="323850" h="323850">
                  <a:moveTo>
                    <a:pt x="161924" y="323849"/>
                  </a:moveTo>
                  <a:lnTo>
                    <a:pt x="122570" y="318995"/>
                  </a:lnTo>
                  <a:lnTo>
                    <a:pt x="85593" y="304731"/>
                  </a:lnTo>
                  <a:lnTo>
                    <a:pt x="53189" y="281910"/>
                  </a:lnTo>
                  <a:lnTo>
                    <a:pt x="27289" y="251885"/>
                  </a:lnTo>
                  <a:lnTo>
                    <a:pt x="9461" y="216466"/>
                  </a:lnTo>
                  <a:lnTo>
                    <a:pt x="777" y="177796"/>
                  </a:lnTo>
                  <a:lnTo>
                    <a:pt x="0" y="161924"/>
                  </a:lnTo>
                  <a:lnTo>
                    <a:pt x="194" y="153969"/>
                  </a:lnTo>
                  <a:lnTo>
                    <a:pt x="6970" y="114919"/>
                  </a:lnTo>
                  <a:lnTo>
                    <a:pt x="23031" y="78686"/>
                  </a:lnTo>
                  <a:lnTo>
                    <a:pt x="47426" y="47426"/>
                  </a:lnTo>
                  <a:lnTo>
                    <a:pt x="78686" y="23031"/>
                  </a:lnTo>
                  <a:lnTo>
                    <a:pt x="114920" y="6970"/>
                  </a:lnTo>
                  <a:lnTo>
                    <a:pt x="153969" y="194"/>
                  </a:lnTo>
                  <a:lnTo>
                    <a:pt x="161924" y="0"/>
                  </a:lnTo>
                  <a:lnTo>
                    <a:pt x="169879" y="194"/>
                  </a:lnTo>
                  <a:lnTo>
                    <a:pt x="208929" y="6970"/>
                  </a:lnTo>
                  <a:lnTo>
                    <a:pt x="245163" y="23031"/>
                  </a:lnTo>
                  <a:lnTo>
                    <a:pt x="276423" y="47426"/>
                  </a:lnTo>
                  <a:lnTo>
                    <a:pt x="300818" y="78686"/>
                  </a:lnTo>
                  <a:lnTo>
                    <a:pt x="316879" y="114919"/>
                  </a:lnTo>
                  <a:lnTo>
                    <a:pt x="323655" y="153969"/>
                  </a:lnTo>
                  <a:lnTo>
                    <a:pt x="323849" y="161924"/>
                  </a:lnTo>
                  <a:lnTo>
                    <a:pt x="323655" y="169879"/>
                  </a:lnTo>
                  <a:lnTo>
                    <a:pt x="316879" y="208929"/>
                  </a:lnTo>
                  <a:lnTo>
                    <a:pt x="300818" y="245163"/>
                  </a:lnTo>
                  <a:lnTo>
                    <a:pt x="276423" y="276423"/>
                  </a:lnTo>
                  <a:lnTo>
                    <a:pt x="245163" y="300818"/>
                  </a:lnTo>
                  <a:lnTo>
                    <a:pt x="208929" y="316879"/>
                  </a:lnTo>
                  <a:lnTo>
                    <a:pt x="169879" y="323655"/>
                  </a:lnTo>
                  <a:lnTo>
                    <a:pt x="161924" y="323849"/>
                  </a:lnTo>
                  <a:close/>
                </a:path>
              </a:pathLst>
            </a:custGeom>
            <a:solidFill>
              <a:srgbClr val="5200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860914" y="1785619"/>
              <a:ext cx="323850" cy="10160"/>
            </a:xfrm>
            <a:custGeom>
              <a:avLst/>
              <a:gdLst/>
              <a:ahLst/>
              <a:cxnLst/>
              <a:rect l="l" t="t" r="r" b="b"/>
              <a:pathLst>
                <a:path w="323850" h="10160">
                  <a:moveTo>
                    <a:pt x="323608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323608" y="10160"/>
                  </a:lnTo>
                  <a:lnTo>
                    <a:pt x="323608" y="5080"/>
                  </a:lnTo>
                  <a:lnTo>
                    <a:pt x="323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860914" y="1788324"/>
              <a:ext cx="288290" cy="5080"/>
            </a:xfrm>
            <a:custGeom>
              <a:avLst/>
              <a:gdLst/>
              <a:ahLst/>
              <a:cxnLst/>
              <a:rect l="l" t="t" r="r" b="b"/>
              <a:pathLst>
                <a:path w="288289" h="5080">
                  <a:moveTo>
                    <a:pt x="30835" y="0"/>
                  </a:moveTo>
                  <a:lnTo>
                    <a:pt x="0" y="0"/>
                  </a:lnTo>
                  <a:lnTo>
                    <a:pt x="0" y="4762"/>
                  </a:lnTo>
                  <a:lnTo>
                    <a:pt x="30835" y="4762"/>
                  </a:lnTo>
                  <a:lnTo>
                    <a:pt x="30835" y="0"/>
                  </a:lnTo>
                  <a:close/>
                </a:path>
                <a:path w="288289" h="5080">
                  <a:moveTo>
                    <a:pt x="116560" y="0"/>
                  </a:moveTo>
                  <a:lnTo>
                    <a:pt x="78460" y="0"/>
                  </a:lnTo>
                  <a:lnTo>
                    <a:pt x="78460" y="4762"/>
                  </a:lnTo>
                  <a:lnTo>
                    <a:pt x="116560" y="4762"/>
                  </a:lnTo>
                  <a:lnTo>
                    <a:pt x="116560" y="0"/>
                  </a:lnTo>
                  <a:close/>
                </a:path>
                <a:path w="288289" h="5080">
                  <a:moveTo>
                    <a:pt x="202285" y="0"/>
                  </a:moveTo>
                  <a:lnTo>
                    <a:pt x="164185" y="0"/>
                  </a:lnTo>
                  <a:lnTo>
                    <a:pt x="164185" y="4762"/>
                  </a:lnTo>
                  <a:lnTo>
                    <a:pt x="202285" y="4762"/>
                  </a:lnTo>
                  <a:lnTo>
                    <a:pt x="202285" y="0"/>
                  </a:lnTo>
                  <a:close/>
                </a:path>
                <a:path w="288289" h="5080">
                  <a:moveTo>
                    <a:pt x="288010" y="0"/>
                  </a:moveTo>
                  <a:lnTo>
                    <a:pt x="249910" y="0"/>
                  </a:lnTo>
                  <a:lnTo>
                    <a:pt x="249910" y="4762"/>
                  </a:lnTo>
                  <a:lnTo>
                    <a:pt x="288010" y="4762"/>
                  </a:lnTo>
                  <a:lnTo>
                    <a:pt x="288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020343" y="1628890"/>
              <a:ext cx="5080" cy="323850"/>
            </a:xfrm>
            <a:custGeom>
              <a:avLst/>
              <a:gdLst/>
              <a:ahLst/>
              <a:cxnLst/>
              <a:rect l="l" t="t" r="r" b="b"/>
              <a:pathLst>
                <a:path w="5079" h="323850">
                  <a:moveTo>
                    <a:pt x="0" y="0"/>
                  </a:moveTo>
                  <a:lnTo>
                    <a:pt x="4762" y="0"/>
                  </a:lnTo>
                  <a:lnTo>
                    <a:pt x="4762" y="323619"/>
                  </a:lnTo>
                  <a:lnTo>
                    <a:pt x="0" y="323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645024" y="1790699"/>
              <a:ext cx="65405" cy="0"/>
            </a:xfrm>
            <a:custGeom>
              <a:avLst/>
              <a:gdLst/>
              <a:ahLst/>
              <a:cxnLst/>
              <a:rect l="l" t="t" r="r" b="b"/>
              <a:pathLst>
                <a:path w="65404" h="0">
                  <a:moveTo>
                    <a:pt x="0" y="0"/>
                  </a:moveTo>
                  <a:lnTo>
                    <a:pt x="65087" y="0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332797" y="1776412"/>
              <a:ext cx="3905250" cy="28575"/>
            </a:xfrm>
            <a:custGeom>
              <a:avLst/>
              <a:gdLst/>
              <a:ahLst/>
              <a:cxnLst/>
              <a:rect l="l" t="t" r="r" b="b"/>
              <a:pathLst>
                <a:path w="3905250" h="28575">
                  <a:moveTo>
                    <a:pt x="0" y="28574"/>
                  </a:moveTo>
                  <a:lnTo>
                    <a:pt x="0" y="0"/>
                  </a:lnTo>
                  <a:lnTo>
                    <a:pt x="3905249" y="0"/>
                  </a:lnTo>
                  <a:lnTo>
                    <a:pt x="3905249" y="28574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FFBE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3162299" y="5362574"/>
            <a:ext cx="4048125" cy="276225"/>
            <a:chOff x="3162299" y="5362574"/>
            <a:chExt cx="4048125" cy="276225"/>
          </a:xfrm>
        </p:grpSpPr>
        <p:sp>
          <p:nvSpPr>
            <p:cNvPr id="44" name="object 44"/>
            <p:cNvSpPr/>
            <p:nvPr/>
          </p:nvSpPr>
          <p:spPr>
            <a:xfrm>
              <a:off x="3167061" y="5462587"/>
              <a:ext cx="4038600" cy="104775"/>
            </a:xfrm>
            <a:custGeom>
              <a:avLst/>
              <a:gdLst/>
              <a:ahLst/>
              <a:cxnLst/>
              <a:rect l="l" t="t" r="r" b="b"/>
              <a:pathLst>
                <a:path w="4038600" h="104775">
                  <a:moveTo>
                    <a:pt x="0" y="52387"/>
                  </a:move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2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3" y="29160"/>
                  </a:lnTo>
                  <a:lnTo>
                    <a:pt x="15344" y="15343"/>
                  </a:lnTo>
                  <a:lnTo>
                    <a:pt x="17776" y="12911"/>
                  </a:lnTo>
                  <a:lnTo>
                    <a:pt x="20422" y="10740"/>
                  </a:lnTo>
                  <a:lnTo>
                    <a:pt x="23282" y="8829"/>
                  </a:lnTo>
                  <a:lnTo>
                    <a:pt x="26142" y="6917"/>
                  </a:lnTo>
                  <a:lnTo>
                    <a:pt x="29161" y="5303"/>
                  </a:lnTo>
                  <a:lnTo>
                    <a:pt x="32339" y="3987"/>
                  </a:lnTo>
                  <a:lnTo>
                    <a:pt x="35517" y="2670"/>
                  </a:lnTo>
                  <a:lnTo>
                    <a:pt x="38793" y="1677"/>
                  </a:lnTo>
                  <a:lnTo>
                    <a:pt x="42167" y="1006"/>
                  </a:lnTo>
                  <a:lnTo>
                    <a:pt x="45540" y="335"/>
                  </a:lnTo>
                  <a:lnTo>
                    <a:pt x="48947" y="0"/>
                  </a:lnTo>
                  <a:lnTo>
                    <a:pt x="52387" y="0"/>
                  </a:lnTo>
                  <a:lnTo>
                    <a:pt x="3986212" y="0"/>
                  </a:lnTo>
                  <a:lnTo>
                    <a:pt x="3989652" y="0"/>
                  </a:lnTo>
                  <a:lnTo>
                    <a:pt x="3993058" y="335"/>
                  </a:lnTo>
                  <a:lnTo>
                    <a:pt x="3996432" y="1006"/>
                  </a:lnTo>
                  <a:lnTo>
                    <a:pt x="3999805" y="1677"/>
                  </a:lnTo>
                  <a:lnTo>
                    <a:pt x="4003081" y="2670"/>
                  </a:lnTo>
                  <a:lnTo>
                    <a:pt x="4006258" y="3987"/>
                  </a:lnTo>
                  <a:lnTo>
                    <a:pt x="4009436" y="5303"/>
                  </a:lnTo>
                  <a:lnTo>
                    <a:pt x="4034611" y="32339"/>
                  </a:lnTo>
                  <a:lnTo>
                    <a:pt x="4035928" y="35517"/>
                  </a:lnTo>
                  <a:lnTo>
                    <a:pt x="4036921" y="38792"/>
                  </a:lnTo>
                  <a:lnTo>
                    <a:pt x="4037592" y="42167"/>
                  </a:lnTo>
                  <a:lnTo>
                    <a:pt x="4038263" y="45540"/>
                  </a:lnTo>
                  <a:lnTo>
                    <a:pt x="4038599" y="48947"/>
                  </a:lnTo>
                  <a:lnTo>
                    <a:pt x="4038599" y="52387"/>
                  </a:lnTo>
                  <a:lnTo>
                    <a:pt x="4038599" y="55827"/>
                  </a:lnTo>
                  <a:lnTo>
                    <a:pt x="4038264" y="59234"/>
                  </a:lnTo>
                  <a:lnTo>
                    <a:pt x="4037593" y="62607"/>
                  </a:lnTo>
                  <a:lnTo>
                    <a:pt x="4036921" y="65981"/>
                  </a:lnTo>
                  <a:lnTo>
                    <a:pt x="4029770" y="81491"/>
                  </a:lnTo>
                  <a:lnTo>
                    <a:pt x="4027859" y="84351"/>
                  </a:lnTo>
                  <a:lnTo>
                    <a:pt x="4015315" y="95945"/>
                  </a:lnTo>
                  <a:lnTo>
                    <a:pt x="4012455" y="97856"/>
                  </a:lnTo>
                  <a:lnTo>
                    <a:pt x="4009436" y="99470"/>
                  </a:lnTo>
                  <a:lnTo>
                    <a:pt x="4006258" y="100786"/>
                  </a:lnTo>
                  <a:lnTo>
                    <a:pt x="4003081" y="102103"/>
                  </a:lnTo>
                  <a:lnTo>
                    <a:pt x="3999805" y="103097"/>
                  </a:lnTo>
                  <a:lnTo>
                    <a:pt x="3996432" y="103768"/>
                  </a:lnTo>
                  <a:lnTo>
                    <a:pt x="3993058" y="104439"/>
                  </a:lnTo>
                  <a:lnTo>
                    <a:pt x="3989652" y="104774"/>
                  </a:lnTo>
                  <a:lnTo>
                    <a:pt x="3986212" y="104774"/>
                  </a:lnTo>
                  <a:lnTo>
                    <a:pt x="52387" y="104774"/>
                  </a:lnTo>
                  <a:lnTo>
                    <a:pt x="48947" y="104774"/>
                  </a:lnTo>
                  <a:lnTo>
                    <a:pt x="45540" y="104439"/>
                  </a:lnTo>
                  <a:lnTo>
                    <a:pt x="42167" y="103768"/>
                  </a:lnTo>
                  <a:lnTo>
                    <a:pt x="38793" y="103097"/>
                  </a:lnTo>
                  <a:lnTo>
                    <a:pt x="35517" y="102103"/>
                  </a:lnTo>
                  <a:lnTo>
                    <a:pt x="32339" y="100786"/>
                  </a:lnTo>
                  <a:lnTo>
                    <a:pt x="29161" y="99470"/>
                  </a:lnTo>
                  <a:lnTo>
                    <a:pt x="26142" y="97856"/>
                  </a:lnTo>
                  <a:lnTo>
                    <a:pt x="23282" y="95945"/>
                  </a:lnTo>
                  <a:lnTo>
                    <a:pt x="20422" y="94034"/>
                  </a:lnTo>
                  <a:lnTo>
                    <a:pt x="8828" y="81491"/>
                  </a:lnTo>
                  <a:lnTo>
                    <a:pt x="6917" y="78631"/>
                  </a:lnTo>
                  <a:lnTo>
                    <a:pt x="1006" y="62607"/>
                  </a:lnTo>
                  <a:lnTo>
                    <a:pt x="335" y="59234"/>
                  </a:lnTo>
                  <a:lnTo>
                    <a:pt x="0" y="55827"/>
                  </a:lnTo>
                  <a:lnTo>
                    <a:pt x="0" y="52387"/>
                  </a:lnTo>
                  <a:close/>
                </a:path>
              </a:pathLst>
            </a:custGeom>
            <a:ln w="9524">
              <a:solidFill>
                <a:srgbClr val="52577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043487" y="5367337"/>
              <a:ext cx="276225" cy="266700"/>
            </a:xfrm>
            <a:custGeom>
              <a:avLst/>
              <a:gdLst/>
              <a:ahLst/>
              <a:cxnLst/>
              <a:rect l="l" t="t" r="r" b="b"/>
              <a:pathLst>
                <a:path w="276225" h="266700">
                  <a:moveTo>
                    <a:pt x="133349" y="266699"/>
                  </a:moveTo>
                  <a:lnTo>
                    <a:pt x="94639" y="260958"/>
                  </a:lnTo>
                  <a:lnTo>
                    <a:pt x="59264" y="244226"/>
                  </a:lnTo>
                  <a:lnTo>
                    <a:pt x="30267" y="217946"/>
                  </a:lnTo>
                  <a:lnTo>
                    <a:pt x="10150" y="184379"/>
                  </a:lnTo>
                  <a:lnTo>
                    <a:pt x="640" y="146420"/>
                  </a:lnTo>
                  <a:lnTo>
                    <a:pt x="0" y="133349"/>
                  </a:lnTo>
                  <a:lnTo>
                    <a:pt x="160" y="126798"/>
                  </a:lnTo>
                  <a:lnTo>
                    <a:pt x="7791" y="88432"/>
                  </a:lnTo>
                  <a:lnTo>
                    <a:pt x="26245" y="53905"/>
                  </a:lnTo>
                  <a:lnTo>
                    <a:pt x="53905" y="26245"/>
                  </a:lnTo>
                  <a:lnTo>
                    <a:pt x="88432" y="7791"/>
                  </a:lnTo>
                  <a:lnTo>
                    <a:pt x="126798" y="160"/>
                  </a:lnTo>
                  <a:lnTo>
                    <a:pt x="142874" y="0"/>
                  </a:lnTo>
                  <a:lnTo>
                    <a:pt x="149425" y="160"/>
                  </a:lnTo>
                  <a:lnTo>
                    <a:pt x="187791" y="7791"/>
                  </a:lnTo>
                  <a:lnTo>
                    <a:pt x="222317" y="26245"/>
                  </a:lnTo>
                  <a:lnTo>
                    <a:pt x="249978" y="53906"/>
                  </a:lnTo>
                  <a:lnTo>
                    <a:pt x="268432" y="88432"/>
                  </a:lnTo>
                  <a:lnTo>
                    <a:pt x="276064" y="126798"/>
                  </a:lnTo>
                  <a:lnTo>
                    <a:pt x="276224" y="133349"/>
                  </a:lnTo>
                  <a:lnTo>
                    <a:pt x="276064" y="139901"/>
                  </a:lnTo>
                  <a:lnTo>
                    <a:pt x="268432" y="178266"/>
                  </a:lnTo>
                  <a:lnTo>
                    <a:pt x="249978" y="212792"/>
                  </a:lnTo>
                  <a:lnTo>
                    <a:pt x="222317" y="240453"/>
                  </a:lnTo>
                  <a:lnTo>
                    <a:pt x="187791" y="258907"/>
                  </a:lnTo>
                  <a:lnTo>
                    <a:pt x="149425" y="266539"/>
                  </a:lnTo>
                  <a:lnTo>
                    <a:pt x="133349" y="266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043487" y="5367337"/>
              <a:ext cx="276225" cy="266700"/>
            </a:xfrm>
            <a:custGeom>
              <a:avLst/>
              <a:gdLst/>
              <a:ahLst/>
              <a:cxnLst/>
              <a:rect l="l" t="t" r="r" b="b"/>
              <a:pathLst>
                <a:path w="276225" h="266700">
                  <a:moveTo>
                    <a:pt x="0" y="133349"/>
                  </a:moveTo>
                  <a:lnTo>
                    <a:pt x="5740" y="94639"/>
                  </a:lnTo>
                  <a:lnTo>
                    <a:pt x="22473" y="59263"/>
                  </a:lnTo>
                  <a:lnTo>
                    <a:pt x="48752" y="30267"/>
                  </a:lnTo>
                  <a:lnTo>
                    <a:pt x="82318" y="10149"/>
                  </a:lnTo>
                  <a:lnTo>
                    <a:pt x="120279" y="640"/>
                  </a:lnTo>
                  <a:lnTo>
                    <a:pt x="133349" y="0"/>
                  </a:lnTo>
                  <a:lnTo>
                    <a:pt x="142874" y="0"/>
                  </a:lnTo>
                  <a:lnTo>
                    <a:pt x="181584" y="5740"/>
                  </a:lnTo>
                  <a:lnTo>
                    <a:pt x="216959" y="22473"/>
                  </a:lnTo>
                  <a:lnTo>
                    <a:pt x="245956" y="48752"/>
                  </a:lnTo>
                  <a:lnTo>
                    <a:pt x="266073" y="82318"/>
                  </a:lnTo>
                  <a:lnTo>
                    <a:pt x="275584" y="120278"/>
                  </a:lnTo>
                  <a:lnTo>
                    <a:pt x="276224" y="133349"/>
                  </a:lnTo>
                  <a:lnTo>
                    <a:pt x="276064" y="139901"/>
                  </a:lnTo>
                  <a:lnTo>
                    <a:pt x="268432" y="178266"/>
                  </a:lnTo>
                  <a:lnTo>
                    <a:pt x="249978" y="212792"/>
                  </a:lnTo>
                  <a:lnTo>
                    <a:pt x="222317" y="240453"/>
                  </a:lnTo>
                  <a:lnTo>
                    <a:pt x="187791" y="258907"/>
                  </a:lnTo>
                  <a:lnTo>
                    <a:pt x="149425" y="266539"/>
                  </a:lnTo>
                  <a:lnTo>
                    <a:pt x="142874" y="266699"/>
                  </a:lnTo>
                  <a:lnTo>
                    <a:pt x="133349" y="266699"/>
                  </a:lnTo>
                  <a:lnTo>
                    <a:pt x="94639" y="260958"/>
                  </a:lnTo>
                  <a:lnTo>
                    <a:pt x="59264" y="244226"/>
                  </a:lnTo>
                  <a:lnTo>
                    <a:pt x="30267" y="217946"/>
                  </a:lnTo>
                  <a:lnTo>
                    <a:pt x="10150" y="184379"/>
                  </a:lnTo>
                  <a:lnTo>
                    <a:pt x="640" y="146420"/>
                  </a:lnTo>
                  <a:lnTo>
                    <a:pt x="0" y="133349"/>
                  </a:lnTo>
                  <a:close/>
                </a:path>
              </a:pathLst>
            </a:custGeom>
            <a:ln w="9524">
              <a:solidFill>
                <a:srgbClr val="52006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3162299" y="5934074"/>
            <a:ext cx="4048125" cy="276225"/>
            <a:chOff x="3162299" y="5934074"/>
            <a:chExt cx="4048125" cy="276225"/>
          </a:xfrm>
        </p:grpSpPr>
        <p:sp>
          <p:nvSpPr>
            <p:cNvPr id="48" name="object 48"/>
            <p:cNvSpPr/>
            <p:nvPr/>
          </p:nvSpPr>
          <p:spPr>
            <a:xfrm>
              <a:off x="3167061" y="6034087"/>
              <a:ext cx="4038600" cy="104775"/>
            </a:xfrm>
            <a:custGeom>
              <a:avLst/>
              <a:gdLst/>
              <a:ahLst/>
              <a:cxnLst/>
              <a:rect l="l" t="t" r="r" b="b"/>
              <a:pathLst>
                <a:path w="4038600" h="104775">
                  <a:moveTo>
                    <a:pt x="0" y="52387"/>
                  </a:moveTo>
                  <a:lnTo>
                    <a:pt x="0" y="48947"/>
                  </a:lnTo>
                  <a:lnTo>
                    <a:pt x="335" y="45540"/>
                  </a:lnTo>
                  <a:lnTo>
                    <a:pt x="1006" y="42167"/>
                  </a:lnTo>
                  <a:lnTo>
                    <a:pt x="1677" y="38792"/>
                  </a:lnTo>
                  <a:lnTo>
                    <a:pt x="2671" y="35517"/>
                  </a:lnTo>
                  <a:lnTo>
                    <a:pt x="3987" y="32339"/>
                  </a:lnTo>
                  <a:lnTo>
                    <a:pt x="5303" y="29160"/>
                  </a:lnTo>
                  <a:lnTo>
                    <a:pt x="15344" y="15343"/>
                  </a:lnTo>
                  <a:lnTo>
                    <a:pt x="17776" y="12910"/>
                  </a:lnTo>
                  <a:lnTo>
                    <a:pt x="20422" y="10738"/>
                  </a:lnTo>
                  <a:lnTo>
                    <a:pt x="23282" y="8827"/>
                  </a:lnTo>
                  <a:lnTo>
                    <a:pt x="26142" y="6917"/>
                  </a:lnTo>
                  <a:lnTo>
                    <a:pt x="42167" y="1006"/>
                  </a:lnTo>
                  <a:lnTo>
                    <a:pt x="45540" y="335"/>
                  </a:lnTo>
                  <a:lnTo>
                    <a:pt x="48947" y="0"/>
                  </a:lnTo>
                  <a:lnTo>
                    <a:pt x="52387" y="0"/>
                  </a:lnTo>
                  <a:lnTo>
                    <a:pt x="3986212" y="0"/>
                  </a:lnTo>
                  <a:lnTo>
                    <a:pt x="3989652" y="0"/>
                  </a:lnTo>
                  <a:lnTo>
                    <a:pt x="3993058" y="335"/>
                  </a:lnTo>
                  <a:lnTo>
                    <a:pt x="3996432" y="1006"/>
                  </a:lnTo>
                  <a:lnTo>
                    <a:pt x="3999805" y="1677"/>
                  </a:lnTo>
                  <a:lnTo>
                    <a:pt x="4031680" y="26142"/>
                  </a:lnTo>
                  <a:lnTo>
                    <a:pt x="4034611" y="32339"/>
                  </a:lnTo>
                  <a:lnTo>
                    <a:pt x="4035928" y="35517"/>
                  </a:lnTo>
                  <a:lnTo>
                    <a:pt x="4036921" y="38792"/>
                  </a:lnTo>
                  <a:lnTo>
                    <a:pt x="4037592" y="42167"/>
                  </a:lnTo>
                  <a:lnTo>
                    <a:pt x="4038263" y="45540"/>
                  </a:lnTo>
                  <a:lnTo>
                    <a:pt x="4038599" y="48947"/>
                  </a:lnTo>
                  <a:lnTo>
                    <a:pt x="4038599" y="52387"/>
                  </a:lnTo>
                  <a:lnTo>
                    <a:pt x="4038599" y="55826"/>
                  </a:lnTo>
                  <a:lnTo>
                    <a:pt x="4034611" y="72433"/>
                  </a:lnTo>
                  <a:lnTo>
                    <a:pt x="4033294" y="75612"/>
                  </a:lnTo>
                  <a:lnTo>
                    <a:pt x="4031681" y="78631"/>
                  </a:lnTo>
                  <a:lnTo>
                    <a:pt x="4029770" y="81491"/>
                  </a:lnTo>
                  <a:lnTo>
                    <a:pt x="4027859" y="84351"/>
                  </a:lnTo>
                  <a:lnTo>
                    <a:pt x="4015315" y="95945"/>
                  </a:lnTo>
                  <a:lnTo>
                    <a:pt x="4012455" y="97856"/>
                  </a:lnTo>
                  <a:lnTo>
                    <a:pt x="3996432" y="103768"/>
                  </a:lnTo>
                  <a:lnTo>
                    <a:pt x="3993058" y="104439"/>
                  </a:lnTo>
                  <a:lnTo>
                    <a:pt x="3989652" y="104774"/>
                  </a:lnTo>
                  <a:lnTo>
                    <a:pt x="3986212" y="104774"/>
                  </a:lnTo>
                  <a:lnTo>
                    <a:pt x="52387" y="104774"/>
                  </a:lnTo>
                  <a:lnTo>
                    <a:pt x="48947" y="104774"/>
                  </a:lnTo>
                  <a:lnTo>
                    <a:pt x="45540" y="104439"/>
                  </a:lnTo>
                  <a:lnTo>
                    <a:pt x="42167" y="103768"/>
                  </a:lnTo>
                  <a:lnTo>
                    <a:pt x="38793" y="103097"/>
                  </a:lnTo>
                  <a:lnTo>
                    <a:pt x="8828" y="81491"/>
                  </a:lnTo>
                  <a:lnTo>
                    <a:pt x="6917" y="78631"/>
                  </a:lnTo>
                  <a:lnTo>
                    <a:pt x="5303" y="75612"/>
                  </a:lnTo>
                  <a:lnTo>
                    <a:pt x="3987" y="72433"/>
                  </a:lnTo>
                  <a:lnTo>
                    <a:pt x="2671" y="69256"/>
                  </a:lnTo>
                  <a:lnTo>
                    <a:pt x="1677" y="65980"/>
                  </a:lnTo>
                  <a:lnTo>
                    <a:pt x="1006" y="62607"/>
                  </a:lnTo>
                  <a:lnTo>
                    <a:pt x="335" y="59233"/>
                  </a:lnTo>
                  <a:lnTo>
                    <a:pt x="0" y="55826"/>
                  </a:lnTo>
                  <a:lnTo>
                    <a:pt x="0" y="52387"/>
                  </a:lnTo>
                  <a:close/>
                </a:path>
              </a:pathLst>
            </a:custGeom>
            <a:ln w="9524">
              <a:solidFill>
                <a:srgbClr val="52577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043487" y="5938837"/>
              <a:ext cx="276225" cy="266700"/>
            </a:xfrm>
            <a:custGeom>
              <a:avLst/>
              <a:gdLst/>
              <a:ahLst/>
              <a:cxnLst/>
              <a:rect l="l" t="t" r="r" b="b"/>
              <a:pathLst>
                <a:path w="276225" h="266700">
                  <a:moveTo>
                    <a:pt x="133349" y="266699"/>
                  </a:moveTo>
                  <a:lnTo>
                    <a:pt x="94639" y="260958"/>
                  </a:lnTo>
                  <a:lnTo>
                    <a:pt x="59264" y="244225"/>
                  </a:lnTo>
                  <a:lnTo>
                    <a:pt x="30267" y="217946"/>
                  </a:lnTo>
                  <a:lnTo>
                    <a:pt x="10150" y="184379"/>
                  </a:lnTo>
                  <a:lnTo>
                    <a:pt x="640" y="146420"/>
                  </a:lnTo>
                  <a:lnTo>
                    <a:pt x="0" y="133349"/>
                  </a:lnTo>
                  <a:lnTo>
                    <a:pt x="160" y="126798"/>
                  </a:lnTo>
                  <a:lnTo>
                    <a:pt x="7791" y="88432"/>
                  </a:lnTo>
                  <a:lnTo>
                    <a:pt x="26245" y="53905"/>
                  </a:lnTo>
                  <a:lnTo>
                    <a:pt x="53905" y="26245"/>
                  </a:lnTo>
                  <a:lnTo>
                    <a:pt x="88432" y="7791"/>
                  </a:lnTo>
                  <a:lnTo>
                    <a:pt x="126798" y="160"/>
                  </a:lnTo>
                  <a:lnTo>
                    <a:pt x="142874" y="0"/>
                  </a:lnTo>
                  <a:lnTo>
                    <a:pt x="149425" y="160"/>
                  </a:lnTo>
                  <a:lnTo>
                    <a:pt x="187791" y="7791"/>
                  </a:lnTo>
                  <a:lnTo>
                    <a:pt x="222317" y="26245"/>
                  </a:lnTo>
                  <a:lnTo>
                    <a:pt x="249978" y="53905"/>
                  </a:lnTo>
                  <a:lnTo>
                    <a:pt x="268432" y="88432"/>
                  </a:lnTo>
                  <a:lnTo>
                    <a:pt x="276064" y="126798"/>
                  </a:lnTo>
                  <a:lnTo>
                    <a:pt x="276224" y="133349"/>
                  </a:lnTo>
                  <a:lnTo>
                    <a:pt x="276064" y="139901"/>
                  </a:lnTo>
                  <a:lnTo>
                    <a:pt x="268432" y="178266"/>
                  </a:lnTo>
                  <a:lnTo>
                    <a:pt x="249978" y="212792"/>
                  </a:lnTo>
                  <a:lnTo>
                    <a:pt x="222317" y="240452"/>
                  </a:lnTo>
                  <a:lnTo>
                    <a:pt x="187791" y="258907"/>
                  </a:lnTo>
                  <a:lnTo>
                    <a:pt x="149425" y="266539"/>
                  </a:lnTo>
                  <a:lnTo>
                    <a:pt x="133349" y="266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043487" y="5938837"/>
              <a:ext cx="276225" cy="266700"/>
            </a:xfrm>
            <a:custGeom>
              <a:avLst/>
              <a:gdLst/>
              <a:ahLst/>
              <a:cxnLst/>
              <a:rect l="l" t="t" r="r" b="b"/>
              <a:pathLst>
                <a:path w="276225" h="266700">
                  <a:moveTo>
                    <a:pt x="0" y="133349"/>
                  </a:moveTo>
                  <a:lnTo>
                    <a:pt x="5740" y="94639"/>
                  </a:lnTo>
                  <a:lnTo>
                    <a:pt x="22473" y="59263"/>
                  </a:lnTo>
                  <a:lnTo>
                    <a:pt x="48752" y="30267"/>
                  </a:lnTo>
                  <a:lnTo>
                    <a:pt x="82318" y="10149"/>
                  </a:lnTo>
                  <a:lnTo>
                    <a:pt x="120279" y="640"/>
                  </a:lnTo>
                  <a:lnTo>
                    <a:pt x="133349" y="0"/>
                  </a:lnTo>
                  <a:lnTo>
                    <a:pt x="142874" y="0"/>
                  </a:lnTo>
                  <a:lnTo>
                    <a:pt x="181584" y="5740"/>
                  </a:lnTo>
                  <a:lnTo>
                    <a:pt x="216959" y="22473"/>
                  </a:lnTo>
                  <a:lnTo>
                    <a:pt x="245956" y="48751"/>
                  </a:lnTo>
                  <a:lnTo>
                    <a:pt x="266073" y="82318"/>
                  </a:lnTo>
                  <a:lnTo>
                    <a:pt x="275584" y="120279"/>
                  </a:lnTo>
                  <a:lnTo>
                    <a:pt x="276224" y="133349"/>
                  </a:lnTo>
                  <a:lnTo>
                    <a:pt x="276064" y="139901"/>
                  </a:lnTo>
                  <a:lnTo>
                    <a:pt x="268432" y="178266"/>
                  </a:lnTo>
                  <a:lnTo>
                    <a:pt x="249978" y="212792"/>
                  </a:lnTo>
                  <a:lnTo>
                    <a:pt x="222317" y="240452"/>
                  </a:lnTo>
                  <a:lnTo>
                    <a:pt x="187791" y="258907"/>
                  </a:lnTo>
                  <a:lnTo>
                    <a:pt x="149425" y="266539"/>
                  </a:lnTo>
                  <a:lnTo>
                    <a:pt x="142874" y="266699"/>
                  </a:lnTo>
                  <a:lnTo>
                    <a:pt x="133349" y="266699"/>
                  </a:lnTo>
                  <a:lnTo>
                    <a:pt x="94639" y="260958"/>
                  </a:lnTo>
                  <a:lnTo>
                    <a:pt x="59264" y="244225"/>
                  </a:lnTo>
                  <a:lnTo>
                    <a:pt x="30267" y="217946"/>
                  </a:lnTo>
                  <a:lnTo>
                    <a:pt x="10150" y="184379"/>
                  </a:lnTo>
                  <a:lnTo>
                    <a:pt x="640" y="146420"/>
                  </a:lnTo>
                  <a:lnTo>
                    <a:pt x="0" y="133349"/>
                  </a:lnTo>
                  <a:close/>
                </a:path>
              </a:pathLst>
            </a:custGeom>
            <a:ln w="9524">
              <a:solidFill>
                <a:srgbClr val="0097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Example:</a:t>
            </a:r>
            <a:r>
              <a:rPr dirty="0" spc="-310"/>
              <a:t> </a:t>
            </a:r>
            <a:r>
              <a:rPr dirty="0" spc="-200"/>
              <a:t>Predicting</a:t>
            </a:r>
            <a:r>
              <a:rPr dirty="0" spc="-305"/>
              <a:t> </a:t>
            </a:r>
            <a:r>
              <a:rPr dirty="0" spc="-160"/>
              <a:t>Better</a:t>
            </a:r>
            <a:r>
              <a:rPr dirty="0" spc="-310"/>
              <a:t> </a:t>
            </a:r>
            <a:r>
              <a:rPr dirty="0" spc="-240"/>
              <a:t>Sleep</a:t>
            </a:r>
            <a:r>
              <a:rPr dirty="0" spc="-305"/>
              <a:t> </a:t>
            </a:r>
            <a:r>
              <a:rPr dirty="0" spc="-215"/>
              <a:t>from</a:t>
            </a:r>
            <a:r>
              <a:rPr dirty="0" spc="-305"/>
              <a:t> </a:t>
            </a:r>
            <a:r>
              <a:rPr dirty="0" spc="-190"/>
              <a:t>Positive</a:t>
            </a:r>
            <a:r>
              <a:rPr dirty="0" spc="-310"/>
              <a:t> </a:t>
            </a:r>
            <a:r>
              <a:rPr dirty="0" spc="-170"/>
              <a:t>Psychology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33543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76593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819518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362442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534017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6019792"/>
            <a:ext cx="95249" cy="952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84199" y="996950"/>
            <a:ext cx="11872595" cy="5241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Research </a:t>
            </a:r>
            <a:r>
              <a:rPr dirty="0" sz="2250" spc="-10" b="1">
                <a:solidFill>
                  <a:srgbClr val="003B49"/>
                </a:solidFill>
                <a:latin typeface="Tahoma"/>
                <a:cs typeface="Tahoma"/>
              </a:rPr>
              <a:t>Question</a:t>
            </a:r>
            <a:endParaRPr sz="2250">
              <a:latin typeface="Tahoma"/>
              <a:cs typeface="Tahoma"/>
            </a:endParaRPr>
          </a:p>
          <a:p>
            <a:pPr marL="310515" marR="17780">
              <a:lnSpc>
                <a:spcPct val="108300"/>
              </a:lnSpc>
              <a:spcBef>
                <a:spcPts val="1650"/>
              </a:spcBef>
            </a:pPr>
            <a:r>
              <a:rPr dirty="0" sz="2250">
                <a:latin typeface="Tahoma"/>
                <a:cs typeface="Tahoma"/>
              </a:rPr>
              <a:t>Are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90">
                <a:latin typeface="Tahoma"/>
                <a:cs typeface="Tahoma"/>
              </a:rPr>
              <a:t>(e.g.,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gratitude,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optimism,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mindfulness)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better sleep?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725"/>
              </a:spcBef>
            </a:pPr>
            <a:r>
              <a:rPr dirty="0" sz="2250" spc="-60" b="1">
                <a:solidFill>
                  <a:srgbClr val="003B49"/>
                </a:solidFill>
                <a:latin typeface="Tahoma"/>
                <a:cs typeface="Tahoma"/>
              </a:rPr>
              <a:t>Operationalisation</a:t>
            </a:r>
            <a:endParaRPr sz="2250">
              <a:latin typeface="Tahoma"/>
              <a:cs typeface="Tahoma"/>
            </a:endParaRPr>
          </a:p>
          <a:p>
            <a:pPr marL="310515" marR="6641465">
              <a:lnSpc>
                <a:spcPct val="158300"/>
              </a:lnSpc>
              <a:spcBef>
                <a:spcPts val="525"/>
              </a:spcBef>
            </a:pPr>
            <a:r>
              <a:rPr dirty="0" sz="2250" spc="-10">
                <a:latin typeface="Tahoma"/>
                <a:cs typeface="Tahoma"/>
              </a:rPr>
              <a:t>Predictor: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attributes </a:t>
            </a:r>
            <a:r>
              <a:rPr dirty="0" sz="2250" spc="-40">
                <a:latin typeface="Tahoma"/>
                <a:cs typeface="Tahoma"/>
              </a:rPr>
              <a:t>Outcome: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080"/>
              </a:spcBef>
            </a:pPr>
            <a:r>
              <a:rPr dirty="0" sz="2250" spc="-10">
                <a:latin typeface="Tahoma"/>
                <a:cs typeface="Tahoma"/>
              </a:rPr>
              <a:t>Model: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2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0</a:t>
            </a:r>
            <a:r>
              <a:rPr dirty="0" baseline="-10510" sz="2775" spc="29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0510" sz="2775" spc="-390">
                <a:latin typeface="Tahoma"/>
                <a:cs typeface="Tahoma"/>
              </a:rPr>
              <a:t>1</a:t>
            </a:r>
            <a:r>
              <a:rPr dirty="0" baseline="-10510" sz="2775" spc="284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×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PositivePsychology</a:t>
            </a:r>
            <a:r>
              <a:rPr dirty="0" baseline="-10510" sz="2775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307" i="1">
                <a:latin typeface="Arial"/>
                <a:cs typeface="Arial"/>
              </a:rPr>
              <a:t> </a:t>
            </a:r>
            <a:r>
              <a:rPr dirty="0" sz="2600" spc="110">
                <a:latin typeface="Tahoma"/>
                <a:cs typeface="Tahoma"/>
              </a:rPr>
              <a:t>+</a:t>
            </a:r>
            <a:r>
              <a:rPr dirty="0" sz="2600" spc="-21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845"/>
              </a:spcBef>
            </a:pPr>
            <a:r>
              <a:rPr dirty="0" sz="2250" spc="-35" b="1">
                <a:solidFill>
                  <a:srgbClr val="003B49"/>
                </a:solidFill>
                <a:latin typeface="Tahoma"/>
                <a:cs typeface="Tahoma"/>
              </a:rPr>
              <a:t>Hypotheses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675"/>
              </a:spcBef>
            </a:pPr>
            <a:r>
              <a:rPr dirty="0" sz="2250">
                <a:latin typeface="Tahoma"/>
                <a:cs typeface="Tahoma"/>
              </a:rPr>
              <a:t>What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null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hypothesis?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310515">
              <a:lnSpc>
                <a:spcPct val="100000"/>
              </a:lnSpc>
              <a:spcBef>
                <a:spcPts val="885"/>
              </a:spcBef>
            </a:pPr>
            <a:r>
              <a:rPr dirty="0" sz="2250">
                <a:latin typeface="Tahoma"/>
                <a:cs typeface="Tahoma"/>
              </a:rPr>
              <a:t>What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alternative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hypothesis?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45872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5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62117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2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76592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4199" y="829821"/>
            <a:ext cx="5740400" cy="2672715"/>
          </a:xfrm>
          <a:prstGeom prst="rect">
            <a:avLst/>
          </a:prstGeom>
        </p:spPr>
        <p:txBody>
          <a:bodyPr wrap="square" lIns="0" tIns="17970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415"/>
              </a:spcBef>
            </a:pPr>
            <a:r>
              <a:rPr dirty="0" sz="2250" spc="-95" b="1">
                <a:solidFill>
                  <a:srgbClr val="003B49"/>
                </a:solidFill>
                <a:latin typeface="Tahoma"/>
                <a:cs typeface="Tahoma"/>
              </a:rPr>
              <a:t>Null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003B49"/>
                </a:solidFill>
                <a:latin typeface="Tahoma"/>
                <a:cs typeface="Tahoma"/>
              </a:rPr>
              <a:t>Hypothesis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600"/>
              </a:spcBef>
            </a:pPr>
            <a:r>
              <a:rPr dirty="0" sz="2250" spc="90">
                <a:latin typeface="Tahoma"/>
                <a:cs typeface="Tahoma"/>
              </a:rPr>
              <a:t>No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95" i="1">
                <a:latin typeface="Arial"/>
                <a:cs typeface="Arial"/>
              </a:rPr>
              <a:t>x</a:t>
            </a:r>
            <a:r>
              <a:rPr dirty="0" sz="2750" spc="-275" i="1">
                <a:latin typeface="Arial"/>
                <a:cs typeface="Arial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50" i="1">
                <a:latin typeface="Arial"/>
                <a:cs typeface="Arial"/>
              </a:rPr>
              <a:t>y</a:t>
            </a:r>
            <a:endParaRPr sz="2750">
              <a:latin typeface="Arial"/>
              <a:cs typeface="Arial"/>
            </a:endParaRPr>
          </a:p>
          <a:p>
            <a:pPr marL="310515" marR="17780">
              <a:lnSpc>
                <a:spcPct val="125000"/>
              </a:lnSpc>
              <a:spcBef>
                <a:spcPts val="800"/>
              </a:spcBef>
            </a:pPr>
            <a:r>
              <a:rPr dirty="0" sz="2250" spc="90">
                <a:latin typeface="Tahoma"/>
                <a:cs typeface="Tahoma"/>
              </a:rPr>
              <a:t>No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psychology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075"/>
              </a:spcBef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56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50">
                <a:latin typeface="Tahoma"/>
                <a:cs typeface="Tahoma"/>
              </a:rPr>
              <a:t>0</a:t>
            </a:r>
            <a:endParaRPr sz="2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1762117"/>
            <a:ext cx="95250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305042"/>
            <a:ext cx="95250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276592"/>
            <a:ext cx="95250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37300" y="829821"/>
            <a:ext cx="5842000" cy="2672715"/>
          </a:xfrm>
          <a:prstGeom prst="rect">
            <a:avLst/>
          </a:prstGeom>
        </p:spPr>
        <p:txBody>
          <a:bodyPr wrap="square" lIns="0" tIns="1797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15"/>
              </a:spcBef>
            </a:pPr>
            <a:r>
              <a:rPr dirty="0" sz="2250" spc="-105" b="1">
                <a:solidFill>
                  <a:srgbClr val="003B49"/>
                </a:solidFill>
                <a:latin typeface="Tahoma"/>
                <a:cs typeface="Tahoma"/>
              </a:rPr>
              <a:t>Alternative</a:t>
            </a: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003B49"/>
                </a:solidFill>
                <a:latin typeface="Tahoma"/>
                <a:cs typeface="Tahoma"/>
              </a:rPr>
              <a:t>Hypothesis</a:t>
            </a:r>
            <a:endParaRPr sz="2250">
              <a:latin typeface="Tahoma"/>
              <a:cs typeface="Tahoma"/>
            </a:endParaRPr>
          </a:p>
          <a:p>
            <a:pPr marL="254000">
              <a:lnSpc>
                <a:spcPct val="100000"/>
              </a:lnSpc>
              <a:spcBef>
                <a:spcPts val="1600"/>
              </a:spcBef>
            </a:pPr>
            <a:r>
              <a:rPr dirty="0" sz="2250" spc="-25">
                <a:latin typeface="Tahoma"/>
                <a:cs typeface="Tahoma"/>
              </a:rPr>
              <a:t>Relationship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750" spc="95" i="1">
                <a:latin typeface="Arial"/>
                <a:cs typeface="Arial"/>
              </a:rPr>
              <a:t>x</a:t>
            </a:r>
            <a:r>
              <a:rPr dirty="0" sz="2750" spc="-265" i="1">
                <a:latin typeface="Arial"/>
                <a:cs typeface="Arial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750" spc="-50" i="1">
                <a:latin typeface="Arial"/>
                <a:cs typeface="Arial"/>
              </a:rPr>
              <a:t>y</a:t>
            </a:r>
            <a:endParaRPr sz="2750">
              <a:latin typeface="Arial"/>
              <a:cs typeface="Arial"/>
            </a:endParaRPr>
          </a:p>
          <a:p>
            <a:pPr marL="254000" marR="30480">
              <a:lnSpc>
                <a:spcPct val="125000"/>
              </a:lnSpc>
              <a:spcBef>
                <a:spcPts val="800"/>
              </a:spcBef>
            </a:pPr>
            <a:r>
              <a:rPr dirty="0" sz="2250" spc="-25">
                <a:latin typeface="Tahoma"/>
                <a:cs typeface="Tahoma"/>
              </a:rPr>
              <a:t>Relationship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and </a:t>
            </a:r>
            <a:r>
              <a:rPr dirty="0" sz="2250" spc="-1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254000">
              <a:lnSpc>
                <a:spcPct val="100000"/>
              </a:lnSpc>
              <a:spcBef>
                <a:spcPts val="1075"/>
              </a:spcBef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562">
                <a:latin typeface="Tahoma"/>
                <a:cs typeface="Tahoma"/>
              </a:rPr>
              <a:t> </a:t>
            </a:r>
            <a:r>
              <a:rPr dirty="0" sz="2600" spc="110">
                <a:latin typeface="Tahoma"/>
                <a:cs typeface="Tahoma"/>
              </a:rPr>
              <a:t>≠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50">
                <a:latin typeface="Tahoma"/>
                <a:cs typeface="Tahoma"/>
              </a:rPr>
              <a:t>0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370521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3710101"/>
            <a:ext cx="12192000" cy="1024255"/>
            <a:chOff x="609599" y="3710101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37163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987323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06"/>
                  </a:lnTo>
                  <a:lnTo>
                    <a:pt x="12169927" y="994067"/>
                  </a:lnTo>
                  <a:lnTo>
                    <a:pt x="12172023" y="987031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3710101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7699" y="3714742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6F0FE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838574"/>
              <a:ext cx="247649" cy="247649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84199" y="320675"/>
            <a:ext cx="35591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Significance</a:t>
            </a:r>
            <a:r>
              <a:rPr dirty="0" spc="-320"/>
              <a:t> </a:t>
            </a:r>
            <a:r>
              <a:rPr dirty="0" spc="-170"/>
              <a:t>of</a:t>
            </a:r>
            <a:r>
              <a:rPr dirty="0" spc="-320"/>
              <a:t> </a:t>
            </a:r>
            <a:r>
              <a:rPr dirty="0" spc="-25" i="1">
                <a:latin typeface="Trebuchet MS"/>
                <a:cs typeface="Trebuchet MS"/>
              </a:rPr>
              <a:t>b</a:t>
            </a:r>
            <a:r>
              <a:rPr dirty="0" baseline="-14814" sz="4500" spc="-37"/>
              <a:t>1</a:t>
            </a:r>
            <a:endParaRPr baseline="-14814" sz="45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390642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981192"/>
            <a:ext cx="95249" cy="952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524117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1315">
              <a:lnSpc>
                <a:spcPct val="100000"/>
              </a:lnSpc>
              <a:spcBef>
                <a:spcPts val="100"/>
              </a:spcBef>
            </a:pPr>
            <a:r>
              <a:rPr dirty="0" spc="-110"/>
              <a:t>Is</a:t>
            </a:r>
            <a:r>
              <a:rPr dirty="0" spc="-245"/>
              <a:t> </a:t>
            </a:r>
            <a:r>
              <a:rPr dirty="0"/>
              <a:t>our</a:t>
            </a:r>
            <a:r>
              <a:rPr dirty="0" spc="-245"/>
              <a:t> </a:t>
            </a:r>
            <a:r>
              <a:rPr dirty="0" spc="-35"/>
              <a:t>estimate</a:t>
            </a:r>
            <a:r>
              <a:rPr dirty="0" spc="-240"/>
              <a:t> </a:t>
            </a:r>
            <a:r>
              <a:rPr dirty="0" spc="-10"/>
              <a:t>of</a:t>
            </a:r>
            <a:r>
              <a:rPr dirty="0" spc="-245"/>
              <a:t> </a:t>
            </a:r>
            <a:r>
              <a:rPr dirty="0" spc="-90" i="1">
                <a:latin typeface="Lucida Sans"/>
                <a:cs typeface="Lucida Sans"/>
              </a:rPr>
              <a:t>b</a:t>
            </a:r>
            <a:r>
              <a:rPr dirty="0" baseline="-16516" sz="2775" spc="-135"/>
              <a:t>1</a:t>
            </a:r>
            <a:r>
              <a:rPr dirty="0" baseline="-16516" sz="2775" spc="-172"/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different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enough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0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/>
              <a:t>to</a:t>
            </a:r>
            <a:r>
              <a:rPr dirty="0" sz="2250" spc="-240"/>
              <a:t> </a:t>
            </a:r>
            <a:r>
              <a:rPr dirty="0" sz="2250" spc="-35"/>
              <a:t>believe</a:t>
            </a:r>
            <a:r>
              <a:rPr dirty="0" sz="2250" spc="-245"/>
              <a:t> </a:t>
            </a:r>
            <a:r>
              <a:rPr dirty="0" sz="2250" spc="-10"/>
              <a:t>that</a:t>
            </a:r>
            <a:r>
              <a:rPr dirty="0" sz="2250" spc="-240"/>
              <a:t> </a:t>
            </a:r>
            <a:r>
              <a:rPr dirty="0" sz="2250"/>
              <a:t>it</a:t>
            </a:r>
            <a:r>
              <a:rPr dirty="0" sz="2250" spc="-245"/>
              <a:t> </a:t>
            </a:r>
            <a:r>
              <a:rPr dirty="0" sz="2250" spc="-10"/>
              <a:t>is</a:t>
            </a:r>
            <a:r>
              <a:rPr dirty="0" sz="2250" spc="-245"/>
              <a:t> </a:t>
            </a:r>
            <a:r>
              <a:rPr dirty="0" sz="2250" spc="-10"/>
              <a:t>not</a:t>
            </a:r>
            <a:r>
              <a:rPr dirty="0" sz="2250" spc="-240"/>
              <a:t> </a:t>
            </a:r>
            <a:r>
              <a:rPr dirty="0" sz="2250" spc="70"/>
              <a:t>0</a:t>
            </a:r>
            <a:r>
              <a:rPr dirty="0" sz="2250" spc="-245"/>
              <a:t> </a:t>
            </a:r>
            <a:r>
              <a:rPr dirty="0" sz="2250" spc="-10"/>
              <a:t>in</a:t>
            </a:r>
            <a:r>
              <a:rPr dirty="0" sz="2250" spc="-240"/>
              <a:t> </a:t>
            </a:r>
            <a:r>
              <a:rPr dirty="0" sz="2250" spc="-20"/>
              <a:t>the</a:t>
            </a:r>
            <a:r>
              <a:rPr dirty="0" sz="2250" spc="-245"/>
              <a:t> </a:t>
            </a:r>
            <a:r>
              <a:rPr dirty="0" sz="2250" spc="-10"/>
              <a:t>population?</a:t>
            </a:r>
            <a:endParaRPr sz="2250">
              <a:latin typeface="Tahoma"/>
              <a:cs typeface="Tahoma"/>
            </a:endParaRPr>
          </a:p>
          <a:p>
            <a:pPr marL="361315" marR="7411720">
              <a:lnSpc>
                <a:spcPct val="158300"/>
              </a:lnSpc>
              <a:spcBef>
                <a:spcPts val="375"/>
              </a:spcBef>
            </a:pPr>
            <a:r>
              <a:rPr dirty="0" spc="50"/>
              <a:t>We</a:t>
            </a:r>
            <a:r>
              <a:rPr dirty="0" spc="-254"/>
              <a:t> </a:t>
            </a:r>
            <a:r>
              <a:rPr dirty="0" spc="-65"/>
              <a:t>-</a:t>
            </a:r>
            <a:r>
              <a:rPr dirty="0" spc="-254"/>
              <a:t> </a:t>
            </a:r>
            <a:r>
              <a:rPr dirty="0" spc="-60"/>
              <a:t>well,</a:t>
            </a:r>
            <a:r>
              <a:rPr dirty="0" spc="-254"/>
              <a:t> </a:t>
            </a:r>
            <a:r>
              <a:rPr dirty="0"/>
              <a:t>R</a:t>
            </a:r>
            <a:r>
              <a:rPr dirty="0" spc="-254"/>
              <a:t> </a:t>
            </a:r>
            <a:r>
              <a:rPr dirty="0" spc="-65"/>
              <a:t>-</a:t>
            </a:r>
            <a:r>
              <a:rPr dirty="0" spc="-254"/>
              <a:t> </a:t>
            </a:r>
            <a:r>
              <a:rPr dirty="0" spc="-10"/>
              <a:t>tests</a:t>
            </a:r>
            <a:r>
              <a:rPr dirty="0" spc="-254"/>
              <a:t> </a:t>
            </a:r>
            <a:r>
              <a:rPr dirty="0" spc="-10"/>
              <a:t>this</a:t>
            </a:r>
            <a:r>
              <a:rPr dirty="0" spc="-250"/>
              <a:t> </a:t>
            </a:r>
            <a:r>
              <a:rPr dirty="0"/>
              <a:t>with</a:t>
            </a:r>
            <a:r>
              <a:rPr dirty="0" spc="-254"/>
              <a:t> </a:t>
            </a:r>
            <a:r>
              <a:rPr dirty="0" spc="-10" b="1">
                <a:solidFill>
                  <a:srgbClr val="1C4189"/>
                </a:solidFill>
                <a:latin typeface="Tahoma"/>
                <a:cs typeface="Tahoma"/>
              </a:rPr>
              <a:t>NHST</a:t>
            </a:r>
            <a:r>
              <a:rPr dirty="0" spc="-10"/>
              <a:t>. First,</a:t>
            </a:r>
            <a:r>
              <a:rPr dirty="0" spc="-250"/>
              <a:t> </a:t>
            </a:r>
            <a:r>
              <a:rPr dirty="0" spc="-40"/>
              <a:t>we</a:t>
            </a:r>
            <a:r>
              <a:rPr dirty="0" spc="-245"/>
              <a:t> </a:t>
            </a:r>
            <a:r>
              <a:rPr dirty="0" spc="-45"/>
              <a:t>need</a:t>
            </a:r>
            <a:r>
              <a:rPr dirty="0" spc="-245"/>
              <a:t> </a:t>
            </a:r>
            <a:r>
              <a:rPr dirty="0" spc="-90"/>
              <a:t>a</a:t>
            </a:r>
            <a:r>
              <a:rPr dirty="0" spc="-245"/>
              <a:t> </a:t>
            </a:r>
            <a:r>
              <a:rPr dirty="0"/>
              <a:t>test</a:t>
            </a:r>
            <a:r>
              <a:rPr dirty="0" spc="-250"/>
              <a:t> </a:t>
            </a:r>
            <a:r>
              <a:rPr dirty="0" spc="-30"/>
              <a:t>statistic,</a:t>
            </a:r>
            <a:r>
              <a:rPr dirty="0" spc="-245"/>
              <a:t> </a:t>
            </a:r>
            <a:r>
              <a:rPr dirty="0" spc="-35"/>
              <a:t>so</a:t>
            </a:r>
            <a:r>
              <a:rPr dirty="0" spc="-245"/>
              <a:t> </a:t>
            </a:r>
            <a:r>
              <a:rPr dirty="0" spc="-120"/>
              <a:t>we…:</a:t>
            </a:r>
          </a:p>
          <a:p>
            <a:pPr>
              <a:lnSpc>
                <a:spcPct val="100000"/>
              </a:lnSpc>
              <a:spcBef>
                <a:spcPts val="434"/>
              </a:spcBef>
            </a:pPr>
          </a:p>
          <a:p>
            <a:pPr marL="76200">
              <a:lnSpc>
                <a:spcPct val="100000"/>
              </a:lnSpc>
            </a:pPr>
            <a:r>
              <a:rPr dirty="0" spc="-65"/>
              <a:t>1)</a:t>
            </a:r>
            <a:r>
              <a:rPr dirty="0" spc="-240"/>
              <a:t> </a:t>
            </a:r>
            <a:r>
              <a:rPr dirty="0" spc="-45"/>
              <a:t>Scale</a:t>
            </a:r>
            <a:r>
              <a:rPr dirty="0" spc="-240"/>
              <a:t> </a:t>
            </a:r>
            <a:r>
              <a:rPr dirty="0" spc="-20"/>
              <a:t>the</a:t>
            </a:r>
            <a:r>
              <a:rPr dirty="0" spc="-235"/>
              <a:t> </a:t>
            </a:r>
            <a:r>
              <a:rPr dirty="0" spc="-35"/>
              <a:t>estimate</a:t>
            </a:r>
            <a:r>
              <a:rPr dirty="0" spc="-240"/>
              <a:t> </a:t>
            </a:r>
            <a:r>
              <a:rPr dirty="0" spc="-10"/>
              <a:t>of</a:t>
            </a:r>
            <a:r>
              <a:rPr dirty="0" spc="-235"/>
              <a:t> </a:t>
            </a:r>
            <a:r>
              <a:rPr dirty="0" spc="-90" i="1">
                <a:latin typeface="Lucida Sans"/>
                <a:cs typeface="Lucida Sans"/>
              </a:rPr>
              <a:t>b</a:t>
            </a:r>
            <a:r>
              <a:rPr dirty="0" baseline="-16516" sz="2775" spc="-135"/>
              <a:t>1</a:t>
            </a:r>
            <a:r>
              <a:rPr dirty="0" baseline="-16516" sz="2775" spc="-172"/>
              <a:t> </a:t>
            </a:r>
            <a:r>
              <a:rPr dirty="0" sz="2250" spc="-45"/>
              <a:t>by</a:t>
            </a:r>
            <a:r>
              <a:rPr dirty="0" sz="2250" spc="-235"/>
              <a:t> </a:t>
            </a:r>
            <a:r>
              <a:rPr dirty="0" sz="2250"/>
              <a:t>its</a:t>
            </a:r>
            <a:r>
              <a:rPr dirty="0" sz="2250" spc="-240"/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5"/>
              <a:t>(variation</a:t>
            </a:r>
            <a:r>
              <a:rPr dirty="0" sz="2250" spc="-235"/>
              <a:t> </a:t>
            </a:r>
            <a:r>
              <a:rPr dirty="0" sz="2250" spc="-10"/>
              <a:t>of</a:t>
            </a:r>
            <a:r>
              <a:rPr dirty="0" sz="2250" spc="-240"/>
              <a:t> </a:t>
            </a:r>
            <a:r>
              <a:rPr dirty="0" sz="2250" spc="-10"/>
              <a:t>estimates)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</a:p>
          <a:p>
            <a:pPr marL="513715">
              <a:lnSpc>
                <a:spcPct val="100000"/>
              </a:lnSpc>
              <a:spcBef>
                <a:spcPts val="5"/>
              </a:spcBef>
            </a:pPr>
            <a:r>
              <a:rPr dirty="0" sz="1550" spc="-10" b="1">
                <a:solidFill>
                  <a:srgbClr val="1C4189"/>
                </a:solidFill>
                <a:latin typeface="Tahoma"/>
                <a:cs typeface="Tahoma"/>
              </a:rPr>
              <a:t>ChallengR!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550">
              <a:latin typeface="Tahoma"/>
              <a:cs typeface="Tahoma"/>
            </a:endParaRPr>
          </a:p>
          <a:p>
            <a:pPr marL="213995">
              <a:lnSpc>
                <a:spcPct val="100000"/>
              </a:lnSpc>
            </a:pPr>
            <a:r>
              <a:rPr dirty="0" sz="1550"/>
              <a:t>What</a:t>
            </a:r>
            <a:r>
              <a:rPr dirty="0" sz="1550" spc="-145"/>
              <a:t> </a:t>
            </a:r>
            <a:r>
              <a:rPr dirty="0" sz="1550" spc="-10"/>
              <a:t>do</a:t>
            </a:r>
            <a:r>
              <a:rPr dirty="0" sz="1550" spc="-145"/>
              <a:t> </a:t>
            </a:r>
            <a:r>
              <a:rPr dirty="0" sz="1550" spc="-20"/>
              <a:t>you</a:t>
            </a:r>
            <a:r>
              <a:rPr dirty="0" sz="1550" spc="-140"/>
              <a:t> </a:t>
            </a:r>
            <a:r>
              <a:rPr dirty="0" sz="1550" spc="-20"/>
              <a:t>get</a:t>
            </a:r>
            <a:r>
              <a:rPr dirty="0" sz="1550" spc="-145"/>
              <a:t> </a:t>
            </a:r>
            <a:r>
              <a:rPr dirty="0" sz="1550" spc="-20"/>
              <a:t>when</a:t>
            </a:r>
            <a:r>
              <a:rPr dirty="0" sz="1550" spc="-145"/>
              <a:t> </a:t>
            </a:r>
            <a:r>
              <a:rPr dirty="0" sz="1550" spc="-20"/>
              <a:t>you</a:t>
            </a:r>
            <a:r>
              <a:rPr dirty="0" sz="1550" spc="-140"/>
              <a:t> </a:t>
            </a:r>
            <a:r>
              <a:rPr dirty="0" sz="1550"/>
              <a:t>divide</a:t>
            </a:r>
            <a:r>
              <a:rPr dirty="0" sz="1550" spc="-145"/>
              <a:t> </a:t>
            </a:r>
            <a:r>
              <a:rPr dirty="0" sz="1550" spc="-55"/>
              <a:t>a</a:t>
            </a:r>
            <a:r>
              <a:rPr dirty="0" sz="1550" spc="-145"/>
              <a:t> </a:t>
            </a:r>
            <a:r>
              <a:rPr dirty="0" sz="1550" spc="-10"/>
              <a:t>normally</a:t>
            </a:r>
            <a:r>
              <a:rPr dirty="0" sz="1550" spc="-140"/>
              <a:t> </a:t>
            </a:r>
            <a:r>
              <a:rPr dirty="0" sz="1550"/>
              <a:t>distributed</a:t>
            </a:r>
            <a:r>
              <a:rPr dirty="0" sz="1550" spc="-145"/>
              <a:t> </a:t>
            </a:r>
            <a:r>
              <a:rPr dirty="0" sz="1550" spc="-20"/>
              <a:t>value</a:t>
            </a:r>
            <a:r>
              <a:rPr dirty="0" sz="1550" spc="-140"/>
              <a:t> </a:t>
            </a:r>
            <a:r>
              <a:rPr dirty="0" sz="1550" spc="-25"/>
              <a:t>by</a:t>
            </a:r>
            <a:r>
              <a:rPr dirty="0" sz="1550" spc="-145"/>
              <a:t> </a:t>
            </a:r>
            <a:r>
              <a:rPr dirty="0" sz="1550"/>
              <a:t>its</a:t>
            </a:r>
            <a:r>
              <a:rPr dirty="0" sz="1550" spc="-145"/>
              <a:t> </a:t>
            </a:r>
            <a:r>
              <a:rPr dirty="0" sz="1550" spc="-10"/>
              <a:t>standard</a:t>
            </a:r>
            <a:r>
              <a:rPr dirty="0" sz="1550" spc="-140"/>
              <a:t> </a:t>
            </a:r>
            <a:r>
              <a:rPr dirty="0" sz="1550"/>
              <a:t>error?</a:t>
            </a:r>
            <a:r>
              <a:rPr dirty="0" sz="1550" spc="-145"/>
              <a:t> </a:t>
            </a:r>
            <a:r>
              <a:rPr dirty="0" sz="1700" spc="405">
                <a:latin typeface="Segoe UI Symbol"/>
                <a:cs typeface="Segoe UI Symbol"/>
              </a:rPr>
              <a:t>🤔</a:t>
            </a:r>
            <a:endParaRPr sz="17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204"/>
              <a:t>Calculating</a:t>
            </a:r>
            <a:r>
              <a:rPr dirty="0" spc="-320"/>
              <a:t> </a:t>
            </a:r>
            <a:r>
              <a:rPr dirty="0" spc="-210"/>
              <a:t>the</a:t>
            </a:r>
            <a:r>
              <a:rPr dirty="0" spc="-320"/>
              <a:t> </a:t>
            </a:r>
            <a:r>
              <a:rPr dirty="0" spc="-265"/>
              <a:t>Test</a:t>
            </a:r>
            <a:r>
              <a:rPr dirty="0" spc="-320"/>
              <a:t> </a:t>
            </a:r>
            <a:r>
              <a:rPr dirty="0" spc="-200"/>
              <a:t>Statistic</a:t>
            </a:r>
            <a:r>
              <a:rPr dirty="0" spc="-315"/>
              <a:t> </a:t>
            </a:r>
            <a:r>
              <a:rPr dirty="0" spc="-145"/>
              <a:t>for</a:t>
            </a:r>
            <a:r>
              <a:rPr dirty="0" spc="-320"/>
              <a:t> </a:t>
            </a:r>
            <a:r>
              <a:rPr dirty="0" sz="4400" spc="-440" b="0" i="1">
                <a:latin typeface="Arial"/>
                <a:cs typeface="Arial"/>
              </a:rPr>
              <a:t>b</a:t>
            </a:r>
            <a:r>
              <a:rPr dirty="0" baseline="-11299" sz="4425" spc="-660" b="0">
                <a:latin typeface="Tahoma"/>
                <a:cs typeface="Tahoma"/>
              </a:rPr>
              <a:t>1</a:t>
            </a:r>
            <a:endParaRPr baseline="-11299" sz="4425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4199" y="1035050"/>
            <a:ext cx="871156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250" spc="-65">
                <a:latin typeface="Tahoma"/>
                <a:cs typeface="Tahoma"/>
              </a:rPr>
              <a:t>1)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Scale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estimate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 i="1">
                <a:latin typeface="Lucida Sans"/>
                <a:cs typeface="Lucida Sans"/>
              </a:rPr>
              <a:t>b</a:t>
            </a:r>
            <a:r>
              <a:rPr dirty="0" baseline="-16516" sz="2775" spc="-135">
                <a:latin typeface="Tahoma"/>
                <a:cs typeface="Tahoma"/>
              </a:rPr>
              <a:t>1</a:t>
            </a:r>
            <a:r>
              <a:rPr dirty="0" baseline="-16516" sz="2775" spc="-172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(variation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estimates):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3342" y="2420024"/>
            <a:ext cx="49530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600" spc="110">
                <a:latin typeface="Tahoma"/>
                <a:cs typeface="Tahoma"/>
              </a:rPr>
              <a:t>=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750" spc="110" i="1">
                <a:latin typeface="Arial"/>
                <a:cs typeface="Arial"/>
              </a:rPr>
              <a:t>t</a:t>
            </a:r>
            <a:endParaRPr sz="2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4381" y="2201244"/>
            <a:ext cx="33591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spc="-285" i="1">
                <a:latin typeface="Arial"/>
                <a:cs typeface="Arial"/>
              </a:rPr>
              <a:t>b</a:t>
            </a:r>
            <a:r>
              <a:rPr dirty="0" baseline="-10510" sz="2775" spc="-427">
                <a:latin typeface="Tahoma"/>
                <a:cs typeface="Tahoma"/>
              </a:rPr>
              <a:t>1</a:t>
            </a:r>
            <a:endParaRPr baseline="-10510" sz="2775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4356" y="2648624"/>
            <a:ext cx="704215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750" spc="-70" i="1">
                <a:latin typeface="Arial"/>
                <a:cs typeface="Arial"/>
              </a:rPr>
              <a:t>SE</a:t>
            </a:r>
            <a:r>
              <a:rPr dirty="0" baseline="-12820" sz="2925" spc="-104" i="1">
                <a:latin typeface="Arial"/>
                <a:cs typeface="Arial"/>
              </a:rPr>
              <a:t>b</a:t>
            </a:r>
            <a:r>
              <a:rPr dirty="0" baseline="-32051" sz="1950" spc="-104">
                <a:latin typeface="Tahoma"/>
                <a:cs typeface="Tahoma"/>
              </a:rPr>
              <a:t>1</a:t>
            </a:r>
            <a:endParaRPr baseline="-32051" sz="195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7424" y="2686042"/>
            <a:ext cx="714375" cy="19050"/>
          </a:xfrm>
          <a:custGeom>
            <a:avLst/>
            <a:gdLst/>
            <a:ahLst/>
            <a:cxnLst/>
            <a:rect l="l" t="t" r="r" b="b"/>
            <a:pathLst>
              <a:path w="714375" h="19050">
                <a:moveTo>
                  <a:pt x="714374" y="19049"/>
                </a:moveTo>
                <a:lnTo>
                  <a:pt x="0" y="19049"/>
                </a:lnTo>
                <a:lnTo>
                  <a:pt x="0" y="0"/>
                </a:lnTo>
                <a:lnTo>
                  <a:pt x="714374" y="0"/>
                </a:lnTo>
                <a:lnTo>
                  <a:pt x="71437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96899" y="3294303"/>
            <a:ext cx="11541760" cy="1036319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318770" indent="-306070">
              <a:lnSpc>
                <a:spcPct val="100000"/>
              </a:lnSpc>
              <a:spcBef>
                <a:spcPts val="985"/>
              </a:spcBef>
              <a:buAutoNum type="arabicParenR" startAt="2"/>
              <a:tabLst>
                <a:tab pos="318770" algn="l"/>
              </a:tabLst>
            </a:pPr>
            <a:r>
              <a:rPr dirty="0" sz="2250">
                <a:latin typeface="Tahoma"/>
                <a:cs typeface="Tahoma"/>
              </a:rPr>
              <a:t>Compare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35" i="1">
                <a:latin typeface="Lucida Sans"/>
                <a:cs typeface="Lucida Sans"/>
              </a:rPr>
              <a:t>t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5" i="1">
                <a:latin typeface="Lucida Sans"/>
                <a:cs typeface="Lucida Sans"/>
              </a:rPr>
              <a:t>t</a:t>
            </a:r>
            <a:r>
              <a:rPr dirty="0" sz="2250" spc="-105">
                <a:latin typeface="Tahoma"/>
                <a:cs typeface="Tahoma"/>
              </a:rPr>
              <a:t>-</a:t>
            </a:r>
            <a:r>
              <a:rPr dirty="0" sz="2250">
                <a:latin typeface="Tahoma"/>
                <a:cs typeface="Tahoma"/>
              </a:rPr>
              <a:t>distribution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get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0" i="1">
                <a:latin typeface="Lucida Sans"/>
                <a:cs typeface="Lucida Sans"/>
              </a:rPr>
              <a:t>p</a:t>
            </a:r>
            <a:r>
              <a:rPr dirty="0" sz="2250" spc="-250">
                <a:latin typeface="Tahoma"/>
                <a:cs typeface="Tahoma"/>
              </a:rPr>
              <a:t>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we’ve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seen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before</a:t>
            </a:r>
            <a:endParaRPr sz="2250">
              <a:latin typeface="Tahoma"/>
              <a:cs typeface="Tahoma"/>
            </a:endParaRPr>
          </a:p>
          <a:p>
            <a:pPr marL="318770" indent="-306070">
              <a:lnSpc>
                <a:spcPct val="100000"/>
              </a:lnSpc>
              <a:spcBef>
                <a:spcPts val="1075"/>
              </a:spcBef>
              <a:buAutoNum type="arabicParenR" startAt="2"/>
              <a:tabLst>
                <a:tab pos="318770" algn="l"/>
              </a:tabLst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4" i="1">
                <a:latin typeface="Lucida Sans"/>
                <a:cs typeface="Lucida Sans"/>
              </a:rPr>
              <a:t>p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smaller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chosen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75" i="1">
                <a:latin typeface="Arial"/>
                <a:cs typeface="Arial"/>
              </a:rPr>
              <a:t>α</a:t>
            </a:r>
            <a:r>
              <a:rPr dirty="0" sz="2750" spc="-254" i="1">
                <a:latin typeface="Arial"/>
                <a:cs typeface="Arial"/>
              </a:rPr>
              <a:t> </a:t>
            </a:r>
            <a:r>
              <a:rPr dirty="0" sz="2250" spc="-70">
                <a:latin typeface="Tahoma"/>
                <a:cs typeface="Tahoma"/>
              </a:rPr>
              <a:t>level,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considered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significant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87502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0"/>
              <a:t>Confidence</a:t>
            </a:r>
            <a:r>
              <a:rPr dirty="0" spc="-295"/>
              <a:t> </a:t>
            </a:r>
            <a:r>
              <a:rPr dirty="0" spc="-245"/>
              <a:t>Intervals</a:t>
            </a:r>
            <a:r>
              <a:rPr dirty="0" spc="-295"/>
              <a:t> </a:t>
            </a:r>
            <a:r>
              <a:rPr dirty="0" spc="-355"/>
              <a:t>(Recap)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858504"/>
            <a:ext cx="11873865" cy="4003040"/>
          </a:xfrm>
          <a:prstGeom prst="rect">
            <a:avLst/>
          </a:prstGeom>
        </p:spPr>
        <p:txBody>
          <a:bodyPr wrap="square" lIns="0" tIns="240029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889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compute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confidence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interval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(CI)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17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(see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Lecture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3)</a:t>
            </a:r>
            <a:endParaRPr sz="2250">
              <a:latin typeface="Tahoma"/>
              <a:cs typeface="Tahoma"/>
            </a:endParaRPr>
          </a:p>
          <a:p>
            <a:pPr marL="25400" marR="123189">
              <a:lnSpc>
                <a:spcPct val="125000"/>
              </a:lnSpc>
              <a:spcBef>
                <a:spcPts val="800"/>
              </a:spcBef>
            </a:pPr>
            <a:r>
              <a:rPr dirty="0" sz="2250" spc="-265" i="1">
                <a:latin typeface="Lucida Sans"/>
                <a:cs typeface="Lucida Sans"/>
              </a:rPr>
              <a:t>Assuming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405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samples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producing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confidence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intervals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Tahoma"/>
                <a:cs typeface="Tahoma"/>
              </a:rPr>
              <a:t>that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contain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2250" spc="-160">
                <a:latin typeface="Tahoma"/>
                <a:cs typeface="Tahoma"/>
              </a:rPr>
              <a:t>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estimate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interest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falls </a:t>
            </a:r>
            <a:r>
              <a:rPr dirty="0" sz="2250" spc="-40">
                <a:latin typeface="Tahoma"/>
                <a:cs typeface="Tahoma"/>
              </a:rPr>
              <a:t>somewhere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lower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limit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upper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limit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we’ve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computed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sample</a:t>
            </a:r>
            <a:endParaRPr sz="2250">
              <a:latin typeface="Tahoma"/>
              <a:cs typeface="Tahoma"/>
            </a:endParaRPr>
          </a:p>
          <a:p>
            <a:pPr marL="25400" marR="916940">
              <a:lnSpc>
                <a:spcPct val="125000"/>
              </a:lnSpc>
              <a:spcBef>
                <a:spcPts val="900"/>
              </a:spcBef>
            </a:pPr>
            <a:r>
              <a:rPr dirty="0" sz="2250" spc="-40">
                <a:latin typeface="Tahoma"/>
                <a:cs typeface="Tahoma"/>
              </a:rPr>
              <a:t>But,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we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cannot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know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our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405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producing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confidence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that </a:t>
            </a:r>
            <a:r>
              <a:rPr dirty="0" sz="2250" spc="-30">
                <a:latin typeface="Tahoma"/>
                <a:cs typeface="Tahoma"/>
              </a:rPr>
              <a:t>contains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value</a:t>
            </a:r>
            <a:endParaRPr sz="2250">
              <a:latin typeface="Tahoma"/>
              <a:cs typeface="Tahoma"/>
            </a:endParaRPr>
          </a:p>
          <a:p>
            <a:pPr marL="25400" marR="17780">
              <a:lnSpc>
                <a:spcPct val="125000"/>
              </a:lnSpc>
              <a:spcBef>
                <a:spcPts val="900"/>
              </a:spcBef>
            </a:pPr>
            <a:r>
              <a:rPr dirty="0" sz="2250" spc="-114">
                <a:latin typeface="Tahoma"/>
                <a:cs typeface="Tahoma"/>
              </a:rPr>
              <a:t>So,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they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do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heavy" sz="2250" spc="-50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NOT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95" b="1">
                <a:solidFill>
                  <a:srgbClr val="1C4189"/>
                </a:solidFill>
                <a:latin typeface="Tahoma"/>
                <a:cs typeface="Tahoma"/>
              </a:rPr>
              <a:t>mean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200" b="1">
                <a:solidFill>
                  <a:srgbClr val="1C4189"/>
                </a:solidFill>
                <a:latin typeface="Tahoma"/>
                <a:cs typeface="Tahoma"/>
              </a:rPr>
              <a:t>we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65" b="1">
                <a:solidFill>
                  <a:srgbClr val="1C4189"/>
                </a:solidFill>
                <a:latin typeface="Tahoma"/>
                <a:cs typeface="Tahoma"/>
              </a:rPr>
              <a:t>can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50" b="1">
                <a:solidFill>
                  <a:srgbClr val="1C4189"/>
                </a:solidFill>
                <a:latin typeface="Tahoma"/>
                <a:cs typeface="Tahoma"/>
              </a:rPr>
              <a:t>be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405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30" b="1">
                <a:solidFill>
                  <a:srgbClr val="1C4189"/>
                </a:solidFill>
                <a:latin typeface="Tahoma"/>
                <a:cs typeface="Tahoma"/>
              </a:rPr>
              <a:t>confident</a:t>
            </a:r>
            <a:r>
              <a:rPr dirty="0" u="none" sz="2250" spc="-20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that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20">
                <a:latin typeface="Tahoma"/>
                <a:cs typeface="Tahoma"/>
              </a:rPr>
              <a:t>the</a:t>
            </a:r>
            <a:r>
              <a:rPr dirty="0" u="none" sz="2250" spc="-254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result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lies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30">
                <a:latin typeface="Tahoma"/>
                <a:cs typeface="Tahoma"/>
              </a:rPr>
              <a:t>between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20">
                <a:latin typeface="Tahoma"/>
                <a:cs typeface="Tahoma"/>
              </a:rPr>
              <a:t>the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lower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50">
                <a:latin typeface="Tahoma"/>
                <a:cs typeface="Tahoma"/>
              </a:rPr>
              <a:t>and</a:t>
            </a:r>
            <a:r>
              <a:rPr dirty="0" u="none" sz="2250" spc="-250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upper limits</a:t>
            </a:r>
            <a:r>
              <a:rPr dirty="0" u="none" sz="2250" spc="-245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of</a:t>
            </a:r>
            <a:r>
              <a:rPr dirty="0" u="none" sz="2250" spc="-245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our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35">
                <a:latin typeface="Tahoma"/>
                <a:cs typeface="Tahoma"/>
              </a:rPr>
              <a:t>computed</a:t>
            </a:r>
            <a:r>
              <a:rPr dirty="0" u="none" sz="2250" spc="-245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interval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1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6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219566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200"/>
              <a:t>Confidence</a:t>
            </a:r>
            <a:r>
              <a:rPr dirty="0" spc="-310"/>
              <a:t> </a:t>
            </a:r>
            <a:r>
              <a:rPr dirty="0" spc="-245"/>
              <a:t>Intervals</a:t>
            </a:r>
            <a:r>
              <a:rPr dirty="0" spc="-310"/>
              <a:t> </a:t>
            </a:r>
            <a:r>
              <a:rPr dirty="0" spc="-145"/>
              <a:t>for</a:t>
            </a:r>
            <a:r>
              <a:rPr dirty="0" spc="-310"/>
              <a:t> </a:t>
            </a:r>
            <a:r>
              <a:rPr dirty="0" sz="4400" spc="-440" b="0" i="1">
                <a:latin typeface="Arial"/>
                <a:cs typeface="Arial"/>
              </a:rPr>
              <a:t>b</a:t>
            </a:r>
            <a:r>
              <a:rPr dirty="0" baseline="-11299" sz="4425" spc="-660" b="0">
                <a:latin typeface="Tahoma"/>
                <a:cs typeface="Tahoma"/>
              </a:rPr>
              <a:t>1</a:t>
            </a:r>
            <a:endParaRPr baseline="-11299" sz="4425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5412" y="2386003"/>
            <a:ext cx="104774" cy="1047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5412" y="2928928"/>
            <a:ext cx="104774" cy="10477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347661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5412" y="4014778"/>
            <a:ext cx="104774" cy="1047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412" y="4557703"/>
            <a:ext cx="104774" cy="1047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949325"/>
            <a:ext cx="9585960" cy="3825875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>
                <a:latin typeface="Tahoma"/>
                <a:cs typeface="Tahoma"/>
              </a:rPr>
              <a:t>CIs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useful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measure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uncertainty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estimate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 spc="-290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there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a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relatively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difference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upper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lower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Tahoma"/>
                <a:cs typeface="Tahoma"/>
              </a:rPr>
              <a:t>limits?</a:t>
            </a:r>
            <a:endParaRPr sz="2250">
              <a:latin typeface="Tahoma"/>
              <a:cs typeface="Tahoma"/>
            </a:endParaRPr>
          </a:p>
          <a:p>
            <a:pPr marL="774065" marR="3538854">
              <a:lnSpc>
                <a:spcPct val="158300"/>
              </a:lnSpc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yes,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large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uncertainty </a:t>
            </a: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no,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small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uncertainty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19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example:</a:t>
            </a:r>
            <a:endParaRPr sz="2250">
              <a:latin typeface="Tahoma"/>
              <a:cs typeface="Tahoma"/>
            </a:endParaRPr>
          </a:p>
          <a:p>
            <a:pPr marL="774065" marR="310515">
              <a:lnSpc>
                <a:spcPct val="158300"/>
              </a:lnSpc>
            </a:pP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[1.28,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10.34]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wide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large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uncertainty </a:t>
            </a: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[1.28,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1.34]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narrow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small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uncertainty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19174" y="18478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5412" y="2386003"/>
            <a:ext cx="104774" cy="1047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5412" y="3357553"/>
            <a:ext cx="104774" cy="1047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433386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5412" y="4872028"/>
            <a:ext cx="104774" cy="104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412" y="5414953"/>
            <a:ext cx="104774" cy="104774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584199" y="220753"/>
            <a:ext cx="5485130" cy="6946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dirty="0" spc="-200"/>
              <a:t>Confidence</a:t>
            </a:r>
            <a:r>
              <a:rPr dirty="0" spc="-310"/>
              <a:t> </a:t>
            </a:r>
            <a:r>
              <a:rPr dirty="0" spc="-245"/>
              <a:t>Intervals</a:t>
            </a:r>
            <a:r>
              <a:rPr dirty="0" spc="-310"/>
              <a:t> </a:t>
            </a:r>
            <a:r>
              <a:rPr dirty="0" spc="-145"/>
              <a:t>for</a:t>
            </a:r>
            <a:r>
              <a:rPr dirty="0" spc="-310"/>
              <a:t> </a:t>
            </a:r>
            <a:r>
              <a:rPr dirty="0" sz="4400" spc="-440" b="0" i="1">
                <a:latin typeface="Arial"/>
                <a:cs typeface="Arial"/>
              </a:rPr>
              <a:t>b</a:t>
            </a:r>
            <a:r>
              <a:rPr dirty="0" baseline="-11299" sz="4425" spc="-660" b="0">
                <a:latin typeface="Tahoma"/>
                <a:cs typeface="Tahoma"/>
              </a:rPr>
              <a:t>1</a:t>
            </a:r>
            <a:endParaRPr baseline="-11299" sz="4425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950" y="858504"/>
            <a:ext cx="11730355" cy="4774565"/>
          </a:xfrm>
          <a:prstGeom prst="rect">
            <a:avLst/>
          </a:prstGeom>
        </p:spPr>
        <p:txBody>
          <a:bodyPr wrap="square" lIns="0" tIns="240029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889"/>
              </a:spcBef>
            </a:pPr>
            <a:r>
              <a:rPr dirty="0" sz="2250">
                <a:latin typeface="Tahoma"/>
                <a:cs typeface="Tahoma"/>
              </a:rPr>
              <a:t>CIs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tell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significance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285" i="1">
                <a:latin typeface="Arial"/>
                <a:cs typeface="Arial"/>
              </a:rPr>
              <a:t>b</a:t>
            </a:r>
            <a:r>
              <a:rPr dirty="0" baseline="-12012" sz="2775" spc="-427">
                <a:latin typeface="Tahoma"/>
                <a:cs typeface="Tahoma"/>
              </a:rPr>
              <a:t>1</a:t>
            </a:r>
            <a:endParaRPr baseline="-12012" sz="2775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  <a:spcBef>
                <a:spcPts val="1475"/>
              </a:spcBef>
            </a:pP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Does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4" b="1">
                <a:solidFill>
                  <a:srgbClr val="1C4189"/>
                </a:solidFill>
                <a:latin typeface="Tahoma"/>
                <a:cs typeface="Tahoma"/>
              </a:rPr>
              <a:t>CI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cross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(contain)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0?</a:t>
            </a:r>
            <a:endParaRPr sz="2250">
              <a:latin typeface="Tahoma"/>
              <a:cs typeface="Tahoma"/>
            </a:endParaRPr>
          </a:p>
          <a:p>
            <a:pPr marL="786765" marR="17780">
              <a:lnSpc>
                <a:spcPct val="125000"/>
              </a:lnSpc>
              <a:spcBef>
                <a:spcPts val="900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does,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contains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value,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possible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is 0.</a:t>
            </a:r>
            <a:endParaRPr sz="2250">
              <a:latin typeface="Tahoma"/>
              <a:cs typeface="Tahoma"/>
            </a:endParaRPr>
          </a:p>
          <a:p>
            <a:pPr marL="786765" marR="20955">
              <a:lnSpc>
                <a:spcPct val="125000"/>
              </a:lnSpc>
              <a:spcBef>
                <a:spcPts val="900"/>
              </a:spcBef>
            </a:pPr>
            <a:r>
              <a:rPr dirty="0" sz="2250" spc="-90">
                <a:latin typeface="Tahoma"/>
                <a:cs typeface="Tahoma"/>
              </a:rPr>
              <a:t>If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doesn’t,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sample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contains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value,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unlikely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population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value is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0.</a:t>
            </a:r>
            <a:endParaRPr sz="22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19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example:</a:t>
            </a:r>
            <a:endParaRPr sz="2250">
              <a:latin typeface="Tahoma"/>
              <a:cs typeface="Tahoma"/>
            </a:endParaRPr>
          </a:p>
          <a:p>
            <a:pPr marL="786765">
              <a:lnSpc>
                <a:spcPct val="100000"/>
              </a:lnSpc>
              <a:spcBef>
                <a:spcPts val="1575"/>
              </a:spcBef>
            </a:pP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40">
                <a:latin typeface="Tahoma"/>
                <a:cs typeface="Tahoma"/>
              </a:rPr>
              <a:t>[-</a:t>
            </a:r>
            <a:r>
              <a:rPr dirty="0" sz="2250" spc="-60">
                <a:latin typeface="Tahoma"/>
                <a:cs typeface="Tahoma"/>
              </a:rPr>
              <a:t>1.28,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1.34]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crosses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0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90" i="1">
                <a:latin typeface="Lucida Sans"/>
                <a:cs typeface="Lucida Sans"/>
              </a:rPr>
              <a:t>(tip:</a:t>
            </a:r>
            <a:r>
              <a:rPr dirty="0" sz="2250" spc="-245" i="1">
                <a:latin typeface="Lucida Sans"/>
                <a:cs typeface="Lucida Sans"/>
              </a:rPr>
              <a:t> </a:t>
            </a:r>
            <a:r>
              <a:rPr dirty="0" sz="2250" spc="-204" i="1">
                <a:latin typeface="Lucida Sans"/>
                <a:cs typeface="Lucida Sans"/>
              </a:rPr>
              <a:t>look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 spc="-245" i="1">
                <a:latin typeface="Lucida Sans"/>
                <a:cs typeface="Lucida Sans"/>
              </a:rPr>
              <a:t>for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 spc="-275" i="1">
                <a:latin typeface="Lucida Sans"/>
                <a:cs typeface="Lucida Sans"/>
              </a:rPr>
              <a:t>a</a:t>
            </a:r>
            <a:r>
              <a:rPr dirty="0" sz="2250" spc="-245" i="1">
                <a:latin typeface="Lucida Sans"/>
                <a:cs typeface="Lucida Sans"/>
              </a:rPr>
              <a:t> </a:t>
            </a:r>
            <a:r>
              <a:rPr dirty="0" sz="2250" spc="-229" i="1">
                <a:latin typeface="Lucida Sans"/>
                <a:cs typeface="Lucida Sans"/>
              </a:rPr>
              <a:t>negative</a:t>
            </a:r>
            <a:r>
              <a:rPr dirty="0" sz="2250" spc="-250" i="1">
                <a:latin typeface="Lucida Sans"/>
                <a:cs typeface="Lucida Sans"/>
              </a:rPr>
              <a:t> </a:t>
            </a:r>
            <a:r>
              <a:rPr dirty="0" sz="2250" spc="-10" i="1">
                <a:latin typeface="Lucida Sans"/>
                <a:cs typeface="Lucida Sans"/>
              </a:rPr>
              <a:t>sign)</a:t>
            </a:r>
            <a:endParaRPr sz="2250">
              <a:latin typeface="Lucida Sans"/>
              <a:cs typeface="Lucida Sans"/>
            </a:endParaRPr>
          </a:p>
          <a:p>
            <a:pPr marL="786765">
              <a:lnSpc>
                <a:spcPct val="100000"/>
              </a:lnSpc>
              <a:spcBef>
                <a:spcPts val="1575"/>
              </a:spcBef>
            </a:pP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[1.28,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1.34]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does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cross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pc="-445"/>
              <a:t>Is</a:t>
            </a:r>
            <a:r>
              <a:rPr dirty="0" spc="-320"/>
              <a:t> </a:t>
            </a:r>
            <a:r>
              <a:rPr dirty="0" sz="4400" spc="-415" b="0" i="1">
                <a:latin typeface="Arial"/>
                <a:cs typeface="Arial"/>
              </a:rPr>
              <a:t>b</a:t>
            </a:r>
            <a:r>
              <a:rPr dirty="0" baseline="-11299" sz="4425" spc="-622" b="0">
                <a:latin typeface="Tahoma"/>
                <a:cs typeface="Tahoma"/>
              </a:rPr>
              <a:t>1</a:t>
            </a:r>
            <a:r>
              <a:rPr dirty="0" baseline="-11299" sz="4425" spc="135" b="0">
                <a:latin typeface="Tahoma"/>
                <a:cs typeface="Tahoma"/>
              </a:rPr>
              <a:t> </a:t>
            </a:r>
            <a:r>
              <a:rPr dirty="0" sz="3600" spc="-245"/>
              <a:t>(Statistically)</a:t>
            </a:r>
            <a:r>
              <a:rPr dirty="0" sz="3600" spc="-320"/>
              <a:t> </a:t>
            </a:r>
            <a:r>
              <a:rPr dirty="0" sz="3600" spc="-265"/>
              <a:t>Significant?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819640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4550" y="4611069"/>
            <a:ext cx="8089265" cy="1656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baseline="2469" sz="3375" spc="-165">
                <a:latin typeface="Tahoma"/>
                <a:cs typeface="Tahoma"/>
              </a:rPr>
              <a:t>Is</a:t>
            </a:r>
            <a:r>
              <a:rPr dirty="0" baseline="2469" sz="3375" spc="-352">
                <a:latin typeface="Tahoma"/>
                <a:cs typeface="Tahoma"/>
              </a:rPr>
              <a:t> </a:t>
            </a:r>
            <a:r>
              <a:rPr dirty="0" baseline="2469" sz="3375" spc="-30">
                <a:latin typeface="Tahoma"/>
                <a:cs typeface="Tahoma"/>
              </a:rPr>
              <a:t>the</a:t>
            </a:r>
            <a:r>
              <a:rPr dirty="0" baseline="2469" sz="3375" spc="-352">
                <a:latin typeface="Tahoma"/>
                <a:cs typeface="Tahoma"/>
              </a:rPr>
              <a:t> </a:t>
            </a:r>
            <a:r>
              <a:rPr dirty="0" baseline="2469" sz="3375" spc="-247" i="1">
                <a:latin typeface="Lucida Sans"/>
                <a:cs typeface="Lucida Sans"/>
              </a:rPr>
              <a:t>p</a:t>
            </a:r>
            <a:r>
              <a:rPr dirty="0" baseline="2469" sz="3375" spc="-247">
                <a:latin typeface="Tahoma"/>
                <a:cs typeface="Tahoma"/>
              </a:rPr>
              <a:t>-</a:t>
            </a:r>
            <a:r>
              <a:rPr dirty="0" baseline="2469" sz="3375" spc="-67">
                <a:latin typeface="Tahoma"/>
                <a:cs typeface="Tahoma"/>
              </a:rPr>
              <a:t>value</a:t>
            </a:r>
            <a:r>
              <a:rPr dirty="0" baseline="2469" sz="3375" spc="-345">
                <a:latin typeface="Tahoma"/>
                <a:cs typeface="Tahoma"/>
              </a:rPr>
              <a:t> </a:t>
            </a:r>
            <a:r>
              <a:rPr dirty="0" baseline="2469" sz="3375" spc="-52">
                <a:latin typeface="Tahoma"/>
                <a:cs typeface="Tahoma"/>
              </a:rPr>
              <a:t>associated</a:t>
            </a:r>
            <a:r>
              <a:rPr dirty="0" baseline="2469" sz="3375" spc="-352">
                <a:latin typeface="Tahoma"/>
                <a:cs typeface="Tahoma"/>
              </a:rPr>
              <a:t> </a:t>
            </a:r>
            <a:r>
              <a:rPr dirty="0" baseline="2469" sz="3375">
                <a:latin typeface="Tahoma"/>
                <a:cs typeface="Tahoma"/>
              </a:rPr>
              <a:t>with</a:t>
            </a:r>
            <a:r>
              <a:rPr dirty="0" baseline="2469" sz="3375" spc="-352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32">
                <a:latin typeface="Tahoma"/>
                <a:cs typeface="Tahoma"/>
              </a:rPr>
              <a:t> </a:t>
            </a:r>
            <a:r>
              <a:rPr dirty="0" baseline="2469" sz="3375" spc="-15">
                <a:latin typeface="Tahoma"/>
                <a:cs typeface="Tahoma"/>
              </a:rPr>
              <a:t>statistically</a:t>
            </a:r>
            <a:r>
              <a:rPr dirty="0" baseline="2469" sz="3375" spc="-352">
                <a:latin typeface="Tahoma"/>
                <a:cs typeface="Tahoma"/>
              </a:rPr>
              <a:t> </a:t>
            </a:r>
            <a:r>
              <a:rPr dirty="0" baseline="2469" sz="3375" spc="-75">
                <a:latin typeface="Tahoma"/>
                <a:cs typeface="Tahoma"/>
              </a:rPr>
              <a:t>significant?</a:t>
            </a:r>
            <a:r>
              <a:rPr dirty="0" baseline="2469" sz="3375" spc="-345">
                <a:latin typeface="Tahoma"/>
                <a:cs typeface="Tahoma"/>
              </a:rPr>
              <a:t> </a:t>
            </a:r>
            <a:r>
              <a:rPr dirty="0" baseline="2267" sz="3675" spc="877">
                <a:latin typeface="Segoe UI Symbol"/>
                <a:cs typeface="Segoe UI Symbol"/>
              </a:rPr>
              <a:t>🤔</a:t>
            </a:r>
            <a:endParaRPr baseline="2267" sz="3675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</a:pPr>
            <a:endParaRPr sz="225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2250">
              <a:latin typeface="Segoe UI Symbol"/>
              <a:cs typeface="Segoe UI Symbol"/>
            </a:endParaRPr>
          </a:p>
          <a:p>
            <a:pPr marL="3658235">
              <a:lnSpc>
                <a:spcPct val="100000"/>
              </a:lnSpc>
            </a:pPr>
            <a:r>
              <a:rPr dirty="0" sz="2450" spc="195">
                <a:latin typeface="Segoe UI Symbol"/>
                <a:cs typeface="Segoe UI Symbol"/>
              </a:rPr>
              <a:t>🤫</a:t>
            </a:r>
            <a:r>
              <a:rPr dirty="0" sz="2250" spc="195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Scientific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Notation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Converter</a:t>
            </a:r>
            <a:r>
              <a:rPr dirty="0" sz="2250" spc="-14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450" spc="-960">
                <a:latin typeface="Segoe UI Symbol"/>
                <a:cs typeface="Segoe UI Symbol"/>
              </a:rPr>
              <a:t>🤫</a:t>
            </a:r>
            <a:endParaRPr sz="245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599" y="1009641"/>
            <a:ext cx="12192000" cy="3543300"/>
          </a:xfrm>
          <a:custGeom>
            <a:avLst/>
            <a:gdLst/>
            <a:ahLst/>
            <a:cxnLst/>
            <a:rect l="l" t="t" r="r" b="b"/>
            <a:pathLst>
              <a:path w="12192000" h="3543300">
                <a:moveTo>
                  <a:pt x="12191999" y="3543299"/>
                </a:moveTo>
                <a:lnTo>
                  <a:pt x="0" y="35432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35432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181" y="1249362"/>
            <a:ext cx="4445000" cy="3949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ts val="143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lm(formula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sleep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~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pos_psy,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data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sleep_tib)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181" y="1811337"/>
            <a:ext cx="1427480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Residuals:</a:t>
            </a:r>
            <a:endParaRPr sz="1200">
              <a:latin typeface="Courier New"/>
              <a:cs typeface="Courier New"/>
            </a:endParaRPr>
          </a:p>
          <a:p>
            <a:pPr marL="377190">
              <a:lnSpc>
                <a:spcPct val="100000"/>
              </a:lnSpc>
              <a:spcBef>
                <a:spcPts val="60"/>
              </a:spcBef>
              <a:tabLst>
                <a:tab pos="1225550" algn="l"/>
              </a:tabLst>
            </a:pPr>
            <a:r>
              <a:rPr dirty="0" sz="1200" spc="-25">
                <a:latin typeface="Courier New"/>
                <a:cs typeface="Courier New"/>
              </a:rPr>
              <a:t>Min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1Q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12.526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1.706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91327" y="2001837"/>
            <a:ext cx="208724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130935" algn="l"/>
                <a:tab pos="1791335" algn="l"/>
              </a:tabLst>
            </a:pPr>
            <a:r>
              <a:rPr dirty="0" sz="1200" spc="-10">
                <a:latin typeface="Courier New"/>
                <a:cs typeface="Courier New"/>
              </a:rPr>
              <a:t>Median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3Q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Max</a:t>
            </a:r>
            <a:endParaRPr sz="1200">
              <a:latin typeface="Courier New"/>
              <a:cs typeface="Courier New"/>
            </a:endParaRPr>
          </a:p>
          <a:p>
            <a:pPr marL="93980">
              <a:lnSpc>
                <a:spcPct val="100000"/>
              </a:lnSpc>
              <a:spcBef>
                <a:spcPts val="60"/>
              </a:spcBef>
              <a:tabLst>
                <a:tab pos="848360" algn="l"/>
                <a:tab pos="1602740" algn="l"/>
              </a:tabLst>
            </a:pPr>
            <a:r>
              <a:rPr dirty="0" sz="1200" spc="-10">
                <a:latin typeface="Courier New"/>
                <a:cs typeface="Courier New"/>
              </a:rPr>
              <a:t>0.408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1.978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5.389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181" y="2563812"/>
            <a:ext cx="453961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Coefficients:</a:t>
            </a:r>
            <a:endParaRPr sz="1200">
              <a:latin typeface="Courier New"/>
              <a:cs typeface="Courier New"/>
            </a:endParaRPr>
          </a:p>
          <a:p>
            <a:pPr marL="113157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Estimate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Std.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t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value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Pr(&gt;|t|)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5617" y="2944812"/>
            <a:ext cx="25590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848360" algn="l"/>
                <a:tab pos="1508125" algn="l"/>
              </a:tabLst>
            </a:pPr>
            <a:r>
              <a:rPr dirty="0" sz="1200" spc="-10">
                <a:latin typeface="Courier New"/>
                <a:cs typeface="Courier New"/>
              </a:rPr>
              <a:t>1.1502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3.060</a:t>
            </a:r>
            <a:r>
              <a:rPr dirty="0" sz="1200">
                <a:latin typeface="Courier New"/>
                <a:cs typeface="Courier New"/>
              </a:rPr>
              <a:t>	0.00239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 spc="-10">
                <a:latin typeface="Courier New"/>
                <a:cs typeface="Courier New"/>
              </a:rPr>
              <a:t>0.3149</a:t>
            </a:r>
            <a:r>
              <a:rPr dirty="0" sz="1200">
                <a:latin typeface="Courier New"/>
                <a:cs typeface="Courier New"/>
              </a:rPr>
              <a:t>	7.262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2.74e-12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181" y="2944812"/>
            <a:ext cx="1898650" cy="5854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(Intercept)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3.5202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  <a:spcBef>
                <a:spcPts val="60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pos_psy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2.2872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--</a:t>
            </a:r>
            <a:r>
              <a:rPr dirty="0" sz="1200" spc="-50">
                <a:latin typeface="Courier New"/>
                <a:cs typeface="Courier New"/>
              </a:rPr>
              <a:t>-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181" y="3506787"/>
            <a:ext cx="5859145" cy="96646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508125" algn="l"/>
              </a:tabLst>
            </a:pPr>
            <a:r>
              <a:rPr dirty="0" sz="1200">
                <a:latin typeface="Courier New"/>
                <a:cs typeface="Courier New"/>
              </a:rPr>
              <a:t>Signif.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codes:</a:t>
            </a:r>
            <a:r>
              <a:rPr dirty="0" sz="1200">
                <a:latin typeface="Courier New"/>
                <a:cs typeface="Courier New"/>
              </a:rPr>
              <a:t>	0</a:t>
            </a:r>
            <a:r>
              <a:rPr dirty="0" sz="1200" spc="6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0.05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'.'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 spc="-50">
                <a:latin typeface="Courier New"/>
                <a:cs typeface="Courier New"/>
              </a:rPr>
              <a:t>1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Courier New"/>
              <a:cs typeface="Courier New"/>
            </a:endParaRPr>
          </a:p>
          <a:p>
            <a:pPr marR="287655">
              <a:lnSpc>
                <a:spcPct val="104200"/>
              </a:lnSpc>
              <a:tabLst>
                <a:tab pos="1979930" algn="l"/>
                <a:tab pos="3016885" algn="l"/>
                <a:tab pos="4997450" algn="l"/>
              </a:tabLst>
            </a:pPr>
            <a:r>
              <a:rPr dirty="0" sz="1200">
                <a:latin typeface="Courier New"/>
                <a:cs typeface="Courier New"/>
              </a:rPr>
              <a:t>Residual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standard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error: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2.855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degrees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of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freedom </a:t>
            </a:r>
            <a:r>
              <a:rPr dirty="0" sz="1200">
                <a:latin typeface="Courier New"/>
                <a:cs typeface="Courier New"/>
              </a:rPr>
              <a:t>Multiple</a:t>
            </a:r>
            <a:r>
              <a:rPr dirty="0" sz="1200" spc="1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0.1374,</a:t>
            </a:r>
            <a:r>
              <a:rPr dirty="0" sz="1200">
                <a:latin typeface="Courier New"/>
                <a:cs typeface="Courier New"/>
              </a:rPr>
              <a:t>	Adjusted</a:t>
            </a:r>
            <a:r>
              <a:rPr dirty="0" sz="1200" spc="15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0.1348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25"/>
              </a:lnSpc>
              <a:tabLst>
                <a:tab pos="3488690" algn="l"/>
              </a:tabLst>
            </a:pPr>
            <a:r>
              <a:rPr dirty="0" sz="1200">
                <a:latin typeface="Courier New"/>
                <a:cs typeface="Courier New"/>
              </a:rPr>
              <a:t>F-statistic: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52.74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and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DF,</a:t>
            </a:r>
            <a:r>
              <a:rPr dirty="0" sz="1200">
                <a:latin typeface="Courier New"/>
                <a:cs typeface="Courier New"/>
              </a:rPr>
              <a:t>	p-value:</a:t>
            </a:r>
            <a:r>
              <a:rPr dirty="0" sz="1200" spc="23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2.744e-</a:t>
            </a:r>
            <a:r>
              <a:rPr dirty="0" sz="1200" spc="-25">
                <a:latin typeface="Courier New"/>
                <a:cs typeface="Courier New"/>
              </a:rPr>
              <a:t>12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1080039"/>
          <a:ext cx="12268200" cy="1332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3885"/>
                <a:gridCol w="1826894"/>
                <a:gridCol w="1830704"/>
                <a:gridCol w="1664970"/>
                <a:gridCol w="1725295"/>
                <a:gridCol w="1642745"/>
                <a:gridCol w="1624965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20" b="1">
                          <a:latin typeface="Tahoma"/>
                          <a:cs typeface="Tahoma"/>
                        </a:rPr>
                        <a:t>term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estimate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781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std.error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statistic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035">
                        <a:lnSpc>
                          <a:spcPts val="2670"/>
                        </a:lnSpc>
                      </a:pPr>
                      <a:r>
                        <a:rPr dirty="0" sz="2250" spc="-30" b="1">
                          <a:latin typeface="Tahoma"/>
                          <a:cs typeface="Tahoma"/>
                        </a:rPr>
                        <a:t>p.value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8445">
                        <a:lnSpc>
                          <a:spcPts val="2670"/>
                        </a:lnSpc>
                      </a:pPr>
                      <a:r>
                        <a:rPr dirty="0" sz="2250" spc="-35" b="1">
                          <a:latin typeface="Tahoma"/>
                          <a:cs typeface="Tahoma"/>
                        </a:rPr>
                        <a:t>conf.low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60" b="1">
                          <a:latin typeface="Tahoma"/>
                          <a:cs typeface="Tahoma"/>
                        </a:rPr>
                        <a:t>conf.high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(Intercept)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3.520190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78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1.1502372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3.060403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03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0.0023911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844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1.257493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5.782887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pos_psy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2.287165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5781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0.3149414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7526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7.262193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303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0.0000000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5844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1.667626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2.906704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04"/>
              <a:t>Where’s</a:t>
            </a:r>
            <a:r>
              <a:rPr dirty="0" spc="-330"/>
              <a:t> </a:t>
            </a:r>
            <a:r>
              <a:rPr dirty="0" spc="-210"/>
              <a:t>the</a:t>
            </a:r>
            <a:r>
              <a:rPr dirty="0" spc="-330"/>
              <a:t> </a:t>
            </a:r>
            <a:r>
              <a:rPr dirty="0" spc="-295"/>
              <a:t>CI?!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781290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7250" y="2438560"/>
            <a:ext cx="8817610" cy="111125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75"/>
              </a:spcBef>
            </a:pPr>
            <a:r>
              <a:rPr dirty="0" sz="2250" spc="-1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much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uncertainty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estimate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-472">
                <a:latin typeface="Tahoma"/>
                <a:cs typeface="Tahoma"/>
              </a:rPr>
              <a:t> </a:t>
            </a:r>
            <a:r>
              <a:rPr dirty="0" sz="2250" spc="-245">
                <a:latin typeface="Tahoma"/>
                <a:cs typeface="Tahoma"/>
              </a:rPr>
              <a:t>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according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CI?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38100">
              <a:lnSpc>
                <a:spcPct val="100000"/>
              </a:lnSpc>
              <a:spcBef>
                <a:spcPts val="975"/>
              </a:spcBef>
            </a:pPr>
            <a:r>
              <a:rPr dirty="0" sz="2250">
                <a:latin typeface="Tahoma"/>
                <a:cs typeface="Tahoma"/>
              </a:rPr>
              <a:t>What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infer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significance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17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CI?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324215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499" y="220753"/>
            <a:ext cx="3865245" cy="6946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4400" spc="-415" b="0" i="1">
                <a:latin typeface="Arial"/>
                <a:cs typeface="Arial"/>
              </a:rPr>
              <a:t>b</a:t>
            </a:r>
            <a:r>
              <a:rPr dirty="0" baseline="-11299" sz="4425" spc="-622" b="0">
                <a:latin typeface="Tahoma"/>
                <a:cs typeface="Tahoma"/>
              </a:rPr>
              <a:t>1</a:t>
            </a:r>
            <a:r>
              <a:rPr dirty="0" baseline="-11299" sz="4425" spc="60" b="0">
                <a:latin typeface="Tahoma"/>
                <a:cs typeface="Tahoma"/>
              </a:rPr>
              <a:t> </a:t>
            </a:r>
            <a:r>
              <a:rPr dirty="0" sz="3600" spc="-280"/>
              <a:t>as</a:t>
            </a:r>
            <a:r>
              <a:rPr dirty="0" sz="3600" spc="-350"/>
              <a:t> </a:t>
            </a:r>
            <a:r>
              <a:rPr dirty="0" sz="3600" spc="-280"/>
              <a:t>an</a:t>
            </a:r>
            <a:r>
              <a:rPr dirty="0" sz="3600" spc="-350"/>
              <a:t> </a:t>
            </a:r>
            <a:r>
              <a:rPr dirty="0" sz="3600" spc="-160"/>
              <a:t>Effect</a:t>
            </a:r>
            <a:r>
              <a:rPr dirty="0" sz="3600" spc="-350"/>
              <a:t> </a:t>
            </a:r>
            <a:r>
              <a:rPr dirty="0" sz="3600" spc="-125"/>
              <a:t>Size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848215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5448290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59626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6476989"/>
            <a:ext cx="95249" cy="9523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69913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57250" y="4692650"/>
            <a:ext cx="10306685" cy="2511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 i="1">
                <a:latin typeface="Lucida Sans"/>
                <a:cs typeface="Lucida Sans"/>
              </a:rPr>
              <a:t>b</a:t>
            </a:r>
            <a:r>
              <a:rPr dirty="0" baseline="-16516" sz="2775" spc="-135">
                <a:latin typeface="Tahoma"/>
                <a:cs typeface="Tahoma"/>
              </a:rPr>
              <a:t>1</a:t>
            </a:r>
            <a:r>
              <a:rPr dirty="0" baseline="-16516" sz="2775" spc="-172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useful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interpretable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itself</a:t>
            </a:r>
            <a:endParaRPr sz="2250">
              <a:latin typeface="Tahoma"/>
              <a:cs typeface="Tahoma"/>
            </a:endParaRPr>
          </a:p>
          <a:p>
            <a:pPr marL="418465" marR="499109" indent="-381000">
              <a:lnSpc>
                <a:spcPct val="142600"/>
              </a:lnSpc>
              <a:spcBef>
                <a:spcPts val="875"/>
              </a:spcBef>
            </a:pPr>
            <a:r>
              <a:rPr dirty="0" sz="2250" spc="-7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tell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 </a:t>
            </a:r>
            <a:r>
              <a:rPr dirty="0" sz="2250" spc="-1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negative?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418465" marR="30480" indent="-381000">
              <a:lnSpc>
                <a:spcPts val="4050"/>
              </a:lnSpc>
              <a:spcBef>
                <a:spcPts val="120"/>
              </a:spcBef>
            </a:pPr>
            <a:r>
              <a:rPr dirty="0" sz="2250" spc="-7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tell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strength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 </a:t>
            </a:r>
            <a:r>
              <a:rPr dirty="0" sz="2250" spc="75">
                <a:latin typeface="Tahoma"/>
                <a:cs typeface="Tahoma"/>
              </a:rPr>
              <a:t>More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next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week!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9599" y="1009640"/>
            <a:ext cx="12192000" cy="3543300"/>
          </a:xfrm>
          <a:custGeom>
            <a:avLst/>
            <a:gdLst/>
            <a:ahLst/>
            <a:cxnLst/>
            <a:rect l="l" t="t" r="r" b="b"/>
            <a:pathLst>
              <a:path w="12192000" h="3543300">
                <a:moveTo>
                  <a:pt x="12191999" y="3543299"/>
                </a:moveTo>
                <a:lnTo>
                  <a:pt x="0" y="35432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35432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88181" y="1249362"/>
            <a:ext cx="4445000" cy="3949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ts val="143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lm(formula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sleep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~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pos_psy,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data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sleep_tib)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181" y="1811337"/>
            <a:ext cx="1427480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Residuals:</a:t>
            </a:r>
            <a:endParaRPr sz="1200">
              <a:latin typeface="Courier New"/>
              <a:cs typeface="Courier New"/>
            </a:endParaRPr>
          </a:p>
          <a:p>
            <a:pPr marL="377190">
              <a:lnSpc>
                <a:spcPct val="100000"/>
              </a:lnSpc>
              <a:spcBef>
                <a:spcPts val="60"/>
              </a:spcBef>
              <a:tabLst>
                <a:tab pos="1225550" algn="l"/>
              </a:tabLst>
            </a:pPr>
            <a:r>
              <a:rPr dirty="0" sz="1200" spc="-25">
                <a:latin typeface="Courier New"/>
                <a:cs typeface="Courier New"/>
              </a:rPr>
              <a:t>Min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1Q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12.526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1.706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91327" y="2001837"/>
            <a:ext cx="208724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130935" algn="l"/>
                <a:tab pos="1791335" algn="l"/>
              </a:tabLst>
            </a:pPr>
            <a:r>
              <a:rPr dirty="0" sz="1200" spc="-10">
                <a:latin typeface="Courier New"/>
                <a:cs typeface="Courier New"/>
              </a:rPr>
              <a:t>Median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3Q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Max</a:t>
            </a:r>
            <a:endParaRPr sz="1200">
              <a:latin typeface="Courier New"/>
              <a:cs typeface="Courier New"/>
            </a:endParaRPr>
          </a:p>
          <a:p>
            <a:pPr marL="93980">
              <a:lnSpc>
                <a:spcPct val="100000"/>
              </a:lnSpc>
              <a:spcBef>
                <a:spcPts val="60"/>
              </a:spcBef>
              <a:tabLst>
                <a:tab pos="848360" algn="l"/>
                <a:tab pos="1602740" algn="l"/>
              </a:tabLst>
            </a:pPr>
            <a:r>
              <a:rPr dirty="0" sz="1200" spc="-10">
                <a:latin typeface="Courier New"/>
                <a:cs typeface="Courier New"/>
              </a:rPr>
              <a:t>0.408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1.978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5.389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181" y="2563812"/>
            <a:ext cx="453961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Coefficients:</a:t>
            </a:r>
            <a:endParaRPr sz="1200">
              <a:latin typeface="Courier New"/>
              <a:cs typeface="Courier New"/>
            </a:endParaRPr>
          </a:p>
          <a:p>
            <a:pPr marL="113157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Estimate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Std.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t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value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Pr(&gt;|t|)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5617" y="2944812"/>
            <a:ext cx="25590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848360" algn="l"/>
                <a:tab pos="1508125" algn="l"/>
              </a:tabLst>
            </a:pPr>
            <a:r>
              <a:rPr dirty="0" sz="1200" spc="-10">
                <a:latin typeface="Courier New"/>
                <a:cs typeface="Courier New"/>
              </a:rPr>
              <a:t>1.1502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3.060</a:t>
            </a:r>
            <a:r>
              <a:rPr dirty="0" sz="1200">
                <a:latin typeface="Courier New"/>
                <a:cs typeface="Courier New"/>
              </a:rPr>
              <a:t>	0.00239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tabLst>
                <a:tab pos="848360" algn="l"/>
              </a:tabLst>
            </a:pPr>
            <a:r>
              <a:rPr dirty="0" sz="1200" spc="-10">
                <a:latin typeface="Courier New"/>
                <a:cs typeface="Courier New"/>
              </a:rPr>
              <a:t>0.3149</a:t>
            </a:r>
            <a:r>
              <a:rPr dirty="0" sz="1200">
                <a:latin typeface="Courier New"/>
                <a:cs typeface="Courier New"/>
              </a:rPr>
              <a:t>	7.262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2.74e-12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181" y="2944812"/>
            <a:ext cx="1898650" cy="5854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(Intercept)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3.5202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  <a:spcBef>
                <a:spcPts val="60"/>
              </a:spcBef>
              <a:tabLst>
                <a:tab pos="1319530" algn="l"/>
              </a:tabLst>
            </a:pPr>
            <a:r>
              <a:rPr dirty="0" sz="1200" spc="-10">
                <a:latin typeface="Courier New"/>
                <a:cs typeface="Courier New"/>
              </a:rPr>
              <a:t>pos_psy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2.2872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dirty="0" sz="1200">
                <a:latin typeface="Courier New"/>
                <a:cs typeface="Courier New"/>
              </a:rPr>
              <a:t>--</a:t>
            </a:r>
            <a:r>
              <a:rPr dirty="0" sz="1200" spc="-50">
                <a:latin typeface="Courier New"/>
                <a:cs typeface="Courier New"/>
              </a:rPr>
              <a:t>-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181" y="3506787"/>
            <a:ext cx="5859145" cy="96646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508125" algn="l"/>
              </a:tabLst>
            </a:pPr>
            <a:r>
              <a:rPr dirty="0" sz="1200">
                <a:latin typeface="Courier New"/>
                <a:cs typeface="Courier New"/>
              </a:rPr>
              <a:t>Signif.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codes:</a:t>
            </a:r>
            <a:r>
              <a:rPr dirty="0" sz="1200">
                <a:latin typeface="Courier New"/>
                <a:cs typeface="Courier New"/>
              </a:rPr>
              <a:t>	0</a:t>
            </a:r>
            <a:r>
              <a:rPr dirty="0" sz="1200" spc="6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0.05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'.'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 spc="-50">
                <a:latin typeface="Courier New"/>
                <a:cs typeface="Courier New"/>
              </a:rPr>
              <a:t>1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Courier New"/>
              <a:cs typeface="Courier New"/>
            </a:endParaRPr>
          </a:p>
          <a:p>
            <a:pPr marR="287655">
              <a:lnSpc>
                <a:spcPct val="104200"/>
              </a:lnSpc>
              <a:tabLst>
                <a:tab pos="1979930" algn="l"/>
                <a:tab pos="3016885" algn="l"/>
                <a:tab pos="4997450" algn="l"/>
              </a:tabLst>
            </a:pPr>
            <a:r>
              <a:rPr dirty="0" sz="1200">
                <a:latin typeface="Courier New"/>
                <a:cs typeface="Courier New"/>
              </a:rPr>
              <a:t>Residual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standard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error: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2.855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degrees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of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freedom </a:t>
            </a:r>
            <a:r>
              <a:rPr dirty="0" sz="1200">
                <a:latin typeface="Courier New"/>
                <a:cs typeface="Courier New"/>
              </a:rPr>
              <a:t>Multiple</a:t>
            </a:r>
            <a:r>
              <a:rPr dirty="0" sz="1200" spc="1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0.1374,</a:t>
            </a:r>
            <a:r>
              <a:rPr dirty="0" sz="1200">
                <a:latin typeface="Courier New"/>
                <a:cs typeface="Courier New"/>
              </a:rPr>
              <a:t>	Adjusted</a:t>
            </a:r>
            <a:r>
              <a:rPr dirty="0" sz="1200" spc="15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0.1348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25"/>
              </a:lnSpc>
              <a:tabLst>
                <a:tab pos="3488690" algn="l"/>
              </a:tabLst>
            </a:pPr>
            <a:r>
              <a:rPr dirty="0" sz="1200">
                <a:latin typeface="Courier New"/>
                <a:cs typeface="Courier New"/>
              </a:rPr>
              <a:t>F-statistic: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52.74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and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DF,</a:t>
            </a:r>
            <a:r>
              <a:rPr dirty="0" sz="1200">
                <a:latin typeface="Courier New"/>
                <a:cs typeface="Courier New"/>
              </a:rPr>
              <a:t>	p-value:</a:t>
            </a:r>
            <a:r>
              <a:rPr dirty="0" sz="1200" spc="23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2.744e-</a:t>
            </a:r>
            <a:r>
              <a:rPr dirty="0" sz="1200" spc="-25">
                <a:latin typeface="Courier New"/>
                <a:cs typeface="Courier New"/>
              </a:rPr>
              <a:t>12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5343536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1" y="697"/>
                </a:lnTo>
                <a:lnTo>
                  <a:pt x="12149245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5348421"/>
            <a:ext cx="12192000" cy="1624330"/>
            <a:chOff x="609599" y="5348421"/>
            <a:chExt cx="12192000" cy="1624330"/>
          </a:xfrm>
        </p:grpSpPr>
        <p:sp>
          <p:nvSpPr>
            <p:cNvPr id="4" name="object 4"/>
            <p:cNvSpPr/>
            <p:nvPr/>
          </p:nvSpPr>
          <p:spPr>
            <a:xfrm>
              <a:off x="628878" y="5354688"/>
              <a:ext cx="12172950" cy="1617980"/>
            </a:xfrm>
            <a:custGeom>
              <a:avLst/>
              <a:gdLst/>
              <a:ahLst/>
              <a:cxnLst/>
              <a:rect l="l" t="t" r="r" b="b"/>
              <a:pathLst>
                <a:path w="12172950" h="1617979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587411"/>
                  </a:lnTo>
                  <a:lnTo>
                    <a:pt x="12160402" y="1594142"/>
                  </a:lnTo>
                  <a:lnTo>
                    <a:pt x="12154814" y="1599717"/>
                  </a:lnTo>
                  <a:lnTo>
                    <a:pt x="12149239" y="1605318"/>
                  </a:lnTo>
                  <a:lnTo>
                    <a:pt x="12142508" y="1608099"/>
                  </a:lnTo>
                  <a:lnTo>
                    <a:pt x="18808" y="1608099"/>
                  </a:lnTo>
                  <a:lnTo>
                    <a:pt x="18808" y="1607870"/>
                  </a:lnTo>
                  <a:lnTo>
                    <a:pt x="0" y="1612569"/>
                  </a:lnTo>
                  <a:lnTo>
                    <a:pt x="4191" y="1614843"/>
                  </a:lnTo>
                  <a:lnTo>
                    <a:pt x="11214" y="1616925"/>
                  </a:lnTo>
                  <a:lnTo>
                    <a:pt x="18808" y="1617624"/>
                  </a:lnTo>
                  <a:lnTo>
                    <a:pt x="12134609" y="1617624"/>
                  </a:lnTo>
                  <a:lnTo>
                    <a:pt x="12142216" y="1616925"/>
                  </a:lnTo>
                  <a:lnTo>
                    <a:pt x="12149239" y="1614843"/>
                  </a:lnTo>
                  <a:lnTo>
                    <a:pt x="12155691" y="1611350"/>
                  </a:lnTo>
                  <a:lnTo>
                    <a:pt x="12159590" y="1608099"/>
                  </a:lnTo>
                  <a:lnTo>
                    <a:pt x="12161558" y="1606473"/>
                  </a:lnTo>
                  <a:lnTo>
                    <a:pt x="12161990" y="1605953"/>
                  </a:lnTo>
                  <a:lnTo>
                    <a:pt x="12166435" y="1600593"/>
                  </a:lnTo>
                  <a:lnTo>
                    <a:pt x="12169927" y="1594142"/>
                  </a:lnTo>
                  <a:lnTo>
                    <a:pt x="12172023" y="1587119"/>
                  </a:lnTo>
                  <a:lnTo>
                    <a:pt x="12172709" y="1579524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5348421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4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4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7699" y="5353040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5476914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221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210"/>
              <a:t>Putting</a:t>
            </a:r>
            <a:r>
              <a:rPr dirty="0" spc="-335"/>
              <a:t> </a:t>
            </a:r>
            <a:r>
              <a:rPr dirty="0" spc="-365"/>
              <a:t>It</a:t>
            </a:r>
            <a:r>
              <a:rPr dirty="0" spc="-335"/>
              <a:t> </a:t>
            </a:r>
            <a:r>
              <a:rPr dirty="0" spc="-60"/>
              <a:t>All</a:t>
            </a:r>
            <a:r>
              <a:rPr dirty="0" spc="-330"/>
              <a:t> </a:t>
            </a:r>
            <a:r>
              <a:rPr dirty="0" spc="-220"/>
              <a:t>Together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819390"/>
            <a:ext cx="95249" cy="952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790939"/>
            <a:ext cx="95249" cy="952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333864"/>
            <a:ext cx="95249" cy="9523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22299" y="962480"/>
            <a:ext cx="12186920" cy="5910580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273050">
              <a:lnSpc>
                <a:spcPct val="100000"/>
              </a:lnSpc>
              <a:spcBef>
                <a:spcPts val="1070"/>
              </a:spcBef>
            </a:pPr>
            <a:r>
              <a:rPr dirty="0" sz="2750" i="1">
                <a:latin typeface="Arial"/>
                <a:cs typeface="Arial"/>
              </a:rPr>
              <a:t>R</a:t>
            </a:r>
            <a:r>
              <a:rPr dirty="0" baseline="28528" sz="2775">
                <a:latin typeface="Tahoma"/>
                <a:cs typeface="Tahoma"/>
              </a:rPr>
              <a:t>2</a:t>
            </a:r>
            <a:r>
              <a:rPr dirty="0" baseline="28528" sz="2775" spc="127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percentage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explains</a:t>
            </a:r>
            <a:endParaRPr sz="2250">
              <a:latin typeface="Tahoma"/>
              <a:cs typeface="Tahoma"/>
            </a:endParaRPr>
          </a:p>
          <a:p>
            <a:pPr marL="273050" marR="779145">
              <a:lnSpc>
                <a:spcPct val="117400"/>
              </a:lnSpc>
              <a:spcBef>
                <a:spcPts val="4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65" i="1">
                <a:latin typeface="Lucida Sans"/>
                <a:cs typeface="Lucida Sans"/>
              </a:rPr>
              <a:t>p</a:t>
            </a:r>
            <a:r>
              <a:rPr dirty="0" sz="2250" spc="-165">
                <a:latin typeface="Tahoma"/>
                <a:cs typeface="Tahoma"/>
              </a:rPr>
              <a:t>-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whether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explained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is </a:t>
            </a:r>
            <a:r>
              <a:rPr dirty="0" sz="2250" spc="-30">
                <a:latin typeface="Tahoma"/>
                <a:cs typeface="Tahoma"/>
              </a:rPr>
              <a:t>significantly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273050" marR="640080">
              <a:lnSpc>
                <a:spcPct val="117400"/>
              </a:lnSpc>
              <a:spcBef>
                <a:spcPts val="50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get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65" i="1">
                <a:latin typeface="Lucida Sans"/>
                <a:cs typeface="Lucida Sans"/>
              </a:rPr>
              <a:t>p</a:t>
            </a:r>
            <a:r>
              <a:rPr dirty="0" sz="2250" spc="-165">
                <a:latin typeface="Tahoma"/>
                <a:cs typeface="Tahoma"/>
              </a:rPr>
              <a:t>-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confidence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0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whether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20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is </a:t>
            </a:r>
            <a:r>
              <a:rPr dirty="0" sz="2250" spc="-30">
                <a:latin typeface="Tahoma"/>
                <a:cs typeface="Tahoma"/>
              </a:rPr>
              <a:t>significantly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273050">
              <a:lnSpc>
                <a:spcPct val="100000"/>
              </a:lnSpc>
              <a:spcBef>
                <a:spcPts val="157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confidence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interval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measure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uncertainty</a:t>
            </a:r>
            <a:endParaRPr sz="2250">
              <a:latin typeface="Tahoma"/>
              <a:cs typeface="Tahoma"/>
            </a:endParaRPr>
          </a:p>
          <a:p>
            <a:pPr marL="273050" marR="714375">
              <a:lnSpc>
                <a:spcPct val="117400"/>
              </a:lnSpc>
              <a:spcBef>
                <a:spcPts val="500"/>
              </a:spcBef>
            </a:pPr>
            <a:r>
              <a:rPr dirty="0" sz="2750" spc="-260" i="1">
                <a:latin typeface="Arial"/>
                <a:cs typeface="Arial"/>
              </a:rPr>
              <a:t>b</a:t>
            </a:r>
            <a:r>
              <a:rPr dirty="0" baseline="-12012" sz="2775" spc="-390">
                <a:latin typeface="Tahoma"/>
                <a:cs typeface="Tahoma"/>
              </a:rPr>
              <a:t>1</a:t>
            </a:r>
            <a:r>
              <a:rPr dirty="0" baseline="-12012" sz="2775" spc="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effect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size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tells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us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strength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direction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2250">
              <a:latin typeface="Tahoma"/>
              <a:cs typeface="Tahoma"/>
            </a:endParaRPr>
          </a:p>
          <a:p>
            <a:pPr marL="425450">
              <a:lnSpc>
                <a:spcPct val="100000"/>
              </a:lnSpc>
            </a:pPr>
            <a:r>
              <a:rPr dirty="0" sz="1550" spc="-90" b="1">
                <a:solidFill>
                  <a:srgbClr val="1C4189"/>
                </a:solidFill>
                <a:latin typeface="Tahoma"/>
                <a:cs typeface="Tahoma"/>
              </a:rPr>
              <a:t>Reporting</a:t>
            </a: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90" b="1">
                <a:solidFill>
                  <a:srgbClr val="1C4189"/>
                </a:solidFill>
                <a:latin typeface="Tahoma"/>
                <a:cs typeface="Tahoma"/>
              </a:rPr>
              <a:t>Results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in</a:t>
            </a: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5" b="1">
                <a:solidFill>
                  <a:srgbClr val="1C4189"/>
                </a:solidFill>
                <a:latin typeface="Tahoma"/>
                <a:cs typeface="Tahoma"/>
              </a:rPr>
              <a:t>APA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Tahoma"/>
                <a:cs typeface="Tahoma"/>
              </a:rPr>
              <a:t>Style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550">
              <a:latin typeface="Tahoma"/>
              <a:cs typeface="Tahoma"/>
            </a:endParaRPr>
          </a:p>
          <a:p>
            <a:pPr marL="125095">
              <a:lnSpc>
                <a:spcPct val="100000"/>
              </a:lnSpc>
            </a:pPr>
            <a:r>
              <a:rPr dirty="0" baseline="3584" sz="2325" spc="-15">
                <a:latin typeface="Tahoma"/>
                <a:cs typeface="Tahoma"/>
              </a:rPr>
              <a:t>The</a:t>
            </a:r>
            <a:r>
              <a:rPr dirty="0" baseline="3584" sz="2325" spc="-240">
                <a:latin typeface="Tahoma"/>
                <a:cs typeface="Tahoma"/>
              </a:rPr>
              <a:t> </a:t>
            </a:r>
            <a:r>
              <a:rPr dirty="0" baseline="3584" sz="2325" spc="-15">
                <a:latin typeface="Tahoma"/>
                <a:cs typeface="Tahoma"/>
              </a:rPr>
              <a:t>model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37">
                <a:latin typeface="Tahoma"/>
                <a:cs typeface="Tahoma"/>
              </a:rPr>
              <a:t>explained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82">
                <a:latin typeface="Tahoma"/>
                <a:cs typeface="Tahoma"/>
              </a:rPr>
              <a:t>a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statistically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15">
                <a:latin typeface="Tahoma"/>
                <a:cs typeface="Tahoma"/>
              </a:rPr>
              <a:t>significant</a:t>
            </a:r>
            <a:r>
              <a:rPr dirty="0" baseline="3584" sz="2325" spc="-240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proportion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of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the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15">
                <a:latin typeface="Tahoma"/>
                <a:cs typeface="Tahoma"/>
              </a:rPr>
              <a:t>variance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in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15">
                <a:latin typeface="Tahoma"/>
                <a:cs typeface="Tahoma"/>
              </a:rPr>
              <a:t>sleep</a:t>
            </a:r>
            <a:r>
              <a:rPr dirty="0" baseline="3584" sz="2325" spc="-240">
                <a:latin typeface="Tahoma"/>
                <a:cs typeface="Tahoma"/>
              </a:rPr>
              <a:t> </a:t>
            </a:r>
            <a:r>
              <a:rPr dirty="0" baseline="3584" sz="2325" spc="-15">
                <a:latin typeface="Tahoma"/>
                <a:cs typeface="Tahoma"/>
              </a:rPr>
              <a:t>quality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44">
                <a:latin typeface="Tahoma"/>
                <a:cs typeface="Tahoma"/>
              </a:rPr>
              <a:t>and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52">
                <a:latin typeface="Tahoma"/>
                <a:cs typeface="Tahoma"/>
              </a:rPr>
              <a:t>quantity,</a:t>
            </a:r>
            <a:r>
              <a:rPr dirty="0" baseline="3584" sz="2325" spc="-225">
                <a:latin typeface="Tahoma"/>
                <a:cs typeface="Tahoma"/>
              </a:rPr>
              <a:t> </a:t>
            </a:r>
            <a:r>
              <a:rPr dirty="0" sz="1900" i="1">
                <a:latin typeface="Arial"/>
                <a:cs typeface="Arial"/>
              </a:rPr>
              <a:t>R</a:t>
            </a:r>
            <a:r>
              <a:rPr dirty="0" baseline="27777" sz="1950">
                <a:latin typeface="Tahoma"/>
                <a:cs typeface="Tahoma"/>
              </a:rPr>
              <a:t>2</a:t>
            </a:r>
            <a:r>
              <a:rPr dirty="0" baseline="27777" sz="1950" spc="262">
                <a:latin typeface="Tahoma"/>
                <a:cs typeface="Tahoma"/>
              </a:rPr>
              <a:t> </a:t>
            </a:r>
            <a:r>
              <a:rPr dirty="0" baseline="3584" sz="2325" spc="-330">
                <a:latin typeface="Tahoma"/>
                <a:cs typeface="Tahoma"/>
              </a:rPr>
              <a:t>=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127">
                <a:latin typeface="Tahoma"/>
                <a:cs typeface="Tahoma"/>
              </a:rPr>
              <a:t>13.7%,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97" i="1">
                <a:latin typeface="Lucida Sans"/>
                <a:cs typeface="Lucida Sans"/>
              </a:rPr>
              <a:t>F</a:t>
            </a:r>
            <a:r>
              <a:rPr dirty="0" baseline="3584" sz="2325" spc="-97">
                <a:latin typeface="Tahoma"/>
                <a:cs typeface="Tahoma"/>
              </a:rPr>
              <a:t>(1,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>
                <a:latin typeface="Tahoma"/>
                <a:cs typeface="Tahoma"/>
              </a:rPr>
              <a:t>331)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330">
                <a:latin typeface="Tahoma"/>
                <a:cs typeface="Tahoma"/>
              </a:rPr>
              <a:t>=</a:t>
            </a:r>
            <a:r>
              <a:rPr dirty="0" baseline="3584" sz="2325" spc="-240">
                <a:latin typeface="Tahoma"/>
                <a:cs typeface="Tahoma"/>
              </a:rPr>
              <a:t> </a:t>
            </a:r>
            <a:r>
              <a:rPr dirty="0" baseline="3584" sz="2325" spc="-37">
                <a:latin typeface="Tahoma"/>
                <a:cs typeface="Tahoma"/>
              </a:rPr>
              <a:t>52.74,</a:t>
            </a:r>
            <a:r>
              <a:rPr dirty="0" baseline="3584" sz="2325" spc="-232">
                <a:latin typeface="Tahoma"/>
                <a:cs typeface="Tahoma"/>
              </a:rPr>
              <a:t> </a:t>
            </a:r>
            <a:r>
              <a:rPr dirty="0" baseline="3584" sz="2325" spc="-225" i="1">
                <a:latin typeface="Lucida Sans"/>
                <a:cs typeface="Lucida Sans"/>
              </a:rPr>
              <a:t>p</a:t>
            </a:r>
            <a:r>
              <a:rPr dirty="0" baseline="3584" sz="2325" spc="-240" i="1">
                <a:latin typeface="Lucida Sans"/>
                <a:cs typeface="Lucida Sans"/>
              </a:rPr>
              <a:t> </a:t>
            </a:r>
            <a:r>
              <a:rPr dirty="0" baseline="3584" sz="2325" spc="-75">
                <a:latin typeface="Tahoma"/>
                <a:cs typeface="Tahoma"/>
              </a:rPr>
              <a:t>&lt;</a:t>
            </a:r>
            <a:endParaRPr baseline="3584" sz="2325">
              <a:latin typeface="Tahoma"/>
              <a:cs typeface="Tahoma"/>
            </a:endParaRPr>
          </a:p>
          <a:p>
            <a:pPr marL="125095">
              <a:lnSpc>
                <a:spcPct val="100000"/>
              </a:lnSpc>
              <a:spcBef>
                <a:spcPts val="45"/>
              </a:spcBef>
            </a:pPr>
            <a:r>
              <a:rPr dirty="0" sz="1550" spc="-25">
                <a:latin typeface="Tahoma"/>
                <a:cs typeface="Tahoma"/>
              </a:rPr>
              <a:t>0.001.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Positive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psychology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attributes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positively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and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statistically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significantly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predicted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sleep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quality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and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quantity,</a:t>
            </a:r>
            <a:r>
              <a:rPr dirty="0" sz="1550" spc="-130">
                <a:latin typeface="Tahoma"/>
                <a:cs typeface="Tahoma"/>
              </a:rPr>
              <a:t> </a:t>
            </a:r>
            <a:r>
              <a:rPr dirty="0" sz="1900" spc="-204" i="1">
                <a:latin typeface="Arial"/>
                <a:cs typeface="Arial"/>
              </a:rPr>
              <a:t>b</a:t>
            </a:r>
            <a:r>
              <a:rPr dirty="0" baseline="-12820" sz="1950" spc="-307">
                <a:latin typeface="Tahoma"/>
                <a:cs typeface="Tahoma"/>
              </a:rPr>
              <a:t>1</a:t>
            </a:r>
            <a:r>
              <a:rPr dirty="0" baseline="-12820" sz="1950" spc="225">
                <a:latin typeface="Tahoma"/>
                <a:cs typeface="Tahoma"/>
              </a:rPr>
              <a:t> </a:t>
            </a:r>
            <a:r>
              <a:rPr dirty="0" sz="1550" spc="-220">
                <a:latin typeface="Tahoma"/>
                <a:cs typeface="Tahoma"/>
              </a:rPr>
              <a:t>=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2.29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55">
                <a:latin typeface="Tahoma"/>
                <a:cs typeface="Tahoma"/>
              </a:rPr>
              <a:t>[1.67,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55">
                <a:latin typeface="Tahoma"/>
                <a:cs typeface="Tahoma"/>
              </a:rPr>
              <a:t>2.91],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 i="1">
                <a:latin typeface="Lucida Sans"/>
                <a:cs typeface="Lucida Sans"/>
              </a:rPr>
              <a:t>t</a:t>
            </a:r>
            <a:r>
              <a:rPr dirty="0" sz="1550" spc="-10">
                <a:latin typeface="Tahoma"/>
                <a:cs typeface="Tahoma"/>
              </a:rPr>
              <a:t>(331)</a:t>
            </a:r>
            <a:endParaRPr sz="1550">
              <a:latin typeface="Tahoma"/>
              <a:cs typeface="Tahoma"/>
            </a:endParaRPr>
          </a:p>
          <a:p>
            <a:pPr marL="125095">
              <a:lnSpc>
                <a:spcPct val="100000"/>
              </a:lnSpc>
              <a:spcBef>
                <a:spcPts val="390"/>
              </a:spcBef>
            </a:pPr>
            <a:r>
              <a:rPr dirty="0" sz="1550" spc="-220">
                <a:latin typeface="Tahoma"/>
                <a:cs typeface="Tahoma"/>
              </a:rPr>
              <a:t>=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7.26,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50" i="1">
                <a:latin typeface="Lucida Sans"/>
                <a:cs typeface="Lucida Sans"/>
              </a:rPr>
              <a:t>p</a:t>
            </a:r>
            <a:r>
              <a:rPr dirty="0" sz="1550" spc="-175" i="1">
                <a:latin typeface="Lucida Sans"/>
                <a:cs typeface="Lucida Sans"/>
              </a:rPr>
              <a:t> </a:t>
            </a:r>
            <a:r>
              <a:rPr dirty="0" sz="1550" spc="-220">
                <a:latin typeface="Tahoma"/>
                <a:cs typeface="Tahoma"/>
              </a:rPr>
              <a:t>&lt;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0.001.</a:t>
            </a:r>
            <a:endParaRPr sz="1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31724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Further</a:t>
            </a:r>
            <a:r>
              <a:rPr dirty="0" spc="-300"/>
              <a:t> </a:t>
            </a:r>
            <a:r>
              <a:rPr dirty="0" spc="-190"/>
              <a:t>Support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4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8193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9174" y="336231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9174" y="39052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19174" y="444816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19174" y="49910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82650" y="1063625"/>
            <a:ext cx="11920855" cy="5540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86080">
              <a:lnSpc>
                <a:spcPct val="125000"/>
              </a:lnSpc>
              <a:spcBef>
                <a:spcPts val="10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crucial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rest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your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degree,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was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bit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blur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you,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it’s </a:t>
            </a:r>
            <a:r>
              <a:rPr dirty="0" sz="2250" spc="-35">
                <a:latin typeface="Tahoma"/>
                <a:cs typeface="Tahoma"/>
              </a:rPr>
              <a:t>highly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recommended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spend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time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working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through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slowly,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until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clicks.</a:t>
            </a:r>
            <a:endParaRPr sz="2250">
              <a:latin typeface="Tahoma"/>
              <a:cs typeface="Tahoma"/>
            </a:endParaRPr>
          </a:p>
          <a:p>
            <a:pPr marL="393065" marR="4403725" indent="-381000">
              <a:lnSpc>
                <a:spcPct val="158300"/>
              </a:lnSpc>
            </a:pPr>
            <a:r>
              <a:rPr dirty="0" sz="2250">
                <a:latin typeface="Tahoma"/>
                <a:cs typeface="Tahoma"/>
              </a:rPr>
              <a:t>Here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recommendations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extra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sources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support: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Statistics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45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by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Jim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4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blog/videos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(beginner)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solidFill>
                  <a:srgbClr val="003B49"/>
                </a:solidFill>
                <a:latin typeface="Tahoma"/>
                <a:cs typeface="Tahoma"/>
              </a:rPr>
              <a:t>Khan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45">
                <a:solidFill>
                  <a:srgbClr val="003B49"/>
                </a:solidFill>
                <a:latin typeface="Tahoma"/>
                <a:cs typeface="Tahoma"/>
              </a:rPr>
              <a:t>Academy’s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</a:rPr>
              <a:t>introduction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</a:rPr>
              <a:t>to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</a:rPr>
              <a:t>linear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30">
                <a:solidFill>
                  <a:srgbClr val="003B49"/>
                </a:solidFill>
                <a:latin typeface="Tahoma"/>
                <a:cs typeface="Tahoma"/>
              </a:rPr>
              <a:t>equations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(beginner)</a:t>
            </a:r>
            <a:endParaRPr sz="2250">
              <a:latin typeface="Tahoma"/>
              <a:cs typeface="Tahoma"/>
            </a:endParaRPr>
          </a:p>
          <a:p>
            <a:pPr marL="393065" marR="1094740">
              <a:lnSpc>
                <a:spcPct val="158300"/>
              </a:lnSpc>
            </a:pPr>
            <a:r>
              <a:rPr dirty="0" sz="2250" spc="-4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Learning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Statistics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with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R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see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Section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75">
                <a:latin typeface="Tahoma"/>
                <a:cs typeface="Tahoma"/>
              </a:rPr>
              <a:t>V,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Chapter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15,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Regression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(intermediate)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Andy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Field’s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dirty="0" sz="2250" spc="-75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YouTube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dirty="0" sz="2250" spc="-4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channel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(intermediate)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CenterStat</a:t>
            </a:r>
            <a:r>
              <a:rPr dirty="0" sz="2250" spc="-19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 </a:t>
            </a:r>
            <a:r>
              <a:rPr dirty="0" sz="2250" spc="-75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YouTube</a:t>
            </a:r>
            <a:r>
              <a:rPr dirty="0" sz="2250" spc="-19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 </a:t>
            </a:r>
            <a:r>
              <a:rPr dirty="0" sz="2250" spc="-4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channel</a:t>
            </a:r>
            <a:r>
              <a:rPr dirty="0" sz="2250" spc="-19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(advanced)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45">
                <a:latin typeface="Tahoma"/>
                <a:cs typeface="Tahoma"/>
              </a:rPr>
              <a:t>They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cover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few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points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don’t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get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8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(especially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intermediate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advanced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stuff), but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these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clearest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explanations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associated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concepts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I’ve </a:t>
            </a:r>
            <a:r>
              <a:rPr dirty="0" sz="2250" spc="-35">
                <a:latin typeface="Tahoma"/>
                <a:cs typeface="Tahoma"/>
              </a:rPr>
              <a:t>ever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encountered,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75">
                <a:latin typeface="Tahoma"/>
                <a:cs typeface="Tahoma"/>
              </a:rPr>
              <a:t>I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highly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recommend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them.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174" y="5534014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B4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2: The F Awakens</dc:title>
  <dcterms:created xsi:type="dcterms:W3CDTF">2026-03-31T14:30:09Z</dcterms:created>
  <dcterms:modified xsi:type="dcterms:W3CDTF">2026-03-31T14:30:09Z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2026-03-31T00:00:00Z</vt:filetime>
  </property>
  <property fmtid="{D5CDD505-2E9C-101B-9397-08002B2CF9AE}" pid="3" name="Creator">
    <vt:lpwstr>Mozilla/5.0 (Windows NT 10.0; Win64; x64) AppleWebKit/537.36 (KHTML, like Gecko) Chrome/146.0.0.0 Safari/537.36</vt:lpwstr>
  </property>
  <property fmtid="{D5CDD505-2E9C-101B-9397-08002B2CF9AE}" pid="4" name="LastSaved">
    <vt:filetime>2026-03-31T00:00:00Z</vt:filetime>
  </property>
  <property fmtid="{D5CDD505-2E9C-101B-9397-08002B2CF9AE}" pid="5" name="Producer">
    <vt:lpwstr>Skia/PDF m146</vt:lpwstr>
  </property>
</Properties>
</file>