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3411200" cy="7543800"/>
  <p:notesSz cx="13411200" cy="7543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213502"/>
            <a:ext cx="12217400" cy="702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499" y="2080164"/>
            <a:ext cx="12268200" cy="2321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075443" y="7228033"/>
            <a:ext cx="243840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https://bit.ly/AnD_lecture_10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hyperlink" Target="https://link.springer.com/content/pdf/10.1007/s10865-023-00436-4.pdf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C:/Users/jenny/OneDrive%20-%20University%20of%20Sussex/r_projects/and_lectures/jenny_qmds/2026_lecture_10.html?view=print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C:/Users/jenny/OneDrive%20-%20University%20of%20Sussex/r_projects/and_lectures/jenny_qmds/2026_lecture_10.html?view=print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C:/Users/jenny/OneDrive%20-%20University%20of%20Sussex/r_projects/and_lectures/jenny_qmds/2026_lecture_10.html?view=print" TargetMode="Externa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C:/Users/jenny/OneDrive%20-%20University%20of%20Sussex/r_projects/and_lectures/jenny_qmds/2026_lecture_10.html?view=print" TargetMode="Externa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3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0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hyperlink" Target="https://forrt.org/glossary/questionable-research-practices-or-/" TargetMode="External"/><Relationship Id="rId4" Type="http://schemas.openxmlformats.org/officeDocument/2006/relationships/image" Target="../media/image79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99964" y="2540000"/>
            <a:ext cx="10011410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5600" spc="-300"/>
              <a:t>Linear</a:t>
            </a:r>
            <a:r>
              <a:rPr dirty="0" sz="5600" spc="-540"/>
              <a:t> </a:t>
            </a:r>
            <a:r>
              <a:rPr dirty="0" sz="5600" spc="-195"/>
              <a:t>Model</a:t>
            </a:r>
            <a:r>
              <a:rPr dirty="0" sz="5600" spc="-540"/>
              <a:t> </a:t>
            </a:r>
            <a:r>
              <a:rPr dirty="0" sz="5600" spc="-450"/>
              <a:t>3:</a:t>
            </a:r>
            <a:r>
              <a:rPr dirty="0" sz="5600" spc="-540"/>
              <a:t> </a:t>
            </a:r>
            <a:r>
              <a:rPr dirty="0" sz="5600" spc="-310"/>
              <a:t>Return</a:t>
            </a:r>
            <a:r>
              <a:rPr dirty="0" sz="5600" spc="-540"/>
              <a:t> </a:t>
            </a:r>
            <a:r>
              <a:rPr dirty="0" sz="5600" spc="-229"/>
              <a:t>of</a:t>
            </a:r>
            <a:r>
              <a:rPr dirty="0" sz="5600" spc="-535"/>
              <a:t> </a:t>
            </a:r>
            <a:r>
              <a:rPr dirty="0" sz="5600" spc="-300"/>
              <a:t>the</a:t>
            </a:r>
            <a:r>
              <a:rPr dirty="0" sz="5600" spc="-540"/>
              <a:t> </a:t>
            </a:r>
            <a:r>
              <a:rPr dirty="0" sz="5600" spc="-375" i="1">
                <a:latin typeface="Trebuchet MS"/>
                <a:cs typeface="Trebuchet MS"/>
              </a:rPr>
              <a:t>y</a:t>
            </a:r>
            <a:r>
              <a:rPr dirty="0" baseline="-14336" sz="6975" spc="-562" i="1">
                <a:latin typeface="Trebuchet MS"/>
                <a:cs typeface="Trebuchet MS"/>
              </a:rPr>
              <a:t>i</a:t>
            </a:r>
            <a:endParaRPr baseline="-14336" sz="6975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87875" y="3692525"/>
            <a:ext cx="1835785" cy="12350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900">
                <a:solidFill>
                  <a:srgbClr val="003B49"/>
                </a:solidFill>
                <a:latin typeface="Tahoma"/>
                <a:cs typeface="Tahoma"/>
              </a:rPr>
              <a:t>Week</a:t>
            </a:r>
            <a:r>
              <a:rPr dirty="0" sz="2900" spc="-204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900" spc="70">
                <a:solidFill>
                  <a:srgbClr val="003B49"/>
                </a:solidFill>
                <a:latin typeface="Tahoma"/>
                <a:cs typeface="Tahoma"/>
              </a:rPr>
              <a:t>10</a:t>
            </a:r>
            <a:endParaRPr sz="29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319"/>
              </a:spcBef>
            </a:pPr>
            <a:r>
              <a:rPr dirty="0" sz="2250" spc="125">
                <a:latin typeface="Tahoma"/>
                <a:cs typeface="Tahoma"/>
              </a:rPr>
              <a:t>Dr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Jenny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Terry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457200"/>
            <a:ext cx="11201398" cy="6629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0"/>
              <a:t>Looking</a:t>
            </a:r>
            <a:r>
              <a:rPr dirty="0" spc="-325"/>
              <a:t> </a:t>
            </a:r>
            <a:r>
              <a:rPr dirty="0" spc="-190"/>
              <a:t>Ahead</a:t>
            </a:r>
            <a:r>
              <a:rPr dirty="0" spc="-325"/>
              <a:t> </a:t>
            </a:r>
            <a:r>
              <a:rPr dirty="0" spc="-340"/>
              <a:t>(and</a:t>
            </a:r>
            <a:r>
              <a:rPr dirty="0" spc="-325"/>
              <a:t> </a:t>
            </a:r>
            <a:r>
              <a:rPr dirty="0" spc="-275"/>
              <a:t>Behind)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4"/>
            <a:ext cx="95249" cy="9524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9174" y="23907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133724"/>
            <a:ext cx="95249" cy="9524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174" y="364807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362449"/>
            <a:ext cx="95249" cy="9524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19174" y="487679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44550" y="949325"/>
            <a:ext cx="10534650" cy="414020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6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story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far…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15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Equation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Line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10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Evaluating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95" i="1">
                <a:latin typeface="Trebuchet MS"/>
                <a:cs typeface="Trebuchet MS"/>
              </a:rPr>
              <a:t>p</a:t>
            </a:r>
            <a:r>
              <a:rPr dirty="0" sz="2250" spc="-95">
                <a:latin typeface="Tahoma"/>
                <a:cs typeface="Tahoma"/>
              </a:rPr>
              <a:t>-</a:t>
            </a:r>
            <a:r>
              <a:rPr dirty="0" sz="2250" spc="-75">
                <a:latin typeface="Tahoma"/>
                <a:cs typeface="Tahoma"/>
              </a:rPr>
              <a:t>values,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CIs,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30" i="1">
                <a:latin typeface="Arial"/>
                <a:cs typeface="Arial"/>
              </a:rPr>
              <a:t> </a:t>
            </a:r>
            <a:r>
              <a:rPr dirty="0" sz="2250" spc="-245">
                <a:latin typeface="Tahoma"/>
                <a:cs typeface="Tahoma"/>
              </a:rPr>
              <a:t>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R</a:t>
            </a:r>
            <a:r>
              <a:rPr dirty="0" baseline="26388" sz="3000" spc="-37">
                <a:latin typeface="Tahoma"/>
                <a:cs typeface="Tahoma"/>
              </a:rPr>
              <a:t>2</a:t>
            </a:r>
            <a:endParaRPr baseline="26388"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2250" spc="-20">
                <a:latin typeface="Tahoma"/>
                <a:cs typeface="Tahoma"/>
              </a:rPr>
              <a:t>This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week: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135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Adding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0" b="1">
                <a:solidFill>
                  <a:srgbClr val="1C4189"/>
                </a:solidFill>
                <a:latin typeface="Tahoma"/>
                <a:cs typeface="Tahoma"/>
              </a:rPr>
              <a:t>predictors;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Comparing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models;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Comparing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5" b="1">
                <a:solidFill>
                  <a:srgbClr val="1C4189"/>
                </a:solidFill>
                <a:latin typeface="Tahoma"/>
                <a:cs typeface="Tahoma"/>
              </a:rPr>
              <a:t>predictors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2250" spc="-10">
                <a:latin typeface="Tahoma"/>
                <a:cs typeface="Tahoma"/>
              </a:rPr>
              <a:t>Coming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up:</a:t>
            </a:r>
            <a:endParaRPr sz="2250">
              <a:latin typeface="Tahoma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1350"/>
              </a:spcBef>
            </a:pPr>
            <a:r>
              <a:rPr dirty="0" sz="2250" spc="-10">
                <a:latin typeface="Tahoma"/>
                <a:cs typeface="Tahoma"/>
              </a:rPr>
              <a:t>Questionable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Research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Practices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60"/>
              <a:t>Today’s</a:t>
            </a:r>
            <a:r>
              <a:rPr dirty="0" spc="-350"/>
              <a:t> </a:t>
            </a:r>
            <a:r>
              <a:rPr dirty="0" spc="-175"/>
              <a:t>Objectives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9"/>
            <a:ext cx="95249" cy="952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74"/>
            <a:ext cx="95249" cy="952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98"/>
            <a:ext cx="95249" cy="952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76623"/>
            <a:ext cx="95249" cy="9524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09599" y="4057650"/>
            <a:ext cx="12192000" cy="1028700"/>
            <a:chOff x="609599" y="4057650"/>
            <a:chExt cx="12192000" cy="1028700"/>
          </a:xfrm>
        </p:grpSpPr>
        <p:sp>
          <p:nvSpPr>
            <p:cNvPr id="8" name="object 8"/>
            <p:cNvSpPr/>
            <p:nvPr/>
          </p:nvSpPr>
          <p:spPr>
            <a:xfrm>
              <a:off x="628878" y="4057662"/>
              <a:ext cx="12172950" cy="1028700"/>
            </a:xfrm>
            <a:custGeom>
              <a:avLst/>
              <a:gdLst/>
              <a:ahLst/>
              <a:cxnLst/>
              <a:rect l="l" t="t" r="r" b="b"/>
              <a:pathLst>
                <a:path w="12172950" h="1028700">
                  <a:moveTo>
                    <a:pt x="12172709" y="38087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71"/>
                  </a:lnTo>
                  <a:lnTo>
                    <a:pt x="12161558" y="11150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81"/>
                  </a:lnTo>
                  <a:lnTo>
                    <a:pt x="12142216" y="685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06"/>
                  </a:lnTo>
                  <a:lnTo>
                    <a:pt x="12154814" y="17894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998486"/>
                  </a:lnTo>
                  <a:lnTo>
                    <a:pt x="12160402" y="1005217"/>
                  </a:lnTo>
                  <a:lnTo>
                    <a:pt x="12155297" y="1010323"/>
                  </a:lnTo>
                  <a:lnTo>
                    <a:pt x="12154814" y="1010793"/>
                  </a:lnTo>
                  <a:lnTo>
                    <a:pt x="12149239" y="1016381"/>
                  </a:lnTo>
                  <a:lnTo>
                    <a:pt x="12142508" y="1019175"/>
                  </a:lnTo>
                  <a:lnTo>
                    <a:pt x="18808" y="1019175"/>
                  </a:lnTo>
                  <a:lnTo>
                    <a:pt x="18808" y="1018933"/>
                  </a:lnTo>
                  <a:lnTo>
                    <a:pt x="0" y="1023632"/>
                  </a:lnTo>
                  <a:lnTo>
                    <a:pt x="4191" y="1025906"/>
                  </a:lnTo>
                  <a:lnTo>
                    <a:pt x="11214" y="1028001"/>
                  </a:lnTo>
                  <a:lnTo>
                    <a:pt x="18808" y="1028687"/>
                  </a:lnTo>
                  <a:lnTo>
                    <a:pt x="12134609" y="1028687"/>
                  </a:lnTo>
                  <a:lnTo>
                    <a:pt x="12161990" y="1017016"/>
                  </a:lnTo>
                  <a:lnTo>
                    <a:pt x="12166435" y="1011669"/>
                  </a:lnTo>
                  <a:lnTo>
                    <a:pt x="12169927" y="1005217"/>
                  </a:lnTo>
                  <a:lnTo>
                    <a:pt x="12172023" y="998194"/>
                  </a:lnTo>
                  <a:lnTo>
                    <a:pt x="12172709" y="990587"/>
                  </a:lnTo>
                  <a:lnTo>
                    <a:pt x="12172709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99" y="406254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4067173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6F0FE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4190999"/>
              <a:ext cx="247649" cy="24764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58799" y="1035050"/>
            <a:ext cx="12250420" cy="39516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2250">
                <a:latin typeface="Tahoma"/>
                <a:cs typeface="Tahoma"/>
              </a:rPr>
              <a:t>After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lecture,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(begin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to)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understand:</a:t>
            </a:r>
            <a:endParaRPr sz="2250">
              <a:latin typeface="Tahoma"/>
              <a:cs typeface="Tahoma"/>
            </a:endParaRPr>
          </a:p>
          <a:p>
            <a:pPr marL="335915" marR="2692400">
              <a:lnSpc>
                <a:spcPct val="142300"/>
              </a:lnSpc>
              <a:spcBef>
                <a:spcPts val="1330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extend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equation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two,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three,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more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predictors </a:t>
            </a: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compare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1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-change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-change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statistics </a:t>
            </a: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10" b="1">
                <a:solidFill>
                  <a:srgbClr val="1C4189"/>
                </a:solidFill>
                <a:latin typeface="Tahoma"/>
                <a:cs typeface="Tahoma"/>
              </a:rPr>
              <a:t>interpret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335915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compare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predictors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standardised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beta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coefficients</a:t>
            </a:r>
            <a:endParaRPr sz="2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2250">
              <a:latin typeface="Tahoma"/>
              <a:cs typeface="Tahoma"/>
            </a:endParaRPr>
          </a:p>
          <a:p>
            <a:pPr marL="488315">
              <a:lnSpc>
                <a:spcPct val="100000"/>
              </a:lnSpc>
            </a:pP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Talk</a:t>
            </a:r>
            <a:r>
              <a:rPr dirty="0" sz="1550" spc="-13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65" b="1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dirty="0" sz="1550" spc="-13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5" b="1">
                <a:solidFill>
                  <a:srgbClr val="1C4189"/>
                </a:solidFill>
                <a:latin typeface="Tahoma"/>
                <a:cs typeface="Tahoma"/>
              </a:rPr>
              <a:t>Me!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550">
              <a:latin typeface="Tahoma"/>
              <a:cs typeface="Tahoma"/>
            </a:endParaRPr>
          </a:p>
          <a:p>
            <a:pPr marL="188595">
              <a:lnSpc>
                <a:spcPct val="100000"/>
              </a:lnSpc>
            </a:pPr>
            <a:r>
              <a:rPr dirty="0" sz="1550">
                <a:latin typeface="Tahoma"/>
                <a:cs typeface="Tahoma"/>
              </a:rPr>
              <a:t>Open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Lecture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Google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Doc:</a:t>
            </a:r>
            <a:r>
              <a:rPr dirty="0" sz="1550" spc="-114">
                <a:latin typeface="Tahoma"/>
                <a:cs typeface="Tahoma"/>
              </a:rPr>
              <a:t> </a:t>
            </a:r>
            <a:r>
              <a:rPr dirty="0" sz="1550" spc="-10">
                <a:solidFill>
                  <a:srgbClr val="003B49"/>
                </a:solidFill>
                <a:latin typeface="Tahoma"/>
                <a:cs typeface="Tahoma"/>
                <a:hlinkClick r:id="rId6"/>
              </a:rPr>
              <a:t>bit.ly/AnD_lecture_10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Three</a:t>
            </a:r>
            <a:r>
              <a:rPr dirty="0" spc="-330"/>
              <a:t> </a:t>
            </a:r>
            <a:r>
              <a:rPr dirty="0" spc="-260"/>
              <a:t>Types</a:t>
            </a:r>
            <a:r>
              <a:rPr dirty="0" spc="-325"/>
              <a:t> </a:t>
            </a:r>
            <a:r>
              <a:rPr dirty="0" spc="-170"/>
              <a:t>of</a:t>
            </a:r>
            <a:r>
              <a:rPr dirty="0" spc="-330"/>
              <a:t> </a:t>
            </a:r>
            <a:r>
              <a:rPr dirty="0" spc="-235"/>
              <a:t>Research</a:t>
            </a:r>
            <a:r>
              <a:rPr dirty="0" spc="-325"/>
              <a:t> </a:t>
            </a:r>
            <a:r>
              <a:rPr dirty="0" spc="-155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949325"/>
            <a:ext cx="12211685" cy="482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50">
                <a:latin typeface="Tahoma"/>
                <a:cs typeface="Tahoma"/>
              </a:rPr>
              <a:t>When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models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1C4189"/>
                </a:solidFill>
                <a:latin typeface="Tahoma"/>
                <a:cs typeface="Tahoma"/>
              </a:rPr>
              <a:t>with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heavy" sz="2250" spc="-150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more</a:t>
            </a:r>
            <a:r>
              <a:rPr dirty="0" u="heavy" sz="2250" spc="-18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 </a:t>
            </a:r>
            <a:r>
              <a:rPr dirty="0" u="heavy" sz="2250" spc="-155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than</a:t>
            </a:r>
            <a:r>
              <a:rPr dirty="0" u="none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50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u="none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10" b="1">
                <a:solidFill>
                  <a:srgbClr val="1C4189"/>
                </a:solidFill>
                <a:latin typeface="Tahoma"/>
                <a:cs typeface="Tahoma"/>
              </a:rPr>
              <a:t>predictor</a:t>
            </a:r>
            <a:r>
              <a:rPr dirty="0" u="none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05">
                <a:latin typeface="Tahoma"/>
                <a:cs typeface="Tahoma"/>
              </a:rPr>
              <a:t>(aka</a:t>
            </a:r>
            <a:r>
              <a:rPr dirty="0" u="none" sz="2250" spc="-229">
                <a:latin typeface="Tahoma"/>
                <a:cs typeface="Tahoma"/>
              </a:rPr>
              <a:t> </a:t>
            </a:r>
            <a:r>
              <a:rPr dirty="0" u="none" sz="2250" spc="-135">
                <a:latin typeface="Tahoma"/>
                <a:cs typeface="Tahoma"/>
              </a:rPr>
              <a:t>“</a:t>
            </a:r>
            <a:r>
              <a:rPr dirty="0" u="none" sz="2250" spc="-135" b="1">
                <a:solidFill>
                  <a:srgbClr val="1C4189"/>
                </a:solidFill>
                <a:latin typeface="Tahoma"/>
                <a:cs typeface="Tahoma"/>
              </a:rPr>
              <a:t>multiple</a:t>
            </a:r>
            <a:r>
              <a:rPr dirty="0" u="none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45" b="1">
                <a:solidFill>
                  <a:srgbClr val="1C4189"/>
                </a:solidFill>
                <a:latin typeface="Tahoma"/>
                <a:cs typeface="Tahoma"/>
              </a:rPr>
              <a:t>regression</a:t>
            </a:r>
            <a:r>
              <a:rPr dirty="0" u="none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40">
                <a:latin typeface="Tahoma"/>
                <a:cs typeface="Tahoma"/>
              </a:rPr>
              <a:t>models”), </a:t>
            </a:r>
            <a:r>
              <a:rPr dirty="0" u="none" sz="2250" spc="-10">
                <a:latin typeface="Tahoma"/>
                <a:cs typeface="Tahoma"/>
              </a:rPr>
              <a:t>there</a:t>
            </a:r>
            <a:r>
              <a:rPr dirty="0" u="none" sz="2250" spc="-245">
                <a:latin typeface="Tahoma"/>
                <a:cs typeface="Tahoma"/>
              </a:rPr>
              <a:t> </a:t>
            </a:r>
            <a:r>
              <a:rPr dirty="0" u="none" sz="2250" spc="-25">
                <a:latin typeface="Tahoma"/>
                <a:cs typeface="Tahoma"/>
              </a:rPr>
              <a:t>are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35">
                <a:latin typeface="Tahoma"/>
                <a:cs typeface="Tahoma"/>
              </a:rPr>
              <a:t>usually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three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55">
                <a:latin typeface="Tahoma"/>
                <a:cs typeface="Tahoma"/>
              </a:rPr>
              <a:t>stages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40">
                <a:latin typeface="Tahoma"/>
                <a:cs typeface="Tahoma"/>
              </a:rPr>
              <a:t>we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70">
                <a:latin typeface="Tahoma"/>
                <a:cs typeface="Tahoma"/>
              </a:rPr>
              <a:t>go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50">
                <a:latin typeface="Tahoma"/>
                <a:cs typeface="Tahoma"/>
              </a:rPr>
              <a:t>through,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55">
                <a:latin typeface="Tahoma"/>
                <a:cs typeface="Tahoma"/>
              </a:rPr>
              <a:t>each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of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25">
                <a:latin typeface="Tahoma"/>
                <a:cs typeface="Tahoma"/>
              </a:rPr>
              <a:t>which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45">
                <a:latin typeface="Tahoma"/>
                <a:cs typeface="Tahoma"/>
              </a:rPr>
              <a:t>align</a:t>
            </a:r>
            <a:r>
              <a:rPr dirty="0" u="none" sz="2250" spc="-245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with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20">
                <a:latin typeface="Tahoma"/>
                <a:cs typeface="Tahoma"/>
              </a:rPr>
              <a:t>slightly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different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research questions:</a:t>
            </a:r>
            <a:endParaRPr sz="2250">
              <a:latin typeface="Tahoma"/>
              <a:cs typeface="Tahoma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dirty="0" sz="2250">
                <a:latin typeface="Tahoma"/>
                <a:cs typeface="Tahoma"/>
              </a:rPr>
              <a:t>Which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90">
                <a:latin typeface="Tahoma"/>
                <a:cs typeface="Tahoma"/>
              </a:rPr>
              <a:t>(e.g.,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one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10">
                <a:latin typeface="Tahoma"/>
                <a:cs typeface="Tahoma"/>
              </a:rPr>
              <a:t>vs.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three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predictors)?</a:t>
            </a:r>
            <a:endParaRPr sz="2250">
              <a:latin typeface="Tahoma"/>
              <a:cs typeface="Tahoma"/>
            </a:endParaRPr>
          </a:p>
          <a:p>
            <a:pPr marL="296545" marR="1002030" indent="-276225">
              <a:lnSpc>
                <a:spcPct val="108300"/>
              </a:lnSpc>
              <a:spcBef>
                <a:spcPts val="2475"/>
              </a:spcBef>
              <a:buAutoNum type="arabicPeriod"/>
              <a:tabLst>
                <a:tab pos="297815" algn="l"/>
              </a:tabLst>
            </a:pPr>
            <a:r>
              <a:rPr dirty="0" sz="2250">
                <a:latin typeface="Tahoma"/>
                <a:cs typeface="Tahoma"/>
              </a:rPr>
              <a:t>Does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significant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 </a:t>
            </a:r>
            <a:r>
              <a:rPr dirty="0" sz="2250" spc="-25">
                <a:latin typeface="Tahoma"/>
                <a:cs typeface="Tahoma"/>
              </a:rPr>
              <a:t>	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(and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those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in)?</a:t>
            </a:r>
            <a:endParaRPr sz="2250">
              <a:latin typeface="Tahoma"/>
              <a:cs typeface="Tahoma"/>
            </a:endParaRPr>
          </a:p>
          <a:p>
            <a:pPr marL="297180" indent="-276225">
              <a:lnSpc>
                <a:spcPct val="100000"/>
              </a:lnSpc>
              <a:spcBef>
                <a:spcPts val="2700"/>
              </a:spcBef>
              <a:buAutoNum type="arabicPeriod"/>
              <a:tabLst>
                <a:tab pos="297180" algn="l"/>
              </a:tabLst>
            </a:pPr>
            <a:r>
              <a:rPr dirty="0" sz="2250">
                <a:latin typeface="Tahoma"/>
                <a:cs typeface="Tahoma"/>
              </a:rPr>
              <a:t>Which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has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biggest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impact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upon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outcome?</a:t>
            </a:r>
            <a:endParaRPr sz="2250">
              <a:latin typeface="Tahoma"/>
              <a:cs typeface="Tahoma"/>
            </a:endParaRPr>
          </a:p>
          <a:p>
            <a:pPr marL="12700" marR="234315">
              <a:lnSpc>
                <a:spcPct val="125000"/>
              </a:lnSpc>
              <a:spcBef>
                <a:spcPts val="2250"/>
              </a:spcBef>
            </a:pPr>
            <a:r>
              <a:rPr dirty="0" sz="2250">
                <a:latin typeface="Tahoma"/>
                <a:cs typeface="Tahoma"/>
              </a:rPr>
              <a:t>We’ll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these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turn,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first,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let’s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see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equation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looks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like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more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one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predictor…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1217104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295"/>
              <a:t>Adding</a:t>
            </a:r>
            <a:r>
              <a:rPr dirty="0" sz="5600" spc="-540"/>
              <a:t> </a:t>
            </a:r>
            <a:r>
              <a:rPr dirty="0" sz="5600" spc="-254"/>
              <a:t>Predictors</a:t>
            </a:r>
            <a:r>
              <a:rPr dirty="0" sz="5600" spc="-535"/>
              <a:t> </a:t>
            </a:r>
            <a:r>
              <a:rPr dirty="0" sz="5600" spc="-225"/>
              <a:t>to</a:t>
            </a:r>
            <a:r>
              <a:rPr dirty="0" sz="5600" spc="-535"/>
              <a:t> </a:t>
            </a:r>
            <a:r>
              <a:rPr dirty="0" sz="5600" spc="-300"/>
              <a:t>the</a:t>
            </a:r>
            <a:r>
              <a:rPr dirty="0" sz="5600" spc="-535"/>
              <a:t> </a:t>
            </a:r>
            <a:r>
              <a:rPr dirty="0" sz="5600" spc="-300"/>
              <a:t>Linear</a:t>
            </a:r>
            <a:r>
              <a:rPr dirty="0" sz="5600" spc="-535"/>
              <a:t> </a:t>
            </a:r>
            <a:r>
              <a:rPr dirty="0" sz="5600" spc="-75"/>
              <a:t>Model</a:t>
            </a:r>
            <a:endParaRPr sz="5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7967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29"/>
              <a:t>Extending</a:t>
            </a:r>
            <a:r>
              <a:rPr dirty="0" spc="-330"/>
              <a:t> </a:t>
            </a:r>
            <a:r>
              <a:rPr dirty="0" spc="-210"/>
              <a:t>the</a:t>
            </a:r>
            <a:r>
              <a:rPr dirty="0" spc="-325"/>
              <a:t> </a:t>
            </a:r>
            <a:r>
              <a:rPr dirty="0" spc="-175"/>
              <a:t>Equation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8"/>
            <a:ext cx="95249" cy="9524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236219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076573"/>
            <a:ext cx="95249" cy="9524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59092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305298"/>
            <a:ext cx="95249" cy="9524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19174" y="481964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534022"/>
            <a:ext cx="95249" cy="9524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19174" y="60483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46099" y="851529"/>
            <a:ext cx="9615170" cy="5423535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54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equation:</a:t>
            </a:r>
            <a:endParaRPr sz="225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1875"/>
              </a:spcBef>
            </a:pPr>
            <a:r>
              <a:rPr dirty="0" sz="2250">
                <a:latin typeface="Tahoma"/>
                <a:cs typeface="Tahoma"/>
              </a:rPr>
              <a:t>One-predictor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6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9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33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34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1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19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729615">
              <a:lnSpc>
                <a:spcPct val="100000"/>
              </a:lnSpc>
              <a:spcBef>
                <a:spcPts val="730"/>
              </a:spcBef>
            </a:pPr>
            <a:r>
              <a:rPr dirty="0" sz="2250">
                <a:latin typeface="Tahoma"/>
                <a:cs typeface="Tahoma"/>
              </a:rPr>
              <a:t>Predicts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54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based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x</a:t>
            </a:r>
            <a:r>
              <a:rPr dirty="0" baseline="-11111" sz="3000" spc="-37">
                <a:latin typeface="Tahoma"/>
                <a:cs typeface="Tahoma"/>
              </a:rPr>
              <a:t>1</a:t>
            </a:r>
            <a:endParaRPr baseline="-11111" sz="300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2225"/>
              </a:spcBef>
            </a:pPr>
            <a:r>
              <a:rPr dirty="0" sz="2250" spc="-70">
                <a:latin typeface="Tahoma"/>
                <a:cs typeface="Tahoma"/>
              </a:rPr>
              <a:t>Two-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6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0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33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33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1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19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2</a:t>
            </a:r>
            <a:r>
              <a:rPr dirty="0" baseline="-9722" sz="3000" spc="34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2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19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729615">
              <a:lnSpc>
                <a:spcPct val="100000"/>
              </a:lnSpc>
              <a:spcBef>
                <a:spcPts val="730"/>
              </a:spcBef>
            </a:pPr>
            <a:r>
              <a:rPr dirty="0" sz="2250">
                <a:latin typeface="Tahoma"/>
                <a:cs typeface="Tahoma"/>
              </a:rPr>
              <a:t>Predicts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0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based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72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another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x</a:t>
            </a:r>
            <a:r>
              <a:rPr dirty="0" baseline="-11111" sz="3000" spc="-37">
                <a:latin typeface="Tahoma"/>
                <a:cs typeface="Tahoma"/>
              </a:rPr>
              <a:t>2</a:t>
            </a:r>
            <a:endParaRPr baseline="-11111" sz="300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2225"/>
              </a:spcBef>
            </a:pPr>
            <a:r>
              <a:rPr dirty="0" sz="2250" spc="-20">
                <a:latin typeface="Tahoma"/>
                <a:cs typeface="Tahoma"/>
              </a:rPr>
              <a:t>Three–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6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0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33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33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1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19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2</a:t>
            </a:r>
            <a:r>
              <a:rPr dirty="0" baseline="-9722" sz="3000" spc="34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2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27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3</a:t>
            </a:r>
            <a:r>
              <a:rPr dirty="0" baseline="-9722" sz="3000" spc="34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3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419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54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729615">
              <a:lnSpc>
                <a:spcPct val="100000"/>
              </a:lnSpc>
              <a:spcBef>
                <a:spcPts val="730"/>
              </a:spcBef>
            </a:pPr>
            <a:r>
              <a:rPr dirty="0" sz="2250">
                <a:latin typeface="Tahoma"/>
                <a:cs typeface="Tahoma"/>
              </a:rPr>
              <a:t>Predicts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80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based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x</a:t>
            </a:r>
            <a:r>
              <a:rPr dirty="0" baseline="-11111" sz="3000" spc="-37">
                <a:latin typeface="Tahoma"/>
                <a:cs typeface="Tahoma"/>
              </a:rPr>
              <a:t>3</a:t>
            </a:r>
            <a:endParaRPr baseline="-11111" sz="300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2225"/>
              </a:spcBef>
            </a:pPr>
            <a:r>
              <a:rPr dirty="0" sz="2750" spc="-25" i="1">
                <a:latin typeface="Arial"/>
                <a:cs typeface="Arial"/>
              </a:rPr>
              <a:t>n</a:t>
            </a:r>
            <a:r>
              <a:rPr dirty="0" sz="2250" spc="-25">
                <a:latin typeface="Tahoma"/>
                <a:cs typeface="Tahoma"/>
              </a:rPr>
              <a:t>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600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3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84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84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1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sz="2850">
                <a:latin typeface="Tahoma"/>
                <a:cs typeface="Tahoma"/>
              </a:rPr>
              <a:t>+.</a:t>
            </a:r>
            <a:r>
              <a:rPr dirty="0" sz="2850" spc="-434">
                <a:latin typeface="Tahoma"/>
                <a:cs typeface="Tahoma"/>
              </a:rPr>
              <a:t> </a:t>
            </a:r>
            <a:r>
              <a:rPr dirty="0" sz="2850" spc="-155">
                <a:latin typeface="Tahoma"/>
                <a:cs typeface="Tahoma"/>
              </a:rPr>
              <a:t>.</a:t>
            </a:r>
            <a:r>
              <a:rPr dirty="0" sz="2850" spc="-434">
                <a:latin typeface="Tahoma"/>
                <a:cs typeface="Tahoma"/>
              </a:rPr>
              <a:t> </a:t>
            </a:r>
            <a:r>
              <a:rPr dirty="0" sz="2850" spc="-155">
                <a:latin typeface="Tahoma"/>
                <a:cs typeface="Tahoma"/>
              </a:rPr>
              <a:t>.</a:t>
            </a:r>
            <a:r>
              <a:rPr dirty="0" sz="2850" spc="-440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750" spc="-70" i="1">
                <a:latin typeface="Arial"/>
                <a:cs typeface="Arial"/>
              </a:rPr>
              <a:t>b</a:t>
            </a:r>
            <a:r>
              <a:rPr dirty="0" baseline="-9971" sz="2925" spc="-104" i="1">
                <a:latin typeface="Arial"/>
                <a:cs typeface="Arial"/>
              </a:rPr>
              <a:t>n</a:t>
            </a:r>
            <a:r>
              <a:rPr dirty="0" baseline="-9971" sz="2925" spc="367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750" spc="105" i="1">
                <a:latin typeface="Arial"/>
                <a:cs typeface="Arial"/>
              </a:rPr>
              <a:t>x</a:t>
            </a:r>
            <a:r>
              <a:rPr dirty="0" baseline="-9971" sz="2925" spc="157" i="1">
                <a:latin typeface="Arial"/>
                <a:cs typeface="Arial"/>
              </a:rPr>
              <a:t>ni</a:t>
            </a:r>
            <a:r>
              <a:rPr dirty="0" baseline="-9971" sz="2925" spc="31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729615">
              <a:lnSpc>
                <a:spcPct val="100000"/>
              </a:lnSpc>
              <a:spcBef>
                <a:spcPts val="730"/>
              </a:spcBef>
            </a:pPr>
            <a:r>
              <a:rPr dirty="0" sz="2250">
                <a:latin typeface="Tahoma"/>
                <a:cs typeface="Tahoma"/>
              </a:rPr>
              <a:t>Predicts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0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based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many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like!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92238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400"/>
              <a:t>1.</a:t>
            </a:r>
            <a:r>
              <a:rPr dirty="0" sz="5600" spc="-550"/>
              <a:t> </a:t>
            </a:r>
            <a:r>
              <a:rPr dirty="0" sz="5600" spc="-340"/>
              <a:t>Comparing</a:t>
            </a:r>
            <a:r>
              <a:rPr dirty="0" sz="5600" spc="-550"/>
              <a:t> </a:t>
            </a:r>
            <a:r>
              <a:rPr dirty="0" sz="5600" spc="-300"/>
              <a:t>Linear</a:t>
            </a:r>
            <a:r>
              <a:rPr dirty="0" sz="5600" spc="-550"/>
              <a:t> </a:t>
            </a:r>
            <a:r>
              <a:rPr dirty="0" sz="5600" spc="-160"/>
              <a:t>Models</a:t>
            </a:r>
            <a:endParaRPr sz="5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2628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Comparing</a:t>
            </a:r>
            <a:r>
              <a:rPr dirty="0" spc="-305"/>
              <a:t> </a:t>
            </a:r>
            <a:r>
              <a:rPr dirty="0" spc="-204"/>
              <a:t>Linear</a:t>
            </a:r>
            <a:r>
              <a:rPr dirty="0" spc="-300"/>
              <a:t> </a:t>
            </a:r>
            <a:r>
              <a:rPr dirty="0" spc="-110"/>
              <a:t>Models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2"/>
            <a:ext cx="95249" cy="95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276472"/>
            <a:ext cx="95249" cy="9524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8193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9174" y="379094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9174" y="43338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19174" y="53054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82650" y="1063625"/>
            <a:ext cx="11854815" cy="48831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numbers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long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hierarchical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10" b="1">
                <a:solidFill>
                  <a:srgbClr val="1C4189"/>
                </a:solidFill>
                <a:latin typeface="Tahoma"/>
                <a:cs typeface="Tahoma"/>
              </a:rPr>
              <a:t>(aka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nested)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>
                <a:latin typeface="Tahoma"/>
                <a:cs typeface="Tahoma"/>
              </a:rPr>
              <a:t>Hierarchical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must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same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except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addition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something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5" b="1">
                <a:solidFill>
                  <a:srgbClr val="1C4189"/>
                </a:solidFill>
                <a:latin typeface="Tahoma"/>
                <a:cs typeface="Tahoma"/>
              </a:rPr>
              <a:t>new</a:t>
            </a:r>
            <a:endParaRPr sz="2250">
              <a:latin typeface="Tahoma"/>
              <a:cs typeface="Tahoma"/>
            </a:endParaRPr>
          </a:p>
          <a:p>
            <a:pPr marL="393065" marR="633095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example,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one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nested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two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three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models </a:t>
            </a:r>
            <a:r>
              <a:rPr dirty="0" sz="2250" spc="-50">
                <a:latin typeface="Tahoma"/>
                <a:cs typeface="Tahoma"/>
              </a:rPr>
              <a:t>because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same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except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addition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extra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predictor(s)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 spc="-60">
                <a:latin typeface="Tahoma"/>
                <a:cs typeface="Tahoma"/>
              </a:rPr>
              <a:t>Similarly,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two-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would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nested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three-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393065" marR="618490">
              <a:lnSpc>
                <a:spcPct val="125000"/>
              </a:lnSpc>
              <a:spcBef>
                <a:spcPts val="900"/>
              </a:spcBef>
            </a:pPr>
            <a:r>
              <a:rPr dirty="0" sz="2250" spc="-50">
                <a:latin typeface="Tahoma"/>
                <a:cs typeface="Tahoma"/>
              </a:rPr>
              <a:t>However,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couldn’t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remove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variable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two-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75" i="1">
                <a:latin typeface="Trebuchet MS"/>
                <a:cs typeface="Trebuchet MS"/>
              </a:rPr>
              <a:t>replace</a:t>
            </a:r>
            <a:r>
              <a:rPr dirty="0" sz="2250" spc="-204" i="1">
                <a:latin typeface="Trebuchet MS"/>
                <a:cs typeface="Trebuchet MS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one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create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two-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those</a:t>
            </a:r>
            <a:endParaRPr sz="2250">
              <a:latin typeface="Tahoma"/>
              <a:cs typeface="Tahoma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5">
                <a:latin typeface="Tahoma"/>
                <a:cs typeface="Tahoma"/>
              </a:rPr>
              <a:t>case,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changing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variable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would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mean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longer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same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and,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therefore,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longer nested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What</a:t>
            </a:r>
            <a:r>
              <a:rPr dirty="0" spc="-340"/>
              <a:t> </a:t>
            </a:r>
            <a:r>
              <a:rPr dirty="0" spc="-204"/>
              <a:t>is</a:t>
            </a:r>
            <a:r>
              <a:rPr dirty="0" spc="-340"/>
              <a:t> </a:t>
            </a:r>
            <a:r>
              <a:rPr dirty="0" spc="-280"/>
              <a:t>a</a:t>
            </a:r>
            <a:r>
              <a:rPr dirty="0" spc="-340"/>
              <a:t> </a:t>
            </a:r>
            <a:r>
              <a:rPr dirty="0" spc="-240"/>
              <a:t>‘good’</a:t>
            </a:r>
            <a:r>
              <a:rPr dirty="0" spc="-335"/>
              <a:t> </a:t>
            </a:r>
            <a:r>
              <a:rPr dirty="0" spc="-295"/>
              <a:t>model?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2"/>
            <a:ext cx="95249" cy="9524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4784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9174" y="23907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9174" y="293369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950" y="1041330"/>
            <a:ext cx="11870055" cy="307721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0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Lecture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09,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learned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good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will:</a:t>
            </a:r>
            <a:endParaRPr sz="2250">
              <a:latin typeface="Tahoma"/>
              <a:cs typeface="Tahoma"/>
            </a:endParaRPr>
          </a:p>
          <a:p>
            <a:pPr marL="405765" marR="3048635">
              <a:lnSpc>
                <a:spcPct val="129500"/>
              </a:lnSpc>
              <a:spcBef>
                <a:spcPts val="105"/>
              </a:spcBef>
            </a:pPr>
            <a:r>
              <a:rPr dirty="0" sz="2250" spc="55">
                <a:latin typeface="Tahoma"/>
                <a:cs typeface="Tahoma"/>
              </a:rPr>
              <a:t>Fit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simplest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possible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25">
                <a:latin typeface="Tahoma"/>
                <a:cs typeface="Tahoma"/>
              </a:rPr>
              <a:t>(</a:t>
            </a:r>
            <a:r>
              <a:rPr dirty="0" sz="2750" spc="-125" i="1">
                <a:latin typeface="Arial"/>
                <a:cs typeface="Arial"/>
              </a:rPr>
              <a:t>R</a:t>
            </a:r>
            <a:r>
              <a:rPr dirty="0" baseline="26388" sz="3000" spc="-187">
                <a:latin typeface="Tahoma"/>
                <a:cs typeface="Tahoma"/>
              </a:rPr>
              <a:t>2</a:t>
            </a:r>
            <a:r>
              <a:rPr dirty="0" baseline="26388" sz="3000" spc="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statistic) </a:t>
            </a:r>
            <a:r>
              <a:rPr dirty="0" sz="2250" spc="-25">
                <a:latin typeface="Tahoma"/>
                <a:cs typeface="Tahoma"/>
              </a:rPr>
              <a:t>Explain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lot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45">
                <a:latin typeface="Tahoma"/>
                <a:cs typeface="Tahoma"/>
              </a:rPr>
              <a:t>(</a:t>
            </a:r>
            <a:r>
              <a:rPr dirty="0" sz="2750" spc="-145" i="1">
                <a:latin typeface="Arial"/>
                <a:cs typeface="Arial"/>
              </a:rPr>
              <a:t>R</a:t>
            </a:r>
            <a:r>
              <a:rPr dirty="0" baseline="26388" sz="3000" spc="-217">
                <a:latin typeface="Tahoma"/>
                <a:cs typeface="Tahoma"/>
              </a:rPr>
              <a:t>2</a:t>
            </a:r>
            <a:r>
              <a:rPr dirty="0" baseline="26388" sz="3000" spc="-622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405765">
              <a:lnSpc>
                <a:spcPct val="100000"/>
              </a:lnSpc>
              <a:spcBef>
                <a:spcPts val="969"/>
              </a:spcBef>
            </a:pPr>
            <a:r>
              <a:rPr dirty="0" sz="2250" spc="-25">
                <a:latin typeface="Tahoma"/>
                <a:cs typeface="Tahoma"/>
              </a:rPr>
              <a:t>Explain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variance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significantly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zero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>
                <a:latin typeface="Tahoma"/>
                <a:cs typeface="Tahoma"/>
              </a:rPr>
              <a:t>(</a:t>
            </a:r>
            <a:r>
              <a:rPr dirty="0" sz="2750" spc="-12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statistic)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980"/>
              </a:spcBef>
            </a:pPr>
            <a:r>
              <a:rPr dirty="0" sz="2250">
                <a:latin typeface="Tahoma"/>
                <a:cs typeface="Tahoma"/>
              </a:rPr>
              <a:t>When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comparing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models,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60" i="1">
                <a:latin typeface="Arial"/>
                <a:cs typeface="Arial"/>
              </a:rPr>
              <a:t>R</a:t>
            </a:r>
            <a:r>
              <a:rPr dirty="0" baseline="26388" sz="3000" spc="-89">
                <a:latin typeface="Tahoma"/>
                <a:cs typeface="Tahoma"/>
              </a:rPr>
              <a:t>2</a:t>
            </a:r>
            <a:r>
              <a:rPr dirty="0" baseline="26388" sz="3000" spc="6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F</a:t>
            </a:r>
            <a:r>
              <a:rPr dirty="0" sz="2750" spc="5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instead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ask,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85" i="1">
                <a:latin typeface="Trebuchet MS"/>
                <a:cs typeface="Trebuchet MS"/>
              </a:rPr>
              <a:t>better</a:t>
            </a:r>
            <a:endParaRPr sz="225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570"/>
              </a:spcBef>
            </a:pPr>
            <a:r>
              <a:rPr dirty="0" sz="2250" spc="-20">
                <a:latin typeface="Tahoma"/>
                <a:cs typeface="Tahoma"/>
              </a:rPr>
              <a:t>fitting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76622"/>
            <a:ext cx="95249" cy="9524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69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1033584"/>
            <a:ext cx="12192000" cy="1024255"/>
            <a:chOff x="609599" y="1033584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50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94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49"/>
                  </a:lnTo>
                  <a:lnTo>
                    <a:pt x="12134609" y="1017549"/>
                  </a:lnTo>
                  <a:lnTo>
                    <a:pt x="12142216" y="1016850"/>
                  </a:lnTo>
                  <a:lnTo>
                    <a:pt x="12149239" y="1014755"/>
                  </a:lnTo>
                  <a:lnTo>
                    <a:pt x="12155691" y="1011275"/>
                  </a:lnTo>
                  <a:lnTo>
                    <a:pt x="12159590" y="1008024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03358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7699" y="1038222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9782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0"/>
              <a:t>It’s</a:t>
            </a:r>
            <a:r>
              <a:rPr dirty="0" spc="-340"/>
              <a:t> </a:t>
            </a:r>
            <a:r>
              <a:rPr dirty="0" spc="-180"/>
              <a:t>all</a:t>
            </a:r>
            <a:r>
              <a:rPr dirty="0" spc="-340"/>
              <a:t> </a:t>
            </a:r>
            <a:r>
              <a:rPr dirty="0" spc="-170"/>
              <a:t>Greek</a:t>
            </a:r>
            <a:r>
              <a:rPr dirty="0" spc="-340"/>
              <a:t> </a:t>
            </a:r>
            <a:r>
              <a:rPr dirty="0" spc="-170"/>
              <a:t>to</a:t>
            </a:r>
            <a:r>
              <a:rPr dirty="0" spc="-340"/>
              <a:t> </a:t>
            </a:r>
            <a:r>
              <a:rPr dirty="0" spc="-135"/>
              <a:t>me!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647699" y="1102993"/>
            <a:ext cx="12136120" cy="8756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400050">
              <a:lnSpc>
                <a:spcPct val="100000"/>
              </a:lnSpc>
              <a:spcBef>
                <a:spcPts val="114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000" spc="220">
                <a:solidFill>
                  <a:srgbClr val="1C4189"/>
                </a:solidFill>
                <a:latin typeface="Tahoma"/>
                <a:cs typeface="Tahoma"/>
              </a:rPr>
              <a:t>Δ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50">
              <a:latin typeface="Tahoma"/>
              <a:cs typeface="Tahoma"/>
            </a:endParaRPr>
          </a:p>
          <a:p>
            <a:pPr marL="99695">
              <a:lnSpc>
                <a:spcPct val="100000"/>
              </a:lnSpc>
              <a:spcBef>
                <a:spcPts val="5"/>
              </a:spcBef>
            </a:pPr>
            <a:r>
              <a:rPr dirty="0" sz="2000" spc="270">
                <a:latin typeface="Tahoma"/>
                <a:cs typeface="Tahoma"/>
              </a:rPr>
              <a:t>Δ</a:t>
            </a:r>
            <a:r>
              <a:rPr dirty="0" sz="2000" spc="-300">
                <a:latin typeface="Tahoma"/>
                <a:cs typeface="Tahoma"/>
              </a:rPr>
              <a:t> </a:t>
            </a:r>
            <a:r>
              <a:rPr dirty="0" baseline="1792" sz="2325" spc="-135">
                <a:latin typeface="Tahoma"/>
                <a:cs typeface="Tahoma"/>
              </a:rPr>
              <a:t>(or,</a:t>
            </a:r>
            <a:r>
              <a:rPr dirty="0" baseline="1792" sz="2325" spc="-232">
                <a:latin typeface="Tahoma"/>
                <a:cs typeface="Tahoma"/>
              </a:rPr>
              <a:t> </a:t>
            </a:r>
            <a:r>
              <a:rPr dirty="0" baseline="1792" sz="2325" spc="-97">
                <a:latin typeface="Tahoma"/>
                <a:cs typeface="Tahoma"/>
              </a:rPr>
              <a:t>“delta”)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52">
                <a:latin typeface="Tahoma"/>
                <a:cs typeface="Tahoma"/>
              </a:rPr>
              <a:t>means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15" i="1">
                <a:latin typeface="Trebuchet MS"/>
                <a:cs typeface="Trebuchet MS"/>
              </a:rPr>
              <a:t>change</a:t>
            </a:r>
            <a:endParaRPr baseline="1792" sz="2325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140" b="0" i="1">
                <a:latin typeface="Arial"/>
                <a:cs typeface="Arial"/>
              </a:rPr>
              <a:t>R</a:t>
            </a:r>
            <a:r>
              <a:rPr dirty="0" baseline="25641" sz="4875" spc="-209" b="0">
                <a:latin typeface="Tahoma"/>
                <a:cs typeface="Tahoma"/>
              </a:rPr>
              <a:t>2</a:t>
            </a:r>
            <a:r>
              <a:rPr dirty="0" baseline="25641" sz="4875" spc="-172" b="0">
                <a:latin typeface="Tahoma"/>
                <a:cs typeface="Tahoma"/>
              </a:rPr>
              <a:t> </a:t>
            </a:r>
            <a:r>
              <a:rPr dirty="0" sz="3600" spc="-204"/>
              <a:t>Change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9599" y="1571617"/>
            <a:ext cx="12192000" cy="1524000"/>
            <a:chOff x="609599" y="1571617"/>
            <a:chExt cx="12192000" cy="1524000"/>
          </a:xfrm>
        </p:grpSpPr>
        <p:sp>
          <p:nvSpPr>
            <p:cNvPr id="4" name="object 4"/>
            <p:cNvSpPr/>
            <p:nvPr/>
          </p:nvSpPr>
          <p:spPr>
            <a:xfrm>
              <a:off x="628878" y="1571624"/>
              <a:ext cx="12172950" cy="1524000"/>
            </a:xfrm>
            <a:custGeom>
              <a:avLst/>
              <a:gdLst/>
              <a:ahLst/>
              <a:cxnLst/>
              <a:rect l="l" t="t" r="r" b="b"/>
              <a:pathLst>
                <a:path w="12172950" h="1524000">
                  <a:moveTo>
                    <a:pt x="12172709" y="38100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1493786"/>
                  </a:lnTo>
                  <a:lnTo>
                    <a:pt x="12160402" y="1500517"/>
                  </a:lnTo>
                  <a:lnTo>
                    <a:pt x="12155297" y="1505623"/>
                  </a:lnTo>
                  <a:lnTo>
                    <a:pt x="12154814" y="1506105"/>
                  </a:lnTo>
                  <a:lnTo>
                    <a:pt x="12149239" y="1511681"/>
                  </a:lnTo>
                  <a:lnTo>
                    <a:pt x="12142508" y="1514475"/>
                  </a:lnTo>
                  <a:lnTo>
                    <a:pt x="18808" y="1514475"/>
                  </a:lnTo>
                  <a:lnTo>
                    <a:pt x="18808" y="1514233"/>
                  </a:lnTo>
                  <a:lnTo>
                    <a:pt x="0" y="1518945"/>
                  </a:lnTo>
                  <a:lnTo>
                    <a:pt x="4191" y="1521206"/>
                  </a:lnTo>
                  <a:lnTo>
                    <a:pt x="11214" y="1523301"/>
                  </a:lnTo>
                  <a:lnTo>
                    <a:pt x="18808" y="1524000"/>
                  </a:lnTo>
                  <a:lnTo>
                    <a:pt x="12134609" y="1524000"/>
                  </a:lnTo>
                  <a:lnTo>
                    <a:pt x="12142216" y="1523301"/>
                  </a:lnTo>
                  <a:lnTo>
                    <a:pt x="12149239" y="1521206"/>
                  </a:lnTo>
                  <a:lnTo>
                    <a:pt x="12155691" y="1517726"/>
                  </a:lnTo>
                  <a:lnTo>
                    <a:pt x="12159590" y="1514475"/>
                  </a:lnTo>
                  <a:lnTo>
                    <a:pt x="12161558" y="1512836"/>
                  </a:lnTo>
                  <a:lnTo>
                    <a:pt x="12161990" y="1512316"/>
                  </a:lnTo>
                  <a:lnTo>
                    <a:pt x="12166435" y="1506969"/>
                  </a:lnTo>
                  <a:lnTo>
                    <a:pt x="12169927" y="1500517"/>
                  </a:lnTo>
                  <a:lnTo>
                    <a:pt x="12172023" y="1493494"/>
                  </a:lnTo>
                  <a:lnTo>
                    <a:pt x="12172709" y="148590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576509"/>
              <a:ext cx="38100" cy="1514475"/>
            </a:xfrm>
            <a:custGeom>
              <a:avLst/>
              <a:gdLst/>
              <a:ahLst/>
              <a:cxnLst/>
              <a:rect l="l" t="t" r="r" b="b"/>
              <a:pathLst>
                <a:path w="38100" h="1514475">
                  <a:moveTo>
                    <a:pt x="19581" y="1514208"/>
                  </a:moveTo>
                  <a:lnTo>
                    <a:pt x="0" y="14810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509579"/>
                  </a:lnTo>
                  <a:lnTo>
                    <a:pt x="19581" y="151420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819396"/>
              <a:ext cx="66675" cy="666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7699" y="1581146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431" y="1705014"/>
              <a:ext cx="185795" cy="24760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09599" y="3238492"/>
            <a:ext cx="12192000" cy="2514600"/>
            <a:chOff x="609599" y="3238492"/>
            <a:chExt cx="12192000" cy="2514600"/>
          </a:xfrm>
        </p:grpSpPr>
        <p:sp>
          <p:nvSpPr>
            <p:cNvPr id="10" name="object 10"/>
            <p:cNvSpPr/>
            <p:nvPr/>
          </p:nvSpPr>
          <p:spPr>
            <a:xfrm>
              <a:off x="628878" y="3238499"/>
              <a:ext cx="12172950" cy="2514600"/>
            </a:xfrm>
            <a:custGeom>
              <a:avLst/>
              <a:gdLst/>
              <a:ahLst/>
              <a:cxnLst/>
              <a:rect l="l" t="t" r="r" b="b"/>
              <a:pathLst>
                <a:path w="12172950" h="2514600">
                  <a:moveTo>
                    <a:pt x="12172709" y="38100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2484386"/>
                  </a:lnTo>
                  <a:lnTo>
                    <a:pt x="12160402" y="2491117"/>
                  </a:lnTo>
                  <a:lnTo>
                    <a:pt x="12155297" y="2496223"/>
                  </a:lnTo>
                  <a:lnTo>
                    <a:pt x="12154814" y="2496705"/>
                  </a:lnTo>
                  <a:lnTo>
                    <a:pt x="12149239" y="2502281"/>
                  </a:lnTo>
                  <a:lnTo>
                    <a:pt x="12142508" y="2505075"/>
                  </a:lnTo>
                  <a:lnTo>
                    <a:pt x="18808" y="2505075"/>
                  </a:lnTo>
                  <a:lnTo>
                    <a:pt x="18808" y="2504833"/>
                  </a:lnTo>
                  <a:lnTo>
                    <a:pt x="0" y="2509545"/>
                  </a:lnTo>
                  <a:lnTo>
                    <a:pt x="4191" y="2511806"/>
                  </a:lnTo>
                  <a:lnTo>
                    <a:pt x="11214" y="2513901"/>
                  </a:lnTo>
                  <a:lnTo>
                    <a:pt x="18808" y="2514600"/>
                  </a:lnTo>
                  <a:lnTo>
                    <a:pt x="12134609" y="2514600"/>
                  </a:lnTo>
                  <a:lnTo>
                    <a:pt x="12142216" y="2513901"/>
                  </a:lnTo>
                  <a:lnTo>
                    <a:pt x="12149239" y="2511806"/>
                  </a:lnTo>
                  <a:lnTo>
                    <a:pt x="12155691" y="2508326"/>
                  </a:lnTo>
                  <a:lnTo>
                    <a:pt x="12159590" y="2505075"/>
                  </a:lnTo>
                  <a:lnTo>
                    <a:pt x="12161558" y="2503436"/>
                  </a:lnTo>
                  <a:lnTo>
                    <a:pt x="12161990" y="2502916"/>
                  </a:lnTo>
                  <a:lnTo>
                    <a:pt x="12166435" y="2497569"/>
                  </a:lnTo>
                  <a:lnTo>
                    <a:pt x="12169927" y="2491117"/>
                  </a:lnTo>
                  <a:lnTo>
                    <a:pt x="12172023" y="2484094"/>
                  </a:lnTo>
                  <a:lnTo>
                    <a:pt x="12172709" y="247650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9599" y="3243384"/>
              <a:ext cx="38100" cy="2505075"/>
            </a:xfrm>
            <a:custGeom>
              <a:avLst/>
              <a:gdLst/>
              <a:ahLst/>
              <a:cxnLst/>
              <a:rect l="l" t="t" r="r" b="b"/>
              <a:pathLst>
                <a:path w="38100" h="2505075">
                  <a:moveTo>
                    <a:pt x="19582" y="2504808"/>
                  </a:moveTo>
                  <a:lnTo>
                    <a:pt x="0" y="24716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500179"/>
                  </a:lnTo>
                  <a:lnTo>
                    <a:pt x="19582" y="250480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581521"/>
              <a:ext cx="66675" cy="666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5019671"/>
              <a:ext cx="66675" cy="666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74" y="5457821"/>
              <a:ext cx="66675" cy="666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47699" y="3248021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431" y="3371889"/>
              <a:ext cx="185795" cy="24760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20699" y="968365"/>
            <a:ext cx="12352020" cy="46589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25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15">
                <a:latin typeface="Tahoma"/>
                <a:cs typeface="Tahoma"/>
              </a:rPr>
              <a:t> </a:t>
            </a:r>
            <a:r>
              <a:rPr dirty="0" sz="2250" spc="-240">
                <a:latin typeface="Tahoma"/>
                <a:cs typeface="Tahoma"/>
              </a:rPr>
              <a:t>?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526415">
              <a:lnSpc>
                <a:spcPct val="100000"/>
              </a:lnSpc>
              <a:spcBef>
                <a:spcPts val="2075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50" spc="-25" i="1">
                <a:solidFill>
                  <a:srgbClr val="1C4189"/>
                </a:solidFill>
                <a:latin typeface="Arial"/>
                <a:cs typeface="Arial"/>
              </a:rPr>
              <a:t>R</a:t>
            </a:r>
            <a:r>
              <a:rPr dirty="0" baseline="25793" sz="2100" spc="-37">
                <a:solidFill>
                  <a:srgbClr val="1C4189"/>
                </a:solidFill>
                <a:latin typeface="Tahoma"/>
                <a:cs typeface="Tahoma"/>
              </a:rPr>
              <a:t>2</a:t>
            </a:r>
            <a:endParaRPr baseline="25793" sz="2100">
              <a:latin typeface="Tahoma"/>
              <a:cs typeface="Tahoma"/>
            </a:endParaRPr>
          </a:p>
          <a:p>
            <a:pPr marL="426720" marR="6113145" indent="-200025">
              <a:lnSpc>
                <a:spcPct val="174000"/>
              </a:lnSpc>
              <a:spcBef>
                <a:spcPts val="204"/>
              </a:spcBef>
            </a:pPr>
            <a:r>
              <a:rPr dirty="0" sz="1950" spc="-10" i="1">
                <a:latin typeface="Arial"/>
                <a:cs typeface="Arial"/>
              </a:rPr>
              <a:t>R</a:t>
            </a:r>
            <a:r>
              <a:rPr dirty="0" baseline="25793" sz="2100" spc="-15">
                <a:latin typeface="Tahoma"/>
                <a:cs typeface="Tahoma"/>
              </a:rPr>
              <a:t>2</a:t>
            </a:r>
            <a:r>
              <a:rPr dirty="0" baseline="25793" sz="2100" spc="150">
                <a:latin typeface="Tahoma"/>
                <a:cs typeface="Tahoma"/>
              </a:rPr>
              <a:t> </a:t>
            </a:r>
            <a:r>
              <a:rPr dirty="0" sz="1550" spc="-220">
                <a:latin typeface="Tahoma"/>
                <a:cs typeface="Tahoma"/>
              </a:rPr>
              <a:t>=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percentage</a:t>
            </a:r>
            <a:r>
              <a:rPr dirty="0" sz="1550" spc="-18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of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8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variance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8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outcome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explained</a:t>
            </a:r>
            <a:r>
              <a:rPr dirty="0" sz="1550" spc="-180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by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8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 </a:t>
            </a:r>
            <a:r>
              <a:rPr dirty="0" sz="1550" spc="80">
                <a:latin typeface="Tahoma"/>
                <a:cs typeface="Tahoma"/>
              </a:rPr>
              <a:t>A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larger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value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means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better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fit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(more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variance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explained)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1550">
              <a:latin typeface="Tahoma"/>
              <a:cs typeface="Tahoma"/>
            </a:endParaRPr>
          </a:p>
          <a:p>
            <a:pPr marL="526415">
              <a:lnSpc>
                <a:spcPct val="100000"/>
              </a:lnSpc>
              <a:spcBef>
                <a:spcPts val="5"/>
              </a:spcBef>
            </a:pPr>
            <a:r>
              <a:rPr dirty="0" baseline="3584" sz="2325" spc="-127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baseline="3584" sz="2325" spc="-22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50" spc="-10" i="1">
                <a:solidFill>
                  <a:srgbClr val="1C4189"/>
                </a:solidFill>
                <a:latin typeface="Arial"/>
                <a:cs typeface="Arial"/>
              </a:rPr>
              <a:t>R</a:t>
            </a:r>
            <a:r>
              <a:rPr dirty="0" baseline="25793" sz="2100" spc="-15">
                <a:solidFill>
                  <a:srgbClr val="1C4189"/>
                </a:solidFill>
                <a:latin typeface="Tahoma"/>
                <a:cs typeface="Tahoma"/>
              </a:rPr>
              <a:t>2</a:t>
            </a:r>
            <a:r>
              <a:rPr dirty="0" baseline="25793" sz="2100" spc="7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baseline="3584" sz="2325" spc="-15" b="1">
                <a:solidFill>
                  <a:srgbClr val="1C4189"/>
                </a:solidFill>
                <a:latin typeface="Tahoma"/>
                <a:cs typeface="Tahoma"/>
              </a:rPr>
              <a:t>Change</a:t>
            </a:r>
            <a:endParaRPr baseline="3584" sz="2325">
              <a:latin typeface="Tahoma"/>
              <a:cs typeface="Tahoma"/>
            </a:endParaRPr>
          </a:p>
          <a:p>
            <a:pPr marL="226695">
              <a:lnSpc>
                <a:spcPts val="1800"/>
              </a:lnSpc>
              <a:spcBef>
                <a:spcPts val="1810"/>
              </a:spcBef>
              <a:tabLst>
                <a:tab pos="1809114" algn="l"/>
              </a:tabLst>
            </a:pPr>
            <a:r>
              <a:rPr dirty="0" sz="1950" spc="-105" i="1">
                <a:latin typeface="Arial"/>
                <a:cs typeface="Arial"/>
              </a:rPr>
              <a:t>R</a:t>
            </a:r>
            <a:r>
              <a:rPr dirty="0" baseline="25793" sz="2100" spc="-157">
                <a:latin typeface="Tahoma"/>
                <a:cs typeface="Tahoma"/>
              </a:rPr>
              <a:t>2</a:t>
            </a:r>
            <a:r>
              <a:rPr dirty="0" baseline="25793" sz="2100" spc="-382">
                <a:latin typeface="Tahoma"/>
                <a:cs typeface="Tahoma"/>
              </a:rPr>
              <a:t> </a:t>
            </a:r>
            <a:r>
              <a:rPr dirty="0" sz="2000" spc="270">
                <a:latin typeface="Tahoma"/>
                <a:cs typeface="Tahoma"/>
              </a:rPr>
              <a:t>Δ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 spc="-60">
                <a:latin typeface="Tahoma"/>
                <a:cs typeface="Tahoma"/>
              </a:rPr>
              <a:t>=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1950" spc="-25" i="1">
                <a:latin typeface="Arial"/>
                <a:cs typeface="Arial"/>
              </a:rPr>
              <a:t>R</a:t>
            </a:r>
            <a:r>
              <a:rPr dirty="0" baseline="23809" sz="2100" spc="-37">
                <a:latin typeface="Tahoma"/>
                <a:cs typeface="Tahoma"/>
              </a:rPr>
              <a:t>2</a:t>
            </a:r>
            <a:r>
              <a:rPr dirty="0" baseline="23809" sz="2100">
                <a:latin typeface="Tahoma"/>
                <a:cs typeface="Tahoma"/>
              </a:rPr>
              <a:t>	</a:t>
            </a:r>
            <a:r>
              <a:rPr dirty="0" sz="2000" spc="-65">
                <a:latin typeface="Tahoma"/>
                <a:cs typeface="Tahoma"/>
              </a:rPr>
              <a:t>−</a:t>
            </a:r>
            <a:r>
              <a:rPr dirty="0" sz="2000" spc="-245">
                <a:latin typeface="Tahoma"/>
                <a:cs typeface="Tahoma"/>
              </a:rPr>
              <a:t> </a:t>
            </a:r>
            <a:r>
              <a:rPr dirty="0" sz="1950" spc="-25" i="1">
                <a:latin typeface="Arial"/>
                <a:cs typeface="Arial"/>
              </a:rPr>
              <a:t>R</a:t>
            </a:r>
            <a:r>
              <a:rPr dirty="0" baseline="23809" sz="2100" spc="-37">
                <a:latin typeface="Tahoma"/>
                <a:cs typeface="Tahoma"/>
              </a:rPr>
              <a:t>2</a:t>
            </a:r>
            <a:endParaRPr baseline="23809" sz="2100">
              <a:latin typeface="Tahoma"/>
              <a:cs typeface="Tahoma"/>
            </a:endParaRPr>
          </a:p>
          <a:p>
            <a:pPr marL="1179830">
              <a:lnSpc>
                <a:spcPts val="1080"/>
              </a:lnSpc>
              <a:tabLst>
                <a:tab pos="2207895" algn="l"/>
              </a:tabLst>
            </a:pPr>
            <a:r>
              <a:rPr dirty="0" sz="1400" spc="-55">
                <a:latin typeface="Tahoma"/>
                <a:cs typeface="Tahoma"/>
              </a:rPr>
              <a:t>Model</a:t>
            </a:r>
            <a:r>
              <a:rPr dirty="0" sz="1400" spc="-90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1</a:t>
            </a:r>
            <a:r>
              <a:rPr dirty="0" sz="1400">
                <a:latin typeface="Tahoma"/>
                <a:cs typeface="Tahoma"/>
              </a:rPr>
              <a:t>	</a:t>
            </a:r>
            <a:r>
              <a:rPr dirty="0" sz="1400" spc="-55">
                <a:latin typeface="Tahoma"/>
                <a:cs typeface="Tahoma"/>
              </a:rPr>
              <a:t>Model</a:t>
            </a:r>
            <a:r>
              <a:rPr dirty="0" sz="1400" spc="-90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250">
              <a:latin typeface="Tahoma"/>
              <a:cs typeface="Tahoma"/>
            </a:endParaRPr>
          </a:p>
          <a:p>
            <a:pPr marL="426720">
              <a:lnSpc>
                <a:spcPct val="100000"/>
              </a:lnSpc>
            </a:pPr>
            <a:r>
              <a:rPr dirty="0" sz="1550" spc="-10">
                <a:latin typeface="Tahoma"/>
                <a:cs typeface="Tahoma"/>
              </a:rPr>
              <a:t>The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difference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950" spc="-10" i="1">
                <a:latin typeface="Arial"/>
                <a:cs typeface="Arial"/>
              </a:rPr>
              <a:t>R</a:t>
            </a:r>
            <a:r>
              <a:rPr dirty="0" baseline="25793" sz="2100" spc="-15">
                <a:latin typeface="Tahoma"/>
                <a:cs typeface="Tahoma"/>
              </a:rPr>
              <a:t>2</a:t>
            </a:r>
            <a:r>
              <a:rPr dirty="0" baseline="25793" sz="2100" spc="157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values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between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two</a:t>
            </a:r>
            <a:r>
              <a:rPr dirty="0" sz="1550" spc="-17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models</a:t>
            </a:r>
            <a:endParaRPr sz="1550">
              <a:latin typeface="Tahoma"/>
              <a:cs typeface="Tahoma"/>
            </a:endParaRPr>
          </a:p>
          <a:p>
            <a:pPr marL="426720" marR="4373245">
              <a:lnSpc>
                <a:spcPct val="145300"/>
              </a:lnSpc>
              <a:spcBef>
                <a:spcPts val="50"/>
              </a:spcBef>
            </a:pPr>
            <a:r>
              <a:rPr dirty="0" sz="1550" spc="-1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larger</a:t>
            </a:r>
            <a:r>
              <a:rPr dirty="0" sz="1550" spc="-165">
                <a:latin typeface="Tahoma"/>
                <a:cs typeface="Tahoma"/>
              </a:rPr>
              <a:t> </a:t>
            </a:r>
            <a:r>
              <a:rPr dirty="0" sz="1950" spc="-10" i="1">
                <a:latin typeface="Arial"/>
                <a:cs typeface="Arial"/>
              </a:rPr>
              <a:t>R</a:t>
            </a:r>
            <a:r>
              <a:rPr dirty="0" baseline="25793" sz="2100" spc="-15">
                <a:latin typeface="Tahoma"/>
                <a:cs typeface="Tahoma"/>
              </a:rPr>
              <a:t>2</a:t>
            </a:r>
            <a:r>
              <a:rPr dirty="0" baseline="25793" sz="2100" spc="179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value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better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fitting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(more</a:t>
            </a:r>
            <a:r>
              <a:rPr dirty="0" sz="1550" spc="-16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variance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7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explained) The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larger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950" spc="-105" i="1">
                <a:latin typeface="Arial"/>
                <a:cs typeface="Arial"/>
              </a:rPr>
              <a:t>R</a:t>
            </a:r>
            <a:r>
              <a:rPr dirty="0" baseline="25793" sz="2100" spc="-157">
                <a:latin typeface="Tahoma"/>
                <a:cs typeface="Tahoma"/>
              </a:rPr>
              <a:t>2</a:t>
            </a:r>
            <a:r>
              <a:rPr dirty="0" baseline="25793" sz="2100" spc="-352">
                <a:latin typeface="Tahoma"/>
                <a:cs typeface="Tahoma"/>
              </a:rPr>
              <a:t> </a:t>
            </a:r>
            <a:r>
              <a:rPr dirty="0" sz="2000" spc="270">
                <a:latin typeface="Tahoma"/>
                <a:cs typeface="Tahoma"/>
              </a:rPr>
              <a:t>Δ</a:t>
            </a:r>
            <a:r>
              <a:rPr dirty="0" sz="2000" spc="-254">
                <a:latin typeface="Tahoma"/>
                <a:cs typeface="Tahoma"/>
              </a:rPr>
              <a:t> </a:t>
            </a:r>
            <a:r>
              <a:rPr dirty="0" sz="1550" spc="-45">
                <a:latin typeface="Tahoma"/>
                <a:cs typeface="Tahoma"/>
              </a:rPr>
              <a:t>value,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greater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improvement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better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fitting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213502"/>
            <a:ext cx="2066925" cy="70294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b="0" i="1">
                <a:latin typeface="Arial"/>
                <a:cs typeface="Arial"/>
              </a:rPr>
              <a:t>F</a:t>
            </a:r>
            <a:r>
              <a:rPr dirty="0" sz="4450" spc="-60" b="0" i="1">
                <a:latin typeface="Arial"/>
                <a:cs typeface="Arial"/>
              </a:rPr>
              <a:t> </a:t>
            </a:r>
            <a:r>
              <a:rPr dirty="0" spc="-225"/>
              <a:t>Change</a:t>
            </a:r>
            <a:endParaRPr sz="44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9599" y="1571618"/>
            <a:ext cx="12192000" cy="2362200"/>
            <a:chOff x="609599" y="1571618"/>
            <a:chExt cx="12192000" cy="2362200"/>
          </a:xfrm>
        </p:grpSpPr>
        <p:sp>
          <p:nvSpPr>
            <p:cNvPr id="4" name="object 4"/>
            <p:cNvSpPr/>
            <p:nvPr/>
          </p:nvSpPr>
          <p:spPr>
            <a:xfrm>
              <a:off x="628878" y="1571624"/>
              <a:ext cx="12172950" cy="2362200"/>
            </a:xfrm>
            <a:custGeom>
              <a:avLst/>
              <a:gdLst/>
              <a:ahLst/>
              <a:cxnLst/>
              <a:rect l="l" t="t" r="r" b="b"/>
              <a:pathLst>
                <a:path w="12172950" h="2362200">
                  <a:moveTo>
                    <a:pt x="12172709" y="38100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55297" y="18376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2331986"/>
                  </a:lnTo>
                  <a:lnTo>
                    <a:pt x="12160402" y="2338717"/>
                  </a:lnTo>
                  <a:lnTo>
                    <a:pt x="12155297" y="2343823"/>
                  </a:lnTo>
                  <a:lnTo>
                    <a:pt x="12154814" y="2344305"/>
                  </a:lnTo>
                  <a:lnTo>
                    <a:pt x="12149239" y="2349881"/>
                  </a:lnTo>
                  <a:lnTo>
                    <a:pt x="12142508" y="2352675"/>
                  </a:lnTo>
                  <a:lnTo>
                    <a:pt x="18808" y="2352675"/>
                  </a:lnTo>
                  <a:lnTo>
                    <a:pt x="18808" y="2352433"/>
                  </a:lnTo>
                  <a:lnTo>
                    <a:pt x="0" y="2357145"/>
                  </a:lnTo>
                  <a:lnTo>
                    <a:pt x="4191" y="2359406"/>
                  </a:lnTo>
                  <a:lnTo>
                    <a:pt x="11214" y="2361501"/>
                  </a:lnTo>
                  <a:lnTo>
                    <a:pt x="18808" y="2362200"/>
                  </a:lnTo>
                  <a:lnTo>
                    <a:pt x="12134609" y="2362200"/>
                  </a:lnTo>
                  <a:lnTo>
                    <a:pt x="12142216" y="2361501"/>
                  </a:lnTo>
                  <a:lnTo>
                    <a:pt x="12149239" y="2359406"/>
                  </a:lnTo>
                  <a:lnTo>
                    <a:pt x="12155691" y="2355926"/>
                  </a:lnTo>
                  <a:lnTo>
                    <a:pt x="12159590" y="2352675"/>
                  </a:lnTo>
                  <a:lnTo>
                    <a:pt x="12161558" y="2351036"/>
                  </a:lnTo>
                  <a:lnTo>
                    <a:pt x="12161990" y="2350516"/>
                  </a:lnTo>
                  <a:lnTo>
                    <a:pt x="12166435" y="2345169"/>
                  </a:lnTo>
                  <a:lnTo>
                    <a:pt x="12169927" y="2338717"/>
                  </a:lnTo>
                  <a:lnTo>
                    <a:pt x="12172023" y="2331694"/>
                  </a:lnTo>
                  <a:lnTo>
                    <a:pt x="12172709" y="232410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576510"/>
              <a:ext cx="38100" cy="2352675"/>
            </a:xfrm>
            <a:custGeom>
              <a:avLst/>
              <a:gdLst/>
              <a:ahLst/>
              <a:cxnLst/>
              <a:rect l="l" t="t" r="r" b="b"/>
              <a:pathLst>
                <a:path w="38100" h="2352675">
                  <a:moveTo>
                    <a:pt x="19582" y="2352408"/>
                  </a:moveTo>
                  <a:lnTo>
                    <a:pt x="0" y="23192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347779"/>
                  </a:lnTo>
                  <a:lnTo>
                    <a:pt x="19582" y="235240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905121"/>
              <a:ext cx="66675" cy="666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343271"/>
              <a:ext cx="66675" cy="666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7699" y="1581146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431" y="1705014"/>
              <a:ext cx="185795" cy="24760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09599" y="4076693"/>
            <a:ext cx="12192000" cy="2800350"/>
            <a:chOff x="609599" y="4076693"/>
            <a:chExt cx="12192000" cy="2800350"/>
          </a:xfrm>
        </p:grpSpPr>
        <p:sp>
          <p:nvSpPr>
            <p:cNvPr id="11" name="object 11"/>
            <p:cNvSpPr/>
            <p:nvPr/>
          </p:nvSpPr>
          <p:spPr>
            <a:xfrm>
              <a:off x="628878" y="4076699"/>
              <a:ext cx="12172950" cy="2800350"/>
            </a:xfrm>
            <a:custGeom>
              <a:avLst/>
              <a:gdLst/>
              <a:ahLst/>
              <a:cxnLst/>
              <a:rect l="l" t="t" r="r" b="b"/>
              <a:pathLst>
                <a:path w="12172950" h="2800350">
                  <a:moveTo>
                    <a:pt x="12172709" y="38100"/>
                  </a:moveTo>
                  <a:lnTo>
                    <a:pt x="12172023" y="30492"/>
                  </a:lnTo>
                  <a:lnTo>
                    <a:pt x="12169927" y="23469"/>
                  </a:lnTo>
                  <a:lnTo>
                    <a:pt x="12166435" y="17018"/>
                  </a:lnTo>
                  <a:lnTo>
                    <a:pt x="12161990" y="11684"/>
                  </a:lnTo>
                  <a:lnTo>
                    <a:pt x="12161558" y="11163"/>
                  </a:lnTo>
                  <a:lnTo>
                    <a:pt x="12159590" y="9525"/>
                  </a:lnTo>
                  <a:lnTo>
                    <a:pt x="12155691" y="6273"/>
                  </a:lnTo>
                  <a:lnTo>
                    <a:pt x="12149239" y="2794"/>
                  </a:lnTo>
                  <a:lnTo>
                    <a:pt x="12142216" y="698"/>
                  </a:lnTo>
                  <a:lnTo>
                    <a:pt x="12134609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12142508" y="9525"/>
                  </a:lnTo>
                  <a:lnTo>
                    <a:pt x="12149239" y="12319"/>
                  </a:lnTo>
                  <a:lnTo>
                    <a:pt x="12154814" y="17894"/>
                  </a:lnTo>
                  <a:lnTo>
                    <a:pt x="12155297" y="18376"/>
                  </a:lnTo>
                  <a:lnTo>
                    <a:pt x="12160402" y="23469"/>
                  </a:lnTo>
                  <a:lnTo>
                    <a:pt x="12163184" y="30200"/>
                  </a:lnTo>
                  <a:lnTo>
                    <a:pt x="12163184" y="2770136"/>
                  </a:lnTo>
                  <a:lnTo>
                    <a:pt x="12160402" y="2776867"/>
                  </a:lnTo>
                  <a:lnTo>
                    <a:pt x="12155297" y="2781973"/>
                  </a:lnTo>
                  <a:lnTo>
                    <a:pt x="12154814" y="2782455"/>
                  </a:lnTo>
                  <a:lnTo>
                    <a:pt x="12149239" y="2788031"/>
                  </a:lnTo>
                  <a:lnTo>
                    <a:pt x="12142508" y="2790825"/>
                  </a:lnTo>
                  <a:lnTo>
                    <a:pt x="18808" y="2790825"/>
                  </a:lnTo>
                  <a:lnTo>
                    <a:pt x="18808" y="2790583"/>
                  </a:lnTo>
                  <a:lnTo>
                    <a:pt x="0" y="2795295"/>
                  </a:lnTo>
                  <a:lnTo>
                    <a:pt x="4191" y="2797556"/>
                  </a:lnTo>
                  <a:lnTo>
                    <a:pt x="11214" y="2799651"/>
                  </a:lnTo>
                  <a:lnTo>
                    <a:pt x="18808" y="2800350"/>
                  </a:lnTo>
                  <a:lnTo>
                    <a:pt x="12134609" y="2800350"/>
                  </a:lnTo>
                  <a:lnTo>
                    <a:pt x="12142216" y="2799651"/>
                  </a:lnTo>
                  <a:lnTo>
                    <a:pt x="12149239" y="2797556"/>
                  </a:lnTo>
                  <a:lnTo>
                    <a:pt x="12155691" y="2794076"/>
                  </a:lnTo>
                  <a:lnTo>
                    <a:pt x="12159590" y="2790825"/>
                  </a:lnTo>
                  <a:lnTo>
                    <a:pt x="12161558" y="2789186"/>
                  </a:lnTo>
                  <a:lnTo>
                    <a:pt x="12161990" y="2788666"/>
                  </a:lnTo>
                  <a:lnTo>
                    <a:pt x="12166435" y="2783319"/>
                  </a:lnTo>
                  <a:lnTo>
                    <a:pt x="12169927" y="2776867"/>
                  </a:lnTo>
                  <a:lnTo>
                    <a:pt x="12172023" y="2769844"/>
                  </a:lnTo>
                  <a:lnTo>
                    <a:pt x="12172709" y="2762250"/>
                  </a:lnTo>
                  <a:lnTo>
                    <a:pt x="12172709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9599" y="4081585"/>
              <a:ext cx="38100" cy="2790825"/>
            </a:xfrm>
            <a:custGeom>
              <a:avLst/>
              <a:gdLst/>
              <a:ahLst/>
              <a:cxnLst/>
              <a:rect l="l" t="t" r="r" b="b"/>
              <a:pathLst>
                <a:path w="38100" h="2790825">
                  <a:moveTo>
                    <a:pt x="19582" y="2790558"/>
                  </a:moveTo>
                  <a:lnTo>
                    <a:pt x="0" y="27573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2785929"/>
                  </a:lnTo>
                  <a:lnTo>
                    <a:pt x="19582" y="27905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74" y="5400671"/>
              <a:ext cx="66675" cy="666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74" y="5848346"/>
              <a:ext cx="66675" cy="666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474" y="6286496"/>
              <a:ext cx="66675" cy="6666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7699" y="4086221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431" y="4210089"/>
              <a:ext cx="185795" cy="24760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58799" y="968067"/>
            <a:ext cx="12263120" cy="57715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dirty="0" sz="2250">
                <a:latin typeface="Tahoma"/>
                <a:cs typeface="Tahoma"/>
              </a:rPr>
              <a:t>How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34" i="1">
                <a:latin typeface="Arial"/>
                <a:cs typeface="Arial"/>
              </a:rPr>
              <a:t> </a:t>
            </a:r>
            <a:r>
              <a:rPr dirty="0" sz="2250" spc="-240">
                <a:latin typeface="Tahoma"/>
                <a:cs typeface="Tahoma"/>
              </a:rPr>
              <a:t>?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488315">
              <a:lnSpc>
                <a:spcPct val="100000"/>
              </a:lnSpc>
              <a:spcBef>
                <a:spcPts val="2075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50" spc="-45" i="1">
                <a:solidFill>
                  <a:srgbClr val="1C4189"/>
                </a:solidFill>
                <a:latin typeface="Arial"/>
                <a:cs typeface="Arial"/>
              </a:rPr>
              <a:t>F</a:t>
            </a:r>
            <a:r>
              <a:rPr dirty="0" sz="1950" spc="-215" i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550" spc="-1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endParaRPr sz="1550">
              <a:latin typeface="Tahoma"/>
              <a:cs typeface="Tahoma"/>
            </a:endParaRPr>
          </a:p>
          <a:p>
            <a:pPr marL="388620" marR="6537325" indent="-200025">
              <a:lnSpc>
                <a:spcPts val="4350"/>
              </a:lnSpc>
              <a:spcBef>
                <a:spcPts val="405"/>
              </a:spcBef>
            </a:pPr>
            <a:r>
              <a:rPr dirty="0" sz="1950" i="1">
                <a:latin typeface="Arial"/>
                <a:cs typeface="Arial"/>
              </a:rPr>
              <a:t>F</a:t>
            </a:r>
            <a:r>
              <a:rPr dirty="0" sz="1950" spc="95" i="1">
                <a:latin typeface="Arial"/>
                <a:cs typeface="Arial"/>
              </a:rPr>
              <a:t> </a:t>
            </a:r>
            <a:r>
              <a:rPr dirty="0" baseline="1792" sz="2325" spc="-330">
                <a:latin typeface="Tahoma"/>
                <a:cs typeface="Tahoma"/>
              </a:rPr>
              <a:t>=</a:t>
            </a:r>
            <a:r>
              <a:rPr dirty="0" baseline="1792" sz="2325" spc="-232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whether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the</a:t>
            </a:r>
            <a:r>
              <a:rPr dirty="0" baseline="1792" sz="2325" spc="-232">
                <a:latin typeface="Tahoma"/>
                <a:cs typeface="Tahoma"/>
              </a:rPr>
              <a:t> </a:t>
            </a:r>
            <a:r>
              <a:rPr dirty="0" baseline="1792" sz="2325" spc="-15">
                <a:latin typeface="Tahoma"/>
                <a:cs typeface="Tahoma"/>
              </a:rPr>
              <a:t>variance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37">
                <a:latin typeface="Tahoma"/>
                <a:cs typeface="Tahoma"/>
              </a:rPr>
              <a:t>explained</a:t>
            </a:r>
            <a:r>
              <a:rPr dirty="0" baseline="1792" sz="2325" spc="-232">
                <a:latin typeface="Tahoma"/>
                <a:cs typeface="Tahoma"/>
              </a:rPr>
              <a:t> </a:t>
            </a:r>
            <a:r>
              <a:rPr dirty="0" baseline="1792" sz="2325" spc="-15">
                <a:latin typeface="Tahoma"/>
                <a:cs typeface="Tahoma"/>
              </a:rPr>
              <a:t>significantly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differs</a:t>
            </a:r>
            <a:r>
              <a:rPr dirty="0" baseline="1792" sz="2325" spc="-232">
                <a:latin typeface="Tahoma"/>
                <a:cs typeface="Tahoma"/>
              </a:rPr>
              <a:t> </a:t>
            </a:r>
            <a:r>
              <a:rPr dirty="0" baseline="1792" sz="2325">
                <a:latin typeface="Tahoma"/>
                <a:cs typeface="Tahoma"/>
              </a:rPr>
              <a:t>from</a:t>
            </a:r>
            <a:r>
              <a:rPr dirty="0" baseline="1792" sz="2325" spc="-225">
                <a:latin typeface="Tahoma"/>
                <a:cs typeface="Tahoma"/>
              </a:rPr>
              <a:t> </a:t>
            </a:r>
            <a:r>
              <a:rPr dirty="0" baseline="1792" sz="2325" spc="-30">
                <a:latin typeface="Tahoma"/>
                <a:cs typeface="Tahoma"/>
              </a:rPr>
              <a:t>zero </a:t>
            </a:r>
            <a:r>
              <a:rPr dirty="0" sz="1550">
                <a:latin typeface="Tahoma"/>
                <a:cs typeface="Tahoma"/>
              </a:rPr>
              <a:t>Compares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55">
                <a:latin typeface="Tahoma"/>
                <a:cs typeface="Tahoma"/>
              </a:rPr>
              <a:t>a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950" i="1">
                <a:latin typeface="Arial"/>
                <a:cs typeface="Arial"/>
              </a:rPr>
              <a:t>n</a:t>
            </a:r>
            <a:r>
              <a:rPr dirty="0" sz="1950" spc="-110" i="1">
                <a:latin typeface="Arial"/>
                <a:cs typeface="Arial"/>
              </a:rPr>
              <a:t> </a:t>
            </a:r>
            <a:r>
              <a:rPr dirty="0" sz="1550" spc="-10">
                <a:latin typeface="Tahoma"/>
                <a:cs typeface="Tahoma"/>
              </a:rPr>
              <a:t>predictor(s)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to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null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  <a:p>
            <a:pPr marL="388620" marR="209550">
              <a:lnSpc>
                <a:spcPct val="116500"/>
              </a:lnSpc>
              <a:spcBef>
                <a:spcPts val="245"/>
              </a:spcBef>
            </a:pPr>
            <a:r>
              <a:rPr dirty="0" sz="1550">
                <a:latin typeface="Tahoma"/>
                <a:cs typeface="Tahoma"/>
              </a:rPr>
              <a:t>An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950" spc="-45" i="1">
                <a:latin typeface="Arial"/>
                <a:cs typeface="Arial"/>
              </a:rPr>
              <a:t>F</a:t>
            </a:r>
            <a:r>
              <a:rPr dirty="0" sz="1950" spc="-240" i="1">
                <a:latin typeface="Arial"/>
                <a:cs typeface="Arial"/>
              </a:rPr>
              <a:t> </a:t>
            </a:r>
            <a:r>
              <a:rPr dirty="0" sz="1550" spc="-45">
                <a:latin typeface="Tahoma"/>
                <a:cs typeface="Tahoma"/>
              </a:rPr>
              <a:t>-</a:t>
            </a:r>
            <a:r>
              <a:rPr dirty="0" sz="1550">
                <a:latin typeface="Tahoma"/>
                <a:cs typeface="Tahoma"/>
              </a:rPr>
              <a:t>statistic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55">
                <a:latin typeface="Tahoma"/>
                <a:cs typeface="Tahoma"/>
              </a:rPr>
              <a:t>a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90" i="1">
                <a:latin typeface="Trebuchet MS"/>
                <a:cs typeface="Trebuchet MS"/>
              </a:rPr>
              <a:t>p-</a:t>
            </a:r>
            <a:r>
              <a:rPr dirty="0" sz="1550" spc="-20">
                <a:latin typeface="Tahoma"/>
                <a:cs typeface="Tahoma"/>
              </a:rPr>
              <a:t>value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lower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than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0.05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means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that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it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statistically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significant,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so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we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can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reject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null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hypothesis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that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null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 </a:t>
            </a:r>
            <a:r>
              <a:rPr dirty="0" sz="1550">
                <a:latin typeface="Tahoma"/>
                <a:cs typeface="Tahoma"/>
              </a:rPr>
              <a:t>fits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as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well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as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predictor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1550">
              <a:latin typeface="Tahoma"/>
              <a:cs typeface="Tahoma"/>
            </a:endParaRPr>
          </a:p>
          <a:p>
            <a:pPr marL="488315">
              <a:lnSpc>
                <a:spcPct val="100000"/>
              </a:lnSpc>
            </a:pPr>
            <a:r>
              <a:rPr dirty="0" baseline="1792" sz="2325" spc="-127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baseline="1792" sz="2325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950" i="1">
                <a:solidFill>
                  <a:srgbClr val="1C4189"/>
                </a:solidFill>
                <a:latin typeface="Arial"/>
                <a:cs typeface="Arial"/>
              </a:rPr>
              <a:t>F</a:t>
            </a:r>
            <a:r>
              <a:rPr dirty="0" sz="1950" spc="75" i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baseline="1792" sz="2325" spc="-15" b="1">
                <a:solidFill>
                  <a:srgbClr val="1C4189"/>
                </a:solidFill>
                <a:latin typeface="Tahoma"/>
                <a:cs typeface="Tahoma"/>
              </a:rPr>
              <a:t>Change</a:t>
            </a:r>
            <a:endParaRPr baseline="1792" sz="2325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550">
              <a:latin typeface="Tahoma"/>
              <a:cs typeface="Tahoma"/>
            </a:endParaRPr>
          </a:p>
          <a:p>
            <a:pPr marL="188595">
              <a:lnSpc>
                <a:spcPct val="100000"/>
              </a:lnSpc>
            </a:pPr>
            <a:r>
              <a:rPr dirty="0" baseline="8547" sz="2925" spc="-67" i="1">
                <a:latin typeface="Arial"/>
                <a:cs typeface="Arial"/>
              </a:rPr>
              <a:t>F</a:t>
            </a:r>
            <a:r>
              <a:rPr dirty="0" baseline="8547" sz="2925" spc="-472" i="1">
                <a:latin typeface="Arial"/>
                <a:cs typeface="Arial"/>
              </a:rPr>
              <a:t> </a:t>
            </a:r>
            <a:r>
              <a:rPr dirty="0" baseline="8333" sz="3000" spc="405">
                <a:latin typeface="Tahoma"/>
                <a:cs typeface="Tahoma"/>
              </a:rPr>
              <a:t>Δ</a:t>
            </a:r>
            <a:r>
              <a:rPr dirty="0" baseline="8333" sz="3000" spc="-150">
                <a:latin typeface="Tahoma"/>
                <a:cs typeface="Tahoma"/>
              </a:rPr>
              <a:t> </a:t>
            </a:r>
            <a:r>
              <a:rPr dirty="0" baseline="8333" sz="3000" spc="-89">
                <a:latin typeface="Tahoma"/>
                <a:cs typeface="Tahoma"/>
              </a:rPr>
              <a:t>=</a:t>
            </a:r>
            <a:r>
              <a:rPr dirty="0" baseline="8333" sz="3000" spc="-150">
                <a:latin typeface="Tahoma"/>
                <a:cs typeface="Tahoma"/>
              </a:rPr>
              <a:t> </a:t>
            </a:r>
            <a:r>
              <a:rPr dirty="0" baseline="8547" sz="2925" spc="-75" i="1">
                <a:latin typeface="Arial"/>
                <a:cs typeface="Arial"/>
              </a:rPr>
              <a:t>F</a:t>
            </a:r>
            <a:r>
              <a:rPr dirty="0" sz="1400" spc="-50">
                <a:latin typeface="Tahoma"/>
                <a:cs typeface="Tahoma"/>
              </a:rPr>
              <a:t>Model</a:t>
            </a:r>
            <a:r>
              <a:rPr dirty="0" sz="1400" spc="-12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1</a:t>
            </a:r>
            <a:r>
              <a:rPr dirty="0" sz="1400" spc="30">
                <a:latin typeface="Tahoma"/>
                <a:cs typeface="Tahoma"/>
              </a:rPr>
              <a:t> </a:t>
            </a:r>
            <a:r>
              <a:rPr dirty="0" baseline="8333" sz="3000" spc="-97">
                <a:latin typeface="Tahoma"/>
                <a:cs typeface="Tahoma"/>
              </a:rPr>
              <a:t>−</a:t>
            </a:r>
            <a:r>
              <a:rPr dirty="0" baseline="8333" sz="3000" spc="-375">
                <a:latin typeface="Tahoma"/>
                <a:cs typeface="Tahoma"/>
              </a:rPr>
              <a:t> </a:t>
            </a:r>
            <a:r>
              <a:rPr dirty="0" baseline="8547" sz="2925" spc="-75" i="1">
                <a:latin typeface="Arial"/>
                <a:cs typeface="Arial"/>
              </a:rPr>
              <a:t>F</a:t>
            </a:r>
            <a:r>
              <a:rPr dirty="0" sz="1400" spc="-50">
                <a:latin typeface="Tahoma"/>
                <a:cs typeface="Tahoma"/>
              </a:rPr>
              <a:t>Model</a:t>
            </a:r>
            <a:r>
              <a:rPr dirty="0" sz="1400" spc="-120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250">
              <a:latin typeface="Tahoma"/>
              <a:cs typeface="Tahoma"/>
            </a:endParaRPr>
          </a:p>
          <a:p>
            <a:pPr marL="388620">
              <a:lnSpc>
                <a:spcPct val="100000"/>
              </a:lnSpc>
            </a:pPr>
            <a:r>
              <a:rPr dirty="0" sz="1550">
                <a:latin typeface="Tahoma"/>
                <a:cs typeface="Tahoma"/>
              </a:rPr>
              <a:t>Compares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models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predictors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to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one</a:t>
            </a:r>
            <a:r>
              <a:rPr dirty="0" sz="1550" spc="-12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another</a:t>
            </a:r>
            <a:endParaRPr sz="1550">
              <a:latin typeface="Tahoma"/>
              <a:cs typeface="Tahoma"/>
            </a:endParaRPr>
          </a:p>
          <a:p>
            <a:pPr marL="388620">
              <a:lnSpc>
                <a:spcPct val="100000"/>
              </a:lnSpc>
              <a:spcBef>
                <a:spcPts val="1265"/>
              </a:spcBef>
            </a:pPr>
            <a:r>
              <a:rPr dirty="0" sz="1550" spc="-10">
                <a:latin typeface="Tahoma"/>
                <a:cs typeface="Tahoma"/>
              </a:rPr>
              <a:t>The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larger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950" spc="-45" i="1">
                <a:latin typeface="Arial"/>
                <a:cs typeface="Arial"/>
              </a:rPr>
              <a:t>F</a:t>
            </a:r>
            <a:r>
              <a:rPr dirty="0" sz="1950" spc="-235" i="1">
                <a:latin typeface="Arial"/>
                <a:cs typeface="Arial"/>
              </a:rPr>
              <a:t> </a:t>
            </a:r>
            <a:r>
              <a:rPr dirty="0" sz="1550" spc="-45">
                <a:latin typeface="Tahoma"/>
                <a:cs typeface="Tahoma"/>
              </a:rPr>
              <a:t>-</a:t>
            </a:r>
            <a:r>
              <a:rPr dirty="0" sz="1550">
                <a:latin typeface="Tahoma"/>
                <a:cs typeface="Tahoma"/>
              </a:rPr>
              <a:t>statistic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better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fitting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  <a:p>
            <a:pPr marL="388620" marR="311785">
              <a:lnSpc>
                <a:spcPct val="115599"/>
              </a:lnSpc>
              <a:spcBef>
                <a:spcPts val="685"/>
              </a:spcBef>
            </a:pPr>
            <a:r>
              <a:rPr dirty="0" sz="1550">
                <a:latin typeface="Tahoma"/>
                <a:cs typeface="Tahoma"/>
              </a:rPr>
              <a:t>An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950" spc="-45" i="1">
                <a:latin typeface="Arial"/>
                <a:cs typeface="Arial"/>
              </a:rPr>
              <a:t>F</a:t>
            </a:r>
            <a:r>
              <a:rPr dirty="0" sz="1950" spc="-290" i="1">
                <a:latin typeface="Arial"/>
                <a:cs typeface="Arial"/>
              </a:rPr>
              <a:t> </a:t>
            </a:r>
            <a:r>
              <a:rPr dirty="0" sz="2000" spc="270">
                <a:latin typeface="Tahoma"/>
                <a:cs typeface="Tahoma"/>
              </a:rPr>
              <a:t>Δ</a:t>
            </a:r>
            <a:r>
              <a:rPr dirty="0" sz="2000" spc="-2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with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an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55">
                <a:latin typeface="Tahoma"/>
                <a:cs typeface="Tahoma"/>
              </a:rPr>
              <a:t>a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90" i="1">
                <a:latin typeface="Trebuchet MS"/>
                <a:cs typeface="Trebuchet MS"/>
              </a:rPr>
              <a:t>p-</a:t>
            </a:r>
            <a:r>
              <a:rPr dirty="0" sz="1550" spc="-20">
                <a:latin typeface="Tahoma"/>
                <a:cs typeface="Tahoma"/>
              </a:rPr>
              <a:t>value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lower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than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0.05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means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that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is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statistically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significantly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better,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so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we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30">
                <a:latin typeface="Tahoma"/>
                <a:cs typeface="Tahoma"/>
              </a:rPr>
              <a:t>can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reject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null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hypothesis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that </a:t>
            </a:r>
            <a:r>
              <a:rPr dirty="0" sz="1550" spc="-10">
                <a:latin typeface="Tahoma"/>
                <a:cs typeface="Tahoma"/>
              </a:rPr>
              <a:t>one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model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fits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as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well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40">
                <a:latin typeface="Tahoma"/>
                <a:cs typeface="Tahoma"/>
              </a:rPr>
              <a:t>as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other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20">
                <a:latin typeface="Tahoma"/>
                <a:cs typeface="Tahoma"/>
              </a:rPr>
              <a:t>model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899" y="7045325"/>
            <a:ext cx="692721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25">
                <a:latin typeface="Tahoma"/>
                <a:cs typeface="Tahoma"/>
              </a:rPr>
              <a:t>Let’s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example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see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5">
                <a:latin typeface="Tahoma"/>
                <a:cs typeface="Tahoma"/>
              </a:rPr>
              <a:t>looks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practice…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100843" y="7226300"/>
            <a:ext cx="18034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Tahoma"/>
                <a:cs typeface="Tahoma"/>
              </a:rPr>
              <a:t>13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4"/>
              <a:t>Example:</a:t>
            </a:r>
            <a:r>
              <a:rPr dirty="0" spc="-330"/>
              <a:t> </a:t>
            </a:r>
            <a:r>
              <a:rPr dirty="0" spc="-200"/>
              <a:t>Predicting</a:t>
            </a:r>
            <a:r>
              <a:rPr dirty="0" spc="-330"/>
              <a:t> </a:t>
            </a:r>
            <a:r>
              <a:rPr dirty="0" spc="-240"/>
              <a:t>Sleep</a:t>
            </a:r>
            <a:r>
              <a:rPr dirty="0" spc="-325"/>
              <a:t> </a:t>
            </a:r>
            <a:r>
              <a:rPr dirty="0" spc="-215"/>
              <a:t>from</a:t>
            </a:r>
            <a:r>
              <a:rPr dirty="0" spc="-330"/>
              <a:t> </a:t>
            </a:r>
            <a:r>
              <a:rPr dirty="0" spc="-215"/>
              <a:t>1</a:t>
            </a:r>
            <a:r>
              <a:rPr dirty="0" spc="-325"/>
              <a:t> </a:t>
            </a:r>
            <a:r>
              <a:rPr dirty="0" spc="-254"/>
              <a:t>vs.</a:t>
            </a:r>
            <a:r>
              <a:rPr dirty="0" spc="-330"/>
              <a:t> </a:t>
            </a:r>
            <a:r>
              <a:rPr dirty="0" spc="-215"/>
              <a:t>3</a:t>
            </a:r>
            <a:r>
              <a:rPr dirty="0" spc="-330"/>
              <a:t> </a:t>
            </a:r>
            <a:r>
              <a:rPr dirty="0" spc="-130"/>
              <a:t>Predictors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1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71"/>
            <a:ext cx="95249" cy="952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19174" y="281939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9174" y="379094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9174" y="476249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19174" y="573404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82650" y="1063625"/>
            <a:ext cx="11835130" cy="531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81965">
              <a:lnSpc>
                <a:spcPct val="125000"/>
              </a:lnSpc>
              <a:spcBef>
                <a:spcPts val="100"/>
              </a:spcBef>
            </a:pPr>
            <a:r>
              <a:rPr dirty="0" sz="2250" spc="-7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Tout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et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105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al.</a:t>
            </a:r>
            <a:r>
              <a:rPr dirty="0" sz="2250" spc="-240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 </a:t>
            </a:r>
            <a:r>
              <a:rPr dirty="0" sz="2250" spc="-25">
                <a:solidFill>
                  <a:srgbClr val="003B49"/>
                </a:solidFill>
                <a:latin typeface="Tahoma"/>
                <a:cs typeface="Tahoma"/>
                <a:hlinkClick r:id="rId4"/>
              </a:rPr>
              <a:t>(2023)</a:t>
            </a:r>
            <a:r>
              <a:rPr dirty="0" sz="2250" spc="-23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interested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effect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regulation </a:t>
            </a:r>
            <a:r>
              <a:rPr dirty="0" sz="2250" spc="-40">
                <a:latin typeface="Tahoma"/>
                <a:cs typeface="Tahoma"/>
              </a:rPr>
              <a:t>upon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-10">
                <a:latin typeface="Tahoma"/>
                <a:cs typeface="Tahoma"/>
              </a:rPr>
              <a:t>Participants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took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part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cross-</a:t>
            </a:r>
            <a:r>
              <a:rPr dirty="0" sz="2250" spc="-45">
                <a:latin typeface="Tahoma"/>
                <a:cs typeface="Tahoma"/>
              </a:rPr>
              <a:t>sectional,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self-</a:t>
            </a:r>
            <a:r>
              <a:rPr dirty="0" sz="2250">
                <a:latin typeface="Tahoma"/>
                <a:cs typeface="Tahoma"/>
              </a:rPr>
              <a:t>report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survey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asked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them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rate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their:</a:t>
            </a:r>
            <a:endParaRPr sz="2250">
              <a:latin typeface="Tahoma"/>
              <a:cs typeface="Tahoma"/>
            </a:endParaRPr>
          </a:p>
          <a:p>
            <a:pPr marL="393065" marR="871855">
              <a:lnSpc>
                <a:spcPct val="125000"/>
              </a:lnSpc>
              <a:spcBef>
                <a:spcPts val="900"/>
              </a:spcBef>
            </a:pP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composite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gratitude,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optimism,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self-</a:t>
            </a:r>
            <a:r>
              <a:rPr dirty="0" sz="2250" spc="-65">
                <a:latin typeface="Tahoma"/>
                <a:cs typeface="Tahoma"/>
              </a:rPr>
              <a:t>compassion,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and </a:t>
            </a:r>
            <a:r>
              <a:rPr dirty="0" sz="2250" spc="-10">
                <a:latin typeface="Tahoma"/>
                <a:cs typeface="Tahoma"/>
              </a:rPr>
              <a:t>mindfulness)</a:t>
            </a:r>
            <a:endParaRPr sz="2250">
              <a:latin typeface="Tahoma"/>
              <a:cs typeface="Tahoma"/>
            </a:endParaRPr>
          </a:p>
          <a:p>
            <a:pPr marL="393065" marR="449580">
              <a:lnSpc>
                <a:spcPct val="125000"/>
              </a:lnSpc>
              <a:spcBef>
                <a:spcPts val="900"/>
              </a:spcBef>
            </a:pPr>
            <a:r>
              <a:rPr dirty="0" sz="2250" spc="-114" b="1">
                <a:solidFill>
                  <a:srgbClr val="1C4189"/>
                </a:solidFill>
                <a:latin typeface="Tahoma"/>
                <a:cs typeface="Tahoma"/>
              </a:rPr>
              <a:t>Adaptive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emotional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regulation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strategies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composite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acceptance,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refocusing, </a:t>
            </a:r>
            <a:r>
              <a:rPr dirty="0" sz="2250" spc="-20">
                <a:latin typeface="Tahoma"/>
                <a:cs typeface="Tahoma"/>
              </a:rPr>
              <a:t>refocus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planning,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reappraisal,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perspective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taking)</a:t>
            </a:r>
            <a:endParaRPr sz="2250">
              <a:latin typeface="Tahoma"/>
              <a:cs typeface="Tahoma"/>
            </a:endParaRPr>
          </a:p>
          <a:p>
            <a:pPr marL="393065" marR="1069340">
              <a:lnSpc>
                <a:spcPct val="125000"/>
              </a:lnSpc>
              <a:spcBef>
                <a:spcPts val="900"/>
              </a:spcBef>
            </a:pP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Maladaptive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emotional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regulation</a:t>
            </a:r>
            <a:r>
              <a:rPr dirty="0" sz="2250" spc="-1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strategies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composite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self-</a:t>
            </a:r>
            <a:r>
              <a:rPr dirty="0" sz="2250" spc="-85">
                <a:latin typeface="Tahoma"/>
                <a:cs typeface="Tahoma"/>
              </a:rPr>
              <a:t>blame,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rumination, </a:t>
            </a:r>
            <a:r>
              <a:rPr dirty="0" sz="2250" spc="-40">
                <a:latin typeface="Tahoma"/>
                <a:cs typeface="Tahoma"/>
              </a:rPr>
              <a:t>catastrophising,</a:t>
            </a:r>
            <a:r>
              <a:rPr dirty="0" sz="2250" spc="-1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other-blame)</a:t>
            </a:r>
            <a:endParaRPr sz="2250">
              <a:latin typeface="Tahoma"/>
              <a:cs typeface="Tahoma"/>
            </a:endParaRPr>
          </a:p>
          <a:p>
            <a:pPr marL="393065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composite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subjective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quality,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literacy,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duration,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efficiency,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disturbances,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medication,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daytime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dysfunction)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Research</a:t>
            </a:r>
            <a:r>
              <a:rPr dirty="0" spc="-335"/>
              <a:t> </a:t>
            </a:r>
            <a:r>
              <a:rPr dirty="0" spc="-175"/>
              <a:t>Question</a:t>
            </a:r>
            <a:r>
              <a:rPr dirty="0" spc="-335"/>
              <a:t> </a:t>
            </a:r>
            <a:r>
              <a:rPr dirty="0" spc="-254"/>
              <a:t>&amp;</a:t>
            </a:r>
            <a:r>
              <a:rPr dirty="0" spc="-335"/>
              <a:t> </a:t>
            </a:r>
            <a:r>
              <a:rPr dirty="0" spc="-165"/>
              <a:t>Hypothesis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619495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6899" y="996950"/>
            <a:ext cx="12117070" cy="3578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Research </a:t>
            </a:r>
            <a:r>
              <a:rPr dirty="0" sz="2250" spc="-10" b="1">
                <a:solidFill>
                  <a:srgbClr val="003B49"/>
                </a:solidFill>
                <a:latin typeface="Tahoma"/>
                <a:cs typeface="Tahoma"/>
              </a:rPr>
              <a:t>Question</a:t>
            </a:r>
            <a:endParaRPr sz="2250">
              <a:latin typeface="Tahoma"/>
              <a:cs typeface="Tahoma"/>
            </a:endParaRPr>
          </a:p>
          <a:p>
            <a:pPr marL="297815" marR="176530" indent="-277495">
              <a:lnSpc>
                <a:spcPct val="108300"/>
              </a:lnSpc>
              <a:spcBef>
                <a:spcPts val="1650"/>
              </a:spcBef>
            </a:pPr>
            <a:r>
              <a:rPr dirty="0" sz="2250" spc="-90">
                <a:latin typeface="Tahoma"/>
                <a:cs typeface="Tahoma"/>
              </a:rPr>
              <a:t>1.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Which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better,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0" i="1">
                <a:latin typeface="Trebuchet MS"/>
                <a:cs typeface="Trebuchet MS"/>
              </a:rPr>
              <a:t>and</a:t>
            </a:r>
            <a:r>
              <a:rPr dirty="0" sz="2250" spc="-195" i="1">
                <a:latin typeface="Trebuchet MS"/>
                <a:cs typeface="Trebuchet MS"/>
              </a:rPr>
              <a:t> </a:t>
            </a:r>
            <a:r>
              <a:rPr dirty="0" sz="2250" spc="-40">
                <a:latin typeface="Tahoma"/>
                <a:cs typeface="Tahoma"/>
              </a:rPr>
              <a:t>adaptive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0" i="1">
                <a:latin typeface="Trebuchet MS"/>
                <a:cs typeface="Trebuchet MS"/>
              </a:rPr>
              <a:t>and</a:t>
            </a:r>
            <a:r>
              <a:rPr dirty="0" sz="2250" spc="-200" i="1">
                <a:latin typeface="Trebuchet MS"/>
                <a:cs typeface="Trebuchet MS"/>
              </a:rPr>
              <a:t> </a:t>
            </a:r>
            <a:r>
              <a:rPr dirty="0" sz="2250" spc="-10">
                <a:latin typeface="Tahoma"/>
                <a:cs typeface="Tahoma"/>
              </a:rPr>
              <a:t>maladaptive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18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regulation?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30" b="1">
                <a:solidFill>
                  <a:srgbClr val="003B49"/>
                </a:solidFill>
                <a:latin typeface="Tahoma"/>
                <a:cs typeface="Tahoma"/>
              </a:rPr>
              <a:t>Hypothesis</a:t>
            </a:r>
            <a:endParaRPr sz="2250">
              <a:latin typeface="Tahoma"/>
              <a:cs typeface="Tahoma"/>
            </a:endParaRPr>
          </a:p>
          <a:p>
            <a:pPr marL="297815" marR="5080">
              <a:lnSpc>
                <a:spcPct val="108300"/>
              </a:lnSpc>
              <a:spcBef>
                <a:spcPts val="165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0" i="1">
                <a:latin typeface="Trebuchet MS"/>
                <a:cs typeface="Trebuchet MS"/>
              </a:rPr>
              <a:t>and</a:t>
            </a:r>
            <a:r>
              <a:rPr dirty="0" sz="2250" spc="-200" i="1">
                <a:latin typeface="Trebuchet MS"/>
                <a:cs typeface="Trebuchet MS"/>
              </a:rPr>
              <a:t> </a:t>
            </a:r>
            <a:r>
              <a:rPr dirty="0" sz="2250" spc="-40">
                <a:latin typeface="Tahoma"/>
                <a:cs typeface="Tahoma"/>
              </a:rPr>
              <a:t>adaptive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 i="1">
                <a:latin typeface="Trebuchet MS"/>
                <a:cs typeface="Trebuchet MS"/>
              </a:rPr>
              <a:t>and</a:t>
            </a:r>
            <a:r>
              <a:rPr dirty="0" sz="2250" spc="-25" i="1">
                <a:latin typeface="Trebuchet MS"/>
                <a:cs typeface="Trebuchet MS"/>
              </a:rPr>
              <a:t> </a:t>
            </a:r>
            <a:r>
              <a:rPr dirty="0" sz="2250" spc="-45">
                <a:latin typeface="Tahoma"/>
                <a:cs typeface="Tahoma"/>
              </a:rPr>
              <a:t>maladaptive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psychology attributes.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Operationalisation</a:t>
            </a:r>
            <a:r>
              <a:rPr dirty="0" spc="-310"/>
              <a:t> </a:t>
            </a:r>
            <a:r>
              <a:rPr dirty="0" spc="-265"/>
              <a:t>-</a:t>
            </a:r>
            <a:r>
              <a:rPr dirty="0" spc="-310"/>
              <a:t> </a:t>
            </a:r>
            <a:r>
              <a:rPr dirty="0" spc="-135"/>
              <a:t>Model</a:t>
            </a:r>
            <a:r>
              <a:rPr dirty="0" spc="-310"/>
              <a:t> </a:t>
            </a:r>
            <a:r>
              <a:rPr dirty="0" spc="-50"/>
              <a:t>1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0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64720"/>
            <a:ext cx="6220460" cy="2040889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765"/>
              </a:spcBef>
            </a:pPr>
            <a:r>
              <a:rPr dirty="0" sz="2250" spc="-10">
                <a:latin typeface="Tahoma"/>
                <a:cs typeface="Tahoma"/>
              </a:rPr>
              <a:t>Predictors:</a:t>
            </a:r>
            <a:endParaRPr sz="2250">
              <a:latin typeface="Tahoma"/>
              <a:cs typeface="Tahoma"/>
            </a:endParaRPr>
          </a:p>
          <a:p>
            <a:pPr marL="25400" marR="485140" indent="103505">
              <a:lnSpc>
                <a:spcPct val="122700"/>
              </a:lnSpc>
              <a:spcBef>
                <a:spcPts val="100"/>
              </a:spcBef>
            </a:pPr>
            <a:r>
              <a:rPr dirty="0" sz="2250" spc="-90">
                <a:latin typeface="Tahoma"/>
                <a:cs typeface="Tahoma"/>
              </a:rPr>
              <a:t>1.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0">
                <a:latin typeface="Tahoma"/>
                <a:cs typeface="Tahoma"/>
              </a:rPr>
              <a:t>(</a:t>
            </a:r>
            <a:r>
              <a:rPr dirty="0" sz="2750" spc="-100" i="1">
                <a:latin typeface="Arial"/>
                <a:cs typeface="Arial"/>
              </a:rPr>
              <a:t>PosPysch</a:t>
            </a:r>
            <a:r>
              <a:rPr dirty="0" sz="2250" spc="-100">
                <a:latin typeface="Tahoma"/>
                <a:cs typeface="Tahoma"/>
              </a:rPr>
              <a:t>) </a:t>
            </a:r>
            <a:r>
              <a:rPr dirty="0" sz="2250" spc="-40">
                <a:latin typeface="Tahoma"/>
                <a:cs typeface="Tahoma"/>
              </a:rPr>
              <a:t>Outcome: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Sleep</a:t>
            </a:r>
            <a:r>
              <a:rPr dirty="0" sz="2250" spc="-2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880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1: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9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7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2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2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PosPsych</a:t>
            </a:r>
            <a:r>
              <a:rPr dirty="0" baseline="-9722" sz="3000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31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20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76545"/>
            <a:ext cx="95249" cy="952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Operationalisation</a:t>
            </a:r>
            <a:r>
              <a:rPr dirty="0" spc="-310"/>
              <a:t> </a:t>
            </a:r>
            <a:r>
              <a:rPr dirty="0" spc="-265"/>
              <a:t>-</a:t>
            </a:r>
            <a:r>
              <a:rPr dirty="0" spc="-310"/>
              <a:t> </a:t>
            </a:r>
            <a:r>
              <a:rPr dirty="0" spc="-135"/>
              <a:t>Model</a:t>
            </a:r>
            <a:r>
              <a:rPr dirty="0" spc="-3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0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4550" y="1041571"/>
            <a:ext cx="11814175" cy="4293235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44"/>
              </a:spcBef>
            </a:pPr>
            <a:r>
              <a:rPr dirty="0" sz="2250" spc="-10">
                <a:latin typeface="Tahoma"/>
                <a:cs typeface="Tahoma"/>
              </a:rPr>
              <a:t>Predictors:</a:t>
            </a:r>
            <a:endParaRPr sz="2250">
              <a:latin typeface="Tahoma"/>
              <a:cs typeface="Tahoma"/>
            </a:endParaRPr>
          </a:p>
          <a:p>
            <a:pPr marL="430530" indent="-276225">
              <a:lnSpc>
                <a:spcPct val="100000"/>
              </a:lnSpc>
              <a:spcBef>
                <a:spcPts val="1075"/>
              </a:spcBef>
              <a:buAutoNum type="arabicPeriod"/>
              <a:tabLst>
                <a:tab pos="430530" algn="l"/>
              </a:tabLst>
            </a:pP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</a:t>
            </a:r>
            <a:r>
              <a:rPr dirty="0" sz="2750" spc="-10" i="1">
                <a:latin typeface="Arial"/>
                <a:cs typeface="Arial"/>
              </a:rPr>
              <a:t>PosPysch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430530" indent="-276225">
              <a:lnSpc>
                <a:spcPct val="100000"/>
              </a:lnSpc>
              <a:spcBef>
                <a:spcPts val="975"/>
              </a:spcBef>
              <a:buAutoNum type="arabicPeriod"/>
              <a:tabLst>
                <a:tab pos="430530" algn="l"/>
              </a:tabLst>
            </a:pPr>
            <a:r>
              <a:rPr dirty="0" sz="2250" spc="-20">
                <a:latin typeface="Tahoma"/>
                <a:cs typeface="Tahoma"/>
              </a:rPr>
              <a:t>Adaptive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(</a:t>
            </a:r>
            <a:r>
              <a:rPr dirty="0" sz="2750" spc="-25" i="1">
                <a:latin typeface="Arial"/>
                <a:cs typeface="Arial"/>
              </a:rPr>
              <a:t>AdaptEmoReg</a:t>
            </a:r>
            <a:r>
              <a:rPr dirty="0" sz="2250" spc="-25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50800" marR="4139565" indent="379730">
              <a:lnSpc>
                <a:spcPct val="129500"/>
              </a:lnSpc>
              <a:spcBef>
                <a:spcPts val="5"/>
              </a:spcBef>
              <a:buAutoNum type="arabicPeriod"/>
              <a:tabLst>
                <a:tab pos="430530" algn="l"/>
              </a:tabLst>
            </a:pPr>
            <a:r>
              <a:rPr dirty="0" sz="2250" spc="-10">
                <a:latin typeface="Tahoma"/>
                <a:cs typeface="Tahoma"/>
              </a:rPr>
              <a:t>Maladaptive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(</a:t>
            </a:r>
            <a:r>
              <a:rPr dirty="0" sz="2750" spc="-40" i="1">
                <a:latin typeface="Arial"/>
                <a:cs typeface="Arial"/>
              </a:rPr>
              <a:t>MalEmoReg</a:t>
            </a:r>
            <a:r>
              <a:rPr dirty="0" sz="2250" spc="-40">
                <a:latin typeface="Tahoma"/>
                <a:cs typeface="Tahoma"/>
              </a:rPr>
              <a:t>) Outcome: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Sleep</a:t>
            </a:r>
            <a:r>
              <a:rPr dirty="0" sz="2250" spc="-2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275"/>
              </a:spcBef>
            </a:pPr>
            <a:r>
              <a:rPr dirty="0" sz="2250" spc="-114">
                <a:latin typeface="Tahoma"/>
                <a:cs typeface="Tahoma"/>
              </a:rPr>
              <a:t>So,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what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3-predictor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equation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like?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50800">
              <a:lnSpc>
                <a:spcPts val="2515"/>
              </a:lnSpc>
              <a:spcBef>
                <a:spcPts val="2885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3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2:</a:t>
            </a:r>
            <a:endParaRPr sz="2250">
              <a:latin typeface="Tahoma"/>
              <a:cs typeface="Tahoma"/>
            </a:endParaRPr>
          </a:p>
          <a:p>
            <a:pPr marL="50800">
              <a:lnSpc>
                <a:spcPts val="3235"/>
              </a:lnSpc>
            </a:pP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9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22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PosPsych</a:t>
            </a:r>
            <a:r>
              <a:rPr dirty="0" baseline="-9722" sz="3000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-37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AdaptEmoReg</a:t>
            </a:r>
            <a:r>
              <a:rPr dirty="0" baseline="-9722" sz="3000" spc="-104">
                <a:latin typeface="Tahoma"/>
                <a:cs typeface="Tahoma"/>
              </a:rPr>
              <a:t>2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2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3</a:t>
            </a:r>
            <a:r>
              <a:rPr dirty="0" baseline="-11111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10" i="1">
                <a:latin typeface="Arial"/>
                <a:cs typeface="Arial"/>
              </a:rPr>
              <a:t>MalEmoReg</a:t>
            </a:r>
            <a:r>
              <a:rPr dirty="0" baseline="-9722" sz="3000" spc="-15">
                <a:latin typeface="Tahoma"/>
                <a:cs typeface="Tahoma"/>
              </a:rPr>
              <a:t>3</a:t>
            </a:r>
            <a:r>
              <a:rPr dirty="0" baseline="-9971" sz="2925" spc="-15" i="1">
                <a:latin typeface="Arial"/>
                <a:cs typeface="Arial"/>
              </a:rPr>
              <a:t>i</a:t>
            </a:r>
            <a:r>
              <a:rPr dirty="0" baseline="-9971" sz="2925" spc="34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20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019544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733919"/>
            <a:ext cx="95249" cy="9524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7134" y="1035050"/>
            <a:ext cx="4885055" cy="4299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00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run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analysis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series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stages:</a:t>
            </a:r>
            <a:endParaRPr sz="2250">
              <a:latin typeface="Tahoma"/>
              <a:cs typeface="Tahoma"/>
            </a:endParaRPr>
          </a:p>
          <a:p>
            <a:pPr marL="327025" indent="-276225">
              <a:lnSpc>
                <a:spcPct val="100000"/>
              </a:lnSpc>
              <a:spcBef>
                <a:spcPts val="2475"/>
              </a:spcBef>
              <a:buAutoNum type="arabicPeriod"/>
              <a:tabLst>
                <a:tab pos="327025" algn="l"/>
              </a:tabLst>
            </a:pPr>
            <a:r>
              <a:rPr dirty="0" sz="2250" spc="55">
                <a:latin typeface="Tahoma"/>
                <a:cs typeface="Tahoma"/>
              </a:rPr>
              <a:t>Fit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Models</a:t>
            </a:r>
            <a:endParaRPr sz="2250">
              <a:latin typeface="Tahoma"/>
              <a:cs typeface="Tahoma"/>
            </a:endParaRPr>
          </a:p>
          <a:p>
            <a:pPr lvl="1" marL="708025" indent="-249554">
              <a:lnSpc>
                <a:spcPct val="100000"/>
              </a:lnSpc>
              <a:spcBef>
                <a:spcPts val="1575"/>
              </a:spcBef>
              <a:buAutoNum type="alphaLcPeriod"/>
              <a:tabLst>
                <a:tab pos="708025" algn="l"/>
              </a:tabLst>
            </a:pPr>
            <a:r>
              <a:rPr dirty="0" sz="2250" spc="55">
                <a:latin typeface="Tahoma"/>
                <a:cs typeface="Tahoma"/>
              </a:rPr>
              <a:t>Fit</a:t>
            </a:r>
            <a:r>
              <a:rPr dirty="0" sz="2250" spc="-1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145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1</a:t>
            </a:r>
            <a:endParaRPr sz="2250">
              <a:latin typeface="Tahoma"/>
              <a:cs typeface="Tahoma"/>
            </a:endParaRPr>
          </a:p>
          <a:p>
            <a:pPr lvl="1" marL="708025" indent="-266700">
              <a:lnSpc>
                <a:spcPct val="100000"/>
              </a:lnSpc>
              <a:spcBef>
                <a:spcPts val="1575"/>
              </a:spcBef>
              <a:buAutoNum type="alphaLcPeriod"/>
              <a:tabLst>
                <a:tab pos="708025" algn="l"/>
              </a:tabLst>
            </a:pPr>
            <a:r>
              <a:rPr dirty="0" sz="2250" spc="55">
                <a:latin typeface="Tahoma"/>
                <a:cs typeface="Tahoma"/>
              </a:rPr>
              <a:t>Fit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  <a:p>
            <a:pPr marL="327025" indent="-276225">
              <a:lnSpc>
                <a:spcPct val="100000"/>
              </a:lnSpc>
              <a:spcBef>
                <a:spcPts val="1075"/>
              </a:spcBef>
              <a:buAutoNum type="arabicPeriod"/>
              <a:tabLst>
                <a:tab pos="327025" algn="l"/>
              </a:tabLst>
            </a:pPr>
            <a:r>
              <a:rPr dirty="0" sz="2250">
                <a:latin typeface="Tahoma"/>
                <a:cs typeface="Tahoma"/>
              </a:rPr>
              <a:t>Compare</a:t>
            </a:r>
            <a:r>
              <a:rPr dirty="0" sz="2250" spc="-270">
                <a:latin typeface="Tahoma"/>
                <a:cs typeface="Tahoma"/>
              </a:rPr>
              <a:t> </a:t>
            </a:r>
            <a:r>
              <a:rPr dirty="0" sz="2750" spc="-60" i="1">
                <a:latin typeface="Arial"/>
                <a:cs typeface="Arial"/>
              </a:rPr>
              <a:t>R</a:t>
            </a:r>
            <a:r>
              <a:rPr dirty="0" baseline="26388" sz="3000" spc="-89">
                <a:latin typeface="Tahoma"/>
                <a:cs typeface="Tahoma"/>
              </a:rPr>
              <a:t>2</a:t>
            </a:r>
            <a:r>
              <a:rPr dirty="0" baseline="26388" sz="3000" spc="-127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Values</a:t>
            </a:r>
            <a:endParaRPr sz="2250">
              <a:latin typeface="Tahoma"/>
              <a:cs typeface="Tahoma"/>
            </a:endParaRPr>
          </a:p>
          <a:p>
            <a:pPr lvl="1" marL="708025" indent="-249554">
              <a:lnSpc>
                <a:spcPct val="100000"/>
              </a:lnSpc>
              <a:spcBef>
                <a:spcPts val="975"/>
              </a:spcBef>
              <a:buAutoNum type="alphaLcPeriod"/>
              <a:tabLst>
                <a:tab pos="708025" algn="l"/>
              </a:tabLst>
            </a:pPr>
            <a:r>
              <a:rPr dirty="0" sz="2250">
                <a:latin typeface="Tahoma"/>
                <a:cs typeface="Tahoma"/>
              </a:rPr>
              <a:t>Calculate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60" i="1">
                <a:latin typeface="Arial"/>
                <a:cs typeface="Arial"/>
              </a:rPr>
              <a:t>R</a:t>
            </a:r>
            <a:r>
              <a:rPr dirty="0" baseline="26388" sz="3000" spc="-89">
                <a:latin typeface="Tahoma"/>
                <a:cs typeface="Tahoma"/>
              </a:rPr>
              <a:t>2</a:t>
            </a:r>
            <a:r>
              <a:rPr dirty="0" baseline="26388" sz="3000" spc="97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1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  <a:p>
            <a:pPr lvl="1" marL="708025" indent="-266700">
              <a:lnSpc>
                <a:spcPct val="100000"/>
              </a:lnSpc>
              <a:spcBef>
                <a:spcPts val="875"/>
              </a:spcBef>
              <a:buAutoNum type="alphaLcPeriod"/>
              <a:tabLst>
                <a:tab pos="708025" algn="l"/>
              </a:tabLst>
            </a:pPr>
            <a:r>
              <a:rPr dirty="0" sz="2250">
                <a:latin typeface="Tahoma"/>
                <a:cs typeface="Tahoma"/>
              </a:rPr>
              <a:t>Calculate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592">
                <a:latin typeface="Tahoma"/>
                <a:cs typeface="Tahoma"/>
              </a:rPr>
              <a:t> </a:t>
            </a:r>
            <a:r>
              <a:rPr dirty="0" sz="2850" spc="335">
                <a:latin typeface="Tahoma"/>
                <a:cs typeface="Tahoma"/>
              </a:rPr>
              <a:t>Δ</a:t>
            </a:r>
            <a:endParaRPr sz="2850">
              <a:latin typeface="Tahoma"/>
              <a:cs typeface="Tahoma"/>
            </a:endParaRPr>
          </a:p>
          <a:p>
            <a:pPr marL="327025" indent="-276225">
              <a:lnSpc>
                <a:spcPct val="100000"/>
              </a:lnSpc>
              <a:spcBef>
                <a:spcPts val="855"/>
              </a:spcBef>
              <a:buAutoNum type="arabicPeriod"/>
              <a:tabLst>
                <a:tab pos="327025" algn="l"/>
              </a:tabLst>
            </a:pPr>
            <a:r>
              <a:rPr dirty="0" sz="2250">
                <a:latin typeface="Tahoma"/>
                <a:cs typeface="Tahoma"/>
              </a:rPr>
              <a:t>Calculate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850" spc="335">
                <a:latin typeface="Tahoma"/>
                <a:cs typeface="Tahoma"/>
              </a:rPr>
              <a:t>Δ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44550"/>
            <a:ext cx="2550795" cy="1016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Step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85" b="1">
                <a:solidFill>
                  <a:srgbClr val="003B49"/>
                </a:solidFill>
                <a:latin typeface="Tahoma"/>
                <a:cs typeface="Tahoma"/>
              </a:rPr>
              <a:t>1a: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65" b="1">
                <a:solidFill>
                  <a:srgbClr val="003B49"/>
                </a:solidFill>
                <a:latin typeface="Tahoma"/>
                <a:cs typeface="Tahoma"/>
              </a:rPr>
              <a:t>Fit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003B49"/>
                </a:solidFill>
                <a:latin typeface="Tahoma"/>
                <a:cs typeface="Tahoma"/>
              </a:rPr>
              <a:t>Model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50" b="1">
                <a:solidFill>
                  <a:srgbClr val="003B49"/>
                </a:solidFill>
                <a:latin typeface="Tahoma"/>
                <a:cs typeface="Tahoma"/>
              </a:rPr>
              <a:t>1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3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1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99" y="2009769"/>
            <a:ext cx="12192000" cy="4467225"/>
            <a:chOff x="609599" y="2009769"/>
            <a:chExt cx="12192000" cy="4467225"/>
          </a:xfrm>
        </p:grpSpPr>
        <p:sp>
          <p:nvSpPr>
            <p:cNvPr id="5" name="object 5"/>
            <p:cNvSpPr/>
            <p:nvPr/>
          </p:nvSpPr>
          <p:spPr>
            <a:xfrm>
              <a:off x="614362" y="2014532"/>
              <a:ext cx="12182475" cy="904875"/>
            </a:xfrm>
            <a:custGeom>
              <a:avLst/>
              <a:gdLst/>
              <a:ahLst/>
              <a:cxnLst/>
              <a:rect l="l" t="t" r="r" b="b"/>
              <a:pathLst>
                <a:path w="12182475" h="904875">
                  <a:moveTo>
                    <a:pt x="12153556" y="904865"/>
                  </a:moveTo>
                  <a:lnTo>
                    <a:pt x="28916" y="904865"/>
                  </a:lnTo>
                  <a:lnTo>
                    <a:pt x="24664" y="904019"/>
                  </a:lnTo>
                  <a:lnTo>
                    <a:pt x="0" y="875956"/>
                  </a:lnTo>
                  <a:lnTo>
                    <a:pt x="0" y="871537"/>
                  </a:lnTo>
                  <a:lnTo>
                    <a:pt x="0" y="28910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10"/>
                  </a:lnTo>
                  <a:lnTo>
                    <a:pt x="12182472" y="875956"/>
                  </a:lnTo>
                  <a:lnTo>
                    <a:pt x="12157809" y="904019"/>
                  </a:lnTo>
                  <a:lnTo>
                    <a:pt x="12153556" y="90486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4362" y="2014532"/>
              <a:ext cx="12182475" cy="904875"/>
            </a:xfrm>
            <a:custGeom>
              <a:avLst/>
              <a:gdLst/>
              <a:ahLst/>
              <a:cxnLst/>
              <a:rect l="l" t="t" r="r" b="b"/>
              <a:pathLst>
                <a:path w="12182475" h="904875">
                  <a:moveTo>
                    <a:pt x="0" y="871537"/>
                  </a:moveTo>
                  <a:lnTo>
                    <a:pt x="0" y="33337"/>
                  </a:lnTo>
                  <a:lnTo>
                    <a:pt x="0" y="28910"/>
                  </a:lnTo>
                  <a:lnTo>
                    <a:pt x="845" y="24649"/>
                  </a:lnTo>
                  <a:lnTo>
                    <a:pt x="2537" y="20566"/>
                  </a:lnTo>
                  <a:lnTo>
                    <a:pt x="4229" y="16483"/>
                  </a:lnTo>
                  <a:lnTo>
                    <a:pt x="6638" y="12873"/>
                  </a:lnTo>
                  <a:lnTo>
                    <a:pt x="9764" y="9747"/>
                  </a:lnTo>
                  <a:lnTo>
                    <a:pt x="12890" y="6613"/>
                  </a:lnTo>
                  <a:lnTo>
                    <a:pt x="16495" y="4204"/>
                  </a:lnTo>
                  <a:lnTo>
                    <a:pt x="20579" y="2520"/>
                  </a:lnTo>
                  <a:lnTo>
                    <a:pt x="24664" y="837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7"/>
                  </a:lnTo>
                  <a:lnTo>
                    <a:pt x="12161894" y="2520"/>
                  </a:lnTo>
                  <a:lnTo>
                    <a:pt x="12165978" y="4204"/>
                  </a:lnTo>
                  <a:lnTo>
                    <a:pt x="12169583" y="6613"/>
                  </a:lnTo>
                  <a:lnTo>
                    <a:pt x="12172709" y="9747"/>
                  </a:lnTo>
                  <a:lnTo>
                    <a:pt x="12175834" y="12873"/>
                  </a:lnTo>
                  <a:lnTo>
                    <a:pt x="12178244" y="16483"/>
                  </a:lnTo>
                  <a:lnTo>
                    <a:pt x="12179935" y="20566"/>
                  </a:lnTo>
                  <a:lnTo>
                    <a:pt x="12181627" y="24649"/>
                  </a:lnTo>
                  <a:lnTo>
                    <a:pt x="12182472" y="28910"/>
                  </a:lnTo>
                  <a:lnTo>
                    <a:pt x="12182474" y="33337"/>
                  </a:lnTo>
                  <a:lnTo>
                    <a:pt x="12182474" y="871537"/>
                  </a:lnTo>
                  <a:lnTo>
                    <a:pt x="12182472" y="875956"/>
                  </a:lnTo>
                  <a:lnTo>
                    <a:pt x="12181627" y="880197"/>
                  </a:lnTo>
                  <a:lnTo>
                    <a:pt x="12179935" y="884280"/>
                  </a:lnTo>
                  <a:lnTo>
                    <a:pt x="12178244" y="888364"/>
                  </a:lnTo>
                  <a:lnTo>
                    <a:pt x="12149136" y="904874"/>
                  </a:lnTo>
                  <a:lnTo>
                    <a:pt x="33337" y="904874"/>
                  </a:lnTo>
                  <a:lnTo>
                    <a:pt x="845" y="880197"/>
                  </a:lnTo>
                  <a:lnTo>
                    <a:pt x="0" y="875956"/>
                  </a:lnTo>
                  <a:lnTo>
                    <a:pt x="0" y="87153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9112" y="2019299"/>
              <a:ext cx="12172950" cy="895350"/>
            </a:xfrm>
            <a:custGeom>
              <a:avLst/>
              <a:gdLst/>
              <a:ahLst/>
              <a:cxnLst/>
              <a:rect l="l" t="t" r="r" b="b"/>
              <a:pathLst>
                <a:path w="12172950" h="895350">
                  <a:moveTo>
                    <a:pt x="12172950" y="20688"/>
                  </a:moveTo>
                  <a:lnTo>
                    <a:pt x="12170169" y="13944"/>
                  </a:lnTo>
                  <a:lnTo>
                    <a:pt x="12159005" y="2794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44"/>
                  </a:lnTo>
                  <a:lnTo>
                    <a:pt x="0" y="20688"/>
                  </a:lnTo>
                  <a:lnTo>
                    <a:pt x="0" y="874661"/>
                  </a:lnTo>
                  <a:lnTo>
                    <a:pt x="2794" y="881405"/>
                  </a:lnTo>
                  <a:lnTo>
                    <a:pt x="13957" y="892556"/>
                  </a:lnTo>
                  <a:lnTo>
                    <a:pt x="20688" y="895350"/>
                  </a:lnTo>
                  <a:lnTo>
                    <a:pt x="12152274" y="895350"/>
                  </a:lnTo>
                  <a:lnTo>
                    <a:pt x="12159005" y="892556"/>
                  </a:lnTo>
                  <a:lnTo>
                    <a:pt x="12170169" y="881405"/>
                  </a:lnTo>
                  <a:lnTo>
                    <a:pt x="12172950" y="874661"/>
                  </a:lnTo>
                  <a:lnTo>
                    <a:pt x="121729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99" y="2924169"/>
              <a:ext cx="12192000" cy="3552825"/>
            </a:xfrm>
            <a:custGeom>
              <a:avLst/>
              <a:gdLst/>
              <a:ahLst/>
              <a:cxnLst/>
              <a:rect l="l" t="t" r="r" b="b"/>
              <a:pathLst>
                <a:path w="12192000" h="3552825">
                  <a:moveTo>
                    <a:pt x="12191999" y="3552824"/>
                  </a:moveTo>
                  <a:lnTo>
                    <a:pt x="0" y="3552824"/>
                  </a:lnTo>
                  <a:lnTo>
                    <a:pt x="0" y="0"/>
                  </a:lnTo>
                  <a:lnTo>
                    <a:pt x="12191999" y="0"/>
                  </a:lnTo>
                  <a:lnTo>
                    <a:pt x="12191999" y="355282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5481" y="2049462"/>
            <a:ext cx="4457700" cy="15189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403860" indent="-242570">
              <a:lnSpc>
                <a:spcPct val="100000"/>
              </a:lnSpc>
              <a:spcBef>
                <a:spcPts val="135"/>
              </a:spcBef>
              <a:buClr>
                <a:srgbClr val="AAAAAA"/>
              </a:buClr>
              <a:buAutoNum type="arabicPlain"/>
              <a:tabLst>
                <a:tab pos="403860" algn="l"/>
              </a:tabLst>
            </a:pP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sleep_lm1</a:t>
            </a:r>
            <a:r>
              <a:rPr dirty="0" sz="1200" spc="114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&lt;-</a:t>
            </a:r>
            <a:r>
              <a:rPr dirty="0" sz="1200" spc="114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sleep_tib</a:t>
            </a:r>
            <a:r>
              <a:rPr dirty="0" sz="1200" spc="12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 spc="-25">
                <a:solidFill>
                  <a:srgbClr val="5D5D5D"/>
                </a:solidFill>
                <a:latin typeface="Courier New"/>
                <a:cs typeface="Courier New"/>
              </a:rPr>
              <a:t>|&gt;</a:t>
            </a:r>
            <a:endParaRPr sz="1200">
              <a:latin typeface="Courier New"/>
              <a:cs typeface="Courier New"/>
            </a:endParaRPr>
          </a:p>
          <a:p>
            <a:pPr marL="592455" indent="-431165">
              <a:lnSpc>
                <a:spcPct val="100000"/>
              </a:lnSpc>
              <a:spcBef>
                <a:spcPts val="60"/>
              </a:spcBef>
              <a:buClr>
                <a:srgbClr val="AAAAAA"/>
              </a:buClr>
              <a:buAutoNum type="arabicPlain"/>
              <a:tabLst>
                <a:tab pos="592455" algn="l"/>
              </a:tabLst>
            </a:pPr>
            <a:r>
              <a:rPr dirty="0" sz="1200">
                <a:solidFill>
                  <a:srgbClr val="4658AB"/>
                </a:solidFill>
                <a:latin typeface="Courier New"/>
                <a:cs typeface="Courier New"/>
              </a:rPr>
              <a:t>lm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(sleep</a:t>
            </a:r>
            <a:r>
              <a:rPr dirty="0" sz="1200" spc="8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D5D5D"/>
                </a:solidFill>
                <a:latin typeface="Courier New"/>
                <a:cs typeface="Courier New"/>
              </a:rPr>
              <a:t>~</a:t>
            </a:r>
            <a:r>
              <a:rPr dirty="0" sz="1200" spc="85">
                <a:solidFill>
                  <a:srgbClr val="5D5D5D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pos_psy,</a:t>
            </a:r>
            <a:r>
              <a:rPr dirty="0" sz="1200" spc="85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657321"/>
                </a:solidFill>
                <a:latin typeface="Courier New"/>
                <a:cs typeface="Courier New"/>
              </a:rPr>
              <a:t>data</a:t>
            </a:r>
            <a:r>
              <a:rPr dirty="0" sz="1200" spc="85">
                <a:solidFill>
                  <a:srgbClr val="657321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657321"/>
                </a:solidFill>
                <a:latin typeface="Courier New"/>
                <a:cs typeface="Courier New"/>
              </a:rPr>
              <a:t>=</a:t>
            </a:r>
            <a:r>
              <a:rPr dirty="0" sz="1200" spc="80">
                <a:solidFill>
                  <a:srgbClr val="657321"/>
                </a:solidFill>
                <a:latin typeface="Courier New"/>
                <a:cs typeface="Courier New"/>
              </a:rPr>
              <a:t> </a:t>
            </a:r>
            <a:r>
              <a:rPr dirty="0" sz="1200" spc="-25">
                <a:solidFill>
                  <a:srgbClr val="003B4E"/>
                </a:solidFill>
                <a:latin typeface="Courier New"/>
                <a:cs typeface="Courier New"/>
              </a:rPr>
              <a:t>_)</a:t>
            </a:r>
            <a:endParaRPr sz="1200">
              <a:latin typeface="Courier New"/>
              <a:cs typeface="Courier New"/>
            </a:endParaRPr>
          </a:p>
          <a:p>
            <a:pPr marL="161290">
              <a:lnSpc>
                <a:spcPct val="100000"/>
              </a:lnSpc>
              <a:spcBef>
                <a:spcPts val="135"/>
              </a:spcBef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3</a:t>
            </a:r>
            <a:endParaRPr sz="1200">
              <a:latin typeface="Courier New"/>
              <a:cs typeface="Courier New"/>
            </a:endParaRPr>
          </a:p>
          <a:p>
            <a:pPr marL="161290">
              <a:lnSpc>
                <a:spcPct val="100000"/>
              </a:lnSpc>
              <a:spcBef>
                <a:spcPts val="60"/>
              </a:spcBef>
              <a:tabLst>
                <a:tab pos="403860" algn="l"/>
              </a:tabLst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4</a:t>
            </a:r>
            <a:r>
              <a:rPr dirty="0" sz="1200">
                <a:solidFill>
                  <a:srgbClr val="AAAAAA"/>
                </a:solidFill>
                <a:latin typeface="Courier New"/>
                <a:cs typeface="Courier New"/>
              </a:rPr>
              <a:t>	</a:t>
            </a:r>
            <a:r>
              <a:rPr dirty="0" sz="1200" spc="-10">
                <a:solidFill>
                  <a:srgbClr val="4658AB"/>
                </a:solidFill>
                <a:latin typeface="Courier New"/>
                <a:cs typeface="Courier New"/>
              </a:rPr>
              <a:t>summary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(sleep_lm1)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Courier New"/>
                <a:cs typeface="Courier New"/>
              </a:rPr>
              <a:t>Call: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lm(formula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sleep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~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pos_psy,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data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=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sleep_tib)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675481" y="3735387"/>
            <a:ext cx="968375" cy="39497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389890" marR="5080" indent="-377825">
              <a:lnSpc>
                <a:spcPts val="1430"/>
              </a:lnSpc>
              <a:spcBef>
                <a:spcPts val="190"/>
              </a:spcBef>
            </a:pPr>
            <a:r>
              <a:rPr dirty="0" sz="1200" spc="-10">
                <a:latin typeface="Courier New"/>
                <a:cs typeface="Courier New"/>
              </a:rPr>
              <a:t>Residuals: </a:t>
            </a:r>
            <a:r>
              <a:rPr dirty="0" sz="1200" spc="-25">
                <a:latin typeface="Courier New"/>
                <a:cs typeface="Courier New"/>
              </a:rPr>
              <a:t>Min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5481" y="4106862"/>
            <a:ext cx="1440180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61060" algn="l"/>
              </a:tabLst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12.526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1.706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01437" y="3916362"/>
            <a:ext cx="247713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9255" algn="l"/>
                <a:tab pos="1520825" algn="l"/>
                <a:tab pos="2181225" algn="l"/>
              </a:tabLst>
            </a:pPr>
            <a:r>
              <a:rPr dirty="0" sz="1200" spc="-25">
                <a:latin typeface="Courier New"/>
                <a:cs typeface="Courier New"/>
              </a:rPr>
              <a:t>1Q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Median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3Q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25">
                <a:latin typeface="Courier New"/>
                <a:cs typeface="Courier New"/>
              </a:rPr>
              <a:t>Max</a:t>
            </a:r>
            <a:endParaRPr sz="1200">
              <a:latin typeface="Courier New"/>
              <a:cs typeface="Courier New"/>
            </a:endParaRPr>
          </a:p>
          <a:p>
            <a:pPr marL="483870">
              <a:lnSpc>
                <a:spcPct val="100000"/>
              </a:lnSpc>
              <a:spcBef>
                <a:spcPts val="60"/>
              </a:spcBef>
              <a:tabLst>
                <a:tab pos="1238250" algn="l"/>
                <a:tab pos="1992630" algn="l"/>
              </a:tabLst>
            </a:pPr>
            <a:r>
              <a:rPr dirty="0" sz="1200" spc="-10">
                <a:latin typeface="Courier New"/>
                <a:cs typeface="Courier New"/>
              </a:rPr>
              <a:t>0.408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1.978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5.389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5481" y="4487862"/>
            <a:ext cx="455231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Coefficients:</a:t>
            </a:r>
            <a:endParaRPr sz="1200">
              <a:latin typeface="Courier New"/>
              <a:cs typeface="Courier New"/>
            </a:endParaRPr>
          </a:p>
          <a:p>
            <a:pPr marL="114427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Estimate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Std.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t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value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Pr(&gt;|t|)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481" y="4859337"/>
            <a:ext cx="1911350" cy="213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32230" algn="l"/>
              </a:tabLst>
            </a:pPr>
            <a:r>
              <a:rPr dirty="0" sz="1200" spc="-10">
                <a:latin typeface="Courier New"/>
                <a:cs typeface="Courier New"/>
              </a:rPr>
              <a:t>(Intercept)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3.5202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32917" y="4859337"/>
            <a:ext cx="25717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61060" algn="l"/>
                <a:tab pos="1520825" algn="l"/>
              </a:tabLst>
            </a:pPr>
            <a:r>
              <a:rPr dirty="0" sz="1200" spc="-10">
                <a:latin typeface="Courier New"/>
                <a:cs typeface="Courier New"/>
              </a:rPr>
              <a:t>1.1502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3.060</a:t>
            </a:r>
            <a:r>
              <a:rPr dirty="0" sz="1200">
                <a:latin typeface="Courier New"/>
                <a:cs typeface="Courier New"/>
              </a:rPr>
              <a:t>	0.00239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861060" algn="l"/>
              </a:tabLst>
            </a:pPr>
            <a:r>
              <a:rPr dirty="0" sz="1200" spc="-10">
                <a:latin typeface="Courier New"/>
                <a:cs typeface="Courier New"/>
              </a:rPr>
              <a:t>0.3149</a:t>
            </a:r>
            <a:r>
              <a:rPr dirty="0" sz="1200">
                <a:latin typeface="Courier New"/>
                <a:cs typeface="Courier New"/>
              </a:rPr>
              <a:t>	7.262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2.74e-12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5481" y="5049837"/>
            <a:ext cx="1911350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32230" algn="l"/>
              </a:tabLst>
            </a:pPr>
            <a:r>
              <a:rPr dirty="0" sz="1200" spc="-10">
                <a:latin typeface="Courier New"/>
                <a:cs typeface="Courier New"/>
              </a:rPr>
              <a:t>pos_psy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2.2872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--</a:t>
            </a:r>
            <a:r>
              <a:rPr dirty="0" sz="1200" spc="-50">
                <a:latin typeface="Courier New"/>
                <a:cs typeface="Courier New"/>
              </a:rPr>
              <a:t>-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481" y="5430837"/>
            <a:ext cx="5871845" cy="96646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520825" algn="l"/>
              </a:tabLst>
            </a:pPr>
            <a:r>
              <a:rPr dirty="0" sz="1200">
                <a:latin typeface="Courier New"/>
                <a:cs typeface="Courier New"/>
              </a:rPr>
              <a:t>Signif.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codes:</a:t>
            </a:r>
            <a:r>
              <a:rPr dirty="0" sz="1200">
                <a:latin typeface="Courier New"/>
                <a:cs typeface="Courier New"/>
              </a:rPr>
              <a:t>	0</a:t>
            </a:r>
            <a:r>
              <a:rPr dirty="0" sz="1200" spc="6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0.05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'.'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 spc="-50">
                <a:latin typeface="Courier New"/>
                <a:cs typeface="Courier New"/>
              </a:rPr>
              <a:t>1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Courier New"/>
              <a:cs typeface="Courier New"/>
            </a:endParaRPr>
          </a:p>
          <a:p>
            <a:pPr marL="12700" marR="287655">
              <a:lnSpc>
                <a:spcPct val="104200"/>
              </a:lnSpc>
              <a:tabLst>
                <a:tab pos="1992630" algn="l"/>
                <a:tab pos="3029585" algn="l"/>
                <a:tab pos="5010150" algn="l"/>
              </a:tabLst>
            </a:pPr>
            <a:r>
              <a:rPr dirty="0" sz="1200">
                <a:latin typeface="Courier New"/>
                <a:cs typeface="Courier New"/>
              </a:rPr>
              <a:t>Residual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standard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error: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2.855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degrees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of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freedom </a:t>
            </a:r>
            <a:r>
              <a:rPr dirty="0" sz="1200">
                <a:latin typeface="Courier New"/>
                <a:cs typeface="Courier New"/>
              </a:rPr>
              <a:t>Multiple</a:t>
            </a:r>
            <a:r>
              <a:rPr dirty="0" sz="1200" spc="1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0.1374,</a:t>
            </a:r>
            <a:r>
              <a:rPr dirty="0" sz="1200">
                <a:latin typeface="Courier New"/>
                <a:cs typeface="Courier New"/>
              </a:rPr>
              <a:t>	Adjusted</a:t>
            </a:r>
            <a:r>
              <a:rPr dirty="0" sz="1200" spc="15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0.1348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3501390" algn="l"/>
              </a:tabLst>
            </a:pPr>
            <a:r>
              <a:rPr dirty="0" sz="1200">
                <a:latin typeface="Courier New"/>
                <a:cs typeface="Courier New"/>
              </a:rPr>
              <a:t>F-statistic: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52.74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and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331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DF,</a:t>
            </a:r>
            <a:r>
              <a:rPr dirty="0" sz="1200">
                <a:latin typeface="Courier New"/>
                <a:cs typeface="Courier New"/>
              </a:rPr>
              <a:t>	p-value:</a:t>
            </a:r>
            <a:r>
              <a:rPr dirty="0" sz="1200" spc="23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2.744e-</a:t>
            </a:r>
            <a:r>
              <a:rPr dirty="0" sz="1200" spc="-25">
                <a:latin typeface="Courier New"/>
                <a:cs typeface="Courier New"/>
              </a:rPr>
              <a:t>12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44550"/>
            <a:ext cx="2564130" cy="1016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Step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75" b="1">
                <a:solidFill>
                  <a:srgbClr val="003B49"/>
                </a:solidFill>
                <a:latin typeface="Tahoma"/>
                <a:cs typeface="Tahoma"/>
              </a:rPr>
              <a:t>1b: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65" b="1">
                <a:solidFill>
                  <a:srgbClr val="003B49"/>
                </a:solidFill>
                <a:latin typeface="Tahoma"/>
                <a:cs typeface="Tahoma"/>
              </a:rPr>
              <a:t>Fit</a:t>
            </a:r>
            <a:r>
              <a:rPr dirty="0" sz="2250" spc="-204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003B49"/>
                </a:solidFill>
                <a:latin typeface="Tahoma"/>
                <a:cs typeface="Tahoma"/>
              </a:rPr>
              <a:t>Model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50" b="1">
                <a:solidFill>
                  <a:srgbClr val="003B49"/>
                </a:solidFill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3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99" y="2009769"/>
            <a:ext cx="12192000" cy="914400"/>
            <a:chOff x="609599" y="2009769"/>
            <a:chExt cx="12192000" cy="914400"/>
          </a:xfrm>
        </p:grpSpPr>
        <p:sp>
          <p:nvSpPr>
            <p:cNvPr id="5" name="object 5"/>
            <p:cNvSpPr/>
            <p:nvPr/>
          </p:nvSpPr>
          <p:spPr>
            <a:xfrm>
              <a:off x="614362" y="2014531"/>
              <a:ext cx="12182475" cy="904875"/>
            </a:xfrm>
            <a:custGeom>
              <a:avLst/>
              <a:gdLst/>
              <a:ahLst/>
              <a:cxnLst/>
              <a:rect l="l" t="t" r="r" b="b"/>
              <a:pathLst>
                <a:path w="12182475" h="904875">
                  <a:moveTo>
                    <a:pt x="12153556" y="904865"/>
                  </a:moveTo>
                  <a:lnTo>
                    <a:pt x="28916" y="904865"/>
                  </a:lnTo>
                  <a:lnTo>
                    <a:pt x="24664" y="904010"/>
                  </a:lnTo>
                  <a:lnTo>
                    <a:pt x="0" y="875946"/>
                  </a:lnTo>
                  <a:lnTo>
                    <a:pt x="0" y="871537"/>
                  </a:lnTo>
                  <a:lnTo>
                    <a:pt x="0" y="28900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0"/>
                  </a:lnTo>
                  <a:lnTo>
                    <a:pt x="12182472" y="875946"/>
                  </a:lnTo>
                  <a:lnTo>
                    <a:pt x="12157809" y="904010"/>
                  </a:lnTo>
                  <a:lnTo>
                    <a:pt x="12153556" y="90486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4362" y="2014531"/>
              <a:ext cx="12182475" cy="904875"/>
            </a:xfrm>
            <a:custGeom>
              <a:avLst/>
              <a:gdLst/>
              <a:ahLst/>
              <a:cxnLst/>
              <a:rect l="l" t="t" r="r" b="b"/>
              <a:pathLst>
                <a:path w="12182475" h="904875">
                  <a:moveTo>
                    <a:pt x="0" y="871537"/>
                  </a:moveTo>
                  <a:lnTo>
                    <a:pt x="0" y="33337"/>
                  </a:lnTo>
                  <a:lnTo>
                    <a:pt x="0" y="28900"/>
                  </a:lnTo>
                  <a:lnTo>
                    <a:pt x="845" y="24640"/>
                  </a:lnTo>
                  <a:lnTo>
                    <a:pt x="2537" y="20556"/>
                  </a:lnTo>
                  <a:lnTo>
                    <a:pt x="4229" y="16473"/>
                  </a:lnTo>
                  <a:lnTo>
                    <a:pt x="6638" y="12873"/>
                  </a:lnTo>
                  <a:lnTo>
                    <a:pt x="9764" y="9757"/>
                  </a:lnTo>
                  <a:lnTo>
                    <a:pt x="12890" y="6622"/>
                  </a:lnTo>
                  <a:lnTo>
                    <a:pt x="16495" y="4213"/>
                  </a:lnTo>
                  <a:lnTo>
                    <a:pt x="20579" y="2529"/>
                  </a:lnTo>
                  <a:lnTo>
                    <a:pt x="24664" y="846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46"/>
                  </a:lnTo>
                  <a:lnTo>
                    <a:pt x="12161894" y="2529"/>
                  </a:lnTo>
                  <a:lnTo>
                    <a:pt x="12165978" y="4213"/>
                  </a:lnTo>
                  <a:lnTo>
                    <a:pt x="12169583" y="6622"/>
                  </a:lnTo>
                  <a:lnTo>
                    <a:pt x="12172709" y="9757"/>
                  </a:lnTo>
                  <a:lnTo>
                    <a:pt x="12175834" y="12873"/>
                  </a:lnTo>
                  <a:lnTo>
                    <a:pt x="12178244" y="16483"/>
                  </a:lnTo>
                  <a:lnTo>
                    <a:pt x="12179935" y="20566"/>
                  </a:lnTo>
                  <a:lnTo>
                    <a:pt x="12181627" y="24649"/>
                  </a:lnTo>
                  <a:lnTo>
                    <a:pt x="12182472" y="28900"/>
                  </a:lnTo>
                  <a:lnTo>
                    <a:pt x="12182474" y="33337"/>
                  </a:lnTo>
                  <a:lnTo>
                    <a:pt x="12182474" y="871537"/>
                  </a:lnTo>
                  <a:lnTo>
                    <a:pt x="12157809" y="904010"/>
                  </a:lnTo>
                  <a:lnTo>
                    <a:pt x="12149136" y="904874"/>
                  </a:lnTo>
                  <a:lnTo>
                    <a:pt x="33337" y="904874"/>
                  </a:lnTo>
                  <a:lnTo>
                    <a:pt x="845" y="880197"/>
                  </a:lnTo>
                  <a:lnTo>
                    <a:pt x="0" y="875946"/>
                  </a:lnTo>
                  <a:lnTo>
                    <a:pt x="0" y="87153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9112" y="2019299"/>
              <a:ext cx="12172950" cy="895350"/>
            </a:xfrm>
            <a:custGeom>
              <a:avLst/>
              <a:gdLst/>
              <a:ahLst/>
              <a:cxnLst/>
              <a:rect l="l" t="t" r="r" b="b"/>
              <a:pathLst>
                <a:path w="12172950" h="895350">
                  <a:moveTo>
                    <a:pt x="12172950" y="20688"/>
                  </a:moveTo>
                  <a:lnTo>
                    <a:pt x="12170169" y="13944"/>
                  </a:lnTo>
                  <a:lnTo>
                    <a:pt x="12159005" y="2794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94"/>
                  </a:lnTo>
                  <a:lnTo>
                    <a:pt x="2794" y="13944"/>
                  </a:lnTo>
                  <a:lnTo>
                    <a:pt x="0" y="20688"/>
                  </a:lnTo>
                  <a:lnTo>
                    <a:pt x="0" y="874661"/>
                  </a:lnTo>
                  <a:lnTo>
                    <a:pt x="2794" y="881405"/>
                  </a:lnTo>
                  <a:lnTo>
                    <a:pt x="13957" y="892556"/>
                  </a:lnTo>
                  <a:lnTo>
                    <a:pt x="20688" y="895350"/>
                  </a:lnTo>
                  <a:lnTo>
                    <a:pt x="12152274" y="895350"/>
                  </a:lnTo>
                  <a:lnTo>
                    <a:pt x="12159005" y="892556"/>
                  </a:lnTo>
                  <a:lnTo>
                    <a:pt x="12170169" y="881405"/>
                  </a:lnTo>
                  <a:lnTo>
                    <a:pt x="12172950" y="874661"/>
                  </a:lnTo>
                  <a:lnTo>
                    <a:pt x="12172950" y="206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24607" y="2049462"/>
            <a:ext cx="5078095" cy="7950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54635" indent="-241935">
              <a:lnSpc>
                <a:spcPct val="100000"/>
              </a:lnSpc>
              <a:spcBef>
                <a:spcPts val="135"/>
              </a:spcBef>
              <a:buClr>
                <a:srgbClr val="AAAAAA"/>
              </a:buClr>
              <a:buAutoNum type="arabicPlain"/>
              <a:tabLst>
                <a:tab pos="254635" algn="l"/>
              </a:tabLst>
            </a:pP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sleep_lm2</a:t>
            </a:r>
            <a:r>
              <a:rPr dirty="0" sz="1200" spc="114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&lt;-</a:t>
            </a:r>
            <a:r>
              <a:rPr dirty="0" sz="1200" spc="114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sleep_tib</a:t>
            </a:r>
            <a:r>
              <a:rPr dirty="0" sz="1200" spc="12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 spc="-25">
                <a:solidFill>
                  <a:srgbClr val="5D5D5D"/>
                </a:solidFill>
                <a:latin typeface="Courier New"/>
                <a:cs typeface="Courier New"/>
              </a:rPr>
              <a:t>|&gt;</a:t>
            </a:r>
            <a:endParaRPr sz="1200">
              <a:latin typeface="Courier New"/>
              <a:cs typeface="Courier New"/>
            </a:endParaRPr>
          </a:p>
          <a:p>
            <a:pPr marL="443230" indent="-430530">
              <a:lnSpc>
                <a:spcPct val="100000"/>
              </a:lnSpc>
              <a:spcBef>
                <a:spcPts val="60"/>
              </a:spcBef>
              <a:buClr>
                <a:srgbClr val="AAAAAA"/>
              </a:buClr>
              <a:buAutoNum type="arabicPlain"/>
              <a:tabLst>
                <a:tab pos="443230" algn="l"/>
              </a:tabLst>
            </a:pPr>
            <a:r>
              <a:rPr dirty="0" sz="1200">
                <a:solidFill>
                  <a:srgbClr val="4658AB"/>
                </a:solidFill>
                <a:latin typeface="Courier New"/>
                <a:cs typeface="Courier New"/>
              </a:rPr>
              <a:t>lm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(sleep</a:t>
            </a:r>
            <a:r>
              <a:rPr dirty="0" sz="1200" spc="8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D5D5D"/>
                </a:solidFill>
                <a:latin typeface="Courier New"/>
                <a:cs typeface="Courier New"/>
              </a:rPr>
              <a:t>~</a:t>
            </a:r>
            <a:r>
              <a:rPr dirty="0" sz="1200" spc="80">
                <a:solidFill>
                  <a:srgbClr val="5D5D5D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pos_psy</a:t>
            </a:r>
            <a:r>
              <a:rPr dirty="0" sz="1200" spc="8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D5D5D"/>
                </a:solidFill>
                <a:latin typeface="Courier New"/>
                <a:cs typeface="Courier New"/>
              </a:rPr>
              <a:t>+</a:t>
            </a:r>
            <a:r>
              <a:rPr dirty="0" sz="1200" spc="80">
                <a:solidFill>
                  <a:srgbClr val="5D5D5D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adapt_er</a:t>
            </a:r>
            <a:r>
              <a:rPr dirty="0" sz="1200" spc="85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D5D5D"/>
                </a:solidFill>
                <a:latin typeface="Courier New"/>
                <a:cs typeface="Courier New"/>
              </a:rPr>
              <a:t>+</a:t>
            </a:r>
            <a:r>
              <a:rPr dirty="0" sz="1200" spc="80">
                <a:solidFill>
                  <a:srgbClr val="5D5D5D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mal_er,</a:t>
            </a:r>
            <a:r>
              <a:rPr dirty="0" sz="1200" spc="80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657321"/>
                </a:solidFill>
                <a:latin typeface="Courier New"/>
                <a:cs typeface="Courier New"/>
              </a:rPr>
              <a:t>data</a:t>
            </a:r>
            <a:r>
              <a:rPr dirty="0" sz="1200" spc="80">
                <a:solidFill>
                  <a:srgbClr val="657321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657321"/>
                </a:solidFill>
                <a:latin typeface="Courier New"/>
                <a:cs typeface="Courier New"/>
              </a:rPr>
              <a:t>=</a:t>
            </a:r>
            <a:r>
              <a:rPr dirty="0" sz="1200" spc="85">
                <a:solidFill>
                  <a:srgbClr val="657321"/>
                </a:solidFill>
                <a:latin typeface="Courier New"/>
                <a:cs typeface="Courier New"/>
              </a:rPr>
              <a:t> </a:t>
            </a:r>
            <a:r>
              <a:rPr dirty="0" sz="1200" spc="-25">
                <a:solidFill>
                  <a:srgbClr val="003B4E"/>
                </a:solidFill>
                <a:latin typeface="Courier New"/>
                <a:cs typeface="Courier New"/>
              </a:rPr>
              <a:t>_)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3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254635" algn="l"/>
              </a:tabLst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4</a:t>
            </a:r>
            <a:r>
              <a:rPr dirty="0" sz="1200">
                <a:solidFill>
                  <a:srgbClr val="AAAAAA"/>
                </a:solidFill>
                <a:latin typeface="Courier New"/>
                <a:cs typeface="Courier New"/>
              </a:rPr>
              <a:t>	</a:t>
            </a:r>
            <a:r>
              <a:rPr dirty="0" sz="1200" spc="-10">
                <a:solidFill>
                  <a:srgbClr val="4658AB"/>
                </a:solidFill>
                <a:latin typeface="Courier New"/>
                <a:cs typeface="Courier New"/>
              </a:rPr>
              <a:t>summary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(sleep_lm2)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9599" y="2924169"/>
            <a:ext cx="12192000" cy="3933825"/>
          </a:xfrm>
          <a:custGeom>
            <a:avLst/>
            <a:gdLst/>
            <a:ahLst/>
            <a:cxnLst/>
            <a:rect l="l" t="t" r="r" b="b"/>
            <a:pathLst>
              <a:path w="12192000" h="3933825">
                <a:moveTo>
                  <a:pt x="12191999" y="3933824"/>
                </a:moveTo>
                <a:lnTo>
                  <a:pt x="0" y="3933824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393382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56431" y="3186802"/>
          <a:ext cx="6457950" cy="1130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6095"/>
                <a:gridCol w="942975"/>
                <a:gridCol w="3662045"/>
              </a:tblGrid>
              <a:tr h="474980">
                <a:tc>
                  <a:txBody>
                    <a:bodyPr/>
                    <a:lstStyle/>
                    <a:p>
                      <a:pPr marL="31750">
                        <a:lnSpc>
                          <a:spcPts val="1395"/>
                        </a:lnSpc>
                      </a:pPr>
                      <a:r>
                        <a:rPr dirty="0" sz="1200" spc="-10">
                          <a:latin typeface="Courier New"/>
                          <a:cs typeface="Courier New"/>
                        </a:rPr>
                        <a:t>Call:</a:t>
                      </a:r>
                      <a:endParaRPr sz="1200">
                        <a:latin typeface="Courier New"/>
                        <a:cs typeface="Courier New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200">
                          <a:latin typeface="Courier New"/>
                          <a:cs typeface="Courier New"/>
                        </a:rPr>
                        <a:t>lm(formula</a:t>
                      </a:r>
                      <a:r>
                        <a:rPr dirty="0" sz="1200" spc="95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=</a:t>
                      </a:r>
                      <a:r>
                        <a:rPr dirty="0" sz="1200" spc="100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sleep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ourier New"/>
                          <a:cs typeface="Courier New"/>
                        </a:rPr>
                        <a:t>~</a:t>
                      </a:r>
                      <a:r>
                        <a:rPr dirty="0" sz="1200" spc="30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pos_psy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9525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ourier New"/>
                          <a:cs typeface="Courier New"/>
                        </a:rPr>
                        <a:t>+</a:t>
                      </a:r>
                      <a:r>
                        <a:rPr dirty="0" sz="1200" spc="70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adapt_er</a:t>
                      </a:r>
                      <a:r>
                        <a:rPr dirty="0" sz="1200" spc="75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+</a:t>
                      </a:r>
                      <a:r>
                        <a:rPr dirty="0" sz="1200" spc="70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mal_er,</a:t>
                      </a:r>
                      <a:r>
                        <a:rPr dirty="0" sz="1200" spc="75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data</a:t>
                      </a:r>
                      <a:r>
                        <a:rPr dirty="0" sz="1200" spc="75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=</a:t>
                      </a:r>
                      <a:r>
                        <a:rPr dirty="0" sz="1200" spc="70">
                          <a:latin typeface="Courier New"/>
                          <a:cs typeface="Courier New"/>
                        </a:rPr>
                        <a:t> 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sleep_tib)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9525">
                    <a:solidFill>
                      <a:srgbClr val="F5F5F5"/>
                    </a:solidFill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marL="31750">
                        <a:lnSpc>
                          <a:spcPts val="1430"/>
                        </a:lnSpc>
                        <a:spcBef>
                          <a:spcPts val="715"/>
                        </a:spcBef>
                      </a:pPr>
                      <a:r>
                        <a:rPr dirty="0" sz="1200" spc="-10">
                          <a:latin typeface="Courier New"/>
                          <a:cs typeface="Courier New"/>
                        </a:rPr>
                        <a:t>Residuals:</a:t>
                      </a:r>
                      <a:endParaRPr sz="1200">
                        <a:latin typeface="Courier New"/>
                        <a:cs typeface="Courier New"/>
                      </a:endParaRPr>
                    </a:p>
                    <a:p>
                      <a:pPr marL="502920">
                        <a:lnSpc>
                          <a:spcPts val="1430"/>
                        </a:lnSpc>
                        <a:tabLst>
                          <a:tab pos="1445895" algn="l"/>
                        </a:tabLst>
                      </a:pPr>
                      <a:r>
                        <a:rPr dirty="0" sz="1200" spc="-25">
                          <a:latin typeface="Courier New"/>
                          <a:cs typeface="Courier New"/>
                        </a:rPr>
                        <a:t>Min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	</a:t>
                      </a:r>
                      <a:r>
                        <a:rPr dirty="0" sz="1200" spc="-25">
                          <a:latin typeface="Courier New"/>
                          <a:cs typeface="Courier New"/>
                        </a:rPr>
                        <a:t>1Q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90805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ts val="1435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Courier New"/>
                          <a:cs typeface="Courier New"/>
                        </a:rPr>
                        <a:t>Median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95885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ts val="1435"/>
                        </a:lnSpc>
                        <a:spcBef>
                          <a:spcPts val="5"/>
                        </a:spcBef>
                        <a:tabLst>
                          <a:tab pos="1178560" algn="l"/>
                        </a:tabLst>
                      </a:pPr>
                      <a:r>
                        <a:rPr dirty="0" sz="1200" spc="-25">
                          <a:latin typeface="Courier New"/>
                          <a:cs typeface="Courier New"/>
                        </a:rPr>
                        <a:t>3Q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	</a:t>
                      </a:r>
                      <a:r>
                        <a:rPr dirty="0" sz="1200" spc="-25">
                          <a:latin typeface="Courier New"/>
                          <a:cs typeface="Courier New"/>
                        </a:rPr>
                        <a:t>Max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95885">
                    <a:solidFill>
                      <a:srgbClr val="F5F5F5"/>
                    </a:solidFill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marL="31750">
                        <a:lnSpc>
                          <a:spcPts val="1390"/>
                        </a:lnSpc>
                        <a:tabLst>
                          <a:tab pos="974090" algn="l"/>
                        </a:tabLst>
                      </a:pPr>
                      <a:r>
                        <a:rPr dirty="0" sz="1200">
                          <a:latin typeface="Courier New"/>
                          <a:cs typeface="Courier New"/>
                        </a:rPr>
                        <a:t>-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12.2262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	-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1.5042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1390"/>
                        </a:lnSpc>
                      </a:pPr>
                      <a:r>
                        <a:rPr dirty="0" sz="1200" spc="-10">
                          <a:latin typeface="Courier New"/>
                          <a:cs typeface="Courier New"/>
                        </a:rPr>
                        <a:t>0.3768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ts val="1390"/>
                        </a:lnSpc>
                        <a:tabLst>
                          <a:tab pos="895350" algn="l"/>
                        </a:tabLst>
                      </a:pPr>
                      <a:r>
                        <a:rPr dirty="0" sz="1200" spc="-10">
                          <a:latin typeface="Courier New"/>
                          <a:cs typeface="Courier New"/>
                        </a:rPr>
                        <a:t>2.0303</a:t>
                      </a:r>
                      <a:r>
                        <a:rPr dirty="0" sz="1200">
                          <a:latin typeface="Courier New"/>
                          <a:cs typeface="Courier New"/>
                        </a:rPr>
                        <a:t>	</a:t>
                      </a:r>
                      <a:r>
                        <a:rPr dirty="0" sz="1200" spc="-10">
                          <a:latin typeface="Courier New"/>
                          <a:cs typeface="Courier New"/>
                        </a:rPr>
                        <a:t>4.7376</a:t>
                      </a:r>
                      <a:endParaRPr sz="12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11" name="object 11"/>
          <p:cNvSpPr txBox="1"/>
          <p:nvPr/>
        </p:nvSpPr>
        <p:spPr>
          <a:xfrm>
            <a:off x="675481" y="4487862"/>
            <a:ext cx="4928870" cy="5854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Coefficients:</a:t>
            </a:r>
            <a:endParaRPr sz="1200">
              <a:latin typeface="Courier New"/>
              <a:cs typeface="Courier New"/>
            </a:endParaRPr>
          </a:p>
          <a:p>
            <a:pPr marL="12700" marR="5080" indent="1131570">
              <a:lnSpc>
                <a:spcPts val="1430"/>
              </a:lnSpc>
              <a:spcBef>
                <a:spcPts val="114"/>
              </a:spcBef>
              <a:tabLst>
                <a:tab pos="1332230" algn="l"/>
                <a:tab pos="2369820" algn="l"/>
                <a:tab pos="3218180" algn="l"/>
              </a:tabLst>
            </a:pPr>
            <a:r>
              <a:rPr dirty="0" sz="1200">
                <a:latin typeface="Courier New"/>
                <a:cs typeface="Courier New"/>
              </a:rPr>
              <a:t>Estimate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Std.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t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value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Pr(&gt;|t|) (Intercept)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8.5671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2.0735</a:t>
            </a:r>
            <a:r>
              <a:rPr dirty="0" sz="1200">
                <a:latin typeface="Courier New"/>
                <a:cs typeface="Courier New"/>
              </a:rPr>
              <a:t>	4.132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4.57e-05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5481" y="5049837"/>
            <a:ext cx="779780" cy="5949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75"/>
              </a:spcBef>
            </a:pPr>
            <a:r>
              <a:rPr dirty="0" sz="1200" spc="-10">
                <a:latin typeface="Courier New"/>
                <a:cs typeface="Courier New"/>
              </a:rPr>
              <a:t>pos_psy adapt_er mal_er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01347" y="5049837"/>
            <a:ext cx="685800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06680"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2.1531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0.5004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-</a:t>
            </a:r>
            <a:r>
              <a:rPr dirty="0" sz="1200" spc="-10">
                <a:latin typeface="Courier New"/>
                <a:cs typeface="Courier New"/>
              </a:rPr>
              <a:t>0.9886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32917" y="5049837"/>
            <a:ext cx="2571750" cy="5949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861060" algn="l"/>
              </a:tabLst>
            </a:pPr>
            <a:r>
              <a:rPr dirty="0" sz="1200" spc="-10">
                <a:latin typeface="Courier New"/>
                <a:cs typeface="Courier New"/>
              </a:rPr>
              <a:t>0.4154</a:t>
            </a:r>
            <a:r>
              <a:rPr dirty="0" sz="1200">
                <a:latin typeface="Courier New"/>
                <a:cs typeface="Courier New"/>
              </a:rPr>
              <a:t>	5.183</a:t>
            </a:r>
            <a:r>
              <a:rPr dirty="0" sz="1200" spc="11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3.82e-07</a:t>
            </a:r>
            <a:r>
              <a:rPr dirty="0" sz="1200" spc="114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***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766445" algn="l"/>
              </a:tabLst>
            </a:pPr>
            <a:r>
              <a:rPr dirty="0" sz="1200" spc="-10">
                <a:latin typeface="Courier New"/>
                <a:cs typeface="Courier New"/>
              </a:rPr>
              <a:t>0.3316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1.509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766445" algn="l"/>
              </a:tabLst>
            </a:pPr>
            <a:r>
              <a:rPr dirty="0" sz="1200" spc="-10">
                <a:latin typeface="Courier New"/>
                <a:cs typeface="Courier New"/>
              </a:rPr>
              <a:t>0.3690</a:t>
            </a:r>
            <a:r>
              <a:rPr dirty="0" sz="1200">
                <a:latin typeface="Courier New"/>
                <a:cs typeface="Courier New"/>
              </a:rPr>
              <a:t>	-</a:t>
            </a:r>
            <a:r>
              <a:rPr dirty="0" sz="1200" spc="-10">
                <a:latin typeface="Courier New"/>
                <a:cs typeface="Courier New"/>
              </a:rPr>
              <a:t>2.679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41676" y="5240337"/>
            <a:ext cx="968375" cy="404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10">
                <a:latin typeface="Courier New"/>
                <a:cs typeface="Courier New"/>
              </a:rPr>
              <a:t>0.13229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ourier New"/>
                <a:cs typeface="Courier New"/>
              </a:rPr>
              <a:t>0.00776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**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5481" y="5621337"/>
            <a:ext cx="5871845" cy="11474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1430"/>
              </a:lnSpc>
              <a:spcBef>
                <a:spcPts val="135"/>
              </a:spcBef>
            </a:pPr>
            <a:r>
              <a:rPr dirty="0" sz="1200">
                <a:latin typeface="Courier New"/>
                <a:cs typeface="Courier New"/>
              </a:rPr>
              <a:t>--</a:t>
            </a:r>
            <a:r>
              <a:rPr dirty="0" sz="1200" spc="-50">
                <a:latin typeface="Courier New"/>
                <a:cs typeface="Courier New"/>
              </a:rPr>
              <a:t>-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ts val="1430"/>
              </a:lnSpc>
              <a:tabLst>
                <a:tab pos="1520825" algn="l"/>
              </a:tabLst>
            </a:pPr>
            <a:r>
              <a:rPr dirty="0" sz="1200">
                <a:latin typeface="Courier New"/>
                <a:cs typeface="Courier New"/>
              </a:rPr>
              <a:t>Signif.</a:t>
            </a:r>
            <a:r>
              <a:rPr dirty="0" sz="1200" spc="12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codes:</a:t>
            </a:r>
            <a:r>
              <a:rPr dirty="0" sz="1200">
                <a:latin typeface="Courier New"/>
                <a:cs typeface="Courier New"/>
              </a:rPr>
              <a:t>	0</a:t>
            </a:r>
            <a:r>
              <a:rPr dirty="0" sz="1200" spc="6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'*'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0.05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'.'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0.1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'</a:t>
            </a:r>
            <a:r>
              <a:rPr dirty="0" sz="1200" spc="65">
                <a:latin typeface="Courier New"/>
                <a:cs typeface="Courier New"/>
              </a:rPr>
              <a:t> </a:t>
            </a:r>
            <a:r>
              <a:rPr dirty="0" sz="1200" spc="-50">
                <a:latin typeface="Courier New"/>
                <a:cs typeface="Courier New"/>
              </a:rPr>
              <a:t>1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200">
              <a:latin typeface="Courier New"/>
              <a:cs typeface="Courier New"/>
            </a:endParaRPr>
          </a:p>
          <a:p>
            <a:pPr marL="12700" marR="287655">
              <a:lnSpc>
                <a:spcPct val="104200"/>
              </a:lnSpc>
              <a:tabLst>
                <a:tab pos="1992630" algn="l"/>
                <a:tab pos="3029585" algn="l"/>
                <a:tab pos="5010150" algn="l"/>
              </a:tabLst>
            </a:pPr>
            <a:r>
              <a:rPr dirty="0" sz="1200">
                <a:latin typeface="Courier New"/>
                <a:cs typeface="Courier New"/>
              </a:rPr>
              <a:t>Residual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standard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error: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2.823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329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degrees</a:t>
            </a:r>
            <a:r>
              <a:rPr dirty="0" sz="1200" spc="9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of</a:t>
            </a:r>
            <a:r>
              <a:rPr dirty="0" sz="1200" spc="9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freedom </a:t>
            </a:r>
            <a:r>
              <a:rPr dirty="0" sz="1200">
                <a:latin typeface="Courier New"/>
                <a:cs typeface="Courier New"/>
              </a:rPr>
              <a:t>Multiple</a:t>
            </a:r>
            <a:r>
              <a:rPr dirty="0" sz="1200" spc="16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0.1621,</a:t>
            </a:r>
            <a:r>
              <a:rPr dirty="0" sz="1200">
                <a:latin typeface="Courier New"/>
                <a:cs typeface="Courier New"/>
              </a:rPr>
              <a:t>	Adjusted</a:t>
            </a:r>
            <a:r>
              <a:rPr dirty="0" sz="1200" spc="15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R-</a:t>
            </a:r>
            <a:r>
              <a:rPr dirty="0" sz="1200" spc="-10">
                <a:latin typeface="Courier New"/>
                <a:cs typeface="Courier New"/>
              </a:rPr>
              <a:t>squared:</a:t>
            </a:r>
            <a:r>
              <a:rPr dirty="0" sz="1200">
                <a:latin typeface="Courier New"/>
                <a:cs typeface="Courier New"/>
              </a:rPr>
              <a:t>	</a:t>
            </a:r>
            <a:r>
              <a:rPr dirty="0" sz="1200" spc="-10">
                <a:latin typeface="Courier New"/>
                <a:cs typeface="Courier New"/>
              </a:rPr>
              <a:t>0.1545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ts val="1425"/>
              </a:lnSpc>
              <a:tabLst>
                <a:tab pos="3501390" algn="l"/>
              </a:tabLst>
            </a:pPr>
            <a:r>
              <a:rPr dirty="0" sz="1200">
                <a:latin typeface="Courier New"/>
                <a:cs typeface="Courier New"/>
              </a:rPr>
              <a:t>F-statistic: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21.22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on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and</a:t>
            </a:r>
            <a:r>
              <a:rPr dirty="0" sz="1200" spc="80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329</a:t>
            </a:r>
            <a:r>
              <a:rPr dirty="0" sz="1200" spc="85">
                <a:latin typeface="Courier New"/>
                <a:cs typeface="Courier New"/>
              </a:rPr>
              <a:t> </a:t>
            </a:r>
            <a:r>
              <a:rPr dirty="0" sz="1200" spc="-25">
                <a:latin typeface="Courier New"/>
                <a:cs typeface="Courier New"/>
              </a:rPr>
              <a:t>DF,</a:t>
            </a:r>
            <a:r>
              <a:rPr dirty="0" sz="1200">
                <a:latin typeface="Courier New"/>
                <a:cs typeface="Courier New"/>
              </a:rPr>
              <a:t>	p-value:</a:t>
            </a:r>
            <a:r>
              <a:rPr dirty="0" sz="1200" spc="235">
                <a:latin typeface="Courier New"/>
                <a:cs typeface="Courier New"/>
              </a:rPr>
              <a:t> </a:t>
            </a:r>
            <a:r>
              <a:rPr dirty="0" sz="1200">
                <a:latin typeface="Courier New"/>
                <a:cs typeface="Courier New"/>
              </a:rPr>
              <a:t>1.371e-</a:t>
            </a:r>
            <a:r>
              <a:rPr dirty="0" sz="1200" spc="-25">
                <a:latin typeface="Courier New"/>
                <a:cs typeface="Courier New"/>
              </a:rPr>
              <a:t>12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599" y="3314700"/>
            <a:ext cx="171450" cy="142875"/>
          </a:xfrm>
          <a:custGeom>
            <a:avLst/>
            <a:gdLst/>
            <a:ahLst/>
            <a:cxnLst/>
            <a:rect l="l" t="t" r="r" b="b"/>
            <a:pathLst>
              <a:path w="171450" h="142875">
                <a:moveTo>
                  <a:pt x="171449" y="142874"/>
                </a:moveTo>
                <a:lnTo>
                  <a:pt x="0" y="142874"/>
                </a:lnTo>
                <a:lnTo>
                  <a:pt x="0" y="0"/>
                </a:lnTo>
                <a:lnTo>
                  <a:pt x="171449" y="0"/>
                </a:lnTo>
                <a:lnTo>
                  <a:pt x="171449" y="142874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0237" y="3330575"/>
            <a:ext cx="111125" cy="1282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50">
                <a:solidFill>
                  <a:srgbClr val="8B8B8B"/>
                </a:solidFill>
                <a:latin typeface="Segoe Fluent Icons"/>
                <a:cs typeface="Segoe Fluent Icons"/>
              </a:rPr>
              <a:t></a:t>
            </a:r>
            <a:endParaRPr sz="650">
              <a:latin typeface="Segoe Fluent Icons"/>
              <a:cs typeface="Segoe Fluent Ico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30149" y="3314700"/>
            <a:ext cx="171450" cy="142875"/>
          </a:xfrm>
          <a:custGeom>
            <a:avLst/>
            <a:gdLst/>
            <a:ahLst/>
            <a:cxnLst/>
            <a:rect l="l" t="t" r="r" b="b"/>
            <a:pathLst>
              <a:path w="171450" h="142875">
                <a:moveTo>
                  <a:pt x="171449" y="142874"/>
                </a:moveTo>
                <a:lnTo>
                  <a:pt x="0" y="142874"/>
                </a:lnTo>
                <a:lnTo>
                  <a:pt x="0" y="0"/>
                </a:lnTo>
                <a:lnTo>
                  <a:pt x="171449" y="0"/>
                </a:lnTo>
                <a:lnTo>
                  <a:pt x="171449" y="142874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669836" y="3330575"/>
            <a:ext cx="111125" cy="1282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50">
                <a:solidFill>
                  <a:srgbClr val="8B8B8B"/>
                </a:solidFill>
                <a:latin typeface="Segoe Fluent Icons"/>
                <a:cs typeface="Segoe Fluent Icons"/>
              </a:rPr>
              <a:t></a:t>
            </a:r>
            <a:endParaRPr sz="650">
              <a:latin typeface="Segoe Fluent Icons"/>
              <a:cs typeface="Segoe Fluent Ico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81049" y="3314700"/>
            <a:ext cx="11849100" cy="142875"/>
            <a:chOff x="781049" y="3314700"/>
            <a:chExt cx="11849100" cy="142875"/>
          </a:xfrm>
        </p:grpSpPr>
        <p:sp>
          <p:nvSpPr>
            <p:cNvPr id="7" name="object 7"/>
            <p:cNvSpPr/>
            <p:nvPr/>
          </p:nvSpPr>
          <p:spPr>
            <a:xfrm>
              <a:off x="781049" y="3314700"/>
              <a:ext cx="11849100" cy="142875"/>
            </a:xfrm>
            <a:custGeom>
              <a:avLst/>
              <a:gdLst/>
              <a:ahLst/>
              <a:cxnLst/>
              <a:rect l="l" t="t" r="r" b="b"/>
              <a:pathLst>
                <a:path w="11849100" h="142875">
                  <a:moveTo>
                    <a:pt x="11849099" y="142874"/>
                  </a:moveTo>
                  <a:lnTo>
                    <a:pt x="0" y="142874"/>
                  </a:lnTo>
                  <a:lnTo>
                    <a:pt x="0" y="0"/>
                  </a:lnTo>
                  <a:lnTo>
                    <a:pt x="11849099" y="0"/>
                  </a:lnTo>
                  <a:lnTo>
                    <a:pt x="11849099" y="142874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81049" y="3343274"/>
              <a:ext cx="8553450" cy="85725"/>
            </a:xfrm>
            <a:custGeom>
              <a:avLst/>
              <a:gdLst/>
              <a:ahLst/>
              <a:cxnLst/>
              <a:rect l="l" t="t" r="r" b="b"/>
              <a:pathLst>
                <a:path w="8553450" h="85725">
                  <a:moveTo>
                    <a:pt x="8516269" y="85724"/>
                  </a:moveTo>
                  <a:lnTo>
                    <a:pt x="37178" y="85724"/>
                  </a:lnTo>
                  <a:lnTo>
                    <a:pt x="31710" y="84637"/>
                  </a:lnTo>
                  <a:lnTo>
                    <a:pt x="1087" y="54013"/>
                  </a:lnTo>
                  <a:lnTo>
                    <a:pt x="0" y="48546"/>
                  </a:lnTo>
                  <a:lnTo>
                    <a:pt x="0" y="42862"/>
                  </a:lnTo>
                  <a:lnTo>
                    <a:pt x="0" y="37178"/>
                  </a:lnTo>
                  <a:lnTo>
                    <a:pt x="21208" y="5437"/>
                  </a:lnTo>
                  <a:lnTo>
                    <a:pt x="37178" y="0"/>
                  </a:lnTo>
                  <a:lnTo>
                    <a:pt x="8516269" y="0"/>
                  </a:lnTo>
                  <a:lnTo>
                    <a:pt x="8548010" y="21208"/>
                  </a:lnTo>
                  <a:lnTo>
                    <a:pt x="8553448" y="37178"/>
                  </a:lnTo>
                  <a:lnTo>
                    <a:pt x="8553448" y="48546"/>
                  </a:lnTo>
                  <a:lnTo>
                    <a:pt x="8532238" y="80286"/>
                  </a:lnTo>
                  <a:lnTo>
                    <a:pt x="8521737" y="84637"/>
                  </a:lnTo>
                  <a:lnTo>
                    <a:pt x="8516269" y="85724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609587" y="2819399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2192000" y="0"/>
                </a:lnTo>
                <a:lnTo>
                  <a:pt x="0" y="0"/>
                </a:lnTo>
                <a:lnTo>
                  <a:pt x="0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09599" y="5429249"/>
            <a:ext cx="171450" cy="142875"/>
          </a:xfrm>
          <a:custGeom>
            <a:avLst/>
            <a:gdLst/>
            <a:ahLst/>
            <a:cxnLst/>
            <a:rect l="l" t="t" r="r" b="b"/>
            <a:pathLst>
              <a:path w="171450" h="142875">
                <a:moveTo>
                  <a:pt x="171449" y="142874"/>
                </a:moveTo>
                <a:lnTo>
                  <a:pt x="0" y="142874"/>
                </a:lnTo>
                <a:lnTo>
                  <a:pt x="0" y="0"/>
                </a:lnTo>
                <a:lnTo>
                  <a:pt x="171449" y="0"/>
                </a:lnTo>
                <a:lnTo>
                  <a:pt x="171449" y="142874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30237" y="5445125"/>
            <a:ext cx="111125" cy="1282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50">
                <a:solidFill>
                  <a:srgbClr val="8B8B8B"/>
                </a:solidFill>
                <a:latin typeface="Segoe Fluent Icons"/>
                <a:cs typeface="Segoe Fluent Icons"/>
              </a:rPr>
              <a:t></a:t>
            </a:r>
            <a:endParaRPr sz="650">
              <a:latin typeface="Segoe Fluent Icons"/>
              <a:cs typeface="Segoe Fluent Icon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630149" y="5429249"/>
            <a:ext cx="171450" cy="142875"/>
          </a:xfrm>
          <a:custGeom>
            <a:avLst/>
            <a:gdLst/>
            <a:ahLst/>
            <a:cxnLst/>
            <a:rect l="l" t="t" r="r" b="b"/>
            <a:pathLst>
              <a:path w="171450" h="142875">
                <a:moveTo>
                  <a:pt x="171449" y="142874"/>
                </a:moveTo>
                <a:lnTo>
                  <a:pt x="0" y="142874"/>
                </a:lnTo>
                <a:lnTo>
                  <a:pt x="0" y="0"/>
                </a:lnTo>
                <a:lnTo>
                  <a:pt x="171449" y="0"/>
                </a:lnTo>
                <a:lnTo>
                  <a:pt x="171449" y="142874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669836" y="5445125"/>
            <a:ext cx="111125" cy="1282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50" spc="-50">
                <a:solidFill>
                  <a:srgbClr val="8B8B8B"/>
                </a:solidFill>
                <a:latin typeface="Segoe Fluent Icons"/>
                <a:cs typeface="Segoe Fluent Icons"/>
              </a:rPr>
              <a:t></a:t>
            </a:r>
            <a:endParaRPr sz="650">
              <a:latin typeface="Segoe Fluent Icons"/>
              <a:cs typeface="Segoe Fluent Icon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81049" y="5429249"/>
            <a:ext cx="11849100" cy="142875"/>
            <a:chOff x="781049" y="5429249"/>
            <a:chExt cx="11849100" cy="142875"/>
          </a:xfrm>
        </p:grpSpPr>
        <p:sp>
          <p:nvSpPr>
            <p:cNvPr id="15" name="object 15"/>
            <p:cNvSpPr/>
            <p:nvPr/>
          </p:nvSpPr>
          <p:spPr>
            <a:xfrm>
              <a:off x="781049" y="5429249"/>
              <a:ext cx="11849100" cy="142875"/>
            </a:xfrm>
            <a:custGeom>
              <a:avLst/>
              <a:gdLst/>
              <a:ahLst/>
              <a:cxnLst/>
              <a:rect l="l" t="t" r="r" b="b"/>
              <a:pathLst>
                <a:path w="11849100" h="142875">
                  <a:moveTo>
                    <a:pt x="11849099" y="142874"/>
                  </a:moveTo>
                  <a:lnTo>
                    <a:pt x="0" y="142874"/>
                  </a:lnTo>
                  <a:lnTo>
                    <a:pt x="0" y="0"/>
                  </a:lnTo>
                  <a:lnTo>
                    <a:pt x="11849099" y="0"/>
                  </a:lnTo>
                  <a:lnTo>
                    <a:pt x="11849099" y="142874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81049" y="5457824"/>
              <a:ext cx="8515350" cy="85725"/>
            </a:xfrm>
            <a:custGeom>
              <a:avLst/>
              <a:gdLst/>
              <a:ahLst/>
              <a:cxnLst/>
              <a:rect l="l" t="t" r="r" b="b"/>
              <a:pathLst>
                <a:path w="8515350" h="85725">
                  <a:moveTo>
                    <a:pt x="8478170" y="85724"/>
                  </a:moveTo>
                  <a:lnTo>
                    <a:pt x="37178" y="85724"/>
                  </a:lnTo>
                  <a:lnTo>
                    <a:pt x="31710" y="84637"/>
                  </a:lnTo>
                  <a:lnTo>
                    <a:pt x="1087" y="54013"/>
                  </a:lnTo>
                  <a:lnTo>
                    <a:pt x="0" y="48546"/>
                  </a:lnTo>
                  <a:lnTo>
                    <a:pt x="0" y="42862"/>
                  </a:lnTo>
                  <a:lnTo>
                    <a:pt x="0" y="37178"/>
                  </a:lnTo>
                  <a:lnTo>
                    <a:pt x="21208" y="5437"/>
                  </a:lnTo>
                  <a:lnTo>
                    <a:pt x="37178" y="0"/>
                  </a:lnTo>
                  <a:lnTo>
                    <a:pt x="8478170" y="0"/>
                  </a:lnTo>
                  <a:lnTo>
                    <a:pt x="8509910" y="21208"/>
                  </a:lnTo>
                  <a:lnTo>
                    <a:pt x="8515348" y="37178"/>
                  </a:lnTo>
                  <a:lnTo>
                    <a:pt x="8515348" y="48546"/>
                  </a:lnTo>
                  <a:lnTo>
                    <a:pt x="8494139" y="80286"/>
                  </a:lnTo>
                  <a:lnTo>
                    <a:pt x="8483637" y="84637"/>
                  </a:lnTo>
                  <a:lnTo>
                    <a:pt x="8478170" y="85724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609587" y="493395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12192000" y="0"/>
                </a:moveTo>
                <a:lnTo>
                  <a:pt x="12192000" y="0"/>
                </a:lnTo>
                <a:lnTo>
                  <a:pt x="0" y="0"/>
                </a:lnTo>
                <a:lnTo>
                  <a:pt x="0" y="9525"/>
                </a:lnTo>
                <a:lnTo>
                  <a:pt x="12192000" y="95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84199" y="759046"/>
            <a:ext cx="5342890" cy="1101725"/>
          </a:xfrm>
          <a:prstGeom prst="rect">
            <a:avLst/>
          </a:prstGeom>
        </p:spPr>
        <p:txBody>
          <a:bodyPr wrap="square" lIns="0" tIns="18732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475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Step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85" b="1">
                <a:solidFill>
                  <a:srgbClr val="003B49"/>
                </a:solidFill>
                <a:latin typeface="Tahoma"/>
                <a:cs typeface="Tahoma"/>
              </a:rPr>
              <a:t>2a: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003B49"/>
                </a:solidFill>
                <a:latin typeface="Tahoma"/>
                <a:cs typeface="Tahoma"/>
              </a:rPr>
              <a:t>Get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003B49"/>
                </a:solidFill>
                <a:latin typeface="Tahoma"/>
                <a:cs typeface="Tahoma"/>
              </a:rPr>
              <a:t>the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750" spc="-60" i="1">
                <a:solidFill>
                  <a:srgbClr val="003B49"/>
                </a:solidFill>
                <a:latin typeface="Arial"/>
                <a:cs typeface="Arial"/>
              </a:rPr>
              <a:t>R</a:t>
            </a:r>
            <a:r>
              <a:rPr dirty="0" baseline="26388" sz="3000" spc="-89">
                <a:solidFill>
                  <a:srgbClr val="003B49"/>
                </a:solidFill>
                <a:latin typeface="Tahoma"/>
                <a:cs typeface="Tahoma"/>
              </a:rPr>
              <a:t>2</a:t>
            </a:r>
            <a:r>
              <a:rPr dirty="0" baseline="26388" sz="3000" spc="30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003B49"/>
                </a:solidFill>
                <a:latin typeface="Tahoma"/>
                <a:cs typeface="Tahoma"/>
              </a:rPr>
              <a:t>values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003B49"/>
                </a:solidFill>
                <a:latin typeface="Tahoma"/>
                <a:cs typeface="Tahoma"/>
              </a:rPr>
              <a:t>for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003B49"/>
                </a:solidFill>
                <a:latin typeface="Tahoma"/>
                <a:cs typeface="Tahoma"/>
              </a:rPr>
              <a:t>each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75" b="1">
                <a:solidFill>
                  <a:srgbClr val="003B49"/>
                </a:solidFill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95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3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1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17219" y="2387600"/>
            <a:ext cx="76581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80" b="1">
                <a:latin typeface="Tahoma"/>
                <a:cs typeface="Tahoma"/>
              </a:rPr>
              <a:t>sigma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37758" y="2387600"/>
            <a:ext cx="278384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0165" algn="l"/>
                <a:tab pos="2506980" algn="l"/>
              </a:tabLst>
            </a:pPr>
            <a:r>
              <a:rPr dirty="0" sz="2250" spc="-10" b="1">
                <a:latin typeface="Tahoma"/>
                <a:cs typeface="Tahoma"/>
              </a:rPr>
              <a:t>statistic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10" b="1">
                <a:latin typeface="Tahoma"/>
                <a:cs typeface="Tahoma"/>
              </a:rPr>
              <a:t>p.value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80" b="1">
                <a:latin typeface="Tahoma"/>
                <a:cs typeface="Tahoma"/>
              </a:rPr>
              <a:t>df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22581" y="2387600"/>
            <a:ext cx="79629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20" b="1">
                <a:latin typeface="Tahoma"/>
                <a:cs typeface="Tahoma"/>
              </a:rPr>
              <a:t>logLik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11346" y="2387600"/>
            <a:ext cx="50990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95" b="1">
                <a:latin typeface="Tahoma"/>
                <a:cs typeface="Tahoma"/>
              </a:rPr>
              <a:t>AIC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81168" y="2882900"/>
            <a:ext cx="47891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1340" algn="l"/>
                <a:tab pos="1012825" algn="l"/>
                <a:tab pos="2609850" algn="l"/>
                <a:tab pos="4112260" algn="l"/>
              </a:tabLst>
            </a:pPr>
            <a:r>
              <a:rPr dirty="0" sz="2250" spc="20">
                <a:latin typeface="Tahoma"/>
                <a:cs typeface="Tahoma"/>
              </a:rPr>
              <a:t>0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20">
                <a:latin typeface="Tahoma"/>
                <a:cs typeface="Tahoma"/>
              </a:rPr>
              <a:t>1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820.8574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1647.715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50">
                <a:latin typeface="Tahoma"/>
                <a:cs typeface="Tahoma"/>
              </a:rPr>
              <a:t>1659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6899" y="3597275"/>
            <a:ext cx="103060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3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17219" y="4502150"/>
            <a:ext cx="76581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80" b="1">
                <a:latin typeface="Tahoma"/>
                <a:cs typeface="Tahoma"/>
              </a:rPr>
              <a:t>sigma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37758" y="4502150"/>
            <a:ext cx="278384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0165" algn="l"/>
                <a:tab pos="2506980" algn="l"/>
              </a:tabLst>
            </a:pPr>
            <a:r>
              <a:rPr dirty="0" sz="2250" spc="-10" b="1">
                <a:latin typeface="Tahoma"/>
                <a:cs typeface="Tahoma"/>
              </a:rPr>
              <a:t>statistic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10" b="1">
                <a:latin typeface="Tahoma"/>
                <a:cs typeface="Tahoma"/>
              </a:rPr>
              <a:t>p.value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80" b="1">
                <a:latin typeface="Tahoma"/>
                <a:cs typeface="Tahoma"/>
              </a:rPr>
              <a:t>df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22581" y="4502150"/>
            <a:ext cx="79629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20" b="1">
                <a:latin typeface="Tahoma"/>
                <a:cs typeface="Tahoma"/>
              </a:rPr>
              <a:t>logLik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11346" y="4502150"/>
            <a:ext cx="50990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95" b="1">
                <a:latin typeface="Tahoma"/>
                <a:cs typeface="Tahoma"/>
              </a:rPr>
              <a:t>AIC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81168" y="4997450"/>
            <a:ext cx="47891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1340" algn="l"/>
                <a:tab pos="1012825" algn="l"/>
                <a:tab pos="2609850" algn="l"/>
                <a:tab pos="4112260" algn="l"/>
              </a:tabLst>
            </a:pPr>
            <a:r>
              <a:rPr dirty="0" sz="2250" spc="20">
                <a:latin typeface="Tahoma"/>
                <a:cs typeface="Tahoma"/>
              </a:rPr>
              <a:t>0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20">
                <a:latin typeface="Tahoma"/>
                <a:cs typeface="Tahoma"/>
              </a:rPr>
              <a:t>3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816.0243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1642.049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50">
                <a:latin typeface="Tahoma"/>
                <a:cs typeface="Tahoma"/>
              </a:rPr>
              <a:t>1661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09599" y="2009769"/>
            <a:ext cx="12192000" cy="323850"/>
            <a:chOff x="609599" y="2009769"/>
            <a:chExt cx="12192000" cy="323850"/>
          </a:xfrm>
        </p:grpSpPr>
        <p:sp>
          <p:nvSpPr>
            <p:cNvPr id="32" name="object 32"/>
            <p:cNvSpPr/>
            <p:nvPr/>
          </p:nvSpPr>
          <p:spPr>
            <a:xfrm>
              <a:off x="614362" y="2014531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12153556" y="314315"/>
                  </a:moveTo>
                  <a:lnTo>
                    <a:pt x="28916" y="314315"/>
                  </a:lnTo>
                  <a:lnTo>
                    <a:pt x="24664" y="313469"/>
                  </a:lnTo>
                  <a:lnTo>
                    <a:pt x="0" y="285396"/>
                  </a:lnTo>
                  <a:lnTo>
                    <a:pt x="0" y="280987"/>
                  </a:lnTo>
                  <a:lnTo>
                    <a:pt x="0" y="28910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10"/>
                  </a:lnTo>
                  <a:lnTo>
                    <a:pt x="12182472" y="285396"/>
                  </a:lnTo>
                  <a:lnTo>
                    <a:pt x="12157809" y="313469"/>
                  </a:lnTo>
                  <a:lnTo>
                    <a:pt x="12153556" y="31431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14362" y="2014531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910"/>
                  </a:lnTo>
                  <a:lnTo>
                    <a:pt x="845" y="24649"/>
                  </a:lnTo>
                  <a:lnTo>
                    <a:pt x="2537" y="20566"/>
                  </a:lnTo>
                  <a:lnTo>
                    <a:pt x="4229" y="16483"/>
                  </a:lnTo>
                  <a:lnTo>
                    <a:pt x="6638" y="12873"/>
                  </a:lnTo>
                  <a:lnTo>
                    <a:pt x="9764" y="9757"/>
                  </a:lnTo>
                  <a:lnTo>
                    <a:pt x="12890" y="6622"/>
                  </a:lnTo>
                  <a:lnTo>
                    <a:pt x="16495" y="4204"/>
                  </a:lnTo>
                  <a:lnTo>
                    <a:pt x="20579" y="2520"/>
                  </a:lnTo>
                  <a:lnTo>
                    <a:pt x="24664" y="837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7"/>
                  </a:lnTo>
                  <a:lnTo>
                    <a:pt x="12161894" y="2520"/>
                  </a:lnTo>
                  <a:lnTo>
                    <a:pt x="12165978" y="4204"/>
                  </a:lnTo>
                  <a:lnTo>
                    <a:pt x="12169583" y="6622"/>
                  </a:lnTo>
                  <a:lnTo>
                    <a:pt x="12172709" y="9757"/>
                  </a:lnTo>
                  <a:lnTo>
                    <a:pt x="12175834" y="12873"/>
                  </a:lnTo>
                  <a:lnTo>
                    <a:pt x="12178244" y="16483"/>
                  </a:lnTo>
                  <a:lnTo>
                    <a:pt x="12179935" y="20566"/>
                  </a:lnTo>
                  <a:lnTo>
                    <a:pt x="12181627" y="24649"/>
                  </a:lnTo>
                  <a:lnTo>
                    <a:pt x="12182472" y="28910"/>
                  </a:lnTo>
                  <a:lnTo>
                    <a:pt x="12182474" y="33337"/>
                  </a:lnTo>
                  <a:lnTo>
                    <a:pt x="12182474" y="280987"/>
                  </a:lnTo>
                  <a:lnTo>
                    <a:pt x="12161894" y="311766"/>
                  </a:lnTo>
                  <a:lnTo>
                    <a:pt x="12157809" y="313469"/>
                  </a:lnTo>
                  <a:lnTo>
                    <a:pt x="12153556" y="314315"/>
                  </a:lnTo>
                  <a:lnTo>
                    <a:pt x="12149136" y="314324"/>
                  </a:lnTo>
                  <a:lnTo>
                    <a:pt x="33337" y="314324"/>
                  </a:lnTo>
                  <a:lnTo>
                    <a:pt x="28916" y="314315"/>
                  </a:lnTo>
                  <a:lnTo>
                    <a:pt x="24664" y="313469"/>
                  </a:lnTo>
                  <a:lnTo>
                    <a:pt x="20579" y="311766"/>
                  </a:lnTo>
                  <a:lnTo>
                    <a:pt x="16495" y="310073"/>
                  </a:lnTo>
                  <a:lnTo>
                    <a:pt x="0" y="285396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9112" y="2019287"/>
              <a:ext cx="12172950" cy="304800"/>
            </a:xfrm>
            <a:custGeom>
              <a:avLst/>
              <a:gdLst/>
              <a:ahLst/>
              <a:cxnLst/>
              <a:rect l="l" t="t" r="r" b="b"/>
              <a:pathLst>
                <a:path w="12172950" h="304800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84111"/>
                  </a:lnTo>
                  <a:lnTo>
                    <a:pt x="2794" y="290842"/>
                  </a:lnTo>
                  <a:lnTo>
                    <a:pt x="13957" y="302006"/>
                  </a:lnTo>
                  <a:lnTo>
                    <a:pt x="20688" y="304800"/>
                  </a:lnTo>
                  <a:lnTo>
                    <a:pt x="12152274" y="304800"/>
                  </a:lnTo>
                  <a:lnTo>
                    <a:pt x="12159005" y="302006"/>
                  </a:lnTo>
                  <a:lnTo>
                    <a:pt x="12170169" y="290842"/>
                  </a:lnTo>
                  <a:lnTo>
                    <a:pt x="12172950" y="284111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739774" y="1967214"/>
            <a:ext cx="6346190" cy="128460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785"/>
              </a:spcBef>
              <a:tabLst>
                <a:tab pos="339725" algn="l"/>
              </a:tabLst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Courier New"/>
                <a:cs typeface="Courier New"/>
              </a:rPr>
              <a:t>	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broom</a:t>
            </a:r>
            <a:r>
              <a:rPr dirty="0" sz="1200" spc="-10">
                <a:solidFill>
                  <a:srgbClr val="5D5D5D"/>
                </a:solidFill>
                <a:latin typeface="Courier New"/>
                <a:cs typeface="Courier New"/>
              </a:rPr>
              <a:t>::</a:t>
            </a:r>
            <a:r>
              <a:rPr dirty="0" sz="1200" spc="-10">
                <a:solidFill>
                  <a:srgbClr val="4658AB"/>
                </a:solidFill>
                <a:latin typeface="Courier New"/>
                <a:cs typeface="Courier New"/>
              </a:rPr>
              <a:t>glance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(sleep_lm1)</a:t>
            </a:r>
            <a:endParaRPr sz="1200">
              <a:latin typeface="Courier New"/>
              <a:cs typeface="Courier New"/>
            </a:endParaRPr>
          </a:p>
          <a:p>
            <a:pPr marL="200660">
              <a:lnSpc>
                <a:spcPct val="100000"/>
              </a:lnSpc>
              <a:spcBef>
                <a:spcPts val="1185"/>
              </a:spcBef>
              <a:tabLst>
                <a:tab pos="1680210" algn="l"/>
              </a:tabLst>
            </a:pPr>
            <a:r>
              <a:rPr dirty="0" sz="2250" spc="-10" b="1">
                <a:latin typeface="Tahoma"/>
                <a:cs typeface="Tahoma"/>
              </a:rPr>
              <a:t>r.squared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95" b="1">
                <a:latin typeface="Tahoma"/>
                <a:cs typeface="Tahoma"/>
              </a:rPr>
              <a:t>adj.r.squared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945639" algn="l"/>
                <a:tab pos="3613785" algn="l"/>
                <a:tab pos="5116195" algn="l"/>
              </a:tabLst>
            </a:pPr>
            <a:r>
              <a:rPr dirty="0" sz="2250" spc="-10">
                <a:latin typeface="Tahoma"/>
                <a:cs typeface="Tahoma"/>
              </a:rPr>
              <a:t>0.1374355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0.1348296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2.855112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52.73944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09599" y="4114793"/>
            <a:ext cx="12192000" cy="333375"/>
            <a:chOff x="609599" y="4114793"/>
            <a:chExt cx="12192000" cy="333375"/>
          </a:xfrm>
        </p:grpSpPr>
        <p:sp>
          <p:nvSpPr>
            <p:cNvPr id="37" name="object 37"/>
            <p:cNvSpPr/>
            <p:nvPr/>
          </p:nvSpPr>
          <p:spPr>
            <a:xfrm>
              <a:off x="614362" y="4119556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12153556" y="323840"/>
                  </a:moveTo>
                  <a:lnTo>
                    <a:pt x="28916" y="323840"/>
                  </a:lnTo>
                  <a:lnTo>
                    <a:pt x="24664" y="322994"/>
                  </a:lnTo>
                  <a:lnTo>
                    <a:pt x="0" y="294931"/>
                  </a:lnTo>
                  <a:lnTo>
                    <a:pt x="0" y="290512"/>
                  </a:lnTo>
                  <a:lnTo>
                    <a:pt x="0" y="28900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0"/>
                  </a:lnTo>
                  <a:lnTo>
                    <a:pt x="12182472" y="294931"/>
                  </a:lnTo>
                  <a:lnTo>
                    <a:pt x="12157809" y="322994"/>
                  </a:lnTo>
                  <a:lnTo>
                    <a:pt x="12153556" y="323840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14362" y="4119556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00"/>
                  </a:lnTo>
                  <a:lnTo>
                    <a:pt x="845" y="24640"/>
                  </a:lnTo>
                  <a:lnTo>
                    <a:pt x="2537" y="20556"/>
                  </a:lnTo>
                  <a:lnTo>
                    <a:pt x="4229" y="16473"/>
                  </a:lnTo>
                  <a:lnTo>
                    <a:pt x="6638" y="12864"/>
                  </a:lnTo>
                  <a:lnTo>
                    <a:pt x="9764" y="9747"/>
                  </a:lnTo>
                  <a:lnTo>
                    <a:pt x="12890" y="6613"/>
                  </a:lnTo>
                  <a:lnTo>
                    <a:pt x="16495" y="4204"/>
                  </a:lnTo>
                  <a:lnTo>
                    <a:pt x="20579" y="2520"/>
                  </a:lnTo>
                  <a:lnTo>
                    <a:pt x="24664" y="837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7"/>
                  </a:lnTo>
                  <a:lnTo>
                    <a:pt x="12161894" y="2520"/>
                  </a:lnTo>
                  <a:lnTo>
                    <a:pt x="12165978" y="4204"/>
                  </a:lnTo>
                  <a:lnTo>
                    <a:pt x="12169583" y="6613"/>
                  </a:lnTo>
                  <a:lnTo>
                    <a:pt x="12172709" y="9747"/>
                  </a:lnTo>
                  <a:lnTo>
                    <a:pt x="12175834" y="12864"/>
                  </a:lnTo>
                  <a:lnTo>
                    <a:pt x="12182474" y="33337"/>
                  </a:lnTo>
                  <a:lnTo>
                    <a:pt x="12182474" y="290512"/>
                  </a:lnTo>
                  <a:lnTo>
                    <a:pt x="12161894" y="321291"/>
                  </a:lnTo>
                  <a:lnTo>
                    <a:pt x="12157809" y="322994"/>
                  </a:lnTo>
                  <a:lnTo>
                    <a:pt x="12153556" y="323840"/>
                  </a:lnTo>
                  <a:lnTo>
                    <a:pt x="12149136" y="323849"/>
                  </a:lnTo>
                  <a:lnTo>
                    <a:pt x="33337" y="323849"/>
                  </a:lnTo>
                  <a:lnTo>
                    <a:pt x="845" y="299182"/>
                  </a:lnTo>
                  <a:lnTo>
                    <a:pt x="0" y="294931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19112" y="4124311"/>
              <a:ext cx="12172950" cy="314325"/>
            </a:xfrm>
            <a:custGeom>
              <a:avLst/>
              <a:gdLst/>
              <a:ahLst/>
              <a:cxnLst/>
              <a:rect l="l" t="t" r="r" b="b"/>
              <a:pathLst>
                <a:path w="12172950" h="314325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93636"/>
                  </a:lnTo>
                  <a:lnTo>
                    <a:pt x="2794" y="300367"/>
                  </a:lnTo>
                  <a:lnTo>
                    <a:pt x="13957" y="311531"/>
                  </a:lnTo>
                  <a:lnTo>
                    <a:pt x="20688" y="314325"/>
                  </a:lnTo>
                  <a:lnTo>
                    <a:pt x="12152274" y="314325"/>
                  </a:lnTo>
                  <a:lnTo>
                    <a:pt x="12159005" y="311531"/>
                  </a:lnTo>
                  <a:lnTo>
                    <a:pt x="12170169" y="300367"/>
                  </a:lnTo>
                  <a:lnTo>
                    <a:pt x="12172950" y="293636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739774" y="4067000"/>
            <a:ext cx="6346190" cy="1299210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825"/>
              </a:spcBef>
              <a:tabLst>
                <a:tab pos="339725" algn="l"/>
              </a:tabLst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Courier New"/>
                <a:cs typeface="Courier New"/>
              </a:rPr>
              <a:t>	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broom</a:t>
            </a:r>
            <a:r>
              <a:rPr dirty="0" sz="1200" spc="-10">
                <a:solidFill>
                  <a:srgbClr val="5D5D5D"/>
                </a:solidFill>
                <a:latin typeface="Courier New"/>
                <a:cs typeface="Courier New"/>
              </a:rPr>
              <a:t>::</a:t>
            </a:r>
            <a:r>
              <a:rPr dirty="0" sz="1200" spc="-10">
                <a:solidFill>
                  <a:srgbClr val="4658AB"/>
                </a:solidFill>
                <a:latin typeface="Courier New"/>
                <a:cs typeface="Courier New"/>
              </a:rPr>
              <a:t>glance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(sleep_lm2)</a:t>
            </a:r>
            <a:endParaRPr sz="1200">
              <a:latin typeface="Courier New"/>
              <a:cs typeface="Courier New"/>
            </a:endParaRPr>
          </a:p>
          <a:p>
            <a:pPr marL="200660">
              <a:lnSpc>
                <a:spcPct val="100000"/>
              </a:lnSpc>
              <a:spcBef>
                <a:spcPts val="1260"/>
              </a:spcBef>
              <a:tabLst>
                <a:tab pos="1680210" algn="l"/>
              </a:tabLst>
            </a:pPr>
            <a:r>
              <a:rPr dirty="0" sz="2250" spc="-10" b="1">
                <a:latin typeface="Tahoma"/>
                <a:cs typeface="Tahoma"/>
              </a:rPr>
              <a:t>r.squared</a:t>
            </a:r>
            <a:r>
              <a:rPr dirty="0" sz="2250" b="1">
                <a:latin typeface="Tahoma"/>
                <a:cs typeface="Tahoma"/>
              </a:rPr>
              <a:t>	</a:t>
            </a:r>
            <a:r>
              <a:rPr dirty="0" sz="2250" spc="-95" b="1">
                <a:latin typeface="Tahoma"/>
                <a:cs typeface="Tahoma"/>
              </a:rPr>
              <a:t>adj.r.squared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945639" algn="l"/>
                <a:tab pos="3613785" algn="l"/>
                <a:tab pos="5116195" algn="l"/>
              </a:tabLst>
            </a:pPr>
            <a:r>
              <a:rPr dirty="0" sz="2250" spc="-10">
                <a:latin typeface="Tahoma"/>
                <a:cs typeface="Tahoma"/>
              </a:rPr>
              <a:t>0.1621142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0.1544739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2.822512</a:t>
            </a:r>
            <a:r>
              <a:rPr dirty="0" sz="2250">
                <a:latin typeface="Tahoma"/>
                <a:cs typeface="Tahoma"/>
              </a:rPr>
              <a:t>	</a:t>
            </a:r>
            <a:r>
              <a:rPr dirty="0" sz="2250" spc="-10">
                <a:latin typeface="Tahoma"/>
                <a:cs typeface="Tahoma"/>
              </a:rPr>
              <a:t>21.21831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4199" y="917416"/>
            <a:ext cx="6784340" cy="4641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5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Step</a:t>
            </a:r>
            <a:r>
              <a:rPr dirty="0" sz="2250" spc="-22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75" b="1">
                <a:solidFill>
                  <a:srgbClr val="003B49"/>
                </a:solidFill>
                <a:latin typeface="Tahoma"/>
                <a:cs typeface="Tahoma"/>
              </a:rPr>
              <a:t>2b: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003B49"/>
                </a:solidFill>
                <a:latin typeface="Tahoma"/>
                <a:cs typeface="Tahoma"/>
              </a:rPr>
              <a:t>Calculate</a:t>
            </a:r>
            <a:r>
              <a:rPr dirty="0" sz="2250" spc="-21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003B49"/>
                </a:solidFill>
                <a:latin typeface="Tahoma"/>
                <a:cs typeface="Tahoma"/>
              </a:rPr>
              <a:t>the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750" spc="-114" i="1">
                <a:solidFill>
                  <a:srgbClr val="003B49"/>
                </a:solidFill>
                <a:latin typeface="Arial"/>
                <a:cs typeface="Arial"/>
              </a:rPr>
              <a:t>R</a:t>
            </a:r>
            <a:r>
              <a:rPr dirty="0" baseline="26388" sz="3000" spc="-172">
                <a:solidFill>
                  <a:srgbClr val="003B49"/>
                </a:solidFill>
                <a:latin typeface="Tahoma"/>
                <a:cs typeface="Tahoma"/>
              </a:rPr>
              <a:t>2</a:t>
            </a:r>
            <a:r>
              <a:rPr dirty="0" baseline="26388" sz="3000" spc="-607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850" spc="385">
                <a:solidFill>
                  <a:srgbClr val="003B49"/>
                </a:solidFill>
                <a:latin typeface="Tahoma"/>
                <a:cs typeface="Tahoma"/>
              </a:rPr>
              <a:t>Δ</a:t>
            </a:r>
            <a:r>
              <a:rPr dirty="0" sz="2850" spc="-39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003B49"/>
                </a:solidFill>
                <a:latin typeface="Tahoma"/>
                <a:cs typeface="Tahoma"/>
              </a:rPr>
              <a:t>value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003B49"/>
                </a:solidFill>
                <a:latin typeface="Tahoma"/>
                <a:cs typeface="Tahoma"/>
              </a:rPr>
              <a:t>from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003B49"/>
                </a:solidFill>
                <a:latin typeface="Tahoma"/>
                <a:cs typeface="Tahoma"/>
              </a:rPr>
              <a:t>the</a:t>
            </a:r>
            <a:r>
              <a:rPr dirty="0" sz="2250" spc="-21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750" spc="-60" i="1">
                <a:solidFill>
                  <a:srgbClr val="003B49"/>
                </a:solidFill>
                <a:latin typeface="Arial"/>
                <a:cs typeface="Arial"/>
              </a:rPr>
              <a:t>R</a:t>
            </a:r>
            <a:r>
              <a:rPr dirty="0" baseline="26388" sz="3000" spc="-89">
                <a:solidFill>
                  <a:srgbClr val="003B49"/>
                </a:solidFill>
                <a:latin typeface="Tahoma"/>
                <a:cs typeface="Tahoma"/>
              </a:rPr>
              <a:t>2</a:t>
            </a:r>
            <a:r>
              <a:rPr dirty="0" baseline="26388" sz="3000" spc="44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75" b="1">
                <a:solidFill>
                  <a:srgbClr val="003B49"/>
                </a:solidFill>
                <a:latin typeface="Tahoma"/>
                <a:cs typeface="Tahoma"/>
              </a:rPr>
              <a:t>values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62118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4550" y="1527013"/>
            <a:ext cx="3063240" cy="4641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2315210" algn="l"/>
              </a:tabLst>
            </a:pP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22">
                <a:latin typeface="Tahoma"/>
                <a:cs typeface="Tahoma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170">
                <a:latin typeface="Tahoma"/>
                <a:cs typeface="Tahoma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6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R</a:t>
            </a:r>
            <a:r>
              <a:rPr dirty="0" baseline="25000" sz="3000" spc="-37">
                <a:latin typeface="Tahoma"/>
                <a:cs typeface="Tahoma"/>
              </a:rPr>
              <a:t>2</a:t>
            </a:r>
            <a:r>
              <a:rPr dirty="0" baseline="25000" sz="3000">
                <a:latin typeface="Tahoma"/>
                <a:cs typeface="Tahoma"/>
              </a:rPr>
              <a:t>	</a:t>
            </a:r>
            <a:r>
              <a:rPr dirty="0" sz="2850" spc="-70">
                <a:latin typeface="Tahoma"/>
                <a:cs typeface="Tahoma"/>
              </a:rPr>
              <a:t>−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R</a:t>
            </a:r>
            <a:r>
              <a:rPr dirty="0" baseline="25000" sz="3000" spc="-37">
                <a:latin typeface="Tahoma"/>
                <a:cs typeface="Tahoma"/>
              </a:rPr>
              <a:t>2</a:t>
            </a:r>
            <a:endParaRPr baseline="25000" sz="3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2343" y="1738920"/>
            <a:ext cx="2311400" cy="335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97965" algn="l"/>
              </a:tabLst>
            </a:pPr>
            <a:r>
              <a:rPr dirty="0" sz="2000" spc="-80">
                <a:latin typeface="Tahoma"/>
                <a:cs typeface="Tahoma"/>
              </a:rPr>
              <a:t>Model</a:t>
            </a:r>
            <a:r>
              <a:rPr dirty="0" sz="2000" spc="-130">
                <a:latin typeface="Tahoma"/>
                <a:cs typeface="Tahoma"/>
              </a:rPr>
              <a:t> </a:t>
            </a:r>
            <a:r>
              <a:rPr dirty="0" sz="2000" spc="-60">
                <a:latin typeface="Tahoma"/>
                <a:cs typeface="Tahoma"/>
              </a:rPr>
              <a:t>1</a:t>
            </a:r>
            <a:r>
              <a:rPr dirty="0" sz="2000">
                <a:latin typeface="Tahoma"/>
                <a:cs typeface="Tahoma"/>
              </a:rPr>
              <a:t>	</a:t>
            </a:r>
            <a:r>
              <a:rPr dirty="0" sz="2000" spc="-80">
                <a:latin typeface="Tahoma"/>
                <a:cs typeface="Tahoma"/>
              </a:rPr>
              <a:t>Model</a:t>
            </a:r>
            <a:r>
              <a:rPr dirty="0" sz="2000" spc="-130">
                <a:latin typeface="Tahoma"/>
                <a:cs typeface="Tahoma"/>
              </a:rPr>
              <a:t> </a:t>
            </a:r>
            <a:r>
              <a:rPr dirty="0" sz="2000" spc="-75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24093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7250" y="1984761"/>
            <a:ext cx="11871960" cy="2609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8808085">
              <a:lnSpc>
                <a:spcPct val="125000"/>
              </a:lnSpc>
              <a:spcBef>
                <a:spcPts val="95"/>
              </a:spcBef>
            </a:pP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22">
                <a:latin typeface="Tahoma"/>
                <a:cs typeface="Tahoma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140">
                <a:latin typeface="Tahoma"/>
                <a:cs typeface="Tahoma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40">
                <a:latin typeface="Tahoma"/>
                <a:cs typeface="Tahoma"/>
              </a:rPr>
              <a:t> </a:t>
            </a:r>
            <a:r>
              <a:rPr dirty="0" sz="2850" spc="-250">
                <a:latin typeface="Tahoma"/>
                <a:cs typeface="Tahoma"/>
              </a:rPr>
              <a:t>0.137</a:t>
            </a:r>
            <a:r>
              <a:rPr dirty="0" sz="2850" spc="-285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−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850" spc="-235">
                <a:latin typeface="Tahoma"/>
                <a:cs typeface="Tahoma"/>
              </a:rPr>
              <a:t>0.162 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22">
                <a:latin typeface="Tahoma"/>
                <a:cs typeface="Tahoma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170">
                <a:latin typeface="Tahoma"/>
                <a:cs typeface="Tahoma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60">
                <a:latin typeface="Tahoma"/>
                <a:cs typeface="Tahoma"/>
              </a:rPr>
              <a:t> </a:t>
            </a:r>
            <a:r>
              <a:rPr dirty="0" sz="2850" spc="-50">
                <a:latin typeface="Tahoma"/>
                <a:cs typeface="Tahoma"/>
              </a:rPr>
              <a:t>−0.025</a:t>
            </a:r>
            <a:endParaRPr sz="28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55"/>
              </a:spcBef>
            </a:pP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22">
                <a:latin typeface="Tahoma"/>
                <a:cs typeface="Tahoma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170">
                <a:latin typeface="Tahoma"/>
                <a:cs typeface="Tahoma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60">
                <a:latin typeface="Tahoma"/>
                <a:cs typeface="Tahoma"/>
              </a:rPr>
              <a:t> </a:t>
            </a:r>
            <a:r>
              <a:rPr dirty="0" sz="2850" spc="-350">
                <a:latin typeface="Tahoma"/>
                <a:cs typeface="Tahoma"/>
              </a:rPr>
              <a:t>2.5%</a:t>
            </a:r>
            <a:endParaRPr sz="2850">
              <a:latin typeface="Tahoma"/>
              <a:cs typeface="Tahoma"/>
            </a:endParaRPr>
          </a:p>
          <a:p>
            <a:pPr marL="38100" marR="30480">
              <a:lnSpc>
                <a:spcPct val="117400"/>
              </a:lnSpc>
              <a:spcBef>
                <a:spcPts val="380"/>
              </a:spcBef>
            </a:pPr>
            <a:r>
              <a:rPr dirty="0" sz="2750" spc="-60" i="1">
                <a:latin typeface="Arial"/>
                <a:cs typeface="Arial"/>
              </a:rPr>
              <a:t>R</a:t>
            </a:r>
            <a:r>
              <a:rPr dirty="0" baseline="26388" sz="3000" spc="-89">
                <a:latin typeface="Tahoma"/>
                <a:cs typeface="Tahoma"/>
              </a:rPr>
              <a:t>2</a:t>
            </a:r>
            <a:r>
              <a:rPr dirty="0" baseline="26388" sz="3000" spc="7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2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accounts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355" b="1">
                <a:solidFill>
                  <a:srgbClr val="1C4189"/>
                </a:solidFill>
                <a:latin typeface="Tahoma"/>
                <a:cs typeface="Tahoma"/>
              </a:rPr>
              <a:t>2.5%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heavy" sz="2250" spc="-150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more</a:t>
            </a:r>
            <a:r>
              <a:rPr dirty="0" u="none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u="none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u="none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3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u="none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20" b="1">
                <a:solidFill>
                  <a:srgbClr val="1C4189"/>
                </a:solidFill>
                <a:latin typeface="Tahoma"/>
                <a:cs typeface="Tahoma"/>
              </a:rPr>
              <a:t>in</a:t>
            </a:r>
            <a:r>
              <a:rPr dirty="0" u="none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2250" spc="-160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u="none" sz="2250" spc="-160">
                <a:latin typeface="Tahoma"/>
                <a:cs typeface="Tahoma"/>
              </a:rPr>
              <a:t>,</a:t>
            </a:r>
            <a:r>
              <a:rPr dirty="0" u="none" sz="2250" spc="-235">
                <a:latin typeface="Tahoma"/>
                <a:cs typeface="Tahoma"/>
              </a:rPr>
              <a:t> </a:t>
            </a:r>
            <a:r>
              <a:rPr dirty="0" u="none" sz="2250" spc="-25">
                <a:latin typeface="Tahoma"/>
                <a:cs typeface="Tahoma"/>
              </a:rPr>
              <a:t>indicating</a:t>
            </a:r>
            <a:r>
              <a:rPr dirty="0" u="none" sz="2250" spc="-235">
                <a:latin typeface="Tahoma"/>
                <a:cs typeface="Tahoma"/>
              </a:rPr>
              <a:t> </a:t>
            </a:r>
            <a:r>
              <a:rPr dirty="0" u="none" sz="2250">
                <a:latin typeface="Tahoma"/>
                <a:cs typeface="Tahoma"/>
              </a:rPr>
              <a:t>Model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70">
                <a:latin typeface="Tahoma"/>
                <a:cs typeface="Tahoma"/>
              </a:rPr>
              <a:t>2</a:t>
            </a:r>
            <a:r>
              <a:rPr dirty="0" u="none" sz="2250" spc="-235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is</a:t>
            </a:r>
            <a:r>
              <a:rPr dirty="0" u="none" sz="2250" spc="-240">
                <a:latin typeface="Tahoma"/>
                <a:cs typeface="Tahoma"/>
              </a:rPr>
              <a:t> </a:t>
            </a:r>
            <a:r>
              <a:rPr dirty="0" u="none" sz="2250" spc="-20">
                <a:latin typeface="Tahoma"/>
                <a:cs typeface="Tahoma"/>
              </a:rPr>
              <a:t>the</a:t>
            </a:r>
            <a:r>
              <a:rPr dirty="0" u="none" sz="2250" spc="-235">
                <a:latin typeface="Tahoma"/>
                <a:cs typeface="Tahoma"/>
              </a:rPr>
              <a:t> </a:t>
            </a:r>
            <a:r>
              <a:rPr dirty="0" u="none" sz="2250" spc="-10">
                <a:latin typeface="Tahoma"/>
                <a:cs typeface="Tahoma"/>
              </a:rPr>
              <a:t>better </a:t>
            </a:r>
            <a:r>
              <a:rPr dirty="0" u="none" sz="2250" spc="-20">
                <a:latin typeface="Tahoma"/>
                <a:cs typeface="Tahoma"/>
              </a:rPr>
              <a:t>fitting</a:t>
            </a:r>
            <a:r>
              <a:rPr dirty="0" u="none" sz="2250" spc="-210">
                <a:latin typeface="Tahoma"/>
                <a:cs typeface="Tahoma"/>
              </a:rPr>
              <a:t> </a:t>
            </a:r>
            <a:r>
              <a:rPr dirty="0" u="none" sz="2250" spc="-2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67018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09943"/>
            <a:ext cx="95249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3952868"/>
            <a:ext cx="95249" cy="9523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1861089"/>
          <a:ext cx="12268200" cy="1703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1720"/>
                <a:gridCol w="1729104"/>
                <a:gridCol w="1502409"/>
                <a:gridCol w="685800"/>
                <a:gridCol w="1502409"/>
                <a:gridCol w="1502409"/>
                <a:gridCol w="1668145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20" b="1">
                          <a:latin typeface="Tahoma"/>
                          <a:cs typeface="Tahoma"/>
                        </a:rPr>
                        <a:t>term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55" b="1">
                          <a:latin typeface="Tahoma"/>
                          <a:cs typeface="Tahoma"/>
                        </a:rPr>
                        <a:t>df.residual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rss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df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sumsq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statistic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30" b="1">
                          <a:latin typeface="Tahoma"/>
                          <a:cs typeface="Tahoma"/>
                        </a:rPr>
                        <a:t>p.value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35">
                          <a:latin typeface="Tahoma"/>
                          <a:cs typeface="Tahoma"/>
                        </a:rPr>
                        <a:t>sleep</a:t>
                      </a:r>
                      <a:r>
                        <a:rPr dirty="0" sz="2250" spc="-254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345">
                          <a:latin typeface="Tahoma"/>
                          <a:cs typeface="Tahoma"/>
                        </a:rPr>
                        <a:t>~</a:t>
                      </a:r>
                      <a:r>
                        <a:rPr dirty="0" sz="2250" spc="-254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pos_psy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331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2698.200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114">
                          <a:latin typeface="Tahoma"/>
                          <a:cs typeface="Tahoma"/>
                        </a:rPr>
                        <a:t>NA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114">
                          <a:latin typeface="Tahoma"/>
                          <a:cs typeface="Tahoma"/>
                        </a:rPr>
                        <a:t>NA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114">
                          <a:latin typeface="Tahoma"/>
                          <a:cs typeface="Tahoma"/>
                        </a:rPr>
                        <a:t>NA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114">
                          <a:latin typeface="Tahoma"/>
                          <a:cs typeface="Tahoma"/>
                        </a:rPr>
                        <a:t>NA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8930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35">
                          <a:latin typeface="Tahoma"/>
                          <a:cs typeface="Tahoma"/>
                        </a:rPr>
                        <a:t>sleep</a:t>
                      </a:r>
                      <a:r>
                        <a:rPr dirty="0" sz="2250" spc="-2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345">
                          <a:latin typeface="Tahoma"/>
                          <a:cs typeface="Tahoma"/>
                        </a:rPr>
                        <a:t>~</a:t>
                      </a:r>
                      <a:r>
                        <a:rPr dirty="0" sz="2250" spc="-2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85">
                          <a:latin typeface="Tahoma"/>
                          <a:cs typeface="Tahoma"/>
                        </a:rPr>
                        <a:t>pos_psy</a:t>
                      </a:r>
                      <a:r>
                        <a:rPr dirty="0" sz="2250" spc="-2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345">
                          <a:latin typeface="Tahoma"/>
                          <a:cs typeface="Tahoma"/>
                        </a:rPr>
                        <a:t>+</a:t>
                      </a:r>
                      <a:r>
                        <a:rPr dirty="0" sz="2250" spc="-2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adapt_er</a:t>
                      </a:r>
                      <a:endParaRPr sz="2250">
                        <a:latin typeface="Tahoma"/>
                        <a:cs typeface="Tahoma"/>
                      </a:endParaRPr>
                    </a:p>
                    <a:p>
                      <a:pPr marL="142875">
                        <a:lnSpc>
                          <a:spcPts val="2630"/>
                        </a:lnSpc>
                        <a:spcBef>
                          <a:spcPts val="225"/>
                        </a:spcBef>
                      </a:pPr>
                      <a:r>
                        <a:rPr dirty="0" sz="2250" spc="-345">
                          <a:latin typeface="Tahoma"/>
                          <a:cs typeface="Tahoma"/>
                        </a:rPr>
                        <a:t>+</a:t>
                      </a:r>
                      <a:r>
                        <a:rPr dirty="0" sz="2250" spc="-2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mal_er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2621.002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20">
                          <a:latin typeface="Tahoma"/>
                          <a:cs typeface="Tahoma"/>
                        </a:rPr>
                        <a:t>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77.19761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4.845095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0.0084371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899" y="4152095"/>
            <a:ext cx="11984990" cy="966469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45" i="1">
                <a:latin typeface="Arial"/>
                <a:cs typeface="Arial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36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4.85,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5" i="1">
                <a:latin typeface="Trebuchet MS"/>
                <a:cs typeface="Trebuchet MS"/>
              </a:rPr>
              <a:t>p</a:t>
            </a:r>
            <a:r>
              <a:rPr dirty="0" sz="2250" spc="-210" i="1">
                <a:latin typeface="Trebuchet MS"/>
                <a:cs typeface="Trebuchet MS"/>
              </a:rPr>
              <a:t> </a:t>
            </a:r>
            <a:r>
              <a:rPr dirty="0" sz="2250" spc="-345">
                <a:latin typeface="Tahoma"/>
                <a:cs typeface="Tahoma"/>
              </a:rPr>
              <a:t>&lt;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0.01,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conclude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2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accounts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statistically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significantly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 b="1" i="1">
                <a:solidFill>
                  <a:srgbClr val="1C4189"/>
                </a:solidFill>
                <a:latin typeface="Trebuchet MS"/>
                <a:cs typeface="Trebuchet MS"/>
              </a:rPr>
              <a:t>more</a:t>
            </a:r>
            <a:endParaRPr sz="2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is,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therefore,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fitting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599" y="1466843"/>
            <a:ext cx="12192000" cy="323850"/>
            <a:chOff x="609599" y="1466843"/>
            <a:chExt cx="12192000" cy="323850"/>
          </a:xfrm>
        </p:grpSpPr>
        <p:sp>
          <p:nvSpPr>
            <p:cNvPr id="6" name="object 6"/>
            <p:cNvSpPr/>
            <p:nvPr/>
          </p:nvSpPr>
          <p:spPr>
            <a:xfrm>
              <a:off x="614362" y="1471606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12153556" y="314305"/>
                  </a:moveTo>
                  <a:lnTo>
                    <a:pt x="28916" y="314305"/>
                  </a:lnTo>
                  <a:lnTo>
                    <a:pt x="24664" y="313448"/>
                  </a:lnTo>
                  <a:lnTo>
                    <a:pt x="0" y="285397"/>
                  </a:lnTo>
                  <a:lnTo>
                    <a:pt x="0" y="280987"/>
                  </a:lnTo>
                  <a:lnTo>
                    <a:pt x="0" y="28889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889"/>
                  </a:lnTo>
                  <a:lnTo>
                    <a:pt x="12182472" y="285397"/>
                  </a:lnTo>
                  <a:lnTo>
                    <a:pt x="12157809" y="313448"/>
                  </a:lnTo>
                  <a:lnTo>
                    <a:pt x="12153556" y="31430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4362" y="1471606"/>
              <a:ext cx="12182475" cy="314325"/>
            </a:xfrm>
            <a:custGeom>
              <a:avLst/>
              <a:gdLst/>
              <a:ahLst/>
              <a:cxnLst/>
              <a:rect l="l" t="t" r="r" b="b"/>
              <a:pathLst>
                <a:path w="12182475" h="314325">
                  <a:moveTo>
                    <a:pt x="0" y="280987"/>
                  </a:moveTo>
                  <a:lnTo>
                    <a:pt x="0" y="33337"/>
                  </a:lnTo>
                  <a:lnTo>
                    <a:pt x="0" y="28889"/>
                  </a:lnTo>
                  <a:lnTo>
                    <a:pt x="845" y="24631"/>
                  </a:lnTo>
                  <a:lnTo>
                    <a:pt x="2537" y="20554"/>
                  </a:lnTo>
                  <a:lnTo>
                    <a:pt x="4229" y="16468"/>
                  </a:lnTo>
                  <a:lnTo>
                    <a:pt x="6638" y="12858"/>
                  </a:lnTo>
                  <a:lnTo>
                    <a:pt x="9764" y="9744"/>
                  </a:lnTo>
                  <a:lnTo>
                    <a:pt x="12890" y="6619"/>
                  </a:lnTo>
                  <a:lnTo>
                    <a:pt x="16495" y="4219"/>
                  </a:lnTo>
                  <a:lnTo>
                    <a:pt x="20579" y="2533"/>
                  </a:lnTo>
                  <a:lnTo>
                    <a:pt x="24664" y="838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38"/>
                  </a:lnTo>
                  <a:lnTo>
                    <a:pt x="12161894" y="2533"/>
                  </a:lnTo>
                  <a:lnTo>
                    <a:pt x="12165978" y="4219"/>
                  </a:lnTo>
                  <a:lnTo>
                    <a:pt x="12169583" y="6619"/>
                  </a:lnTo>
                  <a:lnTo>
                    <a:pt x="12172709" y="9744"/>
                  </a:lnTo>
                  <a:lnTo>
                    <a:pt x="12175834" y="12858"/>
                  </a:lnTo>
                  <a:lnTo>
                    <a:pt x="12178244" y="16468"/>
                  </a:lnTo>
                  <a:lnTo>
                    <a:pt x="12179935" y="20554"/>
                  </a:lnTo>
                  <a:lnTo>
                    <a:pt x="12181627" y="24631"/>
                  </a:lnTo>
                  <a:lnTo>
                    <a:pt x="12182472" y="28889"/>
                  </a:lnTo>
                  <a:lnTo>
                    <a:pt x="12182474" y="33337"/>
                  </a:lnTo>
                  <a:lnTo>
                    <a:pt x="12182474" y="280987"/>
                  </a:lnTo>
                  <a:lnTo>
                    <a:pt x="12161894" y="311753"/>
                  </a:lnTo>
                  <a:lnTo>
                    <a:pt x="12157809" y="313448"/>
                  </a:lnTo>
                  <a:lnTo>
                    <a:pt x="12153556" y="314305"/>
                  </a:lnTo>
                  <a:lnTo>
                    <a:pt x="12149136" y="314324"/>
                  </a:lnTo>
                  <a:lnTo>
                    <a:pt x="33337" y="314324"/>
                  </a:lnTo>
                  <a:lnTo>
                    <a:pt x="28916" y="314305"/>
                  </a:lnTo>
                  <a:lnTo>
                    <a:pt x="24664" y="313448"/>
                  </a:lnTo>
                  <a:lnTo>
                    <a:pt x="20579" y="311753"/>
                  </a:lnTo>
                  <a:lnTo>
                    <a:pt x="16495" y="310067"/>
                  </a:lnTo>
                  <a:lnTo>
                    <a:pt x="0" y="285397"/>
                  </a:lnTo>
                  <a:lnTo>
                    <a:pt x="0" y="280987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19112" y="1476362"/>
              <a:ext cx="12172950" cy="304800"/>
            </a:xfrm>
            <a:custGeom>
              <a:avLst/>
              <a:gdLst/>
              <a:ahLst/>
              <a:cxnLst/>
              <a:rect l="l" t="t" r="r" b="b"/>
              <a:pathLst>
                <a:path w="12172950" h="304800">
                  <a:moveTo>
                    <a:pt x="12172950" y="20675"/>
                  </a:moveTo>
                  <a:lnTo>
                    <a:pt x="12170169" y="13944"/>
                  </a:lnTo>
                  <a:lnTo>
                    <a:pt x="12159005" y="2781"/>
                  </a:lnTo>
                  <a:lnTo>
                    <a:pt x="12152274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84111"/>
                  </a:lnTo>
                  <a:lnTo>
                    <a:pt x="2794" y="290842"/>
                  </a:lnTo>
                  <a:lnTo>
                    <a:pt x="13957" y="302006"/>
                  </a:lnTo>
                  <a:lnTo>
                    <a:pt x="20688" y="304800"/>
                  </a:lnTo>
                  <a:lnTo>
                    <a:pt x="12152274" y="304800"/>
                  </a:lnTo>
                  <a:lnTo>
                    <a:pt x="12159005" y="302006"/>
                  </a:lnTo>
                  <a:lnTo>
                    <a:pt x="12170169" y="290842"/>
                  </a:lnTo>
                  <a:lnTo>
                    <a:pt x="12172950" y="284111"/>
                  </a:lnTo>
                  <a:lnTo>
                    <a:pt x="12172950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96899" y="917118"/>
            <a:ext cx="6908800" cy="8039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Step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90" b="1">
                <a:solidFill>
                  <a:srgbClr val="003B49"/>
                </a:solidFill>
                <a:latin typeface="Tahoma"/>
                <a:cs typeface="Tahoma"/>
              </a:rPr>
              <a:t>3: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003B49"/>
                </a:solidFill>
                <a:latin typeface="Tahoma"/>
                <a:cs typeface="Tahoma"/>
              </a:rPr>
              <a:t>Get</a:t>
            </a:r>
            <a:r>
              <a:rPr dirty="0" sz="2250" spc="-19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65" b="1">
                <a:solidFill>
                  <a:srgbClr val="003B49"/>
                </a:solidFill>
                <a:latin typeface="Tahoma"/>
                <a:cs typeface="Tahoma"/>
              </a:rPr>
              <a:t>&amp;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10" b="1">
                <a:solidFill>
                  <a:srgbClr val="003B49"/>
                </a:solidFill>
                <a:latin typeface="Tahoma"/>
                <a:cs typeface="Tahoma"/>
              </a:rPr>
              <a:t>interpret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003B49"/>
                </a:solidFill>
                <a:latin typeface="Tahoma"/>
                <a:cs typeface="Tahoma"/>
              </a:rPr>
              <a:t>the</a:t>
            </a:r>
            <a:r>
              <a:rPr dirty="0" sz="2250" spc="-19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750" spc="-40" i="1">
                <a:solidFill>
                  <a:srgbClr val="003B49"/>
                </a:solidFill>
                <a:latin typeface="Arial"/>
                <a:cs typeface="Arial"/>
              </a:rPr>
              <a:t>F</a:t>
            </a:r>
            <a:r>
              <a:rPr dirty="0" sz="2750" spc="-450" i="1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 sz="2850" spc="385">
                <a:solidFill>
                  <a:srgbClr val="003B49"/>
                </a:solidFill>
                <a:latin typeface="Tahoma"/>
                <a:cs typeface="Tahoma"/>
              </a:rPr>
              <a:t>Δ</a:t>
            </a:r>
            <a:r>
              <a:rPr dirty="0" sz="2850" spc="-375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003B49"/>
                </a:solidFill>
                <a:latin typeface="Tahoma"/>
                <a:cs typeface="Tahoma"/>
              </a:rPr>
              <a:t>and</a:t>
            </a:r>
            <a:r>
              <a:rPr dirty="0" sz="2250" spc="-200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45" b="1">
                <a:solidFill>
                  <a:srgbClr val="003B49"/>
                </a:solidFill>
                <a:latin typeface="Tahoma"/>
                <a:cs typeface="Tahoma"/>
              </a:rPr>
              <a:t>associated</a:t>
            </a:r>
            <a:r>
              <a:rPr dirty="0" sz="2250" spc="-19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003B49"/>
                </a:solidFill>
                <a:latin typeface="Trebuchet MS"/>
                <a:cs typeface="Trebuchet MS"/>
              </a:rPr>
              <a:t>p</a:t>
            </a:r>
            <a:r>
              <a:rPr dirty="0" sz="2250" spc="-175" b="1">
                <a:solidFill>
                  <a:srgbClr val="003B49"/>
                </a:solidFill>
                <a:latin typeface="Tahoma"/>
                <a:cs typeface="Tahoma"/>
              </a:rPr>
              <a:t>-</a:t>
            </a:r>
            <a:r>
              <a:rPr dirty="0" sz="2250" spc="-65" b="1">
                <a:solidFill>
                  <a:srgbClr val="003B49"/>
                </a:solidFill>
                <a:latin typeface="Tahoma"/>
                <a:cs typeface="Tahoma"/>
              </a:rPr>
              <a:t>value</a:t>
            </a:r>
            <a:endParaRPr sz="2250">
              <a:latin typeface="Tahoma"/>
              <a:cs typeface="Tahoma"/>
            </a:endParaRPr>
          </a:p>
          <a:p>
            <a:pPr marL="240029">
              <a:lnSpc>
                <a:spcPct val="100000"/>
              </a:lnSpc>
              <a:spcBef>
                <a:spcPts val="1230"/>
              </a:spcBef>
              <a:tabLst>
                <a:tab pos="482600" algn="l"/>
              </a:tabLst>
            </a:pPr>
            <a:r>
              <a:rPr dirty="0" sz="1200" spc="-50">
                <a:solidFill>
                  <a:srgbClr val="AAAAAA"/>
                </a:solidFill>
                <a:latin typeface="Courier New"/>
                <a:cs typeface="Courier New"/>
                <a:hlinkClick r:id="rId2"/>
              </a:rPr>
              <a:t>1</a:t>
            </a:r>
            <a:r>
              <a:rPr dirty="0" sz="1200">
                <a:solidFill>
                  <a:srgbClr val="AAAAAA"/>
                </a:solidFill>
                <a:latin typeface="Courier New"/>
                <a:cs typeface="Courier New"/>
              </a:rPr>
              <a:t>	</a:t>
            </a:r>
            <a:r>
              <a:rPr dirty="0" sz="1200">
                <a:solidFill>
                  <a:srgbClr val="4658AB"/>
                </a:solidFill>
                <a:latin typeface="Courier New"/>
                <a:cs typeface="Courier New"/>
              </a:rPr>
              <a:t>anova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(sleep_lm1,</a:t>
            </a:r>
            <a:r>
              <a:rPr dirty="0" sz="1200" spc="155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003B4E"/>
                </a:solidFill>
                <a:latin typeface="Courier New"/>
                <a:cs typeface="Courier New"/>
              </a:rPr>
              <a:t>sleep_lm2)</a:t>
            </a:r>
            <a:r>
              <a:rPr dirty="0" sz="1200" spc="155">
                <a:solidFill>
                  <a:srgbClr val="003B4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D5D5D"/>
                </a:solidFill>
                <a:latin typeface="Courier New"/>
                <a:cs typeface="Courier New"/>
              </a:rPr>
              <a:t>|&gt;</a:t>
            </a:r>
            <a:r>
              <a:rPr dirty="0" sz="1200" spc="155">
                <a:solidFill>
                  <a:srgbClr val="5D5D5D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broom</a:t>
            </a:r>
            <a:r>
              <a:rPr dirty="0" sz="1200" spc="-10">
                <a:solidFill>
                  <a:srgbClr val="5D5D5D"/>
                </a:solidFill>
                <a:latin typeface="Courier New"/>
                <a:cs typeface="Courier New"/>
              </a:rPr>
              <a:t>::</a:t>
            </a:r>
            <a:r>
              <a:rPr dirty="0" sz="1200" spc="-10">
                <a:solidFill>
                  <a:srgbClr val="4658AB"/>
                </a:solidFill>
                <a:latin typeface="Courier New"/>
                <a:cs typeface="Courier New"/>
              </a:rPr>
              <a:t>tidy</a:t>
            </a:r>
            <a:r>
              <a:rPr dirty="0" sz="1200" spc="-10">
                <a:solidFill>
                  <a:srgbClr val="003B4E"/>
                </a:solidFill>
                <a:latin typeface="Courier New"/>
                <a:cs typeface="Courier New"/>
              </a:rPr>
              <a:t>()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967605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270"/>
              <a:t>Attendance</a:t>
            </a:r>
            <a:r>
              <a:rPr dirty="0" sz="5600" spc="-535"/>
              <a:t> </a:t>
            </a:r>
            <a:r>
              <a:rPr dirty="0" sz="5600" spc="-285"/>
              <a:t>Pin</a:t>
            </a:r>
            <a:endParaRPr sz="5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2892425"/>
            <a:ext cx="9265285" cy="17399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5600" spc="-400"/>
              <a:t>2.</a:t>
            </a:r>
            <a:r>
              <a:rPr dirty="0" sz="5600" spc="-540"/>
              <a:t> </a:t>
            </a:r>
            <a:r>
              <a:rPr dirty="0" sz="5600" spc="-320"/>
              <a:t>Relationships</a:t>
            </a:r>
            <a:r>
              <a:rPr dirty="0" sz="5600" spc="-540"/>
              <a:t> </a:t>
            </a:r>
            <a:r>
              <a:rPr dirty="0" sz="5600" spc="-330"/>
              <a:t>Between</a:t>
            </a:r>
            <a:r>
              <a:rPr dirty="0" sz="5600" spc="-540"/>
              <a:t> </a:t>
            </a:r>
            <a:r>
              <a:rPr dirty="0" sz="5600" spc="-325"/>
              <a:t>the </a:t>
            </a:r>
            <a:r>
              <a:rPr dirty="0" sz="5600" spc="-254"/>
              <a:t>Predictors</a:t>
            </a:r>
            <a:r>
              <a:rPr dirty="0" sz="5600" spc="-535"/>
              <a:t> </a:t>
            </a:r>
            <a:r>
              <a:rPr dirty="0" sz="5600" spc="-395"/>
              <a:t>&amp;</a:t>
            </a:r>
            <a:r>
              <a:rPr dirty="0" sz="5600" spc="-535"/>
              <a:t> </a:t>
            </a:r>
            <a:r>
              <a:rPr dirty="0" sz="5600" spc="-300"/>
              <a:t>the</a:t>
            </a:r>
            <a:r>
              <a:rPr dirty="0" sz="5600" spc="-530"/>
              <a:t> </a:t>
            </a:r>
            <a:r>
              <a:rPr dirty="0" sz="5600" spc="-290"/>
              <a:t>Outcome</a:t>
            </a:r>
            <a:endParaRPr sz="5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Three</a:t>
            </a:r>
            <a:r>
              <a:rPr dirty="0" spc="-330"/>
              <a:t> </a:t>
            </a:r>
            <a:r>
              <a:rPr dirty="0" spc="-260"/>
              <a:t>Types</a:t>
            </a:r>
            <a:r>
              <a:rPr dirty="0" spc="-325"/>
              <a:t> </a:t>
            </a:r>
            <a:r>
              <a:rPr dirty="0" spc="-170"/>
              <a:t>of</a:t>
            </a:r>
            <a:r>
              <a:rPr dirty="0" spc="-330"/>
              <a:t> </a:t>
            </a:r>
            <a:r>
              <a:rPr dirty="0" spc="-235"/>
              <a:t>Research</a:t>
            </a:r>
            <a:r>
              <a:rPr dirty="0" spc="-325"/>
              <a:t> </a:t>
            </a:r>
            <a:r>
              <a:rPr dirty="0" spc="-155"/>
              <a:t>Questions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63625"/>
            <a:ext cx="11795760" cy="2397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 marR="17780">
              <a:lnSpc>
                <a:spcPct val="125000"/>
              </a:lnSpc>
              <a:spcBef>
                <a:spcPts val="100"/>
              </a:spcBef>
            </a:pPr>
            <a:r>
              <a:rPr dirty="0" sz="2250" spc="55">
                <a:latin typeface="Tahoma"/>
                <a:cs typeface="Tahoma"/>
              </a:rPr>
              <a:t>Now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2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fitting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model,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turn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examining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95" b="1">
                <a:solidFill>
                  <a:srgbClr val="1C4189"/>
                </a:solidFill>
                <a:latin typeface="Tahoma"/>
                <a:cs typeface="Tahoma"/>
              </a:rPr>
              <a:t>relationships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0" b="1">
                <a:solidFill>
                  <a:srgbClr val="1C4189"/>
                </a:solidFill>
                <a:latin typeface="Tahoma"/>
                <a:cs typeface="Tahoma"/>
              </a:rPr>
              <a:t>predictors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25400" marR="156845">
              <a:lnSpc>
                <a:spcPct val="117400"/>
              </a:lnSpc>
              <a:spcBef>
                <a:spcPts val="500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examining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4">
                <a:latin typeface="Tahoma"/>
                <a:cs typeface="Tahoma"/>
              </a:rPr>
              <a:t>(</a:t>
            </a:r>
            <a:r>
              <a:rPr dirty="0" sz="2750" spc="-204" i="1">
                <a:latin typeface="Arial"/>
                <a:cs typeface="Arial"/>
              </a:rPr>
              <a:t>b</a:t>
            </a:r>
            <a:r>
              <a:rPr dirty="0" baseline="-11396" sz="2925" spc="-307" i="1">
                <a:latin typeface="Arial"/>
                <a:cs typeface="Arial"/>
              </a:rPr>
              <a:t>n</a:t>
            </a:r>
            <a:r>
              <a:rPr dirty="0" baseline="-11396" sz="2925" spc="-509" i="1">
                <a:latin typeface="Arial"/>
                <a:cs typeface="Arial"/>
              </a:rPr>
              <a:t> </a:t>
            </a:r>
            <a:r>
              <a:rPr dirty="0" sz="2250" spc="-195">
                <a:latin typeface="Tahoma"/>
                <a:cs typeface="Tahoma"/>
              </a:rPr>
              <a:t>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asking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whether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they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 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significantly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0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(see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Lecture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09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refresher)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dirty="0" sz="2250" spc="-20">
                <a:latin typeface="Tahoma"/>
                <a:cs typeface="Tahoma"/>
              </a:rPr>
              <a:t>This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very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similar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one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let’s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take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look…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7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7"/>
            <a:ext cx="95249" cy="9523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832865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40"/>
              <a:t>Interpreting</a:t>
            </a:r>
            <a:r>
              <a:rPr dirty="0" spc="-315"/>
              <a:t> </a:t>
            </a:r>
            <a:r>
              <a:rPr dirty="0" spc="-210"/>
              <a:t>the</a:t>
            </a:r>
            <a:r>
              <a:rPr dirty="0" spc="-315"/>
              <a:t> </a:t>
            </a:r>
            <a:r>
              <a:rPr dirty="0" spc="-135"/>
              <a:t>Model</a:t>
            </a:r>
            <a:r>
              <a:rPr dirty="0" spc="-315"/>
              <a:t> </a:t>
            </a:r>
            <a:r>
              <a:rPr dirty="0" spc="-240"/>
              <a:t>Intercept</a:t>
            </a:r>
            <a:r>
              <a:rPr dirty="0" spc="-315"/>
              <a:t> </a:t>
            </a:r>
            <a:r>
              <a:rPr dirty="0" spc="-254"/>
              <a:t>&amp;</a:t>
            </a:r>
            <a:r>
              <a:rPr dirty="0" spc="-310"/>
              <a:t> </a:t>
            </a:r>
            <a:r>
              <a:rPr dirty="0" spc="-150"/>
              <a:t>Slope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7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533642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076567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448167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162542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6134092"/>
            <a:ext cx="95249" cy="952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6099" y="762991"/>
            <a:ext cx="12209145" cy="6012815"/>
          </a:xfrm>
          <a:prstGeom prst="rect">
            <a:avLst/>
          </a:prstGeom>
        </p:spPr>
        <p:txBody>
          <a:bodyPr wrap="square" lIns="0" tIns="2216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745"/>
              </a:spcBef>
            </a:pPr>
            <a:r>
              <a:rPr dirty="0" sz="2250" spc="-30">
                <a:latin typeface="Tahoma"/>
                <a:cs typeface="Tahoma"/>
              </a:rPr>
              <a:t>Intercept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65">
                <a:latin typeface="Tahoma"/>
                <a:cs typeface="Tahoma"/>
              </a:rPr>
              <a:t>(</a:t>
            </a:r>
            <a:r>
              <a:rPr dirty="0" sz="2750" spc="-265" i="1">
                <a:latin typeface="Arial"/>
                <a:cs typeface="Arial"/>
              </a:rPr>
              <a:t>b</a:t>
            </a:r>
            <a:r>
              <a:rPr dirty="0" baseline="-11111" sz="3000" spc="-397">
                <a:latin typeface="Tahoma"/>
                <a:cs typeface="Tahoma"/>
              </a:rPr>
              <a:t>0</a:t>
            </a:r>
            <a:r>
              <a:rPr dirty="0" baseline="-11111" sz="3000" spc="-532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):</a:t>
            </a:r>
            <a:endParaRPr sz="225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1650"/>
              </a:spcBef>
            </a:pPr>
            <a:r>
              <a:rPr dirty="0" sz="2250">
                <a:latin typeface="Tahoma"/>
                <a:cs typeface="Tahoma"/>
              </a:rPr>
              <a:t>One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5" i="1">
                <a:latin typeface="Arial"/>
                <a:cs typeface="Arial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6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2325"/>
              </a:spcBef>
            </a:pPr>
            <a:r>
              <a:rPr dirty="0" sz="2250" spc="-70">
                <a:latin typeface="Tahoma"/>
                <a:cs typeface="Tahoma"/>
              </a:rPr>
              <a:t>Two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85" i="1">
                <a:latin typeface="Arial"/>
                <a:cs typeface="Arial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2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27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975"/>
              </a:spcBef>
            </a:pPr>
            <a:r>
              <a:rPr dirty="0" sz="2250" spc="-20">
                <a:latin typeface="Tahoma"/>
                <a:cs typeface="Tahoma"/>
              </a:rPr>
              <a:t>Three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90" i="1">
                <a:latin typeface="Arial"/>
                <a:cs typeface="Arial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12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12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6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3</a:t>
            </a:r>
            <a:r>
              <a:rPr dirty="0" baseline="-11111" sz="3000" spc="112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</a:t>
            </a:r>
            <a:endParaRPr sz="225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2550"/>
              </a:spcBef>
            </a:pPr>
            <a:r>
              <a:rPr dirty="0" sz="2250" spc="-40">
                <a:latin typeface="Tahoma"/>
                <a:cs typeface="Tahoma"/>
              </a:rPr>
              <a:t>Slopes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65">
                <a:latin typeface="Tahoma"/>
                <a:cs typeface="Tahoma"/>
              </a:rPr>
              <a:t>(</a:t>
            </a:r>
            <a:r>
              <a:rPr dirty="0" sz="2750" spc="-265" i="1">
                <a:latin typeface="Arial"/>
                <a:cs typeface="Arial"/>
              </a:rPr>
              <a:t>b</a:t>
            </a:r>
            <a:r>
              <a:rPr dirty="0" baseline="-11111" sz="3000" spc="-397">
                <a:latin typeface="Tahoma"/>
                <a:cs typeface="Tahoma"/>
              </a:rPr>
              <a:t>1</a:t>
            </a:r>
            <a:r>
              <a:rPr dirty="0" baseline="-11111" sz="3000" spc="-562">
                <a:latin typeface="Tahoma"/>
                <a:cs typeface="Tahoma"/>
              </a:rPr>
              <a:t> </a:t>
            </a:r>
            <a:r>
              <a:rPr dirty="0" sz="2250" spc="-245">
                <a:latin typeface="Tahoma"/>
                <a:cs typeface="Tahoma"/>
              </a:rPr>
              <a:t>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-562">
                <a:latin typeface="Tahoma"/>
                <a:cs typeface="Tahoma"/>
              </a:rPr>
              <a:t> </a:t>
            </a: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750" spc="-210" i="1">
                <a:latin typeface="Arial"/>
                <a:cs typeface="Arial"/>
              </a:rPr>
              <a:t>b</a:t>
            </a:r>
            <a:r>
              <a:rPr dirty="0" baseline="-11396" sz="2925" spc="-315" i="1">
                <a:latin typeface="Arial"/>
                <a:cs typeface="Arial"/>
              </a:rPr>
              <a:t>n</a:t>
            </a:r>
            <a:r>
              <a:rPr dirty="0" baseline="-11396" sz="2925" spc="-517" i="1">
                <a:latin typeface="Arial"/>
                <a:cs typeface="Arial"/>
              </a:rPr>
              <a:t> </a:t>
            </a:r>
            <a:r>
              <a:rPr dirty="0" sz="2250" spc="-25">
                <a:latin typeface="Tahoma"/>
                <a:cs typeface="Tahoma"/>
              </a:rPr>
              <a:t>):</a:t>
            </a:r>
            <a:endParaRPr sz="2250">
              <a:latin typeface="Tahoma"/>
              <a:cs typeface="Tahoma"/>
            </a:endParaRPr>
          </a:p>
          <a:p>
            <a:pPr marL="348615">
              <a:lnSpc>
                <a:spcPct val="100000"/>
              </a:lnSpc>
              <a:spcBef>
                <a:spcPts val="1650"/>
              </a:spcBef>
            </a:pPr>
            <a:r>
              <a:rPr dirty="0" sz="2250">
                <a:latin typeface="Tahoma"/>
                <a:cs typeface="Tahoma"/>
              </a:rPr>
              <a:t>One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1</a:t>
            </a:r>
            <a:r>
              <a:rPr dirty="0" baseline="-11111" sz="3000" spc="16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54" i="1">
                <a:latin typeface="Arial"/>
                <a:cs typeface="Arial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every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x</a:t>
            </a:r>
            <a:r>
              <a:rPr dirty="0" baseline="-11111" sz="3000" spc="-37">
                <a:latin typeface="Tahoma"/>
                <a:cs typeface="Tahoma"/>
              </a:rPr>
              <a:t>1</a:t>
            </a:r>
            <a:endParaRPr baseline="-11111" sz="3000">
              <a:latin typeface="Tahoma"/>
              <a:cs typeface="Tahoma"/>
            </a:endParaRPr>
          </a:p>
          <a:p>
            <a:pPr marL="348615" marR="380365">
              <a:lnSpc>
                <a:spcPct val="117400"/>
              </a:lnSpc>
              <a:spcBef>
                <a:spcPts val="1750"/>
              </a:spcBef>
            </a:pPr>
            <a:r>
              <a:rPr dirty="0" sz="2250" spc="-70">
                <a:latin typeface="Tahoma"/>
                <a:cs typeface="Tahoma"/>
              </a:rPr>
              <a:t>Two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70" i="1">
                <a:latin typeface="Arial"/>
                <a:cs typeface="Arial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every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unit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57">
                <a:latin typeface="Tahoma"/>
                <a:cs typeface="Tahoma"/>
              </a:rPr>
              <a:t> </a:t>
            </a: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held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constant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55">
                <a:latin typeface="Tahoma"/>
                <a:cs typeface="Tahoma"/>
              </a:rPr>
              <a:t>(i.e.,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variables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change)</a:t>
            </a:r>
            <a:endParaRPr sz="2250">
              <a:latin typeface="Tahoma"/>
              <a:cs typeface="Tahoma"/>
            </a:endParaRPr>
          </a:p>
          <a:p>
            <a:pPr marL="348615" marR="43180">
              <a:lnSpc>
                <a:spcPct val="117400"/>
              </a:lnSpc>
              <a:spcBef>
                <a:spcPts val="500"/>
              </a:spcBef>
            </a:pPr>
            <a:r>
              <a:rPr dirty="0" sz="2250" spc="-20">
                <a:latin typeface="Tahoma"/>
                <a:cs typeface="Tahoma"/>
              </a:rPr>
              <a:t>Three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model: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3</a:t>
            </a:r>
            <a:r>
              <a:rPr dirty="0" baseline="-11111" sz="3000" spc="127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70" i="1">
                <a:latin typeface="Arial"/>
                <a:cs typeface="Arial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every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unit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3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held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constant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40"/>
              <a:t>Interpreting</a:t>
            </a:r>
            <a:r>
              <a:rPr dirty="0" spc="-315"/>
              <a:t> </a:t>
            </a:r>
            <a:r>
              <a:rPr dirty="0" spc="-210"/>
              <a:t>the</a:t>
            </a:r>
            <a:r>
              <a:rPr dirty="0" spc="-315"/>
              <a:t> </a:t>
            </a:r>
            <a:r>
              <a:rPr dirty="0" spc="-135"/>
              <a:t>Model</a:t>
            </a:r>
            <a:r>
              <a:rPr dirty="0" spc="-315"/>
              <a:t> </a:t>
            </a:r>
            <a:r>
              <a:rPr dirty="0" spc="-240"/>
              <a:t>Intercept</a:t>
            </a:r>
            <a:r>
              <a:rPr dirty="0" spc="-315"/>
              <a:t> </a:t>
            </a:r>
            <a:r>
              <a:rPr dirty="0" spc="-254"/>
              <a:t>&amp;</a:t>
            </a:r>
            <a:r>
              <a:rPr dirty="0" spc="-310"/>
              <a:t> </a:t>
            </a:r>
            <a:r>
              <a:rPr dirty="0" spc="-150"/>
              <a:t>Slope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7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81926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17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2847967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9174" y="3705216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9950" y="991887"/>
            <a:ext cx="11785600" cy="478345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84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interpretation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0</a:t>
            </a:r>
            <a:r>
              <a:rPr dirty="0" baseline="-11111" sz="3000" spc="142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intercept)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doesn’t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change</a:t>
            </a:r>
            <a:endParaRPr sz="2250">
              <a:latin typeface="Tahoma"/>
              <a:cs typeface="Tahoma"/>
            </a:endParaRPr>
          </a:p>
          <a:p>
            <a:pPr marL="25400" marR="3001010" indent="381000">
              <a:lnSpc>
                <a:spcPts val="4050"/>
              </a:lnSpc>
              <a:spcBef>
                <a:spcPts val="259"/>
              </a:spcBef>
            </a:pPr>
            <a:r>
              <a:rPr dirty="0" sz="2250" spc="-70">
                <a:latin typeface="Tahoma"/>
                <a:cs typeface="Tahoma"/>
              </a:rPr>
              <a:t>It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always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5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outcome)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predictor(s)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20">
                <a:latin typeface="Tahoma"/>
                <a:cs typeface="Tahoma"/>
              </a:rPr>
              <a:t>0 </a:t>
            </a: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interpretation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190" i="1">
                <a:latin typeface="Arial"/>
                <a:cs typeface="Arial"/>
              </a:rPr>
              <a:t>b</a:t>
            </a:r>
            <a:r>
              <a:rPr dirty="0" baseline="-11396" sz="2925" spc="-284" i="1">
                <a:latin typeface="Arial"/>
                <a:cs typeface="Arial"/>
              </a:rPr>
              <a:t>n</a:t>
            </a:r>
            <a:r>
              <a:rPr dirty="0" baseline="-11396" sz="2925" spc="179" i="1">
                <a:latin typeface="Arial"/>
                <a:cs typeface="Arial"/>
              </a:rPr>
              <a:t> </a:t>
            </a:r>
            <a:r>
              <a:rPr dirty="0" sz="2250" spc="-25">
                <a:latin typeface="Tahoma"/>
                <a:cs typeface="Tahoma"/>
              </a:rPr>
              <a:t>coefficients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given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slope)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changes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little</a:t>
            </a:r>
            <a:endParaRPr sz="2250">
              <a:latin typeface="Tahoma"/>
              <a:cs typeface="Tahoma"/>
            </a:endParaRPr>
          </a:p>
          <a:p>
            <a:pPr marL="405765" marR="48895">
              <a:lnSpc>
                <a:spcPct val="103699"/>
              </a:lnSpc>
              <a:spcBef>
                <a:spcPts val="370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always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represents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750" spc="-110" i="1">
                <a:latin typeface="Arial"/>
                <a:cs typeface="Arial"/>
              </a:rPr>
              <a:t>y</a:t>
            </a:r>
            <a:r>
              <a:rPr dirty="0" sz="2750" spc="-260" i="1">
                <a:latin typeface="Arial"/>
                <a:cs typeface="Arial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outcome)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every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unit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change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60" i="1">
                <a:latin typeface="Arial"/>
                <a:cs typeface="Arial"/>
              </a:rPr>
              <a:t>x</a:t>
            </a:r>
            <a:r>
              <a:rPr dirty="0" baseline="-11396" sz="2925" spc="89" i="1">
                <a:latin typeface="Arial"/>
                <a:cs typeface="Arial"/>
              </a:rPr>
              <a:t>n</a:t>
            </a:r>
            <a:r>
              <a:rPr dirty="0" baseline="-11396" sz="2925" spc="217" i="1">
                <a:latin typeface="Arial"/>
                <a:cs typeface="Arial"/>
              </a:rPr>
              <a:t> </a:t>
            </a:r>
            <a:r>
              <a:rPr dirty="0" sz="2250" spc="-150">
                <a:latin typeface="Tahoma"/>
                <a:cs typeface="Tahoma"/>
              </a:rPr>
              <a:t>(a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given predictor)…</a:t>
            </a:r>
            <a:endParaRPr sz="2250">
              <a:latin typeface="Tahoma"/>
              <a:cs typeface="Tahoma"/>
            </a:endParaRPr>
          </a:p>
          <a:p>
            <a:pPr marL="405765" marR="17780">
              <a:lnSpc>
                <a:spcPct val="108300"/>
              </a:lnSpc>
              <a:spcBef>
                <a:spcPts val="900"/>
              </a:spcBef>
            </a:pPr>
            <a:r>
              <a:rPr dirty="0" sz="2250" spc="-295">
                <a:latin typeface="Tahoma"/>
                <a:cs typeface="Tahoma"/>
              </a:rPr>
              <a:t>…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model,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and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assumes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other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held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constant</a:t>
            </a:r>
            <a:endParaRPr sz="2250">
              <a:latin typeface="Tahoma"/>
              <a:cs typeface="Tahoma"/>
            </a:endParaRPr>
          </a:p>
          <a:p>
            <a:pPr marL="25400" marR="1165225">
              <a:lnSpc>
                <a:spcPct val="117400"/>
              </a:lnSpc>
              <a:spcBef>
                <a:spcPts val="275"/>
              </a:spcBef>
            </a:pPr>
            <a:r>
              <a:rPr dirty="0" sz="2250" spc="-7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doesn’t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matter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two,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five,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ten,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fifty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220" i="1">
                <a:latin typeface="Arial"/>
                <a:cs typeface="Arial"/>
              </a:rPr>
              <a:t>b</a:t>
            </a:r>
            <a:r>
              <a:rPr dirty="0" sz="2250" spc="-220">
                <a:latin typeface="Tahoma"/>
                <a:cs typeface="Tahoma"/>
              </a:rPr>
              <a:t>-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always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be </a:t>
            </a:r>
            <a:r>
              <a:rPr dirty="0" sz="2250">
                <a:latin typeface="Tahoma"/>
                <a:cs typeface="Tahoma"/>
              </a:rPr>
              <a:t>interpreted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same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way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575"/>
              </a:spcBef>
            </a:pPr>
            <a:r>
              <a:rPr dirty="0" sz="2250" spc="-25">
                <a:latin typeface="Tahoma"/>
                <a:cs typeface="Tahoma"/>
              </a:rPr>
              <a:t>Let’s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example…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591041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5562591"/>
            <a:ext cx="95249" cy="9523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Research</a:t>
            </a:r>
            <a:r>
              <a:rPr dirty="0" spc="-335"/>
              <a:t> </a:t>
            </a:r>
            <a:r>
              <a:rPr dirty="0" spc="-175"/>
              <a:t>Question</a:t>
            </a:r>
            <a:r>
              <a:rPr dirty="0" spc="-335"/>
              <a:t> </a:t>
            </a:r>
            <a:r>
              <a:rPr dirty="0" spc="-254"/>
              <a:t>&amp;</a:t>
            </a:r>
            <a:r>
              <a:rPr dirty="0" spc="-335"/>
              <a:t> </a:t>
            </a:r>
            <a:r>
              <a:rPr dirty="0" spc="-165"/>
              <a:t>Hypothesis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248016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105266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996950"/>
            <a:ext cx="12187555" cy="369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Research </a:t>
            </a:r>
            <a:r>
              <a:rPr dirty="0" sz="2250" spc="-10" b="1">
                <a:solidFill>
                  <a:srgbClr val="003B49"/>
                </a:solidFill>
                <a:latin typeface="Tahoma"/>
                <a:cs typeface="Tahoma"/>
              </a:rPr>
              <a:t>Question</a:t>
            </a:r>
            <a:endParaRPr sz="2250">
              <a:latin typeface="Tahoma"/>
              <a:cs typeface="Tahoma"/>
            </a:endParaRPr>
          </a:p>
          <a:p>
            <a:pPr marL="297815" marR="154305" indent="-277495">
              <a:lnSpc>
                <a:spcPct val="108300"/>
              </a:lnSpc>
              <a:spcBef>
                <a:spcPts val="1650"/>
              </a:spcBef>
            </a:pPr>
            <a:r>
              <a:rPr dirty="0" sz="2250" spc="-90">
                <a:latin typeface="Tahoma"/>
                <a:cs typeface="Tahoma"/>
              </a:rPr>
              <a:t>2.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Does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significant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(and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direction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those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in)?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35" b="1">
                <a:solidFill>
                  <a:srgbClr val="003B49"/>
                </a:solidFill>
                <a:latin typeface="Tahoma"/>
                <a:cs typeface="Tahoma"/>
              </a:rPr>
              <a:t>Hypotheses</a:t>
            </a:r>
            <a:endParaRPr sz="2250">
              <a:latin typeface="Tahoma"/>
              <a:cs typeface="Tahoma"/>
            </a:endParaRPr>
          </a:p>
          <a:p>
            <a:pPr marL="297815" marR="544195">
              <a:lnSpc>
                <a:spcPct val="108300"/>
              </a:lnSpc>
              <a:spcBef>
                <a:spcPts val="1650"/>
              </a:spcBef>
            </a:pP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0" i="1">
                <a:latin typeface="Trebuchet MS"/>
                <a:cs typeface="Trebuchet MS"/>
              </a:rPr>
              <a:t>and</a:t>
            </a:r>
            <a:r>
              <a:rPr dirty="0" sz="2250" spc="-195" i="1">
                <a:latin typeface="Trebuchet MS"/>
                <a:cs typeface="Trebuchet MS"/>
              </a:rPr>
              <a:t> </a:t>
            </a:r>
            <a:r>
              <a:rPr dirty="0" sz="2250" spc="-40">
                <a:latin typeface="Tahoma"/>
                <a:cs typeface="Tahoma"/>
              </a:rPr>
              <a:t>adaptive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  <a:p>
            <a:pPr marL="297815" marR="5080">
              <a:lnSpc>
                <a:spcPct val="108300"/>
              </a:lnSpc>
              <a:spcBef>
                <a:spcPts val="900"/>
              </a:spcBef>
            </a:pPr>
            <a:r>
              <a:rPr dirty="0" sz="2250" spc="-10">
                <a:latin typeface="Tahoma"/>
                <a:cs typeface="Tahoma"/>
              </a:rPr>
              <a:t>Maladaptive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negative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and </a:t>
            </a:r>
            <a:r>
              <a:rPr dirty="0" sz="2250" spc="-10">
                <a:latin typeface="Tahoma"/>
                <a:cs typeface="Tahoma"/>
              </a:rPr>
              <a:t>quantity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8889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Operationalisation</a:t>
            </a:r>
            <a:r>
              <a:rPr dirty="0" spc="-310"/>
              <a:t> </a:t>
            </a:r>
            <a:r>
              <a:rPr dirty="0" spc="-265"/>
              <a:t>-</a:t>
            </a:r>
            <a:r>
              <a:rPr dirty="0" spc="-310"/>
              <a:t> </a:t>
            </a:r>
            <a:r>
              <a:rPr dirty="0" spc="-135"/>
              <a:t>Model</a:t>
            </a:r>
            <a:r>
              <a:rPr dirty="0" spc="-3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41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476616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019541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84199" y="834437"/>
            <a:ext cx="12074525" cy="3843020"/>
          </a:xfrm>
          <a:prstGeom prst="rect">
            <a:avLst/>
          </a:prstGeom>
        </p:spPr>
        <p:txBody>
          <a:bodyPr wrap="square" lIns="0" tIns="21336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680"/>
              </a:spcBef>
            </a:pPr>
            <a:r>
              <a:rPr dirty="0" sz="2250" spc="-10">
                <a:latin typeface="Tahoma"/>
                <a:cs typeface="Tahoma"/>
              </a:rPr>
              <a:t>Predictors: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975"/>
              </a:spcBef>
            </a:pP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</a:t>
            </a:r>
            <a:r>
              <a:rPr dirty="0" sz="2750" spc="-10" i="1">
                <a:latin typeface="Arial"/>
                <a:cs typeface="Arial"/>
              </a:rPr>
              <a:t>PosPysch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310515" marR="4125595">
              <a:lnSpc>
                <a:spcPct val="129500"/>
              </a:lnSpc>
            </a:pP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Adaptive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(</a:t>
            </a:r>
            <a:r>
              <a:rPr dirty="0" sz="2750" spc="-25" i="1">
                <a:latin typeface="Arial"/>
                <a:cs typeface="Arial"/>
              </a:rPr>
              <a:t>AdaptEmoReg</a:t>
            </a:r>
            <a:r>
              <a:rPr dirty="0" sz="2250" spc="-25">
                <a:latin typeface="Tahoma"/>
                <a:cs typeface="Tahoma"/>
              </a:rPr>
              <a:t>)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3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Maladaptive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(</a:t>
            </a:r>
            <a:r>
              <a:rPr dirty="0" sz="2750" spc="-45" i="1">
                <a:latin typeface="Arial"/>
                <a:cs typeface="Arial"/>
              </a:rPr>
              <a:t>MalEmoReg</a:t>
            </a:r>
            <a:r>
              <a:rPr dirty="0" sz="2250" spc="-45">
                <a:latin typeface="Tahoma"/>
                <a:cs typeface="Tahoma"/>
              </a:rPr>
              <a:t>) </a:t>
            </a:r>
            <a:r>
              <a:rPr dirty="0" sz="2250">
                <a:latin typeface="Tahoma"/>
                <a:cs typeface="Tahoma"/>
              </a:rPr>
              <a:t>Outcome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90">
                <a:latin typeface="Tahoma"/>
                <a:cs typeface="Tahoma"/>
              </a:rPr>
              <a:t>(</a:t>
            </a:r>
            <a:r>
              <a:rPr dirty="0" sz="2750" spc="-190" i="1">
                <a:latin typeface="Arial"/>
                <a:cs typeface="Arial"/>
              </a:rPr>
              <a:t>y</a:t>
            </a:r>
            <a:r>
              <a:rPr dirty="0" sz="2250" spc="-190">
                <a:latin typeface="Tahoma"/>
                <a:cs typeface="Tahoma"/>
              </a:rPr>
              <a:t>):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Sleep</a:t>
            </a:r>
            <a:r>
              <a:rPr dirty="0" sz="2250" spc="-2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1475"/>
              </a:spcBef>
            </a:pPr>
            <a:r>
              <a:rPr dirty="0" sz="2250" spc="-10">
                <a:latin typeface="Tahoma"/>
                <a:cs typeface="Tahoma"/>
              </a:rPr>
              <a:t>Model:</a:t>
            </a:r>
            <a:endParaRPr sz="2250">
              <a:latin typeface="Tahoma"/>
              <a:cs typeface="Tahoma"/>
            </a:endParaRPr>
          </a:p>
          <a:p>
            <a:pPr marL="310515">
              <a:lnSpc>
                <a:spcPct val="100000"/>
              </a:lnSpc>
              <a:spcBef>
                <a:spcPts val="80"/>
              </a:spcBef>
            </a:pP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9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22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PosPsych</a:t>
            </a:r>
            <a:r>
              <a:rPr dirty="0" baseline="-9722" sz="3000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-37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AdaptEmoReg</a:t>
            </a:r>
            <a:r>
              <a:rPr dirty="0" baseline="-9722" sz="3000" spc="-104">
                <a:latin typeface="Tahoma"/>
                <a:cs typeface="Tahoma"/>
              </a:rPr>
              <a:t>2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2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3</a:t>
            </a:r>
            <a:r>
              <a:rPr dirty="0" baseline="-11111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10" i="1">
                <a:latin typeface="Arial"/>
                <a:cs typeface="Arial"/>
              </a:rPr>
              <a:t>MalEmoReg</a:t>
            </a:r>
            <a:r>
              <a:rPr dirty="0" baseline="-9722" sz="3000" spc="-15">
                <a:latin typeface="Tahoma"/>
                <a:cs typeface="Tahoma"/>
              </a:rPr>
              <a:t>3</a:t>
            </a:r>
            <a:r>
              <a:rPr dirty="0" baseline="-9971" sz="2925" spc="-15" i="1">
                <a:latin typeface="Arial"/>
                <a:cs typeface="Arial"/>
              </a:rPr>
              <a:t>i</a:t>
            </a:r>
            <a:r>
              <a:rPr dirty="0" baseline="-9971" sz="2925" spc="34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1080039"/>
          <a:ext cx="12268200" cy="232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525"/>
                <a:gridCol w="1969135"/>
                <a:gridCol w="1683385"/>
                <a:gridCol w="1612900"/>
                <a:gridCol w="1683385"/>
                <a:gridCol w="1613534"/>
                <a:gridCol w="1842134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20" b="1">
                          <a:latin typeface="Tahoma"/>
                          <a:cs typeface="Tahoma"/>
                        </a:rPr>
                        <a:t>term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estimate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std.error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statistic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70"/>
                        </a:lnSpc>
                      </a:pPr>
                      <a:r>
                        <a:rPr dirty="0" sz="2250" spc="-30" b="1">
                          <a:latin typeface="Tahoma"/>
                          <a:cs typeface="Tahoma"/>
                        </a:rPr>
                        <a:t>p.value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ts val="2670"/>
                        </a:lnSpc>
                      </a:pPr>
                      <a:r>
                        <a:rPr dirty="0" sz="2250" spc="-35" b="1">
                          <a:latin typeface="Tahoma"/>
                          <a:cs typeface="Tahoma"/>
                        </a:rPr>
                        <a:t>conf.low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60" b="1">
                          <a:latin typeface="Tahoma"/>
                          <a:cs typeface="Tahoma"/>
                        </a:rPr>
                        <a:t>conf.high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(Intercept)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8.5670973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2.0734842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4.131740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0.0000457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4.488138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12.6460569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pos_psy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2.1530694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0.4154330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5.182711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0.0000004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1.335829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2.9703095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adapt_er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0.5003627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0.3316101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1.508889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0.1322869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1.152706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0.1519809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mal_er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0.9885696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0.3690450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2.678724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0.0077616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351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1.714555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0.2625841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4429116"/>
            <a:ext cx="95249" cy="952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7250" y="4087216"/>
            <a:ext cx="11456035" cy="3155315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70"/>
              </a:spcBef>
            </a:pP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0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(intercept)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8.57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(the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all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0)</a:t>
            </a:r>
            <a:endParaRPr sz="22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75"/>
              </a:spcBef>
            </a:pP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1</a:t>
            </a:r>
            <a:r>
              <a:rPr dirty="0" baseline="-11111" sz="3000" spc="157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(slope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120" i="1">
                <a:latin typeface="Arial"/>
                <a:cs typeface="Arial"/>
              </a:rPr>
              <a:t>PosPysch</a:t>
            </a:r>
            <a:r>
              <a:rPr dirty="0" sz="2250" spc="-120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2.15,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5" i="1">
                <a:latin typeface="Trebuchet MS"/>
                <a:cs typeface="Trebuchet MS"/>
              </a:rPr>
              <a:t>p</a:t>
            </a:r>
            <a:r>
              <a:rPr dirty="0" sz="2250" spc="-210" i="1">
                <a:latin typeface="Trebuchet MS"/>
                <a:cs typeface="Trebuchet MS"/>
              </a:rPr>
              <a:t> </a:t>
            </a:r>
            <a:r>
              <a:rPr dirty="0" sz="2250" spc="-345">
                <a:latin typeface="Tahoma"/>
                <a:cs typeface="Tahoma"/>
              </a:rPr>
              <a:t>&lt;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.001,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[1.34,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2.97]</a:t>
            </a:r>
            <a:endParaRPr sz="22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75"/>
              </a:spcBef>
            </a:pP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157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(slope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750" spc="-114" i="1">
                <a:latin typeface="Arial"/>
                <a:cs typeface="Arial"/>
              </a:rPr>
              <a:t>AdaptEmoReg</a:t>
            </a:r>
            <a:r>
              <a:rPr dirty="0" sz="2250" spc="-114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60">
                <a:latin typeface="Tahoma"/>
                <a:cs typeface="Tahoma"/>
              </a:rPr>
              <a:t>0.50,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25" i="1">
                <a:latin typeface="Trebuchet MS"/>
                <a:cs typeface="Trebuchet MS"/>
              </a:rPr>
              <a:t>p</a:t>
            </a:r>
            <a:r>
              <a:rPr dirty="0" sz="2250" spc="-210" i="1">
                <a:latin typeface="Trebuchet MS"/>
                <a:cs typeface="Trebuchet MS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.132,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40">
                <a:latin typeface="Tahoma"/>
                <a:cs typeface="Tahoma"/>
              </a:rPr>
              <a:t>[-</a:t>
            </a:r>
            <a:r>
              <a:rPr dirty="0" sz="2250" spc="-60">
                <a:latin typeface="Tahoma"/>
                <a:cs typeface="Tahoma"/>
              </a:rPr>
              <a:t>1.15,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0.15]</a:t>
            </a:r>
            <a:endParaRPr sz="22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75"/>
              </a:spcBef>
            </a:pP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3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(slope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750" spc="-60" i="1">
                <a:latin typeface="Arial"/>
                <a:cs typeface="Arial"/>
              </a:rPr>
              <a:t>MalEmoReg</a:t>
            </a:r>
            <a:r>
              <a:rPr dirty="0" sz="2250" spc="-60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45">
                <a:latin typeface="Tahoma"/>
                <a:cs typeface="Tahoma"/>
              </a:rPr>
              <a:t>=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60">
                <a:latin typeface="Tahoma"/>
                <a:cs typeface="Tahoma"/>
              </a:rPr>
              <a:t>0.99,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25" i="1">
                <a:latin typeface="Trebuchet MS"/>
                <a:cs typeface="Trebuchet MS"/>
              </a:rPr>
              <a:t>p</a:t>
            </a:r>
            <a:r>
              <a:rPr dirty="0" sz="2250" spc="-210" i="1">
                <a:latin typeface="Trebuchet MS"/>
                <a:cs typeface="Trebuchet MS"/>
              </a:rPr>
              <a:t> </a:t>
            </a:r>
            <a:r>
              <a:rPr dirty="0" sz="2250" spc="-345">
                <a:latin typeface="Tahoma"/>
                <a:cs typeface="Tahoma"/>
              </a:rPr>
              <a:t>&lt;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.001,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20">
                <a:latin typeface="Tahoma"/>
                <a:cs typeface="Tahoma"/>
              </a:rPr>
              <a:t>95%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CI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40">
                <a:latin typeface="Tahoma"/>
                <a:cs typeface="Tahoma"/>
              </a:rPr>
              <a:t>[-</a:t>
            </a:r>
            <a:r>
              <a:rPr dirty="0" sz="2250" spc="-60">
                <a:latin typeface="Tahoma"/>
                <a:cs typeface="Tahoma"/>
              </a:rPr>
              <a:t>1.71,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-</a:t>
            </a:r>
            <a:r>
              <a:rPr dirty="0" sz="2250" spc="-10">
                <a:latin typeface="Tahoma"/>
                <a:cs typeface="Tahoma"/>
              </a:rPr>
              <a:t>0.26]</a:t>
            </a:r>
            <a:endParaRPr sz="2250">
              <a:latin typeface="Tahoma"/>
              <a:cs typeface="Tahoma"/>
            </a:endParaRPr>
          </a:p>
          <a:p>
            <a:pPr marL="38100" marR="30480">
              <a:lnSpc>
                <a:spcPct val="125000"/>
              </a:lnSpc>
              <a:spcBef>
                <a:spcPts val="795"/>
              </a:spcBef>
            </a:pPr>
            <a:r>
              <a:rPr dirty="0" sz="2250" spc="-25">
                <a:latin typeface="Tahoma"/>
                <a:cs typeface="Tahoma"/>
              </a:rPr>
              <a:t>Each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represents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between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when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other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held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constant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4972041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5514966"/>
            <a:ext cx="95249" cy="9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6057891"/>
            <a:ext cx="95249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6600815"/>
            <a:ext cx="95249" cy="9523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7750809" cy="882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600" spc="-400"/>
              <a:t>3.</a:t>
            </a:r>
            <a:r>
              <a:rPr dirty="0" sz="5600" spc="-550"/>
              <a:t> </a:t>
            </a:r>
            <a:r>
              <a:rPr dirty="0" sz="5600" spc="-340"/>
              <a:t>Comparing</a:t>
            </a:r>
            <a:r>
              <a:rPr dirty="0" sz="5600" spc="-550"/>
              <a:t> </a:t>
            </a:r>
            <a:r>
              <a:rPr dirty="0" sz="5600" spc="-215"/>
              <a:t>Predictors</a:t>
            </a:r>
            <a:endParaRPr sz="5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Three</a:t>
            </a:r>
            <a:r>
              <a:rPr dirty="0" spc="-330"/>
              <a:t> </a:t>
            </a:r>
            <a:r>
              <a:rPr dirty="0" spc="-260"/>
              <a:t>Types</a:t>
            </a:r>
            <a:r>
              <a:rPr dirty="0" spc="-325"/>
              <a:t> </a:t>
            </a:r>
            <a:r>
              <a:rPr dirty="0" spc="-170"/>
              <a:t>of</a:t>
            </a:r>
            <a:r>
              <a:rPr dirty="0" spc="-330"/>
              <a:t> </a:t>
            </a:r>
            <a:r>
              <a:rPr dirty="0" spc="-235"/>
              <a:t>Research</a:t>
            </a:r>
            <a:r>
              <a:rPr dirty="0" spc="-325"/>
              <a:t> </a:t>
            </a:r>
            <a:r>
              <a:rPr dirty="0" spc="-155"/>
              <a:t>Questions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456670" cy="305435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10">
                <a:latin typeface="Tahoma"/>
                <a:cs typeface="Tahoma"/>
              </a:rPr>
              <a:t>First,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determined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70">
                <a:latin typeface="Tahoma"/>
                <a:cs typeface="Tahoma"/>
              </a:rPr>
              <a:t>3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was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fitting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</a:t>
            </a:r>
            <a:endParaRPr sz="2250">
              <a:latin typeface="Tahoma"/>
              <a:cs typeface="Tahoma"/>
            </a:endParaRPr>
          </a:p>
          <a:p>
            <a:pPr marL="12700" marR="581025">
              <a:lnSpc>
                <a:spcPct val="125000"/>
              </a:lnSpc>
              <a:spcBef>
                <a:spcPts val="900"/>
              </a:spcBef>
            </a:pPr>
            <a:r>
              <a:rPr dirty="0" sz="2250" spc="-70">
                <a:latin typeface="Tahoma"/>
                <a:cs typeface="Tahoma"/>
              </a:rPr>
              <a:t>Second,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determined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maladaptive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 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significant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learned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had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maladaptive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had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a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negative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relationship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sleep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250" spc="55">
                <a:latin typeface="Tahoma"/>
                <a:cs typeface="Tahoma"/>
              </a:rPr>
              <a:t>Now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5">
                <a:latin typeface="Tahoma"/>
                <a:cs typeface="Tahoma"/>
              </a:rPr>
              <a:t>ask,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which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35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75" b="1" i="1">
                <a:solidFill>
                  <a:srgbClr val="1C4189"/>
                </a:solidFill>
                <a:latin typeface="Trebuchet MS"/>
                <a:cs typeface="Trebuchet MS"/>
              </a:rPr>
              <a:t>best</a:t>
            </a:r>
            <a:r>
              <a:rPr dirty="0" sz="2250" spc="-225" b="1" i="1">
                <a:solidFill>
                  <a:srgbClr val="1C4189"/>
                </a:solidFill>
                <a:latin typeface="Trebuchet MS"/>
                <a:cs typeface="Trebuchet MS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predictor?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90"/>
            <a:ext cx="95249" cy="9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790940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Comparing</a:t>
            </a:r>
            <a:r>
              <a:rPr dirty="0" spc="-285"/>
              <a:t> </a:t>
            </a:r>
            <a:r>
              <a:rPr dirty="0" spc="-145"/>
              <a:t>Predictors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90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36231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9174" y="390524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82650" y="949325"/>
            <a:ext cx="11925935" cy="316865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ascertain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“best”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50">
                <a:latin typeface="Tahoma"/>
                <a:cs typeface="Tahoma"/>
              </a:rPr>
              <a:t>However,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cannot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beta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their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current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0">
                <a:latin typeface="Tahoma"/>
                <a:cs typeface="Tahoma"/>
              </a:rPr>
              <a:t>(</a:t>
            </a:r>
            <a:r>
              <a:rPr dirty="0" sz="2250" spc="-200" b="1">
                <a:solidFill>
                  <a:srgbClr val="1C4189"/>
                </a:solidFill>
                <a:latin typeface="Tahoma"/>
                <a:cs typeface="Tahoma"/>
              </a:rPr>
              <a:t>raw</a:t>
            </a:r>
            <a:r>
              <a:rPr dirty="0" sz="2250" spc="-200">
                <a:latin typeface="Tahoma"/>
                <a:cs typeface="Tahoma"/>
              </a:rPr>
              <a:t>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unstandardised</a:t>
            </a:r>
            <a:r>
              <a:rPr dirty="0" sz="2250" spc="-155">
                <a:latin typeface="Tahoma"/>
                <a:cs typeface="Tahoma"/>
              </a:rPr>
              <a:t>)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form,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because </a:t>
            </a:r>
            <a:r>
              <a:rPr dirty="0" sz="2250" spc="-30">
                <a:latin typeface="Tahoma"/>
                <a:cs typeface="Tahoma"/>
              </a:rPr>
              <a:t>they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6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units</a:t>
            </a:r>
            <a:endParaRPr sz="2250">
              <a:latin typeface="Tahoma"/>
              <a:cs typeface="Tahoma"/>
            </a:endParaRPr>
          </a:p>
          <a:p>
            <a:pPr marL="393065" marR="3448050" indent="-381000">
              <a:lnSpc>
                <a:spcPct val="158300"/>
              </a:lnSpc>
            </a:pPr>
            <a:r>
              <a:rPr dirty="0" sz="2250" spc="-40">
                <a:latin typeface="Tahoma"/>
                <a:cs typeface="Tahoma"/>
              </a:rPr>
              <a:t>These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units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reflect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variables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measured </a:t>
            </a:r>
            <a:r>
              <a:rPr dirty="0" sz="2250" spc="-180">
                <a:latin typeface="Tahoma"/>
                <a:cs typeface="Tahoma"/>
              </a:rPr>
              <a:t>e.g.,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seconds,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kilograms,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centimetres,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pound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stirling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etc.</a:t>
            </a:r>
            <a:endParaRPr sz="2250">
              <a:latin typeface="Tahoma"/>
              <a:cs typeface="Tahoma"/>
            </a:endParaRPr>
          </a:p>
          <a:p>
            <a:pPr marL="393065">
              <a:lnSpc>
                <a:spcPct val="100000"/>
              </a:lnSpc>
              <a:spcBef>
                <a:spcPts val="1575"/>
              </a:spcBef>
            </a:pPr>
            <a:r>
              <a:rPr dirty="0" sz="2250" spc="-1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psychology,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often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self-</a:t>
            </a:r>
            <a:r>
              <a:rPr dirty="0" sz="2250">
                <a:latin typeface="Tahoma"/>
                <a:cs typeface="Tahoma"/>
              </a:rPr>
              <a:t>report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scales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where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units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Likert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scale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points…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Likert</a:t>
            </a:r>
            <a:r>
              <a:rPr dirty="0" spc="-330"/>
              <a:t> </a:t>
            </a:r>
            <a:r>
              <a:rPr dirty="0" spc="-250"/>
              <a:t>Scales</a:t>
            </a:r>
            <a:r>
              <a:rPr dirty="0" spc="-325"/>
              <a:t> </a:t>
            </a:r>
            <a:r>
              <a:rPr dirty="0" spc="-265"/>
              <a:t>-</a:t>
            </a:r>
            <a:r>
              <a:rPr dirty="0" spc="-325"/>
              <a:t> </a:t>
            </a:r>
            <a:r>
              <a:rPr dirty="0" spc="-170"/>
              <a:t>Maths</a:t>
            </a:r>
            <a:r>
              <a:rPr dirty="0" spc="-330"/>
              <a:t> </a:t>
            </a:r>
            <a:r>
              <a:rPr dirty="0" spc="-114"/>
              <a:t>Anxiety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224" y="1238968"/>
            <a:ext cx="12096748" cy="584763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59689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5"/>
              <a:t>Likert</a:t>
            </a:r>
            <a:r>
              <a:rPr dirty="0" spc="-330"/>
              <a:t> </a:t>
            </a:r>
            <a:r>
              <a:rPr dirty="0" spc="-250"/>
              <a:t>Scales</a:t>
            </a:r>
            <a:r>
              <a:rPr dirty="0" spc="-325"/>
              <a:t> </a:t>
            </a:r>
            <a:r>
              <a:rPr dirty="0" spc="-265"/>
              <a:t>-</a:t>
            </a:r>
            <a:r>
              <a:rPr dirty="0" spc="-325"/>
              <a:t> </a:t>
            </a:r>
            <a:r>
              <a:rPr dirty="0" spc="-210"/>
              <a:t>Trait</a:t>
            </a:r>
            <a:r>
              <a:rPr dirty="0" spc="-330"/>
              <a:t> </a:t>
            </a:r>
            <a:r>
              <a:rPr dirty="0" spc="-114"/>
              <a:t>Anxiety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2125" y="1309006"/>
            <a:ext cx="9886949" cy="577759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Comparing</a:t>
            </a:r>
            <a:r>
              <a:rPr dirty="0" spc="-285"/>
              <a:t> </a:t>
            </a:r>
            <a:r>
              <a:rPr dirty="0" spc="-145"/>
              <a:t>Predictors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4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972165" cy="226822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250" spc="-35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two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Likert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Scales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use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units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measurement,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cannot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directly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compared</a:t>
            </a:r>
            <a:endParaRPr sz="2250">
              <a:latin typeface="Tahoma"/>
              <a:cs typeface="Tahoma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dirty="0" sz="2250" spc="-60">
                <a:latin typeface="Tahoma"/>
                <a:cs typeface="Tahoma"/>
              </a:rPr>
              <a:t>Similarly,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shouldn’t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directly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reaction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time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seconds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amount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money </a:t>
            </a:r>
            <a:r>
              <a:rPr dirty="0" sz="2250" spc="-50">
                <a:latin typeface="Tahoma"/>
                <a:cs typeface="Tahoma"/>
              </a:rPr>
              <a:t>someone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earns,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distance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someone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walks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their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Likert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Scale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responses,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etc.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25"/>
              </a:spcBef>
            </a:pPr>
            <a:r>
              <a:rPr dirty="0" sz="2250" spc="-50">
                <a:latin typeface="Tahoma"/>
                <a:cs typeface="Tahoma"/>
              </a:rPr>
              <a:t>However,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force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them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comparable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by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standardising</a:t>
            </a:r>
            <a:r>
              <a:rPr dirty="0" sz="2250" spc="-1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slope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4">
                <a:latin typeface="Tahoma"/>
                <a:cs typeface="Tahoma"/>
              </a:rPr>
              <a:t>(</a:t>
            </a:r>
            <a:r>
              <a:rPr dirty="0" sz="2750" spc="-254" i="1">
                <a:latin typeface="Arial"/>
                <a:cs typeface="Arial"/>
              </a:rPr>
              <a:t>b</a:t>
            </a:r>
            <a:r>
              <a:rPr dirty="0" sz="2250" spc="-254">
                <a:latin typeface="Tahoma"/>
                <a:cs typeface="Tahoma"/>
              </a:rPr>
              <a:t>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values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9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90839"/>
            <a:ext cx="95249" cy="9523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69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9599" y="1033581"/>
            <a:ext cx="12192000" cy="1948180"/>
            <a:chOff x="609599" y="1033581"/>
            <a:chExt cx="12192000" cy="1948180"/>
          </a:xfrm>
        </p:grpSpPr>
        <p:sp>
          <p:nvSpPr>
            <p:cNvPr id="4" name="object 4"/>
            <p:cNvSpPr/>
            <p:nvPr/>
          </p:nvSpPr>
          <p:spPr>
            <a:xfrm>
              <a:off x="628878" y="1039850"/>
              <a:ext cx="12172950" cy="1941830"/>
            </a:xfrm>
            <a:custGeom>
              <a:avLst/>
              <a:gdLst/>
              <a:ahLst/>
              <a:cxnLst/>
              <a:rect l="l" t="t" r="r" b="b"/>
              <a:pathLst>
                <a:path w="12172950" h="1941830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911261"/>
                  </a:lnTo>
                  <a:lnTo>
                    <a:pt x="12160402" y="1917992"/>
                  </a:lnTo>
                  <a:lnTo>
                    <a:pt x="12154814" y="1923567"/>
                  </a:lnTo>
                  <a:lnTo>
                    <a:pt x="12149239" y="1929168"/>
                  </a:lnTo>
                  <a:lnTo>
                    <a:pt x="12142508" y="1931949"/>
                  </a:lnTo>
                  <a:lnTo>
                    <a:pt x="18808" y="1931949"/>
                  </a:lnTo>
                  <a:lnTo>
                    <a:pt x="18808" y="1931720"/>
                  </a:lnTo>
                  <a:lnTo>
                    <a:pt x="0" y="1936419"/>
                  </a:lnTo>
                  <a:lnTo>
                    <a:pt x="4191" y="1938693"/>
                  </a:lnTo>
                  <a:lnTo>
                    <a:pt x="11214" y="1940775"/>
                  </a:lnTo>
                  <a:lnTo>
                    <a:pt x="18808" y="1941461"/>
                  </a:lnTo>
                  <a:lnTo>
                    <a:pt x="12134609" y="1941461"/>
                  </a:lnTo>
                  <a:lnTo>
                    <a:pt x="12142216" y="1940775"/>
                  </a:lnTo>
                  <a:lnTo>
                    <a:pt x="12149239" y="1938693"/>
                  </a:lnTo>
                  <a:lnTo>
                    <a:pt x="12155691" y="1935200"/>
                  </a:lnTo>
                  <a:lnTo>
                    <a:pt x="12159590" y="1931949"/>
                  </a:lnTo>
                  <a:lnTo>
                    <a:pt x="12161558" y="1930323"/>
                  </a:lnTo>
                  <a:lnTo>
                    <a:pt x="12161990" y="1929803"/>
                  </a:lnTo>
                  <a:lnTo>
                    <a:pt x="12166435" y="1924443"/>
                  </a:lnTo>
                  <a:lnTo>
                    <a:pt x="12169927" y="1917992"/>
                  </a:lnTo>
                  <a:lnTo>
                    <a:pt x="12172023" y="1910969"/>
                  </a:lnTo>
                  <a:lnTo>
                    <a:pt x="12172709" y="190336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9599" y="1033581"/>
              <a:ext cx="38100" cy="1943100"/>
            </a:xfrm>
            <a:custGeom>
              <a:avLst/>
              <a:gdLst/>
              <a:ahLst/>
              <a:cxnLst/>
              <a:rect l="l" t="t" r="r" b="b"/>
              <a:pathLst>
                <a:path w="38100" h="1943100">
                  <a:moveTo>
                    <a:pt x="19581" y="1942833"/>
                  </a:moveTo>
                  <a:lnTo>
                    <a:pt x="0" y="19096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938204"/>
                  </a:lnTo>
                  <a:lnTo>
                    <a:pt x="19581" y="19428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628880" y="311467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09599" y="3119556"/>
            <a:ext cx="12192000" cy="1948180"/>
            <a:chOff x="609599" y="3119556"/>
            <a:chExt cx="12192000" cy="1948180"/>
          </a:xfrm>
        </p:grpSpPr>
        <p:sp>
          <p:nvSpPr>
            <p:cNvPr id="8" name="object 8"/>
            <p:cNvSpPr/>
            <p:nvPr/>
          </p:nvSpPr>
          <p:spPr>
            <a:xfrm>
              <a:off x="628878" y="3125825"/>
              <a:ext cx="12172950" cy="1941830"/>
            </a:xfrm>
            <a:custGeom>
              <a:avLst/>
              <a:gdLst/>
              <a:ahLst/>
              <a:cxnLst/>
              <a:rect l="l" t="t" r="r" b="b"/>
              <a:pathLst>
                <a:path w="12172950" h="1941829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911261"/>
                  </a:lnTo>
                  <a:lnTo>
                    <a:pt x="12160402" y="1917992"/>
                  </a:lnTo>
                  <a:lnTo>
                    <a:pt x="12154814" y="1923567"/>
                  </a:lnTo>
                  <a:lnTo>
                    <a:pt x="12149239" y="1929168"/>
                  </a:lnTo>
                  <a:lnTo>
                    <a:pt x="12142508" y="1931949"/>
                  </a:lnTo>
                  <a:lnTo>
                    <a:pt x="18808" y="1931949"/>
                  </a:lnTo>
                  <a:lnTo>
                    <a:pt x="18808" y="1931720"/>
                  </a:lnTo>
                  <a:lnTo>
                    <a:pt x="0" y="1936419"/>
                  </a:lnTo>
                  <a:lnTo>
                    <a:pt x="4191" y="1938693"/>
                  </a:lnTo>
                  <a:lnTo>
                    <a:pt x="11214" y="1940775"/>
                  </a:lnTo>
                  <a:lnTo>
                    <a:pt x="18808" y="1941461"/>
                  </a:lnTo>
                  <a:lnTo>
                    <a:pt x="12134609" y="1941461"/>
                  </a:lnTo>
                  <a:lnTo>
                    <a:pt x="12142216" y="1940775"/>
                  </a:lnTo>
                  <a:lnTo>
                    <a:pt x="12149239" y="1938693"/>
                  </a:lnTo>
                  <a:lnTo>
                    <a:pt x="12155691" y="1935200"/>
                  </a:lnTo>
                  <a:lnTo>
                    <a:pt x="12159590" y="1931949"/>
                  </a:lnTo>
                  <a:lnTo>
                    <a:pt x="12161558" y="1930323"/>
                  </a:lnTo>
                  <a:lnTo>
                    <a:pt x="12161990" y="1929803"/>
                  </a:lnTo>
                  <a:lnTo>
                    <a:pt x="12166435" y="1924443"/>
                  </a:lnTo>
                  <a:lnTo>
                    <a:pt x="12169927" y="1917992"/>
                  </a:lnTo>
                  <a:lnTo>
                    <a:pt x="12172023" y="1910969"/>
                  </a:lnTo>
                  <a:lnTo>
                    <a:pt x="12172709" y="1903361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99" y="3119556"/>
              <a:ext cx="38100" cy="1943100"/>
            </a:xfrm>
            <a:custGeom>
              <a:avLst/>
              <a:gdLst/>
              <a:ahLst/>
              <a:cxnLst/>
              <a:rect l="l" t="t" r="r" b="b"/>
              <a:pathLst>
                <a:path w="38100" h="1943100">
                  <a:moveTo>
                    <a:pt x="19582" y="1942833"/>
                  </a:moveTo>
                  <a:lnTo>
                    <a:pt x="0" y="19096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938204"/>
                  </a:lnTo>
                  <a:lnTo>
                    <a:pt x="19582" y="19428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895714"/>
              <a:ext cx="66675" cy="666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4333864"/>
              <a:ext cx="66675" cy="666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4772013"/>
              <a:ext cx="66675" cy="6665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7699" y="3124189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431" y="3257589"/>
              <a:ext cx="185795" cy="247608"/>
            </a:xfrm>
            <a:prstGeom prst="rect">
              <a:avLst/>
            </a:prstGeom>
          </p:spPr>
        </p:pic>
      </p:grp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78346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15"/>
              <a:t>Unstandardised</a:t>
            </a:r>
            <a:r>
              <a:rPr dirty="0" spc="-275"/>
              <a:t> </a:t>
            </a:r>
            <a:r>
              <a:rPr dirty="0" spc="-229"/>
              <a:t>vs</a:t>
            </a:r>
            <a:r>
              <a:rPr dirty="0" spc="-275"/>
              <a:t> </a:t>
            </a:r>
            <a:r>
              <a:rPr dirty="0" spc="-235"/>
              <a:t>Standardised</a:t>
            </a:r>
            <a:r>
              <a:rPr dirty="0" spc="-270"/>
              <a:t> </a:t>
            </a:r>
            <a:r>
              <a:rPr dirty="0" spc="-145"/>
              <a:t>Betas</a:t>
            </a: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2474" y="1800214"/>
            <a:ext cx="66675" cy="666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2474" y="2247889"/>
            <a:ext cx="66675" cy="6665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2474" y="2686039"/>
            <a:ext cx="66675" cy="66655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47699" y="1038214"/>
            <a:ext cx="12144375" cy="504825"/>
            <a:chOff x="647699" y="1038214"/>
            <a:chExt cx="12144375" cy="504825"/>
          </a:xfrm>
        </p:grpSpPr>
        <p:sp>
          <p:nvSpPr>
            <p:cNvPr id="20" name="object 20"/>
            <p:cNvSpPr/>
            <p:nvPr/>
          </p:nvSpPr>
          <p:spPr>
            <a:xfrm>
              <a:off x="647699" y="1038214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431" y="1162089"/>
              <a:ext cx="185795" cy="24760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47699" y="1158875"/>
            <a:ext cx="12136120" cy="378015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6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Unstandardised</a:t>
            </a:r>
            <a:r>
              <a:rPr dirty="0" sz="1550" spc="-5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Tahoma"/>
                <a:cs typeface="Tahoma"/>
              </a:rPr>
              <a:t>Betas</a:t>
            </a:r>
            <a:endParaRPr sz="1550">
              <a:latin typeface="Tahoma"/>
              <a:cs typeface="Tahoma"/>
            </a:endParaRPr>
          </a:p>
          <a:p>
            <a:pPr marL="299720" marR="6748145">
              <a:lnSpc>
                <a:spcPct val="189500"/>
              </a:lnSpc>
              <a:spcBef>
                <a:spcPts val="675"/>
              </a:spcBef>
            </a:pPr>
            <a:r>
              <a:rPr dirty="0" sz="1550">
                <a:latin typeface="Tahoma"/>
                <a:cs typeface="Tahoma"/>
              </a:rPr>
              <a:t>Change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outcome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for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each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70" b="1">
                <a:solidFill>
                  <a:srgbClr val="1C4189"/>
                </a:solidFill>
                <a:latin typeface="Tahoma"/>
                <a:cs typeface="Tahoma"/>
              </a:rPr>
              <a:t>unit</a:t>
            </a:r>
            <a:r>
              <a:rPr dirty="0" sz="1550" spc="-12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change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predictor </a:t>
            </a:r>
            <a:r>
              <a:rPr dirty="0" sz="1550">
                <a:latin typeface="Tahoma"/>
                <a:cs typeface="Tahoma"/>
              </a:rPr>
              <a:t>Depends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on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original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scale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of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measurement</a:t>
            </a:r>
            <a:endParaRPr sz="1550">
              <a:latin typeface="Tahoma"/>
              <a:cs typeface="Tahoma"/>
            </a:endParaRPr>
          </a:p>
          <a:p>
            <a:pPr marL="299720">
              <a:lnSpc>
                <a:spcPct val="100000"/>
              </a:lnSpc>
              <a:spcBef>
                <a:spcPts val="1190"/>
              </a:spcBef>
            </a:pPr>
            <a:r>
              <a:rPr dirty="0" sz="1550">
                <a:latin typeface="Tahoma"/>
                <a:cs typeface="Tahoma"/>
              </a:rPr>
              <a:t>Usually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denoted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by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950" spc="-370" i="1">
                <a:latin typeface="Arial"/>
                <a:cs typeface="Arial"/>
              </a:rPr>
              <a:t>b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25"/>
              </a:spcBef>
            </a:pPr>
            <a:endParaRPr sz="15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dirty="0" sz="1550" spc="-8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90" b="1">
                <a:solidFill>
                  <a:srgbClr val="1C4189"/>
                </a:solidFill>
                <a:latin typeface="Tahoma"/>
                <a:cs typeface="Tahoma"/>
              </a:rPr>
              <a:t>Standardised</a:t>
            </a:r>
            <a:r>
              <a:rPr dirty="0" sz="1550" spc="-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20" b="1">
                <a:solidFill>
                  <a:srgbClr val="1C4189"/>
                </a:solidFill>
                <a:latin typeface="Tahoma"/>
                <a:cs typeface="Tahoma"/>
              </a:rPr>
              <a:t>Betas</a:t>
            </a:r>
            <a:endParaRPr sz="1550">
              <a:latin typeface="Tahoma"/>
              <a:cs typeface="Tahoma"/>
            </a:endParaRPr>
          </a:p>
          <a:p>
            <a:pPr marL="299720" marR="3593465">
              <a:lnSpc>
                <a:spcPct val="185500"/>
              </a:lnSpc>
              <a:spcBef>
                <a:spcPts val="825"/>
              </a:spcBef>
            </a:pPr>
            <a:r>
              <a:rPr dirty="0" sz="1550" spc="80">
                <a:latin typeface="Tahoma"/>
                <a:cs typeface="Tahoma"/>
              </a:rPr>
              <a:t>A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9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80" b="1">
                <a:solidFill>
                  <a:srgbClr val="1C4189"/>
                </a:solidFill>
                <a:latin typeface="Tahoma"/>
                <a:cs typeface="Tahoma"/>
              </a:rPr>
              <a:t>deviation</a:t>
            </a:r>
            <a:r>
              <a:rPr dirty="0" sz="155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change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outcome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for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each</a:t>
            </a:r>
            <a:r>
              <a:rPr dirty="0" sz="1550" spc="-135">
                <a:latin typeface="Tahoma"/>
                <a:cs typeface="Tahoma"/>
              </a:rPr>
              <a:t> </a:t>
            </a:r>
            <a:r>
              <a:rPr dirty="0" sz="1550" spc="-9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1550" spc="-11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80" b="1">
                <a:solidFill>
                  <a:srgbClr val="1C4189"/>
                </a:solidFill>
                <a:latin typeface="Tahoma"/>
                <a:cs typeface="Tahoma"/>
              </a:rPr>
              <a:t>deviation</a:t>
            </a:r>
            <a:r>
              <a:rPr dirty="0" sz="155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50" spc="-35">
                <a:latin typeface="Tahoma"/>
                <a:cs typeface="Tahoma"/>
              </a:rPr>
              <a:t>change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in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the</a:t>
            </a:r>
            <a:r>
              <a:rPr dirty="0" sz="1550" spc="-140">
                <a:latin typeface="Tahoma"/>
                <a:cs typeface="Tahoma"/>
              </a:rPr>
              <a:t> </a:t>
            </a:r>
            <a:r>
              <a:rPr dirty="0" sz="1550" spc="-10">
                <a:latin typeface="Tahoma"/>
                <a:cs typeface="Tahoma"/>
              </a:rPr>
              <a:t>predictor </a:t>
            </a:r>
            <a:r>
              <a:rPr dirty="0" sz="1550" spc="75">
                <a:latin typeface="Tahoma"/>
                <a:cs typeface="Tahoma"/>
              </a:rPr>
              <a:t>Do</a:t>
            </a:r>
            <a:r>
              <a:rPr dirty="0" sz="1550" spc="-160">
                <a:latin typeface="Tahoma"/>
                <a:cs typeface="Tahoma"/>
              </a:rPr>
              <a:t> </a:t>
            </a:r>
            <a:r>
              <a:rPr dirty="0" u="heavy" sz="15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not</a:t>
            </a:r>
            <a:r>
              <a:rPr dirty="0" u="none" sz="1550" spc="-150">
                <a:latin typeface="Tahoma"/>
                <a:cs typeface="Tahoma"/>
              </a:rPr>
              <a:t> </a:t>
            </a:r>
            <a:r>
              <a:rPr dirty="0" u="none" sz="1550" spc="-20">
                <a:latin typeface="Tahoma"/>
                <a:cs typeface="Tahoma"/>
              </a:rPr>
              <a:t>depend</a:t>
            </a:r>
            <a:r>
              <a:rPr dirty="0" u="none" sz="1550" spc="-155">
                <a:latin typeface="Tahoma"/>
                <a:cs typeface="Tahoma"/>
              </a:rPr>
              <a:t> </a:t>
            </a:r>
            <a:r>
              <a:rPr dirty="0" u="none" sz="1550" spc="-10">
                <a:latin typeface="Tahoma"/>
                <a:cs typeface="Tahoma"/>
              </a:rPr>
              <a:t>on</a:t>
            </a:r>
            <a:r>
              <a:rPr dirty="0" u="none" sz="1550" spc="-155">
                <a:latin typeface="Tahoma"/>
                <a:cs typeface="Tahoma"/>
              </a:rPr>
              <a:t> </a:t>
            </a:r>
            <a:r>
              <a:rPr dirty="0" u="none" sz="1550" spc="-10">
                <a:latin typeface="Tahoma"/>
                <a:cs typeface="Tahoma"/>
              </a:rPr>
              <a:t>original</a:t>
            </a:r>
            <a:r>
              <a:rPr dirty="0" u="none" sz="1550" spc="-155">
                <a:latin typeface="Tahoma"/>
                <a:cs typeface="Tahoma"/>
              </a:rPr>
              <a:t> </a:t>
            </a:r>
            <a:r>
              <a:rPr dirty="0" u="none" sz="1550" spc="-10">
                <a:latin typeface="Tahoma"/>
                <a:cs typeface="Tahoma"/>
              </a:rPr>
              <a:t>scale</a:t>
            </a:r>
            <a:r>
              <a:rPr dirty="0" u="none" sz="1550" spc="-160">
                <a:latin typeface="Tahoma"/>
                <a:cs typeface="Tahoma"/>
              </a:rPr>
              <a:t> </a:t>
            </a:r>
            <a:r>
              <a:rPr dirty="0" u="none" sz="1550">
                <a:latin typeface="Tahoma"/>
                <a:cs typeface="Tahoma"/>
              </a:rPr>
              <a:t>of</a:t>
            </a:r>
            <a:r>
              <a:rPr dirty="0" u="none" sz="1550" spc="-155">
                <a:latin typeface="Tahoma"/>
                <a:cs typeface="Tahoma"/>
              </a:rPr>
              <a:t> </a:t>
            </a:r>
            <a:r>
              <a:rPr dirty="0" u="none" sz="1550" spc="-10">
                <a:latin typeface="Tahoma"/>
                <a:cs typeface="Tahoma"/>
              </a:rPr>
              <a:t>measurement</a:t>
            </a:r>
            <a:endParaRPr sz="1550">
              <a:latin typeface="Tahoma"/>
              <a:cs typeface="Tahoma"/>
            </a:endParaRPr>
          </a:p>
          <a:p>
            <a:pPr marL="299720">
              <a:lnSpc>
                <a:spcPct val="100000"/>
              </a:lnSpc>
              <a:spcBef>
                <a:spcPts val="1190"/>
              </a:spcBef>
            </a:pPr>
            <a:r>
              <a:rPr dirty="0" sz="1550">
                <a:latin typeface="Tahoma"/>
                <a:cs typeface="Tahoma"/>
              </a:rPr>
              <a:t>Usually</a:t>
            </a:r>
            <a:r>
              <a:rPr dirty="0" sz="1550" spc="-155">
                <a:latin typeface="Tahoma"/>
                <a:cs typeface="Tahoma"/>
              </a:rPr>
              <a:t> </a:t>
            </a:r>
            <a:r>
              <a:rPr dirty="0" sz="1550">
                <a:latin typeface="Tahoma"/>
                <a:cs typeface="Tahoma"/>
              </a:rPr>
              <a:t>denoted</a:t>
            </a:r>
            <a:r>
              <a:rPr dirty="0" sz="1550" spc="-150">
                <a:latin typeface="Tahoma"/>
                <a:cs typeface="Tahoma"/>
              </a:rPr>
              <a:t> </a:t>
            </a:r>
            <a:r>
              <a:rPr dirty="0" sz="1550" spc="-25">
                <a:latin typeface="Tahoma"/>
                <a:cs typeface="Tahoma"/>
              </a:rPr>
              <a:t>by</a:t>
            </a:r>
            <a:r>
              <a:rPr dirty="0" sz="1550" spc="-145">
                <a:latin typeface="Tahoma"/>
                <a:cs typeface="Tahoma"/>
              </a:rPr>
              <a:t> </a:t>
            </a:r>
            <a:r>
              <a:rPr dirty="0" sz="1950" spc="-50" i="1">
                <a:latin typeface="Arial"/>
                <a:cs typeface="Arial"/>
              </a:rPr>
              <a:t>β</a:t>
            </a:r>
            <a:endParaRPr sz="195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35"/>
              <a:t>Research</a:t>
            </a:r>
            <a:r>
              <a:rPr dirty="0" spc="-335"/>
              <a:t> </a:t>
            </a:r>
            <a:r>
              <a:rPr dirty="0" spc="-175"/>
              <a:t>Question</a:t>
            </a:r>
            <a:r>
              <a:rPr dirty="0" spc="-335"/>
              <a:t> </a:t>
            </a:r>
            <a:r>
              <a:rPr dirty="0" spc="-254"/>
              <a:t>&amp;</a:t>
            </a:r>
            <a:r>
              <a:rPr dirty="0" spc="-335"/>
              <a:t> </a:t>
            </a:r>
            <a:r>
              <a:rPr dirty="0" spc="-165"/>
              <a:t>Hypothesis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876538"/>
            <a:ext cx="95249" cy="9523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373378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9174" y="459103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96899" y="996950"/>
            <a:ext cx="12027535" cy="417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55" b="1">
                <a:solidFill>
                  <a:srgbClr val="003B49"/>
                </a:solidFill>
                <a:latin typeface="Tahoma"/>
                <a:cs typeface="Tahoma"/>
              </a:rPr>
              <a:t>Research </a:t>
            </a:r>
            <a:r>
              <a:rPr dirty="0" sz="2250" spc="-10" b="1">
                <a:solidFill>
                  <a:srgbClr val="003B49"/>
                </a:solidFill>
                <a:latin typeface="Tahoma"/>
                <a:cs typeface="Tahoma"/>
              </a:rPr>
              <a:t>Question</a:t>
            </a:r>
            <a:endParaRPr sz="2250">
              <a:latin typeface="Tahoma"/>
              <a:cs typeface="Tahoma"/>
            </a:endParaRPr>
          </a:p>
          <a:p>
            <a:pPr marL="20955">
              <a:lnSpc>
                <a:spcPct val="100000"/>
              </a:lnSpc>
              <a:spcBef>
                <a:spcPts val="1875"/>
              </a:spcBef>
            </a:pPr>
            <a:r>
              <a:rPr dirty="0" sz="2250" spc="-90">
                <a:latin typeface="Tahoma"/>
                <a:cs typeface="Tahoma"/>
              </a:rPr>
              <a:t>3.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Which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has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biggest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impact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upon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sleep?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2250" spc="-35" b="1">
                <a:solidFill>
                  <a:srgbClr val="003B49"/>
                </a:solidFill>
                <a:latin typeface="Tahoma"/>
                <a:cs typeface="Tahoma"/>
              </a:rPr>
              <a:t>Hypotheses</a:t>
            </a:r>
            <a:endParaRPr sz="2250">
              <a:latin typeface="Tahoma"/>
              <a:cs typeface="Tahoma"/>
            </a:endParaRPr>
          </a:p>
          <a:p>
            <a:pPr marL="297815" marR="590550">
              <a:lnSpc>
                <a:spcPct val="108300"/>
              </a:lnSpc>
              <a:spcBef>
                <a:spcPts val="1650"/>
              </a:spcBef>
            </a:pP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than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maladaptive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19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strategies</a:t>
            </a:r>
            <a:endParaRPr sz="2250">
              <a:latin typeface="Tahoma"/>
              <a:cs typeface="Tahoma"/>
            </a:endParaRPr>
          </a:p>
          <a:p>
            <a:pPr marL="678815" marR="5080">
              <a:lnSpc>
                <a:spcPct val="108300"/>
              </a:lnSpc>
              <a:spcBef>
                <a:spcPts val="900"/>
              </a:spcBef>
            </a:pPr>
            <a:r>
              <a:rPr dirty="0" sz="2250">
                <a:latin typeface="Tahoma"/>
                <a:cs typeface="Tahoma"/>
              </a:rPr>
              <a:t>Note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we’ve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dropped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non-</a:t>
            </a:r>
            <a:r>
              <a:rPr dirty="0" sz="2250" spc="-35">
                <a:latin typeface="Tahoma"/>
                <a:cs typeface="Tahoma"/>
              </a:rPr>
              <a:t>significant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from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our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prediction,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adaptive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emotional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(because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already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know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non-</a:t>
            </a:r>
            <a:r>
              <a:rPr dirty="0" sz="2250" spc="-10">
                <a:latin typeface="Tahoma"/>
                <a:cs typeface="Tahoma"/>
              </a:rPr>
              <a:t>significant)</a:t>
            </a:r>
            <a:endParaRPr sz="2250">
              <a:latin typeface="Tahoma"/>
              <a:cs typeface="Tahoma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dirty="0" sz="2250">
                <a:latin typeface="Tahoma"/>
                <a:cs typeface="Tahoma"/>
              </a:rPr>
              <a:t>Note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we’re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saying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anything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60" i="1">
                <a:latin typeface="Trebuchet MS"/>
                <a:cs typeface="Trebuchet MS"/>
              </a:rPr>
              <a:t>direction</a:t>
            </a:r>
            <a:r>
              <a:rPr dirty="0" sz="2250" spc="-204" i="1">
                <a:latin typeface="Trebuchet MS"/>
                <a:cs typeface="Trebuchet MS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effect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here,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just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 i="1">
                <a:latin typeface="Trebuchet MS"/>
                <a:cs typeface="Trebuchet MS"/>
              </a:rPr>
              <a:t>magnitude</a:t>
            </a:r>
            <a:endParaRPr sz="2250">
              <a:latin typeface="Trebuchet MS"/>
              <a:cs typeface="Trebuchet MS"/>
            </a:endParaRPr>
          </a:p>
          <a:p>
            <a:pPr marL="678815">
              <a:lnSpc>
                <a:spcPct val="100000"/>
              </a:lnSpc>
              <a:spcBef>
                <a:spcPts val="225"/>
              </a:spcBef>
            </a:pPr>
            <a:r>
              <a:rPr dirty="0" sz="2250" spc="-70">
                <a:latin typeface="Tahoma"/>
                <a:cs typeface="Tahoma"/>
              </a:rPr>
              <a:t>(because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we’re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interested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absolute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values)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Operationalisation</a:t>
            </a:r>
            <a:r>
              <a:rPr dirty="0" spc="-310"/>
              <a:t> </a:t>
            </a:r>
            <a:r>
              <a:rPr dirty="0" spc="-265"/>
              <a:t>-</a:t>
            </a:r>
            <a:r>
              <a:rPr dirty="0" spc="-310"/>
              <a:t> </a:t>
            </a:r>
            <a:r>
              <a:rPr dirty="0" spc="-135"/>
              <a:t>Model</a:t>
            </a:r>
            <a:r>
              <a:rPr dirty="0" spc="-310"/>
              <a:t> </a:t>
            </a:r>
            <a:r>
              <a:rPr dirty="0" spc="-50"/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9950" y="1041332"/>
            <a:ext cx="11763375" cy="363601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0"/>
              </a:spcBef>
            </a:pPr>
            <a:r>
              <a:rPr dirty="0" sz="2250" spc="-10">
                <a:latin typeface="Tahoma"/>
                <a:cs typeface="Tahoma"/>
              </a:rPr>
              <a:t>Predictors: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75"/>
              </a:spcBef>
            </a:pP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1</a:t>
            </a:r>
            <a:r>
              <a:rPr dirty="0" baseline="-11111" sz="3000" spc="1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Positive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4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</a:t>
            </a:r>
            <a:r>
              <a:rPr dirty="0" sz="2750" spc="-10" i="1">
                <a:latin typeface="Arial"/>
                <a:cs typeface="Arial"/>
              </a:rPr>
              <a:t>PosPysch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 marR="4100195">
              <a:lnSpc>
                <a:spcPct val="129500"/>
              </a:lnSpc>
              <a:spcBef>
                <a:spcPts val="5"/>
              </a:spcBef>
            </a:pP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2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Adaptive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(</a:t>
            </a:r>
            <a:r>
              <a:rPr dirty="0" sz="2750" spc="-25" i="1">
                <a:latin typeface="Arial"/>
                <a:cs typeface="Arial"/>
              </a:rPr>
              <a:t>AdaptEmoReg</a:t>
            </a:r>
            <a:r>
              <a:rPr dirty="0" sz="2250" spc="-25">
                <a:latin typeface="Tahoma"/>
                <a:cs typeface="Tahoma"/>
              </a:rPr>
              <a:t>)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11111" sz="3000">
                <a:latin typeface="Tahoma"/>
                <a:cs typeface="Tahoma"/>
              </a:rPr>
              <a:t>3</a:t>
            </a:r>
            <a:r>
              <a:rPr dirty="0" baseline="-11111" sz="3000" spc="15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Maladaptive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emotion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attributes</a:t>
            </a:r>
            <a:r>
              <a:rPr dirty="0" sz="2250" spc="-25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(</a:t>
            </a:r>
            <a:r>
              <a:rPr dirty="0" sz="2750" spc="-45" i="1">
                <a:latin typeface="Arial"/>
                <a:cs typeface="Arial"/>
              </a:rPr>
              <a:t>MalEmoReg</a:t>
            </a:r>
            <a:r>
              <a:rPr dirty="0" sz="2250" spc="-45">
                <a:latin typeface="Tahoma"/>
                <a:cs typeface="Tahoma"/>
              </a:rPr>
              <a:t>) </a:t>
            </a:r>
            <a:r>
              <a:rPr dirty="0" sz="2250">
                <a:latin typeface="Tahoma"/>
                <a:cs typeface="Tahoma"/>
              </a:rPr>
              <a:t>Outcome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90">
                <a:latin typeface="Tahoma"/>
                <a:cs typeface="Tahoma"/>
              </a:rPr>
              <a:t>(</a:t>
            </a:r>
            <a:r>
              <a:rPr dirty="0" sz="2750" spc="-190" i="1">
                <a:latin typeface="Arial"/>
                <a:cs typeface="Arial"/>
              </a:rPr>
              <a:t>y</a:t>
            </a:r>
            <a:r>
              <a:rPr dirty="0" sz="2250" spc="-190">
                <a:latin typeface="Tahoma"/>
                <a:cs typeface="Tahoma"/>
              </a:rPr>
              <a:t>):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Sleep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quality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&amp;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quantity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(</a:t>
            </a:r>
            <a:r>
              <a:rPr dirty="0" sz="2750" spc="-20" i="1">
                <a:latin typeface="Arial"/>
                <a:cs typeface="Arial"/>
              </a:rPr>
              <a:t>Sleep</a:t>
            </a:r>
            <a:r>
              <a:rPr dirty="0" sz="2250" spc="-2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475"/>
              </a:spcBef>
            </a:pPr>
            <a:r>
              <a:rPr dirty="0" sz="2250" spc="-10">
                <a:latin typeface="Tahoma"/>
                <a:cs typeface="Tahoma"/>
              </a:rPr>
              <a:t>Model:</a:t>
            </a:r>
            <a:endParaRPr sz="225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75"/>
              </a:spcBef>
            </a:pPr>
            <a:r>
              <a:rPr dirty="0" sz="2750" spc="-70" i="1">
                <a:latin typeface="Arial"/>
                <a:cs typeface="Arial"/>
              </a:rPr>
              <a:t>Sleep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97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22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55" i="1">
                <a:latin typeface="Arial"/>
                <a:cs typeface="Arial"/>
              </a:rPr>
              <a:t>PosPsych</a:t>
            </a:r>
            <a:r>
              <a:rPr dirty="0" baseline="-9722" sz="3000" spc="-82">
                <a:latin typeface="Tahoma"/>
                <a:cs typeface="Tahoma"/>
              </a:rPr>
              <a:t>1</a:t>
            </a:r>
            <a:r>
              <a:rPr dirty="0" baseline="-9971" sz="2925" spc="-82" i="1">
                <a:latin typeface="Arial"/>
                <a:cs typeface="Arial"/>
              </a:rPr>
              <a:t>i</a:t>
            </a:r>
            <a:r>
              <a:rPr dirty="0" baseline="-9971" sz="2925" spc="-37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2</a:t>
            </a:r>
            <a:r>
              <a:rPr dirty="0" baseline="-11111" sz="3000" spc="209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70" i="1">
                <a:latin typeface="Arial"/>
                <a:cs typeface="Arial"/>
              </a:rPr>
              <a:t>AdaptEmoReg</a:t>
            </a:r>
            <a:r>
              <a:rPr dirty="0" baseline="-9722" sz="3000" spc="-104">
                <a:latin typeface="Tahoma"/>
                <a:cs typeface="Tahoma"/>
              </a:rPr>
              <a:t>2</a:t>
            </a:r>
            <a:r>
              <a:rPr dirty="0" baseline="-9971" sz="2925" spc="-104" i="1">
                <a:latin typeface="Arial"/>
                <a:cs typeface="Arial"/>
              </a:rPr>
              <a:t>i</a:t>
            </a:r>
            <a:r>
              <a:rPr dirty="0" baseline="-9971" sz="2925" spc="352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11111" sz="3000" spc="-450">
                <a:latin typeface="Tahoma"/>
                <a:cs typeface="Tahoma"/>
              </a:rPr>
              <a:t>3</a:t>
            </a:r>
            <a:r>
              <a:rPr dirty="0" baseline="-11111" sz="3000" spc="217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10" i="1">
                <a:latin typeface="Arial"/>
                <a:cs typeface="Arial"/>
              </a:rPr>
              <a:t>MalEmoReg</a:t>
            </a:r>
            <a:r>
              <a:rPr dirty="0" baseline="-9722" sz="3000" spc="-15">
                <a:latin typeface="Tahoma"/>
                <a:cs typeface="Tahoma"/>
              </a:rPr>
              <a:t>3</a:t>
            </a:r>
            <a:r>
              <a:rPr dirty="0" baseline="-9971" sz="2925" spc="-15" i="1">
                <a:latin typeface="Arial"/>
                <a:cs typeface="Arial"/>
              </a:rPr>
              <a:t>i</a:t>
            </a:r>
            <a:r>
              <a:rPr dirty="0" baseline="-9971" sz="2925" spc="34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47661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019538"/>
            <a:ext cx="95249" cy="9523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599" y="2080164"/>
          <a:ext cx="12268200" cy="232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645"/>
                <a:gridCol w="2063750"/>
                <a:gridCol w="1033779"/>
                <a:gridCol w="869950"/>
                <a:gridCol w="1242059"/>
                <a:gridCol w="1326515"/>
                <a:gridCol w="1210945"/>
                <a:gridCol w="1435734"/>
                <a:gridCol w="1021715"/>
              </a:tblGrid>
              <a:tr h="419734">
                <a:tc>
                  <a:txBody>
                    <a:bodyPr/>
                    <a:lstStyle/>
                    <a:p>
                      <a:pPr marL="142875">
                        <a:lnSpc>
                          <a:spcPts val="2670"/>
                        </a:lnSpc>
                      </a:pPr>
                      <a:r>
                        <a:rPr dirty="0" sz="2250" spc="-35" b="1">
                          <a:latin typeface="Tahoma"/>
                          <a:cs typeface="Tahoma"/>
                        </a:rPr>
                        <a:t>Parameter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ts val="2670"/>
                        </a:lnSpc>
                      </a:pPr>
                      <a:r>
                        <a:rPr dirty="0" sz="2250" spc="-10" b="1">
                          <a:latin typeface="Tahoma"/>
                          <a:cs typeface="Tahoma"/>
                        </a:rPr>
                        <a:t>Coefficient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SE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70"/>
                        </a:lnSpc>
                      </a:pPr>
                      <a:r>
                        <a:rPr dirty="0" sz="2250" spc="-25" b="1">
                          <a:latin typeface="Tahoma"/>
                          <a:cs typeface="Tahoma"/>
                        </a:rPr>
                        <a:t>CI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ts val="2670"/>
                        </a:lnSpc>
                      </a:pPr>
                      <a:r>
                        <a:rPr dirty="0" sz="2250" spc="-70" b="1">
                          <a:latin typeface="Tahoma"/>
                          <a:cs typeface="Tahoma"/>
                        </a:rPr>
                        <a:t>CI_low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70"/>
                        </a:lnSpc>
                      </a:pPr>
                      <a:r>
                        <a:rPr dirty="0" sz="2250" spc="-95" b="1">
                          <a:latin typeface="Tahoma"/>
                          <a:cs typeface="Tahoma"/>
                        </a:rPr>
                        <a:t>CI_high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ts val="2670"/>
                        </a:lnSpc>
                      </a:pPr>
                      <a:r>
                        <a:rPr dirty="0" sz="2250" spc="-50" b="1">
                          <a:latin typeface="Tahoma"/>
                          <a:cs typeface="Tahoma"/>
                        </a:rPr>
                        <a:t>t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ts val="2670"/>
                        </a:lnSpc>
                      </a:pPr>
                      <a:r>
                        <a:rPr dirty="0" sz="2250" spc="-35" b="1">
                          <a:latin typeface="Tahoma"/>
                          <a:cs typeface="Tahoma"/>
                        </a:rPr>
                        <a:t>df_error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70"/>
                        </a:lnSpc>
                      </a:pPr>
                      <a:r>
                        <a:rPr dirty="0" sz="2250" spc="-50" b="1">
                          <a:latin typeface="Tahoma"/>
                          <a:cs typeface="Tahoma"/>
                        </a:rPr>
                        <a:t>p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(Intercept)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0.050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Tahoma"/>
                          <a:cs typeface="Tahoma"/>
                        </a:rPr>
                        <a:t>0.95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0.099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0.099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1.000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pos_psy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240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0.349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0.067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Tahoma"/>
                          <a:cs typeface="Tahoma"/>
                        </a:rPr>
                        <a:t>0.95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0.217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0.481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5.183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0.000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adapt_er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0.092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0.061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Tahoma"/>
                          <a:cs typeface="Tahoma"/>
                        </a:rPr>
                        <a:t>0.95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0.212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0.028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1.509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0.132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 marL="14287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mal_er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0.154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4732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0.057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20">
                          <a:latin typeface="Tahoma"/>
                          <a:cs typeface="Tahoma"/>
                        </a:rPr>
                        <a:t>0.95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1336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0.267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3670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0.041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22796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65">
                          <a:latin typeface="Tahoma"/>
                          <a:cs typeface="Tahoma"/>
                        </a:rPr>
                        <a:t>-</a:t>
                      </a:r>
                      <a:r>
                        <a:rPr dirty="0" sz="2250" spc="-10">
                          <a:latin typeface="Tahoma"/>
                          <a:cs typeface="Tahoma"/>
                        </a:rPr>
                        <a:t>2.679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5176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45">
                          <a:latin typeface="Tahoma"/>
                          <a:cs typeface="Tahoma"/>
                        </a:rPr>
                        <a:t>329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marR="135255">
                        <a:lnSpc>
                          <a:spcPts val="2630"/>
                        </a:lnSpc>
                        <a:spcBef>
                          <a:spcPts val="560"/>
                        </a:spcBef>
                      </a:pPr>
                      <a:r>
                        <a:rPr dirty="0" sz="2250" spc="-10">
                          <a:latin typeface="Tahoma"/>
                          <a:cs typeface="Tahoma"/>
                        </a:rPr>
                        <a:t>0.008</a:t>
                      </a:r>
                      <a:endParaRPr sz="2250">
                        <a:latin typeface="Tahoma"/>
                        <a:cs typeface="Tahoma"/>
                      </a:endParaRPr>
                    </a:p>
                  </a:txBody>
                  <a:tcPr marL="0" marR="0" marB="0" marT="7112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899" y="996950"/>
            <a:ext cx="319468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125" b="1">
                <a:solidFill>
                  <a:srgbClr val="003B49"/>
                </a:solidFill>
                <a:latin typeface="Tahoma"/>
                <a:cs typeface="Tahoma"/>
              </a:rPr>
              <a:t>Statistical</a:t>
            </a:r>
            <a:r>
              <a:rPr dirty="0" sz="2250" spc="-16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003B49"/>
                </a:solidFill>
                <a:latin typeface="Tahoma"/>
                <a:cs typeface="Tahoma"/>
              </a:rPr>
              <a:t>Interpretation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429237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82650" y="5155836"/>
            <a:ext cx="11871960" cy="188658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 marR="446405">
              <a:lnSpc>
                <a:spcPct val="111400"/>
              </a:lnSpc>
              <a:spcBef>
                <a:spcPts val="150"/>
              </a:spcBef>
            </a:pPr>
            <a:r>
              <a:rPr dirty="0" sz="2250" spc="-25">
                <a:latin typeface="Tahoma"/>
                <a:cs typeface="Tahoma"/>
              </a:rPr>
              <a:t>Look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absolute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0" b="1">
                <a:solidFill>
                  <a:srgbClr val="1C4189"/>
                </a:solidFill>
                <a:latin typeface="Tahoma"/>
                <a:cs typeface="Tahoma"/>
              </a:rPr>
              <a:t>values</a:t>
            </a:r>
            <a:r>
              <a:rPr dirty="0" sz="2250" spc="-1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750" spc="-135" i="1">
                <a:latin typeface="Arial"/>
                <a:cs typeface="Arial"/>
              </a:rPr>
              <a:t>β</a:t>
            </a:r>
            <a:r>
              <a:rPr dirty="0" sz="2750" spc="-260" i="1">
                <a:latin typeface="Arial"/>
                <a:cs typeface="Arial"/>
              </a:rPr>
              <a:t> </a:t>
            </a:r>
            <a:r>
              <a:rPr dirty="0" sz="2250" spc="-50">
                <a:latin typeface="Tahoma"/>
                <a:cs typeface="Tahoma"/>
              </a:rPr>
              <a:t>(ignore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positive/negative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sign)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decide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‘bigger’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sleep?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12700" marR="5080">
              <a:lnSpc>
                <a:spcPct val="117400"/>
              </a:lnSpc>
              <a:spcBef>
                <a:spcPts val="459"/>
              </a:spcBef>
            </a:pPr>
            <a:r>
              <a:rPr dirty="0" sz="2250" spc="-85">
                <a:latin typeface="Tahoma"/>
                <a:cs typeface="Tahoma"/>
              </a:rPr>
              <a:t>Remember,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assume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non-</a:t>
            </a:r>
            <a:r>
              <a:rPr dirty="0" sz="2250" spc="-10">
                <a:latin typeface="Tahoma"/>
                <a:cs typeface="Tahoma"/>
              </a:rPr>
              <a:t>statistically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significant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750" spc="-135" i="1">
                <a:latin typeface="Arial"/>
                <a:cs typeface="Arial"/>
              </a:rPr>
              <a:t>β</a:t>
            </a:r>
            <a:r>
              <a:rPr dirty="0" sz="2750" spc="-245" i="1">
                <a:latin typeface="Arial"/>
                <a:cs typeface="Arial"/>
              </a:rPr>
              <a:t> </a:t>
            </a:r>
            <a:r>
              <a:rPr dirty="0" sz="2250" spc="-45">
                <a:latin typeface="Tahoma"/>
                <a:cs typeface="Tahoma"/>
              </a:rPr>
              <a:t>values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important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 </a:t>
            </a:r>
            <a:r>
              <a:rPr dirty="0" sz="2250" spc="-35">
                <a:latin typeface="Tahoma"/>
                <a:cs typeface="Tahoma"/>
              </a:rPr>
              <a:t>outcome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10">
                <a:latin typeface="Tahoma"/>
                <a:cs typeface="Tahoma"/>
              </a:rPr>
              <a:t>(we’d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report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them,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them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meaningful)</a:t>
            </a:r>
            <a:endParaRPr sz="225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6400787"/>
            <a:ext cx="95249" cy="9523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42983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/>
              <a:t>Running</a:t>
            </a:r>
            <a:r>
              <a:rPr dirty="0" spc="-335"/>
              <a:t> </a:t>
            </a:r>
            <a:r>
              <a:rPr dirty="0" spc="-210"/>
              <a:t>the</a:t>
            </a:r>
            <a:r>
              <a:rPr dirty="0" spc="-335"/>
              <a:t> </a:t>
            </a:r>
            <a:r>
              <a:rPr dirty="0" spc="-150"/>
              <a:t>Analysis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0503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3276587"/>
            <a:ext cx="95249" cy="952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819512"/>
            <a:ext cx="95249" cy="952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882641"/>
            <a:ext cx="12088495" cy="3578860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2250" spc="-100" b="1">
                <a:solidFill>
                  <a:srgbClr val="003B49"/>
                </a:solidFill>
                <a:latin typeface="Tahoma"/>
                <a:cs typeface="Tahoma"/>
              </a:rPr>
              <a:t>Applied</a:t>
            </a:r>
            <a:r>
              <a:rPr dirty="0" sz="2250" spc="-185" b="1">
                <a:solidFill>
                  <a:srgbClr val="003B49"/>
                </a:solidFill>
                <a:latin typeface="Tahoma"/>
                <a:cs typeface="Tahoma"/>
              </a:rPr>
              <a:t> </a:t>
            </a:r>
            <a:r>
              <a:rPr dirty="0" sz="2250" spc="-65" b="1">
                <a:solidFill>
                  <a:srgbClr val="003B49"/>
                </a:solidFill>
                <a:latin typeface="Tahoma"/>
                <a:cs typeface="Tahoma"/>
              </a:rPr>
              <a:t>Interpretation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2250">
                <a:latin typeface="Tahoma"/>
                <a:cs typeface="Tahoma"/>
              </a:rPr>
              <a:t>What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should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people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focus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better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quality/quantity?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🤔</a:t>
            </a:r>
            <a:endParaRPr sz="2450">
              <a:latin typeface="Segoe UI Symbol"/>
              <a:cs typeface="Segoe UI Symbol"/>
            </a:endParaRPr>
          </a:p>
          <a:p>
            <a:pPr marL="297815" marR="639445">
              <a:lnSpc>
                <a:spcPct val="125000"/>
              </a:lnSpc>
              <a:spcBef>
                <a:spcPts val="1760"/>
              </a:spcBef>
            </a:pPr>
            <a:r>
              <a:rPr dirty="0" sz="2250" spc="-20">
                <a:latin typeface="Tahoma"/>
                <a:cs typeface="Tahoma"/>
              </a:rPr>
              <a:t>This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analysis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suggests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best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thing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do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improve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focus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increasing </a:t>
            </a:r>
            <a:r>
              <a:rPr dirty="0" sz="2250" spc="-20">
                <a:latin typeface="Tahoma"/>
                <a:cs typeface="Tahoma"/>
              </a:rPr>
              <a:t>positive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psychology</a:t>
            </a:r>
            <a:r>
              <a:rPr dirty="0" sz="2250" spc="-20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attributes</a:t>
            </a:r>
            <a:endParaRPr sz="2250">
              <a:latin typeface="Tahoma"/>
              <a:cs typeface="Tahoma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dirty="0" sz="2250" spc="-20">
                <a:latin typeface="Tahoma"/>
                <a:cs typeface="Tahoma"/>
              </a:rPr>
              <a:t>Decreasing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maladaptive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will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help,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but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much</a:t>
            </a:r>
            <a:endParaRPr sz="2250">
              <a:latin typeface="Tahoma"/>
              <a:cs typeface="Tahoma"/>
            </a:endParaRPr>
          </a:p>
          <a:p>
            <a:pPr marL="297815" marR="5080">
              <a:lnSpc>
                <a:spcPct val="125000"/>
              </a:lnSpc>
              <a:spcBef>
                <a:spcPts val="900"/>
              </a:spcBef>
            </a:pPr>
            <a:r>
              <a:rPr dirty="0" sz="2250">
                <a:latin typeface="Tahoma"/>
                <a:cs typeface="Tahoma"/>
              </a:rPr>
              <a:t>Working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adaptive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emotional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regulation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strategies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would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not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have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any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impact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on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sleep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(because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was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non-</a:t>
            </a:r>
            <a:r>
              <a:rPr dirty="0" sz="2250" spc="-10">
                <a:latin typeface="Tahoma"/>
                <a:cs typeface="Tahoma"/>
              </a:rPr>
              <a:t>significant)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987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4"/>
              <a:t>Lecture</a:t>
            </a:r>
            <a:r>
              <a:rPr dirty="0" spc="-310"/>
              <a:t> </a:t>
            </a:r>
            <a:r>
              <a:rPr dirty="0" spc="-30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33612"/>
            <a:ext cx="95249" cy="952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41734" y="1120775"/>
            <a:ext cx="11572875" cy="4239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>
              <a:lnSpc>
                <a:spcPts val="2515"/>
              </a:lnSpc>
              <a:spcBef>
                <a:spcPts val="100"/>
              </a:spcBef>
            </a:pPr>
            <a:r>
              <a:rPr dirty="0" sz="2250" spc="-70">
                <a:latin typeface="Tahoma"/>
                <a:cs typeface="Tahoma"/>
              </a:rPr>
              <a:t>You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extend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include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multiple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predictors:</a:t>
            </a:r>
            <a:endParaRPr sz="2250">
              <a:latin typeface="Tahoma"/>
              <a:cs typeface="Tahoma"/>
            </a:endParaRPr>
          </a:p>
          <a:p>
            <a:pPr marL="353060">
              <a:lnSpc>
                <a:spcPts val="3235"/>
              </a:lnSpc>
            </a:pPr>
            <a:r>
              <a:rPr dirty="0" sz="2750" i="1">
                <a:latin typeface="Arial"/>
                <a:cs typeface="Arial"/>
              </a:rPr>
              <a:t>y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baseline="-9971" sz="2925" spc="540" i="1">
                <a:latin typeface="Arial"/>
                <a:cs typeface="Arial"/>
              </a:rPr>
              <a:t> </a:t>
            </a:r>
            <a:r>
              <a:rPr dirty="0" sz="2850">
                <a:latin typeface="Tahoma"/>
                <a:cs typeface="Tahoma"/>
              </a:rPr>
              <a:t>=</a:t>
            </a:r>
            <a:r>
              <a:rPr dirty="0" sz="2850" spc="-15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0</a:t>
            </a:r>
            <a:r>
              <a:rPr dirty="0" baseline="-9722" sz="3000" spc="270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300" i="1">
                <a:latin typeface="Arial"/>
                <a:cs typeface="Arial"/>
              </a:rPr>
              <a:t>b</a:t>
            </a:r>
            <a:r>
              <a:rPr dirty="0" baseline="-9722" sz="3000" spc="-450">
                <a:latin typeface="Tahoma"/>
                <a:cs typeface="Tahoma"/>
              </a:rPr>
              <a:t>1</a:t>
            </a:r>
            <a:r>
              <a:rPr dirty="0" baseline="-9722" sz="3000" spc="270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i="1">
                <a:latin typeface="Arial"/>
                <a:cs typeface="Arial"/>
              </a:rPr>
              <a:t>x</a:t>
            </a:r>
            <a:r>
              <a:rPr dirty="0" baseline="-9722" sz="3000">
                <a:latin typeface="Tahoma"/>
                <a:cs typeface="Tahoma"/>
              </a:rPr>
              <a:t>1</a:t>
            </a:r>
            <a:r>
              <a:rPr dirty="0" baseline="-9971" sz="2925" i="1">
                <a:latin typeface="Arial"/>
                <a:cs typeface="Arial"/>
              </a:rPr>
              <a:t>i</a:t>
            </a:r>
            <a:r>
              <a:rPr dirty="0" sz="2850">
                <a:latin typeface="Tahoma"/>
                <a:cs typeface="Tahoma"/>
              </a:rPr>
              <a:t>+.</a:t>
            </a:r>
            <a:r>
              <a:rPr dirty="0" sz="2850" spc="-440">
                <a:latin typeface="Tahoma"/>
                <a:cs typeface="Tahoma"/>
              </a:rPr>
              <a:t> </a:t>
            </a:r>
            <a:r>
              <a:rPr dirty="0" sz="2850" spc="-155">
                <a:latin typeface="Tahoma"/>
                <a:cs typeface="Tahoma"/>
              </a:rPr>
              <a:t>.</a:t>
            </a:r>
            <a:r>
              <a:rPr dirty="0" sz="2850" spc="-440">
                <a:latin typeface="Tahoma"/>
                <a:cs typeface="Tahoma"/>
              </a:rPr>
              <a:t> </a:t>
            </a:r>
            <a:r>
              <a:rPr dirty="0" sz="2850" spc="-155">
                <a:latin typeface="Tahoma"/>
                <a:cs typeface="Tahoma"/>
              </a:rPr>
              <a:t>.</a:t>
            </a:r>
            <a:r>
              <a:rPr dirty="0" sz="2850" spc="-440">
                <a:latin typeface="Tahoma"/>
                <a:cs typeface="Tahoma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750" spc="-70" i="1">
                <a:latin typeface="Arial"/>
                <a:cs typeface="Arial"/>
              </a:rPr>
              <a:t>b</a:t>
            </a:r>
            <a:r>
              <a:rPr dirty="0" baseline="-9971" sz="2925" spc="-104" i="1">
                <a:latin typeface="Arial"/>
                <a:cs typeface="Arial"/>
              </a:rPr>
              <a:t>n</a:t>
            </a:r>
            <a:r>
              <a:rPr dirty="0" baseline="-9971" sz="2925" spc="345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×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175" i="1">
                <a:latin typeface="Arial"/>
                <a:cs typeface="Arial"/>
              </a:rPr>
              <a:t>X</a:t>
            </a:r>
            <a:r>
              <a:rPr dirty="0" baseline="-9971" sz="2925" spc="262" i="1">
                <a:latin typeface="Arial"/>
                <a:cs typeface="Arial"/>
              </a:rPr>
              <a:t>ni</a:t>
            </a:r>
            <a:r>
              <a:rPr dirty="0" baseline="-9971" sz="2925" spc="300" i="1">
                <a:latin typeface="Arial"/>
                <a:cs typeface="Arial"/>
              </a:rPr>
              <a:t> </a:t>
            </a:r>
            <a:r>
              <a:rPr dirty="0" sz="2850" spc="-70">
                <a:latin typeface="Tahoma"/>
                <a:cs typeface="Tahoma"/>
              </a:rPr>
              <a:t>+</a:t>
            </a:r>
            <a:r>
              <a:rPr dirty="0" sz="2850" spc="-290">
                <a:latin typeface="Tahoma"/>
                <a:cs typeface="Tahoma"/>
              </a:rPr>
              <a:t> </a:t>
            </a:r>
            <a:r>
              <a:rPr dirty="0" sz="2750" spc="-25" i="1">
                <a:latin typeface="Arial"/>
                <a:cs typeface="Arial"/>
              </a:rPr>
              <a:t>e</a:t>
            </a:r>
            <a:r>
              <a:rPr dirty="0" baseline="-9971" sz="2925" spc="-37" i="1">
                <a:latin typeface="Arial"/>
                <a:cs typeface="Arial"/>
              </a:rPr>
              <a:t>i</a:t>
            </a:r>
            <a:endParaRPr baseline="-9971" sz="2925">
              <a:latin typeface="Arial"/>
              <a:cs typeface="Arial"/>
            </a:endParaRPr>
          </a:p>
          <a:p>
            <a:pPr marL="353060">
              <a:lnSpc>
                <a:spcPct val="100000"/>
              </a:lnSpc>
              <a:spcBef>
                <a:spcPts val="2575"/>
              </a:spcBef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ask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three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main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types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question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evaluate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multiple–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linear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models:</a:t>
            </a:r>
            <a:endParaRPr sz="2250">
              <a:latin typeface="Tahoma"/>
              <a:cs typeface="Tahoma"/>
            </a:endParaRPr>
          </a:p>
          <a:p>
            <a:pPr marL="352425" indent="-276225">
              <a:lnSpc>
                <a:spcPct val="100000"/>
              </a:lnSpc>
              <a:spcBef>
                <a:spcPts val="2105"/>
              </a:spcBef>
              <a:buAutoNum type="arabicPeriod"/>
              <a:tabLst>
                <a:tab pos="352425" algn="l"/>
              </a:tabLst>
            </a:pPr>
            <a:r>
              <a:rPr dirty="0" sz="2250">
                <a:latin typeface="Tahoma"/>
                <a:cs typeface="Tahoma"/>
              </a:rPr>
              <a:t>Hierarchical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compared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with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114" i="1">
                <a:latin typeface="Arial"/>
                <a:cs typeface="Arial"/>
              </a:rPr>
              <a:t>R</a:t>
            </a:r>
            <a:r>
              <a:rPr dirty="0" baseline="26388" sz="3000" spc="-172">
                <a:latin typeface="Tahoma"/>
                <a:cs typeface="Tahoma"/>
              </a:rPr>
              <a:t>2</a:t>
            </a:r>
            <a:r>
              <a:rPr dirty="0" baseline="26388" sz="3000" spc="-607">
                <a:latin typeface="Tahoma"/>
                <a:cs typeface="Tahoma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380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750" spc="-40" i="1">
                <a:latin typeface="Arial"/>
                <a:cs typeface="Arial"/>
              </a:rPr>
              <a:t>F</a:t>
            </a:r>
            <a:r>
              <a:rPr dirty="0" sz="2750" spc="-450" i="1">
                <a:latin typeface="Arial"/>
                <a:cs typeface="Arial"/>
              </a:rPr>
              <a:t> </a:t>
            </a:r>
            <a:r>
              <a:rPr dirty="0" sz="2850" spc="385">
                <a:latin typeface="Tahoma"/>
                <a:cs typeface="Tahoma"/>
              </a:rPr>
              <a:t>Δ</a:t>
            </a:r>
            <a:r>
              <a:rPr dirty="0" sz="2850" spc="-37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determine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which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best</a:t>
            </a:r>
            <a:endParaRPr sz="2250">
              <a:latin typeface="Tahoma"/>
              <a:cs typeface="Tahoma"/>
            </a:endParaRPr>
          </a:p>
          <a:p>
            <a:pPr marL="351790" marR="30480" indent="-276225">
              <a:lnSpc>
                <a:spcPct val="108300"/>
              </a:lnSpc>
              <a:spcBef>
                <a:spcPts val="2350"/>
              </a:spcBef>
              <a:buAutoNum type="arabicPeriod"/>
              <a:tabLst>
                <a:tab pos="353060" algn="l"/>
              </a:tabLst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then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75">
                <a:latin typeface="Tahoma"/>
                <a:cs typeface="Tahoma"/>
              </a:rPr>
              <a:t>examine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statistical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significance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each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establish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whether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an </a:t>
            </a:r>
            <a:r>
              <a:rPr dirty="0" sz="2250" spc="-25">
                <a:latin typeface="Tahoma"/>
                <a:cs typeface="Tahoma"/>
              </a:rPr>
              <a:t>	</a:t>
            </a:r>
            <a:r>
              <a:rPr dirty="0" sz="2250" spc="-20">
                <a:latin typeface="Tahoma"/>
                <a:cs typeface="Tahoma"/>
              </a:rPr>
              <a:t>important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outcome</a:t>
            </a:r>
            <a:endParaRPr sz="2250">
              <a:latin typeface="Tahoma"/>
              <a:cs typeface="Tahoma"/>
            </a:endParaRPr>
          </a:p>
          <a:p>
            <a:pPr marL="351790" marR="843280" indent="-276225">
              <a:lnSpc>
                <a:spcPts val="2930"/>
              </a:lnSpc>
              <a:spcBef>
                <a:spcPts val="2610"/>
              </a:spcBef>
              <a:buAutoNum type="arabicPeriod"/>
              <a:tabLst>
                <a:tab pos="353060" algn="l"/>
              </a:tabLst>
            </a:pPr>
            <a:r>
              <a:rPr dirty="0" sz="2250" spc="50">
                <a:latin typeface="Tahoma"/>
                <a:cs typeface="Tahoma"/>
              </a:rPr>
              <a:t>We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can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also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interpret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relative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importance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predictors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best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model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using </a:t>
            </a:r>
            <a:r>
              <a:rPr dirty="0" sz="2250" spc="-10">
                <a:latin typeface="Tahoma"/>
                <a:cs typeface="Tahoma"/>
              </a:rPr>
              <a:t>	</a:t>
            </a:r>
            <a:r>
              <a:rPr dirty="0" sz="2250" spc="-25">
                <a:latin typeface="Tahoma"/>
                <a:cs typeface="Tahoma"/>
              </a:rPr>
              <a:t>standardised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betas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(</a:t>
            </a:r>
            <a:r>
              <a:rPr dirty="0" sz="2750" spc="-25" i="1">
                <a:latin typeface="Arial"/>
                <a:cs typeface="Arial"/>
              </a:rPr>
              <a:t>β</a:t>
            </a:r>
            <a:r>
              <a:rPr dirty="0" sz="2250" spc="-25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241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90"/>
              <a:t>Next</a:t>
            </a:r>
            <a:r>
              <a:rPr dirty="0" spc="-340"/>
              <a:t> </a:t>
            </a:r>
            <a:r>
              <a:rPr dirty="0" spc="-140"/>
              <a:t>Week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09031"/>
            <a:ext cx="11873230" cy="4615180"/>
          </a:xfrm>
          <a:prstGeom prst="rect">
            <a:avLst/>
          </a:prstGeom>
        </p:spPr>
        <p:txBody>
          <a:bodyPr wrap="square" lIns="0" tIns="2273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dirty="0" sz="2250">
                <a:latin typeface="Tahoma"/>
                <a:cs typeface="Tahoma"/>
              </a:rPr>
              <a:t>Next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week,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there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unfortunately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no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statistics!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😭</a:t>
            </a:r>
            <a:endParaRPr sz="245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2250" spc="-80">
                <a:latin typeface="Tahoma"/>
                <a:cs typeface="Tahoma"/>
              </a:rPr>
              <a:t>Instead,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Martina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75">
                <a:latin typeface="Tahoma"/>
                <a:cs typeface="Tahoma"/>
              </a:rPr>
              <a:t>I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going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to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tell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all</a:t>
            </a:r>
            <a:r>
              <a:rPr dirty="0" sz="2250" spc="-21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about</a:t>
            </a:r>
            <a:r>
              <a:rPr dirty="0" sz="2250" spc="-220"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Questionable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Research</a:t>
            </a:r>
            <a:r>
              <a:rPr dirty="0" sz="2250" spc="-1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25" b="1">
                <a:solidFill>
                  <a:srgbClr val="1C4189"/>
                </a:solidFill>
                <a:latin typeface="Tahoma"/>
                <a:cs typeface="Tahoma"/>
              </a:rPr>
              <a:t>Practices</a:t>
            </a:r>
            <a:r>
              <a:rPr dirty="0" sz="2250" spc="-1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" b="1">
                <a:solidFill>
                  <a:srgbClr val="1C4189"/>
                </a:solidFill>
                <a:latin typeface="Tahoma"/>
                <a:cs typeface="Tahoma"/>
              </a:rPr>
              <a:t>(QRPs)</a:t>
            </a:r>
            <a:endParaRPr sz="2250">
              <a:latin typeface="Tahoma"/>
              <a:cs typeface="Tahoma"/>
            </a:endParaRPr>
          </a:p>
          <a:p>
            <a:pPr marL="12700" marR="820419">
              <a:lnSpc>
                <a:spcPct val="125000"/>
              </a:lnSpc>
              <a:spcBef>
                <a:spcPts val="900"/>
              </a:spcBef>
            </a:pPr>
            <a:r>
              <a:rPr dirty="0" sz="2250" spc="65">
                <a:latin typeface="Tahoma"/>
                <a:cs typeface="Tahoma"/>
              </a:rPr>
              <a:t>QRPs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60">
                <a:latin typeface="Tahoma"/>
                <a:cs typeface="Tahoma"/>
              </a:rPr>
              <a:t>“a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range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activities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intentionally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unintentionally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distort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data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favour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 </a:t>
            </a:r>
            <a:r>
              <a:rPr dirty="0" sz="2250" spc="-20">
                <a:latin typeface="Tahoma"/>
                <a:cs typeface="Tahoma"/>
              </a:rPr>
              <a:t>researcher’s</a:t>
            </a:r>
            <a:r>
              <a:rPr dirty="0" sz="2250" spc="-210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own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hypotheses…”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(</a:t>
            </a:r>
            <a:r>
              <a:rPr dirty="0" sz="2250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FORRT</a:t>
            </a:r>
            <a:r>
              <a:rPr dirty="0" sz="2250" spc="-204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 </a:t>
            </a:r>
            <a:r>
              <a:rPr dirty="0" sz="2250" spc="-10">
                <a:solidFill>
                  <a:srgbClr val="003B49"/>
                </a:solidFill>
                <a:latin typeface="Tahoma"/>
                <a:cs typeface="Tahoma"/>
                <a:hlinkClick r:id="rId3"/>
              </a:rPr>
              <a:t>2021</a:t>
            </a:r>
            <a:r>
              <a:rPr dirty="0" sz="2250" spc="-10">
                <a:latin typeface="Tahoma"/>
                <a:cs typeface="Tahoma"/>
              </a:rPr>
              <a:t>)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2250" spc="65">
                <a:latin typeface="Tahoma"/>
                <a:cs typeface="Tahoma"/>
              </a:rPr>
              <a:t>At</a:t>
            </a:r>
            <a:r>
              <a:rPr dirty="0" sz="2250" spc="-235">
                <a:latin typeface="Tahoma"/>
                <a:cs typeface="Tahoma"/>
              </a:rPr>
              <a:t> </a:t>
            </a:r>
            <a:r>
              <a:rPr dirty="0" sz="2250" spc="-65">
                <a:latin typeface="Tahoma"/>
                <a:cs typeface="Tahoma"/>
              </a:rPr>
              <a:t>best,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bad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science.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65">
                <a:latin typeface="Tahoma"/>
                <a:cs typeface="Tahoma"/>
              </a:rPr>
              <a:t>At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40">
                <a:latin typeface="Tahoma"/>
                <a:cs typeface="Tahoma"/>
              </a:rPr>
              <a:t>worst,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academic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misconduct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outright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fraud!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😈</a:t>
            </a:r>
            <a:endParaRPr sz="2450">
              <a:latin typeface="Segoe UI Symbol"/>
              <a:cs typeface="Segoe UI Symbol"/>
            </a:endParaRPr>
          </a:p>
          <a:p>
            <a:pPr marL="12700" marR="5080">
              <a:lnSpc>
                <a:spcPct val="125000"/>
              </a:lnSpc>
              <a:spcBef>
                <a:spcPts val="860"/>
              </a:spcBef>
            </a:pPr>
            <a:r>
              <a:rPr dirty="0" sz="2250">
                <a:latin typeface="Tahoma"/>
                <a:cs typeface="Tahoma"/>
              </a:rPr>
              <a:t>We’ll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explore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different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QRPs,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look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at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famous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90">
                <a:latin typeface="Tahoma"/>
                <a:cs typeface="Tahoma"/>
              </a:rPr>
              <a:t>examples,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tell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you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30">
                <a:latin typeface="Tahoma"/>
                <a:cs typeface="Tahoma"/>
              </a:rPr>
              <a:t>how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field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is</a:t>
            </a:r>
            <a:r>
              <a:rPr dirty="0" sz="2250" spc="-240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trying</a:t>
            </a:r>
            <a:r>
              <a:rPr dirty="0" sz="2250" spc="-24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to </a:t>
            </a:r>
            <a:r>
              <a:rPr dirty="0" sz="2250" spc="-35">
                <a:latin typeface="Tahoma"/>
                <a:cs typeface="Tahoma"/>
              </a:rPr>
              <a:t>solve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5">
                <a:latin typeface="Tahoma"/>
                <a:cs typeface="Tahoma"/>
              </a:rPr>
              <a:t>problems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55">
                <a:latin typeface="Tahoma"/>
                <a:cs typeface="Tahoma"/>
              </a:rPr>
              <a:t>(i.e.,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Open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Science),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and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consider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60">
                <a:latin typeface="Tahoma"/>
                <a:cs typeface="Tahoma"/>
              </a:rPr>
              <a:t>some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emerging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critiques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of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that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movement.</a:t>
            </a:r>
            <a:endParaRPr sz="2250">
              <a:latin typeface="Tahoma"/>
              <a:cs typeface="Tahoma"/>
            </a:endParaRPr>
          </a:p>
          <a:p>
            <a:pPr marL="12700" marR="1051560">
              <a:lnSpc>
                <a:spcPct val="117600"/>
              </a:lnSpc>
              <a:spcBef>
                <a:spcPts val="1100"/>
              </a:spcBef>
            </a:pPr>
            <a:r>
              <a:rPr dirty="0" sz="2250">
                <a:latin typeface="Tahoma"/>
                <a:cs typeface="Tahoma"/>
              </a:rPr>
              <a:t>Before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5">
                <a:latin typeface="Tahoma"/>
                <a:cs typeface="Tahoma"/>
              </a:rPr>
              <a:t>next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80">
                <a:latin typeface="Tahoma"/>
                <a:cs typeface="Tahoma"/>
              </a:rPr>
              <a:t>week,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45">
                <a:latin typeface="Tahoma"/>
                <a:cs typeface="Tahoma"/>
              </a:rPr>
              <a:t>please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35">
                <a:latin typeface="Tahoma"/>
                <a:cs typeface="Tahoma"/>
              </a:rPr>
              <a:t>complete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20">
                <a:latin typeface="Tahoma"/>
                <a:cs typeface="Tahoma"/>
              </a:rPr>
              <a:t>the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160" b="1">
                <a:solidFill>
                  <a:srgbClr val="1C4189"/>
                </a:solidFill>
                <a:latin typeface="Tahoma"/>
                <a:cs typeface="Tahoma"/>
              </a:rPr>
              <a:t>end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0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55" b="1">
                <a:solidFill>
                  <a:srgbClr val="1C4189"/>
                </a:solidFill>
                <a:latin typeface="Tahoma"/>
                <a:cs typeface="Tahoma"/>
              </a:rPr>
              <a:t>module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140" b="1">
                <a:solidFill>
                  <a:srgbClr val="1C4189"/>
                </a:solidFill>
                <a:latin typeface="Tahoma"/>
                <a:cs typeface="Tahoma"/>
              </a:rPr>
              <a:t>evaluation</a:t>
            </a:r>
            <a:r>
              <a:rPr dirty="0" sz="2250" spc="-1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2250" spc="-70">
                <a:latin typeface="Tahoma"/>
                <a:cs typeface="Tahoma"/>
              </a:rPr>
              <a:t>(check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10">
                <a:latin typeface="Tahoma"/>
                <a:cs typeface="Tahoma"/>
              </a:rPr>
              <a:t>your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emails</a:t>
            </a:r>
            <a:r>
              <a:rPr dirty="0" sz="2250" spc="-225">
                <a:latin typeface="Tahoma"/>
                <a:cs typeface="Tahoma"/>
              </a:rPr>
              <a:t> </a:t>
            </a:r>
            <a:r>
              <a:rPr dirty="0" sz="2250">
                <a:latin typeface="Tahoma"/>
                <a:cs typeface="Tahoma"/>
              </a:rPr>
              <a:t>for</a:t>
            </a:r>
            <a:r>
              <a:rPr dirty="0" sz="2250" spc="-229">
                <a:latin typeface="Tahoma"/>
                <a:cs typeface="Tahoma"/>
              </a:rPr>
              <a:t> </a:t>
            </a:r>
            <a:r>
              <a:rPr dirty="0" sz="2250" spc="-50">
                <a:latin typeface="Tahoma"/>
                <a:cs typeface="Tahoma"/>
              </a:rPr>
              <a:t>a </a:t>
            </a:r>
            <a:r>
              <a:rPr dirty="0" sz="2250" spc="-30">
                <a:latin typeface="Tahoma"/>
                <a:cs typeface="Tahoma"/>
              </a:rPr>
              <a:t>personal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250" spc="-85">
                <a:latin typeface="Tahoma"/>
                <a:cs typeface="Tahoma"/>
              </a:rPr>
              <a:t>link).</a:t>
            </a:r>
            <a:r>
              <a:rPr dirty="0" sz="2250" spc="-204">
                <a:latin typeface="Tahoma"/>
                <a:cs typeface="Tahoma"/>
              </a:rPr>
              <a:t> </a:t>
            </a:r>
            <a:r>
              <a:rPr dirty="0" sz="2450" spc="585">
                <a:latin typeface="Segoe UI Symbol"/>
                <a:cs typeface="Segoe UI Symbol"/>
              </a:rPr>
              <a:t>🙏</a:t>
            </a:r>
            <a:endParaRPr sz="2450">
              <a:latin typeface="Segoe UI Symbol"/>
              <a:cs typeface="Segoe UI Symbo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1847837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2390762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62312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3905237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4876787"/>
            <a:ext cx="95249" cy="9521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3: Return of the yi</dc:title>
  <dcterms:created xsi:type="dcterms:W3CDTF">2026-04-17T09:59:19Z</dcterms:created>
  <dcterms:modified xsi:type="dcterms:W3CDTF">2026-04-17T09:59:19Z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2026-04-17T00:00:00Z</vt:filetime>
  </property>
  <property fmtid="{D5CDD505-2E9C-101B-9397-08002B2CF9AE}" pid="3" name="Creator">
    <vt:lpwstr>Mozilla/5.0 (Windows NT 10.0; Win64; x64) AppleWebKit/537.36 (KHTML, like Gecko) Chrome/147.0.0.0 Safari/537.36</vt:lpwstr>
  </property>
  <property fmtid="{D5CDD505-2E9C-101B-9397-08002B2CF9AE}" pid="4" name="LastSaved">
    <vt:filetime>2026-04-17T00:00:00Z</vt:filetime>
  </property>
  <property fmtid="{D5CDD505-2E9C-101B-9397-08002B2CF9AE}" pid="5" name="Producer">
    <vt:lpwstr>Skia/PDF m147</vt:lpwstr>
  </property>
</Properties>
</file>