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9" r:id="rId3"/>
    <p:sldId id="260" r:id="rId4"/>
    <p:sldId id="261" r:id="rId5"/>
    <p:sldId id="262" r:id="rId6"/>
    <p:sldId id="264" r:id="rId7"/>
    <p:sldId id="265" r:id="rId8"/>
    <p:sldId id="266" r:id="rId9"/>
    <p:sldId id="268" r:id="rId10"/>
    <p:sldId id="258" r:id="rId11"/>
    <p:sldId id="257" r:id="rId12"/>
    <p:sldId id="269" r:id="rId13"/>
    <p:sldId id="270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5456C-D47F-4059-B5EF-24720BEF71DE}" type="datetimeFigureOut">
              <a:rPr lang="zh-CN" altLang="en-US" smtClean="0"/>
              <a:pPr/>
              <a:t>2017/11/10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781495-7AEC-43BD-B3AA-30B15ACCBA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EEBC4F-90B3-48FA-8B29-1E994F8F4CAC}" type="slidenum">
              <a:rPr lang="en-US" altLang="zh-CN"/>
              <a:pPr/>
              <a:t>3</a:t>
            </a:fld>
            <a:endParaRPr lang="en-US" altLang="zh-CN"/>
          </a:p>
        </p:txBody>
      </p:sp>
      <p:sp>
        <p:nvSpPr>
          <p:cNvPr id="495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5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0000CC"/>
                </a:solidFill>
                <a:latin typeface="幼圆" pitchFamily="49" charset="-122"/>
                <a:ea typeface="幼圆" pitchFamily="49" charset="-122"/>
              </a:rPr>
              <a:t>Masm 6.11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4DB59C-8A29-4445-8A7B-1552D562E9C1}" type="slidenum">
              <a:rPr lang="en-US" altLang="zh-CN"/>
              <a:pPr/>
              <a:t>4</a:t>
            </a:fld>
            <a:endParaRPr lang="en-US" altLang="zh-CN"/>
          </a:p>
        </p:txBody>
      </p:sp>
      <p:sp>
        <p:nvSpPr>
          <p:cNvPr id="492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FC6567-9728-4E7B-9E8F-5AED3664D776}" type="slidenum">
              <a:rPr lang="en-US" altLang="zh-CN"/>
              <a:pPr/>
              <a:t>5</a:t>
            </a:fld>
            <a:endParaRPr lang="en-US" altLang="zh-CN"/>
          </a:p>
        </p:txBody>
      </p:sp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RET</a:t>
            </a:r>
            <a:r>
              <a:rPr lang="zh-CN" altLang="en-US"/>
              <a:t>应是远程返回！否则将出现重复执行主程序，直至堆栈溢出出错而退出。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A4EC09-1CE6-48C7-8469-AB22C356F3F5}" type="slidenum">
              <a:rPr lang="en-US" altLang="zh-CN"/>
              <a:pPr/>
              <a:t>7</a:t>
            </a:fld>
            <a:endParaRPr lang="en-US" altLang="zh-CN"/>
          </a:p>
        </p:txBody>
      </p:sp>
      <p:sp>
        <p:nvSpPr>
          <p:cNvPr id="89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344357"/>
            <a:ext cx="5030018" cy="411316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CN" sz="700" dirty="0"/>
              <a:t>function 01h</a:t>
            </a:r>
          </a:p>
          <a:p>
            <a:pPr>
              <a:lnSpc>
                <a:spcPct val="80000"/>
              </a:lnSpc>
            </a:pPr>
            <a:r>
              <a:rPr lang="en-US" altLang="zh-CN" sz="700" dirty="0"/>
              <a:t>Filtered input with echo</a:t>
            </a:r>
          </a:p>
          <a:p>
            <a:pPr lvl="1">
              <a:lnSpc>
                <a:spcPct val="80000"/>
              </a:lnSpc>
            </a:pPr>
            <a:r>
              <a:rPr lang="en-US" altLang="zh-CN" sz="700" dirty="0"/>
              <a:t>This function returns the next character in the keyboard buffer (waiting if necessary)</a:t>
            </a:r>
          </a:p>
          <a:p>
            <a:pPr lvl="1">
              <a:lnSpc>
                <a:spcPct val="80000"/>
              </a:lnSpc>
            </a:pPr>
            <a:r>
              <a:rPr lang="en-US" altLang="zh-CN" sz="700" dirty="0"/>
              <a:t>The character is echoed to the screen </a:t>
            </a:r>
          </a:p>
          <a:p>
            <a:pPr lvl="1">
              <a:lnSpc>
                <a:spcPct val="80000"/>
              </a:lnSpc>
            </a:pPr>
            <a:r>
              <a:rPr lang="en-US" altLang="zh-CN" sz="700" dirty="0"/>
              <a:t>AL will contain the ASCII code of the non-control character</a:t>
            </a:r>
          </a:p>
          <a:p>
            <a:pPr lvl="2">
              <a:lnSpc>
                <a:spcPct val="80000"/>
              </a:lnSpc>
            </a:pPr>
            <a:r>
              <a:rPr lang="en-US" altLang="zh-CN" sz="700" dirty="0"/>
              <a:t>AL=0 if a control character was entered</a:t>
            </a:r>
          </a:p>
          <a:p>
            <a:pPr>
              <a:lnSpc>
                <a:spcPct val="80000"/>
              </a:lnSpc>
            </a:pPr>
            <a:endParaRPr lang="en-US" altLang="zh-CN" sz="700" dirty="0"/>
          </a:p>
          <a:p>
            <a:pPr>
              <a:lnSpc>
                <a:spcPct val="80000"/>
              </a:lnSpc>
            </a:pPr>
            <a:r>
              <a:rPr lang="en-US" altLang="zh-CN" sz="700" dirty="0"/>
              <a:t>08h - Direct input with Ctrl-Break</a:t>
            </a:r>
          </a:p>
          <a:p>
            <a:pPr>
              <a:lnSpc>
                <a:spcPct val="80000"/>
              </a:lnSpc>
            </a:pPr>
            <a:r>
              <a:rPr lang="en-US" altLang="zh-CN" sz="700" dirty="0"/>
              <a:t>Ctrl-Break will cancel the input request and terminate the program</a:t>
            </a:r>
          </a:p>
          <a:p>
            <a:pPr>
              <a:lnSpc>
                <a:spcPct val="80000"/>
              </a:lnSpc>
            </a:pPr>
            <a:endParaRPr lang="en-US" altLang="zh-CN" sz="7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623220-8CF0-44F5-9861-EBA7CFE2E973}" type="slidenum">
              <a:rPr lang="en-US" altLang="zh-CN"/>
              <a:pPr/>
              <a:t>8</a:t>
            </a:fld>
            <a:endParaRPr lang="en-US" altLang="zh-CN"/>
          </a:p>
        </p:txBody>
      </p:sp>
      <p:sp>
        <p:nvSpPr>
          <p:cNvPr id="89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344357"/>
            <a:ext cx="5030018" cy="411316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CN" sz="700" dirty="0"/>
              <a:t>0Ah - Buffered input</a:t>
            </a:r>
          </a:p>
          <a:p>
            <a:pPr>
              <a:lnSpc>
                <a:spcPct val="80000"/>
              </a:lnSpc>
            </a:pPr>
            <a:r>
              <a:rPr lang="en-US" altLang="zh-CN" sz="700" dirty="0"/>
              <a:t>A buffer of up to 255 characters is used</a:t>
            </a:r>
          </a:p>
          <a:p>
            <a:pPr>
              <a:lnSpc>
                <a:spcPct val="80000"/>
              </a:lnSpc>
            </a:pPr>
            <a:r>
              <a:rPr lang="en-US" altLang="zh-CN" sz="700" dirty="0"/>
              <a:t>Backspace can be used to delete characters</a:t>
            </a:r>
          </a:p>
          <a:p>
            <a:pPr>
              <a:lnSpc>
                <a:spcPct val="80000"/>
              </a:lnSpc>
            </a:pPr>
            <a:r>
              <a:rPr lang="en-US" altLang="zh-CN" sz="700" dirty="0"/>
              <a:t>Other control keys are filtered</a:t>
            </a:r>
          </a:p>
          <a:p>
            <a:pPr>
              <a:lnSpc>
                <a:spcPct val="80000"/>
              </a:lnSpc>
            </a:pPr>
            <a:r>
              <a:rPr lang="en-US" altLang="zh-CN" sz="700" dirty="0" err="1"/>
              <a:t>Characers</a:t>
            </a:r>
            <a:r>
              <a:rPr lang="en-US" altLang="zh-CN" sz="700" dirty="0"/>
              <a:t> are echoed</a:t>
            </a:r>
          </a:p>
          <a:p>
            <a:pPr>
              <a:lnSpc>
                <a:spcPct val="80000"/>
              </a:lnSpc>
            </a:pPr>
            <a:r>
              <a:rPr lang="en-US" altLang="zh-CN" sz="700" dirty="0"/>
              <a:t>Enter key terminates the input phase</a:t>
            </a:r>
          </a:p>
          <a:p>
            <a:pPr lvl="1">
              <a:lnSpc>
                <a:spcPct val="80000"/>
              </a:lnSpc>
            </a:pPr>
            <a:r>
              <a:rPr lang="en-US" altLang="zh-CN" sz="700" dirty="0"/>
              <a:t>DX must contain the offset to a buffer area</a:t>
            </a:r>
          </a:p>
          <a:p>
            <a:pPr lvl="1">
              <a:lnSpc>
                <a:spcPct val="80000"/>
              </a:lnSpc>
            </a:pPr>
            <a:r>
              <a:rPr lang="en-US" altLang="zh-CN" sz="700" b="1" dirty="0">
                <a:latin typeface="Courier New" pitchFamily="49" charset="0"/>
              </a:rPr>
              <a:t>  buffer  db   m, ?, m dup (?)</a:t>
            </a:r>
          </a:p>
          <a:p>
            <a:pPr lvl="1">
              <a:lnSpc>
                <a:spcPct val="80000"/>
              </a:lnSpc>
            </a:pPr>
            <a:endParaRPr lang="en-US" altLang="zh-CN" sz="700" dirty="0"/>
          </a:p>
          <a:p>
            <a:pPr>
              <a:lnSpc>
                <a:spcPct val="80000"/>
              </a:lnSpc>
            </a:pPr>
            <a:r>
              <a:rPr lang="en-US" altLang="zh-CN" sz="700" dirty="0"/>
              <a:t>06h : Direct input, no waiting</a:t>
            </a:r>
          </a:p>
          <a:p>
            <a:pPr>
              <a:lnSpc>
                <a:spcPct val="80000"/>
              </a:lnSpc>
            </a:pPr>
            <a:r>
              <a:rPr lang="en-US" altLang="zh-CN" sz="700" dirty="0"/>
              <a:t>No filtering</a:t>
            </a:r>
          </a:p>
          <a:p>
            <a:pPr>
              <a:lnSpc>
                <a:spcPct val="80000"/>
              </a:lnSpc>
            </a:pPr>
            <a:r>
              <a:rPr lang="en-US" altLang="zh-CN" sz="700" dirty="0"/>
              <a:t>No on-screen echo</a:t>
            </a:r>
          </a:p>
          <a:p>
            <a:pPr lvl="1">
              <a:lnSpc>
                <a:spcPct val="80000"/>
              </a:lnSpc>
            </a:pPr>
            <a:r>
              <a:rPr lang="en-US" altLang="zh-CN" sz="700" dirty="0"/>
              <a:t>requires DL = 0FFh</a:t>
            </a:r>
          </a:p>
          <a:p>
            <a:pPr lvl="1">
              <a:lnSpc>
                <a:spcPct val="80000"/>
              </a:lnSpc>
            </a:pPr>
            <a:r>
              <a:rPr lang="en-US" altLang="zh-CN" sz="700" dirty="0"/>
              <a:t>Does not wait for a character to be input</a:t>
            </a:r>
          </a:p>
          <a:p>
            <a:pPr lvl="1">
              <a:lnSpc>
                <a:spcPct val="80000"/>
              </a:lnSpc>
            </a:pPr>
            <a:r>
              <a:rPr lang="en-US" altLang="zh-CN" sz="700" dirty="0"/>
              <a:t>ZF set if no character is waiting</a:t>
            </a:r>
          </a:p>
          <a:p>
            <a:pPr lvl="1">
              <a:lnSpc>
                <a:spcPct val="80000"/>
              </a:lnSpc>
            </a:pPr>
            <a:endParaRPr lang="en-US" altLang="zh-CN" sz="700" dirty="0"/>
          </a:p>
          <a:p>
            <a:pPr>
              <a:lnSpc>
                <a:spcPct val="80000"/>
              </a:lnSpc>
            </a:pPr>
            <a:r>
              <a:rPr lang="en-US" altLang="zh-CN" sz="700" dirty="0"/>
              <a:t>07h : Direct input, no Ctrl-Break</a:t>
            </a:r>
          </a:p>
          <a:p>
            <a:pPr lvl="1">
              <a:lnSpc>
                <a:spcPct val="80000"/>
              </a:lnSpc>
            </a:pPr>
            <a:r>
              <a:rPr lang="en-US" altLang="zh-CN" sz="700" dirty="0"/>
              <a:t>Ctrl-Break while waiting for input will not terminate program</a:t>
            </a:r>
          </a:p>
          <a:p>
            <a:pPr>
              <a:lnSpc>
                <a:spcPct val="80000"/>
              </a:lnSpc>
            </a:pPr>
            <a:endParaRPr lang="en-US" altLang="zh-CN" sz="700" dirty="0"/>
          </a:p>
          <a:p>
            <a:pPr>
              <a:lnSpc>
                <a:spcPct val="80000"/>
              </a:lnSpc>
            </a:pPr>
            <a:r>
              <a:rPr lang="en-US" altLang="zh-CN" sz="700" dirty="0"/>
              <a:t>0Bh - Get input status</a:t>
            </a:r>
          </a:p>
          <a:p>
            <a:pPr>
              <a:lnSpc>
                <a:spcPct val="80000"/>
              </a:lnSpc>
            </a:pPr>
            <a:r>
              <a:rPr lang="en-US" altLang="zh-CN" sz="700" dirty="0"/>
              <a:t>AL is set to 0FFh if a character is waiting in the keyboard buffer, AL = 0 otherwise</a:t>
            </a:r>
          </a:p>
          <a:p>
            <a:pPr>
              <a:lnSpc>
                <a:spcPct val="80000"/>
              </a:lnSpc>
            </a:pPr>
            <a:r>
              <a:rPr lang="en-US" altLang="zh-CN" sz="700" dirty="0"/>
              <a:t>The keyboard buffer is a 15-character queue holding keystrokes not yet processed by an application</a:t>
            </a:r>
          </a:p>
          <a:p>
            <a:pPr lvl="1">
              <a:lnSpc>
                <a:spcPct val="80000"/>
              </a:lnSpc>
            </a:pPr>
            <a:r>
              <a:rPr lang="en-US" altLang="zh-CN" sz="700" dirty="0"/>
              <a:t>DOS manages this via hardware interrupts</a:t>
            </a:r>
          </a:p>
          <a:p>
            <a:pPr lvl="1">
              <a:lnSpc>
                <a:spcPct val="80000"/>
              </a:lnSpc>
            </a:pPr>
            <a:r>
              <a:rPr lang="en-US" altLang="zh-CN" sz="700" dirty="0"/>
              <a:t>A "beep" indicates the buffer is full</a:t>
            </a:r>
          </a:p>
          <a:p>
            <a:pPr lvl="2">
              <a:lnSpc>
                <a:spcPct val="80000"/>
              </a:lnSpc>
            </a:pPr>
            <a:r>
              <a:rPr lang="en-US" altLang="zh-CN" sz="700" dirty="0"/>
              <a:t>additional keystrokes are ignored when full</a:t>
            </a:r>
          </a:p>
          <a:p>
            <a:pPr lvl="2">
              <a:lnSpc>
                <a:spcPct val="80000"/>
              </a:lnSpc>
            </a:pPr>
            <a:endParaRPr lang="en-US" altLang="zh-CN" sz="700" dirty="0"/>
          </a:p>
          <a:p>
            <a:pPr>
              <a:lnSpc>
                <a:spcPct val="80000"/>
              </a:lnSpc>
            </a:pPr>
            <a:r>
              <a:rPr lang="en-US" altLang="zh-CN" sz="700" dirty="0"/>
              <a:t>0Ch - Clear input buffer, invoke input function</a:t>
            </a:r>
          </a:p>
          <a:p>
            <a:pPr>
              <a:lnSpc>
                <a:spcPct val="80000"/>
              </a:lnSpc>
            </a:pPr>
            <a:endParaRPr lang="en-US" altLang="zh-CN" sz="7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2795D1-4F07-41D8-81BB-7EF3E8685418}" type="slidenum">
              <a:rPr lang="en-US" altLang="zh-CN"/>
              <a:pPr/>
              <a:t>9</a:t>
            </a:fld>
            <a:endParaRPr lang="en-US" altLang="zh-CN"/>
          </a:p>
        </p:txBody>
      </p:sp>
      <p:sp>
        <p:nvSpPr>
          <p:cNvPr id="89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344357"/>
            <a:ext cx="5030018" cy="4113169"/>
          </a:xfrm>
        </p:spPr>
        <p:txBody>
          <a:bodyPr/>
          <a:lstStyle/>
          <a:p>
            <a:r>
              <a:rPr lang="en-US" altLang="zh-CN"/>
              <a:t>Interrupt 21h, function 09h</a:t>
            </a:r>
          </a:p>
          <a:p>
            <a:pPr lvl="1"/>
            <a:r>
              <a:rPr lang="en-US" altLang="zh-CN"/>
              <a:t>DX = offset to the string (in data segment)</a:t>
            </a:r>
          </a:p>
          <a:p>
            <a:pPr lvl="1"/>
            <a:r>
              <a:rPr lang="en-US" altLang="zh-CN"/>
              <a:t>The string is terminated with the '$' character</a:t>
            </a:r>
          </a:p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C1892-4DE9-40CE-9F2F-8A8BBDE16659}" type="datetimeFigureOut">
              <a:rPr lang="zh-CN" altLang="en-US" smtClean="0"/>
              <a:pPr/>
              <a:t>2017/11/10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772B5-C535-4370-A1EF-B38E6EAAA32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C1892-4DE9-40CE-9F2F-8A8BBDE16659}" type="datetimeFigureOut">
              <a:rPr lang="zh-CN" altLang="en-US" smtClean="0"/>
              <a:pPr/>
              <a:t>2017/11/10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772B5-C535-4370-A1EF-B38E6EAAA32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C1892-4DE9-40CE-9F2F-8A8BBDE16659}" type="datetimeFigureOut">
              <a:rPr lang="zh-CN" altLang="en-US" smtClean="0"/>
              <a:pPr/>
              <a:t>2017/11/10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772B5-C535-4370-A1EF-B38E6EAAA32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C1892-4DE9-40CE-9F2F-8A8BBDE16659}" type="datetimeFigureOut">
              <a:rPr lang="zh-CN" altLang="en-US" smtClean="0"/>
              <a:pPr/>
              <a:t>2017/11/10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772B5-C535-4370-A1EF-B38E6EAAA32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C1892-4DE9-40CE-9F2F-8A8BBDE16659}" type="datetimeFigureOut">
              <a:rPr lang="zh-CN" altLang="en-US" smtClean="0"/>
              <a:pPr/>
              <a:t>2017/11/10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772B5-C535-4370-A1EF-B38E6EAAA32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C1892-4DE9-40CE-9F2F-8A8BBDE16659}" type="datetimeFigureOut">
              <a:rPr lang="zh-CN" altLang="en-US" smtClean="0"/>
              <a:pPr/>
              <a:t>2017/11/10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772B5-C535-4370-A1EF-B38E6EAAA32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C1892-4DE9-40CE-9F2F-8A8BBDE16659}" type="datetimeFigureOut">
              <a:rPr lang="zh-CN" altLang="en-US" smtClean="0"/>
              <a:pPr/>
              <a:t>2017/11/10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772B5-C535-4370-A1EF-B38E6EAAA32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C1892-4DE9-40CE-9F2F-8A8BBDE16659}" type="datetimeFigureOut">
              <a:rPr lang="zh-CN" altLang="en-US" smtClean="0"/>
              <a:pPr/>
              <a:t>2017/11/10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772B5-C535-4370-A1EF-B38E6EAAA32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C1892-4DE9-40CE-9F2F-8A8BBDE16659}" type="datetimeFigureOut">
              <a:rPr lang="zh-CN" altLang="en-US" smtClean="0"/>
              <a:pPr/>
              <a:t>2017/11/10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772B5-C535-4370-A1EF-B38E6EAAA32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C1892-4DE9-40CE-9F2F-8A8BBDE16659}" type="datetimeFigureOut">
              <a:rPr lang="zh-CN" altLang="en-US" smtClean="0"/>
              <a:pPr/>
              <a:t>2017/11/10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772B5-C535-4370-A1EF-B38E6EAAA32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C1892-4DE9-40CE-9F2F-8A8BBDE16659}" type="datetimeFigureOut">
              <a:rPr lang="zh-CN" altLang="en-US" smtClean="0"/>
              <a:pPr/>
              <a:t>2017/11/10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772B5-C535-4370-A1EF-B38E6EAAA32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2C1892-4DE9-40CE-9F2F-8A8BBDE16659}" type="datetimeFigureOut">
              <a:rPr lang="zh-CN" altLang="en-US" smtClean="0"/>
              <a:pPr/>
              <a:t>2017/11/10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772B5-C535-4370-A1EF-B38E6EAAA32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278079"/>
            <a:ext cx="7772400" cy="1470025"/>
          </a:xfrm>
        </p:spPr>
        <p:txBody>
          <a:bodyPr>
            <a:normAutofit/>
          </a:bodyPr>
          <a:lstStyle/>
          <a:p>
            <a:r>
              <a:rPr lang="zh-CN" altLang="en-US" sz="4800" dirty="0" smtClean="0"/>
              <a:t>微机原理上机实验</a:t>
            </a:r>
            <a:endParaRPr lang="zh-CN" altLang="en-US" sz="48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4033854"/>
            <a:ext cx="6400800" cy="1752600"/>
          </a:xfrm>
        </p:spPr>
        <p:txBody>
          <a:bodyPr/>
          <a:lstStyle/>
          <a:p>
            <a:r>
              <a:rPr lang="en-US" altLang="zh-CN" dirty="0" smtClean="0">
                <a:solidFill>
                  <a:schemeClr val="tx1"/>
                </a:solidFill>
              </a:rPr>
              <a:t>2017.11.8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编程、调试工具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汇编：</a:t>
            </a:r>
            <a:r>
              <a:rPr lang="en-US" altLang="zh-CN" dirty="0" smtClean="0"/>
              <a:t>MASM</a:t>
            </a:r>
            <a:r>
              <a:rPr lang="zh-CN" altLang="en-US" dirty="0" smtClean="0"/>
              <a:t>或者</a:t>
            </a:r>
            <a:r>
              <a:rPr lang="en-US" altLang="zh-CN" dirty="0" smtClean="0"/>
              <a:t>TASM</a:t>
            </a:r>
          </a:p>
          <a:p>
            <a:r>
              <a:rPr lang="zh-CN" altLang="en-US" dirty="0" smtClean="0"/>
              <a:t>链接：</a:t>
            </a:r>
            <a:r>
              <a:rPr lang="en-US" altLang="zh-CN" dirty="0" smtClean="0"/>
              <a:t>LINK</a:t>
            </a:r>
            <a:r>
              <a:rPr lang="zh-CN" altLang="en-US" dirty="0" smtClean="0"/>
              <a:t>或者</a:t>
            </a:r>
            <a:r>
              <a:rPr lang="en-US" altLang="zh-CN" dirty="0" smtClean="0"/>
              <a:t>TLINK</a:t>
            </a:r>
          </a:p>
          <a:p>
            <a:r>
              <a:rPr lang="zh-CN" altLang="en-US" dirty="0" smtClean="0"/>
              <a:t>调试：</a:t>
            </a:r>
            <a:r>
              <a:rPr lang="en-US" altLang="zh-CN" dirty="0" smtClean="0"/>
              <a:t>DEBUG</a:t>
            </a:r>
            <a:r>
              <a:rPr lang="zh-CN" altLang="en-US" dirty="0" smtClean="0"/>
              <a:t>或</a:t>
            </a:r>
            <a:r>
              <a:rPr lang="en-US" altLang="zh-CN" dirty="0" smtClean="0"/>
              <a:t>TD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882634"/>
          </a:xfrm>
        </p:spPr>
        <p:txBody>
          <a:bodyPr/>
          <a:lstStyle/>
          <a:p>
            <a:r>
              <a:rPr lang="zh-CN" altLang="en-US" sz="4000" b="1" dirty="0"/>
              <a:t>汇编语言程序</a:t>
            </a:r>
            <a:r>
              <a:rPr lang="zh-CN" altLang="en-US" sz="4000" b="1" dirty="0" smtClean="0"/>
              <a:t>开发步骤</a:t>
            </a:r>
            <a:endParaRPr lang="zh-CN" altLang="en-US" sz="4000" b="1" dirty="0"/>
          </a:p>
        </p:txBody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2913" y="1425575"/>
            <a:ext cx="3394075" cy="49561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dirty="0">
                <a:latin typeface="宋体" charset="-122"/>
              </a:rPr>
              <a:t>编辑源程序</a:t>
            </a:r>
          </a:p>
          <a:p>
            <a:pPr lvl="1">
              <a:lnSpc>
                <a:spcPct val="90000"/>
              </a:lnSpc>
            </a:pPr>
            <a:r>
              <a:rPr lang="zh-CN" altLang="en-US" dirty="0">
                <a:latin typeface="宋体" charset="-122"/>
                <a:sym typeface="Wingdings" pitchFamily="2" charset="2"/>
              </a:rPr>
              <a:t>文本文件</a:t>
            </a:r>
            <a:r>
              <a:rPr lang="en-US" altLang="zh-CN" dirty="0">
                <a:latin typeface="宋体" charset="-122"/>
                <a:sym typeface="Wingdings" pitchFamily="2" charset="2"/>
              </a:rPr>
              <a:t>: *.asm</a:t>
            </a:r>
          </a:p>
          <a:p>
            <a:pPr>
              <a:lnSpc>
                <a:spcPct val="90000"/>
              </a:lnSpc>
            </a:pPr>
            <a:r>
              <a:rPr lang="zh-CN" altLang="en-US" dirty="0">
                <a:latin typeface="宋体" charset="-122"/>
              </a:rPr>
              <a:t>汇编源程序</a:t>
            </a:r>
            <a:endParaRPr lang="zh-CN" altLang="en-US" dirty="0">
              <a:latin typeface="宋体" charset="-122"/>
              <a:sym typeface="Wingdings" pitchFamily="2" charset="2"/>
            </a:endParaRPr>
          </a:p>
          <a:p>
            <a:pPr lvl="1">
              <a:lnSpc>
                <a:spcPct val="90000"/>
              </a:lnSpc>
            </a:pPr>
            <a:r>
              <a:rPr lang="zh-CN" altLang="en-US" dirty="0">
                <a:latin typeface="宋体" charset="-122"/>
              </a:rPr>
              <a:t>形成目标文件</a:t>
            </a:r>
            <a:r>
              <a:rPr lang="en-US" altLang="zh-CN" dirty="0">
                <a:latin typeface="宋体" charset="-122"/>
              </a:rPr>
              <a:t>: *.obj</a:t>
            </a:r>
          </a:p>
          <a:p>
            <a:pPr>
              <a:lnSpc>
                <a:spcPct val="90000"/>
              </a:lnSpc>
            </a:pPr>
            <a:r>
              <a:rPr lang="zh-CN" altLang="en-US" dirty="0">
                <a:latin typeface="宋体" charset="-122"/>
              </a:rPr>
              <a:t>连接目标文件</a:t>
            </a:r>
          </a:p>
          <a:p>
            <a:pPr lvl="1">
              <a:lnSpc>
                <a:spcPct val="90000"/>
              </a:lnSpc>
            </a:pPr>
            <a:r>
              <a:rPr lang="zh-CN" altLang="en-US" dirty="0">
                <a:latin typeface="宋体" charset="-122"/>
              </a:rPr>
              <a:t>输出可执行文件</a:t>
            </a:r>
            <a:r>
              <a:rPr lang="en-US" altLang="zh-CN" dirty="0">
                <a:latin typeface="宋体" charset="-122"/>
              </a:rPr>
              <a:t>: *.exe</a:t>
            </a:r>
          </a:p>
          <a:p>
            <a:pPr>
              <a:lnSpc>
                <a:spcPct val="90000"/>
              </a:lnSpc>
            </a:pPr>
            <a:r>
              <a:rPr lang="zh-CN" altLang="en-US" dirty="0">
                <a:latin typeface="宋体" charset="-122"/>
              </a:rPr>
              <a:t>调试可执行文件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3844925" y="1989138"/>
            <a:ext cx="4225925" cy="3884612"/>
            <a:chOff x="2517" y="1253"/>
            <a:chExt cx="2405" cy="2447"/>
          </a:xfrm>
        </p:grpSpPr>
        <p:sp>
          <p:nvSpPr>
            <p:cNvPr id="494597" name="Text Box 5"/>
            <p:cNvSpPr txBox="1">
              <a:spLocks noChangeArrowheads="1"/>
            </p:cNvSpPr>
            <p:nvPr/>
          </p:nvSpPr>
          <p:spPr bwMode="auto">
            <a:xfrm>
              <a:off x="2518" y="1253"/>
              <a:ext cx="2404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rIns="0"/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 b="1" dirty="0"/>
                <a:t>Edit (notepad, </a:t>
              </a:r>
              <a:r>
                <a:rPr lang="en-US" altLang="zh-CN" sz="2400" b="1" dirty="0" err="1" smtClean="0"/>
                <a:t>ultraedit</a:t>
              </a:r>
              <a:r>
                <a:rPr lang="en-US" altLang="zh-CN" sz="2400" b="1" dirty="0" smtClean="0"/>
                <a:t>, …)</a:t>
              </a:r>
              <a:endParaRPr lang="en-US" altLang="zh-CN" sz="2400" b="1" dirty="0"/>
            </a:p>
          </p:txBody>
        </p:sp>
        <p:sp>
          <p:nvSpPr>
            <p:cNvPr id="494598" name="Text Box 6"/>
            <p:cNvSpPr txBox="1">
              <a:spLocks noChangeArrowheads="1"/>
            </p:cNvSpPr>
            <p:nvPr/>
          </p:nvSpPr>
          <p:spPr bwMode="auto">
            <a:xfrm>
              <a:off x="2518" y="1970"/>
              <a:ext cx="2404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rIns="0"/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 b="1" dirty="0"/>
                <a:t>Assemble (</a:t>
              </a:r>
              <a:r>
                <a:rPr lang="en-US" altLang="zh-CN" sz="2400" b="1" dirty="0" err="1"/>
                <a:t>masm</a:t>
              </a:r>
              <a:r>
                <a:rPr lang="en-US" altLang="zh-CN" sz="2400" b="1" dirty="0"/>
                <a:t>, </a:t>
              </a:r>
              <a:r>
                <a:rPr lang="en-US" altLang="zh-CN" sz="2400" b="1" dirty="0" err="1" smtClean="0"/>
                <a:t>tasm</a:t>
              </a:r>
              <a:r>
                <a:rPr lang="en-US" altLang="zh-CN" sz="2400" b="1" dirty="0" smtClean="0"/>
                <a:t>, …)</a:t>
              </a:r>
              <a:endParaRPr lang="en-US" altLang="zh-CN" sz="2400" b="1" dirty="0"/>
            </a:p>
          </p:txBody>
        </p:sp>
        <p:sp>
          <p:nvSpPr>
            <p:cNvPr id="494599" name="Text Box 7"/>
            <p:cNvSpPr txBox="1">
              <a:spLocks noChangeArrowheads="1"/>
            </p:cNvSpPr>
            <p:nvPr/>
          </p:nvSpPr>
          <p:spPr bwMode="auto">
            <a:xfrm>
              <a:off x="2518" y="2687"/>
              <a:ext cx="2404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 b="1" dirty="0"/>
                <a:t>Link (link, </a:t>
              </a:r>
              <a:r>
                <a:rPr lang="en-US" altLang="zh-CN" sz="2400" b="1" dirty="0" err="1" smtClean="0"/>
                <a:t>tlink</a:t>
              </a:r>
              <a:r>
                <a:rPr lang="en-US" altLang="zh-CN" sz="2400" b="1" dirty="0" smtClean="0"/>
                <a:t>, …)</a:t>
              </a:r>
              <a:endParaRPr lang="en-US" altLang="zh-CN" sz="2400" b="1" dirty="0"/>
            </a:p>
          </p:txBody>
        </p:sp>
        <p:sp>
          <p:nvSpPr>
            <p:cNvPr id="494600" name="Text Box 8"/>
            <p:cNvSpPr txBox="1">
              <a:spLocks noChangeArrowheads="1"/>
            </p:cNvSpPr>
            <p:nvPr/>
          </p:nvSpPr>
          <p:spPr bwMode="auto">
            <a:xfrm>
              <a:off x="2517" y="3406"/>
              <a:ext cx="2404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 b="1" dirty="0"/>
                <a:t>Debug (debug, </a:t>
              </a:r>
              <a:r>
                <a:rPr lang="en-US" altLang="zh-CN" sz="2400" b="1" dirty="0" smtClean="0"/>
                <a:t>td, …) </a:t>
              </a:r>
              <a:endParaRPr lang="en-US" altLang="zh-CN" sz="2400" b="1" dirty="0"/>
            </a:p>
          </p:txBody>
        </p:sp>
      </p:grpSp>
      <p:sp>
        <p:nvSpPr>
          <p:cNvPr id="494601" name="Text Box 9"/>
          <p:cNvSpPr txBox="1">
            <a:spLocks noChangeArrowheads="1"/>
          </p:cNvSpPr>
          <p:nvPr/>
        </p:nvSpPr>
        <p:spPr bwMode="auto">
          <a:xfrm>
            <a:off x="6188075" y="2525713"/>
            <a:ext cx="998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400" b="1"/>
              <a:t>*.asm</a:t>
            </a:r>
          </a:p>
        </p:txBody>
      </p:sp>
      <p:sp>
        <p:nvSpPr>
          <p:cNvPr id="494602" name="Text Box 10"/>
          <p:cNvSpPr txBox="1">
            <a:spLocks noChangeArrowheads="1"/>
          </p:cNvSpPr>
          <p:nvPr/>
        </p:nvSpPr>
        <p:spPr bwMode="auto">
          <a:xfrm>
            <a:off x="6186488" y="3730625"/>
            <a:ext cx="842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400" b="1"/>
              <a:t>*.obj</a:t>
            </a:r>
          </a:p>
        </p:txBody>
      </p:sp>
      <p:sp>
        <p:nvSpPr>
          <p:cNvPr id="494603" name="Text Box 11"/>
          <p:cNvSpPr txBox="1">
            <a:spLocks noChangeArrowheads="1"/>
          </p:cNvSpPr>
          <p:nvPr/>
        </p:nvSpPr>
        <p:spPr bwMode="auto">
          <a:xfrm>
            <a:off x="6199188" y="4868863"/>
            <a:ext cx="8969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400" b="1"/>
              <a:t>*.exe</a:t>
            </a:r>
          </a:p>
        </p:txBody>
      </p:sp>
      <p:sp>
        <p:nvSpPr>
          <p:cNvPr id="494604" name="Line 12"/>
          <p:cNvSpPr>
            <a:spLocks noChangeShapeType="1"/>
          </p:cNvSpPr>
          <p:nvPr/>
        </p:nvSpPr>
        <p:spPr bwMode="auto">
          <a:xfrm>
            <a:off x="5957888" y="2457450"/>
            <a:ext cx="0" cy="669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94605" name="Line 13"/>
          <p:cNvSpPr>
            <a:spLocks noChangeShapeType="1"/>
          </p:cNvSpPr>
          <p:nvPr/>
        </p:nvSpPr>
        <p:spPr bwMode="auto">
          <a:xfrm>
            <a:off x="5957888" y="3595688"/>
            <a:ext cx="0" cy="669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94606" name="Line 14"/>
          <p:cNvSpPr>
            <a:spLocks noChangeShapeType="1"/>
          </p:cNvSpPr>
          <p:nvPr/>
        </p:nvSpPr>
        <p:spPr bwMode="auto">
          <a:xfrm>
            <a:off x="5957888" y="4733925"/>
            <a:ext cx="0" cy="669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94607" name="Line 15"/>
          <p:cNvSpPr>
            <a:spLocks noChangeShapeType="1"/>
          </p:cNvSpPr>
          <p:nvPr/>
        </p:nvSpPr>
        <p:spPr bwMode="auto">
          <a:xfrm>
            <a:off x="8069263" y="5661025"/>
            <a:ext cx="3603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94608" name="Line 16"/>
          <p:cNvSpPr>
            <a:spLocks noChangeShapeType="1"/>
          </p:cNvSpPr>
          <p:nvPr/>
        </p:nvSpPr>
        <p:spPr bwMode="auto">
          <a:xfrm flipV="1">
            <a:off x="8429625" y="1557338"/>
            <a:ext cx="0" cy="41036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94609" name="Line 17"/>
          <p:cNvSpPr>
            <a:spLocks noChangeShapeType="1"/>
          </p:cNvSpPr>
          <p:nvPr/>
        </p:nvSpPr>
        <p:spPr bwMode="auto">
          <a:xfrm flipH="1">
            <a:off x="5981700" y="1557338"/>
            <a:ext cx="24479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94610" name="Line 18"/>
          <p:cNvSpPr>
            <a:spLocks noChangeShapeType="1"/>
          </p:cNvSpPr>
          <p:nvPr/>
        </p:nvSpPr>
        <p:spPr bwMode="auto">
          <a:xfrm>
            <a:off x="5981700" y="1557338"/>
            <a:ext cx="0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94611" name="Line 19"/>
          <p:cNvSpPr>
            <a:spLocks noChangeShapeType="1"/>
          </p:cNvSpPr>
          <p:nvPr/>
        </p:nvSpPr>
        <p:spPr bwMode="auto">
          <a:xfrm>
            <a:off x="8069263" y="4508500"/>
            <a:ext cx="3603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94612" name="Line 20"/>
          <p:cNvSpPr>
            <a:spLocks noChangeShapeType="1"/>
          </p:cNvSpPr>
          <p:nvPr/>
        </p:nvSpPr>
        <p:spPr bwMode="auto">
          <a:xfrm>
            <a:off x="8069263" y="3357563"/>
            <a:ext cx="3603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94613" name="Text Box 21"/>
          <p:cNvSpPr txBox="1">
            <a:spLocks noChangeArrowheads="1"/>
          </p:cNvSpPr>
          <p:nvPr/>
        </p:nvSpPr>
        <p:spPr bwMode="auto">
          <a:xfrm>
            <a:off x="8501063" y="3141663"/>
            <a:ext cx="4889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400" b="1"/>
              <a:t>出</a:t>
            </a:r>
          </a:p>
          <a:p>
            <a:pPr>
              <a:spcBef>
                <a:spcPct val="0"/>
              </a:spcBef>
            </a:pPr>
            <a:endParaRPr lang="zh-CN" altLang="en-US" sz="2400" b="1"/>
          </a:p>
          <a:p>
            <a:pPr>
              <a:spcBef>
                <a:spcPct val="0"/>
              </a:spcBef>
            </a:pPr>
            <a:endParaRPr lang="zh-CN" altLang="en-US" sz="2400" b="1"/>
          </a:p>
          <a:p>
            <a:pPr>
              <a:spcBef>
                <a:spcPct val="0"/>
              </a:spcBef>
            </a:pPr>
            <a:r>
              <a:rPr lang="zh-CN" altLang="en-US" sz="2400" b="1"/>
              <a:t>错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9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94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94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94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94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94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59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3" name="Text Box 23"/>
          <p:cNvSpPr txBox="1">
            <a:spLocks noChangeArrowheads="1"/>
          </p:cNvSpPr>
          <p:nvPr/>
        </p:nvSpPr>
        <p:spPr bwMode="auto">
          <a:xfrm>
            <a:off x="5651500" y="3897313"/>
            <a:ext cx="2895600" cy="23082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800"/>
              <a:t>// C Program “Hello.c”</a:t>
            </a:r>
          </a:p>
          <a:p>
            <a:pPr>
              <a:spcBef>
                <a:spcPct val="0"/>
              </a:spcBef>
            </a:pPr>
            <a:endParaRPr lang="en-US" altLang="zh-CN" sz="1800"/>
          </a:p>
          <a:p>
            <a:pPr>
              <a:spcBef>
                <a:spcPct val="0"/>
              </a:spcBef>
            </a:pPr>
            <a:r>
              <a:rPr lang="en-US" altLang="zh-CN" sz="1800"/>
              <a:t>#include &lt;stdio.h&gt;</a:t>
            </a:r>
          </a:p>
          <a:p>
            <a:pPr>
              <a:spcBef>
                <a:spcPct val="0"/>
              </a:spcBef>
            </a:pPr>
            <a:endParaRPr lang="en-US" altLang="zh-CN" sz="1800"/>
          </a:p>
          <a:p>
            <a:pPr>
              <a:spcBef>
                <a:spcPct val="0"/>
              </a:spcBef>
            </a:pPr>
            <a:r>
              <a:rPr lang="en-US" altLang="zh-CN" sz="1800"/>
              <a:t>void main ( )</a:t>
            </a:r>
          </a:p>
          <a:p>
            <a:pPr>
              <a:spcBef>
                <a:spcPct val="0"/>
              </a:spcBef>
            </a:pPr>
            <a:r>
              <a:rPr lang="en-US" altLang="zh-CN" sz="1800"/>
              <a:t>{</a:t>
            </a:r>
          </a:p>
          <a:p>
            <a:pPr>
              <a:spcBef>
                <a:spcPct val="0"/>
              </a:spcBef>
            </a:pPr>
            <a:r>
              <a:rPr lang="en-US" altLang="zh-CN" sz="1800"/>
              <a:t>   printf (“Hello, World!\n” );</a:t>
            </a:r>
          </a:p>
          <a:p>
            <a:pPr>
              <a:spcBef>
                <a:spcPct val="0"/>
              </a:spcBef>
            </a:pPr>
            <a:r>
              <a:rPr lang="en-US" altLang="zh-CN" sz="1800"/>
              <a:t>}</a:t>
            </a:r>
          </a:p>
        </p:txBody>
      </p:sp>
      <p:sp>
        <p:nvSpPr>
          <p:cNvPr id="4915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814387"/>
          </a:xfrm>
        </p:spPr>
        <p:txBody>
          <a:bodyPr/>
          <a:lstStyle/>
          <a:p>
            <a:r>
              <a:rPr lang="zh-CN" altLang="en-US" sz="4000" b="1"/>
              <a:t>示例－汇编语言源程序</a:t>
            </a:r>
          </a:p>
        </p:txBody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8638" y="1119188"/>
            <a:ext cx="5556250" cy="5332412"/>
          </a:xfrm>
          <a:ln/>
        </p:spPr>
        <p:txBody>
          <a:bodyPr/>
          <a:lstStyle/>
          <a:p>
            <a:pPr>
              <a:buFontTx/>
              <a:buNone/>
            </a:pPr>
            <a:r>
              <a:rPr lang="en-US" altLang="zh-CN" sz="1600" dirty="0"/>
              <a:t>; 8086 Assembly Program </a:t>
            </a:r>
            <a:r>
              <a:rPr lang="en-US" altLang="zh-CN" sz="1600" dirty="0">
                <a:latin typeface="Arial"/>
              </a:rPr>
              <a:t>“</a:t>
            </a:r>
            <a:r>
              <a:rPr lang="en-US" altLang="zh-CN" sz="1600" dirty="0"/>
              <a:t>Hello.asm</a:t>
            </a:r>
            <a:r>
              <a:rPr lang="en-US" altLang="zh-CN" sz="1600" dirty="0">
                <a:latin typeface="Arial"/>
              </a:rPr>
              <a:t>”</a:t>
            </a:r>
            <a:endParaRPr lang="en-US" altLang="zh-CN" sz="1600" dirty="0"/>
          </a:p>
          <a:p>
            <a:pPr>
              <a:buFontTx/>
              <a:buNone/>
            </a:pPr>
            <a:r>
              <a:rPr lang="en-US" altLang="zh-CN" sz="1600" dirty="0" smtClean="0"/>
              <a:t>SSEG</a:t>
            </a:r>
            <a:r>
              <a:rPr lang="en-US" altLang="zh-CN" sz="1600" dirty="0"/>
              <a:t>	</a:t>
            </a:r>
            <a:r>
              <a:rPr lang="en-US" altLang="zh-CN" sz="1600" dirty="0" smtClean="0"/>
              <a:t>SEGMENT	</a:t>
            </a:r>
            <a:r>
              <a:rPr lang="en-US" altLang="zh-CN" sz="1600" dirty="0" smtClean="0"/>
              <a:t>STACK</a:t>
            </a:r>
            <a:r>
              <a:rPr lang="en-US" altLang="zh-CN" sz="1600" dirty="0" smtClean="0"/>
              <a:t>	; Stack Segment</a:t>
            </a:r>
            <a:endParaRPr lang="en-US" altLang="zh-CN" sz="1600" dirty="0"/>
          </a:p>
          <a:p>
            <a:pPr>
              <a:buFontTx/>
              <a:buNone/>
            </a:pPr>
            <a:r>
              <a:rPr lang="en-US" altLang="zh-CN" sz="1600" dirty="0"/>
              <a:t>		DB   </a:t>
            </a:r>
            <a:r>
              <a:rPr lang="en-US" altLang="zh-CN" sz="1600" dirty="0" smtClean="0"/>
              <a:t>512</a:t>
            </a:r>
            <a:r>
              <a:rPr lang="en-US" altLang="zh-CN" sz="1600" dirty="0" smtClean="0"/>
              <a:t> </a:t>
            </a:r>
            <a:r>
              <a:rPr lang="en-US" altLang="zh-CN" sz="1600" dirty="0"/>
              <a:t>DUP(?)</a:t>
            </a:r>
          </a:p>
          <a:p>
            <a:pPr>
              <a:buFontTx/>
              <a:buNone/>
            </a:pPr>
            <a:r>
              <a:rPr lang="en-US" altLang="zh-CN" sz="1600" dirty="0" smtClean="0"/>
              <a:t>SSEG</a:t>
            </a:r>
            <a:r>
              <a:rPr lang="en-US" altLang="zh-CN" sz="1600" dirty="0"/>
              <a:t>	ENDS</a:t>
            </a:r>
          </a:p>
          <a:p>
            <a:pPr>
              <a:buFontTx/>
              <a:buNone/>
            </a:pPr>
            <a:r>
              <a:rPr lang="en-US" altLang="zh-CN" sz="1600" dirty="0" smtClean="0"/>
              <a:t>DSEG</a:t>
            </a:r>
            <a:r>
              <a:rPr lang="en-US" altLang="zh-CN" sz="1600" dirty="0"/>
              <a:t>	</a:t>
            </a:r>
            <a:r>
              <a:rPr lang="en-US" altLang="zh-CN" sz="1600" dirty="0" smtClean="0"/>
              <a:t>SEGMENT		; Data Segment</a:t>
            </a:r>
            <a:endParaRPr lang="en-US" altLang="zh-CN" sz="1600" dirty="0"/>
          </a:p>
          <a:p>
            <a:pPr>
              <a:buFontTx/>
              <a:buNone/>
            </a:pPr>
            <a:r>
              <a:rPr lang="en-US" altLang="zh-CN" sz="1600" dirty="0"/>
              <a:t>HELLO	DB  0DH, 0AH, </a:t>
            </a:r>
            <a:r>
              <a:rPr lang="en-US" altLang="zh-CN" sz="1600" dirty="0">
                <a:latin typeface="Arial"/>
              </a:rPr>
              <a:t>“</a:t>
            </a:r>
            <a:r>
              <a:rPr lang="en-US" altLang="zh-CN" sz="1600" dirty="0"/>
              <a:t>Hello, World!</a:t>
            </a:r>
            <a:r>
              <a:rPr lang="en-US" altLang="zh-CN" sz="1600" dirty="0">
                <a:latin typeface="Arial"/>
              </a:rPr>
              <a:t>”</a:t>
            </a:r>
            <a:r>
              <a:rPr lang="en-US" altLang="zh-CN" sz="1600" dirty="0"/>
              <a:t>, 0DH, 0AH, </a:t>
            </a:r>
            <a:r>
              <a:rPr lang="en-US" altLang="zh-CN" sz="1600" dirty="0">
                <a:latin typeface="Arial"/>
              </a:rPr>
              <a:t>“</a:t>
            </a:r>
            <a:r>
              <a:rPr lang="en-US" altLang="zh-CN" sz="1600" dirty="0"/>
              <a:t>$</a:t>
            </a:r>
            <a:r>
              <a:rPr lang="en-US" altLang="zh-CN" sz="1600" dirty="0">
                <a:latin typeface="Arial"/>
              </a:rPr>
              <a:t>”</a:t>
            </a:r>
            <a:endParaRPr lang="en-US" altLang="zh-CN" sz="1600" dirty="0"/>
          </a:p>
          <a:p>
            <a:pPr>
              <a:buFontTx/>
              <a:buNone/>
            </a:pPr>
            <a:r>
              <a:rPr lang="en-US" altLang="zh-CN" sz="1600" dirty="0" smtClean="0"/>
              <a:t>DSEG</a:t>
            </a:r>
            <a:r>
              <a:rPr lang="en-US" altLang="zh-CN" sz="1600" dirty="0"/>
              <a:t>	ENDS</a:t>
            </a:r>
          </a:p>
          <a:p>
            <a:pPr>
              <a:buFontTx/>
              <a:buNone/>
            </a:pPr>
            <a:r>
              <a:rPr lang="en-US" altLang="zh-CN" sz="1600" dirty="0" smtClean="0"/>
              <a:t>CSEG</a:t>
            </a:r>
            <a:r>
              <a:rPr lang="en-US" altLang="zh-CN" sz="1600" dirty="0"/>
              <a:t>	</a:t>
            </a:r>
            <a:r>
              <a:rPr lang="en-US" altLang="zh-CN" sz="1600" dirty="0" smtClean="0"/>
              <a:t>SEGMENT		; Code Segment</a:t>
            </a:r>
            <a:endParaRPr lang="en-US" altLang="zh-CN" sz="1600" dirty="0"/>
          </a:p>
          <a:p>
            <a:pPr>
              <a:buFontTx/>
              <a:buNone/>
            </a:pPr>
            <a:r>
              <a:rPr lang="en-US" altLang="zh-CN" sz="1600" dirty="0"/>
              <a:t>		ASSUME </a:t>
            </a:r>
            <a:r>
              <a:rPr lang="en-US" altLang="zh-CN" sz="1600" dirty="0" smtClean="0"/>
              <a:t> CS:CSEG</a:t>
            </a:r>
            <a:r>
              <a:rPr lang="en-US" altLang="zh-CN" sz="1600" dirty="0" smtClean="0"/>
              <a:t>, DS:DSEG, SS:SSEG</a:t>
            </a:r>
            <a:endParaRPr lang="en-US" altLang="zh-CN" sz="1600" dirty="0"/>
          </a:p>
          <a:p>
            <a:pPr>
              <a:buFontTx/>
              <a:buNone/>
            </a:pPr>
            <a:r>
              <a:rPr lang="en-US" altLang="zh-CN" sz="1600" dirty="0" smtClean="0">
                <a:solidFill>
                  <a:srgbClr val="0000FF"/>
                </a:solidFill>
              </a:rPr>
              <a:t>MAIN</a:t>
            </a:r>
            <a:r>
              <a:rPr lang="en-US" altLang="zh-CN" sz="1600" dirty="0" smtClean="0">
                <a:solidFill>
                  <a:srgbClr val="0000FF"/>
                </a:solidFill>
              </a:rPr>
              <a:t>:</a:t>
            </a:r>
            <a:r>
              <a:rPr lang="en-US" altLang="zh-CN" sz="1600" dirty="0">
                <a:solidFill>
                  <a:srgbClr val="0000FF"/>
                </a:solidFill>
              </a:rPr>
              <a:t>	MOV 	AX, </a:t>
            </a:r>
            <a:r>
              <a:rPr lang="en-US" altLang="zh-CN" sz="1600" dirty="0" smtClean="0">
                <a:solidFill>
                  <a:srgbClr val="0000FF"/>
                </a:solidFill>
              </a:rPr>
              <a:t> </a:t>
            </a:r>
            <a:r>
              <a:rPr lang="en-US" altLang="zh-CN" sz="1600" dirty="0" smtClean="0">
                <a:solidFill>
                  <a:srgbClr val="0000FF"/>
                </a:solidFill>
              </a:rPr>
              <a:t>DSEG</a:t>
            </a:r>
            <a:r>
              <a:rPr lang="en-US" altLang="zh-CN" sz="1600" dirty="0" smtClean="0">
                <a:solidFill>
                  <a:srgbClr val="0000FF"/>
                </a:solidFill>
              </a:rPr>
              <a:t>    </a:t>
            </a:r>
            <a:r>
              <a:rPr lang="en-US" altLang="zh-CN" sz="1600" dirty="0">
                <a:solidFill>
                  <a:srgbClr val="0000FF"/>
                </a:solidFill>
              </a:rPr>
              <a:t>; </a:t>
            </a:r>
            <a:r>
              <a:rPr lang="zh-CN" altLang="en-US" sz="1600" dirty="0">
                <a:solidFill>
                  <a:srgbClr val="0000FF"/>
                </a:solidFill>
              </a:rPr>
              <a:t>初始化</a:t>
            </a:r>
            <a:r>
              <a:rPr lang="en-US" altLang="zh-CN" sz="1600" dirty="0">
                <a:solidFill>
                  <a:srgbClr val="0000FF"/>
                </a:solidFill>
              </a:rPr>
              <a:t>DS</a:t>
            </a:r>
          </a:p>
          <a:p>
            <a:pPr>
              <a:buFontTx/>
              <a:buNone/>
            </a:pPr>
            <a:r>
              <a:rPr lang="en-US" altLang="zh-CN" sz="1600" dirty="0">
                <a:solidFill>
                  <a:srgbClr val="0000FF"/>
                </a:solidFill>
              </a:rPr>
              <a:t>		MOV 	DS, </a:t>
            </a:r>
            <a:r>
              <a:rPr lang="en-US" altLang="zh-CN" sz="1600" dirty="0" smtClean="0">
                <a:solidFill>
                  <a:srgbClr val="0000FF"/>
                </a:solidFill>
              </a:rPr>
              <a:t> AX</a:t>
            </a:r>
            <a:endParaRPr lang="en-US" altLang="zh-CN" sz="1600" dirty="0">
              <a:solidFill>
                <a:srgbClr val="0000FF"/>
              </a:solidFill>
            </a:endParaRPr>
          </a:p>
          <a:p>
            <a:pPr>
              <a:buFontTx/>
              <a:buNone/>
            </a:pPr>
            <a:r>
              <a:rPr lang="en-US" altLang="zh-CN" sz="1600" dirty="0">
                <a:solidFill>
                  <a:srgbClr val="0000FF"/>
                </a:solidFill>
              </a:rPr>
              <a:t>		LEA 	DX, </a:t>
            </a:r>
            <a:r>
              <a:rPr lang="en-US" altLang="zh-CN" sz="1600" dirty="0" smtClean="0">
                <a:solidFill>
                  <a:srgbClr val="0000FF"/>
                </a:solidFill>
              </a:rPr>
              <a:t> HELLO  </a:t>
            </a:r>
            <a:r>
              <a:rPr lang="en-US" altLang="zh-CN" sz="1600" dirty="0">
                <a:solidFill>
                  <a:srgbClr val="0000FF"/>
                </a:solidFill>
              </a:rPr>
              <a:t>; </a:t>
            </a:r>
            <a:r>
              <a:rPr lang="zh-CN" altLang="en-US" sz="1600" dirty="0">
                <a:solidFill>
                  <a:srgbClr val="0000FF"/>
                </a:solidFill>
              </a:rPr>
              <a:t>显示字符串</a:t>
            </a:r>
          </a:p>
          <a:p>
            <a:pPr>
              <a:buFontTx/>
              <a:buNone/>
            </a:pPr>
            <a:r>
              <a:rPr lang="zh-CN" altLang="en-US" sz="1600" dirty="0">
                <a:solidFill>
                  <a:srgbClr val="0000FF"/>
                </a:solidFill>
              </a:rPr>
              <a:t>		</a:t>
            </a:r>
            <a:r>
              <a:rPr lang="en-US" altLang="zh-CN" sz="1600" dirty="0">
                <a:solidFill>
                  <a:srgbClr val="0000FF"/>
                </a:solidFill>
              </a:rPr>
              <a:t>MOV 	AH, </a:t>
            </a:r>
            <a:r>
              <a:rPr lang="en-US" altLang="zh-CN" sz="1600" dirty="0" smtClean="0">
                <a:solidFill>
                  <a:srgbClr val="0000FF"/>
                </a:solidFill>
              </a:rPr>
              <a:t> 09H</a:t>
            </a:r>
            <a:endParaRPr lang="en-US" altLang="zh-CN" sz="1600" dirty="0">
              <a:solidFill>
                <a:srgbClr val="0000FF"/>
              </a:solidFill>
            </a:endParaRPr>
          </a:p>
          <a:p>
            <a:pPr>
              <a:buFontTx/>
              <a:buNone/>
            </a:pPr>
            <a:r>
              <a:rPr lang="en-US" altLang="zh-CN" sz="1600" dirty="0">
                <a:solidFill>
                  <a:srgbClr val="0000FF"/>
                </a:solidFill>
              </a:rPr>
              <a:t>		INT 	21H</a:t>
            </a:r>
          </a:p>
          <a:p>
            <a:pPr>
              <a:buFontTx/>
              <a:buNone/>
            </a:pPr>
            <a:r>
              <a:rPr lang="en-US" altLang="zh-CN" sz="1600" dirty="0">
                <a:solidFill>
                  <a:srgbClr val="0000FF"/>
                </a:solidFill>
              </a:rPr>
              <a:t>		MOV	AX, </a:t>
            </a:r>
            <a:r>
              <a:rPr lang="en-US" altLang="zh-CN" sz="1600" dirty="0" smtClean="0">
                <a:solidFill>
                  <a:srgbClr val="0000FF"/>
                </a:solidFill>
              </a:rPr>
              <a:t> 4C00H    </a:t>
            </a:r>
            <a:r>
              <a:rPr lang="en-US" altLang="zh-CN" sz="1600" dirty="0">
                <a:solidFill>
                  <a:srgbClr val="0000FF"/>
                </a:solidFill>
              </a:rPr>
              <a:t>; </a:t>
            </a:r>
            <a:r>
              <a:rPr lang="zh-CN" altLang="en-US" sz="1600" dirty="0">
                <a:solidFill>
                  <a:srgbClr val="0000FF"/>
                </a:solidFill>
              </a:rPr>
              <a:t>返回</a:t>
            </a:r>
            <a:r>
              <a:rPr lang="en-US" altLang="zh-CN" sz="1600" dirty="0">
                <a:solidFill>
                  <a:srgbClr val="0000FF"/>
                </a:solidFill>
              </a:rPr>
              <a:t>DOS</a:t>
            </a:r>
          </a:p>
          <a:p>
            <a:pPr>
              <a:buFontTx/>
              <a:buNone/>
            </a:pPr>
            <a:r>
              <a:rPr lang="en-US" altLang="zh-CN" sz="1600" dirty="0">
                <a:solidFill>
                  <a:srgbClr val="0000FF"/>
                </a:solidFill>
              </a:rPr>
              <a:t>		INT	21H</a:t>
            </a:r>
          </a:p>
          <a:p>
            <a:pPr>
              <a:buFontTx/>
              <a:buNone/>
            </a:pPr>
            <a:r>
              <a:rPr lang="en-US" altLang="zh-CN" sz="1600" dirty="0" smtClean="0"/>
              <a:t>CSEG</a:t>
            </a:r>
            <a:r>
              <a:rPr lang="en-US" altLang="zh-CN" sz="1600" dirty="0"/>
              <a:t>	ENDS</a:t>
            </a:r>
          </a:p>
          <a:p>
            <a:pPr>
              <a:buFontTx/>
              <a:buNone/>
            </a:pPr>
            <a:r>
              <a:rPr lang="en-US" altLang="zh-CN" sz="1600" dirty="0"/>
              <a:t>		END 	</a:t>
            </a:r>
            <a:r>
              <a:rPr lang="en-US" altLang="zh-CN" sz="1600" dirty="0" smtClean="0"/>
              <a:t>MAIN</a:t>
            </a:r>
            <a:endParaRPr lang="en-US" altLang="zh-CN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922338"/>
          </a:xfrm>
        </p:spPr>
        <p:txBody>
          <a:bodyPr/>
          <a:lstStyle/>
          <a:p>
            <a:r>
              <a:rPr lang="zh-CN" altLang="en-US" b="1" dirty="0"/>
              <a:t>终止程序</a:t>
            </a:r>
          </a:p>
        </p:txBody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484313"/>
            <a:ext cx="8075613" cy="100806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zh-CN" altLang="en-US" dirty="0"/>
              <a:t>结束用户程序，返回调用程序或操作系统</a:t>
            </a:r>
          </a:p>
          <a:p>
            <a:pPr>
              <a:lnSpc>
                <a:spcPct val="90000"/>
              </a:lnSpc>
            </a:pPr>
            <a:r>
              <a:rPr lang="zh-CN" altLang="en-US" dirty="0"/>
              <a:t>常用</a:t>
            </a:r>
            <a:r>
              <a:rPr lang="zh-CN" altLang="en-US" dirty="0" smtClean="0"/>
              <a:t>方法：</a:t>
            </a:r>
            <a:endParaRPr lang="zh-CN" altLang="en-US" dirty="0"/>
          </a:p>
        </p:txBody>
      </p:sp>
      <p:sp>
        <p:nvSpPr>
          <p:cNvPr id="886788" name="Rectangle 4"/>
          <p:cNvSpPr>
            <a:spLocks noChangeArrowheads="1"/>
          </p:cNvSpPr>
          <p:nvPr/>
        </p:nvSpPr>
        <p:spPr bwMode="auto">
          <a:xfrm>
            <a:off x="468313" y="2636838"/>
            <a:ext cx="8229600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altLang="zh-CN" sz="2400" dirty="0">
                <a:latin typeface="Times New Roman" pitchFamily="18" charset="0"/>
              </a:rPr>
              <a:t>	(1) </a:t>
            </a:r>
            <a:r>
              <a:rPr lang="zh-CN" altLang="en-US" sz="2400" dirty="0">
                <a:latin typeface="Times New Roman" pitchFamily="18" charset="0"/>
              </a:rPr>
              <a:t>在程序最后，加</a:t>
            </a:r>
            <a:r>
              <a:rPr lang="en-US" altLang="zh-CN" sz="2400" dirty="0">
                <a:latin typeface="Times New Roman" pitchFamily="18" charset="0"/>
              </a:rPr>
              <a:t>2</a:t>
            </a:r>
            <a:r>
              <a:rPr lang="zh-CN" altLang="en-US" sz="2400" dirty="0">
                <a:latin typeface="Times New Roman" pitchFamily="18" charset="0"/>
              </a:rPr>
              <a:t>条指令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zh-CN" altLang="en-US" sz="2400" dirty="0">
                <a:latin typeface="Times New Roman" pitchFamily="18" charset="0"/>
              </a:rPr>
              <a:t>		</a:t>
            </a:r>
            <a:r>
              <a:rPr lang="en-US" altLang="zh-CN" sz="2400" dirty="0" smtClean="0">
                <a:latin typeface="Times New Roman" pitchFamily="18" charset="0"/>
              </a:rPr>
              <a:t>MOV	AH</a:t>
            </a:r>
            <a:r>
              <a:rPr lang="en-US" altLang="zh-CN" sz="2400" dirty="0" smtClean="0">
                <a:latin typeface="Times New Roman" pitchFamily="18" charset="0"/>
              </a:rPr>
              <a:t>, </a:t>
            </a:r>
            <a:r>
              <a:rPr lang="en-US" altLang="zh-CN" sz="2400" dirty="0" smtClean="0">
                <a:latin typeface="Times New Roman" pitchFamily="18" charset="0"/>
              </a:rPr>
              <a:t>4CH</a:t>
            </a:r>
            <a:r>
              <a:rPr lang="en-US" altLang="zh-CN" sz="2400" dirty="0">
                <a:latin typeface="Times New Roman" pitchFamily="18" charset="0"/>
              </a:rPr>
              <a:t>	   ; AL</a:t>
            </a:r>
            <a:r>
              <a:rPr lang="zh-CN" altLang="en-US" sz="2400" dirty="0">
                <a:latin typeface="Times New Roman" pitchFamily="18" charset="0"/>
              </a:rPr>
              <a:t>可放置返回码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zh-CN" altLang="en-US" sz="2400" dirty="0">
                <a:latin typeface="Times New Roman" pitchFamily="18" charset="0"/>
              </a:rPr>
              <a:t>		</a:t>
            </a:r>
            <a:r>
              <a:rPr lang="en-US" altLang="zh-CN" sz="2400" dirty="0" smtClean="0">
                <a:latin typeface="Times New Roman" pitchFamily="18" charset="0"/>
              </a:rPr>
              <a:t>INT	21H</a:t>
            </a:r>
            <a:endParaRPr lang="en-US" altLang="zh-CN" sz="2400" dirty="0">
              <a:latin typeface="Times New Roman" pitchFamily="18" charset="0"/>
            </a:endParaRPr>
          </a:p>
        </p:txBody>
      </p:sp>
      <p:sp>
        <p:nvSpPr>
          <p:cNvPr id="886789" name="Rectangle 5"/>
          <p:cNvSpPr>
            <a:spLocks noChangeArrowheads="1"/>
          </p:cNvSpPr>
          <p:nvPr/>
        </p:nvSpPr>
        <p:spPr bwMode="auto">
          <a:xfrm>
            <a:off x="395288" y="4076700"/>
            <a:ext cx="8208962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altLang="zh-CN" sz="2400" dirty="0">
                <a:latin typeface="Times New Roman" pitchFamily="18" charset="0"/>
              </a:rPr>
              <a:t>	(2) </a:t>
            </a:r>
            <a:r>
              <a:rPr lang="zh-CN" altLang="en-US" sz="2400" dirty="0">
                <a:latin typeface="Times New Roman" pitchFamily="18" charset="0"/>
              </a:rPr>
              <a:t>在程序开始，添加下面</a:t>
            </a:r>
            <a:r>
              <a:rPr lang="en-US" altLang="zh-CN" sz="2400" dirty="0">
                <a:latin typeface="Times New Roman" pitchFamily="18" charset="0"/>
              </a:rPr>
              <a:t>3</a:t>
            </a:r>
            <a:r>
              <a:rPr lang="zh-CN" altLang="en-US" sz="2400" dirty="0">
                <a:latin typeface="Times New Roman" pitchFamily="18" charset="0"/>
              </a:rPr>
              <a:t>条指令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zh-CN" altLang="en-US" sz="2400" dirty="0">
                <a:latin typeface="Times New Roman" pitchFamily="18" charset="0"/>
              </a:rPr>
              <a:t>		</a:t>
            </a:r>
            <a:r>
              <a:rPr lang="en-US" altLang="zh-CN" sz="2400" dirty="0">
                <a:latin typeface="Times New Roman" pitchFamily="18" charset="0"/>
              </a:rPr>
              <a:t>PUSH  DS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altLang="zh-CN" sz="2400" dirty="0">
                <a:latin typeface="Times New Roman" pitchFamily="18" charset="0"/>
              </a:rPr>
              <a:t>		XOR    </a:t>
            </a:r>
            <a:r>
              <a:rPr lang="en-US" altLang="zh-CN" sz="2400" dirty="0" smtClean="0">
                <a:latin typeface="Times New Roman" pitchFamily="18" charset="0"/>
              </a:rPr>
              <a:t>AX</a:t>
            </a:r>
            <a:r>
              <a:rPr lang="en-US" altLang="zh-CN" sz="2400" dirty="0" smtClean="0">
                <a:latin typeface="Times New Roman" pitchFamily="18" charset="0"/>
              </a:rPr>
              <a:t>, </a:t>
            </a:r>
            <a:r>
              <a:rPr lang="en-US" altLang="zh-CN" sz="2400" dirty="0" smtClean="0">
                <a:latin typeface="Times New Roman" pitchFamily="18" charset="0"/>
              </a:rPr>
              <a:t>AX</a:t>
            </a:r>
            <a:endParaRPr lang="en-US" altLang="zh-CN" sz="2400" dirty="0">
              <a:latin typeface="Times New Roman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altLang="zh-CN" sz="2400" dirty="0">
                <a:latin typeface="Times New Roman" pitchFamily="18" charset="0"/>
              </a:rPr>
              <a:t>		PUSH  AX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altLang="zh-CN" sz="2400" dirty="0">
                <a:latin typeface="Times New Roman" pitchFamily="18" charset="0"/>
              </a:rPr>
              <a:t>		</a:t>
            </a:r>
            <a:r>
              <a:rPr lang="zh-CN" altLang="en-US" sz="2400" dirty="0">
                <a:latin typeface="Times New Roman" pitchFamily="18" charset="0"/>
              </a:rPr>
              <a:t>在程序最后，放一条</a:t>
            </a:r>
            <a:r>
              <a:rPr lang="en-US" altLang="zh-CN" sz="2400" dirty="0">
                <a:latin typeface="Times New Roman" pitchFamily="18" charset="0"/>
              </a:rPr>
              <a:t>RET</a:t>
            </a:r>
            <a:r>
              <a:rPr lang="zh-CN" altLang="en-US" sz="2400" dirty="0">
                <a:latin typeface="Times New Roman" pitchFamily="18" charset="0"/>
              </a:rPr>
              <a:t>指令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6787" grpId="0" build="p"/>
      <p:bldP spid="886788" grpId="0"/>
      <p:bldP spid="88678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微机原理与接口—8086汇编语言程序设计(2)</a:t>
            </a: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0173-0BC9-4D9C-B97F-6616CD3F9AA2}" type="slidenum">
              <a:rPr lang="en-US" altLang="zh-CN"/>
              <a:pPr/>
              <a:t>6</a:t>
            </a:fld>
            <a:endParaRPr lang="en-US" altLang="zh-CN"/>
          </a:p>
        </p:txBody>
      </p:sp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基本</a:t>
            </a:r>
            <a:r>
              <a:rPr lang="zh-CN" altLang="en-US" dirty="0" smtClean="0"/>
              <a:t>输入</a:t>
            </a:r>
            <a:r>
              <a:rPr lang="en-US" altLang="zh-CN" dirty="0"/>
              <a:t>/</a:t>
            </a:r>
            <a:r>
              <a:rPr lang="zh-CN" altLang="en-US" dirty="0"/>
              <a:t>输出</a:t>
            </a:r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30000"/>
              </a:spcBef>
            </a:pPr>
            <a:r>
              <a:rPr lang="zh-CN" altLang="en-US"/>
              <a:t>键盘输入</a:t>
            </a:r>
          </a:p>
          <a:p>
            <a:pPr lvl="1">
              <a:spcBef>
                <a:spcPct val="30000"/>
              </a:spcBef>
            </a:pPr>
            <a:r>
              <a:rPr lang="zh-CN" altLang="en-US"/>
              <a:t>带回显字符输入</a:t>
            </a:r>
          </a:p>
          <a:p>
            <a:pPr lvl="1">
              <a:spcBef>
                <a:spcPct val="30000"/>
              </a:spcBef>
            </a:pPr>
            <a:r>
              <a:rPr lang="zh-CN" altLang="en-US"/>
              <a:t>不带回显字符输入</a:t>
            </a:r>
          </a:p>
          <a:p>
            <a:pPr lvl="1">
              <a:spcBef>
                <a:spcPct val="30000"/>
              </a:spcBef>
            </a:pPr>
            <a:r>
              <a:rPr lang="zh-CN" altLang="en-US"/>
              <a:t>带回显字符串输入</a:t>
            </a:r>
          </a:p>
          <a:p>
            <a:pPr>
              <a:spcBef>
                <a:spcPct val="30000"/>
              </a:spcBef>
            </a:pPr>
            <a:r>
              <a:rPr lang="zh-CN" altLang="en-US"/>
              <a:t>屏幕输出</a:t>
            </a:r>
          </a:p>
          <a:p>
            <a:pPr lvl="1">
              <a:spcBef>
                <a:spcPct val="30000"/>
              </a:spcBef>
            </a:pPr>
            <a:r>
              <a:rPr lang="zh-CN" altLang="en-US"/>
              <a:t>字符输出</a:t>
            </a:r>
          </a:p>
          <a:p>
            <a:pPr lvl="1">
              <a:spcBef>
                <a:spcPct val="30000"/>
              </a:spcBef>
            </a:pPr>
            <a:r>
              <a:rPr lang="zh-CN" altLang="en-US"/>
              <a:t>字符串输出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883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993775"/>
          </a:xfrm>
        </p:spPr>
        <p:txBody>
          <a:bodyPr/>
          <a:lstStyle/>
          <a:p>
            <a:r>
              <a:rPr lang="zh-CN" altLang="en-US"/>
              <a:t>键盘输入</a:t>
            </a:r>
          </a:p>
        </p:txBody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7859713" cy="4824412"/>
          </a:xfrm>
        </p:spPr>
        <p:txBody>
          <a:bodyPr/>
          <a:lstStyle/>
          <a:p>
            <a:pPr>
              <a:spcBef>
                <a:spcPct val="30000"/>
              </a:spcBef>
            </a:pPr>
            <a:r>
              <a:rPr lang="zh-CN" altLang="en-US" dirty="0"/>
              <a:t>带回显的字符输入</a:t>
            </a:r>
          </a:p>
          <a:p>
            <a:pPr lvl="1">
              <a:spcBef>
                <a:spcPct val="30000"/>
              </a:spcBef>
            </a:pPr>
            <a:r>
              <a:rPr lang="zh-CN" altLang="en-US" dirty="0"/>
              <a:t>功能：等待从键盘输入一按键，并显示在屏幕上</a:t>
            </a:r>
          </a:p>
          <a:p>
            <a:pPr lvl="1">
              <a:spcBef>
                <a:spcPct val="30000"/>
              </a:spcBef>
            </a:pPr>
            <a:r>
              <a:rPr lang="zh-CN" altLang="en-US" dirty="0"/>
              <a:t>入口参数：</a:t>
            </a:r>
            <a:r>
              <a:rPr lang="en-US" altLang="zh-CN" dirty="0"/>
              <a:t>AH = 1</a:t>
            </a:r>
          </a:p>
          <a:p>
            <a:pPr lvl="1">
              <a:spcBef>
                <a:spcPct val="30000"/>
              </a:spcBef>
            </a:pPr>
            <a:r>
              <a:rPr lang="zh-CN" altLang="en-US" dirty="0"/>
              <a:t>出口参数：</a:t>
            </a:r>
            <a:r>
              <a:rPr lang="en-US" altLang="zh-CN" dirty="0"/>
              <a:t>AL = </a:t>
            </a:r>
            <a:r>
              <a:rPr lang="zh-CN" altLang="en-US" dirty="0"/>
              <a:t>按键的</a:t>
            </a:r>
            <a:r>
              <a:rPr lang="en-US" altLang="zh-CN" dirty="0"/>
              <a:t>ASCII</a:t>
            </a:r>
            <a:r>
              <a:rPr lang="zh-CN" altLang="en-US" dirty="0"/>
              <a:t>码</a:t>
            </a:r>
          </a:p>
          <a:p>
            <a:pPr>
              <a:spcBef>
                <a:spcPct val="30000"/>
              </a:spcBef>
            </a:pPr>
            <a:r>
              <a:rPr lang="zh-CN" altLang="en-US" dirty="0"/>
              <a:t>不带回显的字符输入</a:t>
            </a:r>
          </a:p>
          <a:p>
            <a:pPr lvl="1">
              <a:spcBef>
                <a:spcPct val="30000"/>
              </a:spcBef>
            </a:pPr>
            <a:r>
              <a:rPr lang="zh-CN" altLang="en-US" dirty="0"/>
              <a:t>除</a:t>
            </a:r>
            <a:r>
              <a:rPr lang="en-US" altLang="zh-CN" dirty="0"/>
              <a:t>AH=8</a:t>
            </a:r>
            <a:r>
              <a:rPr lang="zh-CN" altLang="en-US" dirty="0"/>
              <a:t>和不显示键入的字符外，其他同上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9859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9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066800"/>
          </a:xfrm>
        </p:spPr>
        <p:txBody>
          <a:bodyPr/>
          <a:lstStyle/>
          <a:p>
            <a:r>
              <a:rPr lang="zh-CN" altLang="en-US"/>
              <a:t>键盘输入</a:t>
            </a:r>
            <a:r>
              <a:rPr lang="en-US" altLang="zh-CN"/>
              <a:t>(</a:t>
            </a:r>
            <a:r>
              <a:rPr lang="zh-CN" altLang="en-US"/>
              <a:t>续</a:t>
            </a:r>
            <a:r>
              <a:rPr lang="en-US" altLang="zh-CN"/>
              <a:t>)</a:t>
            </a:r>
          </a:p>
        </p:txBody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5750"/>
            <a:ext cx="8075613" cy="4752975"/>
          </a:xfrm>
        </p:spPr>
        <p:txBody>
          <a:bodyPr/>
          <a:lstStyle/>
          <a:p>
            <a:pPr>
              <a:spcBef>
                <a:spcPct val="30000"/>
              </a:spcBef>
            </a:pPr>
            <a:r>
              <a:rPr lang="zh-CN" altLang="en-US" dirty="0"/>
              <a:t>带回显的字符串输入</a:t>
            </a:r>
          </a:p>
          <a:p>
            <a:pPr lvl="1">
              <a:spcBef>
                <a:spcPct val="30000"/>
              </a:spcBef>
            </a:pPr>
            <a:r>
              <a:rPr lang="zh-CN" altLang="en-US" dirty="0"/>
              <a:t>功能：</a:t>
            </a:r>
            <a:r>
              <a:rPr kumimoji="1" lang="zh-CN" altLang="en-US" dirty="0"/>
              <a:t>等待从键盘输入以回车结束的一串字符，并存入设定的缓冲区，同时</a:t>
            </a:r>
            <a:r>
              <a:rPr lang="zh-CN" altLang="en-US" dirty="0"/>
              <a:t>显示在屏幕上</a:t>
            </a:r>
          </a:p>
          <a:p>
            <a:pPr lvl="1">
              <a:spcBef>
                <a:spcPct val="30000"/>
              </a:spcBef>
            </a:pPr>
            <a:r>
              <a:rPr lang="zh-CN" altLang="en-US" dirty="0"/>
              <a:t>入口参数</a:t>
            </a:r>
          </a:p>
          <a:p>
            <a:pPr lvl="2">
              <a:spcBef>
                <a:spcPct val="30000"/>
              </a:spcBef>
            </a:pPr>
            <a:r>
              <a:rPr lang="en-US" altLang="zh-CN" sz="2400" dirty="0"/>
              <a:t>AH = </a:t>
            </a:r>
            <a:r>
              <a:rPr lang="en-US" altLang="zh-CN" dirty="0" smtClean="0"/>
              <a:t>10</a:t>
            </a:r>
            <a:r>
              <a:rPr lang="en-US" altLang="zh-CN" sz="2400" dirty="0" smtClean="0"/>
              <a:t>, </a:t>
            </a:r>
            <a:r>
              <a:rPr lang="en-US" altLang="zh-CN" sz="2400" dirty="0"/>
              <a:t>DS : DX = </a:t>
            </a:r>
            <a:r>
              <a:rPr lang="zh-CN" altLang="en-US" sz="2400" dirty="0"/>
              <a:t>缓冲区首址</a:t>
            </a:r>
            <a:r>
              <a:rPr lang="en-US" altLang="zh-CN" sz="2400" dirty="0"/>
              <a:t>, </a:t>
            </a:r>
            <a:r>
              <a:rPr lang="zh-CN" altLang="en-US" sz="2400" dirty="0"/>
              <a:t>其中 </a:t>
            </a:r>
            <a:r>
              <a:rPr lang="en-US" altLang="zh-CN" sz="2400" dirty="0"/>
              <a:t>[DS : DX] = </a:t>
            </a:r>
            <a:r>
              <a:rPr lang="zh-CN" altLang="en-US" sz="2400" dirty="0"/>
              <a:t>缓冲区大小 </a:t>
            </a:r>
            <a:r>
              <a:rPr lang="en-US" altLang="zh-CN" sz="2400" dirty="0"/>
              <a:t>(1~255</a:t>
            </a:r>
            <a:r>
              <a:rPr lang="en-US" altLang="zh-CN" sz="2400" dirty="0" smtClean="0"/>
              <a:t>)</a:t>
            </a:r>
            <a:r>
              <a:rPr lang="zh-CN" altLang="en-US" sz="2400" dirty="0" smtClean="0"/>
              <a:t>，例如：</a:t>
            </a:r>
            <a:r>
              <a:rPr lang="en-US" altLang="zh-CN" dirty="0">
                <a:latin typeface="Times New Roman" pitchFamily="18" charset="0"/>
              </a:rPr>
              <a:t> </a:t>
            </a:r>
            <a:r>
              <a:rPr lang="en-US" altLang="zh-CN" dirty="0" smtClean="0">
                <a:latin typeface="Times New Roman" pitchFamily="18" charset="0"/>
              </a:rPr>
              <a:t>BUFF</a:t>
            </a:r>
            <a:r>
              <a:rPr lang="en-US" altLang="zh-CN" dirty="0" smtClean="0">
                <a:latin typeface="Times New Roman" pitchFamily="18" charset="0"/>
              </a:rPr>
              <a:t>   </a:t>
            </a:r>
            <a:r>
              <a:rPr lang="en-US" altLang="zh-CN" dirty="0" smtClean="0">
                <a:latin typeface="Times New Roman" pitchFamily="18" charset="0"/>
              </a:rPr>
              <a:t>DB </a:t>
            </a:r>
            <a:r>
              <a:rPr lang="en-US" altLang="zh-CN" dirty="0">
                <a:solidFill>
                  <a:srgbClr val="FF0000"/>
                </a:solidFill>
                <a:latin typeface="Times New Roman" pitchFamily="18" charset="0"/>
              </a:rPr>
              <a:t>5</a:t>
            </a:r>
            <a:r>
              <a:rPr lang="en-US" altLang="zh-CN" dirty="0">
                <a:latin typeface="Times New Roman" pitchFamily="18" charset="0"/>
              </a:rPr>
              <a:t>, ?, </a:t>
            </a:r>
            <a:r>
              <a:rPr lang="en-US" altLang="zh-CN" dirty="0">
                <a:solidFill>
                  <a:srgbClr val="FF0000"/>
                </a:solidFill>
                <a:latin typeface="Times New Roman" pitchFamily="18" charset="0"/>
              </a:rPr>
              <a:t>5</a:t>
            </a:r>
            <a:r>
              <a:rPr lang="en-US" altLang="zh-CN" dirty="0">
                <a:latin typeface="Times New Roman" pitchFamily="18" charset="0"/>
              </a:rPr>
              <a:t> dup(?)</a:t>
            </a:r>
            <a:endParaRPr lang="en-US" altLang="zh-CN" sz="2400" dirty="0"/>
          </a:p>
          <a:p>
            <a:pPr lvl="1">
              <a:spcBef>
                <a:spcPct val="30000"/>
              </a:spcBef>
            </a:pPr>
            <a:r>
              <a:rPr lang="zh-CN" altLang="en-US" dirty="0"/>
              <a:t>出口参数</a:t>
            </a:r>
          </a:p>
          <a:p>
            <a:pPr lvl="2">
              <a:spcBef>
                <a:spcPct val="30000"/>
              </a:spcBef>
            </a:pPr>
            <a:r>
              <a:rPr lang="en-US" altLang="zh-CN" sz="2400" dirty="0"/>
              <a:t>[DS : (DX+1)] = </a:t>
            </a:r>
            <a:r>
              <a:rPr lang="zh-CN" altLang="en-US" sz="2400" dirty="0"/>
              <a:t>输入字符数</a:t>
            </a:r>
            <a:r>
              <a:rPr lang="en-US" altLang="zh-CN" sz="2400" dirty="0"/>
              <a:t>(</a:t>
            </a:r>
            <a:r>
              <a:rPr lang="zh-CN" altLang="en-US" sz="2400" dirty="0"/>
              <a:t>除回车外</a:t>
            </a:r>
            <a:r>
              <a:rPr lang="en-US" altLang="zh-CN" sz="2400" dirty="0"/>
              <a:t>), </a:t>
            </a:r>
            <a:r>
              <a:rPr lang="zh-CN" altLang="en-US" sz="2400" dirty="0"/>
              <a:t>输入的字符串从</a:t>
            </a:r>
            <a:r>
              <a:rPr lang="en-US" altLang="zh-CN" sz="2400" dirty="0"/>
              <a:t>DS : (DX+2)</a:t>
            </a:r>
            <a:r>
              <a:rPr lang="zh-CN" altLang="en-US" sz="2400" dirty="0"/>
              <a:t>开始存放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1907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025510"/>
          </a:xfrm>
        </p:spPr>
        <p:txBody>
          <a:bodyPr/>
          <a:lstStyle/>
          <a:p>
            <a:r>
              <a:rPr lang="zh-CN" altLang="en-US"/>
              <a:t>屏幕输出</a:t>
            </a:r>
          </a:p>
        </p:txBody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043890" cy="5040313"/>
          </a:xfrm>
        </p:spPr>
        <p:txBody>
          <a:bodyPr/>
          <a:lstStyle/>
          <a:p>
            <a:pPr>
              <a:spcBef>
                <a:spcPct val="25000"/>
              </a:spcBef>
            </a:pPr>
            <a:r>
              <a:rPr lang="zh-CN" altLang="en-US" dirty="0"/>
              <a:t>字符输出</a:t>
            </a:r>
          </a:p>
          <a:p>
            <a:pPr lvl="1">
              <a:spcBef>
                <a:spcPct val="25000"/>
              </a:spcBef>
            </a:pPr>
            <a:r>
              <a:rPr lang="zh-CN" altLang="en-US" dirty="0"/>
              <a:t>功能：在屏幕上显示一个字符</a:t>
            </a:r>
          </a:p>
          <a:p>
            <a:pPr lvl="1">
              <a:spcBef>
                <a:spcPct val="25000"/>
              </a:spcBef>
            </a:pPr>
            <a:r>
              <a:rPr lang="zh-CN" altLang="en-US" dirty="0"/>
              <a:t>入口参数：</a:t>
            </a:r>
            <a:r>
              <a:rPr lang="en-US" altLang="zh-CN" dirty="0"/>
              <a:t>AH = 2, DL = </a:t>
            </a:r>
            <a:r>
              <a:rPr lang="zh-CN" altLang="en-US" dirty="0"/>
              <a:t>待显示</a:t>
            </a:r>
            <a:r>
              <a:rPr lang="en-US" altLang="zh-CN" dirty="0"/>
              <a:t>ASCII</a:t>
            </a:r>
            <a:r>
              <a:rPr lang="zh-CN" altLang="en-US" dirty="0"/>
              <a:t>码字符</a:t>
            </a:r>
          </a:p>
          <a:p>
            <a:pPr lvl="1">
              <a:spcBef>
                <a:spcPct val="25000"/>
              </a:spcBef>
            </a:pPr>
            <a:r>
              <a:rPr lang="zh-CN" altLang="en-US" dirty="0"/>
              <a:t>出口参数：无</a:t>
            </a:r>
          </a:p>
          <a:p>
            <a:pPr>
              <a:spcBef>
                <a:spcPct val="25000"/>
              </a:spcBef>
            </a:pPr>
            <a:r>
              <a:rPr lang="zh-CN" altLang="en-US" dirty="0"/>
              <a:t>字符串输出</a:t>
            </a:r>
          </a:p>
          <a:p>
            <a:pPr lvl="1">
              <a:spcBef>
                <a:spcPct val="25000"/>
              </a:spcBef>
            </a:pPr>
            <a:r>
              <a:rPr lang="zh-CN" altLang="en-US" dirty="0"/>
              <a:t>功能：在屏幕上显示一个字符串</a:t>
            </a:r>
          </a:p>
          <a:p>
            <a:pPr lvl="1">
              <a:spcBef>
                <a:spcPct val="25000"/>
              </a:spcBef>
            </a:pPr>
            <a:r>
              <a:rPr lang="zh-CN" altLang="en-US" dirty="0"/>
              <a:t>入口参数：</a:t>
            </a:r>
            <a:r>
              <a:rPr lang="en-US" altLang="zh-CN" dirty="0"/>
              <a:t>AH = 9, DS:DX =</a:t>
            </a:r>
            <a:r>
              <a:rPr lang="zh-CN" altLang="en-US" dirty="0" smtClean="0"/>
              <a:t>以</a:t>
            </a:r>
            <a:r>
              <a:rPr lang="en-US" altLang="zh-CN" dirty="0" smtClean="0"/>
              <a:t>’$’</a:t>
            </a:r>
            <a:r>
              <a:rPr lang="zh-CN" altLang="en-US" dirty="0"/>
              <a:t>结束的</a:t>
            </a:r>
            <a:r>
              <a:rPr lang="en-US" altLang="zh-CN" dirty="0"/>
              <a:t>ASCII</a:t>
            </a:r>
            <a:r>
              <a:rPr lang="zh-CN" altLang="en-US" dirty="0"/>
              <a:t>码字符串的起始地址</a:t>
            </a:r>
          </a:p>
          <a:p>
            <a:pPr lvl="1">
              <a:spcBef>
                <a:spcPct val="25000"/>
              </a:spcBef>
            </a:pPr>
            <a:r>
              <a:rPr lang="zh-CN" altLang="en-US" dirty="0"/>
              <a:t>出口参数：无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0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600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练习</a:t>
            </a:r>
            <a:r>
              <a:rPr lang="en-US" altLang="zh-CN" dirty="0" smtClean="0"/>
              <a:t>TD</a:t>
            </a:r>
            <a:r>
              <a:rPr lang="zh-CN" altLang="en-US" dirty="0" smtClean="0"/>
              <a:t>的使用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参考“</a:t>
            </a:r>
            <a:r>
              <a:rPr lang="en-US" altLang="zh-CN" dirty="0" smtClean="0"/>
              <a:t>TD.EXE</a:t>
            </a:r>
            <a:r>
              <a:rPr lang="zh-CN" altLang="en-US" dirty="0" smtClean="0"/>
              <a:t>简要使用</a:t>
            </a:r>
            <a:r>
              <a:rPr lang="zh-CN" altLang="en-US" dirty="0" smtClean="0"/>
              <a:t>说明”</a:t>
            </a:r>
            <a:endParaRPr lang="en-US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上机</a:t>
            </a:r>
            <a:r>
              <a:rPr lang="zh-CN" altLang="en-US" b="1" dirty="0" smtClean="0"/>
              <a:t>练习题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5778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zh-CN" altLang="en-US" b="1" dirty="0" smtClean="0"/>
              <a:t>第</a:t>
            </a:r>
            <a:r>
              <a:rPr lang="en-US" altLang="zh-CN" b="1" dirty="0" smtClean="0"/>
              <a:t>10</a:t>
            </a:r>
            <a:r>
              <a:rPr lang="zh-CN" altLang="en-US" b="1" dirty="0" smtClean="0"/>
              <a:t>～</a:t>
            </a:r>
            <a:r>
              <a:rPr lang="en-US" altLang="zh-CN" b="1" dirty="0" smtClean="0"/>
              <a:t>11</a:t>
            </a:r>
            <a:r>
              <a:rPr lang="zh-CN" altLang="en-US" b="1" dirty="0" smtClean="0"/>
              <a:t>周</a:t>
            </a:r>
            <a:endParaRPr lang="en-US" altLang="zh-CN" b="1" dirty="0" smtClean="0"/>
          </a:p>
          <a:p>
            <a:pPr marL="514350" indent="-514350">
              <a:buFont typeface="+mj-lt"/>
              <a:buAutoNum type="arabicPeriod"/>
            </a:pPr>
            <a:r>
              <a:rPr lang="zh-CN" altLang="en-US" sz="2800" dirty="0" smtClean="0"/>
              <a:t>统计寄存器</a:t>
            </a:r>
            <a:r>
              <a:rPr lang="en-US" altLang="zh-CN" sz="2800" dirty="0" smtClean="0"/>
              <a:t>BX</a:t>
            </a:r>
            <a:r>
              <a:rPr lang="zh-CN" altLang="en-US" sz="2800" dirty="0" smtClean="0"/>
              <a:t>（二进制数）中 </a:t>
            </a:r>
            <a:r>
              <a:rPr lang="en-US" altLang="zh-CN" sz="2800" dirty="0" smtClean="0"/>
              <a:t>“1” </a:t>
            </a:r>
            <a:r>
              <a:rPr lang="zh-CN" altLang="en-US" sz="2800" dirty="0" smtClean="0"/>
              <a:t>的个数。</a:t>
            </a:r>
          </a:p>
          <a:p>
            <a:pPr marL="514350" indent="-514350">
              <a:buFont typeface="+mj-lt"/>
              <a:buAutoNum type="arabicPeriod"/>
            </a:pPr>
            <a:r>
              <a:rPr lang="zh-CN" altLang="en-US" sz="2800" dirty="0" smtClean="0"/>
              <a:t>统计一组数据（字节型有符号数）中正数</a:t>
            </a:r>
            <a:r>
              <a:rPr lang="zh-CN" altLang="en-US" sz="2800" dirty="0"/>
              <a:t>、</a:t>
            </a:r>
            <a:r>
              <a:rPr lang="zh-CN" altLang="en-US" sz="2800" dirty="0" smtClean="0"/>
              <a:t>负数和零的个数。</a:t>
            </a:r>
            <a:endParaRPr lang="en-US" altLang="zh-CN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zh-CN" altLang="en-US" sz="2800" dirty="0" smtClean="0"/>
              <a:t>将寄存器</a:t>
            </a:r>
            <a:r>
              <a:rPr lang="en-US" altLang="zh-CN" sz="2800" dirty="0" smtClean="0"/>
              <a:t>BX</a:t>
            </a:r>
            <a:r>
              <a:rPr lang="zh-CN" altLang="en-US" sz="2800" dirty="0" smtClean="0"/>
              <a:t>中无</a:t>
            </a:r>
            <a:r>
              <a:rPr lang="en-US" altLang="zh-CN" sz="2800" dirty="0" smtClean="0"/>
              <a:t>/</a:t>
            </a:r>
            <a:r>
              <a:rPr lang="zh-CN" altLang="en-US" sz="2800" dirty="0" smtClean="0"/>
              <a:t>有符号数，以二</a:t>
            </a:r>
            <a:r>
              <a:rPr lang="en-US" altLang="zh-CN" sz="2800" dirty="0" smtClean="0"/>
              <a:t>/</a:t>
            </a:r>
            <a:r>
              <a:rPr lang="zh-CN" altLang="en-US" sz="2800" dirty="0" smtClean="0"/>
              <a:t>十六</a:t>
            </a:r>
            <a:r>
              <a:rPr lang="en-US" altLang="zh-CN" sz="2800" dirty="0" smtClean="0"/>
              <a:t>/</a:t>
            </a:r>
            <a:r>
              <a:rPr lang="zh-CN" altLang="en-US" sz="2800" dirty="0" smtClean="0"/>
              <a:t>十进制格式显示在屏幕上</a:t>
            </a:r>
          </a:p>
          <a:p>
            <a:pPr marL="514350" indent="-514350">
              <a:buFont typeface="+mj-lt"/>
              <a:buAutoNum type="arabicPeriod"/>
            </a:pPr>
            <a:r>
              <a:rPr lang="zh-CN" altLang="en-US" sz="2800" dirty="0" smtClean="0"/>
              <a:t>从键盘输入一个二</a:t>
            </a:r>
            <a:r>
              <a:rPr lang="en-US" altLang="zh-CN" sz="2800" dirty="0" smtClean="0"/>
              <a:t>/</a:t>
            </a:r>
            <a:r>
              <a:rPr lang="zh-CN" altLang="en-US" sz="2800" dirty="0" smtClean="0"/>
              <a:t>十六</a:t>
            </a:r>
            <a:r>
              <a:rPr lang="en-US" altLang="zh-CN" sz="2800" dirty="0" smtClean="0"/>
              <a:t>/</a:t>
            </a:r>
            <a:r>
              <a:rPr lang="zh-CN" altLang="en-US" sz="2800" dirty="0" smtClean="0"/>
              <a:t>十进制数存入</a:t>
            </a:r>
            <a:r>
              <a:rPr lang="en-US" altLang="zh-CN" sz="2800" dirty="0" smtClean="0"/>
              <a:t>BX</a:t>
            </a:r>
          </a:p>
          <a:p>
            <a:pPr marL="514350" indent="-514350">
              <a:buFont typeface="+mj-lt"/>
              <a:buAutoNum type="arabicPeriod"/>
            </a:pPr>
            <a:r>
              <a:rPr lang="zh-CN" altLang="en-US" sz="2800" dirty="0" smtClean="0"/>
              <a:t>从键盘输入一字符串，将所有英文字母变成大写，然后整串以反序输出在屏幕上</a:t>
            </a:r>
            <a:endParaRPr lang="en-US" altLang="zh-CN" sz="2800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4314"/>
            <a:ext cx="8229600" cy="1142984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dirty="0" smtClean="0"/>
              <a:t>上机检查题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428736"/>
            <a:ext cx="8001056" cy="5168616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zh-CN" altLang="en-US" b="1" dirty="0" smtClean="0"/>
              <a:t>第</a:t>
            </a:r>
            <a:r>
              <a:rPr lang="en-US" altLang="zh-CN" b="1" dirty="0" smtClean="0"/>
              <a:t>12</a:t>
            </a:r>
            <a:r>
              <a:rPr lang="zh-CN" altLang="en-US" b="1" dirty="0" smtClean="0"/>
              <a:t>～</a:t>
            </a:r>
            <a:r>
              <a:rPr lang="en-US" altLang="zh-CN" b="1" dirty="0" smtClean="0"/>
              <a:t>15</a:t>
            </a:r>
            <a:r>
              <a:rPr lang="zh-CN" altLang="en-US" b="1" dirty="0" smtClean="0"/>
              <a:t>周，每周检查一题</a:t>
            </a:r>
            <a:endParaRPr lang="en-US" altLang="zh-CN" b="1" dirty="0" smtClean="0"/>
          </a:p>
          <a:p>
            <a:pPr marL="536575" indent="-536575">
              <a:buFont typeface="+mj-lt"/>
              <a:buAutoNum type="arabicPeriod"/>
            </a:pPr>
            <a:r>
              <a:rPr lang="zh-CN" altLang="en-US" sz="2800" dirty="0" smtClean="0"/>
              <a:t>把</a:t>
            </a:r>
            <a:r>
              <a:rPr lang="en-US" altLang="zh-CN" sz="2800" dirty="0" smtClean="0"/>
              <a:t>1~36</a:t>
            </a:r>
            <a:r>
              <a:rPr lang="zh-CN" altLang="en-US" sz="2800" dirty="0" smtClean="0"/>
              <a:t>的</a:t>
            </a:r>
            <a:r>
              <a:rPr lang="zh-CN" altLang="en-US" sz="2800" dirty="0"/>
              <a:t>自然数按行顺序存入一</a:t>
            </a:r>
            <a:r>
              <a:rPr lang="zh-CN" altLang="en-US" sz="2800" dirty="0" smtClean="0"/>
              <a:t>个</a:t>
            </a:r>
            <a:r>
              <a:rPr lang="en-US" altLang="zh-CN" sz="2800" dirty="0" smtClean="0"/>
              <a:t>6*6</a:t>
            </a:r>
            <a:r>
              <a:rPr lang="zh-CN" altLang="en-US" sz="2800" dirty="0" smtClean="0"/>
              <a:t>的</a:t>
            </a:r>
            <a:r>
              <a:rPr lang="zh-CN" altLang="en-US" sz="2800" dirty="0"/>
              <a:t>二维数组中，然后打印出该</a:t>
            </a:r>
            <a:r>
              <a:rPr lang="zh-CN" altLang="en-US" sz="2800" dirty="0" smtClean="0"/>
              <a:t>数组的</a:t>
            </a:r>
            <a:r>
              <a:rPr lang="zh-CN" altLang="en-US" sz="2800" dirty="0"/>
              <a:t>左下半三</a:t>
            </a:r>
            <a:r>
              <a:rPr lang="zh-CN" altLang="en-US" sz="2800" dirty="0" smtClean="0"/>
              <a:t>角</a:t>
            </a:r>
            <a:endParaRPr lang="en-US" altLang="zh-CN" sz="2800" dirty="0" smtClean="0"/>
          </a:p>
          <a:p>
            <a:pPr marL="536575" indent="-536575">
              <a:buFont typeface="+mj-lt"/>
              <a:buAutoNum type="arabicPeriod"/>
            </a:pPr>
            <a:r>
              <a:rPr lang="zh-CN" altLang="en-US" sz="2800" dirty="0" smtClean="0"/>
              <a:t>编程实现排序算法，对某文件（</a:t>
            </a:r>
            <a:r>
              <a:rPr lang="en-US" altLang="zh-CN" sz="2800" dirty="0" smtClean="0"/>
              <a:t>txt</a:t>
            </a:r>
            <a:r>
              <a:rPr lang="zh-CN" altLang="en-US" sz="2800" dirty="0" smtClean="0"/>
              <a:t>格式）中的无符号整数进行排序，排序结果输出到屏幕（数据的个数不超过</a:t>
            </a:r>
            <a:r>
              <a:rPr lang="en-US" altLang="zh-CN" sz="2800" dirty="0" smtClean="0"/>
              <a:t>1024</a:t>
            </a:r>
            <a:r>
              <a:rPr lang="zh-CN" altLang="en-US" sz="2800" dirty="0" smtClean="0"/>
              <a:t>）</a:t>
            </a:r>
          </a:p>
          <a:p>
            <a:pPr marL="514350" indent="-514350">
              <a:buFont typeface="+mj-lt"/>
              <a:buAutoNum type="arabicPeriod"/>
            </a:pPr>
            <a:r>
              <a:rPr lang="zh-CN" altLang="en-US" sz="2800" dirty="0" smtClean="0"/>
              <a:t>计算</a:t>
            </a:r>
            <a:r>
              <a:rPr lang="en-US" altLang="zh-CN" sz="2800" dirty="0" smtClean="0"/>
              <a:t>N!</a:t>
            </a:r>
            <a:r>
              <a:rPr lang="zh-CN" altLang="en-US" sz="2800" dirty="0" smtClean="0"/>
              <a:t>（</a:t>
            </a:r>
            <a:r>
              <a:rPr lang="en-US" altLang="zh-CN" sz="2800" dirty="0" smtClean="0"/>
              <a:t>0&lt;N&lt;20</a:t>
            </a:r>
            <a:r>
              <a:rPr lang="zh-CN" altLang="en-US" sz="2800" dirty="0" smtClean="0"/>
              <a:t>）</a:t>
            </a:r>
          </a:p>
          <a:p>
            <a:pPr marL="536575" indent="-536575">
              <a:buFont typeface="+mj-lt"/>
              <a:buAutoNum type="arabicPeriod"/>
            </a:pPr>
            <a:r>
              <a:rPr lang="zh-CN" altLang="en-US" sz="2800" dirty="0" smtClean="0"/>
              <a:t>编程计算任一整数加减运算表达式，其中，表达式长度不超过</a:t>
            </a:r>
            <a:r>
              <a:rPr lang="en-US" altLang="zh-CN" sz="2800" dirty="0" smtClean="0"/>
              <a:t>1024</a:t>
            </a:r>
            <a:r>
              <a:rPr lang="zh-CN" altLang="en-US" sz="2800" dirty="0" smtClean="0"/>
              <a:t>个字节，从键盘输入，可带括号，操作数为字数据</a:t>
            </a:r>
            <a:endParaRPr lang="en-US" altLang="zh-CN" sz="2800" dirty="0" smtClean="0"/>
          </a:p>
        </p:txBody>
      </p:sp>
    </p:spTree>
    <p:extLst>
      <p:ext uri="{BB962C8B-B14F-4D97-AF65-F5344CB8AC3E}">
        <p14:creationId xmlns="" xmlns:p14="http://schemas.microsoft.com/office/powerpoint/2010/main" val="40065359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接口实验与上机考试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zh-CN" altLang="en-US" dirty="0" smtClean="0"/>
              <a:t>第</a:t>
            </a:r>
            <a:r>
              <a:rPr lang="en-US" altLang="zh-CN" dirty="0" smtClean="0"/>
              <a:t>16</a:t>
            </a:r>
            <a:r>
              <a:rPr lang="zh-CN" altLang="en-US" dirty="0" smtClean="0"/>
              <a:t>周</a:t>
            </a:r>
            <a:endParaRPr lang="en-US" altLang="zh-CN" dirty="0" smtClean="0"/>
          </a:p>
          <a:p>
            <a:pPr lvl="1">
              <a:spcAft>
                <a:spcPts val="600"/>
              </a:spcAft>
            </a:pPr>
            <a:r>
              <a:rPr lang="en-US" altLang="zh-CN" dirty="0" smtClean="0"/>
              <a:t>8255</a:t>
            </a:r>
            <a:r>
              <a:rPr lang="zh-CN" altLang="en-US" dirty="0" smtClean="0"/>
              <a:t>接口实验</a:t>
            </a:r>
            <a:endParaRPr lang="en-US" altLang="zh-CN" dirty="0" smtClean="0"/>
          </a:p>
          <a:p>
            <a:pPr>
              <a:spcAft>
                <a:spcPts val="600"/>
              </a:spcAft>
            </a:pPr>
            <a:r>
              <a:rPr lang="zh-CN" altLang="en-US" dirty="0" smtClean="0"/>
              <a:t>第</a:t>
            </a:r>
            <a:r>
              <a:rPr lang="en-US" altLang="zh-CN" dirty="0" smtClean="0"/>
              <a:t>17</a:t>
            </a:r>
            <a:r>
              <a:rPr lang="zh-CN" altLang="en-US" dirty="0" smtClean="0"/>
              <a:t>周</a:t>
            </a:r>
            <a:endParaRPr lang="en-US" altLang="zh-CN" dirty="0" smtClean="0"/>
          </a:p>
          <a:p>
            <a:pPr lvl="1">
              <a:spcAft>
                <a:spcPts val="600"/>
              </a:spcAft>
            </a:pPr>
            <a:r>
              <a:rPr lang="zh-CN" altLang="en-US" dirty="0" smtClean="0"/>
              <a:t>汇编程序设计上机考试</a:t>
            </a:r>
            <a:endParaRPr lang="en-US" altLang="zh-CN" dirty="0" smtClean="0"/>
          </a:p>
          <a:p>
            <a:pPr>
              <a:spcAft>
                <a:spcPts val="600"/>
              </a:spcAft>
            </a:pPr>
            <a:endParaRPr lang="zh-CN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912</Words>
  <Application>Microsoft Office PowerPoint</Application>
  <PresentationFormat>全屏显示(4:3)</PresentationFormat>
  <Paragraphs>163</Paragraphs>
  <Slides>13</Slides>
  <Notes>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4" baseType="lpstr">
      <vt:lpstr>Office 主题</vt:lpstr>
      <vt:lpstr>微机原理上机实验</vt:lpstr>
      <vt:lpstr>编程、调试工具</vt:lpstr>
      <vt:lpstr>汇编语言程序开发步骤</vt:lpstr>
      <vt:lpstr>示例－汇编语言源程序</vt:lpstr>
      <vt:lpstr>终止程序</vt:lpstr>
      <vt:lpstr>基本输入/输出</vt:lpstr>
      <vt:lpstr>键盘输入</vt:lpstr>
      <vt:lpstr>键盘输入(续)</vt:lpstr>
      <vt:lpstr>屏幕输出</vt:lpstr>
      <vt:lpstr>练习TD的使用</vt:lpstr>
      <vt:lpstr>上机练习题</vt:lpstr>
      <vt:lpstr>上机检查题</vt:lpstr>
      <vt:lpstr>接口实验与上机考试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think</dc:creator>
  <cp:lastModifiedBy>think</cp:lastModifiedBy>
  <cp:revision>20</cp:revision>
  <dcterms:created xsi:type="dcterms:W3CDTF">2017-11-06T09:30:06Z</dcterms:created>
  <dcterms:modified xsi:type="dcterms:W3CDTF">2017-11-10T08:38:57Z</dcterms:modified>
</cp:coreProperties>
</file>