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3"/>
  </p:notesMasterIdLst>
  <p:sldIdLst>
    <p:sldId id="256" r:id="rId2"/>
    <p:sldId id="258" r:id="rId3"/>
    <p:sldId id="257" r:id="rId4"/>
    <p:sldId id="259" r:id="rId5"/>
    <p:sldId id="260" r:id="rId6"/>
    <p:sldId id="262"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655581-462A-436E-9441-24EAC46DFB31}" type="datetimeFigureOut">
              <a:rPr lang="zh-CN" altLang="en-US" smtClean="0"/>
              <a:t>2018/12/3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DCED7E-FAB4-456C-92C1-61742B01FD64}" type="slidenum">
              <a:rPr lang="zh-CN" altLang="en-US" smtClean="0"/>
              <a:t>‹#›</a:t>
            </a:fld>
            <a:endParaRPr lang="zh-CN" altLang="en-US"/>
          </a:p>
        </p:txBody>
      </p:sp>
    </p:spTree>
    <p:extLst>
      <p:ext uri="{BB962C8B-B14F-4D97-AF65-F5344CB8AC3E}">
        <p14:creationId xmlns:p14="http://schemas.microsoft.com/office/powerpoint/2010/main" val="2556554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7DCED7E-FAB4-456C-92C1-61742B01FD64}" type="slidenum">
              <a:rPr lang="zh-CN" altLang="en-US" smtClean="0"/>
              <a:t>3</a:t>
            </a:fld>
            <a:endParaRPr lang="zh-CN" altLang="en-US"/>
          </a:p>
        </p:txBody>
      </p:sp>
    </p:spTree>
    <p:extLst>
      <p:ext uri="{BB962C8B-B14F-4D97-AF65-F5344CB8AC3E}">
        <p14:creationId xmlns:p14="http://schemas.microsoft.com/office/powerpoint/2010/main" val="1297106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7DCED7E-FAB4-456C-92C1-61742B01FD64}" type="slidenum">
              <a:rPr lang="zh-CN" altLang="en-US" smtClean="0"/>
              <a:t>4</a:t>
            </a:fld>
            <a:endParaRPr lang="zh-CN" altLang="en-US"/>
          </a:p>
        </p:txBody>
      </p:sp>
    </p:spTree>
    <p:extLst>
      <p:ext uri="{BB962C8B-B14F-4D97-AF65-F5344CB8AC3E}">
        <p14:creationId xmlns:p14="http://schemas.microsoft.com/office/powerpoint/2010/main" val="2112440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7DCED7E-FAB4-456C-92C1-61742B01FD64}" type="slidenum">
              <a:rPr lang="zh-CN" altLang="en-US" smtClean="0"/>
              <a:t>5</a:t>
            </a:fld>
            <a:endParaRPr lang="zh-CN" altLang="en-US"/>
          </a:p>
        </p:txBody>
      </p:sp>
    </p:spTree>
    <p:extLst>
      <p:ext uri="{BB962C8B-B14F-4D97-AF65-F5344CB8AC3E}">
        <p14:creationId xmlns:p14="http://schemas.microsoft.com/office/powerpoint/2010/main" val="3931868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7DCED7E-FAB4-456C-92C1-61742B01FD64}" type="slidenum">
              <a:rPr lang="zh-CN" altLang="en-US" smtClean="0"/>
              <a:t>6</a:t>
            </a:fld>
            <a:endParaRPr lang="zh-CN" altLang="en-US"/>
          </a:p>
        </p:txBody>
      </p:sp>
    </p:spTree>
    <p:extLst>
      <p:ext uri="{BB962C8B-B14F-4D97-AF65-F5344CB8AC3E}">
        <p14:creationId xmlns:p14="http://schemas.microsoft.com/office/powerpoint/2010/main" val="2144908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7DCED7E-FAB4-456C-92C1-61742B01FD64}" type="slidenum">
              <a:rPr lang="zh-CN" altLang="en-US" smtClean="0"/>
              <a:t>7</a:t>
            </a:fld>
            <a:endParaRPr lang="zh-CN" altLang="en-US"/>
          </a:p>
        </p:txBody>
      </p:sp>
    </p:spTree>
    <p:extLst>
      <p:ext uri="{BB962C8B-B14F-4D97-AF65-F5344CB8AC3E}">
        <p14:creationId xmlns:p14="http://schemas.microsoft.com/office/powerpoint/2010/main" val="2678162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7DCED7E-FAB4-456C-92C1-61742B01FD64}" type="slidenum">
              <a:rPr lang="zh-CN" altLang="en-US" smtClean="0"/>
              <a:t>8</a:t>
            </a:fld>
            <a:endParaRPr lang="zh-CN" altLang="en-US"/>
          </a:p>
        </p:txBody>
      </p:sp>
    </p:spTree>
    <p:extLst>
      <p:ext uri="{BB962C8B-B14F-4D97-AF65-F5344CB8AC3E}">
        <p14:creationId xmlns:p14="http://schemas.microsoft.com/office/powerpoint/2010/main" val="18404625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7DCED7E-FAB4-456C-92C1-61742B01FD64}" type="slidenum">
              <a:rPr lang="zh-CN" altLang="en-US" smtClean="0"/>
              <a:t>9</a:t>
            </a:fld>
            <a:endParaRPr lang="zh-CN" altLang="en-US"/>
          </a:p>
        </p:txBody>
      </p:sp>
    </p:spTree>
    <p:extLst>
      <p:ext uri="{BB962C8B-B14F-4D97-AF65-F5344CB8AC3E}">
        <p14:creationId xmlns:p14="http://schemas.microsoft.com/office/powerpoint/2010/main" val="25887095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7DCED7E-FAB4-456C-92C1-61742B01FD64}" type="slidenum">
              <a:rPr lang="zh-CN" altLang="en-US" smtClean="0"/>
              <a:t>10</a:t>
            </a:fld>
            <a:endParaRPr lang="zh-CN" altLang="en-US"/>
          </a:p>
        </p:txBody>
      </p:sp>
    </p:spTree>
    <p:extLst>
      <p:ext uri="{BB962C8B-B14F-4D97-AF65-F5344CB8AC3E}">
        <p14:creationId xmlns:p14="http://schemas.microsoft.com/office/powerpoint/2010/main" val="34328646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7DCED7E-FAB4-456C-92C1-61742B01FD64}" type="slidenum">
              <a:rPr lang="zh-CN" altLang="en-US" smtClean="0"/>
              <a:t>11</a:t>
            </a:fld>
            <a:endParaRPr lang="zh-CN" altLang="en-US"/>
          </a:p>
        </p:txBody>
      </p:sp>
    </p:spTree>
    <p:extLst>
      <p:ext uri="{BB962C8B-B14F-4D97-AF65-F5344CB8AC3E}">
        <p14:creationId xmlns:p14="http://schemas.microsoft.com/office/powerpoint/2010/main" val="4271823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7DCED7E-FAB4-456C-92C1-61742B01FD64}" type="slidenum">
              <a:rPr lang="zh-CN" altLang="en-US" smtClean="0"/>
              <a:t>12</a:t>
            </a:fld>
            <a:endParaRPr lang="zh-CN" altLang="en-US"/>
          </a:p>
        </p:txBody>
      </p:sp>
    </p:spTree>
    <p:extLst>
      <p:ext uri="{BB962C8B-B14F-4D97-AF65-F5344CB8AC3E}">
        <p14:creationId xmlns:p14="http://schemas.microsoft.com/office/powerpoint/2010/main" val="10375398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7DCED7E-FAB4-456C-92C1-61742B01FD64}" type="slidenum">
              <a:rPr lang="zh-CN" altLang="en-US" smtClean="0"/>
              <a:t>13</a:t>
            </a:fld>
            <a:endParaRPr lang="zh-CN" altLang="en-US"/>
          </a:p>
        </p:txBody>
      </p:sp>
    </p:spTree>
    <p:extLst>
      <p:ext uri="{BB962C8B-B14F-4D97-AF65-F5344CB8AC3E}">
        <p14:creationId xmlns:p14="http://schemas.microsoft.com/office/powerpoint/2010/main" val="18586344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7DCED7E-FAB4-456C-92C1-61742B01FD64}" type="slidenum">
              <a:rPr lang="zh-CN" altLang="en-US" smtClean="0"/>
              <a:t>14</a:t>
            </a:fld>
            <a:endParaRPr lang="zh-CN" altLang="en-US"/>
          </a:p>
        </p:txBody>
      </p:sp>
    </p:spTree>
    <p:extLst>
      <p:ext uri="{BB962C8B-B14F-4D97-AF65-F5344CB8AC3E}">
        <p14:creationId xmlns:p14="http://schemas.microsoft.com/office/powerpoint/2010/main" val="29528124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7DCED7E-FAB4-456C-92C1-61742B01FD64}" type="slidenum">
              <a:rPr lang="zh-CN" altLang="en-US" smtClean="0"/>
              <a:t>15</a:t>
            </a:fld>
            <a:endParaRPr lang="zh-CN" altLang="en-US"/>
          </a:p>
        </p:txBody>
      </p:sp>
    </p:spTree>
    <p:extLst>
      <p:ext uri="{BB962C8B-B14F-4D97-AF65-F5344CB8AC3E}">
        <p14:creationId xmlns:p14="http://schemas.microsoft.com/office/powerpoint/2010/main" val="2145924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7DCED7E-FAB4-456C-92C1-61742B01FD64}" type="slidenum">
              <a:rPr lang="zh-CN" altLang="en-US" smtClean="0"/>
              <a:t>16</a:t>
            </a:fld>
            <a:endParaRPr lang="zh-CN" altLang="en-US"/>
          </a:p>
        </p:txBody>
      </p:sp>
    </p:spTree>
    <p:extLst>
      <p:ext uri="{BB962C8B-B14F-4D97-AF65-F5344CB8AC3E}">
        <p14:creationId xmlns:p14="http://schemas.microsoft.com/office/powerpoint/2010/main" val="24784676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7DCED7E-FAB4-456C-92C1-61742B01FD64}" type="slidenum">
              <a:rPr lang="zh-CN" altLang="en-US" smtClean="0"/>
              <a:t>17</a:t>
            </a:fld>
            <a:endParaRPr lang="zh-CN" altLang="en-US"/>
          </a:p>
        </p:txBody>
      </p:sp>
    </p:spTree>
    <p:extLst>
      <p:ext uri="{BB962C8B-B14F-4D97-AF65-F5344CB8AC3E}">
        <p14:creationId xmlns:p14="http://schemas.microsoft.com/office/powerpoint/2010/main" val="5714629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7DCED7E-FAB4-456C-92C1-61742B01FD64}" type="slidenum">
              <a:rPr lang="zh-CN" altLang="en-US" smtClean="0"/>
              <a:t>18</a:t>
            </a:fld>
            <a:endParaRPr lang="zh-CN" altLang="en-US"/>
          </a:p>
        </p:txBody>
      </p:sp>
    </p:spTree>
    <p:extLst>
      <p:ext uri="{BB962C8B-B14F-4D97-AF65-F5344CB8AC3E}">
        <p14:creationId xmlns:p14="http://schemas.microsoft.com/office/powerpoint/2010/main" val="13076431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7DCED7E-FAB4-456C-92C1-61742B01FD64}" type="slidenum">
              <a:rPr lang="zh-CN" altLang="en-US" smtClean="0"/>
              <a:t>19</a:t>
            </a:fld>
            <a:endParaRPr lang="zh-CN" altLang="en-US"/>
          </a:p>
        </p:txBody>
      </p:sp>
    </p:spTree>
    <p:extLst>
      <p:ext uri="{BB962C8B-B14F-4D97-AF65-F5344CB8AC3E}">
        <p14:creationId xmlns:p14="http://schemas.microsoft.com/office/powerpoint/2010/main" val="21856848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7DCED7E-FAB4-456C-92C1-61742B01FD64}" type="slidenum">
              <a:rPr lang="zh-CN" altLang="en-US" smtClean="0"/>
              <a:t>20</a:t>
            </a:fld>
            <a:endParaRPr lang="zh-CN" altLang="en-US"/>
          </a:p>
        </p:txBody>
      </p:sp>
    </p:spTree>
    <p:extLst>
      <p:ext uri="{BB962C8B-B14F-4D97-AF65-F5344CB8AC3E}">
        <p14:creationId xmlns:p14="http://schemas.microsoft.com/office/powerpoint/2010/main" val="38556808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7DCED7E-FAB4-456C-92C1-61742B01FD64}" type="slidenum">
              <a:rPr lang="zh-CN" altLang="en-US" smtClean="0"/>
              <a:t>21</a:t>
            </a:fld>
            <a:endParaRPr lang="zh-CN" altLang="en-US"/>
          </a:p>
        </p:txBody>
      </p:sp>
    </p:spTree>
    <p:extLst>
      <p:ext uri="{BB962C8B-B14F-4D97-AF65-F5344CB8AC3E}">
        <p14:creationId xmlns:p14="http://schemas.microsoft.com/office/powerpoint/2010/main" val="1941525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A27CD7FF-D31A-4AC7-8F5B-74D05F709DF5}" type="datetimeFigureOut">
              <a:rPr lang="zh-CN" altLang="en-US" smtClean="0"/>
              <a:t>2018/12/3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406CB33-AC75-4F28-9ACE-514B966931B0}" type="slidenum">
              <a:rPr lang="zh-CN" altLang="en-US" smtClean="0"/>
              <a:t>‹#›</a:t>
            </a:fld>
            <a:endParaRPr lang="zh-CN"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4671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27CD7FF-D31A-4AC7-8F5B-74D05F709DF5}" type="datetimeFigureOut">
              <a:rPr lang="zh-CN" altLang="en-US" smtClean="0"/>
              <a:t>2018/12/3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406CB33-AC75-4F28-9ACE-514B966931B0}" type="slidenum">
              <a:rPr lang="zh-CN" altLang="en-US" smtClean="0"/>
              <a:t>‹#›</a:t>
            </a:fld>
            <a:endParaRPr lang="zh-CN" altLang="en-US"/>
          </a:p>
        </p:txBody>
      </p:sp>
    </p:spTree>
    <p:extLst>
      <p:ext uri="{BB962C8B-B14F-4D97-AF65-F5344CB8AC3E}">
        <p14:creationId xmlns:p14="http://schemas.microsoft.com/office/powerpoint/2010/main" val="50563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A27CD7FF-D31A-4AC7-8F5B-74D05F709DF5}" type="datetimeFigureOut">
              <a:rPr lang="zh-CN" altLang="en-US" smtClean="0"/>
              <a:t>2018/12/3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406CB33-AC75-4F28-9ACE-514B966931B0}" type="slidenum">
              <a:rPr lang="zh-CN" altLang="en-US" smtClean="0"/>
              <a:t>‹#›</a:t>
            </a:fld>
            <a:endParaRPr lang="zh-CN"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1710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27CD7FF-D31A-4AC7-8F5B-74D05F709DF5}" type="datetimeFigureOut">
              <a:rPr lang="zh-CN" altLang="en-US" smtClean="0"/>
              <a:t>2018/12/3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406CB33-AC75-4F28-9ACE-514B966931B0}" type="slidenum">
              <a:rPr lang="zh-CN" altLang="en-US" smtClean="0"/>
              <a:t>‹#›</a:t>
            </a:fld>
            <a:endParaRPr lang="zh-CN" altLang="en-US"/>
          </a:p>
        </p:txBody>
      </p:sp>
    </p:spTree>
    <p:extLst>
      <p:ext uri="{BB962C8B-B14F-4D97-AF65-F5344CB8AC3E}">
        <p14:creationId xmlns:p14="http://schemas.microsoft.com/office/powerpoint/2010/main" val="886874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1097280" y="2582335"/>
            <a:ext cx="4937760" cy="328676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217920" y="2582334"/>
            <a:ext cx="4937760" cy="328676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27CD7FF-D31A-4AC7-8F5B-74D05F709DF5}" type="datetimeFigureOut">
              <a:rPr lang="zh-CN" altLang="en-US" smtClean="0"/>
              <a:t>2018/12/3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B406CB33-AC75-4F28-9ACE-514B966931B0}" type="slidenum">
              <a:rPr lang="zh-CN" altLang="en-US" smtClean="0"/>
              <a:t>‹#›</a:t>
            </a:fld>
            <a:endParaRPr lang="zh-CN" altLang="en-US"/>
          </a:p>
        </p:txBody>
      </p:sp>
    </p:spTree>
    <p:extLst>
      <p:ext uri="{BB962C8B-B14F-4D97-AF65-F5344CB8AC3E}">
        <p14:creationId xmlns:p14="http://schemas.microsoft.com/office/powerpoint/2010/main" val="416004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27CD7FF-D31A-4AC7-8F5B-74D05F709DF5}" type="datetimeFigureOut">
              <a:rPr lang="zh-CN" altLang="en-US" smtClean="0"/>
              <a:t>2018/12/3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B406CB33-AC75-4F28-9ACE-514B966931B0}" type="slidenum">
              <a:rPr lang="zh-CN" altLang="en-US" smtClean="0"/>
              <a:t>‹#›</a:t>
            </a:fld>
            <a:endParaRPr lang="zh-CN" altLang="en-US"/>
          </a:p>
        </p:txBody>
      </p:sp>
    </p:spTree>
    <p:extLst>
      <p:ext uri="{BB962C8B-B14F-4D97-AF65-F5344CB8AC3E}">
        <p14:creationId xmlns:p14="http://schemas.microsoft.com/office/powerpoint/2010/main" val="3406517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27CD7FF-D31A-4AC7-8F5B-74D05F709DF5}" type="datetimeFigureOut">
              <a:rPr lang="zh-CN" altLang="en-US" smtClean="0"/>
              <a:t>2018/12/3</a:t>
            </a:fld>
            <a:endParaRPr lang="zh-CN"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zh-CN" altLang="en-US"/>
          </a:p>
        </p:txBody>
      </p:sp>
      <p:sp>
        <p:nvSpPr>
          <p:cNvPr id="9" name="Slide Number Placeholder 8"/>
          <p:cNvSpPr>
            <a:spLocks noGrp="1"/>
          </p:cNvSpPr>
          <p:nvPr>
            <p:ph type="sldNum" sz="quarter" idx="12"/>
          </p:nvPr>
        </p:nvSpPr>
        <p:spPr/>
        <p:txBody>
          <a:bodyPr/>
          <a:lstStyle/>
          <a:p>
            <a:fld id="{B406CB33-AC75-4F28-9ACE-514B966931B0}" type="slidenum">
              <a:rPr lang="zh-CN" altLang="en-US" smtClean="0"/>
              <a:t>‹#›</a:t>
            </a:fld>
            <a:endParaRPr lang="zh-CN" altLang="en-US"/>
          </a:p>
        </p:txBody>
      </p:sp>
    </p:spTree>
    <p:extLst>
      <p:ext uri="{BB962C8B-B14F-4D97-AF65-F5344CB8AC3E}">
        <p14:creationId xmlns:p14="http://schemas.microsoft.com/office/powerpoint/2010/main" val="3548141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zh-CN" altLang="en-US" smtClean="0"/>
              <a:t>单击此处编辑母版标题样式</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27CD7FF-D31A-4AC7-8F5B-74D05F709DF5}" type="datetimeFigureOut">
              <a:rPr lang="zh-CN" altLang="en-US" smtClean="0"/>
              <a:t>2018/12/3</a:t>
            </a:fld>
            <a:endParaRPr lang="zh-CN"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zh-CN"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406CB33-AC75-4F28-9ACE-514B966931B0}" type="slidenum">
              <a:rPr lang="zh-CN" altLang="en-US" smtClean="0"/>
              <a:t>‹#›</a:t>
            </a:fld>
            <a:endParaRPr lang="zh-CN" altLang="en-US"/>
          </a:p>
        </p:txBody>
      </p:sp>
    </p:spTree>
    <p:extLst>
      <p:ext uri="{BB962C8B-B14F-4D97-AF65-F5344CB8AC3E}">
        <p14:creationId xmlns:p14="http://schemas.microsoft.com/office/powerpoint/2010/main" val="2356525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A27CD7FF-D31A-4AC7-8F5B-74D05F709DF5}" type="datetimeFigureOut">
              <a:rPr lang="zh-CN" altLang="en-US" smtClean="0"/>
              <a:t>2018/12/3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406CB33-AC75-4F28-9ACE-514B966931B0}" type="slidenum">
              <a:rPr lang="zh-CN" altLang="en-US" smtClean="0"/>
              <a:t>‹#›</a:t>
            </a:fld>
            <a:endParaRPr lang="zh-CN" altLang="en-US"/>
          </a:p>
        </p:txBody>
      </p:sp>
    </p:spTree>
    <p:extLst>
      <p:ext uri="{BB962C8B-B14F-4D97-AF65-F5344CB8AC3E}">
        <p14:creationId xmlns:p14="http://schemas.microsoft.com/office/powerpoint/2010/main" val="1221784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27CD7FF-D31A-4AC7-8F5B-74D05F709DF5}" type="datetimeFigureOut">
              <a:rPr lang="zh-CN" altLang="en-US" smtClean="0"/>
              <a:t>2018/12/3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406CB33-AC75-4F28-9ACE-514B966931B0}" type="slidenum">
              <a:rPr lang="zh-CN" altLang="en-US" smtClean="0"/>
              <a:t>‹#›</a:t>
            </a:fld>
            <a:endParaRPr lang="zh-CN" altLang="en-US"/>
          </a:p>
        </p:txBody>
      </p:sp>
    </p:spTree>
    <p:extLst>
      <p:ext uri="{BB962C8B-B14F-4D97-AF65-F5344CB8AC3E}">
        <p14:creationId xmlns:p14="http://schemas.microsoft.com/office/powerpoint/2010/main" val="3416891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10;文本">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27CD7FF-D31A-4AC7-8F5B-74D05F709DF5}" type="datetimeFigureOut">
              <a:rPr lang="zh-CN" altLang="en-US" smtClean="0"/>
              <a:t>2018/12/3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406CB33-AC75-4F28-9ACE-514B966931B0}" type="slidenum">
              <a:rPr lang="zh-CN" altLang="en-US" smtClean="0"/>
              <a:t>‹#›</a:t>
            </a:fld>
            <a:endParaRPr lang="zh-CN" altLang="en-US"/>
          </a:p>
        </p:txBody>
      </p:sp>
    </p:spTree>
    <p:extLst>
      <p:ext uri="{BB962C8B-B14F-4D97-AF65-F5344CB8AC3E}">
        <p14:creationId xmlns:p14="http://schemas.microsoft.com/office/powerpoint/2010/main" val="17782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27CD7FF-D31A-4AC7-8F5B-74D05F709DF5}" type="datetimeFigureOut">
              <a:rPr lang="zh-CN" altLang="en-US" smtClean="0"/>
              <a:t>2018/12/3</a:t>
            </a:fld>
            <a:endParaRPr lang="zh-CN"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zh-CN" alt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B406CB33-AC75-4F28-9ACE-514B966931B0}" type="slidenum">
              <a:rPr lang="zh-CN" altLang="en-US" smtClean="0"/>
              <a:t>‹#›</a:t>
            </a:fld>
            <a:endParaRPr lang="zh-CN" alt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57188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latin typeface="黑体" panose="02010609060101010101" pitchFamily="49" charset="-122"/>
                <a:ea typeface="黑体" panose="02010609060101010101" pitchFamily="49" charset="-122"/>
              </a:rPr>
              <a:t>微机原理习题</a:t>
            </a:r>
            <a:r>
              <a:rPr lang="zh-CN" altLang="en-US" dirty="0">
                <a:latin typeface="黑体" panose="02010609060101010101" pitchFamily="49" charset="-122"/>
                <a:ea typeface="黑体" panose="02010609060101010101" pitchFamily="49" charset="-122"/>
              </a:rPr>
              <a:t>课</a:t>
            </a:r>
          </a:p>
        </p:txBody>
      </p:sp>
      <p:sp>
        <p:nvSpPr>
          <p:cNvPr id="3" name="副标题 2"/>
          <p:cNvSpPr>
            <a:spLocks noGrp="1"/>
          </p:cNvSpPr>
          <p:nvPr>
            <p:ph type="subTitle" idx="1"/>
          </p:nvPr>
        </p:nvSpPr>
        <p:spPr/>
        <p:txBody>
          <a:bodyPr/>
          <a:lstStyle/>
          <a:p>
            <a:r>
              <a:rPr lang="zh-CN" altLang="en-US" dirty="0" smtClean="0">
                <a:latin typeface="黑体" panose="02010609060101010101" pitchFamily="49" charset="-122"/>
                <a:ea typeface="黑体" panose="02010609060101010101" pitchFamily="49" charset="-122"/>
              </a:rPr>
              <a:t>助教：王骏腾</a:t>
            </a:r>
            <a:endParaRPr lang="zh-CN" altLang="en-US"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9074467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97280" y="1845734"/>
            <a:ext cx="5139618" cy="4023360"/>
          </a:xfrm>
        </p:spPr>
        <p:txBody>
          <a:bodyPr>
            <a:normAutofit/>
          </a:bodyPr>
          <a:lstStyle/>
          <a:p>
            <a:r>
              <a:rPr lang="zh-CN" altLang="en-US" sz="2400" dirty="0" smtClean="0">
                <a:latin typeface="黑体" panose="02010609060101010101" pitchFamily="49" charset="-122"/>
                <a:ea typeface="黑体" panose="02010609060101010101" pitchFamily="49" charset="-122"/>
              </a:rPr>
              <a:t>本次习题课中提到的“课本”，均指机械工业出版社的</a:t>
            </a:r>
            <a:r>
              <a:rPr lang="en-US" altLang="zh-CN" sz="2400" dirty="0" smtClean="0">
                <a:latin typeface="黑体" panose="02010609060101010101" pitchFamily="49" charset="-122"/>
                <a:ea typeface="黑体" panose="02010609060101010101" pitchFamily="49" charset="-122"/>
              </a:rPr>
              <a:t>《Intel</a:t>
            </a:r>
            <a:r>
              <a:rPr lang="zh-CN" altLang="en-US" sz="2400" dirty="0" smtClean="0">
                <a:latin typeface="黑体" panose="02010609060101010101" pitchFamily="49" charset="-122"/>
                <a:ea typeface="黑体" panose="02010609060101010101" pitchFamily="49" charset="-122"/>
              </a:rPr>
              <a:t>微处理器（原书第八版）</a:t>
            </a:r>
            <a:r>
              <a:rPr lang="en-US" altLang="zh-CN" sz="2400" dirty="0" smtClean="0">
                <a:latin typeface="黑体" panose="02010609060101010101" pitchFamily="49" charset="-122"/>
                <a:ea typeface="黑体" panose="02010609060101010101" pitchFamily="49" charset="-122"/>
              </a:rPr>
              <a:t>》</a:t>
            </a:r>
            <a:r>
              <a:rPr lang="zh-CN" altLang="en-US" sz="2400" dirty="0" smtClean="0">
                <a:latin typeface="黑体" panose="02010609060101010101" pitchFamily="49" charset="-122"/>
                <a:ea typeface="黑体" panose="02010609060101010101" pitchFamily="49" charset="-122"/>
              </a:rPr>
              <a:t>中文版，使用其他版本课本的同学需要自己对应。</a:t>
            </a:r>
            <a:endParaRPr lang="zh-CN" altLang="en-US" sz="2400" dirty="0">
              <a:latin typeface="黑体" panose="02010609060101010101" pitchFamily="49" charset="-122"/>
              <a:ea typeface="黑体" panose="02010609060101010101" pitchFamily="49" charset="-122"/>
            </a:endParaRPr>
          </a:p>
        </p:txBody>
      </p:sp>
      <p:pic>
        <p:nvPicPr>
          <p:cNvPr id="4" name="图片 3"/>
          <p:cNvPicPr>
            <a:picLocks noChangeAspect="1"/>
          </p:cNvPicPr>
          <p:nvPr/>
        </p:nvPicPr>
        <p:blipFill>
          <a:blip r:embed="rId2"/>
          <a:stretch>
            <a:fillRect/>
          </a:stretch>
        </p:blipFill>
        <p:spPr>
          <a:xfrm>
            <a:off x="6748564" y="163583"/>
            <a:ext cx="4059776" cy="5854694"/>
          </a:xfrm>
          <a:prstGeom prst="rect">
            <a:avLst/>
          </a:prstGeom>
        </p:spPr>
      </p:pic>
    </p:spTree>
    <p:extLst>
      <p:ext uri="{BB962C8B-B14F-4D97-AF65-F5344CB8AC3E}">
        <p14:creationId xmlns:p14="http://schemas.microsoft.com/office/powerpoint/2010/main" val="12679261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黑体" panose="02010609060101010101" pitchFamily="49" charset="-122"/>
                <a:ea typeface="黑体" panose="02010609060101010101" pitchFamily="49" charset="-122"/>
              </a:rPr>
              <a:t>第一章</a:t>
            </a:r>
            <a:endParaRPr lang="zh-CN" altLang="en-US" dirty="0">
              <a:latin typeface="黑体" panose="02010609060101010101" pitchFamily="49" charset="-122"/>
              <a:ea typeface="黑体" panose="02010609060101010101" pitchFamily="49" charset="-122"/>
            </a:endParaRPr>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4226943" y="0"/>
                <a:ext cx="7737895" cy="6780362"/>
              </a:xfrm>
            </p:spPr>
            <p:txBody>
              <a:bodyPr/>
              <a:lstStyle/>
              <a:p>
                <a:pPr>
                  <a:buFont typeface="Wingdings" panose="05000000000000000000" pitchFamily="2" charset="2"/>
                  <a:buChar char="l"/>
                </a:pPr>
                <a:r>
                  <a:rPr lang="zh-CN" altLang="en-US" b="1" dirty="0" smtClean="0"/>
                  <a:t>习题</a:t>
                </a:r>
                <a:r>
                  <a:rPr lang="en-US" altLang="zh-CN" b="1" dirty="0" smtClean="0"/>
                  <a:t>33</a:t>
                </a:r>
                <a:r>
                  <a:rPr lang="zh-CN" altLang="en-US" b="1" dirty="0" smtClean="0"/>
                  <a:t>：</a:t>
                </a:r>
                <a:r>
                  <a:rPr lang="en-US" altLang="zh-CN" b="1" dirty="0" smtClean="0"/>
                  <a:t>Core2</a:t>
                </a:r>
                <a:r>
                  <a:rPr lang="zh-CN" altLang="en-US" b="1" dirty="0" smtClean="0"/>
                  <a:t>处理器可寻址</a:t>
                </a:r>
                <a:r>
                  <a:rPr lang="en-US" altLang="zh-CN" b="1" dirty="0" smtClean="0"/>
                  <a:t>____</a:t>
                </a:r>
                <a:r>
                  <a:rPr lang="zh-CN" altLang="en-US" b="1" dirty="0" smtClean="0"/>
                  <a:t>存储器？</a:t>
                </a:r>
                <a:endParaRPr lang="en-US" altLang="zh-CN" b="1" dirty="0" smtClean="0"/>
              </a:p>
              <a:p>
                <a:pPr lvl="1">
                  <a:buFont typeface="Wingdings" panose="05000000000000000000" pitchFamily="2" charset="2"/>
                  <a:buChar char="l"/>
                </a:pPr>
                <a:r>
                  <a:rPr lang="zh-CN" altLang="en-US" dirty="0" smtClean="0"/>
                  <a:t>答案：</a:t>
                </a:r>
                <a:r>
                  <a:rPr lang="en-US" altLang="zh-CN" dirty="0" smtClean="0"/>
                  <a:t>4GB</a:t>
                </a:r>
                <a:r>
                  <a:rPr lang="zh-CN" altLang="en-US" dirty="0" smtClean="0"/>
                  <a:t>、</a:t>
                </a:r>
                <a:r>
                  <a:rPr lang="en-US" altLang="zh-CN" dirty="0" smtClean="0"/>
                  <a:t>64GB</a:t>
                </a:r>
                <a:r>
                  <a:rPr lang="zh-CN" altLang="en-US" dirty="0" smtClean="0"/>
                  <a:t>、</a:t>
                </a:r>
                <a:r>
                  <a:rPr lang="en-US" altLang="zh-CN" dirty="0" smtClean="0"/>
                  <a:t>1TB</a:t>
                </a:r>
                <a:r>
                  <a:rPr lang="zh-CN" altLang="en-US" dirty="0" smtClean="0"/>
                  <a:t>。（课本</a:t>
                </a:r>
                <a:r>
                  <a:rPr lang="en-US" altLang="zh-CN" dirty="0" smtClean="0"/>
                  <a:t>P18 </a:t>
                </a:r>
                <a:r>
                  <a:rPr lang="zh-CN" altLang="en-US" dirty="0" smtClean="0"/>
                  <a:t>表</a:t>
                </a:r>
                <a:r>
                  <a:rPr lang="en-US" altLang="zh-CN" dirty="0" smtClean="0"/>
                  <a:t>1-6</a:t>
                </a:r>
                <a:r>
                  <a:rPr lang="zh-CN" altLang="en-US" dirty="0" smtClean="0"/>
                  <a:t>）</a:t>
                </a:r>
                <a:endParaRPr lang="en-US" altLang="zh-CN" dirty="0" smtClean="0"/>
              </a:p>
              <a:p>
                <a:pPr lvl="1">
                  <a:buFont typeface="Wingdings" panose="05000000000000000000" pitchFamily="2" charset="2"/>
                  <a:buChar char="l"/>
                </a:pPr>
                <a:endParaRPr lang="en-US" altLang="zh-CN" dirty="0"/>
              </a:p>
              <a:p>
                <a:pPr lvl="1">
                  <a:buFont typeface="Wingdings" panose="05000000000000000000" pitchFamily="2" charset="2"/>
                  <a:buChar char="l"/>
                </a:pPr>
                <a:endParaRPr lang="en-US" altLang="zh-CN" dirty="0" smtClean="0"/>
              </a:p>
              <a:p>
                <a:pPr lvl="1">
                  <a:buFont typeface="Wingdings" panose="05000000000000000000" pitchFamily="2" charset="2"/>
                  <a:buChar char="l"/>
                </a:pPr>
                <a:endParaRPr lang="en-US" altLang="zh-CN" dirty="0"/>
              </a:p>
              <a:p>
                <a:pPr lvl="1">
                  <a:buFont typeface="Wingdings" panose="05000000000000000000" pitchFamily="2" charset="2"/>
                  <a:buChar char="l"/>
                </a:pPr>
                <a:endParaRPr lang="en-US" altLang="zh-CN" dirty="0" smtClean="0"/>
              </a:p>
              <a:p>
                <a:pPr lvl="1">
                  <a:buFont typeface="Wingdings" panose="05000000000000000000" pitchFamily="2" charset="2"/>
                  <a:buChar char="l"/>
                </a:pPr>
                <a:endParaRPr lang="en-US" altLang="zh-CN" dirty="0"/>
              </a:p>
              <a:p>
                <a:pPr lvl="1">
                  <a:buFont typeface="Wingdings" panose="05000000000000000000" pitchFamily="2" charset="2"/>
                  <a:buChar char="l"/>
                </a:pPr>
                <a:endParaRPr lang="en-US" altLang="zh-CN" dirty="0" smtClean="0"/>
              </a:p>
              <a:p>
                <a:pPr marL="201168" lvl="1" indent="0">
                  <a:buNone/>
                </a:pPr>
                <a:endParaRPr lang="en-US" altLang="zh-CN" dirty="0" smtClean="0"/>
              </a:p>
              <a:p>
                <a:pPr>
                  <a:buFont typeface="Wingdings" panose="05000000000000000000" pitchFamily="2" charset="2"/>
                  <a:buChar char="l"/>
                </a:pPr>
                <a:endParaRPr lang="en-US" altLang="zh-CN" dirty="0" smtClean="0"/>
              </a:p>
              <a:p>
                <a:pPr>
                  <a:buFont typeface="Wingdings" panose="05000000000000000000" pitchFamily="2" charset="2"/>
                  <a:buChar char="l"/>
                </a:pPr>
                <a:r>
                  <a:rPr lang="zh-CN" altLang="en-US" b="1" dirty="0" smtClean="0"/>
                  <a:t>习题</a:t>
                </a:r>
                <a:r>
                  <a:rPr lang="en-US" altLang="zh-CN" b="1" dirty="0" smtClean="0"/>
                  <a:t>53</a:t>
                </a:r>
                <a:r>
                  <a:rPr lang="zh-CN" altLang="en-US" b="1" dirty="0" smtClean="0"/>
                  <a:t>：</a:t>
                </a:r>
                <a14:m>
                  <m:oMath xmlns:m="http://schemas.openxmlformats.org/officeDocument/2006/math">
                    <m:acc>
                      <m:accPr>
                        <m:chr m:val="̅"/>
                        <m:ctrlPr>
                          <a:rPr lang="en-US" altLang="zh-CN" b="1" i="1" dirty="0" smtClean="0">
                            <a:latin typeface="Cambria Math" panose="02040503050406030204" pitchFamily="18" charset="0"/>
                          </a:rPr>
                        </m:ctrlPr>
                      </m:accPr>
                      <m:e>
                        <m:r>
                          <a:rPr lang="en-US" altLang="zh-CN" b="1" i="1" dirty="0">
                            <a:latin typeface="Cambria Math" panose="02040503050406030204" pitchFamily="18" charset="0"/>
                          </a:rPr>
                          <m:t>𝑰𝑶𝑹𝑪</m:t>
                        </m:r>
                      </m:e>
                    </m:acc>
                    <m:r>
                      <a:rPr lang="zh-CN" altLang="en-US" b="1" i="1" dirty="0">
                        <a:latin typeface="Cambria Math" panose="02040503050406030204" pitchFamily="18" charset="0"/>
                      </a:rPr>
                      <m:t>信号的</m:t>
                    </m:r>
                  </m:oMath>
                </a14:m>
                <a:r>
                  <a:rPr lang="zh-CN" altLang="en-US" b="1" dirty="0" smtClean="0"/>
                  <a:t>作用是什么？</a:t>
                </a:r>
                <a:endParaRPr lang="en-US" altLang="zh-CN" b="1" dirty="0"/>
              </a:p>
              <a:p>
                <a:pPr lvl="1">
                  <a:buFont typeface="Wingdings" panose="05000000000000000000" pitchFamily="2" charset="2"/>
                  <a:buChar char="l"/>
                </a:pPr>
                <a:r>
                  <a:rPr lang="zh-CN" altLang="en-US" dirty="0"/>
                  <a:t>答案</a:t>
                </a:r>
                <a:r>
                  <a:rPr lang="zh-CN" altLang="en-US" dirty="0" smtClean="0"/>
                  <a:t>：</a:t>
                </a:r>
                <a:r>
                  <a:rPr lang="en-US" altLang="zh-CN" dirty="0" smtClean="0"/>
                  <a:t>I/O</a:t>
                </a:r>
                <a:r>
                  <a:rPr lang="zh-CN" altLang="en-US" dirty="0" smtClean="0"/>
                  <a:t>读控制，低电平有效（两点都要答上，详细可见课本</a:t>
                </a:r>
                <a:r>
                  <a:rPr lang="en-US" altLang="zh-CN" dirty="0" smtClean="0"/>
                  <a:t>P20</a:t>
                </a:r>
                <a:r>
                  <a:rPr lang="zh-CN" altLang="en-US" dirty="0" smtClean="0"/>
                  <a:t>）</a:t>
                </a:r>
                <a:endParaRPr lang="en-US" altLang="zh-CN" sz="1400" dirty="0"/>
              </a:p>
              <a:p>
                <a:pPr>
                  <a:buFont typeface="Wingdings" panose="05000000000000000000" pitchFamily="2" charset="2"/>
                  <a:buChar char="l"/>
                </a:pPr>
                <a:r>
                  <a:rPr lang="zh-CN" altLang="en-US" b="1" dirty="0" smtClean="0"/>
                  <a:t>习题</a:t>
                </a:r>
                <a:r>
                  <a:rPr lang="en-US" altLang="zh-CN" b="1" dirty="0" smtClean="0"/>
                  <a:t>69</a:t>
                </a:r>
                <a:r>
                  <a:rPr lang="zh-CN" altLang="en-US" b="1" dirty="0" smtClean="0"/>
                  <a:t>：</a:t>
                </a:r>
                <a14:m>
                  <m:oMath xmlns:m="http://schemas.openxmlformats.org/officeDocument/2006/math">
                    <m:r>
                      <a:rPr lang="zh-CN" altLang="en-US" b="1" i="1" dirty="0" smtClean="0">
                        <a:latin typeface="Cambria Math" panose="02040503050406030204" pitchFamily="18" charset="0"/>
                      </a:rPr>
                      <m:t>什么</m:t>
                    </m:r>
                  </m:oMath>
                </a14:m>
                <a:r>
                  <a:rPr lang="zh-CN" altLang="en-US" b="1" dirty="0" smtClean="0"/>
                  <a:t>是</a:t>
                </a:r>
                <a:r>
                  <a:rPr lang="en-US" altLang="zh-CN" b="1" dirty="0" smtClean="0"/>
                  <a:t>Unicode</a:t>
                </a:r>
                <a:r>
                  <a:rPr lang="zh-CN" altLang="en-US" b="1" dirty="0" smtClean="0"/>
                  <a:t>？</a:t>
                </a:r>
                <a:endParaRPr lang="en-US" altLang="zh-CN" b="1" dirty="0"/>
              </a:p>
              <a:p>
                <a:pPr lvl="1">
                  <a:buFont typeface="Wingdings" panose="05000000000000000000" pitchFamily="2" charset="2"/>
                  <a:buChar char="l"/>
                </a:pPr>
                <a:r>
                  <a:rPr lang="zh-CN" altLang="en-US" dirty="0" smtClean="0"/>
                  <a:t>参考答案：课本</a:t>
                </a:r>
                <a:r>
                  <a:rPr lang="en-US" altLang="zh-CN" dirty="0" smtClean="0"/>
                  <a:t>P26</a:t>
                </a:r>
              </a:p>
              <a:p>
                <a:pPr lvl="1">
                  <a:buFont typeface="Wingdings" panose="05000000000000000000" pitchFamily="2" charset="2"/>
                  <a:buChar char="l"/>
                </a:pPr>
                <a:endParaRPr lang="en-US" altLang="zh-CN" sz="1400" dirty="0"/>
              </a:p>
              <a:p>
                <a:pPr lvl="1">
                  <a:buFont typeface="Wingdings" panose="05000000000000000000" pitchFamily="2" charset="2"/>
                  <a:buChar char="l"/>
                </a:pPr>
                <a:endParaRPr lang="en-US" altLang="zh-CN" sz="1400" dirty="0" smtClean="0"/>
              </a:p>
              <a:p>
                <a:pPr lvl="1">
                  <a:buFont typeface="Wingdings" panose="05000000000000000000" pitchFamily="2" charset="2"/>
                  <a:buChar char="l"/>
                </a:pPr>
                <a:endParaRPr lang="en-US" altLang="zh-CN" sz="1400" dirty="0"/>
              </a:p>
              <a:p>
                <a:pPr lvl="1">
                  <a:buFont typeface="Wingdings" panose="05000000000000000000" pitchFamily="2" charset="2"/>
                  <a:buChar char="l"/>
                </a:pPr>
                <a:endParaRPr lang="en-US" altLang="zh-CN" sz="1400" dirty="0" smtClean="0"/>
              </a:p>
              <a:p>
                <a:pPr lvl="1">
                  <a:buFont typeface="Wingdings" panose="05000000000000000000" pitchFamily="2" charset="2"/>
                  <a:buChar char="l"/>
                </a:pPr>
                <a:endParaRPr lang="en-US" altLang="zh-CN" sz="1400" dirty="0"/>
              </a:p>
              <a:p>
                <a:pPr lvl="1">
                  <a:buFont typeface="Wingdings" panose="05000000000000000000" pitchFamily="2" charset="2"/>
                  <a:buChar char="l"/>
                </a:pPr>
                <a:r>
                  <a:rPr lang="zh-CN" altLang="en-US" dirty="0"/>
                  <a:t>答案不唯一，批改的重点是</a:t>
                </a:r>
                <a:r>
                  <a:rPr lang="en-US" altLang="zh-CN" dirty="0"/>
                  <a:t>Unicode</a:t>
                </a:r>
                <a:r>
                  <a:rPr lang="zh-CN" altLang="en-US" dirty="0"/>
                  <a:t>的位数和编码规则</a:t>
                </a:r>
                <a:endParaRPr lang="en-US" altLang="zh-CN" sz="1400" dirty="0"/>
              </a:p>
              <a:p>
                <a:pPr lvl="1">
                  <a:buFont typeface="Wingdings" panose="05000000000000000000" pitchFamily="2" charset="2"/>
                  <a:buChar char="l"/>
                </a:pPr>
                <a:endParaRPr lang="en-US" altLang="zh-CN" sz="1400"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4226943" y="0"/>
                <a:ext cx="7737895" cy="6780362"/>
              </a:xfrm>
              <a:blipFill rotWithShape="0">
                <a:blip r:embed="rId3"/>
                <a:stretch>
                  <a:fillRect l="-1890" t="-1169"/>
                </a:stretch>
              </a:blipFill>
            </p:spPr>
            <p:txBody>
              <a:bodyPr/>
              <a:lstStyle/>
              <a:p>
                <a:r>
                  <a:rPr lang="zh-CN" altLang="en-US">
                    <a:noFill/>
                  </a:rPr>
                  <a:t> </a:t>
                </a:r>
              </a:p>
            </p:txBody>
          </p:sp>
        </mc:Fallback>
      </mc:AlternateContent>
      <p:sp>
        <p:nvSpPr>
          <p:cNvPr id="4" name="文本占位符 3"/>
          <p:cNvSpPr>
            <a:spLocks noGrp="1"/>
          </p:cNvSpPr>
          <p:nvPr>
            <p:ph type="body" sz="half" idx="2"/>
          </p:nvPr>
        </p:nvSpPr>
        <p:spPr/>
        <p:txBody>
          <a:bodyPr/>
          <a:lstStyle/>
          <a:p>
            <a:endParaRPr lang="zh-CN" altLang="en-US"/>
          </a:p>
        </p:txBody>
      </p:sp>
      <p:pic>
        <p:nvPicPr>
          <p:cNvPr id="5" name="图片 4"/>
          <p:cNvPicPr>
            <a:picLocks noChangeAspect="1"/>
          </p:cNvPicPr>
          <p:nvPr/>
        </p:nvPicPr>
        <p:blipFill>
          <a:blip r:embed="rId4"/>
          <a:stretch>
            <a:fillRect/>
          </a:stretch>
        </p:blipFill>
        <p:spPr>
          <a:xfrm>
            <a:off x="4136913" y="677548"/>
            <a:ext cx="7620891" cy="2324051"/>
          </a:xfrm>
          <a:prstGeom prst="rect">
            <a:avLst/>
          </a:prstGeom>
        </p:spPr>
      </p:pic>
      <p:pic>
        <p:nvPicPr>
          <p:cNvPr id="6" name="图片 5"/>
          <p:cNvPicPr>
            <a:picLocks noChangeAspect="1"/>
          </p:cNvPicPr>
          <p:nvPr/>
        </p:nvPicPr>
        <p:blipFill>
          <a:blip r:embed="rId5"/>
          <a:stretch>
            <a:fillRect/>
          </a:stretch>
        </p:blipFill>
        <p:spPr>
          <a:xfrm>
            <a:off x="4136913" y="5178500"/>
            <a:ext cx="7965730" cy="867957"/>
          </a:xfrm>
          <a:prstGeom prst="rect">
            <a:avLst/>
          </a:prstGeom>
        </p:spPr>
      </p:pic>
      <p:pic>
        <p:nvPicPr>
          <p:cNvPr id="7" name="图片 6"/>
          <p:cNvPicPr>
            <a:picLocks noChangeAspect="1"/>
          </p:cNvPicPr>
          <p:nvPr/>
        </p:nvPicPr>
        <p:blipFill>
          <a:blip r:embed="rId6"/>
          <a:stretch>
            <a:fillRect/>
          </a:stretch>
        </p:blipFill>
        <p:spPr>
          <a:xfrm>
            <a:off x="4324263" y="4958556"/>
            <a:ext cx="6312322" cy="297581"/>
          </a:xfrm>
          <a:prstGeom prst="rect">
            <a:avLst/>
          </a:prstGeom>
        </p:spPr>
      </p:pic>
    </p:spTree>
    <p:extLst>
      <p:ext uri="{BB962C8B-B14F-4D97-AF65-F5344CB8AC3E}">
        <p14:creationId xmlns:p14="http://schemas.microsoft.com/office/powerpoint/2010/main" val="38266558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黑体" panose="02010609060101010101" pitchFamily="49" charset="-122"/>
                <a:ea typeface="黑体" panose="02010609060101010101" pitchFamily="49" charset="-122"/>
              </a:rPr>
              <a:t>第一章</a:t>
            </a:r>
            <a:endParaRPr lang="zh-CN" altLang="en-US" dirty="0">
              <a:latin typeface="黑体" panose="02010609060101010101" pitchFamily="49" charset="-122"/>
              <a:ea typeface="黑体" panose="02010609060101010101" pitchFamily="49" charset="-122"/>
            </a:endParaRPr>
          </a:p>
        </p:txBody>
      </p:sp>
      <p:sp>
        <p:nvSpPr>
          <p:cNvPr id="3" name="内容占位符 2"/>
          <p:cNvSpPr>
            <a:spLocks noGrp="1"/>
          </p:cNvSpPr>
          <p:nvPr>
            <p:ph idx="1"/>
          </p:nvPr>
        </p:nvSpPr>
        <p:spPr>
          <a:xfrm>
            <a:off x="4226943" y="0"/>
            <a:ext cx="7737895" cy="6780362"/>
          </a:xfrm>
        </p:spPr>
        <p:txBody>
          <a:bodyPr/>
          <a:lstStyle/>
          <a:p>
            <a:pPr marL="91440" lvl="1" indent="-91440">
              <a:spcBef>
                <a:spcPts val="1200"/>
              </a:spcBef>
              <a:spcAft>
                <a:spcPts val="200"/>
              </a:spcAft>
              <a:buSzPct val="100000"/>
              <a:buFont typeface="Wingdings" panose="05000000000000000000" pitchFamily="2" charset="2"/>
              <a:buChar char="l"/>
            </a:pPr>
            <a:r>
              <a:rPr lang="zh-CN" altLang="en-US" sz="2000" b="1" dirty="0"/>
              <a:t>补充</a:t>
            </a:r>
            <a:r>
              <a:rPr lang="zh-CN" altLang="en-US" sz="2000" b="1" dirty="0" smtClean="0"/>
              <a:t>题</a:t>
            </a:r>
            <a:r>
              <a:rPr lang="en-US" altLang="zh-CN" sz="2000" b="1" dirty="0" smtClean="0"/>
              <a:t>1</a:t>
            </a:r>
            <a:r>
              <a:rPr lang="zh-CN" altLang="en-US" sz="2000" b="1" dirty="0" smtClean="0"/>
              <a:t>：什么是芯片组？为什么说选择主板主要是选择芯片组</a:t>
            </a:r>
            <a:r>
              <a:rPr lang="en-US" altLang="zh-CN" sz="2000" b="1" dirty="0" smtClean="0"/>
              <a:t>? </a:t>
            </a:r>
          </a:p>
          <a:p>
            <a:pPr lvl="1">
              <a:buFont typeface="Wingdings" panose="05000000000000000000" pitchFamily="2" charset="2"/>
              <a:buChar char="l"/>
            </a:pPr>
            <a:r>
              <a:rPr lang="zh-CN" altLang="en-US" dirty="0" smtClean="0"/>
              <a:t>参考答案：通过</a:t>
            </a:r>
            <a:r>
              <a:rPr lang="en-US" altLang="zh-CN" dirty="0" smtClean="0"/>
              <a:t>VLSI</a:t>
            </a:r>
            <a:r>
              <a:rPr lang="zh-CN" altLang="en-US" dirty="0" smtClean="0"/>
              <a:t>技术，将主板上众多的接口电路和支持电路按不同功能分别集成到一块或几块集成芯片之中，这几片</a:t>
            </a:r>
            <a:r>
              <a:rPr lang="en-US" altLang="zh-CN" dirty="0" smtClean="0"/>
              <a:t>VLSI</a:t>
            </a:r>
            <a:r>
              <a:rPr lang="zh-CN" altLang="en-US" dirty="0" smtClean="0"/>
              <a:t>芯片的组合称为“控制芯片组”，简称“芯片组”。主板控制芯片组是控制局部总线，内存和各种扩展卡的，是整块主板的灵魂所在，</a:t>
            </a:r>
            <a:r>
              <a:rPr lang="en-US" altLang="zh-CN" dirty="0" smtClean="0"/>
              <a:t>CPU</a:t>
            </a:r>
            <a:r>
              <a:rPr lang="zh-CN" altLang="en-US" dirty="0" smtClean="0"/>
              <a:t>对其它设备的控制都是通过他们来完成的。</a:t>
            </a:r>
            <a:endParaRPr lang="en-US" altLang="zh-CN" dirty="0" smtClean="0"/>
          </a:p>
          <a:p>
            <a:pPr lvl="1">
              <a:buFont typeface="Wingdings" panose="05000000000000000000" pitchFamily="2" charset="2"/>
              <a:buChar char="l"/>
            </a:pPr>
            <a:r>
              <a:rPr lang="zh-CN" altLang="en-US" dirty="0" smtClean="0"/>
              <a:t>批改的重点：“集成”、“通过芯片组控制其它设备”</a:t>
            </a:r>
            <a:endParaRPr lang="en-US" altLang="zh-CN" dirty="0"/>
          </a:p>
          <a:p>
            <a:pPr marL="91440" lvl="1" indent="-91440">
              <a:spcBef>
                <a:spcPts val="1200"/>
              </a:spcBef>
              <a:spcAft>
                <a:spcPts val="200"/>
              </a:spcAft>
              <a:buSzPct val="100000"/>
              <a:buFont typeface="Wingdings" panose="05000000000000000000" pitchFamily="2" charset="2"/>
              <a:buChar char="l"/>
            </a:pPr>
            <a:r>
              <a:rPr lang="zh-CN" altLang="en-US" dirty="0"/>
              <a:t>补充</a:t>
            </a:r>
            <a:r>
              <a:rPr lang="zh-CN" altLang="en-US" dirty="0" smtClean="0"/>
              <a:t>题</a:t>
            </a:r>
            <a:r>
              <a:rPr lang="en-US" altLang="zh-CN" dirty="0" smtClean="0"/>
              <a:t>2</a:t>
            </a:r>
            <a:r>
              <a:rPr lang="zh-CN" altLang="en-US" dirty="0" smtClean="0"/>
              <a:t>：</a:t>
            </a:r>
            <a:endParaRPr lang="en-US" altLang="zh-CN" dirty="0" smtClean="0"/>
          </a:p>
          <a:p>
            <a:pPr marL="274320" lvl="2" indent="-91440">
              <a:spcBef>
                <a:spcPts val="1200"/>
              </a:spcBef>
              <a:spcAft>
                <a:spcPts val="200"/>
              </a:spcAft>
              <a:buSzPct val="100000"/>
              <a:buFont typeface="Wingdings" panose="05000000000000000000" pitchFamily="2" charset="2"/>
              <a:buChar char="l"/>
            </a:pPr>
            <a:endParaRPr lang="en-US" altLang="zh-CN" dirty="0" smtClean="0"/>
          </a:p>
          <a:p>
            <a:pPr marL="274320" lvl="2" indent="-91440">
              <a:spcBef>
                <a:spcPts val="1200"/>
              </a:spcBef>
              <a:spcAft>
                <a:spcPts val="200"/>
              </a:spcAft>
              <a:buSzPct val="100000"/>
              <a:buFont typeface="Wingdings" panose="05000000000000000000" pitchFamily="2" charset="2"/>
              <a:buChar char="l"/>
            </a:pPr>
            <a:endParaRPr lang="en-US" altLang="zh-CN" dirty="0"/>
          </a:p>
          <a:p>
            <a:pPr marL="274320" lvl="2" indent="-91440">
              <a:spcBef>
                <a:spcPts val="1200"/>
              </a:spcBef>
              <a:spcAft>
                <a:spcPts val="200"/>
              </a:spcAft>
              <a:buSzPct val="100000"/>
              <a:buFont typeface="Wingdings" panose="05000000000000000000" pitchFamily="2" charset="2"/>
              <a:buChar char="l"/>
            </a:pPr>
            <a:endParaRPr lang="en-US" altLang="zh-CN" dirty="0" smtClean="0"/>
          </a:p>
          <a:p>
            <a:pPr marL="274320" lvl="2" indent="-91440">
              <a:spcBef>
                <a:spcPts val="1200"/>
              </a:spcBef>
              <a:spcAft>
                <a:spcPts val="200"/>
              </a:spcAft>
              <a:buSzPct val="100000"/>
              <a:buFont typeface="Wingdings" panose="05000000000000000000" pitchFamily="2" charset="2"/>
              <a:buChar char="l"/>
            </a:pPr>
            <a:endParaRPr lang="en-US" altLang="zh-CN" dirty="0"/>
          </a:p>
          <a:p>
            <a:pPr marL="274320" lvl="2" indent="-91440">
              <a:spcBef>
                <a:spcPts val="1200"/>
              </a:spcBef>
              <a:spcAft>
                <a:spcPts val="200"/>
              </a:spcAft>
              <a:buSzPct val="100000"/>
              <a:buFont typeface="Wingdings" panose="05000000000000000000" pitchFamily="2" charset="2"/>
              <a:buChar char="l"/>
            </a:pPr>
            <a:endParaRPr lang="en-US" altLang="zh-CN" dirty="0" smtClean="0"/>
          </a:p>
          <a:p>
            <a:pPr marL="274320" lvl="2" indent="-91440">
              <a:spcBef>
                <a:spcPts val="1200"/>
              </a:spcBef>
              <a:spcAft>
                <a:spcPts val="200"/>
              </a:spcAft>
              <a:buSzPct val="100000"/>
              <a:buFont typeface="Wingdings" panose="05000000000000000000" pitchFamily="2" charset="2"/>
              <a:buChar char="l"/>
            </a:pPr>
            <a:r>
              <a:rPr lang="zh-CN" altLang="en-US" sz="1600" dirty="0"/>
              <a:t>小端</a:t>
            </a:r>
            <a:r>
              <a:rPr lang="zh-CN" altLang="en-US" sz="1600" dirty="0" smtClean="0"/>
              <a:t>存储：数据高位存在高地址，低位存在低地址</a:t>
            </a:r>
            <a:endParaRPr lang="en-US" altLang="zh-CN" sz="1600" dirty="0" smtClean="0"/>
          </a:p>
          <a:p>
            <a:pPr marL="274320" lvl="2" indent="-91440">
              <a:spcBef>
                <a:spcPts val="1200"/>
              </a:spcBef>
              <a:spcAft>
                <a:spcPts val="200"/>
              </a:spcAft>
              <a:buSzPct val="100000"/>
              <a:buFont typeface="Wingdings" panose="05000000000000000000" pitchFamily="2" charset="2"/>
              <a:buChar char="l"/>
            </a:pPr>
            <a:r>
              <a:rPr lang="zh-CN" altLang="en-US" sz="1600" dirty="0" smtClean="0"/>
              <a:t>数据边界对齐：变量的起始地址必须能被自身数据类型的大小整除，结构体的大小为其最宽基本类型的整数倍</a:t>
            </a:r>
            <a:endParaRPr lang="en-US" altLang="zh-CN" sz="1600" dirty="0"/>
          </a:p>
          <a:p>
            <a:pPr marL="91440" lvl="1" indent="-91440">
              <a:spcBef>
                <a:spcPts val="1200"/>
              </a:spcBef>
              <a:spcAft>
                <a:spcPts val="200"/>
              </a:spcAft>
              <a:buSzPct val="100000"/>
              <a:buFont typeface="Wingdings" panose="05000000000000000000" pitchFamily="2" charset="2"/>
              <a:buChar char="l"/>
            </a:pPr>
            <a:endParaRPr lang="en-US" altLang="zh-CN" dirty="0" smtClean="0"/>
          </a:p>
          <a:p>
            <a:pPr marL="91440" lvl="1" indent="-91440">
              <a:spcBef>
                <a:spcPts val="1200"/>
              </a:spcBef>
              <a:spcAft>
                <a:spcPts val="200"/>
              </a:spcAft>
              <a:buSzPct val="100000"/>
              <a:buFont typeface="Wingdings" panose="05000000000000000000" pitchFamily="2" charset="2"/>
              <a:buChar char="l"/>
            </a:pPr>
            <a:endParaRPr lang="en-US" altLang="zh-CN" dirty="0"/>
          </a:p>
          <a:p>
            <a:pPr marL="91440" lvl="1" indent="-91440">
              <a:spcBef>
                <a:spcPts val="1200"/>
              </a:spcBef>
              <a:spcAft>
                <a:spcPts val="200"/>
              </a:spcAft>
              <a:buSzPct val="100000"/>
              <a:buFont typeface="Wingdings" panose="05000000000000000000" pitchFamily="2" charset="2"/>
              <a:buChar char="l"/>
            </a:pPr>
            <a:endParaRPr lang="en-US" altLang="zh-CN" dirty="0" smtClean="0"/>
          </a:p>
          <a:p>
            <a:pPr marL="91440" lvl="1" indent="-91440">
              <a:spcBef>
                <a:spcPts val="1200"/>
              </a:spcBef>
              <a:spcAft>
                <a:spcPts val="200"/>
              </a:spcAft>
              <a:buSzPct val="100000"/>
              <a:buFont typeface="Wingdings" panose="05000000000000000000" pitchFamily="2" charset="2"/>
              <a:buChar char="l"/>
            </a:pPr>
            <a:endParaRPr lang="en-US" altLang="zh-CN" dirty="0"/>
          </a:p>
          <a:p>
            <a:pPr marL="91440" lvl="1" indent="-91440">
              <a:spcBef>
                <a:spcPts val="1200"/>
              </a:spcBef>
              <a:spcAft>
                <a:spcPts val="200"/>
              </a:spcAft>
              <a:buSzPct val="100000"/>
              <a:buFont typeface="Wingdings" panose="05000000000000000000" pitchFamily="2" charset="2"/>
              <a:buChar char="l"/>
            </a:pPr>
            <a:endParaRPr lang="en-US" altLang="zh-CN" dirty="0" smtClean="0"/>
          </a:p>
        </p:txBody>
      </p:sp>
      <p:sp>
        <p:nvSpPr>
          <p:cNvPr id="4" name="文本占位符 3"/>
          <p:cNvSpPr>
            <a:spLocks noGrp="1"/>
          </p:cNvSpPr>
          <p:nvPr>
            <p:ph type="body" sz="half" idx="2"/>
          </p:nvPr>
        </p:nvSpPr>
        <p:spPr/>
        <p:txBody>
          <a:bodyPr/>
          <a:lstStyle/>
          <a:p>
            <a:endParaRPr lang="zh-CN" altLang="en-US"/>
          </a:p>
        </p:txBody>
      </p:sp>
      <p:pic>
        <p:nvPicPr>
          <p:cNvPr id="9" name="图片 8"/>
          <p:cNvPicPr>
            <a:picLocks noChangeAspect="1"/>
          </p:cNvPicPr>
          <p:nvPr/>
        </p:nvPicPr>
        <p:blipFill>
          <a:blip r:embed="rId3"/>
          <a:stretch>
            <a:fillRect/>
          </a:stretch>
        </p:blipFill>
        <p:spPr>
          <a:xfrm>
            <a:off x="4226943" y="4615642"/>
            <a:ext cx="8075300" cy="2130725"/>
          </a:xfrm>
          <a:prstGeom prst="rect">
            <a:avLst/>
          </a:prstGeom>
        </p:spPr>
      </p:pic>
      <p:pic>
        <p:nvPicPr>
          <p:cNvPr id="10" name="图片 9"/>
          <p:cNvPicPr>
            <a:picLocks noChangeAspect="1"/>
          </p:cNvPicPr>
          <p:nvPr/>
        </p:nvPicPr>
        <p:blipFill>
          <a:blip r:embed="rId4"/>
          <a:stretch>
            <a:fillRect/>
          </a:stretch>
        </p:blipFill>
        <p:spPr>
          <a:xfrm>
            <a:off x="5196908" y="1879239"/>
            <a:ext cx="5266933" cy="2400070"/>
          </a:xfrm>
          <a:prstGeom prst="rect">
            <a:avLst/>
          </a:prstGeom>
        </p:spPr>
      </p:pic>
    </p:spTree>
    <p:extLst>
      <p:ext uri="{BB962C8B-B14F-4D97-AF65-F5344CB8AC3E}">
        <p14:creationId xmlns:p14="http://schemas.microsoft.com/office/powerpoint/2010/main" val="3331290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黑体" panose="02010609060101010101" pitchFamily="49" charset="-122"/>
                <a:ea typeface="黑体" panose="02010609060101010101" pitchFamily="49" charset="-122"/>
              </a:rPr>
              <a:t>第二章</a:t>
            </a:r>
            <a:endParaRPr lang="zh-CN" altLang="en-US" dirty="0">
              <a:latin typeface="黑体" panose="02010609060101010101" pitchFamily="49" charset="-122"/>
              <a:ea typeface="黑体" panose="02010609060101010101" pitchFamily="49" charset="-122"/>
            </a:endParaRPr>
          </a:p>
        </p:txBody>
      </p:sp>
      <p:sp>
        <p:nvSpPr>
          <p:cNvPr id="3" name="内容占位符 2"/>
          <p:cNvSpPr>
            <a:spLocks noGrp="1"/>
          </p:cNvSpPr>
          <p:nvPr>
            <p:ph idx="1"/>
          </p:nvPr>
        </p:nvSpPr>
        <p:spPr>
          <a:xfrm>
            <a:off x="4226943" y="0"/>
            <a:ext cx="7737895" cy="6780362"/>
          </a:xfrm>
        </p:spPr>
        <p:txBody>
          <a:bodyPr>
            <a:normAutofit/>
          </a:bodyPr>
          <a:lstStyle/>
          <a:p>
            <a:pPr>
              <a:buFont typeface="Wingdings" panose="05000000000000000000" pitchFamily="2" charset="2"/>
              <a:buChar char="l"/>
            </a:pPr>
            <a:r>
              <a:rPr lang="zh-CN" altLang="en-US" b="1" dirty="0" smtClean="0"/>
              <a:t>习题</a:t>
            </a:r>
            <a:r>
              <a:rPr lang="en-US" altLang="zh-CN" b="1" dirty="0" smtClean="0"/>
              <a:t>13</a:t>
            </a:r>
            <a:r>
              <a:rPr lang="zh-CN" altLang="en-US" b="1" dirty="0" smtClean="0"/>
              <a:t>：在实模式下，段寄存器装入如下数值，写出每个段的起始地址与结束地址</a:t>
            </a:r>
            <a:endParaRPr lang="en-US" altLang="zh-CN" b="1" dirty="0" smtClean="0"/>
          </a:p>
          <a:p>
            <a:pPr lvl="1">
              <a:buFont typeface="Wingdings" panose="05000000000000000000" pitchFamily="2" charset="2"/>
              <a:buChar char="l"/>
            </a:pPr>
            <a:r>
              <a:rPr lang="zh-CN" altLang="en-US" dirty="0" smtClean="0"/>
              <a:t>注意：在实模式中，每个段寄存器内容的最右边增加一个</a:t>
            </a:r>
            <a:r>
              <a:rPr lang="en-US" altLang="zh-CN" dirty="0" smtClean="0"/>
              <a:t>0H</a:t>
            </a:r>
            <a:r>
              <a:rPr lang="zh-CN" altLang="en-US" dirty="0" smtClean="0"/>
              <a:t>（即</a:t>
            </a:r>
            <a:r>
              <a:rPr lang="en-US" altLang="zh-CN" dirty="0" smtClean="0"/>
              <a:t>*10H</a:t>
            </a:r>
            <a:r>
              <a:rPr lang="zh-CN" altLang="en-US" dirty="0" smtClean="0"/>
              <a:t>），如此形成了</a:t>
            </a:r>
            <a:r>
              <a:rPr lang="en-US" altLang="zh-CN" dirty="0" smtClean="0"/>
              <a:t>20</a:t>
            </a:r>
            <a:r>
              <a:rPr lang="zh-CN" altLang="en-US" dirty="0" smtClean="0"/>
              <a:t>位存储器地址，实模式下段的长度总是</a:t>
            </a:r>
            <a:r>
              <a:rPr lang="en-US" altLang="zh-CN" dirty="0" smtClean="0"/>
              <a:t>64KB</a:t>
            </a:r>
            <a:r>
              <a:rPr lang="zh-CN" altLang="en-US" dirty="0" smtClean="0"/>
              <a:t>（课本</a:t>
            </a:r>
            <a:r>
              <a:rPr lang="en-US" altLang="zh-CN" dirty="0" smtClean="0"/>
              <a:t>P41</a:t>
            </a:r>
            <a:r>
              <a:rPr lang="zh-CN" altLang="en-US" dirty="0" smtClean="0"/>
              <a:t>）</a:t>
            </a:r>
            <a:endParaRPr lang="en-US" altLang="zh-CN" dirty="0" smtClean="0"/>
          </a:p>
          <a:p>
            <a:pPr lvl="1">
              <a:buFont typeface="Wingdings" panose="05000000000000000000" pitchFamily="2" charset="2"/>
              <a:buChar char="l"/>
            </a:pPr>
            <a:r>
              <a:rPr lang="zh-CN" altLang="en-US" dirty="0" smtClean="0"/>
              <a:t>起始地址</a:t>
            </a:r>
            <a:r>
              <a:rPr lang="en-US" altLang="zh-CN" dirty="0" smtClean="0"/>
              <a:t>=</a:t>
            </a:r>
            <a:r>
              <a:rPr lang="zh-CN" altLang="en-US" dirty="0" smtClean="0"/>
              <a:t>段寄存器数值</a:t>
            </a:r>
            <a:r>
              <a:rPr lang="en-US" altLang="zh-CN" dirty="0" smtClean="0"/>
              <a:t>*10H </a:t>
            </a:r>
          </a:p>
          <a:p>
            <a:pPr lvl="1">
              <a:buFont typeface="Wingdings" panose="05000000000000000000" pitchFamily="2" charset="2"/>
              <a:buChar char="l"/>
            </a:pPr>
            <a:r>
              <a:rPr lang="zh-CN" altLang="en-US" dirty="0" smtClean="0"/>
              <a:t>结束地址</a:t>
            </a:r>
            <a:r>
              <a:rPr lang="en-US" altLang="zh-CN" dirty="0" smtClean="0"/>
              <a:t>=</a:t>
            </a:r>
            <a:r>
              <a:rPr lang="zh-CN" altLang="en-US" dirty="0" smtClean="0"/>
              <a:t>起始地址</a:t>
            </a:r>
            <a:r>
              <a:rPr lang="en-US" altLang="zh-CN" dirty="0" smtClean="0"/>
              <a:t>+FFFFH</a:t>
            </a:r>
          </a:p>
          <a:p>
            <a:pPr lvl="1">
              <a:buFont typeface="Wingdings" panose="05000000000000000000" pitchFamily="2" charset="2"/>
              <a:buChar char="l"/>
            </a:pPr>
            <a:r>
              <a:rPr lang="zh-CN" altLang="en-US" dirty="0" smtClean="0"/>
              <a:t>答案</a:t>
            </a:r>
            <a:r>
              <a:rPr lang="en-US" altLang="zh-CN" dirty="0" smtClean="0"/>
              <a:t>: (a) 1000H</a:t>
            </a:r>
            <a:r>
              <a:rPr lang="zh-CN" altLang="en-US" dirty="0" smtClean="0"/>
              <a:t>：</a:t>
            </a:r>
            <a:r>
              <a:rPr lang="en-US" altLang="zh-CN" dirty="0" smtClean="0"/>
              <a:t>10000H-1FFFFH (b) 1234H:12340H-2233FH</a:t>
            </a:r>
          </a:p>
          <a:p>
            <a:pPr marL="201168" lvl="1" indent="0">
              <a:buNone/>
            </a:pPr>
            <a:r>
              <a:rPr lang="en-US" altLang="zh-CN" dirty="0"/>
              <a:t>	</a:t>
            </a:r>
            <a:r>
              <a:rPr lang="en-US" altLang="zh-CN" dirty="0" smtClean="0"/>
              <a:t> (c) 2300H: 23000H-32FFFH (d)E000H: E0000H-EFFFFH </a:t>
            </a:r>
          </a:p>
          <a:p>
            <a:pPr marL="201168" lvl="1" indent="0">
              <a:buNone/>
            </a:pPr>
            <a:r>
              <a:rPr lang="en-US" altLang="zh-CN" dirty="0"/>
              <a:t>	</a:t>
            </a:r>
            <a:r>
              <a:rPr lang="en-US" altLang="zh-CN" dirty="0" smtClean="0"/>
              <a:t>	(e)AB00H: AB000H-BAFFFH</a:t>
            </a:r>
          </a:p>
          <a:p>
            <a:pPr marL="749808" lvl="4" indent="0">
              <a:buNone/>
            </a:pPr>
            <a:endParaRPr lang="en-US" altLang="zh-CN" sz="1800" dirty="0" smtClean="0"/>
          </a:p>
          <a:p>
            <a:pPr>
              <a:buFont typeface="Wingdings" panose="05000000000000000000" pitchFamily="2" charset="2"/>
              <a:buChar char="l"/>
            </a:pPr>
            <a:r>
              <a:rPr lang="zh-CN" altLang="en-US" b="1" dirty="0"/>
              <a:t>习题</a:t>
            </a:r>
            <a:r>
              <a:rPr lang="en-US" altLang="zh-CN" b="1" dirty="0" smtClean="0"/>
              <a:t>19</a:t>
            </a:r>
            <a:r>
              <a:rPr lang="zh-CN" altLang="en-US" b="1" dirty="0" smtClean="0"/>
              <a:t>：若使用</a:t>
            </a:r>
            <a:r>
              <a:rPr lang="en-US" altLang="zh-CN" b="1" dirty="0" smtClean="0"/>
              <a:t>BP</a:t>
            </a:r>
            <a:r>
              <a:rPr lang="zh-CN" altLang="en-US" b="1" dirty="0" smtClean="0"/>
              <a:t>寻址存储器，则数据包含在</a:t>
            </a:r>
            <a:r>
              <a:rPr lang="zh-CN" altLang="en-US" b="1" u="sng" dirty="0" smtClean="0"/>
              <a:t>堆栈（</a:t>
            </a:r>
            <a:r>
              <a:rPr lang="en-US" altLang="zh-CN" b="1" u="sng" dirty="0" smtClean="0"/>
              <a:t>SS</a:t>
            </a:r>
            <a:r>
              <a:rPr lang="zh-CN" altLang="en-US" b="1" u="sng" dirty="0" smtClean="0"/>
              <a:t>）段</a:t>
            </a:r>
            <a:r>
              <a:rPr lang="zh-CN" altLang="en-US" b="1" dirty="0" smtClean="0"/>
              <a:t>内</a:t>
            </a:r>
            <a:endParaRPr lang="en-US" altLang="zh-CN" b="1" dirty="0" smtClean="0"/>
          </a:p>
          <a:p>
            <a:pPr>
              <a:buFont typeface="Wingdings" panose="05000000000000000000" pitchFamily="2" charset="2"/>
              <a:buChar char="l"/>
            </a:pPr>
            <a:endParaRPr lang="en-US" altLang="zh-CN" dirty="0" smtClean="0"/>
          </a:p>
          <a:p>
            <a:pPr>
              <a:buFont typeface="Wingdings" panose="05000000000000000000" pitchFamily="2" charset="2"/>
              <a:buChar char="l"/>
            </a:pPr>
            <a:r>
              <a:rPr lang="zh-CN" altLang="en-US" b="1" dirty="0" smtClean="0"/>
              <a:t>习题</a:t>
            </a:r>
            <a:r>
              <a:rPr lang="en-US" altLang="zh-CN" b="1" dirty="0" smtClean="0"/>
              <a:t>21</a:t>
            </a:r>
            <a:r>
              <a:rPr lang="zh-CN" altLang="en-US" b="1" dirty="0" smtClean="0"/>
              <a:t>：</a:t>
            </a:r>
            <a:r>
              <a:rPr lang="en-US" altLang="zh-CN" b="1" dirty="0" smtClean="0"/>
              <a:t>Core2</a:t>
            </a:r>
            <a:r>
              <a:rPr lang="zh-CN" altLang="en-US" b="1" dirty="0" smtClean="0"/>
              <a:t>在实模式下操作，给出下列寄存器组合所寻址的存储单元地址</a:t>
            </a:r>
            <a:endParaRPr lang="en-US" altLang="zh-CN" b="1" dirty="0" smtClean="0"/>
          </a:p>
          <a:p>
            <a:pPr lvl="1">
              <a:buFont typeface="Wingdings" panose="05000000000000000000" pitchFamily="2" charset="2"/>
              <a:buChar char="l"/>
            </a:pPr>
            <a:r>
              <a:rPr lang="zh-CN" altLang="en-US" sz="1600" dirty="0" smtClean="0"/>
              <a:t>注意：实模式下段的起始地址，寻址单元地址</a:t>
            </a:r>
            <a:r>
              <a:rPr lang="en-US" altLang="zh-CN" sz="1600" dirty="0" smtClean="0"/>
              <a:t>=</a:t>
            </a:r>
            <a:r>
              <a:rPr lang="zh-CN" altLang="en-US" sz="1600" dirty="0" smtClean="0"/>
              <a:t>段起始地址</a:t>
            </a:r>
            <a:r>
              <a:rPr lang="en-US" altLang="zh-CN" sz="1600" dirty="0" smtClean="0"/>
              <a:t>+</a:t>
            </a:r>
            <a:r>
              <a:rPr lang="zh-CN" altLang="en-US" sz="1600" dirty="0" smtClean="0"/>
              <a:t>偏移地址</a:t>
            </a:r>
            <a:endParaRPr lang="en-US" altLang="zh-CN" sz="1600" dirty="0" smtClean="0"/>
          </a:p>
          <a:p>
            <a:pPr lvl="1">
              <a:buFont typeface="Wingdings" panose="05000000000000000000" pitchFamily="2" charset="2"/>
              <a:buChar char="l"/>
            </a:pPr>
            <a:r>
              <a:rPr lang="en-US" altLang="zh-CN" sz="1600" dirty="0" smtClean="0"/>
              <a:t>(a) 2000H*10H+3000H = 23000H</a:t>
            </a:r>
          </a:p>
          <a:p>
            <a:pPr lvl="1">
              <a:buFont typeface="Wingdings" panose="05000000000000000000" pitchFamily="2" charset="2"/>
              <a:buChar char="l"/>
            </a:pPr>
            <a:r>
              <a:rPr lang="en-US" altLang="zh-CN" sz="1600" dirty="0" smtClean="0"/>
              <a:t>(b) 1A00H*10H+2000H = 1C000H</a:t>
            </a:r>
          </a:p>
          <a:p>
            <a:pPr lvl="1">
              <a:buFont typeface="Wingdings" panose="05000000000000000000" pitchFamily="2" charset="2"/>
              <a:buChar char="l"/>
            </a:pPr>
            <a:r>
              <a:rPr lang="en-US" altLang="zh-CN" sz="1600" dirty="0" smtClean="0"/>
              <a:t>(C) C000H*10H+A000H = CA000H</a:t>
            </a:r>
          </a:p>
          <a:p>
            <a:pPr lvl="1">
              <a:buFont typeface="Wingdings" panose="05000000000000000000" pitchFamily="2" charset="2"/>
              <a:buChar char="l"/>
            </a:pPr>
            <a:r>
              <a:rPr lang="en-US" altLang="zh-CN" sz="1600" dirty="0" smtClean="0"/>
              <a:t>(D) 8000H*10H+9000H=89000H</a:t>
            </a:r>
          </a:p>
          <a:p>
            <a:pPr lvl="1">
              <a:buFont typeface="Wingdings" panose="05000000000000000000" pitchFamily="2" charset="2"/>
              <a:buChar char="l"/>
            </a:pPr>
            <a:r>
              <a:rPr lang="en-US" altLang="zh-CN" sz="1600" dirty="0" smtClean="0"/>
              <a:t>(E) 1239H*10H+A900H=1CC90H</a:t>
            </a:r>
          </a:p>
          <a:p>
            <a:pPr marL="201168" lvl="1" indent="0">
              <a:buNone/>
            </a:pPr>
            <a:endParaRPr lang="en-US" altLang="zh-CN" dirty="0" smtClean="0"/>
          </a:p>
          <a:p>
            <a:pPr lvl="1">
              <a:buFont typeface="Wingdings" panose="05000000000000000000" pitchFamily="2" charset="2"/>
              <a:buChar char="l"/>
            </a:pPr>
            <a:endParaRPr lang="en-US" altLang="zh-CN" dirty="0" smtClean="0"/>
          </a:p>
          <a:p>
            <a:pPr marL="0" indent="0">
              <a:buNone/>
            </a:pPr>
            <a:endParaRPr lang="en-US" altLang="zh-CN" dirty="0" smtClean="0"/>
          </a:p>
          <a:p>
            <a:pPr lvl="1">
              <a:buFont typeface="Wingdings" panose="05000000000000000000" pitchFamily="2" charset="2"/>
              <a:buChar char="l"/>
            </a:pPr>
            <a:endParaRPr lang="en-US" altLang="zh-CN" sz="1400" dirty="0"/>
          </a:p>
        </p:txBody>
      </p:sp>
      <p:sp>
        <p:nvSpPr>
          <p:cNvPr id="4" name="文本占位符 3"/>
          <p:cNvSpPr>
            <a:spLocks noGrp="1"/>
          </p:cNvSpPr>
          <p:nvPr>
            <p:ph type="body" sz="half" idx="2"/>
          </p:nvPr>
        </p:nvSpPr>
        <p:spPr/>
        <p:txBody>
          <a:bodyPr/>
          <a:lstStyle/>
          <a:p>
            <a:endParaRPr lang="zh-CN" altLang="en-US"/>
          </a:p>
        </p:txBody>
      </p:sp>
      <p:pic>
        <p:nvPicPr>
          <p:cNvPr id="8" name="图片 7"/>
          <p:cNvPicPr>
            <a:picLocks noChangeAspect="1"/>
          </p:cNvPicPr>
          <p:nvPr/>
        </p:nvPicPr>
        <p:blipFill>
          <a:blip r:embed="rId3"/>
          <a:stretch>
            <a:fillRect/>
          </a:stretch>
        </p:blipFill>
        <p:spPr>
          <a:xfrm>
            <a:off x="7847941" y="5037841"/>
            <a:ext cx="3748420" cy="1613126"/>
          </a:xfrm>
          <a:prstGeom prst="rect">
            <a:avLst/>
          </a:prstGeom>
        </p:spPr>
      </p:pic>
    </p:spTree>
    <p:extLst>
      <p:ext uri="{BB962C8B-B14F-4D97-AF65-F5344CB8AC3E}">
        <p14:creationId xmlns:p14="http://schemas.microsoft.com/office/powerpoint/2010/main" val="17997054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黑体" panose="02010609060101010101" pitchFamily="49" charset="-122"/>
                <a:ea typeface="黑体" panose="02010609060101010101" pitchFamily="49" charset="-122"/>
              </a:rPr>
              <a:t>第二章</a:t>
            </a:r>
            <a:endParaRPr lang="zh-CN" altLang="en-US" dirty="0">
              <a:latin typeface="黑体" panose="02010609060101010101" pitchFamily="49" charset="-122"/>
              <a:ea typeface="黑体" panose="02010609060101010101" pitchFamily="49" charset="-122"/>
            </a:endParaRPr>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4226943" y="0"/>
                <a:ext cx="7737895" cy="6780362"/>
              </a:xfrm>
            </p:spPr>
            <p:txBody>
              <a:bodyPr>
                <a:normAutofit/>
              </a:bodyPr>
              <a:lstStyle/>
              <a:p>
                <a:pPr>
                  <a:buFont typeface="Wingdings" panose="05000000000000000000" pitchFamily="2" charset="2"/>
                  <a:buChar char="l"/>
                </a:pPr>
                <a:r>
                  <a:rPr lang="zh-CN" altLang="en-US" b="1" dirty="0" smtClean="0"/>
                  <a:t>习题</a:t>
                </a:r>
                <a:r>
                  <a:rPr lang="en-US" altLang="zh-CN" b="1" dirty="0" smtClean="0"/>
                  <a:t>27</a:t>
                </a:r>
                <a:r>
                  <a:rPr lang="zh-CN" altLang="en-US" b="1" dirty="0" smtClean="0"/>
                  <a:t>：</a:t>
                </a:r>
                <a:r>
                  <a:rPr lang="zh-CN" altLang="en-US" b="1" dirty="0"/>
                  <a:t>一</a:t>
                </a:r>
                <a:r>
                  <a:rPr lang="zh-CN" altLang="en-US" b="1" dirty="0" smtClean="0"/>
                  <a:t>个</a:t>
                </a:r>
                <a:r>
                  <a:rPr lang="en-US" altLang="zh-CN" b="1" dirty="0" smtClean="0"/>
                  <a:t>Pentium4</a:t>
                </a:r>
                <a:r>
                  <a:rPr lang="zh-CN" altLang="en-US" b="1" dirty="0" smtClean="0"/>
                  <a:t>描述符中包含基地址</a:t>
                </a:r>
                <a:r>
                  <a:rPr lang="en-US" altLang="zh-CN" b="1" dirty="0" smtClean="0"/>
                  <a:t>01000000H</a:t>
                </a:r>
                <a:r>
                  <a:rPr lang="zh-CN" altLang="en-US" b="1" dirty="0" smtClean="0"/>
                  <a:t>和界限</a:t>
                </a:r>
                <a:r>
                  <a:rPr lang="en-US" altLang="zh-CN" b="1" dirty="0" smtClean="0"/>
                  <a:t>0FFFFH,</a:t>
                </a:r>
                <a:r>
                  <a:rPr lang="zh-CN" altLang="en-US" b="1" dirty="0" smtClean="0"/>
                  <a:t>且有</a:t>
                </a:r>
                <a:r>
                  <a:rPr lang="en-US" altLang="zh-CN" b="1" dirty="0" smtClean="0"/>
                  <a:t>G=0</a:t>
                </a:r>
                <a:r>
                  <a:rPr lang="zh-CN" altLang="en-US" b="1" dirty="0" smtClean="0"/>
                  <a:t>，由这个描述符寻址的起始地址和结束地址是什么？</a:t>
                </a:r>
                <a:endParaRPr lang="en-US" altLang="zh-CN" b="1" dirty="0" smtClean="0"/>
              </a:p>
              <a:p>
                <a:pPr lvl="1">
                  <a:buFont typeface="Wingdings" panose="05000000000000000000" pitchFamily="2" charset="2"/>
                  <a:buChar char="l"/>
                </a:pPr>
                <a:r>
                  <a:rPr lang="zh-CN" altLang="en-US" dirty="0" smtClean="0"/>
                  <a:t>描述符、基地址、界限、界限粒度等详见课本</a:t>
                </a:r>
                <a:r>
                  <a:rPr lang="en-US" altLang="zh-CN" dirty="0" smtClean="0"/>
                  <a:t>P45</a:t>
                </a:r>
              </a:p>
              <a:p>
                <a:pPr lvl="1">
                  <a:buFont typeface="Wingdings" panose="05000000000000000000" pitchFamily="2" charset="2"/>
                  <a:buChar char="l"/>
                </a:pPr>
                <a:r>
                  <a:rPr lang="zh-CN" altLang="en-US" dirty="0" smtClean="0"/>
                  <a:t>答案：</a:t>
                </a:r>
                <a:endParaRPr lang="en-US" altLang="zh-CN" dirty="0" smtClean="0"/>
              </a:p>
              <a:p>
                <a:pPr lvl="1">
                  <a:buFont typeface="Wingdings" panose="05000000000000000000" pitchFamily="2" charset="2"/>
                  <a:buChar char="l"/>
                </a:pPr>
                <a:endParaRPr lang="en-US" altLang="zh-CN" dirty="0" smtClean="0"/>
              </a:p>
              <a:p>
                <a:pPr marL="749808" lvl="4" indent="0">
                  <a:buNone/>
                </a:pPr>
                <a:endParaRPr lang="en-US" altLang="zh-CN" sz="1800" dirty="0" smtClean="0"/>
              </a:p>
              <a:p>
                <a:pPr>
                  <a:buFont typeface="Wingdings" panose="05000000000000000000" pitchFamily="2" charset="2"/>
                  <a:buChar char="l"/>
                </a:pPr>
                <a:r>
                  <a:rPr lang="zh-CN" altLang="en-US" b="1" dirty="0" smtClean="0"/>
                  <a:t>习题</a:t>
                </a:r>
                <a:r>
                  <a:rPr lang="en-US" altLang="zh-CN" b="1" dirty="0" smtClean="0"/>
                  <a:t>37</a:t>
                </a:r>
                <a:r>
                  <a:rPr lang="zh-CN" altLang="en-US" b="1" dirty="0" smtClean="0"/>
                  <a:t>：微处理器工作于保护模式时，将一个新数装入段寄存器时会发生什么？</a:t>
                </a:r>
                <a:endParaRPr lang="en-US" altLang="zh-CN" b="1" dirty="0" smtClean="0"/>
              </a:p>
              <a:p>
                <a:pPr lvl="1">
                  <a:buFont typeface="Wingdings" panose="05000000000000000000" pitchFamily="2" charset="2"/>
                  <a:buChar char="l"/>
                </a:pPr>
                <a:r>
                  <a:rPr lang="zh-CN" altLang="en-US" dirty="0"/>
                  <a:t>保护</a:t>
                </a:r>
                <a:r>
                  <a:rPr lang="zh-CN" altLang="en-US" dirty="0" smtClean="0"/>
                  <a:t>模式、段寄存器访问权限等详见课本</a:t>
                </a:r>
                <a:r>
                  <a:rPr lang="en-US" altLang="zh-CN" dirty="0" smtClean="0"/>
                  <a:t>P45-46</a:t>
                </a:r>
              </a:p>
              <a:p>
                <a:pPr lvl="1">
                  <a:buFont typeface="Wingdings" panose="05000000000000000000" pitchFamily="2" charset="2"/>
                  <a:buChar char="l"/>
                </a:pPr>
                <a:r>
                  <a:rPr lang="zh-CN" altLang="en-US" sz="1600" dirty="0"/>
                  <a:t>参考</a:t>
                </a:r>
                <a:r>
                  <a:rPr lang="zh-CN" altLang="en-US" sz="1600" dirty="0" smtClean="0"/>
                  <a:t>答案：</a:t>
                </a:r>
                <a:endParaRPr lang="en-US" altLang="zh-CN" sz="1600" dirty="0" smtClean="0"/>
              </a:p>
              <a:p>
                <a:pPr>
                  <a:buFont typeface="Wingdings" panose="05000000000000000000" pitchFamily="2" charset="2"/>
                  <a:buChar char="l"/>
                </a:pPr>
                <a:endParaRPr lang="en-US" altLang="zh-CN" dirty="0" smtClean="0"/>
              </a:p>
              <a:p>
                <a:pPr>
                  <a:buFont typeface="Wingdings" panose="05000000000000000000" pitchFamily="2" charset="2"/>
                  <a:buChar char="l"/>
                </a:pPr>
                <a:endParaRPr lang="en-US" altLang="zh-CN" dirty="0"/>
              </a:p>
              <a:p>
                <a:pPr>
                  <a:buFont typeface="Wingdings" panose="05000000000000000000" pitchFamily="2" charset="2"/>
                  <a:buChar char="l"/>
                </a:pPr>
                <a:r>
                  <a:rPr lang="zh-CN" altLang="en-US" b="1" dirty="0" smtClean="0"/>
                  <a:t>习题</a:t>
                </a:r>
                <a:r>
                  <a:rPr lang="en-US" altLang="zh-CN" b="1" dirty="0" smtClean="0"/>
                  <a:t>43</a:t>
                </a:r>
                <a:r>
                  <a:rPr lang="zh-CN" altLang="en-US" b="1" dirty="0" smtClean="0"/>
                  <a:t>：页目录中每一个项可把多大的线性存储空间转换为物理存储空间？</a:t>
                </a:r>
                <a:endParaRPr lang="en-US" altLang="zh-CN" b="1" dirty="0" smtClean="0"/>
              </a:p>
              <a:p>
                <a:pPr lvl="1">
                  <a:buFont typeface="Wingdings" panose="05000000000000000000" pitchFamily="2" charset="2"/>
                  <a:buChar char="l"/>
                </a:pPr>
                <a:r>
                  <a:rPr lang="zh-CN" altLang="en-US" dirty="0" smtClean="0"/>
                  <a:t>页目录、内存分页等详见课本</a:t>
                </a:r>
                <a:r>
                  <a:rPr lang="en-US" altLang="zh-CN" dirty="0" smtClean="0"/>
                  <a:t>P49</a:t>
                </a:r>
              </a:p>
              <a:p>
                <a:pPr lvl="1">
                  <a:buFont typeface="Wingdings" panose="05000000000000000000" pitchFamily="2" charset="2"/>
                  <a:buChar char="l"/>
                </a:pPr>
                <a:endParaRPr lang="en-US" altLang="zh-CN" sz="1600" dirty="0"/>
              </a:p>
              <a:p>
                <a:pPr lvl="1">
                  <a:buFont typeface="Wingdings" panose="05000000000000000000" pitchFamily="2" charset="2"/>
                  <a:buChar char="l"/>
                </a:pPr>
                <a:endParaRPr lang="en-US" altLang="zh-CN" sz="1600" dirty="0" smtClean="0"/>
              </a:p>
              <a:p>
                <a:pPr lvl="1">
                  <a:buFont typeface="Wingdings" panose="05000000000000000000" pitchFamily="2" charset="2"/>
                  <a:buChar char="l"/>
                </a:pPr>
                <a:endParaRPr lang="en-US" altLang="zh-CN" sz="1600" dirty="0"/>
              </a:p>
              <a:p>
                <a:pPr lvl="1">
                  <a:buFont typeface="Wingdings" panose="05000000000000000000" pitchFamily="2" charset="2"/>
                  <a:buChar char="l"/>
                </a:pPr>
                <a:r>
                  <a:rPr lang="zh-CN" altLang="en-US" dirty="0" smtClean="0"/>
                  <a:t>每个页目录可以访问</a:t>
                </a:r>
                <a14:m>
                  <m:oMath xmlns:m="http://schemas.openxmlformats.org/officeDocument/2006/math">
                    <m:sSup>
                      <m:sSupPr>
                        <m:ctrlPr>
                          <a:rPr lang="en-US" altLang="zh-CN" i="1" smtClean="0">
                            <a:latin typeface="Cambria Math" panose="02040503050406030204" pitchFamily="18" charset="0"/>
                          </a:rPr>
                        </m:ctrlPr>
                      </m:sSupPr>
                      <m:e>
                        <m:r>
                          <a:rPr lang="en-US" altLang="zh-CN" b="0" i="1" smtClean="0">
                            <a:latin typeface="Cambria Math" panose="02040503050406030204" pitchFamily="18" charset="0"/>
                          </a:rPr>
                          <m:t>2</m:t>
                        </m:r>
                      </m:e>
                      <m:sup>
                        <m:r>
                          <a:rPr lang="en-US" altLang="zh-CN" b="0" i="1" smtClean="0">
                            <a:latin typeface="Cambria Math" panose="02040503050406030204" pitchFamily="18" charset="0"/>
                          </a:rPr>
                          <m:t>22</m:t>
                        </m:r>
                      </m:sup>
                    </m:sSup>
                  </m:oMath>
                </a14:m>
                <a:r>
                  <a:rPr lang="en-US" altLang="zh-CN" dirty="0" smtClean="0"/>
                  <a:t> = 4MB </a:t>
                </a:r>
                <a:r>
                  <a:rPr lang="zh-CN" altLang="en-US" dirty="0" smtClean="0"/>
                  <a:t>物理存储空间</a:t>
                </a:r>
                <a:endParaRPr lang="en-US" altLang="zh-CN" dirty="0" smtClean="0"/>
              </a:p>
              <a:p>
                <a:pPr lvl="1">
                  <a:buFont typeface="Wingdings" panose="05000000000000000000" pitchFamily="2" charset="2"/>
                  <a:buChar char="l"/>
                </a:pPr>
                <a:endParaRPr lang="en-US" altLang="zh-CN" dirty="0" smtClean="0"/>
              </a:p>
              <a:p>
                <a:pPr lvl="2">
                  <a:buFont typeface="Wingdings" panose="05000000000000000000" pitchFamily="2" charset="2"/>
                  <a:buChar char="l"/>
                </a:pPr>
                <a:endParaRPr lang="en-US" altLang="zh-CN" dirty="0" smtClean="0"/>
              </a:p>
              <a:p>
                <a:pPr marL="0" indent="0">
                  <a:buNone/>
                </a:pPr>
                <a:endParaRPr lang="en-US" altLang="zh-CN" dirty="0" smtClean="0"/>
              </a:p>
              <a:p>
                <a:pPr lvl="1">
                  <a:buFont typeface="Wingdings" panose="05000000000000000000" pitchFamily="2" charset="2"/>
                  <a:buChar char="l"/>
                </a:pPr>
                <a:endParaRPr lang="en-US" altLang="zh-CN" sz="1400"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4226943" y="0"/>
                <a:ext cx="7737895" cy="6780362"/>
              </a:xfrm>
              <a:blipFill rotWithShape="0">
                <a:blip r:embed="rId3"/>
                <a:stretch>
                  <a:fillRect l="-1890" t="-1169" r="-1969"/>
                </a:stretch>
              </a:blipFill>
            </p:spPr>
            <p:txBody>
              <a:bodyPr/>
              <a:lstStyle/>
              <a:p>
                <a:r>
                  <a:rPr lang="zh-CN" altLang="en-US">
                    <a:noFill/>
                  </a:rPr>
                  <a:t> </a:t>
                </a:r>
              </a:p>
            </p:txBody>
          </p:sp>
        </mc:Fallback>
      </mc:AlternateContent>
      <p:sp>
        <p:nvSpPr>
          <p:cNvPr id="4" name="文本占位符 3"/>
          <p:cNvSpPr>
            <a:spLocks noGrp="1"/>
          </p:cNvSpPr>
          <p:nvPr>
            <p:ph type="body" sz="half" idx="2"/>
          </p:nvPr>
        </p:nvSpPr>
        <p:spPr/>
        <p:txBody>
          <a:bodyPr/>
          <a:lstStyle/>
          <a:p>
            <a:endParaRPr lang="zh-CN" altLang="en-US"/>
          </a:p>
        </p:txBody>
      </p:sp>
      <p:pic>
        <p:nvPicPr>
          <p:cNvPr id="5" name="图片 4"/>
          <p:cNvPicPr>
            <a:picLocks noChangeAspect="1"/>
          </p:cNvPicPr>
          <p:nvPr/>
        </p:nvPicPr>
        <p:blipFill>
          <a:blip r:embed="rId4"/>
          <a:stretch>
            <a:fillRect/>
          </a:stretch>
        </p:blipFill>
        <p:spPr>
          <a:xfrm>
            <a:off x="5296618" y="935189"/>
            <a:ext cx="6788989" cy="1092481"/>
          </a:xfrm>
          <a:prstGeom prst="rect">
            <a:avLst/>
          </a:prstGeom>
        </p:spPr>
      </p:pic>
      <p:pic>
        <p:nvPicPr>
          <p:cNvPr id="6" name="图片 5"/>
          <p:cNvPicPr>
            <a:picLocks noChangeAspect="1"/>
          </p:cNvPicPr>
          <p:nvPr/>
        </p:nvPicPr>
        <p:blipFill>
          <a:blip r:embed="rId5"/>
          <a:stretch>
            <a:fillRect/>
          </a:stretch>
        </p:blipFill>
        <p:spPr>
          <a:xfrm>
            <a:off x="4593125" y="2880359"/>
            <a:ext cx="7190557" cy="1061498"/>
          </a:xfrm>
          <a:prstGeom prst="rect">
            <a:avLst/>
          </a:prstGeom>
        </p:spPr>
      </p:pic>
      <p:pic>
        <p:nvPicPr>
          <p:cNvPr id="7" name="图片 6"/>
          <p:cNvPicPr>
            <a:picLocks noChangeAspect="1"/>
          </p:cNvPicPr>
          <p:nvPr/>
        </p:nvPicPr>
        <p:blipFill>
          <a:blip r:embed="rId6"/>
          <a:stretch>
            <a:fillRect/>
          </a:stretch>
        </p:blipFill>
        <p:spPr>
          <a:xfrm>
            <a:off x="4298458" y="5093680"/>
            <a:ext cx="5561905" cy="828571"/>
          </a:xfrm>
          <a:prstGeom prst="rect">
            <a:avLst/>
          </a:prstGeom>
        </p:spPr>
      </p:pic>
    </p:spTree>
    <p:extLst>
      <p:ext uri="{BB962C8B-B14F-4D97-AF65-F5344CB8AC3E}">
        <p14:creationId xmlns:p14="http://schemas.microsoft.com/office/powerpoint/2010/main" val="24951756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黑体" panose="02010609060101010101" pitchFamily="49" charset="-122"/>
                <a:ea typeface="黑体" panose="02010609060101010101" pitchFamily="49" charset="-122"/>
              </a:rPr>
              <a:t>第三章</a:t>
            </a:r>
            <a:endParaRPr lang="zh-CN" altLang="en-US" dirty="0">
              <a:latin typeface="黑体" panose="02010609060101010101" pitchFamily="49" charset="-122"/>
              <a:ea typeface="黑体" panose="02010609060101010101" pitchFamily="49" charset="-122"/>
            </a:endParaRPr>
          </a:p>
        </p:txBody>
      </p:sp>
      <p:sp>
        <p:nvSpPr>
          <p:cNvPr id="3" name="内容占位符 2"/>
          <p:cNvSpPr>
            <a:spLocks noGrp="1"/>
          </p:cNvSpPr>
          <p:nvPr>
            <p:ph idx="1"/>
          </p:nvPr>
        </p:nvSpPr>
        <p:spPr>
          <a:xfrm>
            <a:off x="4226943" y="0"/>
            <a:ext cx="7737895" cy="6780362"/>
          </a:xfrm>
        </p:spPr>
        <p:txBody>
          <a:bodyPr>
            <a:normAutofit/>
          </a:bodyPr>
          <a:lstStyle/>
          <a:p>
            <a:pPr>
              <a:buFont typeface="Wingdings" panose="05000000000000000000" pitchFamily="2" charset="2"/>
              <a:buChar char="l"/>
            </a:pPr>
            <a:r>
              <a:rPr lang="zh-CN" altLang="en-US" b="1" dirty="0" smtClean="0"/>
              <a:t>习题</a:t>
            </a:r>
            <a:r>
              <a:rPr lang="en-US" altLang="zh-CN" b="1" dirty="0" smtClean="0"/>
              <a:t>7</a:t>
            </a:r>
            <a:r>
              <a:rPr lang="zh-CN" altLang="en-US" b="1" dirty="0" smtClean="0"/>
              <a:t>：</a:t>
            </a:r>
            <a:r>
              <a:rPr lang="en-US" altLang="zh-CN" b="1" dirty="0" smtClean="0"/>
              <a:t>MOV BL,CX </a:t>
            </a:r>
            <a:r>
              <a:rPr lang="zh-CN" altLang="en-US" b="1" dirty="0" smtClean="0"/>
              <a:t>存在什么错误？</a:t>
            </a:r>
            <a:endParaRPr lang="en-US" altLang="zh-CN" b="1" dirty="0" smtClean="0"/>
          </a:p>
          <a:p>
            <a:pPr lvl="1">
              <a:buFont typeface="Wingdings" panose="05000000000000000000" pitchFamily="2" charset="2"/>
              <a:buChar char="l"/>
            </a:pPr>
            <a:r>
              <a:rPr lang="zh-CN" altLang="en-US" dirty="0" smtClean="0"/>
              <a:t>答案：寄存器长度不匹配，试图 </a:t>
            </a:r>
            <a:r>
              <a:rPr lang="en-US" altLang="zh-CN" dirty="0" smtClean="0"/>
              <a:t>16bit -&gt; 8bit </a:t>
            </a:r>
          </a:p>
          <a:p>
            <a:pPr>
              <a:buFont typeface="Wingdings" panose="05000000000000000000" pitchFamily="2" charset="2"/>
              <a:buChar char="l"/>
            </a:pPr>
            <a:r>
              <a:rPr lang="zh-CN" altLang="en-US" b="1" dirty="0" smtClean="0"/>
              <a:t>习题</a:t>
            </a:r>
            <a:r>
              <a:rPr lang="en-US" altLang="zh-CN" b="1" dirty="0" smtClean="0"/>
              <a:t>23</a:t>
            </a:r>
            <a:r>
              <a:rPr lang="zh-CN" altLang="en-US" b="1" dirty="0" smtClean="0"/>
              <a:t>：</a:t>
            </a:r>
            <a:r>
              <a:rPr lang="en-US" altLang="zh-CN" b="1" dirty="0"/>
              <a:t>MOV </a:t>
            </a:r>
            <a:r>
              <a:rPr lang="en-US" altLang="zh-CN" b="1" dirty="0" smtClean="0"/>
              <a:t>[BX],[DI] </a:t>
            </a:r>
            <a:r>
              <a:rPr lang="zh-CN" altLang="en-US" b="1" dirty="0"/>
              <a:t>存在什么错误？</a:t>
            </a:r>
            <a:endParaRPr lang="en-US" altLang="zh-CN" b="1" dirty="0"/>
          </a:p>
          <a:p>
            <a:pPr lvl="1">
              <a:buFont typeface="Wingdings" panose="05000000000000000000" pitchFamily="2" charset="2"/>
              <a:buChar char="l"/>
            </a:pPr>
            <a:r>
              <a:rPr lang="zh-CN" altLang="en-US" dirty="0"/>
              <a:t>答案</a:t>
            </a:r>
            <a:r>
              <a:rPr lang="zh-CN" altLang="en-US" dirty="0" smtClean="0"/>
              <a:t>：</a:t>
            </a:r>
            <a:r>
              <a:rPr lang="en-US" altLang="zh-CN" dirty="0" smtClean="0"/>
              <a:t>MOV</a:t>
            </a:r>
            <a:r>
              <a:rPr lang="zh-CN" altLang="en-US" dirty="0" smtClean="0"/>
              <a:t>指令不可以</a:t>
            </a:r>
            <a:r>
              <a:rPr lang="en-US" altLang="zh-CN" dirty="0" err="1" smtClean="0"/>
              <a:t>mem</a:t>
            </a:r>
            <a:r>
              <a:rPr lang="en-US" altLang="zh-CN" dirty="0" smtClean="0"/>
              <a:t>-&gt;</a:t>
            </a:r>
            <a:r>
              <a:rPr lang="en-US" altLang="zh-CN" dirty="0" err="1" smtClean="0"/>
              <a:t>mem</a:t>
            </a:r>
            <a:r>
              <a:rPr lang="zh-CN" altLang="en-US" dirty="0" smtClean="0"/>
              <a:t>传值</a:t>
            </a:r>
            <a:endParaRPr lang="en-US" altLang="zh-CN" dirty="0" smtClean="0"/>
          </a:p>
          <a:p>
            <a:pPr>
              <a:buFont typeface="Wingdings" panose="05000000000000000000" pitchFamily="2" charset="2"/>
              <a:buChar char="l"/>
            </a:pPr>
            <a:r>
              <a:rPr lang="zh-CN" altLang="en-US" b="1" dirty="0" smtClean="0"/>
              <a:t>习题</a:t>
            </a:r>
            <a:r>
              <a:rPr lang="en-US" altLang="zh-CN" b="1" dirty="0" smtClean="0"/>
              <a:t>27</a:t>
            </a:r>
            <a:r>
              <a:rPr lang="zh-CN" altLang="en-US" b="1" dirty="0" smtClean="0"/>
              <a:t>：选择一条需要</a:t>
            </a:r>
            <a:r>
              <a:rPr lang="en-US" altLang="zh-CN" b="1" dirty="0" smtClean="0"/>
              <a:t>QWORD PTR</a:t>
            </a:r>
            <a:r>
              <a:rPr lang="zh-CN" altLang="en-US" b="1" dirty="0" smtClean="0"/>
              <a:t>的指令？</a:t>
            </a:r>
            <a:endParaRPr lang="en-US" altLang="zh-CN" b="1" dirty="0"/>
          </a:p>
          <a:p>
            <a:pPr lvl="1">
              <a:buFont typeface="Wingdings" panose="05000000000000000000" pitchFamily="2" charset="2"/>
              <a:buChar char="l"/>
            </a:pPr>
            <a:r>
              <a:rPr lang="zh-CN" altLang="en-US" dirty="0" smtClean="0"/>
              <a:t>关于</a:t>
            </a:r>
            <a:r>
              <a:rPr lang="en-US" altLang="zh-CN" dirty="0" smtClean="0"/>
              <a:t>PTR</a:t>
            </a:r>
            <a:r>
              <a:rPr lang="zh-CN" altLang="en-US" dirty="0" smtClean="0"/>
              <a:t>伪指令，详见课本</a:t>
            </a:r>
            <a:r>
              <a:rPr lang="en-US" altLang="zh-CN" dirty="0" smtClean="0"/>
              <a:t>P64</a:t>
            </a:r>
            <a:r>
              <a:rPr lang="zh-CN" altLang="en-US" dirty="0" smtClean="0"/>
              <a:t>，本题没有唯一答案</a:t>
            </a:r>
            <a:r>
              <a:rPr lang="en-US" altLang="zh-CN" dirty="0" smtClean="0"/>
              <a:t>,</a:t>
            </a:r>
            <a:r>
              <a:rPr lang="zh-CN" altLang="en-US" dirty="0" smtClean="0"/>
              <a:t>合理即可。</a:t>
            </a:r>
            <a:endParaRPr lang="en-US" altLang="zh-CN" dirty="0" smtClean="0"/>
          </a:p>
          <a:p>
            <a:pPr>
              <a:buFont typeface="Wingdings" panose="05000000000000000000" pitchFamily="2" charset="2"/>
              <a:buChar char="l"/>
            </a:pPr>
            <a:r>
              <a:rPr lang="zh-CN" altLang="en-US" b="1" dirty="0" smtClean="0"/>
              <a:t>习题</a:t>
            </a:r>
            <a:r>
              <a:rPr lang="en-US" altLang="zh-CN" b="1" dirty="0" smtClean="0"/>
              <a:t>33</a:t>
            </a:r>
            <a:r>
              <a:rPr lang="zh-CN" altLang="en-US" b="1" dirty="0" smtClean="0"/>
              <a:t>：给定</a:t>
            </a:r>
            <a:r>
              <a:rPr lang="en-US" altLang="zh-CN" b="1" dirty="0" smtClean="0"/>
              <a:t>DS=1300H,SS=1400H,BP=1500H,SI=0100H,</a:t>
            </a:r>
            <a:r>
              <a:rPr lang="zh-CN" altLang="en-US" b="1" dirty="0" smtClean="0"/>
              <a:t>在实模式下，确定每条指令寻址的存储地址？</a:t>
            </a:r>
            <a:endParaRPr lang="en-US" altLang="zh-CN" b="1" dirty="0" smtClean="0"/>
          </a:p>
          <a:p>
            <a:pPr lvl="1">
              <a:buFont typeface="Wingdings" panose="05000000000000000000" pitchFamily="2" charset="2"/>
              <a:buChar char="l"/>
            </a:pPr>
            <a:r>
              <a:rPr lang="zh-CN" altLang="en-US" dirty="0" smtClean="0"/>
              <a:t>注意：</a:t>
            </a:r>
            <a:r>
              <a:rPr lang="en-US" altLang="zh-CN" dirty="0" smtClean="0"/>
              <a:t>BP</a:t>
            </a:r>
            <a:r>
              <a:rPr lang="zh-CN" altLang="en-US" dirty="0" smtClean="0"/>
              <a:t>默认的段寄存器</a:t>
            </a:r>
            <a:r>
              <a:rPr lang="en-US" altLang="zh-CN" dirty="0" smtClean="0"/>
              <a:t>SS</a:t>
            </a:r>
            <a:r>
              <a:rPr lang="zh-CN" altLang="en-US" dirty="0" smtClean="0"/>
              <a:t>，</a:t>
            </a:r>
            <a:r>
              <a:rPr lang="en-US" altLang="zh-CN" dirty="0" smtClean="0"/>
              <a:t>SI</a:t>
            </a:r>
            <a:r>
              <a:rPr lang="zh-CN" altLang="en-US" dirty="0"/>
              <a:t>默认</a:t>
            </a:r>
            <a:r>
              <a:rPr lang="zh-CN" altLang="en-US" dirty="0" smtClean="0"/>
              <a:t>的段寄存器</a:t>
            </a:r>
            <a:r>
              <a:rPr lang="en-US" altLang="zh-CN" dirty="0" smtClean="0"/>
              <a:t>DS</a:t>
            </a:r>
          </a:p>
          <a:p>
            <a:pPr lvl="1">
              <a:buFont typeface="Wingdings" panose="05000000000000000000" pitchFamily="2" charset="2"/>
              <a:buChar char="l"/>
            </a:pPr>
            <a:r>
              <a:rPr lang="en-US" altLang="zh-CN" sz="2000" dirty="0" smtClean="0"/>
              <a:t>(A) SS*10H+BP+200H = 15700H</a:t>
            </a:r>
          </a:p>
          <a:p>
            <a:pPr lvl="1">
              <a:buFont typeface="Wingdings" panose="05000000000000000000" pitchFamily="2" charset="2"/>
              <a:buChar char="l"/>
            </a:pPr>
            <a:r>
              <a:rPr lang="en-US" altLang="zh-CN" sz="2000" dirty="0" smtClean="0"/>
              <a:t>(B) SS*10H+BP+SI-200H = 15400H</a:t>
            </a:r>
          </a:p>
          <a:p>
            <a:pPr lvl="1">
              <a:buFont typeface="Wingdings" panose="05000000000000000000" pitchFamily="2" charset="2"/>
              <a:buChar char="l"/>
            </a:pPr>
            <a:r>
              <a:rPr lang="en-US" altLang="zh-CN" sz="2000" dirty="0" smtClean="0"/>
              <a:t>(C) DS*10H+SI-0100H = 13000H</a:t>
            </a:r>
            <a:endParaRPr lang="en-US" altLang="zh-CN" sz="2000" dirty="0"/>
          </a:p>
          <a:p>
            <a:pPr>
              <a:buFont typeface="Wingdings" panose="05000000000000000000" pitchFamily="2" charset="2"/>
              <a:buChar char="l"/>
            </a:pPr>
            <a:r>
              <a:rPr lang="zh-CN" altLang="en-US" b="1" dirty="0"/>
              <a:t>习题</a:t>
            </a:r>
            <a:r>
              <a:rPr lang="en-US" altLang="zh-CN" b="1" dirty="0" smtClean="0"/>
              <a:t>35</a:t>
            </a:r>
            <a:r>
              <a:rPr lang="zh-CN" altLang="en-US" b="1" dirty="0" smtClean="0"/>
              <a:t>：给定</a:t>
            </a:r>
            <a:r>
              <a:rPr lang="en-US" altLang="zh-CN" b="1" dirty="0" smtClean="0"/>
              <a:t>EAX=00001000H,EBX=00002000H,DS=0010H,</a:t>
            </a:r>
            <a:r>
              <a:rPr lang="zh-CN" altLang="en-US" b="1" dirty="0" smtClean="0"/>
              <a:t>在</a:t>
            </a:r>
            <a:r>
              <a:rPr lang="zh-CN" altLang="en-US" b="1" dirty="0"/>
              <a:t>实模式下，确定每条指令寻址的存储地址？</a:t>
            </a:r>
            <a:endParaRPr lang="en-US" altLang="zh-CN" b="1" dirty="0"/>
          </a:p>
          <a:p>
            <a:pPr marL="201168" lvl="1" indent="0">
              <a:buNone/>
            </a:pPr>
            <a:endParaRPr lang="en-US" altLang="zh-CN" dirty="0" smtClean="0"/>
          </a:p>
        </p:txBody>
      </p:sp>
      <p:sp>
        <p:nvSpPr>
          <p:cNvPr id="4" name="文本占位符 3"/>
          <p:cNvSpPr>
            <a:spLocks noGrp="1"/>
          </p:cNvSpPr>
          <p:nvPr>
            <p:ph type="body" sz="half" idx="2"/>
          </p:nvPr>
        </p:nvSpPr>
        <p:spPr/>
        <p:txBody>
          <a:bodyPr/>
          <a:lstStyle/>
          <a:p>
            <a:endParaRPr lang="zh-CN" altLang="en-US"/>
          </a:p>
        </p:txBody>
      </p:sp>
      <p:pic>
        <p:nvPicPr>
          <p:cNvPr id="8" name="图片 7"/>
          <p:cNvPicPr>
            <a:picLocks noChangeAspect="1"/>
          </p:cNvPicPr>
          <p:nvPr/>
        </p:nvPicPr>
        <p:blipFill>
          <a:blip r:embed="rId3"/>
          <a:stretch>
            <a:fillRect/>
          </a:stretch>
        </p:blipFill>
        <p:spPr>
          <a:xfrm>
            <a:off x="8095890" y="3301169"/>
            <a:ext cx="3304762" cy="1076190"/>
          </a:xfrm>
          <a:prstGeom prst="rect">
            <a:avLst/>
          </a:prstGeom>
        </p:spPr>
      </p:pic>
      <p:pic>
        <p:nvPicPr>
          <p:cNvPr id="9" name="图片 8"/>
          <p:cNvPicPr>
            <a:picLocks noChangeAspect="1"/>
          </p:cNvPicPr>
          <p:nvPr/>
        </p:nvPicPr>
        <p:blipFill>
          <a:blip r:embed="rId4"/>
          <a:stretch>
            <a:fillRect/>
          </a:stretch>
        </p:blipFill>
        <p:spPr>
          <a:xfrm>
            <a:off x="4444145" y="4991238"/>
            <a:ext cx="6433764" cy="1866762"/>
          </a:xfrm>
          <a:prstGeom prst="rect">
            <a:avLst/>
          </a:prstGeom>
        </p:spPr>
      </p:pic>
    </p:spTree>
    <p:extLst>
      <p:ext uri="{BB962C8B-B14F-4D97-AF65-F5344CB8AC3E}">
        <p14:creationId xmlns:p14="http://schemas.microsoft.com/office/powerpoint/2010/main" val="16917538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黑体" panose="02010609060101010101" pitchFamily="49" charset="-122"/>
                <a:ea typeface="黑体" panose="02010609060101010101" pitchFamily="49" charset="-122"/>
              </a:rPr>
              <a:t>第三章</a:t>
            </a:r>
            <a:endParaRPr lang="zh-CN" altLang="en-US" dirty="0">
              <a:latin typeface="黑体" panose="02010609060101010101" pitchFamily="49" charset="-122"/>
              <a:ea typeface="黑体" panose="02010609060101010101" pitchFamily="49" charset="-122"/>
            </a:endParaRPr>
          </a:p>
        </p:txBody>
      </p:sp>
      <p:sp>
        <p:nvSpPr>
          <p:cNvPr id="3" name="内容占位符 2"/>
          <p:cNvSpPr>
            <a:spLocks noGrp="1"/>
          </p:cNvSpPr>
          <p:nvPr>
            <p:ph idx="1"/>
          </p:nvPr>
        </p:nvSpPr>
        <p:spPr>
          <a:xfrm>
            <a:off x="4226943" y="0"/>
            <a:ext cx="7737895" cy="6780362"/>
          </a:xfrm>
        </p:spPr>
        <p:txBody>
          <a:bodyPr>
            <a:normAutofit/>
          </a:bodyPr>
          <a:lstStyle/>
          <a:p>
            <a:pPr>
              <a:buFont typeface="Wingdings" panose="05000000000000000000" pitchFamily="2" charset="2"/>
              <a:buChar char="l"/>
            </a:pPr>
            <a:r>
              <a:rPr lang="zh-CN" altLang="en-US" b="1" dirty="0" smtClean="0"/>
              <a:t>习题附加</a:t>
            </a:r>
            <a:r>
              <a:rPr lang="en-US" altLang="zh-CN" b="1" dirty="0" smtClean="0"/>
              <a:t>1</a:t>
            </a:r>
            <a:r>
              <a:rPr lang="zh-CN" altLang="en-US" b="1" dirty="0" smtClean="0"/>
              <a:t>：</a:t>
            </a:r>
            <a:r>
              <a:rPr lang="en-US" altLang="zh-CN" b="1" dirty="0"/>
              <a:t>8086</a:t>
            </a:r>
            <a:r>
              <a:rPr lang="zh-CN" altLang="en-US" b="1" dirty="0"/>
              <a:t> </a:t>
            </a:r>
            <a:r>
              <a:rPr lang="en-US" altLang="zh-CN" b="1" dirty="0"/>
              <a:t>CPU</a:t>
            </a:r>
            <a:r>
              <a:rPr lang="zh-CN" altLang="en-US" b="1" dirty="0"/>
              <a:t>中，设</a:t>
            </a:r>
            <a:r>
              <a:rPr lang="en-US" altLang="zh-CN" b="1" dirty="0"/>
              <a:t>DS=1000H</a:t>
            </a:r>
            <a:r>
              <a:rPr lang="zh-CN" altLang="en-US" b="1" dirty="0"/>
              <a:t>，</a:t>
            </a:r>
            <a:r>
              <a:rPr lang="en-US" altLang="zh-CN" b="1" dirty="0"/>
              <a:t>ES=2000H</a:t>
            </a:r>
            <a:r>
              <a:rPr lang="zh-CN" altLang="en-US" b="1" dirty="0"/>
              <a:t>，</a:t>
            </a:r>
            <a:r>
              <a:rPr lang="en-US" altLang="zh-CN" b="1" dirty="0"/>
              <a:t>SS=3500H</a:t>
            </a:r>
            <a:r>
              <a:rPr lang="zh-CN" altLang="en-US" b="1" dirty="0"/>
              <a:t>，</a:t>
            </a:r>
            <a:r>
              <a:rPr lang="en-US" altLang="zh-CN" b="1" dirty="0"/>
              <a:t>SI=00A0H</a:t>
            </a:r>
            <a:r>
              <a:rPr lang="zh-CN" altLang="en-US" b="1" dirty="0"/>
              <a:t>，</a:t>
            </a:r>
            <a:r>
              <a:rPr lang="en-US" altLang="zh-CN" b="1" dirty="0"/>
              <a:t>DI</a:t>
            </a:r>
            <a:r>
              <a:rPr lang="zh-CN" altLang="en-US" b="1" dirty="0"/>
              <a:t>＝</a:t>
            </a:r>
            <a:r>
              <a:rPr lang="en-US" altLang="zh-CN" b="1" dirty="0"/>
              <a:t>0024H</a:t>
            </a:r>
            <a:r>
              <a:rPr lang="zh-CN" altLang="en-US" b="1" dirty="0"/>
              <a:t>，</a:t>
            </a:r>
            <a:r>
              <a:rPr lang="en-US" altLang="zh-CN" b="1" dirty="0"/>
              <a:t>BX=0100H</a:t>
            </a:r>
            <a:r>
              <a:rPr lang="zh-CN" altLang="en-US" b="1" dirty="0"/>
              <a:t>，</a:t>
            </a:r>
            <a:r>
              <a:rPr lang="en-US" altLang="zh-CN" b="1" dirty="0"/>
              <a:t>BP=0200H</a:t>
            </a:r>
            <a:r>
              <a:rPr lang="zh-CN" altLang="en-US" b="1" dirty="0"/>
              <a:t>，数据段中变量名为</a:t>
            </a:r>
            <a:r>
              <a:rPr lang="en-US" altLang="zh-CN" b="1" dirty="0"/>
              <a:t>VAL</a:t>
            </a:r>
            <a:r>
              <a:rPr lang="zh-CN" altLang="en-US" b="1" dirty="0"/>
              <a:t>的偏移地址值为</a:t>
            </a:r>
            <a:r>
              <a:rPr lang="en-US" altLang="zh-CN" b="1" dirty="0"/>
              <a:t>0030H</a:t>
            </a:r>
            <a:r>
              <a:rPr lang="zh-CN" altLang="en-US" b="1" dirty="0"/>
              <a:t>，试说明下列源操作数字段的寻址方式是</a:t>
            </a:r>
            <a:r>
              <a:rPr lang="zh-CN" altLang="en-US" b="1" dirty="0" smtClean="0"/>
              <a:t>什么？</a:t>
            </a:r>
            <a:endParaRPr lang="en-US" altLang="zh-CN" b="1" dirty="0" smtClean="0"/>
          </a:p>
        </p:txBody>
      </p:sp>
      <p:sp>
        <p:nvSpPr>
          <p:cNvPr id="4" name="文本占位符 3"/>
          <p:cNvSpPr>
            <a:spLocks noGrp="1"/>
          </p:cNvSpPr>
          <p:nvPr>
            <p:ph type="body" sz="half" idx="2"/>
          </p:nvPr>
        </p:nvSpPr>
        <p:spPr/>
        <p:txBody>
          <a:bodyPr/>
          <a:lstStyle/>
          <a:p>
            <a:endParaRPr lang="zh-CN" altLang="en-US"/>
          </a:p>
        </p:txBody>
      </p:sp>
      <p:pic>
        <p:nvPicPr>
          <p:cNvPr id="5" name="图片 4"/>
          <p:cNvPicPr>
            <a:picLocks noChangeAspect="1"/>
          </p:cNvPicPr>
          <p:nvPr/>
        </p:nvPicPr>
        <p:blipFill>
          <a:blip r:embed="rId3"/>
          <a:stretch>
            <a:fillRect/>
          </a:stretch>
        </p:blipFill>
        <p:spPr>
          <a:xfrm>
            <a:off x="4226943" y="1315829"/>
            <a:ext cx="6495691" cy="4262421"/>
          </a:xfrm>
          <a:prstGeom prst="rect">
            <a:avLst/>
          </a:prstGeom>
        </p:spPr>
      </p:pic>
    </p:spTree>
    <p:extLst>
      <p:ext uri="{BB962C8B-B14F-4D97-AF65-F5344CB8AC3E}">
        <p14:creationId xmlns:p14="http://schemas.microsoft.com/office/powerpoint/2010/main" val="31010146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黑体" panose="02010609060101010101" pitchFamily="49" charset="-122"/>
                <a:ea typeface="黑体" panose="02010609060101010101" pitchFamily="49" charset="-122"/>
              </a:rPr>
              <a:t>第三章</a:t>
            </a:r>
            <a:endParaRPr lang="zh-CN" altLang="en-US" dirty="0">
              <a:latin typeface="黑体" panose="02010609060101010101" pitchFamily="49" charset="-122"/>
              <a:ea typeface="黑体" panose="02010609060101010101" pitchFamily="49" charset="-122"/>
            </a:endParaRPr>
          </a:p>
        </p:txBody>
      </p:sp>
      <p:sp>
        <p:nvSpPr>
          <p:cNvPr id="3" name="内容占位符 2"/>
          <p:cNvSpPr>
            <a:spLocks noGrp="1"/>
          </p:cNvSpPr>
          <p:nvPr>
            <p:ph idx="1"/>
          </p:nvPr>
        </p:nvSpPr>
        <p:spPr>
          <a:xfrm>
            <a:off x="4226943" y="0"/>
            <a:ext cx="7737895" cy="6780362"/>
          </a:xfrm>
        </p:spPr>
        <p:txBody>
          <a:bodyPr>
            <a:normAutofit/>
          </a:bodyPr>
          <a:lstStyle/>
          <a:p>
            <a:pPr>
              <a:buFont typeface="Wingdings" panose="05000000000000000000" pitchFamily="2" charset="2"/>
              <a:buChar char="l"/>
            </a:pPr>
            <a:r>
              <a:rPr lang="zh-CN" altLang="en-US" b="1" dirty="0" smtClean="0"/>
              <a:t>习题附加</a:t>
            </a:r>
            <a:r>
              <a:rPr lang="en-US" altLang="zh-CN" b="1" dirty="0" smtClean="0"/>
              <a:t>2</a:t>
            </a:r>
            <a:r>
              <a:rPr lang="zh-CN" altLang="en-US" b="1" dirty="0" smtClean="0"/>
              <a:t>：</a:t>
            </a:r>
            <a:r>
              <a:rPr lang="en-US" altLang="zh-CN" b="1" dirty="0"/>
              <a:t>80386 CPU</a:t>
            </a:r>
            <a:r>
              <a:rPr lang="zh-CN" altLang="en-US" b="1" dirty="0"/>
              <a:t>中，</a:t>
            </a:r>
            <a:r>
              <a:rPr lang="zh-CN" altLang="en-US" b="1" dirty="0" smtClean="0"/>
              <a:t>下列指令</a:t>
            </a:r>
            <a:r>
              <a:rPr lang="zh-CN" altLang="en-US" b="1" dirty="0"/>
              <a:t>的源操作数的寻址方式是什么</a:t>
            </a:r>
            <a:r>
              <a:rPr lang="zh-CN" altLang="en-US" b="1" dirty="0" smtClean="0"/>
              <a:t>？</a:t>
            </a:r>
            <a:endParaRPr lang="en-US" altLang="zh-CN" b="1" dirty="0" smtClean="0"/>
          </a:p>
          <a:p>
            <a:pPr>
              <a:buFont typeface="Wingdings" panose="05000000000000000000" pitchFamily="2" charset="2"/>
              <a:buChar char="l"/>
            </a:pPr>
            <a:endParaRPr lang="en-US" altLang="zh-CN" dirty="0"/>
          </a:p>
        </p:txBody>
      </p:sp>
      <p:sp>
        <p:nvSpPr>
          <p:cNvPr id="4" name="文本占位符 3"/>
          <p:cNvSpPr>
            <a:spLocks noGrp="1"/>
          </p:cNvSpPr>
          <p:nvPr>
            <p:ph type="body" sz="half" idx="2"/>
          </p:nvPr>
        </p:nvSpPr>
        <p:spPr/>
        <p:txBody>
          <a:bodyPr/>
          <a:lstStyle/>
          <a:p>
            <a:endParaRPr lang="zh-CN" altLang="en-US"/>
          </a:p>
        </p:txBody>
      </p:sp>
      <p:pic>
        <p:nvPicPr>
          <p:cNvPr id="6" name="图片 5"/>
          <p:cNvPicPr>
            <a:picLocks noChangeAspect="1"/>
          </p:cNvPicPr>
          <p:nvPr/>
        </p:nvPicPr>
        <p:blipFill>
          <a:blip r:embed="rId3"/>
          <a:stretch>
            <a:fillRect/>
          </a:stretch>
        </p:blipFill>
        <p:spPr>
          <a:xfrm>
            <a:off x="4270919" y="1336946"/>
            <a:ext cx="7921081" cy="2708842"/>
          </a:xfrm>
          <a:prstGeom prst="rect">
            <a:avLst/>
          </a:prstGeom>
        </p:spPr>
      </p:pic>
    </p:spTree>
    <p:extLst>
      <p:ext uri="{BB962C8B-B14F-4D97-AF65-F5344CB8AC3E}">
        <p14:creationId xmlns:p14="http://schemas.microsoft.com/office/powerpoint/2010/main" val="34690930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黑体" panose="02010609060101010101" pitchFamily="49" charset="-122"/>
                <a:ea typeface="黑体" panose="02010609060101010101" pitchFamily="49" charset="-122"/>
              </a:rPr>
              <a:t>第四章</a:t>
            </a:r>
            <a:endParaRPr lang="zh-CN" altLang="en-US" dirty="0">
              <a:latin typeface="黑体" panose="02010609060101010101" pitchFamily="49" charset="-122"/>
              <a:ea typeface="黑体" panose="02010609060101010101" pitchFamily="49" charset="-122"/>
            </a:endParaRPr>
          </a:p>
        </p:txBody>
      </p:sp>
      <p:sp>
        <p:nvSpPr>
          <p:cNvPr id="3" name="内容占位符 2"/>
          <p:cNvSpPr>
            <a:spLocks noGrp="1"/>
          </p:cNvSpPr>
          <p:nvPr>
            <p:ph idx="1"/>
          </p:nvPr>
        </p:nvSpPr>
        <p:spPr>
          <a:xfrm>
            <a:off x="4226943" y="13855"/>
            <a:ext cx="7737895" cy="6780362"/>
          </a:xfrm>
        </p:spPr>
        <p:txBody>
          <a:bodyPr>
            <a:normAutofit/>
          </a:bodyPr>
          <a:lstStyle/>
          <a:p>
            <a:pPr>
              <a:buFont typeface="Wingdings" panose="05000000000000000000" pitchFamily="2" charset="2"/>
              <a:buChar char="l"/>
            </a:pPr>
            <a:r>
              <a:rPr lang="zh-CN" altLang="en-US" b="1" dirty="0" smtClean="0"/>
              <a:t>习题</a:t>
            </a:r>
            <a:r>
              <a:rPr lang="en-US" altLang="zh-CN" b="1" dirty="0" smtClean="0"/>
              <a:t>11</a:t>
            </a:r>
            <a:r>
              <a:rPr lang="zh-CN" altLang="en-US" b="1" dirty="0" smtClean="0"/>
              <a:t>：如果一个</a:t>
            </a:r>
            <a:r>
              <a:rPr lang="en-US" altLang="zh-CN" b="1" dirty="0" smtClean="0"/>
              <a:t>MOV ESI,[EAX]</a:t>
            </a:r>
            <a:r>
              <a:rPr lang="zh-CN" altLang="en-US" b="1" dirty="0" smtClean="0"/>
              <a:t>指令出现在工作于</a:t>
            </a:r>
            <a:r>
              <a:rPr lang="en-US" altLang="zh-CN" b="1" dirty="0" smtClean="0"/>
              <a:t>16</a:t>
            </a:r>
            <a:r>
              <a:rPr lang="zh-CN" altLang="en-US" b="1" dirty="0" smtClean="0"/>
              <a:t>位指令模式的</a:t>
            </a:r>
            <a:r>
              <a:rPr lang="en-US" altLang="zh-CN" b="1" dirty="0" smtClean="0"/>
              <a:t>Core 2</a:t>
            </a:r>
            <a:r>
              <a:rPr lang="zh-CN" altLang="en-US" b="1" dirty="0" smtClean="0"/>
              <a:t>微处理器的程序中，它对应的机器语言是什么？</a:t>
            </a:r>
            <a:endParaRPr lang="en-US" altLang="zh-CN" b="1" dirty="0" smtClean="0"/>
          </a:p>
          <a:p>
            <a:pPr lvl="1">
              <a:buFont typeface="Wingdings" panose="05000000000000000000" pitchFamily="2" charset="2"/>
              <a:buChar char="l"/>
            </a:pPr>
            <a:r>
              <a:rPr lang="zh-CN" altLang="en-US" dirty="0" smtClean="0"/>
              <a:t>关于</a:t>
            </a:r>
            <a:r>
              <a:rPr lang="en-US" altLang="zh-CN" dirty="0" smtClean="0"/>
              <a:t>32</a:t>
            </a:r>
            <a:r>
              <a:rPr lang="zh-CN" altLang="en-US" dirty="0" smtClean="0"/>
              <a:t>位寻址机制，详见课本</a:t>
            </a:r>
            <a:r>
              <a:rPr lang="en-US" altLang="zh-CN" dirty="0" smtClean="0"/>
              <a:t>P85</a:t>
            </a:r>
          </a:p>
          <a:p>
            <a:pPr lvl="1">
              <a:buFont typeface="Wingdings" panose="05000000000000000000" pitchFamily="2" charset="2"/>
              <a:buChar char="l"/>
            </a:pPr>
            <a:endParaRPr lang="en-US" altLang="zh-CN" dirty="0"/>
          </a:p>
          <a:p>
            <a:pPr lvl="1">
              <a:buFont typeface="Wingdings" panose="05000000000000000000" pitchFamily="2" charset="2"/>
              <a:buChar char="l"/>
            </a:pPr>
            <a:endParaRPr lang="en-US" altLang="zh-CN" dirty="0" smtClean="0"/>
          </a:p>
          <a:p>
            <a:pPr lvl="1">
              <a:buFont typeface="Wingdings" panose="05000000000000000000" pitchFamily="2" charset="2"/>
              <a:buChar char="l"/>
            </a:pPr>
            <a:endParaRPr lang="en-US" altLang="zh-CN" dirty="0"/>
          </a:p>
          <a:p>
            <a:pPr lvl="1">
              <a:buFont typeface="Wingdings" panose="05000000000000000000" pitchFamily="2" charset="2"/>
              <a:buChar char="l"/>
            </a:pPr>
            <a:endParaRPr lang="en-US" altLang="zh-CN" dirty="0" smtClean="0"/>
          </a:p>
          <a:p>
            <a:pPr lvl="1">
              <a:buFont typeface="Wingdings" panose="05000000000000000000" pitchFamily="2" charset="2"/>
              <a:buChar char="l"/>
            </a:pPr>
            <a:endParaRPr lang="en-US" altLang="zh-CN" dirty="0"/>
          </a:p>
          <a:p>
            <a:pPr lvl="1">
              <a:buFont typeface="Wingdings" panose="05000000000000000000" pitchFamily="2" charset="2"/>
              <a:buChar char="l"/>
            </a:pPr>
            <a:endParaRPr lang="en-US" altLang="zh-CN" dirty="0" smtClean="0"/>
          </a:p>
          <a:p>
            <a:pPr lvl="1">
              <a:buFont typeface="Wingdings" panose="05000000000000000000" pitchFamily="2" charset="2"/>
              <a:buChar char="l"/>
            </a:pPr>
            <a:endParaRPr lang="en-US" altLang="zh-CN" dirty="0"/>
          </a:p>
          <a:p>
            <a:pPr lvl="1">
              <a:buFont typeface="Wingdings" panose="05000000000000000000" pitchFamily="2" charset="2"/>
              <a:buChar char="l"/>
            </a:pPr>
            <a:endParaRPr lang="en-US" altLang="zh-CN" dirty="0" smtClean="0"/>
          </a:p>
          <a:p>
            <a:pPr lvl="1">
              <a:buFont typeface="Wingdings" panose="05000000000000000000" pitchFamily="2" charset="2"/>
              <a:buChar char="l"/>
            </a:pPr>
            <a:endParaRPr lang="en-US" altLang="zh-CN" dirty="0"/>
          </a:p>
          <a:p>
            <a:pPr lvl="1">
              <a:buFont typeface="Wingdings" panose="05000000000000000000" pitchFamily="2" charset="2"/>
              <a:buChar char="l"/>
            </a:pPr>
            <a:endParaRPr lang="en-US" altLang="zh-CN" dirty="0" smtClean="0"/>
          </a:p>
          <a:p>
            <a:pPr lvl="1">
              <a:buFont typeface="Wingdings" panose="05000000000000000000" pitchFamily="2" charset="2"/>
              <a:buChar char="l"/>
            </a:pPr>
            <a:endParaRPr lang="en-US" altLang="zh-CN" dirty="0"/>
          </a:p>
          <a:p>
            <a:pPr lvl="1">
              <a:buFont typeface="Wingdings" panose="05000000000000000000" pitchFamily="2" charset="2"/>
              <a:buChar char="l"/>
            </a:pPr>
            <a:endParaRPr lang="en-US" altLang="zh-CN" dirty="0" smtClean="0"/>
          </a:p>
          <a:p>
            <a:pPr lvl="1">
              <a:buFont typeface="Wingdings" panose="05000000000000000000" pitchFamily="2" charset="2"/>
              <a:buChar char="l"/>
            </a:pPr>
            <a:r>
              <a:rPr lang="zh-CN" altLang="en-US" dirty="0" smtClean="0"/>
              <a:t>综上所述，答案应为 </a:t>
            </a:r>
            <a:r>
              <a:rPr lang="en-US" altLang="zh-CN" dirty="0" smtClean="0"/>
              <a:t>67 66 8B 30 H</a:t>
            </a:r>
            <a:endParaRPr lang="en-US" altLang="zh-CN" dirty="0"/>
          </a:p>
        </p:txBody>
      </p:sp>
      <p:sp>
        <p:nvSpPr>
          <p:cNvPr id="4" name="文本占位符 3"/>
          <p:cNvSpPr>
            <a:spLocks noGrp="1"/>
          </p:cNvSpPr>
          <p:nvPr>
            <p:ph type="body" sz="half" idx="2"/>
          </p:nvPr>
        </p:nvSpPr>
        <p:spPr/>
        <p:txBody>
          <a:bodyPr/>
          <a:lstStyle/>
          <a:p>
            <a:endParaRPr lang="zh-CN" altLang="en-US"/>
          </a:p>
        </p:txBody>
      </p:sp>
      <p:pic>
        <p:nvPicPr>
          <p:cNvPr id="5" name="图片 4"/>
          <p:cNvPicPr>
            <a:picLocks noChangeAspect="1"/>
          </p:cNvPicPr>
          <p:nvPr/>
        </p:nvPicPr>
        <p:blipFill>
          <a:blip r:embed="rId3"/>
          <a:stretch>
            <a:fillRect/>
          </a:stretch>
        </p:blipFill>
        <p:spPr>
          <a:xfrm>
            <a:off x="4226943" y="1031190"/>
            <a:ext cx="7707534" cy="1582614"/>
          </a:xfrm>
          <a:prstGeom prst="rect">
            <a:avLst/>
          </a:prstGeom>
        </p:spPr>
      </p:pic>
      <p:pic>
        <p:nvPicPr>
          <p:cNvPr id="7" name="图片 6"/>
          <p:cNvPicPr>
            <a:picLocks noChangeAspect="1"/>
          </p:cNvPicPr>
          <p:nvPr/>
        </p:nvPicPr>
        <p:blipFill>
          <a:blip r:embed="rId4"/>
          <a:stretch>
            <a:fillRect/>
          </a:stretch>
        </p:blipFill>
        <p:spPr>
          <a:xfrm>
            <a:off x="8960605" y="1263771"/>
            <a:ext cx="2779947" cy="746967"/>
          </a:xfrm>
          <a:prstGeom prst="rect">
            <a:avLst/>
          </a:prstGeom>
        </p:spPr>
      </p:pic>
      <p:pic>
        <p:nvPicPr>
          <p:cNvPr id="8" name="图片 7"/>
          <p:cNvPicPr>
            <a:picLocks noChangeAspect="1"/>
          </p:cNvPicPr>
          <p:nvPr/>
        </p:nvPicPr>
        <p:blipFill>
          <a:blip r:embed="rId5"/>
          <a:stretch>
            <a:fillRect/>
          </a:stretch>
        </p:blipFill>
        <p:spPr>
          <a:xfrm>
            <a:off x="4226943" y="2613804"/>
            <a:ext cx="7449333" cy="2187395"/>
          </a:xfrm>
          <a:prstGeom prst="rect">
            <a:avLst/>
          </a:prstGeom>
        </p:spPr>
      </p:pic>
    </p:spTree>
    <p:extLst>
      <p:ext uri="{BB962C8B-B14F-4D97-AF65-F5344CB8AC3E}">
        <p14:creationId xmlns:p14="http://schemas.microsoft.com/office/powerpoint/2010/main" val="10203092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黑体" panose="02010609060101010101" pitchFamily="49" charset="-122"/>
                <a:ea typeface="黑体" panose="02010609060101010101" pitchFamily="49" charset="-122"/>
              </a:rPr>
              <a:t>第四章</a:t>
            </a:r>
            <a:endParaRPr lang="zh-CN" altLang="en-US" dirty="0">
              <a:latin typeface="黑体" panose="02010609060101010101" pitchFamily="49" charset="-122"/>
              <a:ea typeface="黑体" panose="02010609060101010101" pitchFamily="49" charset="-122"/>
            </a:endParaRPr>
          </a:p>
        </p:txBody>
      </p:sp>
      <p:sp>
        <p:nvSpPr>
          <p:cNvPr id="3" name="内容占位符 2"/>
          <p:cNvSpPr>
            <a:spLocks noGrp="1"/>
          </p:cNvSpPr>
          <p:nvPr>
            <p:ph idx="1"/>
          </p:nvPr>
        </p:nvSpPr>
        <p:spPr>
          <a:xfrm>
            <a:off x="4226943" y="0"/>
            <a:ext cx="7737895" cy="6780362"/>
          </a:xfrm>
        </p:spPr>
        <p:txBody>
          <a:bodyPr>
            <a:normAutofit/>
          </a:bodyPr>
          <a:lstStyle/>
          <a:p>
            <a:pPr>
              <a:buFont typeface="Wingdings" panose="05000000000000000000" pitchFamily="2" charset="2"/>
              <a:buChar char="l"/>
            </a:pPr>
            <a:r>
              <a:rPr lang="zh-CN" altLang="en-US" b="1" dirty="0" smtClean="0"/>
              <a:t>习题</a:t>
            </a:r>
            <a:r>
              <a:rPr lang="en-US" altLang="zh-CN" b="1" dirty="0"/>
              <a:t>2</a:t>
            </a:r>
            <a:r>
              <a:rPr lang="en-US" altLang="zh-CN" b="1" dirty="0" smtClean="0"/>
              <a:t>1</a:t>
            </a:r>
            <a:r>
              <a:rPr lang="zh-CN" altLang="en-US" b="1" dirty="0" smtClean="0"/>
              <a:t>：说明</a:t>
            </a:r>
            <a:r>
              <a:rPr lang="en-US" altLang="zh-CN" b="1" dirty="0" smtClean="0"/>
              <a:t>PUSH BX</a:t>
            </a:r>
            <a:r>
              <a:rPr lang="zh-CN" altLang="en-US" b="1" dirty="0" smtClean="0"/>
              <a:t>时会发生什么操作？设</a:t>
            </a:r>
            <a:r>
              <a:rPr lang="en-US" altLang="zh-CN" b="1" dirty="0" smtClean="0"/>
              <a:t>SP=0100H,SS=0200H</a:t>
            </a:r>
            <a:r>
              <a:rPr lang="zh-CN" altLang="en-US" b="1" dirty="0" smtClean="0"/>
              <a:t>，确切指出</a:t>
            </a:r>
            <a:r>
              <a:rPr lang="en-US" altLang="zh-CN" b="1" dirty="0" smtClean="0"/>
              <a:t>BH</a:t>
            </a:r>
            <a:r>
              <a:rPr lang="zh-CN" altLang="en-US" b="1" dirty="0" smtClean="0"/>
              <a:t>与</a:t>
            </a:r>
            <a:r>
              <a:rPr lang="en-US" altLang="zh-CN" b="1" dirty="0" smtClean="0"/>
              <a:t>BL</a:t>
            </a:r>
            <a:r>
              <a:rPr lang="zh-CN" altLang="en-US" b="1" dirty="0" smtClean="0"/>
              <a:t>分别存储在哪个存储单元中。</a:t>
            </a:r>
            <a:endParaRPr lang="en-US" altLang="zh-CN" b="1" dirty="0" smtClean="0"/>
          </a:p>
          <a:p>
            <a:pPr lvl="1">
              <a:buFont typeface="Wingdings" panose="05000000000000000000" pitchFamily="2" charset="2"/>
              <a:buChar char="l"/>
            </a:pPr>
            <a:r>
              <a:rPr lang="zh-CN" altLang="en-US" dirty="0" smtClean="0"/>
              <a:t>关于</a:t>
            </a:r>
            <a:r>
              <a:rPr lang="en-US" altLang="zh-CN" dirty="0" smtClean="0"/>
              <a:t>push</a:t>
            </a:r>
            <a:r>
              <a:rPr lang="zh-CN" altLang="en-US" dirty="0" smtClean="0"/>
              <a:t>指令，详见课本</a:t>
            </a:r>
            <a:r>
              <a:rPr lang="en-US" altLang="zh-CN" dirty="0" smtClean="0"/>
              <a:t>P87-89</a:t>
            </a:r>
          </a:p>
          <a:p>
            <a:pPr lvl="1">
              <a:buFont typeface="Wingdings" panose="05000000000000000000" pitchFamily="2" charset="2"/>
              <a:buChar char="l"/>
            </a:pPr>
            <a:endParaRPr lang="en-US" altLang="zh-CN" dirty="0" smtClean="0"/>
          </a:p>
          <a:p>
            <a:pPr lvl="1">
              <a:buFont typeface="Wingdings" panose="05000000000000000000" pitchFamily="2" charset="2"/>
              <a:buChar char="l"/>
            </a:pPr>
            <a:endParaRPr lang="en-US" altLang="zh-CN" dirty="0"/>
          </a:p>
          <a:p>
            <a:pPr lvl="1">
              <a:buFont typeface="Wingdings" panose="05000000000000000000" pitchFamily="2" charset="2"/>
              <a:buChar char="l"/>
            </a:pPr>
            <a:endParaRPr lang="en-US" altLang="zh-CN" dirty="0" smtClean="0"/>
          </a:p>
          <a:p>
            <a:pPr lvl="1">
              <a:buFont typeface="Wingdings" panose="05000000000000000000" pitchFamily="2" charset="2"/>
              <a:buChar char="l"/>
            </a:pPr>
            <a:endParaRPr lang="en-US" altLang="zh-CN" dirty="0"/>
          </a:p>
          <a:p>
            <a:pPr lvl="1">
              <a:buFont typeface="Wingdings" panose="05000000000000000000" pitchFamily="2" charset="2"/>
              <a:buChar char="l"/>
            </a:pPr>
            <a:endParaRPr lang="en-US" altLang="zh-CN" dirty="0" smtClean="0"/>
          </a:p>
          <a:p>
            <a:pPr lvl="1">
              <a:buFont typeface="Wingdings" panose="05000000000000000000" pitchFamily="2" charset="2"/>
              <a:buChar char="l"/>
            </a:pPr>
            <a:endParaRPr lang="en-US" altLang="zh-CN" dirty="0"/>
          </a:p>
          <a:p>
            <a:pPr lvl="1">
              <a:buFont typeface="Wingdings" panose="05000000000000000000" pitchFamily="2" charset="2"/>
              <a:buChar char="l"/>
            </a:pPr>
            <a:endParaRPr lang="en-US" altLang="zh-CN" dirty="0" smtClean="0"/>
          </a:p>
          <a:p>
            <a:pPr marL="201168" lvl="1" indent="0">
              <a:buNone/>
            </a:pPr>
            <a:endParaRPr lang="en-US" altLang="zh-CN" dirty="0" smtClean="0"/>
          </a:p>
          <a:p>
            <a:pPr>
              <a:buFont typeface="Wingdings" panose="05000000000000000000" pitchFamily="2" charset="2"/>
              <a:buChar char="l"/>
            </a:pPr>
            <a:r>
              <a:rPr lang="zh-CN" altLang="en-US" dirty="0" smtClean="0"/>
              <a:t>习题</a:t>
            </a:r>
            <a:r>
              <a:rPr lang="en-US" altLang="zh-CN" dirty="0" smtClean="0"/>
              <a:t>25</a:t>
            </a:r>
            <a:r>
              <a:rPr lang="zh-CN" altLang="en-US" dirty="0" smtClean="0"/>
              <a:t>：比较</a:t>
            </a:r>
            <a:r>
              <a:rPr lang="en-US" altLang="zh-CN" dirty="0" smtClean="0"/>
              <a:t>MOV DI,NUMB</a:t>
            </a:r>
            <a:r>
              <a:rPr lang="zh-CN" altLang="en-US" dirty="0" smtClean="0"/>
              <a:t>指令和</a:t>
            </a:r>
            <a:r>
              <a:rPr lang="en-US" altLang="zh-CN" dirty="0" smtClean="0"/>
              <a:t>LEA DI,NUMB</a:t>
            </a:r>
            <a:r>
              <a:rPr lang="zh-CN" altLang="en-US" dirty="0" smtClean="0"/>
              <a:t>指令的操作</a:t>
            </a:r>
            <a:endParaRPr lang="en-US" altLang="zh-CN" dirty="0" smtClean="0"/>
          </a:p>
          <a:p>
            <a:pPr lvl="1">
              <a:buFont typeface="Wingdings" panose="05000000000000000000" pitchFamily="2" charset="2"/>
              <a:buChar char="l"/>
            </a:pPr>
            <a:r>
              <a:rPr lang="zh-CN" altLang="en-US" dirty="0" smtClean="0"/>
              <a:t>答：</a:t>
            </a:r>
            <a:r>
              <a:rPr lang="en-US" altLang="zh-CN" dirty="0" smtClean="0"/>
              <a:t>MOV</a:t>
            </a:r>
            <a:r>
              <a:rPr lang="zh-CN" altLang="en-US" dirty="0" smtClean="0"/>
              <a:t>将变量的值存入</a:t>
            </a:r>
            <a:r>
              <a:rPr lang="en-US" altLang="zh-CN" dirty="0" smtClean="0"/>
              <a:t>DI</a:t>
            </a:r>
            <a:r>
              <a:rPr lang="zh-CN" altLang="en-US" dirty="0" smtClean="0"/>
              <a:t>，</a:t>
            </a:r>
            <a:r>
              <a:rPr lang="en-US" altLang="zh-CN" dirty="0" smtClean="0"/>
              <a:t>LEA</a:t>
            </a:r>
            <a:r>
              <a:rPr lang="zh-CN" altLang="en-US" dirty="0" smtClean="0"/>
              <a:t>取</a:t>
            </a:r>
            <a:r>
              <a:rPr lang="zh-CN" altLang="en-US" dirty="0"/>
              <a:t>偏移</a:t>
            </a:r>
            <a:r>
              <a:rPr lang="zh-CN" altLang="en-US" dirty="0" smtClean="0"/>
              <a:t>地址存入</a:t>
            </a:r>
            <a:r>
              <a:rPr lang="en-US" altLang="zh-CN" dirty="0" smtClean="0"/>
              <a:t>DI</a:t>
            </a:r>
            <a:endParaRPr lang="en-US" altLang="zh-CN" dirty="0"/>
          </a:p>
          <a:p>
            <a:pPr lvl="1">
              <a:buFont typeface="Wingdings" panose="05000000000000000000" pitchFamily="2" charset="2"/>
              <a:buChar char="l"/>
            </a:pPr>
            <a:endParaRPr lang="en-US" altLang="zh-CN" dirty="0" smtClean="0"/>
          </a:p>
          <a:p>
            <a:pPr marL="201168" lvl="1" indent="0">
              <a:buNone/>
            </a:pPr>
            <a:endParaRPr lang="en-US" altLang="zh-CN" dirty="0"/>
          </a:p>
          <a:p>
            <a:pPr marL="201168" lvl="1" indent="0">
              <a:buNone/>
            </a:pPr>
            <a:endParaRPr lang="en-US" altLang="zh-CN" dirty="0" smtClean="0"/>
          </a:p>
        </p:txBody>
      </p:sp>
      <p:sp>
        <p:nvSpPr>
          <p:cNvPr id="4" name="文本占位符 3"/>
          <p:cNvSpPr>
            <a:spLocks noGrp="1"/>
          </p:cNvSpPr>
          <p:nvPr>
            <p:ph type="body" sz="half" idx="2"/>
          </p:nvPr>
        </p:nvSpPr>
        <p:spPr/>
        <p:txBody>
          <a:bodyPr/>
          <a:lstStyle/>
          <a:p>
            <a:endParaRPr lang="zh-CN" altLang="en-US"/>
          </a:p>
        </p:txBody>
      </p:sp>
      <p:pic>
        <p:nvPicPr>
          <p:cNvPr id="6" name="图片 5"/>
          <p:cNvPicPr>
            <a:picLocks noChangeAspect="1"/>
          </p:cNvPicPr>
          <p:nvPr/>
        </p:nvPicPr>
        <p:blipFill>
          <a:blip r:embed="rId3"/>
          <a:stretch>
            <a:fillRect/>
          </a:stretch>
        </p:blipFill>
        <p:spPr>
          <a:xfrm>
            <a:off x="4226943" y="1040651"/>
            <a:ext cx="7510818" cy="2435794"/>
          </a:xfrm>
          <a:prstGeom prst="rect">
            <a:avLst/>
          </a:prstGeom>
        </p:spPr>
      </p:pic>
    </p:spTree>
    <p:extLst>
      <p:ext uri="{BB962C8B-B14F-4D97-AF65-F5344CB8AC3E}">
        <p14:creationId xmlns:p14="http://schemas.microsoft.com/office/powerpoint/2010/main" val="42110578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黑体" panose="02010609060101010101" pitchFamily="49" charset="-122"/>
                <a:ea typeface="黑体" panose="02010609060101010101" pitchFamily="49" charset="-122"/>
              </a:rPr>
              <a:t>第四章</a:t>
            </a:r>
            <a:endParaRPr lang="zh-CN" altLang="en-US" dirty="0">
              <a:latin typeface="黑体" panose="02010609060101010101" pitchFamily="49" charset="-122"/>
              <a:ea typeface="黑体" panose="02010609060101010101" pitchFamily="49" charset="-122"/>
            </a:endParaRPr>
          </a:p>
        </p:txBody>
      </p:sp>
      <p:sp>
        <p:nvSpPr>
          <p:cNvPr id="3" name="内容占位符 2"/>
          <p:cNvSpPr>
            <a:spLocks noGrp="1"/>
          </p:cNvSpPr>
          <p:nvPr>
            <p:ph idx="1"/>
          </p:nvPr>
        </p:nvSpPr>
        <p:spPr>
          <a:xfrm>
            <a:off x="4226943" y="0"/>
            <a:ext cx="7737895" cy="6780362"/>
          </a:xfrm>
        </p:spPr>
        <p:txBody>
          <a:bodyPr>
            <a:normAutofit/>
          </a:bodyPr>
          <a:lstStyle/>
          <a:p>
            <a:pPr>
              <a:buFont typeface="Wingdings" panose="05000000000000000000" pitchFamily="2" charset="2"/>
              <a:buChar char="l"/>
            </a:pPr>
            <a:r>
              <a:rPr lang="zh-CN" altLang="en-US" b="1" dirty="0" smtClean="0"/>
              <a:t>习题</a:t>
            </a:r>
            <a:r>
              <a:rPr lang="en-US" altLang="zh-CN" b="1" dirty="0" smtClean="0"/>
              <a:t>43</a:t>
            </a:r>
            <a:r>
              <a:rPr lang="zh-CN" altLang="en-US" b="1" dirty="0" smtClean="0"/>
              <a:t>：写一个短程序，用</a:t>
            </a:r>
            <a:r>
              <a:rPr lang="en-US" altLang="zh-CN" b="1" dirty="0" smtClean="0"/>
              <a:t>XLAT</a:t>
            </a:r>
            <a:r>
              <a:rPr lang="zh-CN" altLang="en-US" b="1" dirty="0" smtClean="0"/>
              <a:t>指令将</a:t>
            </a:r>
            <a:r>
              <a:rPr lang="en-US" altLang="zh-CN" b="1" dirty="0" smtClean="0"/>
              <a:t>BCD</a:t>
            </a:r>
            <a:r>
              <a:rPr lang="zh-CN" altLang="en-US" b="1" dirty="0" smtClean="0"/>
              <a:t>码数字</a:t>
            </a:r>
            <a:r>
              <a:rPr lang="en-US" altLang="zh-CN" b="1" dirty="0" smtClean="0"/>
              <a:t>0~9</a:t>
            </a:r>
            <a:r>
              <a:rPr lang="zh-CN" altLang="en-US" b="1" dirty="0" smtClean="0"/>
              <a:t>转换为</a:t>
            </a:r>
            <a:r>
              <a:rPr lang="en-US" altLang="zh-CN" b="1" dirty="0" smtClean="0"/>
              <a:t>ASCII</a:t>
            </a:r>
            <a:r>
              <a:rPr lang="zh-CN" altLang="en-US" b="1" dirty="0" smtClean="0"/>
              <a:t>数字</a:t>
            </a:r>
            <a:r>
              <a:rPr lang="en-US" altLang="zh-CN" b="1" dirty="0" smtClean="0"/>
              <a:t>30H~39H</a:t>
            </a:r>
            <a:r>
              <a:rPr lang="zh-CN" altLang="en-US" b="1" dirty="0" smtClean="0"/>
              <a:t>。</a:t>
            </a:r>
            <a:r>
              <a:rPr lang="en-US" altLang="zh-CN" b="1" dirty="0" smtClean="0"/>
              <a:t>ASCII</a:t>
            </a:r>
            <a:r>
              <a:rPr lang="zh-CN" altLang="en-US" b="1" dirty="0" smtClean="0"/>
              <a:t>存在数据段的</a:t>
            </a:r>
            <a:r>
              <a:rPr lang="en-US" altLang="zh-CN" b="1" dirty="0" smtClean="0"/>
              <a:t>TABLE</a:t>
            </a:r>
            <a:r>
              <a:rPr lang="zh-CN" altLang="en-US" b="1" dirty="0" smtClean="0"/>
              <a:t>表中</a:t>
            </a:r>
            <a:endParaRPr lang="en-US" altLang="zh-CN" b="1" dirty="0" smtClean="0"/>
          </a:p>
          <a:p>
            <a:pPr lvl="1">
              <a:buFont typeface="Wingdings" panose="05000000000000000000" pitchFamily="2" charset="2"/>
              <a:buChar char="l"/>
            </a:pPr>
            <a:r>
              <a:rPr lang="zh-CN" altLang="en-US" dirty="0" smtClean="0"/>
              <a:t>关于</a:t>
            </a:r>
            <a:r>
              <a:rPr lang="en-US" altLang="zh-CN" dirty="0" smtClean="0"/>
              <a:t>XLAT</a:t>
            </a:r>
            <a:r>
              <a:rPr lang="zh-CN" altLang="en-US" dirty="0" smtClean="0"/>
              <a:t>指令，详见课本</a:t>
            </a:r>
            <a:r>
              <a:rPr lang="en-US" altLang="zh-CN" dirty="0" smtClean="0"/>
              <a:t>P100</a:t>
            </a:r>
          </a:p>
          <a:p>
            <a:pPr lvl="1">
              <a:buFont typeface="Wingdings" panose="05000000000000000000" pitchFamily="2" charset="2"/>
              <a:buChar char="l"/>
            </a:pPr>
            <a:endParaRPr lang="en-US" altLang="zh-CN" dirty="0" smtClean="0"/>
          </a:p>
          <a:p>
            <a:pPr lvl="1">
              <a:buFont typeface="Wingdings" panose="05000000000000000000" pitchFamily="2" charset="2"/>
              <a:buChar char="l"/>
            </a:pPr>
            <a:endParaRPr lang="en-US" altLang="zh-CN" dirty="0"/>
          </a:p>
          <a:p>
            <a:pPr lvl="1">
              <a:buFont typeface="Wingdings" panose="05000000000000000000" pitchFamily="2" charset="2"/>
              <a:buChar char="l"/>
            </a:pPr>
            <a:endParaRPr lang="en-US" altLang="zh-CN" dirty="0" smtClean="0"/>
          </a:p>
          <a:p>
            <a:pPr lvl="1">
              <a:buFont typeface="Wingdings" panose="05000000000000000000" pitchFamily="2" charset="2"/>
              <a:buChar char="l"/>
            </a:pPr>
            <a:endParaRPr lang="en-US" altLang="zh-CN" dirty="0" smtClean="0"/>
          </a:p>
          <a:p>
            <a:pPr lvl="1">
              <a:buFont typeface="Wingdings" panose="05000000000000000000" pitchFamily="2" charset="2"/>
              <a:buChar char="l"/>
            </a:pPr>
            <a:r>
              <a:rPr lang="zh-CN" altLang="en-US" dirty="0"/>
              <a:t>参考</a:t>
            </a:r>
            <a:r>
              <a:rPr lang="zh-CN" altLang="en-US" dirty="0" smtClean="0"/>
              <a:t>答案：</a:t>
            </a:r>
            <a:endParaRPr lang="en-US" altLang="zh-CN" dirty="0" smtClean="0"/>
          </a:p>
          <a:p>
            <a:pPr lvl="1">
              <a:buFont typeface="Wingdings" panose="05000000000000000000" pitchFamily="2" charset="2"/>
              <a:buChar char="l"/>
            </a:pPr>
            <a:endParaRPr lang="en-US" altLang="zh-CN" dirty="0"/>
          </a:p>
          <a:p>
            <a:pPr lvl="1">
              <a:buFont typeface="Wingdings" panose="05000000000000000000" pitchFamily="2" charset="2"/>
              <a:buChar char="l"/>
            </a:pPr>
            <a:endParaRPr lang="en-US" altLang="zh-CN" dirty="0" smtClean="0"/>
          </a:p>
          <a:p>
            <a:pPr lvl="1">
              <a:buFont typeface="Wingdings" panose="05000000000000000000" pitchFamily="2" charset="2"/>
              <a:buChar char="l"/>
            </a:pPr>
            <a:endParaRPr lang="en-US" altLang="zh-CN" dirty="0"/>
          </a:p>
          <a:p>
            <a:pPr lvl="1">
              <a:buFont typeface="Wingdings" panose="05000000000000000000" pitchFamily="2" charset="2"/>
              <a:buChar char="l"/>
            </a:pPr>
            <a:endParaRPr lang="en-US" altLang="zh-CN" dirty="0" smtClean="0"/>
          </a:p>
          <a:p>
            <a:pPr marL="201168" lvl="1" indent="0">
              <a:buNone/>
            </a:pPr>
            <a:endParaRPr lang="en-US" altLang="zh-CN" dirty="0" smtClean="0"/>
          </a:p>
          <a:p>
            <a:pPr>
              <a:buFont typeface="Wingdings" panose="05000000000000000000" pitchFamily="2" charset="2"/>
              <a:buChar char="l"/>
            </a:pPr>
            <a:r>
              <a:rPr lang="zh-CN" altLang="en-US" b="1" dirty="0" smtClean="0"/>
              <a:t>补充题</a:t>
            </a:r>
            <a:r>
              <a:rPr lang="en-US" altLang="zh-CN" b="1" dirty="0" smtClean="0"/>
              <a:t>1</a:t>
            </a:r>
            <a:r>
              <a:rPr lang="zh-CN" altLang="en-US" b="1" dirty="0" smtClean="0"/>
              <a:t>：</a:t>
            </a:r>
            <a:r>
              <a:rPr lang="zh-CN" altLang="en-US" b="1" dirty="0"/>
              <a:t>指令</a:t>
            </a:r>
            <a:r>
              <a:rPr lang="en-US" altLang="zh-CN" b="1" dirty="0"/>
              <a:t>AND AX, 7315H AND 0FFH</a:t>
            </a:r>
            <a:r>
              <a:rPr lang="zh-CN" altLang="en-US" b="1" dirty="0"/>
              <a:t>中，两个</a:t>
            </a:r>
            <a:r>
              <a:rPr lang="en-US" altLang="zh-CN" b="1" dirty="0"/>
              <a:t>AND</a:t>
            </a:r>
            <a:r>
              <a:rPr lang="zh-CN" altLang="en-US" b="1" dirty="0"/>
              <a:t>有什么区别？这两个</a:t>
            </a:r>
            <a:r>
              <a:rPr lang="en-US" altLang="zh-CN" b="1" dirty="0"/>
              <a:t>AND</a:t>
            </a:r>
            <a:r>
              <a:rPr lang="zh-CN" altLang="en-US" b="1" dirty="0"/>
              <a:t>操作分别在什么时候执行？</a:t>
            </a:r>
            <a:endParaRPr lang="en-US" altLang="zh-CN" b="1" dirty="0"/>
          </a:p>
          <a:p>
            <a:pPr>
              <a:buFont typeface="Wingdings" panose="05000000000000000000" pitchFamily="2" charset="2"/>
              <a:buChar char="l"/>
            </a:pPr>
            <a:endParaRPr lang="en-US" altLang="zh-CN" dirty="0" smtClean="0"/>
          </a:p>
          <a:p>
            <a:pPr marL="201168" lvl="1" indent="0">
              <a:buNone/>
            </a:pPr>
            <a:endParaRPr lang="en-US" altLang="zh-CN" dirty="0"/>
          </a:p>
          <a:p>
            <a:pPr marL="201168" lvl="1" indent="0">
              <a:buNone/>
            </a:pPr>
            <a:endParaRPr lang="en-US" altLang="zh-CN" dirty="0" smtClean="0"/>
          </a:p>
        </p:txBody>
      </p:sp>
      <p:sp>
        <p:nvSpPr>
          <p:cNvPr id="4" name="文本占位符 3"/>
          <p:cNvSpPr>
            <a:spLocks noGrp="1"/>
          </p:cNvSpPr>
          <p:nvPr>
            <p:ph type="body" sz="half" idx="2"/>
          </p:nvPr>
        </p:nvSpPr>
        <p:spPr/>
        <p:txBody>
          <a:bodyPr/>
          <a:lstStyle/>
          <a:p>
            <a:endParaRPr lang="zh-CN" altLang="en-US"/>
          </a:p>
        </p:txBody>
      </p:sp>
      <p:pic>
        <p:nvPicPr>
          <p:cNvPr id="5" name="图片 4"/>
          <p:cNvPicPr>
            <a:picLocks noChangeAspect="1"/>
          </p:cNvPicPr>
          <p:nvPr/>
        </p:nvPicPr>
        <p:blipFill>
          <a:blip r:embed="rId3"/>
          <a:stretch>
            <a:fillRect/>
          </a:stretch>
        </p:blipFill>
        <p:spPr>
          <a:xfrm>
            <a:off x="4195890" y="974668"/>
            <a:ext cx="7800000" cy="1009524"/>
          </a:xfrm>
          <a:prstGeom prst="rect">
            <a:avLst/>
          </a:prstGeom>
        </p:spPr>
      </p:pic>
      <p:pic>
        <p:nvPicPr>
          <p:cNvPr id="7" name="图片 6"/>
          <p:cNvPicPr>
            <a:picLocks noChangeAspect="1"/>
          </p:cNvPicPr>
          <p:nvPr/>
        </p:nvPicPr>
        <p:blipFill>
          <a:blip r:embed="rId4"/>
          <a:stretch>
            <a:fillRect/>
          </a:stretch>
        </p:blipFill>
        <p:spPr>
          <a:xfrm>
            <a:off x="5985446" y="2046571"/>
            <a:ext cx="5276190" cy="2152381"/>
          </a:xfrm>
          <a:prstGeom prst="rect">
            <a:avLst/>
          </a:prstGeom>
        </p:spPr>
      </p:pic>
      <p:pic>
        <p:nvPicPr>
          <p:cNvPr id="8" name="图片 7"/>
          <p:cNvPicPr>
            <a:picLocks noChangeAspect="1"/>
          </p:cNvPicPr>
          <p:nvPr/>
        </p:nvPicPr>
        <p:blipFill>
          <a:blip r:embed="rId5"/>
          <a:stretch>
            <a:fillRect/>
          </a:stretch>
        </p:blipFill>
        <p:spPr>
          <a:xfrm>
            <a:off x="4320558" y="4944817"/>
            <a:ext cx="7754622" cy="1059168"/>
          </a:xfrm>
          <a:prstGeom prst="rect">
            <a:avLst/>
          </a:prstGeom>
        </p:spPr>
      </p:pic>
    </p:spTree>
    <p:extLst>
      <p:ext uri="{BB962C8B-B14F-4D97-AF65-F5344CB8AC3E}">
        <p14:creationId xmlns:p14="http://schemas.microsoft.com/office/powerpoint/2010/main" val="32058759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黑体" panose="02010609060101010101" pitchFamily="49" charset="-122"/>
                <a:ea typeface="黑体" panose="02010609060101010101" pitchFamily="49" charset="-122"/>
              </a:rPr>
              <a:t>第四章</a:t>
            </a:r>
            <a:endParaRPr lang="zh-CN" altLang="en-US" dirty="0">
              <a:latin typeface="黑体" panose="02010609060101010101" pitchFamily="49" charset="-122"/>
              <a:ea typeface="黑体" panose="02010609060101010101" pitchFamily="49" charset="-122"/>
            </a:endParaRPr>
          </a:p>
        </p:txBody>
      </p:sp>
      <p:sp>
        <p:nvSpPr>
          <p:cNvPr id="3" name="内容占位符 2"/>
          <p:cNvSpPr>
            <a:spLocks noGrp="1"/>
          </p:cNvSpPr>
          <p:nvPr>
            <p:ph idx="1"/>
          </p:nvPr>
        </p:nvSpPr>
        <p:spPr>
          <a:xfrm>
            <a:off x="4226943" y="0"/>
            <a:ext cx="7737895" cy="6780362"/>
          </a:xfrm>
        </p:spPr>
        <p:txBody>
          <a:bodyPr>
            <a:normAutofit/>
          </a:bodyPr>
          <a:lstStyle/>
          <a:p>
            <a:pPr>
              <a:buFont typeface="Wingdings" panose="05000000000000000000" pitchFamily="2" charset="2"/>
              <a:buChar char="l"/>
            </a:pPr>
            <a:r>
              <a:rPr lang="zh-CN" altLang="en-US" b="1" dirty="0" smtClean="0"/>
              <a:t>补充题</a:t>
            </a:r>
            <a:r>
              <a:rPr lang="en-US" altLang="zh-CN" b="1" dirty="0" smtClean="0"/>
              <a:t>2</a:t>
            </a:r>
            <a:r>
              <a:rPr lang="zh-CN" altLang="en-US" b="1" dirty="0"/>
              <a:t>：设计指令序列，将字符</a:t>
            </a:r>
            <a:r>
              <a:rPr lang="en-US" altLang="zh-CN" b="1" dirty="0"/>
              <a:t>$</a:t>
            </a:r>
            <a:r>
              <a:rPr lang="zh-CN" altLang="en-US" b="1" dirty="0"/>
              <a:t>送入附加段中偏移地址为</a:t>
            </a:r>
            <a:r>
              <a:rPr lang="en-US" altLang="zh-CN" b="1" dirty="0"/>
              <a:t>0100H</a:t>
            </a:r>
            <a:r>
              <a:rPr lang="zh-CN" altLang="en-US" b="1" dirty="0"/>
              <a:t>的连续</a:t>
            </a:r>
            <a:r>
              <a:rPr lang="en-US" altLang="zh-CN" b="1" dirty="0"/>
              <a:t>10</a:t>
            </a:r>
            <a:r>
              <a:rPr lang="zh-CN" altLang="en-US" b="1" dirty="0"/>
              <a:t>个单元中。</a:t>
            </a:r>
            <a:endParaRPr lang="en-US" altLang="zh-CN" b="1" dirty="0"/>
          </a:p>
          <a:p>
            <a:pPr lvl="1">
              <a:buFont typeface="Wingdings" panose="05000000000000000000" pitchFamily="2" charset="2"/>
              <a:buChar char="l"/>
            </a:pPr>
            <a:r>
              <a:rPr lang="zh-CN" altLang="en-US" dirty="0" smtClean="0"/>
              <a:t>参考答案：</a:t>
            </a:r>
            <a:endParaRPr lang="en-US" altLang="zh-CN" dirty="0"/>
          </a:p>
          <a:p>
            <a:pPr lvl="1">
              <a:buFont typeface="Wingdings" panose="05000000000000000000" pitchFamily="2" charset="2"/>
              <a:buChar char="l"/>
            </a:pPr>
            <a:endParaRPr lang="en-US" altLang="zh-CN" dirty="0" smtClean="0"/>
          </a:p>
          <a:p>
            <a:pPr lvl="1">
              <a:buFont typeface="Wingdings" panose="05000000000000000000" pitchFamily="2" charset="2"/>
              <a:buChar char="l"/>
            </a:pPr>
            <a:endParaRPr lang="en-US" altLang="zh-CN" dirty="0"/>
          </a:p>
          <a:p>
            <a:pPr lvl="1">
              <a:buFont typeface="Wingdings" panose="05000000000000000000" pitchFamily="2" charset="2"/>
              <a:buChar char="l"/>
            </a:pPr>
            <a:endParaRPr lang="en-US" altLang="zh-CN" dirty="0" smtClean="0"/>
          </a:p>
          <a:p>
            <a:pPr marL="201168" lvl="1" indent="0">
              <a:buNone/>
            </a:pPr>
            <a:endParaRPr lang="en-US" altLang="zh-CN" dirty="0" smtClean="0"/>
          </a:p>
          <a:p>
            <a:pPr>
              <a:buFont typeface="Wingdings" panose="05000000000000000000" pitchFamily="2" charset="2"/>
              <a:buChar char="l"/>
            </a:pPr>
            <a:endParaRPr lang="en-US" altLang="zh-CN" dirty="0" smtClean="0"/>
          </a:p>
          <a:p>
            <a:pPr marL="201168" lvl="1" indent="0">
              <a:buNone/>
            </a:pPr>
            <a:endParaRPr lang="en-US" altLang="zh-CN" dirty="0"/>
          </a:p>
          <a:p>
            <a:pPr marL="201168" lvl="1" indent="0">
              <a:buNone/>
            </a:pPr>
            <a:endParaRPr lang="en-US" altLang="zh-CN" dirty="0" smtClean="0"/>
          </a:p>
        </p:txBody>
      </p:sp>
      <p:sp>
        <p:nvSpPr>
          <p:cNvPr id="4" name="文本占位符 3"/>
          <p:cNvSpPr>
            <a:spLocks noGrp="1"/>
          </p:cNvSpPr>
          <p:nvPr>
            <p:ph type="body" sz="half" idx="2"/>
          </p:nvPr>
        </p:nvSpPr>
        <p:spPr/>
        <p:txBody>
          <a:bodyPr/>
          <a:lstStyle/>
          <a:p>
            <a:endParaRPr lang="zh-CN" altLang="en-US"/>
          </a:p>
        </p:txBody>
      </p:sp>
      <p:pic>
        <p:nvPicPr>
          <p:cNvPr id="6" name="图片 5"/>
          <p:cNvPicPr>
            <a:picLocks noChangeAspect="1"/>
          </p:cNvPicPr>
          <p:nvPr/>
        </p:nvPicPr>
        <p:blipFill>
          <a:blip r:embed="rId3"/>
          <a:stretch>
            <a:fillRect/>
          </a:stretch>
        </p:blipFill>
        <p:spPr>
          <a:xfrm>
            <a:off x="6019699" y="672560"/>
            <a:ext cx="4152381" cy="5228571"/>
          </a:xfrm>
          <a:prstGeom prst="rect">
            <a:avLst/>
          </a:prstGeom>
        </p:spPr>
      </p:pic>
    </p:spTree>
    <p:extLst>
      <p:ext uri="{BB962C8B-B14F-4D97-AF65-F5344CB8AC3E}">
        <p14:creationId xmlns:p14="http://schemas.microsoft.com/office/powerpoint/2010/main" val="16021944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黑体" panose="02010609060101010101" pitchFamily="49" charset="-122"/>
                <a:ea typeface="黑体" panose="02010609060101010101" pitchFamily="49" charset="-122"/>
              </a:rPr>
              <a:t>第五章</a:t>
            </a:r>
            <a:endParaRPr lang="zh-CN" altLang="en-US" dirty="0">
              <a:latin typeface="黑体" panose="02010609060101010101" pitchFamily="49" charset="-122"/>
              <a:ea typeface="黑体" panose="02010609060101010101" pitchFamily="49" charset="-122"/>
            </a:endParaRPr>
          </a:p>
        </p:txBody>
      </p:sp>
      <p:sp>
        <p:nvSpPr>
          <p:cNvPr id="3" name="内容占位符 2"/>
          <p:cNvSpPr>
            <a:spLocks noGrp="1"/>
          </p:cNvSpPr>
          <p:nvPr>
            <p:ph idx="1"/>
          </p:nvPr>
        </p:nvSpPr>
        <p:spPr>
          <a:xfrm>
            <a:off x="4226943" y="0"/>
            <a:ext cx="7737895" cy="6780362"/>
          </a:xfrm>
        </p:spPr>
        <p:txBody>
          <a:bodyPr>
            <a:normAutofit/>
          </a:bodyPr>
          <a:lstStyle/>
          <a:p>
            <a:pPr>
              <a:buFont typeface="Wingdings" panose="05000000000000000000" pitchFamily="2" charset="2"/>
              <a:buChar char="l"/>
            </a:pPr>
            <a:r>
              <a:rPr lang="zh-CN" altLang="en-US" b="1" dirty="0" smtClean="0"/>
              <a:t>习题</a:t>
            </a:r>
            <a:r>
              <a:rPr lang="en-US" altLang="zh-CN" b="1" dirty="0" smtClean="0"/>
              <a:t>5</a:t>
            </a:r>
            <a:r>
              <a:rPr lang="zh-CN" altLang="en-US" b="1" dirty="0" smtClean="0"/>
              <a:t>：设计短指令序列，累加</a:t>
            </a:r>
            <a:r>
              <a:rPr lang="en-US" altLang="zh-CN" b="1" dirty="0" smtClean="0"/>
              <a:t>AL</a:t>
            </a:r>
            <a:r>
              <a:rPr lang="zh-CN" altLang="en-US" b="1" dirty="0" smtClean="0"/>
              <a:t>、</a:t>
            </a:r>
            <a:r>
              <a:rPr lang="en-US" altLang="zh-CN" b="1" dirty="0" smtClean="0"/>
              <a:t>BL</a:t>
            </a:r>
            <a:r>
              <a:rPr lang="zh-CN" altLang="en-US" b="1" dirty="0" smtClean="0"/>
              <a:t>、</a:t>
            </a:r>
            <a:r>
              <a:rPr lang="en-US" altLang="zh-CN" b="1" dirty="0" smtClean="0"/>
              <a:t>CL</a:t>
            </a:r>
            <a:r>
              <a:rPr lang="zh-CN" altLang="en-US" b="1" dirty="0" smtClean="0"/>
              <a:t>、</a:t>
            </a:r>
            <a:r>
              <a:rPr lang="en-US" altLang="zh-CN" b="1" dirty="0" smtClean="0"/>
              <a:t>DL</a:t>
            </a:r>
            <a:r>
              <a:rPr lang="zh-CN" altLang="en-US" b="1" dirty="0" smtClean="0"/>
              <a:t>和</a:t>
            </a:r>
            <a:r>
              <a:rPr lang="en-US" altLang="zh-CN" b="1" dirty="0" smtClean="0"/>
              <a:t>AH</a:t>
            </a:r>
            <a:r>
              <a:rPr lang="zh-CN" altLang="en-US" b="1" dirty="0" smtClean="0"/>
              <a:t>，结果存入</a:t>
            </a:r>
            <a:r>
              <a:rPr lang="en-US" altLang="zh-CN" b="1" dirty="0" smtClean="0"/>
              <a:t>DH</a:t>
            </a:r>
          </a:p>
          <a:p>
            <a:pPr lvl="1">
              <a:buFont typeface="Wingdings" panose="05000000000000000000" pitchFamily="2" charset="2"/>
              <a:buChar char="l"/>
            </a:pPr>
            <a:r>
              <a:rPr lang="zh-CN" altLang="en-US" dirty="0" smtClean="0"/>
              <a:t>参考答案：</a:t>
            </a:r>
            <a:endParaRPr lang="en-US" altLang="zh-CN" dirty="0" smtClean="0"/>
          </a:p>
          <a:p>
            <a:pPr lvl="1">
              <a:buFont typeface="Wingdings" panose="05000000000000000000" pitchFamily="2" charset="2"/>
              <a:buChar char="l"/>
            </a:pPr>
            <a:endParaRPr lang="en-US" altLang="zh-CN" dirty="0"/>
          </a:p>
          <a:p>
            <a:pPr lvl="1">
              <a:buFont typeface="Wingdings" panose="05000000000000000000" pitchFamily="2" charset="2"/>
              <a:buChar char="l"/>
            </a:pPr>
            <a:endParaRPr lang="en-US" altLang="zh-CN" dirty="0" smtClean="0"/>
          </a:p>
          <a:p>
            <a:pPr marL="201168" lvl="1" indent="0">
              <a:buNone/>
            </a:pPr>
            <a:endParaRPr lang="en-US" altLang="zh-CN" dirty="0" smtClean="0"/>
          </a:p>
          <a:p>
            <a:pPr>
              <a:buFont typeface="Wingdings" panose="05000000000000000000" pitchFamily="2" charset="2"/>
              <a:buChar char="l"/>
            </a:pPr>
            <a:endParaRPr lang="en-US" altLang="zh-CN" dirty="0" smtClean="0"/>
          </a:p>
          <a:p>
            <a:pPr marL="201168" lvl="1" indent="0">
              <a:buNone/>
            </a:pPr>
            <a:endParaRPr lang="en-US" altLang="zh-CN" dirty="0"/>
          </a:p>
          <a:p>
            <a:pPr marL="201168" lvl="1" indent="0">
              <a:buNone/>
            </a:pPr>
            <a:endParaRPr lang="en-US" altLang="zh-CN" dirty="0"/>
          </a:p>
          <a:p>
            <a:pPr>
              <a:buFont typeface="Wingdings" panose="05000000000000000000" pitchFamily="2" charset="2"/>
              <a:buChar char="l"/>
            </a:pPr>
            <a:r>
              <a:rPr lang="zh-CN" altLang="en-US" b="1" dirty="0" smtClean="0"/>
              <a:t>习题</a:t>
            </a:r>
            <a:r>
              <a:rPr lang="en-US" altLang="zh-CN" b="1" dirty="0" smtClean="0"/>
              <a:t>13</a:t>
            </a:r>
            <a:r>
              <a:rPr lang="zh-CN" altLang="en-US" b="1" dirty="0" smtClean="0"/>
              <a:t>：若</a:t>
            </a:r>
            <a:r>
              <a:rPr lang="en-US" altLang="zh-CN" b="1" dirty="0" smtClean="0"/>
              <a:t>DL=0F3H,BH=72H,</a:t>
            </a:r>
            <a:r>
              <a:rPr lang="zh-CN" altLang="en-US" b="1" dirty="0" smtClean="0"/>
              <a:t>列出从</a:t>
            </a:r>
            <a:r>
              <a:rPr lang="en-US" altLang="zh-CN" b="1" dirty="0" smtClean="0"/>
              <a:t>DL</a:t>
            </a:r>
            <a:r>
              <a:rPr lang="zh-CN" altLang="en-US" b="1" dirty="0" smtClean="0"/>
              <a:t>减去</a:t>
            </a:r>
            <a:r>
              <a:rPr lang="en-US" altLang="zh-CN" b="1" dirty="0" smtClean="0"/>
              <a:t>BH</a:t>
            </a:r>
            <a:r>
              <a:rPr lang="zh-CN" altLang="en-US" b="1" dirty="0" smtClean="0"/>
              <a:t>内容之后的差，并给出标志寄存器各位的内容</a:t>
            </a:r>
            <a:endParaRPr lang="en-US" altLang="zh-CN" b="1" dirty="0" smtClean="0"/>
          </a:p>
        </p:txBody>
      </p:sp>
      <p:sp>
        <p:nvSpPr>
          <p:cNvPr id="4" name="文本占位符 3"/>
          <p:cNvSpPr>
            <a:spLocks noGrp="1"/>
          </p:cNvSpPr>
          <p:nvPr>
            <p:ph type="body" sz="half" idx="2"/>
          </p:nvPr>
        </p:nvSpPr>
        <p:spPr/>
        <p:txBody>
          <a:bodyPr/>
          <a:lstStyle/>
          <a:p>
            <a:endParaRPr lang="zh-CN" altLang="en-US"/>
          </a:p>
        </p:txBody>
      </p:sp>
      <p:pic>
        <p:nvPicPr>
          <p:cNvPr id="8" name="图片 7"/>
          <p:cNvPicPr>
            <a:picLocks noChangeAspect="1"/>
          </p:cNvPicPr>
          <p:nvPr/>
        </p:nvPicPr>
        <p:blipFill>
          <a:blip r:embed="rId3"/>
          <a:stretch>
            <a:fillRect/>
          </a:stretch>
        </p:blipFill>
        <p:spPr>
          <a:xfrm>
            <a:off x="5941553" y="314099"/>
            <a:ext cx="2120993" cy="1962336"/>
          </a:xfrm>
          <a:prstGeom prst="rect">
            <a:avLst/>
          </a:prstGeom>
        </p:spPr>
      </p:pic>
      <p:pic>
        <p:nvPicPr>
          <p:cNvPr id="9" name="图片 8"/>
          <p:cNvPicPr>
            <a:picLocks noChangeAspect="1"/>
          </p:cNvPicPr>
          <p:nvPr/>
        </p:nvPicPr>
        <p:blipFill>
          <a:blip r:embed="rId4"/>
          <a:stretch>
            <a:fillRect/>
          </a:stretch>
        </p:blipFill>
        <p:spPr>
          <a:xfrm>
            <a:off x="4226943" y="3644651"/>
            <a:ext cx="7666892" cy="1767494"/>
          </a:xfrm>
          <a:prstGeom prst="rect">
            <a:avLst/>
          </a:prstGeom>
        </p:spPr>
      </p:pic>
    </p:spTree>
    <p:extLst>
      <p:ext uri="{BB962C8B-B14F-4D97-AF65-F5344CB8AC3E}">
        <p14:creationId xmlns:p14="http://schemas.microsoft.com/office/powerpoint/2010/main" val="5864394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黑体" panose="02010609060101010101" pitchFamily="49" charset="-122"/>
                <a:ea typeface="黑体" panose="02010609060101010101" pitchFamily="49" charset="-122"/>
              </a:rPr>
              <a:t>第五章</a:t>
            </a:r>
            <a:endParaRPr lang="zh-CN" altLang="en-US" dirty="0">
              <a:latin typeface="黑体" panose="02010609060101010101" pitchFamily="49" charset="-122"/>
              <a:ea typeface="黑体" panose="02010609060101010101" pitchFamily="49" charset="-122"/>
            </a:endParaRPr>
          </a:p>
        </p:txBody>
      </p:sp>
      <p:sp>
        <p:nvSpPr>
          <p:cNvPr id="3" name="内容占位符 2"/>
          <p:cNvSpPr>
            <a:spLocks noGrp="1"/>
          </p:cNvSpPr>
          <p:nvPr>
            <p:ph idx="1"/>
          </p:nvPr>
        </p:nvSpPr>
        <p:spPr>
          <a:xfrm>
            <a:off x="4226943" y="0"/>
            <a:ext cx="7737895" cy="6780362"/>
          </a:xfrm>
        </p:spPr>
        <p:txBody>
          <a:bodyPr>
            <a:normAutofit/>
          </a:bodyPr>
          <a:lstStyle/>
          <a:p>
            <a:pPr>
              <a:buFont typeface="Wingdings" panose="05000000000000000000" pitchFamily="2" charset="2"/>
              <a:buChar char="l"/>
            </a:pPr>
            <a:r>
              <a:rPr lang="zh-CN" altLang="en-US" b="1" dirty="0" smtClean="0"/>
              <a:t>习题</a:t>
            </a:r>
            <a:r>
              <a:rPr lang="en-US" altLang="zh-CN" b="1" dirty="0" smtClean="0"/>
              <a:t>19</a:t>
            </a:r>
            <a:r>
              <a:rPr lang="zh-CN" altLang="en-US" b="1" dirty="0" smtClean="0"/>
              <a:t>：当两个</a:t>
            </a:r>
            <a:r>
              <a:rPr lang="en-US" altLang="zh-CN" b="1" dirty="0" smtClean="0"/>
              <a:t>16</a:t>
            </a:r>
            <a:r>
              <a:rPr lang="zh-CN" altLang="en-US" b="1" dirty="0" smtClean="0"/>
              <a:t>位数相乘时，积放在哪两个寄存器中？指出哪个存放高有效位，哪个存放低有效位。</a:t>
            </a:r>
            <a:endParaRPr lang="en-US" altLang="zh-CN" b="1" dirty="0" smtClean="0"/>
          </a:p>
          <a:p>
            <a:pPr lvl="1">
              <a:buFont typeface="Wingdings" panose="05000000000000000000" pitchFamily="2" charset="2"/>
              <a:buChar char="l"/>
            </a:pPr>
            <a:r>
              <a:rPr lang="zh-CN" altLang="en-US" dirty="0" smtClean="0"/>
              <a:t>关于乘法指令，详见课本</a:t>
            </a:r>
            <a:r>
              <a:rPr lang="en-US" altLang="zh-CN" dirty="0" smtClean="0"/>
              <a:t>P122-124</a:t>
            </a:r>
          </a:p>
          <a:p>
            <a:pPr lvl="1">
              <a:buFont typeface="Wingdings" panose="05000000000000000000" pitchFamily="2" charset="2"/>
              <a:buChar char="l"/>
            </a:pPr>
            <a:r>
              <a:rPr lang="zh-CN" altLang="en-US" dirty="0" smtClean="0"/>
              <a:t>答案：</a:t>
            </a:r>
            <a:r>
              <a:rPr lang="en-US" altLang="zh-CN" dirty="0" smtClean="0"/>
              <a:t>DX</a:t>
            </a:r>
            <a:r>
              <a:rPr lang="zh-CN" altLang="en-US" dirty="0" smtClean="0"/>
              <a:t>存放积的高有效位，</a:t>
            </a:r>
            <a:r>
              <a:rPr lang="en-US" altLang="zh-CN" dirty="0" smtClean="0"/>
              <a:t>AX</a:t>
            </a:r>
            <a:r>
              <a:rPr lang="zh-CN" altLang="en-US" dirty="0" smtClean="0"/>
              <a:t>存放积的低有效位</a:t>
            </a:r>
            <a:endParaRPr lang="en-US" altLang="zh-CN" dirty="0" smtClean="0"/>
          </a:p>
          <a:p>
            <a:pPr>
              <a:buFont typeface="Wingdings" panose="05000000000000000000" pitchFamily="2" charset="2"/>
              <a:buChar char="l"/>
            </a:pPr>
            <a:r>
              <a:rPr lang="zh-CN" altLang="en-US" b="1" dirty="0" smtClean="0"/>
              <a:t>习题</a:t>
            </a:r>
            <a:r>
              <a:rPr lang="en-US" altLang="zh-CN" b="1" dirty="0"/>
              <a:t>37</a:t>
            </a:r>
            <a:r>
              <a:rPr lang="zh-CN" altLang="en-US" b="1" dirty="0"/>
              <a:t>：设计一个短指令序列，</a:t>
            </a:r>
            <a:r>
              <a:rPr lang="en-US" altLang="zh-CN" b="1" dirty="0"/>
              <a:t>AX</a:t>
            </a:r>
            <a:r>
              <a:rPr lang="zh-CN" altLang="en-US" b="1" dirty="0"/>
              <a:t>和</a:t>
            </a:r>
            <a:r>
              <a:rPr lang="en-US" altLang="zh-CN" b="1" dirty="0"/>
              <a:t>BX</a:t>
            </a:r>
            <a:r>
              <a:rPr lang="zh-CN" altLang="en-US" b="1" dirty="0"/>
              <a:t>中的</a:t>
            </a:r>
            <a:r>
              <a:rPr lang="en-US" altLang="zh-CN" b="1" dirty="0"/>
              <a:t>8</a:t>
            </a:r>
            <a:r>
              <a:rPr lang="zh-CN" altLang="en-US" b="1" dirty="0"/>
              <a:t>位</a:t>
            </a:r>
            <a:r>
              <a:rPr lang="en-US" altLang="zh-CN" b="1" dirty="0"/>
              <a:t>BCD</a:t>
            </a:r>
            <a:r>
              <a:rPr lang="zh-CN" altLang="en-US" b="1" dirty="0"/>
              <a:t>数加</a:t>
            </a:r>
            <a:r>
              <a:rPr lang="en-US" altLang="zh-CN" b="1" dirty="0"/>
              <a:t>CX</a:t>
            </a:r>
            <a:r>
              <a:rPr lang="zh-CN" altLang="en-US" b="1" dirty="0"/>
              <a:t>和</a:t>
            </a:r>
            <a:r>
              <a:rPr lang="en-US" altLang="zh-CN" b="1" dirty="0"/>
              <a:t>DX</a:t>
            </a:r>
            <a:r>
              <a:rPr lang="zh-CN" altLang="en-US" b="1" dirty="0"/>
              <a:t>的</a:t>
            </a:r>
            <a:r>
              <a:rPr lang="en-US" altLang="zh-CN" b="1" dirty="0"/>
              <a:t>8</a:t>
            </a:r>
            <a:r>
              <a:rPr lang="zh-CN" altLang="en-US" b="1" dirty="0"/>
              <a:t>位</a:t>
            </a:r>
            <a:r>
              <a:rPr lang="en-US" altLang="zh-CN" b="1" dirty="0"/>
              <a:t>BCD</a:t>
            </a:r>
            <a:r>
              <a:rPr lang="zh-CN" altLang="en-US" b="1" dirty="0"/>
              <a:t>数，（</a:t>
            </a:r>
            <a:r>
              <a:rPr lang="en-US" altLang="zh-CN" b="1" dirty="0"/>
              <a:t>AX</a:t>
            </a:r>
            <a:r>
              <a:rPr lang="zh-CN" altLang="en-US" b="1" dirty="0"/>
              <a:t>和</a:t>
            </a:r>
            <a:r>
              <a:rPr lang="en-US" altLang="zh-CN" b="1" dirty="0"/>
              <a:t>CX</a:t>
            </a:r>
            <a:r>
              <a:rPr lang="zh-CN" altLang="en-US" b="1" dirty="0"/>
              <a:t>是最高有效寄存器），结果存入</a:t>
            </a:r>
            <a:r>
              <a:rPr lang="en-US" altLang="zh-CN" b="1" dirty="0"/>
              <a:t>CX</a:t>
            </a:r>
            <a:r>
              <a:rPr lang="zh-CN" altLang="en-US" b="1" dirty="0"/>
              <a:t>和</a:t>
            </a:r>
            <a:r>
              <a:rPr lang="en-US" altLang="zh-CN" b="1" dirty="0"/>
              <a:t>DX</a:t>
            </a:r>
            <a:r>
              <a:rPr lang="zh-CN" altLang="en-US" b="1" dirty="0"/>
              <a:t>中。</a:t>
            </a:r>
            <a:endParaRPr lang="en-US" altLang="zh-CN" b="1" dirty="0"/>
          </a:p>
          <a:p>
            <a:pPr lvl="1">
              <a:buFont typeface="Wingdings" panose="05000000000000000000" pitchFamily="2" charset="2"/>
              <a:buChar char="l"/>
            </a:pPr>
            <a:r>
              <a:rPr lang="zh-CN" altLang="en-US" dirty="0"/>
              <a:t>关于</a:t>
            </a:r>
            <a:r>
              <a:rPr lang="en-US" altLang="zh-CN" dirty="0"/>
              <a:t>BCD</a:t>
            </a:r>
            <a:r>
              <a:rPr lang="zh-CN" altLang="en-US" dirty="0"/>
              <a:t>数加法，详细可见课本</a:t>
            </a:r>
            <a:r>
              <a:rPr lang="en-US" altLang="zh-CN" dirty="0" smtClean="0"/>
              <a:t>P127</a:t>
            </a:r>
            <a:endParaRPr lang="en-US" altLang="zh-CN" dirty="0" smtClean="0"/>
          </a:p>
          <a:p>
            <a:pPr lvl="1">
              <a:buFont typeface="Wingdings" panose="05000000000000000000" pitchFamily="2" charset="2"/>
              <a:buChar char="l"/>
            </a:pPr>
            <a:r>
              <a:rPr lang="zh-CN" altLang="en-US" dirty="0" smtClean="0"/>
              <a:t>注意：</a:t>
            </a:r>
            <a:r>
              <a:rPr lang="en-US" altLang="zh-CN" dirty="0" smtClean="0"/>
              <a:t>DAA</a:t>
            </a:r>
            <a:r>
              <a:rPr lang="zh-CN" altLang="en-US" dirty="0" smtClean="0"/>
              <a:t>指令只对</a:t>
            </a:r>
            <a:r>
              <a:rPr lang="en-US" altLang="zh-CN" dirty="0" smtClean="0"/>
              <a:t>AL</a:t>
            </a:r>
            <a:r>
              <a:rPr lang="zh-CN" altLang="en-US" dirty="0" smtClean="0"/>
              <a:t>寄存器的结果进行调整，所以加法每次只能做</a:t>
            </a:r>
            <a:r>
              <a:rPr lang="en-US" altLang="zh-CN" dirty="0" smtClean="0"/>
              <a:t>8</a:t>
            </a:r>
            <a:r>
              <a:rPr lang="zh-CN" altLang="en-US" dirty="0" smtClean="0"/>
              <a:t>位，且需要注意保护</a:t>
            </a:r>
            <a:r>
              <a:rPr lang="en-US" altLang="zh-CN" dirty="0" smtClean="0"/>
              <a:t>AX</a:t>
            </a:r>
            <a:r>
              <a:rPr lang="zh-CN" altLang="en-US" dirty="0" smtClean="0"/>
              <a:t>的原先的值，建议没有弄明白的同学仔细研读课本</a:t>
            </a:r>
            <a:r>
              <a:rPr lang="en-US" altLang="zh-CN" dirty="0" smtClean="0"/>
              <a:t>P127</a:t>
            </a:r>
            <a:r>
              <a:rPr lang="zh-CN" altLang="en-US" dirty="0" smtClean="0"/>
              <a:t>的例</a:t>
            </a:r>
            <a:r>
              <a:rPr lang="en-US" altLang="zh-CN" dirty="0" smtClean="0"/>
              <a:t>5-18</a:t>
            </a:r>
          </a:p>
          <a:p>
            <a:pPr lvl="1">
              <a:buFont typeface="Wingdings" panose="05000000000000000000" pitchFamily="2" charset="2"/>
              <a:buChar char="l"/>
            </a:pPr>
            <a:r>
              <a:rPr lang="zh-CN" altLang="en-US" dirty="0" smtClean="0"/>
              <a:t>参考答案</a:t>
            </a:r>
            <a:r>
              <a:rPr lang="zh-CN" altLang="en-US" dirty="0"/>
              <a:t>：</a:t>
            </a:r>
            <a:endParaRPr lang="en-US" altLang="zh-CN" dirty="0"/>
          </a:p>
          <a:p>
            <a:pPr lvl="1">
              <a:buFont typeface="Wingdings" panose="05000000000000000000" pitchFamily="2" charset="2"/>
              <a:buChar char="l"/>
            </a:pPr>
            <a:endParaRPr lang="en-US" altLang="zh-CN" dirty="0" smtClean="0"/>
          </a:p>
          <a:p>
            <a:pPr marL="201168" lvl="1" indent="0">
              <a:buNone/>
            </a:pPr>
            <a:endParaRPr lang="en-US" altLang="zh-CN" dirty="0" smtClean="0"/>
          </a:p>
          <a:p>
            <a:pPr>
              <a:buFont typeface="Wingdings" panose="05000000000000000000" pitchFamily="2" charset="2"/>
              <a:buChar char="l"/>
            </a:pPr>
            <a:endParaRPr lang="en-US" altLang="zh-CN" dirty="0" smtClean="0"/>
          </a:p>
          <a:p>
            <a:pPr marL="201168" lvl="1" indent="0">
              <a:buNone/>
            </a:pPr>
            <a:endParaRPr lang="en-US" altLang="zh-CN" dirty="0"/>
          </a:p>
        </p:txBody>
      </p:sp>
      <p:sp>
        <p:nvSpPr>
          <p:cNvPr id="4" name="文本占位符 3"/>
          <p:cNvSpPr>
            <a:spLocks noGrp="1"/>
          </p:cNvSpPr>
          <p:nvPr>
            <p:ph type="body" sz="half" idx="2"/>
          </p:nvPr>
        </p:nvSpPr>
        <p:spPr/>
        <p:txBody>
          <a:bodyPr/>
          <a:lstStyle/>
          <a:p>
            <a:endParaRPr lang="zh-CN" altLang="en-US"/>
          </a:p>
        </p:txBody>
      </p:sp>
      <p:pic>
        <p:nvPicPr>
          <p:cNvPr id="7" name="图片 6"/>
          <p:cNvPicPr>
            <a:picLocks noChangeAspect="1"/>
          </p:cNvPicPr>
          <p:nvPr/>
        </p:nvPicPr>
        <p:blipFill>
          <a:blip r:embed="rId3"/>
          <a:stretch>
            <a:fillRect/>
          </a:stretch>
        </p:blipFill>
        <p:spPr>
          <a:xfrm>
            <a:off x="5840935" y="2847579"/>
            <a:ext cx="5400000" cy="3561905"/>
          </a:xfrm>
          <a:prstGeom prst="rect">
            <a:avLst/>
          </a:prstGeom>
        </p:spPr>
      </p:pic>
    </p:spTree>
    <p:extLst>
      <p:ext uri="{BB962C8B-B14F-4D97-AF65-F5344CB8AC3E}">
        <p14:creationId xmlns:p14="http://schemas.microsoft.com/office/powerpoint/2010/main" val="17561055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黑体" panose="02010609060101010101" pitchFamily="49" charset="-122"/>
                <a:ea typeface="黑体" panose="02010609060101010101" pitchFamily="49" charset="-122"/>
              </a:rPr>
              <a:t>第五章</a:t>
            </a:r>
            <a:endParaRPr lang="zh-CN" altLang="en-US" dirty="0">
              <a:latin typeface="黑体" panose="02010609060101010101" pitchFamily="49" charset="-122"/>
              <a:ea typeface="黑体" panose="02010609060101010101" pitchFamily="49" charset="-122"/>
            </a:endParaRPr>
          </a:p>
        </p:txBody>
      </p:sp>
      <p:sp>
        <p:nvSpPr>
          <p:cNvPr id="3" name="内容占位符 2"/>
          <p:cNvSpPr>
            <a:spLocks noGrp="1"/>
          </p:cNvSpPr>
          <p:nvPr>
            <p:ph idx="1"/>
          </p:nvPr>
        </p:nvSpPr>
        <p:spPr>
          <a:xfrm>
            <a:off x="4226943" y="0"/>
            <a:ext cx="7737895" cy="6780362"/>
          </a:xfrm>
        </p:spPr>
        <p:txBody>
          <a:bodyPr>
            <a:normAutofit/>
          </a:bodyPr>
          <a:lstStyle/>
          <a:p>
            <a:pPr>
              <a:buFont typeface="Wingdings" panose="05000000000000000000" pitchFamily="2" charset="2"/>
              <a:buChar char="l"/>
            </a:pPr>
            <a:r>
              <a:rPr lang="zh-CN" altLang="en-US" b="1" dirty="0" smtClean="0"/>
              <a:t>习题</a:t>
            </a:r>
            <a:r>
              <a:rPr lang="en-US" altLang="zh-CN" b="1" dirty="0" smtClean="0"/>
              <a:t>55</a:t>
            </a:r>
            <a:r>
              <a:rPr lang="zh-CN" altLang="en-US" b="1" dirty="0" smtClean="0"/>
              <a:t>：设计指令序列，为了检索</a:t>
            </a:r>
            <a:r>
              <a:rPr lang="en-US" altLang="zh-CN" b="1" dirty="0" smtClean="0"/>
              <a:t>66H</a:t>
            </a:r>
            <a:r>
              <a:rPr lang="zh-CN" altLang="en-US" b="1" dirty="0" smtClean="0"/>
              <a:t>，扫描</a:t>
            </a:r>
            <a:r>
              <a:rPr lang="zh-CN" altLang="en-US" b="1" dirty="0"/>
              <a:t>位于</a:t>
            </a:r>
            <a:r>
              <a:rPr lang="zh-CN" altLang="en-US" b="1" dirty="0" smtClean="0"/>
              <a:t>数据段内的</a:t>
            </a:r>
            <a:r>
              <a:rPr lang="en-US" altLang="zh-CN" b="1" dirty="0" smtClean="0"/>
              <a:t>300</a:t>
            </a:r>
            <a:r>
              <a:rPr lang="zh-CN" altLang="en-US" b="1" dirty="0" smtClean="0"/>
              <a:t>个字节长的存储区</a:t>
            </a:r>
            <a:r>
              <a:rPr lang="en-US" altLang="zh-CN" b="1" dirty="0" smtClean="0"/>
              <a:t>LIST</a:t>
            </a:r>
          </a:p>
          <a:p>
            <a:pPr lvl="1">
              <a:buFont typeface="Wingdings" panose="05000000000000000000" pitchFamily="2" charset="2"/>
              <a:buChar char="l"/>
            </a:pPr>
            <a:r>
              <a:rPr lang="zh-CN" altLang="en-US" dirty="0" smtClean="0"/>
              <a:t>关于串扫描指令</a:t>
            </a:r>
            <a:r>
              <a:rPr lang="en-US" altLang="zh-CN" dirty="0" smtClean="0"/>
              <a:t>SCAS</a:t>
            </a:r>
            <a:r>
              <a:rPr lang="zh-CN" altLang="en-US" dirty="0" smtClean="0"/>
              <a:t>和 不等于则重复指令</a:t>
            </a:r>
            <a:r>
              <a:rPr lang="en-US" altLang="zh-CN" dirty="0" smtClean="0"/>
              <a:t>REPNE</a:t>
            </a:r>
            <a:r>
              <a:rPr lang="zh-CN" altLang="en-US" dirty="0" smtClean="0"/>
              <a:t>，详见课本</a:t>
            </a:r>
            <a:r>
              <a:rPr lang="en-US" altLang="zh-CN" dirty="0" smtClean="0"/>
              <a:t>P137</a:t>
            </a:r>
          </a:p>
          <a:p>
            <a:pPr lvl="1">
              <a:buFont typeface="Wingdings" panose="05000000000000000000" pitchFamily="2" charset="2"/>
              <a:buChar char="l"/>
            </a:pPr>
            <a:r>
              <a:rPr lang="en-US" altLang="zh-CN" dirty="0" smtClean="0"/>
              <a:t>66H</a:t>
            </a:r>
            <a:r>
              <a:rPr lang="zh-CN" altLang="en-US" dirty="0" smtClean="0"/>
              <a:t>为一个字节，故使用</a:t>
            </a:r>
            <a:r>
              <a:rPr lang="en-US" altLang="zh-CN" dirty="0" smtClean="0"/>
              <a:t>SCASB</a:t>
            </a:r>
            <a:r>
              <a:rPr lang="zh-CN" altLang="en-US" dirty="0" smtClean="0"/>
              <a:t>指令</a:t>
            </a:r>
            <a:endParaRPr lang="en-US" altLang="zh-CN" dirty="0" smtClean="0"/>
          </a:p>
          <a:p>
            <a:pPr lvl="1">
              <a:buFont typeface="Wingdings" panose="05000000000000000000" pitchFamily="2" charset="2"/>
              <a:buChar char="l"/>
            </a:pPr>
            <a:r>
              <a:rPr lang="zh-CN" altLang="en-US" dirty="0" smtClean="0"/>
              <a:t>参考答案：</a:t>
            </a:r>
            <a:endParaRPr lang="en-US" altLang="zh-CN" dirty="0" smtClean="0"/>
          </a:p>
          <a:p>
            <a:pPr marL="201168" lvl="1" indent="0">
              <a:buNone/>
            </a:pPr>
            <a:endParaRPr lang="en-US" altLang="zh-CN" dirty="0" smtClean="0"/>
          </a:p>
          <a:p>
            <a:pPr>
              <a:buFont typeface="Wingdings" panose="05000000000000000000" pitchFamily="2" charset="2"/>
              <a:buChar char="l"/>
            </a:pPr>
            <a:endParaRPr lang="en-US" altLang="zh-CN" dirty="0" smtClean="0"/>
          </a:p>
          <a:p>
            <a:pPr marL="201168" lvl="1" indent="0">
              <a:buNone/>
            </a:pPr>
            <a:endParaRPr lang="en-US" altLang="zh-CN" dirty="0" smtClean="0"/>
          </a:p>
          <a:p>
            <a:pPr marL="201168" lvl="1" indent="0">
              <a:buNone/>
            </a:pPr>
            <a:endParaRPr lang="en-US" altLang="zh-CN" dirty="0"/>
          </a:p>
          <a:p>
            <a:pPr>
              <a:buFont typeface="Wingdings" panose="05000000000000000000" pitchFamily="2" charset="2"/>
              <a:buChar char="l"/>
            </a:pPr>
            <a:r>
              <a:rPr lang="zh-CN" altLang="en-US" b="1" dirty="0" smtClean="0"/>
              <a:t>补充题</a:t>
            </a:r>
            <a:r>
              <a:rPr lang="en-US" altLang="zh-CN" b="1" dirty="0" smtClean="0"/>
              <a:t>1</a:t>
            </a:r>
            <a:r>
              <a:rPr lang="zh-CN" altLang="en-US" b="1" dirty="0" smtClean="0"/>
              <a:t>：指出下列指令哪些是错误的，错在什么地方？</a:t>
            </a:r>
            <a:endParaRPr lang="en-US" altLang="zh-CN" b="1" dirty="0" smtClean="0"/>
          </a:p>
          <a:p>
            <a:pPr marL="914400" lvl="1" indent="-457200">
              <a:buNone/>
            </a:pPr>
            <a:r>
              <a:rPr lang="zh-CN" altLang="en-US" dirty="0"/>
              <a:t>（</a:t>
            </a:r>
            <a:r>
              <a:rPr lang="en-US" altLang="zh-CN" dirty="0"/>
              <a:t>1</a:t>
            </a:r>
            <a:r>
              <a:rPr lang="zh-CN" altLang="en-US" dirty="0"/>
              <a:t>）</a:t>
            </a:r>
            <a:r>
              <a:rPr lang="en-US" altLang="zh-CN" dirty="0"/>
              <a:t>ADD AL,  </a:t>
            </a:r>
            <a:r>
              <a:rPr lang="en-US" altLang="zh-CN" dirty="0" smtClean="0"/>
              <a:t>AX </a:t>
            </a:r>
            <a:r>
              <a:rPr lang="zh-CN" altLang="en-US" dirty="0" smtClean="0"/>
              <a:t>；寄存器长度不一</a:t>
            </a:r>
            <a:endParaRPr lang="en-US" altLang="zh-CN" dirty="0"/>
          </a:p>
          <a:p>
            <a:pPr marL="914400" lvl="1" indent="-457200">
              <a:buNone/>
            </a:pPr>
            <a:r>
              <a:rPr lang="zh-CN" altLang="en-US" dirty="0"/>
              <a:t>（</a:t>
            </a:r>
            <a:r>
              <a:rPr lang="en-US" altLang="zh-CN" dirty="0"/>
              <a:t>2</a:t>
            </a:r>
            <a:r>
              <a:rPr lang="zh-CN" altLang="en-US" dirty="0"/>
              <a:t>）</a:t>
            </a:r>
            <a:r>
              <a:rPr lang="en-US" altLang="zh-CN" dirty="0"/>
              <a:t>ADD 8650H, </a:t>
            </a:r>
            <a:r>
              <a:rPr lang="en-US" altLang="zh-CN" dirty="0" smtClean="0"/>
              <a:t>AX</a:t>
            </a:r>
            <a:r>
              <a:rPr lang="zh-CN" altLang="en-US" dirty="0" smtClean="0"/>
              <a:t>；立即数不能作为</a:t>
            </a:r>
            <a:r>
              <a:rPr lang="en-US" altLang="zh-CN" dirty="0" smtClean="0"/>
              <a:t>ADD</a:t>
            </a:r>
            <a:r>
              <a:rPr lang="zh-CN" altLang="en-US" dirty="0" smtClean="0"/>
              <a:t>的目的数</a:t>
            </a:r>
            <a:endParaRPr lang="en-US" altLang="zh-CN" dirty="0"/>
          </a:p>
          <a:p>
            <a:pPr marL="914400" lvl="1" indent="-457200">
              <a:buNone/>
            </a:pPr>
            <a:r>
              <a:rPr lang="zh-CN" altLang="en-US" dirty="0"/>
              <a:t>（</a:t>
            </a:r>
            <a:r>
              <a:rPr lang="en-US" altLang="zh-CN" dirty="0"/>
              <a:t>3</a:t>
            </a:r>
            <a:r>
              <a:rPr lang="zh-CN" altLang="en-US" dirty="0"/>
              <a:t>）</a:t>
            </a:r>
            <a:r>
              <a:rPr lang="en-US" altLang="zh-CN" dirty="0"/>
              <a:t>ADD DS, </a:t>
            </a:r>
            <a:r>
              <a:rPr lang="en-US" altLang="zh-CN" dirty="0" smtClean="0"/>
              <a:t>0200H</a:t>
            </a:r>
            <a:r>
              <a:rPr lang="zh-CN" altLang="en-US" dirty="0" smtClean="0"/>
              <a:t>；段寄存器不能作为</a:t>
            </a:r>
            <a:r>
              <a:rPr lang="en-US" altLang="zh-CN" dirty="0" smtClean="0"/>
              <a:t>ADD</a:t>
            </a:r>
            <a:r>
              <a:rPr lang="zh-CN" altLang="en-US" dirty="0" smtClean="0"/>
              <a:t>操作数</a:t>
            </a:r>
            <a:endParaRPr lang="en-US" altLang="zh-CN" dirty="0"/>
          </a:p>
          <a:p>
            <a:pPr marL="914400" lvl="1" indent="-457200">
              <a:buNone/>
            </a:pPr>
            <a:r>
              <a:rPr lang="zh-CN" altLang="en-US" dirty="0"/>
              <a:t>（</a:t>
            </a:r>
            <a:r>
              <a:rPr lang="en-US" altLang="zh-CN" dirty="0"/>
              <a:t>4</a:t>
            </a:r>
            <a:r>
              <a:rPr lang="zh-CN" altLang="en-US" dirty="0"/>
              <a:t>）</a:t>
            </a:r>
            <a:r>
              <a:rPr lang="en-US" altLang="zh-CN" dirty="0"/>
              <a:t>ADD [BX], [1200H</a:t>
            </a:r>
            <a:r>
              <a:rPr lang="en-US" altLang="zh-CN" dirty="0" smtClean="0"/>
              <a:t>]</a:t>
            </a:r>
            <a:r>
              <a:rPr lang="zh-CN" altLang="en-US" dirty="0" smtClean="0"/>
              <a:t>；</a:t>
            </a:r>
            <a:r>
              <a:rPr lang="en-US" altLang="zh-CN" dirty="0" smtClean="0"/>
              <a:t>ADD</a:t>
            </a:r>
            <a:r>
              <a:rPr lang="zh-CN" altLang="en-US" dirty="0" smtClean="0"/>
              <a:t>不支持</a:t>
            </a:r>
            <a:r>
              <a:rPr lang="en-US" altLang="zh-CN" dirty="0" err="1" smtClean="0"/>
              <a:t>mem</a:t>
            </a:r>
            <a:r>
              <a:rPr lang="en-US" altLang="zh-CN" dirty="0" smtClean="0"/>
              <a:t>-&gt;</a:t>
            </a:r>
            <a:r>
              <a:rPr lang="en-US" altLang="zh-CN" dirty="0" err="1" smtClean="0"/>
              <a:t>mem</a:t>
            </a:r>
            <a:r>
              <a:rPr lang="zh-CN" altLang="en-US" dirty="0" smtClean="0"/>
              <a:t>的操作</a:t>
            </a:r>
            <a:endParaRPr lang="en-US" altLang="zh-CN" dirty="0"/>
          </a:p>
          <a:p>
            <a:pPr marL="914400" lvl="1" indent="-457200">
              <a:buNone/>
            </a:pPr>
            <a:r>
              <a:rPr lang="zh-CN" altLang="en-US" dirty="0"/>
              <a:t>（</a:t>
            </a:r>
            <a:r>
              <a:rPr lang="en-US" altLang="zh-CN" dirty="0"/>
              <a:t>5</a:t>
            </a:r>
            <a:r>
              <a:rPr lang="zh-CN" altLang="en-US" dirty="0"/>
              <a:t>）</a:t>
            </a:r>
            <a:r>
              <a:rPr lang="en-US" altLang="zh-CN" dirty="0"/>
              <a:t>ADD IP, </a:t>
            </a:r>
            <a:r>
              <a:rPr lang="en-US" altLang="zh-CN" dirty="0" smtClean="0"/>
              <a:t>0FFH</a:t>
            </a:r>
            <a:r>
              <a:rPr lang="zh-CN" altLang="en-US" dirty="0" smtClean="0"/>
              <a:t>；</a:t>
            </a:r>
            <a:r>
              <a:rPr lang="en-US" altLang="zh-CN" dirty="0" smtClean="0"/>
              <a:t>IP</a:t>
            </a:r>
            <a:r>
              <a:rPr lang="zh-CN" altLang="en-US" dirty="0" smtClean="0"/>
              <a:t>不能作为</a:t>
            </a:r>
            <a:r>
              <a:rPr lang="en-US" altLang="zh-CN" dirty="0" smtClean="0"/>
              <a:t>ADD</a:t>
            </a:r>
            <a:r>
              <a:rPr lang="zh-CN" altLang="en-US" dirty="0" smtClean="0"/>
              <a:t>的操作数</a:t>
            </a:r>
            <a:endParaRPr lang="en-US" altLang="zh-CN" dirty="0"/>
          </a:p>
          <a:p>
            <a:pPr marL="914400" lvl="1" indent="-457200">
              <a:buNone/>
            </a:pPr>
            <a:r>
              <a:rPr lang="zh-CN" altLang="en-US" dirty="0"/>
              <a:t>（</a:t>
            </a:r>
            <a:r>
              <a:rPr lang="en-US" altLang="zh-CN" dirty="0"/>
              <a:t>6</a:t>
            </a:r>
            <a:r>
              <a:rPr lang="zh-CN" altLang="en-US" dirty="0"/>
              <a:t>）</a:t>
            </a:r>
            <a:r>
              <a:rPr lang="en-US" altLang="zh-CN" dirty="0"/>
              <a:t>ADD [BX</a:t>
            </a:r>
            <a:r>
              <a:rPr lang="zh-CN" altLang="en-US" dirty="0"/>
              <a:t>＋</a:t>
            </a:r>
            <a:r>
              <a:rPr lang="en-US" altLang="zh-CN" dirty="0"/>
              <a:t>SI</a:t>
            </a:r>
            <a:r>
              <a:rPr lang="zh-CN" altLang="en-US" dirty="0"/>
              <a:t>＋</a:t>
            </a:r>
            <a:r>
              <a:rPr lang="en-US" altLang="zh-CN" dirty="0"/>
              <a:t>3</a:t>
            </a:r>
            <a:r>
              <a:rPr lang="en-US" altLang="zh-CN" dirty="0" smtClean="0"/>
              <a:t>],IP</a:t>
            </a:r>
            <a:r>
              <a:rPr lang="zh-CN" altLang="en-US" dirty="0" smtClean="0"/>
              <a:t>；</a:t>
            </a:r>
            <a:r>
              <a:rPr lang="en-US" altLang="zh-CN" dirty="0" smtClean="0"/>
              <a:t>IP</a:t>
            </a:r>
            <a:r>
              <a:rPr lang="zh-CN" altLang="en-US" dirty="0"/>
              <a:t>不能作为</a:t>
            </a:r>
            <a:r>
              <a:rPr lang="en-US" altLang="zh-CN" dirty="0"/>
              <a:t>ADD</a:t>
            </a:r>
            <a:r>
              <a:rPr lang="zh-CN" altLang="en-US" dirty="0"/>
              <a:t>的操作数</a:t>
            </a:r>
            <a:endParaRPr lang="en-US" altLang="zh-CN" dirty="0" smtClean="0"/>
          </a:p>
          <a:p>
            <a:pPr marL="914400" lvl="1" indent="-457200">
              <a:buNone/>
            </a:pPr>
            <a:r>
              <a:rPr lang="zh-CN" altLang="en-US" dirty="0" smtClean="0"/>
              <a:t>（</a:t>
            </a:r>
            <a:r>
              <a:rPr lang="en-US" altLang="zh-CN" dirty="0" smtClean="0"/>
              <a:t>8</a:t>
            </a:r>
            <a:r>
              <a:rPr lang="zh-CN" altLang="en-US" dirty="0" smtClean="0"/>
              <a:t>）</a:t>
            </a:r>
            <a:r>
              <a:rPr lang="en-US" altLang="zh-CN" dirty="0" smtClean="0"/>
              <a:t>INC [BX];</a:t>
            </a:r>
            <a:r>
              <a:rPr lang="zh-CN" altLang="en-US" dirty="0" smtClean="0"/>
              <a:t>对于间接寻址的</a:t>
            </a:r>
            <a:r>
              <a:rPr lang="en-US" altLang="zh-CN" dirty="0" smtClean="0"/>
              <a:t>INC</a:t>
            </a:r>
            <a:r>
              <a:rPr lang="zh-CN" altLang="en-US" dirty="0" smtClean="0"/>
              <a:t>指令，数据长度必须用</a:t>
            </a:r>
            <a:r>
              <a:rPr lang="en-US" altLang="zh-CN" dirty="0" smtClean="0"/>
              <a:t>BYTE PTR</a:t>
            </a:r>
            <a:r>
              <a:rPr lang="zh-CN" altLang="en-US" dirty="0" smtClean="0"/>
              <a:t>一类的伪指令说明，汇编程序不能确定是对字节、字还是双字加</a:t>
            </a:r>
            <a:r>
              <a:rPr lang="en-US" altLang="zh-CN" dirty="0" smtClean="0"/>
              <a:t>1</a:t>
            </a:r>
          </a:p>
          <a:p>
            <a:pPr>
              <a:buFont typeface="Wingdings" panose="05000000000000000000" pitchFamily="2" charset="2"/>
              <a:buChar char="l"/>
            </a:pPr>
            <a:endParaRPr lang="en-US" altLang="zh-CN" dirty="0"/>
          </a:p>
        </p:txBody>
      </p:sp>
      <p:sp>
        <p:nvSpPr>
          <p:cNvPr id="4" name="文本占位符 3"/>
          <p:cNvSpPr>
            <a:spLocks noGrp="1"/>
          </p:cNvSpPr>
          <p:nvPr>
            <p:ph type="body" sz="half" idx="2"/>
          </p:nvPr>
        </p:nvSpPr>
        <p:spPr/>
        <p:txBody>
          <a:bodyPr/>
          <a:lstStyle/>
          <a:p>
            <a:endParaRPr lang="zh-CN" altLang="en-US"/>
          </a:p>
        </p:txBody>
      </p:sp>
      <p:pic>
        <p:nvPicPr>
          <p:cNvPr id="5" name="图片 4"/>
          <p:cNvPicPr>
            <a:picLocks noChangeAspect="1"/>
          </p:cNvPicPr>
          <p:nvPr/>
        </p:nvPicPr>
        <p:blipFill>
          <a:blip r:embed="rId3"/>
          <a:stretch>
            <a:fillRect/>
          </a:stretch>
        </p:blipFill>
        <p:spPr>
          <a:xfrm>
            <a:off x="5885895" y="1266171"/>
            <a:ext cx="3727643" cy="1485655"/>
          </a:xfrm>
          <a:prstGeom prst="rect">
            <a:avLst/>
          </a:prstGeom>
        </p:spPr>
      </p:pic>
    </p:spTree>
    <p:extLst>
      <p:ext uri="{BB962C8B-B14F-4D97-AF65-F5344CB8AC3E}">
        <p14:creationId xmlns:p14="http://schemas.microsoft.com/office/powerpoint/2010/main" val="38382897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黑体" panose="02010609060101010101" pitchFamily="49" charset="-122"/>
                <a:ea typeface="黑体" panose="02010609060101010101" pitchFamily="49" charset="-122"/>
              </a:rPr>
              <a:t>第五章</a:t>
            </a:r>
            <a:endParaRPr lang="zh-CN" altLang="en-US" dirty="0">
              <a:latin typeface="黑体" panose="02010609060101010101" pitchFamily="49" charset="-122"/>
              <a:ea typeface="黑体" panose="02010609060101010101" pitchFamily="49" charset="-122"/>
            </a:endParaRPr>
          </a:p>
        </p:txBody>
      </p:sp>
      <p:sp>
        <p:nvSpPr>
          <p:cNvPr id="3" name="内容占位符 2"/>
          <p:cNvSpPr>
            <a:spLocks noGrp="1"/>
          </p:cNvSpPr>
          <p:nvPr>
            <p:ph idx="1"/>
          </p:nvPr>
        </p:nvSpPr>
        <p:spPr>
          <a:xfrm>
            <a:off x="4226943" y="0"/>
            <a:ext cx="7737895" cy="6780362"/>
          </a:xfrm>
        </p:spPr>
        <p:txBody>
          <a:bodyPr>
            <a:normAutofit/>
          </a:bodyPr>
          <a:lstStyle/>
          <a:p>
            <a:pPr>
              <a:buFont typeface="Wingdings" panose="05000000000000000000" pitchFamily="2" charset="2"/>
              <a:buChar char="l"/>
            </a:pPr>
            <a:r>
              <a:rPr lang="zh-CN" altLang="en-US" b="1" dirty="0" smtClean="0"/>
              <a:t>补充题</a:t>
            </a:r>
            <a:r>
              <a:rPr lang="en-US" altLang="zh-CN" b="1" dirty="0" smtClean="0"/>
              <a:t>2</a:t>
            </a:r>
            <a:r>
              <a:rPr lang="zh-CN" altLang="en-US" b="1" dirty="0"/>
              <a:t>：写一个短指令序列，要求计算</a:t>
            </a:r>
            <a:r>
              <a:rPr lang="en-US" altLang="zh-CN" b="1" dirty="0"/>
              <a:t>BL</a:t>
            </a:r>
            <a:r>
              <a:rPr lang="zh-CN" altLang="en-US" b="1" dirty="0"/>
              <a:t>和</a:t>
            </a:r>
            <a:r>
              <a:rPr lang="en-US" altLang="zh-CN" b="1" dirty="0"/>
              <a:t>CL</a:t>
            </a:r>
            <a:r>
              <a:rPr lang="zh-CN" altLang="en-US" b="1" dirty="0"/>
              <a:t>中的数据的平方和；在计算开始前，将</a:t>
            </a:r>
            <a:r>
              <a:rPr lang="en-US" altLang="zh-CN" b="1" dirty="0"/>
              <a:t>5</a:t>
            </a:r>
            <a:r>
              <a:rPr lang="zh-CN" altLang="en-US" b="1" dirty="0"/>
              <a:t>和</a:t>
            </a:r>
            <a:r>
              <a:rPr lang="en-US" altLang="zh-CN" b="1" dirty="0"/>
              <a:t>6</a:t>
            </a:r>
            <a:r>
              <a:rPr lang="zh-CN" altLang="en-US" b="1" dirty="0"/>
              <a:t>分别装入</a:t>
            </a:r>
            <a:r>
              <a:rPr lang="en-US" altLang="zh-CN" b="1" dirty="0"/>
              <a:t>BL</a:t>
            </a:r>
            <a:r>
              <a:rPr lang="zh-CN" altLang="en-US" b="1" dirty="0"/>
              <a:t>和</a:t>
            </a:r>
            <a:r>
              <a:rPr lang="en-US" altLang="zh-CN" b="1" dirty="0"/>
              <a:t>CL</a:t>
            </a:r>
            <a:r>
              <a:rPr lang="zh-CN" altLang="en-US" b="1" dirty="0"/>
              <a:t>寄存器；结果存放在</a:t>
            </a:r>
            <a:r>
              <a:rPr lang="en-US" altLang="zh-CN" b="1" dirty="0"/>
              <a:t>DL</a:t>
            </a:r>
            <a:r>
              <a:rPr lang="zh-CN" altLang="en-US" b="1" dirty="0"/>
              <a:t>寄存器</a:t>
            </a:r>
            <a:r>
              <a:rPr lang="zh-CN" altLang="en-US" b="1" dirty="0" smtClean="0"/>
              <a:t>中。</a:t>
            </a:r>
            <a:endParaRPr lang="en-US" altLang="zh-CN" b="1" dirty="0"/>
          </a:p>
          <a:p>
            <a:pPr lvl="1">
              <a:buFont typeface="Wingdings" panose="05000000000000000000" pitchFamily="2" charset="2"/>
              <a:buChar char="l"/>
            </a:pPr>
            <a:r>
              <a:rPr lang="zh-CN" altLang="en-US" dirty="0" smtClean="0"/>
              <a:t>有同学使用了</a:t>
            </a:r>
            <a:r>
              <a:rPr lang="en-US" altLang="zh-CN" dirty="0" smtClean="0"/>
              <a:t>IMUL</a:t>
            </a:r>
            <a:r>
              <a:rPr lang="zh-CN" altLang="en-US" dirty="0" smtClean="0"/>
              <a:t>指令的双操作数形式，但是要注意</a:t>
            </a:r>
            <a:r>
              <a:rPr lang="zh-CN" altLang="en-US" dirty="0"/>
              <a:t>双</a:t>
            </a:r>
            <a:r>
              <a:rPr lang="zh-CN" altLang="en-US" dirty="0" smtClean="0"/>
              <a:t>操作数的</a:t>
            </a:r>
            <a:r>
              <a:rPr lang="en-US" altLang="zh-CN" dirty="0" smtClean="0"/>
              <a:t>IMUL</a:t>
            </a:r>
            <a:r>
              <a:rPr lang="zh-CN" altLang="en-US" dirty="0" smtClean="0"/>
              <a:t>指令为 </a:t>
            </a:r>
            <a:r>
              <a:rPr lang="en-US" altLang="zh-CN" dirty="0" smtClean="0"/>
              <a:t>IMUL r16/r32, r16/r32/m16/m32/I, </a:t>
            </a:r>
            <a:r>
              <a:rPr lang="zh-CN" altLang="en-US" dirty="0" smtClean="0"/>
              <a:t>不能使用</a:t>
            </a:r>
            <a:r>
              <a:rPr lang="en-US" altLang="zh-CN" dirty="0" smtClean="0"/>
              <a:t>8</a:t>
            </a:r>
            <a:r>
              <a:rPr lang="zh-CN" altLang="en-US" dirty="0" smtClean="0"/>
              <a:t>位寄存器</a:t>
            </a:r>
            <a:endParaRPr lang="en-US" altLang="zh-CN" dirty="0" smtClean="0"/>
          </a:p>
          <a:p>
            <a:pPr lvl="1">
              <a:buFont typeface="Wingdings" panose="05000000000000000000" pitchFamily="2" charset="2"/>
              <a:buChar char="l"/>
            </a:pPr>
            <a:r>
              <a:rPr lang="zh-CN" altLang="en-US" dirty="0" smtClean="0"/>
              <a:t>参考答案：</a:t>
            </a:r>
            <a:endParaRPr lang="en-US" altLang="zh-CN" dirty="0" smtClean="0"/>
          </a:p>
          <a:p>
            <a:pPr marL="201168" lvl="1" indent="0">
              <a:buNone/>
            </a:pPr>
            <a:endParaRPr lang="en-US" altLang="zh-CN" dirty="0" smtClean="0"/>
          </a:p>
          <a:p>
            <a:pPr>
              <a:buFont typeface="Wingdings" panose="05000000000000000000" pitchFamily="2" charset="2"/>
              <a:buChar char="l"/>
            </a:pPr>
            <a:endParaRPr lang="en-US" altLang="zh-CN" dirty="0" smtClean="0"/>
          </a:p>
          <a:p>
            <a:pPr marL="201168" lvl="1" indent="0">
              <a:buNone/>
            </a:pPr>
            <a:endParaRPr lang="en-US" altLang="zh-CN" dirty="0" smtClean="0"/>
          </a:p>
          <a:p>
            <a:pPr marL="201168" lvl="1" indent="0">
              <a:buNone/>
            </a:pPr>
            <a:endParaRPr lang="en-US" altLang="zh-CN" dirty="0"/>
          </a:p>
          <a:p>
            <a:pPr>
              <a:buFont typeface="Wingdings" panose="05000000000000000000" pitchFamily="2" charset="2"/>
              <a:buChar char="l"/>
            </a:pPr>
            <a:r>
              <a:rPr lang="zh-CN" altLang="en-US" b="1" dirty="0" smtClean="0"/>
              <a:t>补充题</a:t>
            </a:r>
            <a:r>
              <a:rPr lang="en-US" altLang="zh-CN" b="1" dirty="0"/>
              <a:t>3</a:t>
            </a:r>
            <a:r>
              <a:rPr lang="zh-CN" altLang="en-US" b="1" dirty="0" smtClean="0"/>
              <a:t>：</a:t>
            </a:r>
            <a:r>
              <a:rPr lang="zh-CN" altLang="en-US" b="1" dirty="0"/>
              <a:t>设计短指令序列，将</a:t>
            </a:r>
            <a:r>
              <a:rPr lang="en-US" altLang="zh-CN" b="1" dirty="0"/>
              <a:t>AL</a:t>
            </a:r>
            <a:r>
              <a:rPr lang="zh-CN" altLang="en-US" b="1" dirty="0"/>
              <a:t>中奇数位的值均为</a:t>
            </a:r>
            <a:r>
              <a:rPr lang="en-US" altLang="zh-CN" b="1" dirty="0"/>
              <a:t>1</a:t>
            </a:r>
            <a:r>
              <a:rPr lang="zh-CN" altLang="en-US" b="1" dirty="0"/>
              <a:t>，偶数位的值均为</a:t>
            </a:r>
            <a:r>
              <a:rPr lang="en-US" altLang="zh-CN" b="1" dirty="0"/>
              <a:t>0</a:t>
            </a:r>
            <a:r>
              <a:rPr lang="zh-CN" altLang="en-US" b="1" dirty="0"/>
              <a:t>，并将</a:t>
            </a:r>
            <a:r>
              <a:rPr lang="en-US" altLang="zh-CN" b="1" dirty="0"/>
              <a:t>AH</a:t>
            </a:r>
            <a:r>
              <a:rPr lang="zh-CN" altLang="en-US" b="1" dirty="0"/>
              <a:t>中的位取</a:t>
            </a:r>
            <a:r>
              <a:rPr lang="zh-CN" altLang="en-US" b="1" dirty="0" smtClean="0"/>
              <a:t>反</a:t>
            </a:r>
            <a:endParaRPr lang="en-US" altLang="zh-CN" b="1" dirty="0" smtClean="0"/>
          </a:p>
          <a:p>
            <a:pPr lvl="1">
              <a:buFont typeface="Wingdings" panose="05000000000000000000" pitchFamily="2" charset="2"/>
              <a:buChar char="l"/>
            </a:pPr>
            <a:r>
              <a:rPr lang="zh-CN" altLang="en-US" dirty="0"/>
              <a:t>请</a:t>
            </a:r>
            <a:r>
              <a:rPr lang="zh-CN" altLang="en-US" dirty="0" smtClean="0"/>
              <a:t>考虑各种位运算指令</a:t>
            </a:r>
            <a:endParaRPr lang="en-US" altLang="zh-CN" dirty="0" smtClean="0"/>
          </a:p>
          <a:p>
            <a:pPr lvl="1">
              <a:buFont typeface="Wingdings" panose="05000000000000000000" pitchFamily="2" charset="2"/>
              <a:buChar char="l"/>
            </a:pPr>
            <a:r>
              <a:rPr lang="zh-CN" altLang="en-US" dirty="0"/>
              <a:t>参考</a:t>
            </a:r>
            <a:r>
              <a:rPr lang="zh-CN" altLang="en-US" dirty="0" smtClean="0"/>
              <a:t>答案（不唯一）：</a:t>
            </a:r>
            <a:endParaRPr lang="en-US" altLang="zh-CN" dirty="0" smtClean="0"/>
          </a:p>
          <a:p>
            <a:pPr marL="914400" lvl="1" indent="-457200">
              <a:buNone/>
            </a:pPr>
            <a:endParaRPr lang="en-US" altLang="zh-CN" dirty="0"/>
          </a:p>
        </p:txBody>
      </p:sp>
      <p:sp>
        <p:nvSpPr>
          <p:cNvPr id="4" name="文本占位符 3"/>
          <p:cNvSpPr>
            <a:spLocks noGrp="1"/>
          </p:cNvSpPr>
          <p:nvPr>
            <p:ph type="body" sz="half" idx="2"/>
          </p:nvPr>
        </p:nvSpPr>
        <p:spPr/>
        <p:txBody>
          <a:bodyPr/>
          <a:lstStyle/>
          <a:p>
            <a:endParaRPr lang="zh-CN" altLang="en-US" dirty="0"/>
          </a:p>
        </p:txBody>
      </p:sp>
      <p:pic>
        <p:nvPicPr>
          <p:cNvPr id="7" name="图片 6"/>
          <p:cNvPicPr>
            <a:picLocks noChangeAspect="1"/>
          </p:cNvPicPr>
          <p:nvPr/>
        </p:nvPicPr>
        <p:blipFill>
          <a:blip r:embed="rId3"/>
          <a:stretch>
            <a:fillRect/>
          </a:stretch>
        </p:blipFill>
        <p:spPr>
          <a:xfrm>
            <a:off x="5912746" y="1446762"/>
            <a:ext cx="2653284" cy="1770892"/>
          </a:xfrm>
          <a:prstGeom prst="rect">
            <a:avLst/>
          </a:prstGeom>
        </p:spPr>
      </p:pic>
      <p:pic>
        <p:nvPicPr>
          <p:cNvPr id="8" name="图片 7"/>
          <p:cNvPicPr>
            <a:picLocks noChangeAspect="1"/>
          </p:cNvPicPr>
          <p:nvPr/>
        </p:nvPicPr>
        <p:blipFill>
          <a:blip r:embed="rId4"/>
          <a:stretch>
            <a:fillRect/>
          </a:stretch>
        </p:blipFill>
        <p:spPr>
          <a:xfrm>
            <a:off x="6956543" y="4235844"/>
            <a:ext cx="2580952" cy="857143"/>
          </a:xfrm>
          <a:prstGeom prst="rect">
            <a:avLst/>
          </a:prstGeom>
        </p:spPr>
      </p:pic>
    </p:spTree>
    <p:extLst>
      <p:ext uri="{BB962C8B-B14F-4D97-AF65-F5344CB8AC3E}">
        <p14:creationId xmlns:p14="http://schemas.microsoft.com/office/powerpoint/2010/main" val="49084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黑体" panose="02010609060101010101" pitchFamily="49" charset="-122"/>
                <a:ea typeface="黑体" panose="02010609060101010101" pitchFamily="49" charset="-122"/>
              </a:rPr>
              <a:t>第六章</a:t>
            </a:r>
            <a:endParaRPr lang="zh-CN" altLang="en-US" dirty="0">
              <a:latin typeface="黑体" panose="02010609060101010101" pitchFamily="49" charset="-122"/>
              <a:ea typeface="黑体" panose="02010609060101010101" pitchFamily="49" charset="-122"/>
            </a:endParaRPr>
          </a:p>
        </p:txBody>
      </p:sp>
      <p:sp>
        <p:nvSpPr>
          <p:cNvPr id="3" name="内容占位符 2"/>
          <p:cNvSpPr>
            <a:spLocks noGrp="1"/>
          </p:cNvSpPr>
          <p:nvPr>
            <p:ph idx="1"/>
          </p:nvPr>
        </p:nvSpPr>
        <p:spPr>
          <a:xfrm>
            <a:off x="4226943" y="0"/>
            <a:ext cx="7737895" cy="6780362"/>
          </a:xfrm>
        </p:spPr>
        <p:txBody>
          <a:bodyPr>
            <a:normAutofit/>
          </a:bodyPr>
          <a:lstStyle/>
          <a:p>
            <a:pPr>
              <a:buFont typeface="Wingdings" panose="05000000000000000000" pitchFamily="2" charset="2"/>
              <a:buChar char="l"/>
            </a:pPr>
            <a:r>
              <a:rPr lang="zh-CN" altLang="en-US" b="1" dirty="0" smtClean="0"/>
              <a:t>习题</a:t>
            </a:r>
            <a:r>
              <a:rPr lang="en-US" altLang="zh-CN" b="1" dirty="0" smtClean="0"/>
              <a:t>11</a:t>
            </a:r>
            <a:r>
              <a:rPr lang="zh-CN" altLang="en-US" b="1" dirty="0" smtClean="0"/>
              <a:t>：比较</a:t>
            </a:r>
            <a:r>
              <a:rPr lang="en-US" altLang="zh-CN" b="1" dirty="0" smtClean="0"/>
              <a:t>JMP DI</a:t>
            </a:r>
            <a:r>
              <a:rPr lang="zh-CN" altLang="en-US" b="1" dirty="0" smtClean="0"/>
              <a:t>与</a:t>
            </a:r>
            <a:r>
              <a:rPr lang="en-US" altLang="zh-CN" b="1" dirty="0" smtClean="0"/>
              <a:t>JMP [DI]</a:t>
            </a:r>
            <a:r>
              <a:rPr lang="zh-CN" altLang="en-US" b="1" dirty="0" smtClean="0"/>
              <a:t>指令的操作</a:t>
            </a:r>
            <a:endParaRPr lang="en-US" altLang="zh-CN" b="1" dirty="0" smtClean="0"/>
          </a:p>
          <a:p>
            <a:pPr lvl="1">
              <a:buFont typeface="Wingdings" panose="05000000000000000000" pitchFamily="2" charset="2"/>
              <a:buChar char="l"/>
            </a:pPr>
            <a:r>
              <a:rPr lang="zh-CN" altLang="en-US" dirty="0" smtClean="0"/>
              <a:t>答：</a:t>
            </a:r>
            <a:r>
              <a:rPr lang="en-US" altLang="zh-CN" dirty="0" smtClean="0"/>
              <a:t>JMP DI</a:t>
            </a:r>
            <a:r>
              <a:rPr lang="zh-CN" altLang="en-US" dirty="0" smtClean="0"/>
              <a:t>，将</a:t>
            </a:r>
            <a:r>
              <a:rPr lang="en-US" altLang="zh-CN" dirty="0" smtClean="0"/>
              <a:t>DI</a:t>
            </a:r>
            <a:r>
              <a:rPr lang="zh-CN" altLang="en-US" dirty="0" smtClean="0"/>
              <a:t>的内容复制到指令地址寄存器中，由此改变指令执行次序</a:t>
            </a:r>
            <a:r>
              <a:rPr lang="en-US" altLang="zh-CN" dirty="0" smtClean="0"/>
              <a:t>;JMP [DI]</a:t>
            </a:r>
            <a:r>
              <a:rPr lang="zh-CN" altLang="en-US" dirty="0" smtClean="0"/>
              <a:t>则是将</a:t>
            </a:r>
            <a:r>
              <a:rPr lang="en-US" altLang="zh-CN" dirty="0" smtClean="0"/>
              <a:t>DI</a:t>
            </a:r>
            <a:r>
              <a:rPr lang="zh-CN" altLang="en-US" dirty="0" smtClean="0"/>
              <a:t>指向的内存单元中的内容复制到指令地址寄存器中，实现跳转。</a:t>
            </a:r>
            <a:endParaRPr lang="en-US" altLang="zh-CN" dirty="0" smtClean="0"/>
          </a:p>
          <a:p>
            <a:pPr lvl="1">
              <a:buFont typeface="Wingdings" panose="05000000000000000000" pitchFamily="2" charset="2"/>
              <a:buChar char="l"/>
            </a:pPr>
            <a:r>
              <a:rPr lang="zh-CN" altLang="en-US" dirty="0" smtClean="0"/>
              <a:t>有关无条件转移指令</a:t>
            </a:r>
            <a:r>
              <a:rPr lang="en-US" altLang="zh-CN" dirty="0" smtClean="0"/>
              <a:t>JMP</a:t>
            </a:r>
            <a:r>
              <a:rPr lang="zh-CN" altLang="en-US" dirty="0" smtClean="0"/>
              <a:t>，详见课本</a:t>
            </a:r>
            <a:r>
              <a:rPr lang="en-US" altLang="zh-CN" dirty="0" smtClean="0"/>
              <a:t>P141-145</a:t>
            </a:r>
          </a:p>
          <a:p>
            <a:pPr lvl="1">
              <a:buFont typeface="Wingdings" panose="05000000000000000000" pitchFamily="2" charset="2"/>
              <a:buChar char="l"/>
            </a:pPr>
            <a:endParaRPr lang="en-US" altLang="zh-CN" dirty="0"/>
          </a:p>
          <a:p>
            <a:pPr lvl="1">
              <a:buFont typeface="Wingdings" panose="05000000000000000000" pitchFamily="2" charset="2"/>
              <a:buChar char="l"/>
            </a:pPr>
            <a:endParaRPr lang="en-US" altLang="zh-CN" dirty="0"/>
          </a:p>
          <a:p>
            <a:pPr>
              <a:buFont typeface="Wingdings" panose="05000000000000000000" pitchFamily="2" charset="2"/>
              <a:buChar char="l"/>
            </a:pPr>
            <a:r>
              <a:rPr lang="zh-CN" altLang="en-US" b="1" dirty="0" smtClean="0"/>
              <a:t>习题</a:t>
            </a:r>
            <a:r>
              <a:rPr lang="en-US" altLang="zh-CN" b="1" dirty="0" smtClean="0"/>
              <a:t>25</a:t>
            </a:r>
            <a:r>
              <a:rPr lang="zh-CN" altLang="en-US" b="1" dirty="0" smtClean="0"/>
              <a:t>：解释</a:t>
            </a:r>
            <a:r>
              <a:rPr lang="en-US" altLang="zh-CN" b="1" dirty="0" smtClean="0"/>
              <a:t>LOOPE</a:t>
            </a:r>
            <a:r>
              <a:rPr lang="zh-CN" altLang="en-US" b="1" dirty="0" smtClean="0"/>
              <a:t>指令如何操作？</a:t>
            </a:r>
            <a:endParaRPr lang="en-US" altLang="zh-CN" b="1" dirty="0" smtClean="0"/>
          </a:p>
          <a:p>
            <a:pPr lvl="1">
              <a:buFont typeface="Wingdings" panose="05000000000000000000" pitchFamily="2" charset="2"/>
              <a:buChar char="l"/>
            </a:pPr>
            <a:r>
              <a:rPr lang="zh-CN" altLang="en-US" dirty="0" smtClean="0"/>
              <a:t>详见课本</a:t>
            </a:r>
            <a:r>
              <a:rPr lang="en-US" altLang="zh-CN" dirty="0" smtClean="0"/>
              <a:t>P148</a:t>
            </a:r>
          </a:p>
          <a:p>
            <a:pPr>
              <a:buFont typeface="Wingdings" panose="05000000000000000000" pitchFamily="2" charset="2"/>
              <a:buChar char="l"/>
            </a:pPr>
            <a:endParaRPr lang="en-US" altLang="zh-CN" dirty="0" smtClean="0"/>
          </a:p>
          <a:p>
            <a:pPr marL="201168" lvl="1" indent="0">
              <a:buNone/>
            </a:pPr>
            <a:endParaRPr lang="en-US" altLang="zh-CN" dirty="0" smtClean="0"/>
          </a:p>
          <a:p>
            <a:pPr marL="201168" lvl="1" indent="0">
              <a:buNone/>
            </a:pPr>
            <a:endParaRPr lang="en-US" altLang="zh-CN" dirty="0" smtClean="0"/>
          </a:p>
          <a:p>
            <a:pPr marL="201168" lvl="1" indent="0">
              <a:buNone/>
            </a:pPr>
            <a:endParaRPr lang="en-US" altLang="zh-CN" dirty="0"/>
          </a:p>
          <a:p>
            <a:pPr marL="914400" lvl="1" indent="-457200">
              <a:buNone/>
            </a:pPr>
            <a:endParaRPr lang="en-US" altLang="zh-CN" dirty="0"/>
          </a:p>
        </p:txBody>
      </p:sp>
      <p:sp>
        <p:nvSpPr>
          <p:cNvPr id="4" name="文本占位符 3"/>
          <p:cNvSpPr>
            <a:spLocks noGrp="1"/>
          </p:cNvSpPr>
          <p:nvPr>
            <p:ph type="body" sz="half" idx="2"/>
          </p:nvPr>
        </p:nvSpPr>
        <p:spPr/>
        <p:txBody>
          <a:bodyPr/>
          <a:lstStyle/>
          <a:p>
            <a:endParaRPr lang="zh-CN" altLang="en-US" dirty="0"/>
          </a:p>
        </p:txBody>
      </p:sp>
      <p:pic>
        <p:nvPicPr>
          <p:cNvPr id="5" name="图片 4"/>
          <p:cNvPicPr>
            <a:picLocks noChangeAspect="1"/>
          </p:cNvPicPr>
          <p:nvPr/>
        </p:nvPicPr>
        <p:blipFill>
          <a:blip r:embed="rId3"/>
          <a:stretch>
            <a:fillRect/>
          </a:stretch>
        </p:blipFill>
        <p:spPr>
          <a:xfrm>
            <a:off x="4107194" y="3090726"/>
            <a:ext cx="7977392" cy="1413244"/>
          </a:xfrm>
          <a:prstGeom prst="rect">
            <a:avLst/>
          </a:prstGeom>
        </p:spPr>
      </p:pic>
    </p:spTree>
    <p:extLst>
      <p:ext uri="{BB962C8B-B14F-4D97-AF65-F5344CB8AC3E}">
        <p14:creationId xmlns:p14="http://schemas.microsoft.com/office/powerpoint/2010/main" val="23563954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黑体" panose="02010609060101010101" pitchFamily="49" charset="-122"/>
                <a:ea typeface="黑体" panose="02010609060101010101" pitchFamily="49" charset="-122"/>
              </a:rPr>
              <a:t>第六章</a:t>
            </a:r>
            <a:endParaRPr lang="zh-CN" altLang="en-US" dirty="0">
              <a:latin typeface="黑体" panose="02010609060101010101" pitchFamily="49" charset="-122"/>
              <a:ea typeface="黑体" panose="02010609060101010101" pitchFamily="49" charset="-122"/>
            </a:endParaRPr>
          </a:p>
        </p:txBody>
      </p:sp>
      <p:sp>
        <p:nvSpPr>
          <p:cNvPr id="3" name="内容占位符 2"/>
          <p:cNvSpPr>
            <a:spLocks noGrp="1"/>
          </p:cNvSpPr>
          <p:nvPr>
            <p:ph idx="1"/>
          </p:nvPr>
        </p:nvSpPr>
        <p:spPr>
          <a:xfrm>
            <a:off x="4226943" y="0"/>
            <a:ext cx="7737895" cy="6780362"/>
          </a:xfrm>
        </p:spPr>
        <p:txBody>
          <a:bodyPr>
            <a:normAutofit/>
          </a:bodyPr>
          <a:lstStyle/>
          <a:p>
            <a:pPr>
              <a:buFont typeface="Wingdings" panose="05000000000000000000" pitchFamily="2" charset="2"/>
              <a:buChar char="l"/>
            </a:pPr>
            <a:r>
              <a:rPr lang="zh-CN" altLang="en-US" b="1" dirty="0" smtClean="0"/>
              <a:t>习题</a:t>
            </a:r>
            <a:r>
              <a:rPr lang="en-US" altLang="zh-CN" b="1" dirty="0" smtClean="0"/>
              <a:t>27</a:t>
            </a:r>
            <a:r>
              <a:rPr lang="zh-CN" altLang="en-US" b="1" dirty="0" smtClean="0"/>
              <a:t>：设计指令序列，在</a:t>
            </a:r>
            <a:r>
              <a:rPr lang="en-US" altLang="zh-CN" b="1" dirty="0" smtClean="0"/>
              <a:t>100H</a:t>
            </a:r>
            <a:r>
              <a:rPr lang="zh-CN" altLang="en-US" b="1" dirty="0" smtClean="0"/>
              <a:t>字节的存储块内检索，这个程序必须统计所有高于</a:t>
            </a:r>
            <a:r>
              <a:rPr lang="en-US" altLang="zh-CN" b="1" dirty="0" smtClean="0"/>
              <a:t>42H</a:t>
            </a:r>
            <a:r>
              <a:rPr lang="zh-CN" altLang="en-US" b="1" dirty="0" smtClean="0"/>
              <a:t>的无符号数的数目和低于</a:t>
            </a:r>
            <a:r>
              <a:rPr lang="en-US" altLang="zh-CN" b="1" dirty="0" smtClean="0"/>
              <a:t>42H</a:t>
            </a:r>
            <a:r>
              <a:rPr lang="zh-CN" altLang="en-US" b="1" dirty="0" smtClean="0"/>
              <a:t>的无符号数的数目，高于</a:t>
            </a:r>
            <a:r>
              <a:rPr lang="en-US" altLang="zh-CN" b="1" dirty="0" smtClean="0"/>
              <a:t>42H</a:t>
            </a:r>
            <a:r>
              <a:rPr lang="zh-CN" altLang="en-US" b="1" dirty="0" smtClean="0"/>
              <a:t>的计数值放在数据段存储单元</a:t>
            </a:r>
            <a:r>
              <a:rPr lang="en-US" altLang="zh-CN" b="1" dirty="0" smtClean="0"/>
              <a:t>UP</a:t>
            </a:r>
            <a:r>
              <a:rPr lang="zh-CN" altLang="en-US" b="1" dirty="0" smtClean="0"/>
              <a:t>，低于</a:t>
            </a:r>
            <a:r>
              <a:rPr lang="en-US" altLang="zh-CN" b="1" dirty="0" smtClean="0"/>
              <a:t>42H</a:t>
            </a:r>
            <a:r>
              <a:rPr lang="zh-CN" altLang="en-US" b="1" dirty="0" smtClean="0"/>
              <a:t>的放在</a:t>
            </a:r>
            <a:r>
              <a:rPr lang="en-US" altLang="zh-CN" b="1" dirty="0" smtClean="0"/>
              <a:t>DOWN</a:t>
            </a:r>
          </a:p>
          <a:p>
            <a:pPr lvl="1">
              <a:buFont typeface="Wingdings" panose="05000000000000000000" pitchFamily="2" charset="2"/>
              <a:buChar char="l"/>
            </a:pPr>
            <a:r>
              <a:rPr lang="zh-CN" altLang="en-US" dirty="0" smtClean="0"/>
              <a:t>建议综合使用</a:t>
            </a:r>
            <a:r>
              <a:rPr lang="en-US" altLang="zh-CN" dirty="0" smtClean="0"/>
              <a:t>SCASB</a:t>
            </a:r>
            <a:r>
              <a:rPr lang="zh-CN" altLang="en-US" dirty="0" smtClean="0"/>
              <a:t>指令和</a:t>
            </a:r>
            <a:r>
              <a:rPr lang="en-US" altLang="zh-CN" dirty="0" smtClean="0"/>
              <a:t>LOOP</a:t>
            </a:r>
            <a:r>
              <a:rPr lang="zh-CN" altLang="en-US" dirty="0" smtClean="0"/>
              <a:t>指令</a:t>
            </a:r>
            <a:endParaRPr lang="en-US" altLang="zh-CN" dirty="0" smtClean="0"/>
          </a:p>
          <a:p>
            <a:pPr lvl="1">
              <a:buFont typeface="Wingdings" panose="05000000000000000000" pitchFamily="2" charset="2"/>
              <a:buChar char="l"/>
            </a:pPr>
            <a:r>
              <a:rPr lang="zh-CN" altLang="en-US" dirty="0"/>
              <a:t>参考</a:t>
            </a:r>
            <a:r>
              <a:rPr lang="zh-CN" altLang="en-US" dirty="0" smtClean="0"/>
              <a:t>答案：</a:t>
            </a:r>
            <a:endParaRPr lang="en-US" altLang="zh-CN" dirty="0"/>
          </a:p>
          <a:p>
            <a:pPr lvl="1">
              <a:buFont typeface="Wingdings" panose="05000000000000000000" pitchFamily="2" charset="2"/>
              <a:buChar char="l"/>
            </a:pPr>
            <a:endParaRPr lang="en-US" altLang="zh-CN" dirty="0"/>
          </a:p>
          <a:p>
            <a:pPr>
              <a:buFont typeface="Wingdings" panose="05000000000000000000" pitchFamily="2" charset="2"/>
              <a:buChar char="l"/>
            </a:pPr>
            <a:endParaRPr lang="en-US" altLang="zh-CN" dirty="0" smtClean="0"/>
          </a:p>
          <a:p>
            <a:pPr marL="201168" lvl="1" indent="0">
              <a:buNone/>
            </a:pPr>
            <a:endParaRPr lang="en-US" altLang="zh-CN" dirty="0" smtClean="0"/>
          </a:p>
          <a:p>
            <a:pPr marL="201168" lvl="1" indent="0">
              <a:buNone/>
            </a:pPr>
            <a:endParaRPr lang="en-US" altLang="zh-CN" dirty="0" smtClean="0"/>
          </a:p>
          <a:p>
            <a:pPr marL="201168" lvl="1" indent="0">
              <a:buNone/>
            </a:pPr>
            <a:endParaRPr lang="en-US" altLang="zh-CN" dirty="0"/>
          </a:p>
          <a:p>
            <a:pPr marL="914400" lvl="1" indent="-457200">
              <a:buNone/>
            </a:pPr>
            <a:endParaRPr lang="en-US" altLang="zh-CN" dirty="0"/>
          </a:p>
        </p:txBody>
      </p:sp>
      <p:sp>
        <p:nvSpPr>
          <p:cNvPr id="4" name="文本占位符 3"/>
          <p:cNvSpPr>
            <a:spLocks noGrp="1"/>
          </p:cNvSpPr>
          <p:nvPr>
            <p:ph type="body" sz="half" idx="2"/>
          </p:nvPr>
        </p:nvSpPr>
        <p:spPr/>
        <p:txBody>
          <a:bodyPr/>
          <a:lstStyle/>
          <a:p>
            <a:endParaRPr lang="zh-CN" altLang="en-US" dirty="0"/>
          </a:p>
        </p:txBody>
      </p:sp>
      <p:pic>
        <p:nvPicPr>
          <p:cNvPr id="6" name="图片 5"/>
          <p:cNvPicPr>
            <a:picLocks noChangeAspect="1"/>
          </p:cNvPicPr>
          <p:nvPr/>
        </p:nvPicPr>
        <p:blipFill>
          <a:blip r:embed="rId3"/>
          <a:stretch>
            <a:fillRect/>
          </a:stretch>
        </p:blipFill>
        <p:spPr>
          <a:xfrm>
            <a:off x="4706868" y="1600502"/>
            <a:ext cx="5940440" cy="3592600"/>
          </a:xfrm>
          <a:prstGeom prst="rect">
            <a:avLst/>
          </a:prstGeom>
        </p:spPr>
      </p:pic>
    </p:spTree>
    <p:extLst>
      <p:ext uri="{BB962C8B-B14F-4D97-AF65-F5344CB8AC3E}">
        <p14:creationId xmlns:p14="http://schemas.microsoft.com/office/powerpoint/2010/main" val="37208142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黑体" panose="02010609060101010101" pitchFamily="49" charset="-122"/>
                <a:ea typeface="黑体" panose="02010609060101010101" pitchFamily="49" charset="-122"/>
              </a:rPr>
              <a:t>第六章</a:t>
            </a:r>
            <a:endParaRPr lang="zh-CN" altLang="en-US" dirty="0">
              <a:latin typeface="黑体" panose="02010609060101010101" pitchFamily="49" charset="-122"/>
              <a:ea typeface="黑体" panose="02010609060101010101" pitchFamily="49" charset="-122"/>
            </a:endParaRPr>
          </a:p>
        </p:txBody>
      </p:sp>
      <p:sp>
        <p:nvSpPr>
          <p:cNvPr id="3" name="内容占位符 2"/>
          <p:cNvSpPr>
            <a:spLocks noGrp="1"/>
          </p:cNvSpPr>
          <p:nvPr>
            <p:ph idx="1"/>
          </p:nvPr>
        </p:nvSpPr>
        <p:spPr>
          <a:xfrm>
            <a:off x="4226943" y="0"/>
            <a:ext cx="7737895" cy="6780362"/>
          </a:xfrm>
        </p:spPr>
        <p:txBody>
          <a:bodyPr>
            <a:normAutofit/>
          </a:bodyPr>
          <a:lstStyle/>
          <a:p>
            <a:pPr>
              <a:buFont typeface="Wingdings" panose="05000000000000000000" pitchFamily="2" charset="2"/>
              <a:buChar char="l"/>
            </a:pPr>
            <a:r>
              <a:rPr lang="zh-CN" altLang="en-US" b="1" dirty="0" smtClean="0"/>
              <a:t>习题</a:t>
            </a:r>
            <a:r>
              <a:rPr lang="en-US" altLang="zh-CN" b="1" dirty="0" smtClean="0"/>
              <a:t>41</a:t>
            </a:r>
            <a:r>
              <a:rPr lang="zh-CN" altLang="en-US" b="1" dirty="0" smtClean="0"/>
              <a:t>：写出求</a:t>
            </a:r>
            <a:r>
              <a:rPr lang="en-US" altLang="zh-CN" b="1" dirty="0" smtClean="0"/>
              <a:t>EAX</a:t>
            </a:r>
            <a:r>
              <a:rPr lang="zh-CN" altLang="en-US" b="1" dirty="0" smtClean="0"/>
              <a:t>、</a:t>
            </a:r>
            <a:r>
              <a:rPr lang="en-US" altLang="zh-CN" b="1" dirty="0" smtClean="0"/>
              <a:t>EBX</a:t>
            </a:r>
            <a:r>
              <a:rPr lang="zh-CN" altLang="en-US" b="1" dirty="0" smtClean="0"/>
              <a:t>、</a:t>
            </a:r>
            <a:r>
              <a:rPr lang="en-US" altLang="zh-CN" b="1" dirty="0" smtClean="0"/>
              <a:t>ECX</a:t>
            </a:r>
            <a:r>
              <a:rPr lang="zh-CN" altLang="en-US" b="1" dirty="0" smtClean="0"/>
              <a:t>和</a:t>
            </a:r>
            <a:r>
              <a:rPr lang="en-US" altLang="zh-CN" b="1" dirty="0" smtClean="0"/>
              <a:t>EDX</a:t>
            </a:r>
            <a:r>
              <a:rPr lang="zh-CN" altLang="en-US" b="1" dirty="0" smtClean="0"/>
              <a:t>之和的过程。若出现进位，将逻辑</a:t>
            </a:r>
            <a:r>
              <a:rPr lang="en-US" altLang="zh-CN" b="1" dirty="0" smtClean="0"/>
              <a:t>1</a:t>
            </a:r>
            <a:r>
              <a:rPr lang="zh-CN" altLang="en-US" b="1" dirty="0" smtClean="0"/>
              <a:t>放入</a:t>
            </a:r>
            <a:r>
              <a:rPr lang="en-US" altLang="zh-CN" b="1" dirty="0" smtClean="0"/>
              <a:t>EDI</a:t>
            </a:r>
            <a:r>
              <a:rPr lang="zh-CN" altLang="en-US" b="1" dirty="0" smtClean="0"/>
              <a:t>，若不出现，将</a:t>
            </a:r>
            <a:r>
              <a:rPr lang="en-US" altLang="zh-CN" b="1" dirty="0" smtClean="0"/>
              <a:t>0</a:t>
            </a:r>
            <a:r>
              <a:rPr lang="zh-CN" altLang="en-US" b="1" dirty="0" smtClean="0"/>
              <a:t>放入</a:t>
            </a:r>
            <a:r>
              <a:rPr lang="en-US" altLang="zh-CN" b="1" dirty="0" smtClean="0"/>
              <a:t>EDI</a:t>
            </a:r>
            <a:r>
              <a:rPr lang="zh-CN" altLang="en-US" b="1" dirty="0" smtClean="0"/>
              <a:t>，程序执行之后，和要放在</a:t>
            </a:r>
            <a:r>
              <a:rPr lang="en-US" altLang="zh-CN" b="1" dirty="0" smtClean="0"/>
              <a:t>EAX</a:t>
            </a:r>
            <a:r>
              <a:rPr lang="zh-CN" altLang="en-US" b="1" dirty="0" smtClean="0"/>
              <a:t>中。</a:t>
            </a:r>
            <a:endParaRPr lang="en-US" altLang="zh-CN" b="1" dirty="0" smtClean="0"/>
          </a:p>
          <a:p>
            <a:pPr lvl="1">
              <a:buFont typeface="Wingdings" panose="05000000000000000000" pitchFamily="2" charset="2"/>
              <a:buChar char="l"/>
            </a:pPr>
            <a:r>
              <a:rPr lang="zh-CN" altLang="en-US" dirty="0" smtClean="0"/>
              <a:t>主要考察</a:t>
            </a:r>
            <a:r>
              <a:rPr lang="en-US" altLang="zh-CN" dirty="0" smtClean="0"/>
              <a:t>JNC</a:t>
            </a:r>
            <a:r>
              <a:rPr lang="zh-CN" altLang="en-US" dirty="0" smtClean="0"/>
              <a:t>指令和过程</a:t>
            </a:r>
            <a:r>
              <a:rPr lang="zh-CN" altLang="en-US" dirty="0"/>
              <a:t>编写</a:t>
            </a:r>
            <a:r>
              <a:rPr lang="en-US" altLang="zh-CN" dirty="0" smtClean="0"/>
              <a:t>.</a:t>
            </a:r>
            <a:endParaRPr lang="en-US" altLang="zh-CN" dirty="0"/>
          </a:p>
          <a:p>
            <a:pPr lvl="1">
              <a:buFont typeface="Wingdings" panose="05000000000000000000" pitchFamily="2" charset="2"/>
              <a:buChar char="l"/>
            </a:pPr>
            <a:endParaRPr lang="en-US" altLang="zh-CN" dirty="0"/>
          </a:p>
          <a:p>
            <a:pPr>
              <a:buFont typeface="Wingdings" panose="05000000000000000000" pitchFamily="2" charset="2"/>
              <a:buChar char="l"/>
            </a:pPr>
            <a:endParaRPr lang="en-US" altLang="zh-CN" dirty="0" smtClean="0"/>
          </a:p>
          <a:p>
            <a:pPr marL="201168" lvl="1" indent="0">
              <a:buNone/>
            </a:pPr>
            <a:endParaRPr lang="en-US" altLang="zh-CN" dirty="0" smtClean="0"/>
          </a:p>
          <a:p>
            <a:pPr marL="201168" lvl="1" indent="0">
              <a:buNone/>
            </a:pPr>
            <a:endParaRPr lang="en-US" altLang="zh-CN" dirty="0" smtClean="0"/>
          </a:p>
          <a:p>
            <a:pPr marL="201168" lvl="1" indent="0">
              <a:buNone/>
            </a:pPr>
            <a:endParaRPr lang="en-US" altLang="zh-CN" dirty="0"/>
          </a:p>
          <a:p>
            <a:pPr marL="914400" lvl="1" indent="-457200">
              <a:buNone/>
            </a:pPr>
            <a:endParaRPr lang="en-US" altLang="zh-CN" dirty="0"/>
          </a:p>
        </p:txBody>
      </p:sp>
      <p:sp>
        <p:nvSpPr>
          <p:cNvPr id="4" name="文本占位符 3"/>
          <p:cNvSpPr>
            <a:spLocks noGrp="1"/>
          </p:cNvSpPr>
          <p:nvPr>
            <p:ph type="body" sz="half" idx="2"/>
          </p:nvPr>
        </p:nvSpPr>
        <p:spPr/>
        <p:txBody>
          <a:bodyPr/>
          <a:lstStyle/>
          <a:p>
            <a:endParaRPr lang="zh-CN" altLang="en-US" dirty="0"/>
          </a:p>
        </p:txBody>
      </p:sp>
      <p:pic>
        <p:nvPicPr>
          <p:cNvPr id="5" name="图片 4"/>
          <p:cNvPicPr>
            <a:picLocks noChangeAspect="1"/>
          </p:cNvPicPr>
          <p:nvPr/>
        </p:nvPicPr>
        <p:blipFill>
          <a:blip r:embed="rId3"/>
          <a:stretch>
            <a:fillRect/>
          </a:stretch>
        </p:blipFill>
        <p:spPr>
          <a:xfrm>
            <a:off x="4548351" y="1665227"/>
            <a:ext cx="5747442" cy="4028207"/>
          </a:xfrm>
          <a:prstGeom prst="rect">
            <a:avLst/>
          </a:prstGeom>
        </p:spPr>
      </p:pic>
    </p:spTree>
    <p:extLst>
      <p:ext uri="{BB962C8B-B14F-4D97-AF65-F5344CB8AC3E}">
        <p14:creationId xmlns:p14="http://schemas.microsoft.com/office/powerpoint/2010/main" val="26066798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黑体" panose="02010609060101010101" pitchFamily="49" charset="-122"/>
                <a:ea typeface="黑体" panose="02010609060101010101" pitchFamily="49" charset="-122"/>
              </a:rPr>
              <a:t>第六章</a:t>
            </a:r>
            <a:endParaRPr lang="zh-CN" altLang="en-US" dirty="0">
              <a:latin typeface="黑体" panose="02010609060101010101" pitchFamily="49" charset="-122"/>
              <a:ea typeface="黑体" panose="02010609060101010101" pitchFamily="49" charset="-122"/>
            </a:endParaRPr>
          </a:p>
        </p:txBody>
      </p:sp>
      <p:sp>
        <p:nvSpPr>
          <p:cNvPr id="3" name="内容占位符 2"/>
          <p:cNvSpPr>
            <a:spLocks noGrp="1"/>
          </p:cNvSpPr>
          <p:nvPr>
            <p:ph idx="1"/>
          </p:nvPr>
        </p:nvSpPr>
        <p:spPr>
          <a:xfrm>
            <a:off x="4226943" y="0"/>
            <a:ext cx="7737895" cy="6780362"/>
          </a:xfrm>
        </p:spPr>
        <p:txBody>
          <a:bodyPr>
            <a:normAutofit/>
          </a:bodyPr>
          <a:lstStyle/>
          <a:p>
            <a:pPr>
              <a:buFont typeface="Wingdings" panose="05000000000000000000" pitchFamily="2" charset="2"/>
              <a:buChar char="l"/>
            </a:pPr>
            <a:r>
              <a:rPr lang="zh-CN" altLang="en-US" b="1" dirty="0" smtClean="0"/>
              <a:t>习题</a:t>
            </a:r>
            <a:r>
              <a:rPr lang="en-US" altLang="zh-CN" b="1" dirty="0" smtClean="0"/>
              <a:t>47</a:t>
            </a:r>
            <a:r>
              <a:rPr lang="zh-CN" altLang="en-US" b="1" dirty="0" smtClean="0"/>
              <a:t>：</a:t>
            </a:r>
            <a:r>
              <a:rPr lang="en-US" altLang="zh-CN" b="1" dirty="0" smtClean="0"/>
              <a:t>IRET</a:t>
            </a:r>
            <a:r>
              <a:rPr lang="zh-CN" altLang="en-US" b="1" dirty="0" smtClean="0"/>
              <a:t>指令与</a:t>
            </a:r>
            <a:r>
              <a:rPr lang="en-US" altLang="zh-CN" b="1" dirty="0" smtClean="0"/>
              <a:t>RET</a:t>
            </a:r>
            <a:r>
              <a:rPr lang="zh-CN" altLang="en-US" b="1" dirty="0" smtClean="0"/>
              <a:t>指令有什么区别</a:t>
            </a:r>
            <a:endParaRPr lang="en-US" altLang="zh-CN" b="1" dirty="0" smtClean="0"/>
          </a:p>
          <a:p>
            <a:pPr lvl="1">
              <a:buFont typeface="Wingdings" panose="05000000000000000000" pitchFamily="2" charset="2"/>
              <a:buChar char="l"/>
            </a:pPr>
            <a:r>
              <a:rPr lang="en-US" altLang="zh-CN" dirty="0" smtClean="0"/>
              <a:t>RET</a:t>
            </a:r>
            <a:r>
              <a:rPr lang="zh-CN" altLang="en-US" dirty="0" smtClean="0"/>
              <a:t>指令详见课本</a:t>
            </a:r>
            <a:r>
              <a:rPr lang="en-US" altLang="zh-CN" dirty="0" smtClean="0"/>
              <a:t>P156</a:t>
            </a:r>
            <a:r>
              <a:rPr lang="zh-CN" altLang="en-US" dirty="0" smtClean="0"/>
              <a:t>，</a:t>
            </a:r>
            <a:r>
              <a:rPr lang="en-US" altLang="zh-CN" dirty="0" smtClean="0"/>
              <a:t>IRET</a:t>
            </a:r>
            <a:r>
              <a:rPr lang="zh-CN" altLang="en-US" dirty="0" smtClean="0"/>
              <a:t>指令详见课本</a:t>
            </a:r>
            <a:r>
              <a:rPr lang="en-US" altLang="zh-CN" dirty="0" smtClean="0"/>
              <a:t>P158-159.</a:t>
            </a:r>
          </a:p>
          <a:p>
            <a:pPr lvl="1">
              <a:buFont typeface="Wingdings" panose="05000000000000000000" pitchFamily="2" charset="2"/>
              <a:buChar char="l"/>
            </a:pPr>
            <a:r>
              <a:rPr lang="zh-CN" altLang="en-US" dirty="0"/>
              <a:t>参考</a:t>
            </a:r>
            <a:r>
              <a:rPr lang="zh-CN" altLang="en-US" dirty="0" smtClean="0"/>
              <a:t>答案：</a:t>
            </a:r>
            <a:endParaRPr lang="en-US" altLang="zh-CN" dirty="0" smtClean="0"/>
          </a:p>
          <a:p>
            <a:pPr lvl="1">
              <a:buFont typeface="Wingdings" panose="05000000000000000000" pitchFamily="2" charset="2"/>
              <a:buChar char="l"/>
            </a:pPr>
            <a:endParaRPr lang="en-US" altLang="zh-CN" dirty="0"/>
          </a:p>
          <a:p>
            <a:pPr lvl="1">
              <a:buFont typeface="Wingdings" panose="05000000000000000000" pitchFamily="2" charset="2"/>
              <a:buChar char="l"/>
            </a:pPr>
            <a:endParaRPr lang="en-US" altLang="zh-CN" dirty="0" smtClean="0"/>
          </a:p>
          <a:p>
            <a:pPr lvl="1">
              <a:buFont typeface="Wingdings" panose="05000000000000000000" pitchFamily="2" charset="2"/>
              <a:buChar char="l"/>
            </a:pPr>
            <a:endParaRPr lang="en-US" altLang="zh-CN" dirty="0"/>
          </a:p>
          <a:p>
            <a:pPr lvl="1">
              <a:buFont typeface="Wingdings" panose="05000000000000000000" pitchFamily="2" charset="2"/>
              <a:buChar char="l"/>
            </a:pPr>
            <a:endParaRPr lang="en-US" altLang="zh-CN" dirty="0" smtClean="0"/>
          </a:p>
          <a:p>
            <a:pPr lvl="1">
              <a:buFont typeface="Wingdings" panose="05000000000000000000" pitchFamily="2" charset="2"/>
              <a:buChar char="l"/>
            </a:pPr>
            <a:endParaRPr lang="en-US" altLang="zh-CN" dirty="0"/>
          </a:p>
          <a:p>
            <a:pPr lvl="1">
              <a:buFont typeface="Wingdings" panose="05000000000000000000" pitchFamily="2" charset="2"/>
              <a:buChar char="l"/>
            </a:pPr>
            <a:endParaRPr lang="en-US" altLang="zh-CN" dirty="0" smtClean="0"/>
          </a:p>
          <a:p>
            <a:pPr>
              <a:buFont typeface="Wingdings" panose="05000000000000000000" pitchFamily="2" charset="2"/>
              <a:buChar char="l"/>
            </a:pPr>
            <a:r>
              <a:rPr lang="zh-CN" altLang="en-US" b="1" dirty="0"/>
              <a:t>补充</a:t>
            </a:r>
            <a:r>
              <a:rPr lang="zh-CN" altLang="en-US" b="1" dirty="0" smtClean="0"/>
              <a:t>题</a:t>
            </a:r>
            <a:r>
              <a:rPr lang="en-US" altLang="zh-CN" b="1" dirty="0" smtClean="0"/>
              <a:t>1 </a:t>
            </a:r>
            <a:r>
              <a:rPr lang="zh-CN" altLang="en-US" b="1" dirty="0" smtClean="0"/>
              <a:t>下列程序段执行完成后，程序转移到了哪里？</a:t>
            </a:r>
            <a:endParaRPr lang="en-US" altLang="zh-CN" b="1" dirty="0" smtClean="0"/>
          </a:p>
          <a:p>
            <a:pPr lvl="1">
              <a:buFont typeface="Wingdings" panose="05000000000000000000" pitchFamily="2" charset="2"/>
              <a:buChar char="l"/>
            </a:pPr>
            <a:r>
              <a:rPr lang="zh-CN" altLang="en-US" dirty="0" smtClean="0"/>
              <a:t>程序</a:t>
            </a:r>
            <a:r>
              <a:rPr lang="en-US" altLang="zh-CN" dirty="0" smtClean="0"/>
              <a:t>1</a:t>
            </a:r>
            <a:r>
              <a:rPr lang="zh-CN" altLang="en-US" dirty="0" smtClean="0"/>
              <a:t>：</a:t>
            </a:r>
            <a:endParaRPr lang="en-US" altLang="zh-CN" dirty="0" smtClean="0"/>
          </a:p>
          <a:p>
            <a:pPr lvl="2">
              <a:buFont typeface="Wingdings" panose="05000000000000000000" pitchFamily="2" charset="2"/>
              <a:buChar char="l"/>
            </a:pPr>
            <a:r>
              <a:rPr lang="zh-CN" altLang="en-US" dirty="0" smtClean="0"/>
              <a:t>运算结果没有溢出，</a:t>
            </a:r>
            <a:r>
              <a:rPr lang="en-US" altLang="zh-CN" dirty="0" smtClean="0"/>
              <a:t>OF=0</a:t>
            </a:r>
            <a:r>
              <a:rPr lang="zh-CN" altLang="en-US" dirty="0" smtClean="0"/>
              <a:t>，跳转</a:t>
            </a:r>
            <a:r>
              <a:rPr lang="en-US" altLang="zh-CN" dirty="0" smtClean="0"/>
              <a:t>L1</a:t>
            </a:r>
            <a:endParaRPr lang="en-US" altLang="zh-CN" dirty="0"/>
          </a:p>
          <a:p>
            <a:pPr>
              <a:buFont typeface="Wingdings" panose="05000000000000000000" pitchFamily="2" charset="2"/>
              <a:buChar char="l"/>
            </a:pPr>
            <a:endParaRPr lang="en-US" altLang="zh-CN" dirty="0" smtClean="0"/>
          </a:p>
          <a:p>
            <a:pPr marL="201168" lvl="1" indent="0">
              <a:buNone/>
            </a:pPr>
            <a:endParaRPr lang="en-US" altLang="zh-CN" dirty="0" smtClean="0"/>
          </a:p>
          <a:p>
            <a:pPr marL="201168" lvl="1" indent="0">
              <a:buNone/>
            </a:pPr>
            <a:endParaRPr lang="en-US" altLang="zh-CN" dirty="0" smtClean="0"/>
          </a:p>
          <a:p>
            <a:pPr marL="201168" lvl="1" indent="0">
              <a:buNone/>
            </a:pPr>
            <a:endParaRPr lang="en-US" altLang="zh-CN" dirty="0"/>
          </a:p>
          <a:p>
            <a:pPr lvl="1">
              <a:buFont typeface="Wingdings" panose="05000000000000000000" pitchFamily="2" charset="2"/>
              <a:buChar char="l"/>
            </a:pPr>
            <a:r>
              <a:rPr lang="zh-CN" altLang="en-US" dirty="0" smtClean="0"/>
              <a:t>程序</a:t>
            </a:r>
            <a:r>
              <a:rPr lang="en-US" altLang="zh-CN" dirty="0" smtClean="0"/>
              <a:t>2</a:t>
            </a:r>
            <a:r>
              <a:rPr lang="zh-CN" altLang="en-US" dirty="0" smtClean="0"/>
              <a:t>：</a:t>
            </a:r>
            <a:endParaRPr lang="en-US" altLang="zh-CN" dirty="0"/>
          </a:p>
          <a:p>
            <a:pPr lvl="2">
              <a:buFont typeface="Wingdings" panose="05000000000000000000" pitchFamily="2" charset="2"/>
              <a:buChar char="l"/>
            </a:pPr>
            <a:r>
              <a:rPr lang="zh-CN" altLang="en-US" dirty="0"/>
              <a:t>运算</a:t>
            </a:r>
            <a:r>
              <a:rPr lang="zh-CN" altLang="en-US" dirty="0" smtClean="0"/>
              <a:t>结果</a:t>
            </a:r>
            <a:r>
              <a:rPr lang="zh-CN" altLang="en-US" dirty="0"/>
              <a:t>没有</a:t>
            </a:r>
            <a:r>
              <a:rPr lang="zh-CN" altLang="en-US" dirty="0" smtClean="0"/>
              <a:t>产生最高位借位，</a:t>
            </a:r>
            <a:r>
              <a:rPr lang="en-US" altLang="zh-CN" dirty="0" smtClean="0"/>
              <a:t>CF=0</a:t>
            </a:r>
            <a:r>
              <a:rPr lang="zh-CN" altLang="en-US" dirty="0"/>
              <a:t>，跳转</a:t>
            </a:r>
            <a:r>
              <a:rPr lang="en-US" altLang="zh-CN" dirty="0" smtClean="0"/>
              <a:t>L3</a:t>
            </a:r>
            <a:endParaRPr lang="en-US" altLang="zh-CN" dirty="0"/>
          </a:p>
          <a:p>
            <a:pPr marL="914400" lvl="1" indent="-457200">
              <a:buNone/>
            </a:pPr>
            <a:endParaRPr lang="en-US" altLang="zh-CN" dirty="0"/>
          </a:p>
        </p:txBody>
      </p:sp>
      <p:sp>
        <p:nvSpPr>
          <p:cNvPr id="4" name="文本占位符 3"/>
          <p:cNvSpPr>
            <a:spLocks noGrp="1"/>
          </p:cNvSpPr>
          <p:nvPr>
            <p:ph type="body" sz="half" idx="2"/>
          </p:nvPr>
        </p:nvSpPr>
        <p:spPr/>
        <p:txBody>
          <a:bodyPr/>
          <a:lstStyle/>
          <a:p>
            <a:endParaRPr lang="zh-CN" altLang="en-US" dirty="0"/>
          </a:p>
        </p:txBody>
      </p:sp>
      <p:pic>
        <p:nvPicPr>
          <p:cNvPr id="7" name="图片 6"/>
          <p:cNvPicPr>
            <a:picLocks noChangeAspect="1"/>
          </p:cNvPicPr>
          <p:nvPr/>
        </p:nvPicPr>
        <p:blipFill>
          <a:blip r:embed="rId3"/>
          <a:stretch>
            <a:fillRect/>
          </a:stretch>
        </p:blipFill>
        <p:spPr>
          <a:xfrm>
            <a:off x="4226943" y="937035"/>
            <a:ext cx="7783621" cy="2068880"/>
          </a:xfrm>
          <a:prstGeom prst="rect">
            <a:avLst/>
          </a:prstGeom>
        </p:spPr>
      </p:pic>
      <p:pic>
        <p:nvPicPr>
          <p:cNvPr id="10" name="图片 9"/>
          <p:cNvPicPr>
            <a:picLocks noChangeAspect="1"/>
          </p:cNvPicPr>
          <p:nvPr/>
        </p:nvPicPr>
        <p:blipFill>
          <a:blip r:embed="rId4"/>
          <a:stretch>
            <a:fillRect/>
          </a:stretch>
        </p:blipFill>
        <p:spPr>
          <a:xfrm>
            <a:off x="7724302" y="3368165"/>
            <a:ext cx="4039566" cy="1686914"/>
          </a:xfrm>
          <a:prstGeom prst="rect">
            <a:avLst/>
          </a:prstGeom>
        </p:spPr>
      </p:pic>
      <p:pic>
        <p:nvPicPr>
          <p:cNvPr id="11" name="图片 10"/>
          <p:cNvPicPr>
            <a:picLocks noChangeAspect="1"/>
          </p:cNvPicPr>
          <p:nvPr/>
        </p:nvPicPr>
        <p:blipFill>
          <a:blip r:embed="rId5"/>
          <a:stretch>
            <a:fillRect/>
          </a:stretch>
        </p:blipFill>
        <p:spPr>
          <a:xfrm>
            <a:off x="4518479" y="4082308"/>
            <a:ext cx="1457143" cy="1066667"/>
          </a:xfrm>
          <a:prstGeom prst="rect">
            <a:avLst/>
          </a:prstGeom>
        </p:spPr>
      </p:pic>
      <p:pic>
        <p:nvPicPr>
          <p:cNvPr id="12" name="图片 11"/>
          <p:cNvPicPr>
            <a:picLocks noChangeAspect="1"/>
          </p:cNvPicPr>
          <p:nvPr/>
        </p:nvPicPr>
        <p:blipFill>
          <a:blip r:embed="rId6"/>
          <a:stretch>
            <a:fillRect/>
          </a:stretch>
        </p:blipFill>
        <p:spPr>
          <a:xfrm>
            <a:off x="8321907" y="5267109"/>
            <a:ext cx="1180952" cy="1038095"/>
          </a:xfrm>
          <a:prstGeom prst="rect">
            <a:avLst/>
          </a:prstGeom>
        </p:spPr>
      </p:pic>
    </p:spTree>
    <p:extLst>
      <p:ext uri="{BB962C8B-B14F-4D97-AF65-F5344CB8AC3E}">
        <p14:creationId xmlns:p14="http://schemas.microsoft.com/office/powerpoint/2010/main" val="1558072995"/>
      </p:ext>
    </p:extLst>
  </p:cSld>
  <p:clrMapOvr>
    <a:masterClrMapping/>
  </p:clrMapOvr>
  <p:timing>
    <p:tnLst>
      <p:par>
        <p:cTn id="1" dur="indefinite" restart="never" nodeType="tmRoot"/>
      </p:par>
    </p:tnLst>
  </p:timing>
</p:sld>
</file>

<file path=ppt/theme/theme1.xml><?xml version="1.0" encoding="utf-8"?>
<a:theme xmlns:a="http://schemas.openxmlformats.org/drawingml/2006/main" name="回顾">
  <a:themeElements>
    <a:clrScheme name="回顾">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回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回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383</TotalTime>
  <Words>1748</Words>
  <Application>Microsoft Office PowerPoint</Application>
  <PresentationFormat>宽屏</PresentationFormat>
  <Paragraphs>260</Paragraphs>
  <Slides>21</Slides>
  <Notes>19</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21</vt:i4>
      </vt:variant>
    </vt:vector>
  </HeadingPairs>
  <TitlesOfParts>
    <vt:vector size="28" baseType="lpstr">
      <vt:lpstr>黑体</vt:lpstr>
      <vt:lpstr>宋体</vt:lpstr>
      <vt:lpstr>Calibri</vt:lpstr>
      <vt:lpstr>Calibri Light</vt:lpstr>
      <vt:lpstr>Cambria Math</vt:lpstr>
      <vt:lpstr>Wingdings</vt:lpstr>
      <vt:lpstr>回顾</vt:lpstr>
      <vt:lpstr>微机原理习题课</vt:lpstr>
      <vt:lpstr>PowerPoint 演示文稿</vt:lpstr>
      <vt:lpstr>第一章</vt:lpstr>
      <vt:lpstr>第一章</vt:lpstr>
      <vt:lpstr>第二章</vt:lpstr>
      <vt:lpstr>第二章</vt:lpstr>
      <vt:lpstr>第三章</vt:lpstr>
      <vt:lpstr>第三章</vt:lpstr>
      <vt:lpstr>第三章</vt:lpstr>
      <vt:lpstr>第四章</vt:lpstr>
      <vt:lpstr>第四章</vt:lpstr>
      <vt:lpstr>第四章</vt:lpstr>
      <vt:lpstr>第四章</vt:lpstr>
      <vt:lpstr>第五章</vt:lpstr>
      <vt:lpstr>第五章</vt:lpstr>
      <vt:lpstr>第五章</vt:lpstr>
      <vt:lpstr>第五章</vt:lpstr>
      <vt:lpstr>第六章</vt:lpstr>
      <vt:lpstr>第六章</vt:lpstr>
      <vt:lpstr>第六章</vt:lpstr>
      <vt:lpstr>第六章</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wang junteng</dc:creator>
  <cp:lastModifiedBy>junteng wang</cp:lastModifiedBy>
  <cp:revision>37</cp:revision>
  <dcterms:created xsi:type="dcterms:W3CDTF">2018-12-01T08:42:04Z</dcterms:created>
  <dcterms:modified xsi:type="dcterms:W3CDTF">2018-12-03T03:25:38Z</dcterms:modified>
</cp:coreProperties>
</file>