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binary" initials="mbinary" lastIdx="1" clrIdx="0">
    <p:extLst>
      <p:ext uri="{19B8F6BF-5375-455C-9EA6-DF929625EA0E}">
        <p15:presenceInfo xmlns:p15="http://schemas.microsoft.com/office/powerpoint/2012/main" userId="mbinar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B6A12B-C657-4856-8E4C-9AADDBD40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7216942-6A79-44C1-B847-722ADF651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04439F-7B0C-448F-A7F3-466E7E300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9688CF-5390-4F58-A4CE-D032FB51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CBADE0-6C25-401B-A0DB-894ADC4F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58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1CF84B-646E-4DE2-85E4-30F186D7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E591AF-E710-4C5C-AF34-0960AC673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D72184-B012-477F-A3F5-19832725A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42AA03-11F2-4B58-9F2F-1544389A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0D52C6-324D-462B-915C-B45EEBBA1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49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E1F0A4-A2AC-441B-973E-232E08C52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C88AE4-AE0E-412B-91C7-6EFC59261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3D2057-CC57-4B5E-B3B6-66DD90ED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460E36-4CB1-4ECF-BD0A-55BC78AEC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B44F80-C1A1-4CFA-8B85-3271ADF6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6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AD04F-9422-4EF5-8357-A2FC0894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7E7245-B9F5-4050-9FC6-6E18BA81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1174B6-243A-40A4-B78D-8DC6A9E50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F77224-13A6-458C-985E-BEE329EF4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343187-2F2A-4818-91F5-F1A11727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D7F436-D608-4897-A45C-C7A238E9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15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6DF9A-AC3B-4DE9-88C3-114915F0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16B4D7-918C-4AEE-91CB-D35701BBE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7E32C7-2968-4194-85BF-68675267D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EA2684-C7BD-4EE5-9DBF-5F7A9886F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D3DF0E-38A0-4699-A612-34BFD40C2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9F98A8B-EA82-49B2-BB1C-8FAFFF965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F316539-9F64-41E0-AE2F-71A6845D6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F5DDBC3-2CA8-4AC2-ACC4-A1C646E72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23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39D49-E686-4FBC-B21D-C7181F4A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A81485-3AD4-4832-98A3-895C512EF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9DDED5D-5ADA-48F5-A2C0-6692CB6A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AA4C09-28CA-4C8C-ACBC-B73FEEBE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52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20A8A6F-68F1-400D-AE58-1563A75A8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47481B4-414A-48BF-B1C7-1DC4B56A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AE1376-E97D-482F-9DE7-B186A7DD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6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EFE679-2968-4520-9705-766FA2C5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76FEE0-93C5-418C-B795-75644913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7461C9-4E9D-4EBB-B409-4FF28A478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CC9990-E1F7-4E0E-9991-7EAE5AE1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53561B9-D0CD-48D5-A7B3-7F449E30A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90E386-71C4-4780-A0F9-3134D713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49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1A80D-D6A2-48CF-B2CA-52D892D0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4D605C9-4AA1-43AE-B0C8-E057FE85F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DF0A3FF-2758-4AE2-A4F3-4FE3D193D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1AE330-F827-47B9-981F-C5E08371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C95250-8986-4532-A941-88A7BD98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C2766E-8B4B-40BF-9077-A4A18F83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28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6B6315-F377-4059-8676-F90A68EC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E0F8DF-716E-45D1-A7E5-A55D7A7DC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A87DE0-E119-4BCE-A4C8-00C8B1F1C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298BC9-23EC-44C6-BD51-BC3B75E5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695DFA-1094-4EBD-BF4D-5E4A8ED1E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58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70D5554-7024-4F4B-9533-5A08980F9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303E3D-09E9-40D8-9E5D-63B05522F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344CAE-A5A5-4BF8-BF75-E3A3E69F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38686C-97BE-47C2-A630-D6D710DE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B9D4C4-FEE1-4FF4-91C0-D0629209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62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D132ED-96E5-4DEA-9429-56FB5164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D92A4A-D742-43F2-93A4-37F2586A8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D6E0AE-5A94-4AEC-B713-74F77F1ED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F74A4-C538-4602-BEA4-59FC4D51C791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0EA01E-BFF1-4A6A-B5EB-AB34B5A88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15CA68-87C9-4EDA-A796-259FAFAD2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9756F-BE18-43C9-A2F7-6D11F26EA9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22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3E2E1809-DC0E-40E1-92C6-B4961DB2F603}"/>
              </a:ext>
            </a:extLst>
          </p:cNvPr>
          <p:cNvSpPr/>
          <p:nvPr/>
        </p:nvSpPr>
        <p:spPr>
          <a:xfrm>
            <a:off x="1463040" y="143918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F64A7D3-1D27-476C-A2FB-3C3860C0C186}"/>
              </a:ext>
            </a:extLst>
          </p:cNvPr>
          <p:cNvSpPr/>
          <p:nvPr/>
        </p:nvSpPr>
        <p:spPr>
          <a:xfrm>
            <a:off x="747423" y="211504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endParaRPr lang="zh-CN" altLang="en-US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7AE8C2B-D0F2-4BB3-A025-6346DB2A62E3}"/>
              </a:ext>
            </a:extLst>
          </p:cNvPr>
          <p:cNvSpPr/>
          <p:nvPr/>
        </p:nvSpPr>
        <p:spPr>
          <a:xfrm>
            <a:off x="2091193" y="2115045"/>
            <a:ext cx="628153" cy="5247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</a:t>
            </a:r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C3CC57E-64E6-4B5C-890B-F27708A80D09}"/>
              </a:ext>
            </a:extLst>
          </p:cNvPr>
          <p:cNvSpPr/>
          <p:nvPr/>
        </p:nvSpPr>
        <p:spPr>
          <a:xfrm>
            <a:off x="1709531" y="2904213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wl</a:t>
            </a:r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86F281C-34AF-4880-9C12-31EF33AE44FC}"/>
              </a:ext>
            </a:extLst>
          </p:cNvPr>
          <p:cNvSpPr/>
          <p:nvPr/>
        </p:nvSpPr>
        <p:spPr>
          <a:xfrm>
            <a:off x="2671639" y="2904213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wr</a:t>
            </a:r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97AF7546-ACF0-43E7-BADA-1538833FA818}"/>
              </a:ext>
            </a:extLst>
          </p:cNvPr>
          <p:cNvCxnSpPr>
            <a:cxnSpLocks/>
            <a:stCxn id="4" idx="3"/>
            <a:endCxn id="6" idx="7"/>
          </p:cNvCxnSpPr>
          <p:nvPr/>
        </p:nvCxnSpPr>
        <p:spPr>
          <a:xfrm flipH="1">
            <a:off x="1283585" y="1887119"/>
            <a:ext cx="271446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0DE4967B-A648-4F8D-8EA9-07BA2EE79025}"/>
              </a:ext>
            </a:extLst>
          </p:cNvPr>
          <p:cNvCxnSpPr>
            <a:cxnSpLocks/>
            <a:stCxn id="4" idx="5"/>
            <a:endCxn id="7" idx="1"/>
          </p:cNvCxnSpPr>
          <p:nvPr/>
        </p:nvCxnSpPr>
        <p:spPr>
          <a:xfrm>
            <a:off x="1999202" y="1887119"/>
            <a:ext cx="183982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5C2CF45F-0F24-4A90-975C-B76A2F1B33C2}"/>
              </a:ext>
            </a:extLst>
          </p:cNvPr>
          <p:cNvCxnSpPr>
            <a:cxnSpLocks/>
          </p:cNvCxnSpPr>
          <p:nvPr/>
        </p:nvCxnSpPr>
        <p:spPr>
          <a:xfrm flipH="1">
            <a:off x="1911738" y="2619633"/>
            <a:ext cx="271446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7B64814-C21E-4579-A9B1-E54B1010C149}"/>
              </a:ext>
            </a:extLst>
          </p:cNvPr>
          <p:cNvCxnSpPr>
            <a:cxnSpLocks/>
            <a:stCxn id="7" idx="5"/>
            <a:endCxn id="10" idx="1"/>
          </p:cNvCxnSpPr>
          <p:nvPr/>
        </p:nvCxnSpPr>
        <p:spPr>
          <a:xfrm>
            <a:off x="2627355" y="2562979"/>
            <a:ext cx="136275" cy="418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AF75E7BD-8920-4413-B7D3-FE427D4105B5}"/>
              </a:ext>
            </a:extLst>
          </p:cNvPr>
          <p:cNvSpPr/>
          <p:nvPr/>
        </p:nvSpPr>
        <p:spPr>
          <a:xfrm>
            <a:off x="5136543" y="1439185"/>
            <a:ext cx="628153" cy="5247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</a:t>
            </a:r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442113B-C5E8-444C-B767-7CAD38C69B4E}"/>
              </a:ext>
            </a:extLst>
          </p:cNvPr>
          <p:cNvSpPr/>
          <p:nvPr/>
        </p:nvSpPr>
        <p:spPr>
          <a:xfrm>
            <a:off x="4420926" y="211504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01D07AB-83EB-4E0B-8F4C-2FA62182A0A9}"/>
              </a:ext>
            </a:extLst>
          </p:cNvPr>
          <p:cNvSpPr/>
          <p:nvPr/>
        </p:nvSpPr>
        <p:spPr>
          <a:xfrm>
            <a:off x="5764696" y="211504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wr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A62F8F1-52CC-4E5B-8367-5743EE967BFB}"/>
              </a:ext>
            </a:extLst>
          </p:cNvPr>
          <p:cNvSpPr/>
          <p:nvPr/>
        </p:nvSpPr>
        <p:spPr>
          <a:xfrm>
            <a:off x="4914457" y="2981066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wl</a:t>
            </a:r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D3FCEAD-953C-473C-A882-F5FE1F8086A6}"/>
              </a:ext>
            </a:extLst>
          </p:cNvPr>
          <p:cNvSpPr/>
          <p:nvPr/>
        </p:nvSpPr>
        <p:spPr>
          <a:xfrm>
            <a:off x="3814363" y="2981066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endParaRPr lang="zh-CN" altLang="en-US" dirty="0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33C6051-32B6-4777-AB5D-5E366C65B714}"/>
              </a:ext>
            </a:extLst>
          </p:cNvPr>
          <p:cNvCxnSpPr>
            <a:cxnSpLocks/>
            <a:stCxn id="11" idx="3"/>
            <a:endCxn id="12" idx="7"/>
          </p:cNvCxnSpPr>
          <p:nvPr/>
        </p:nvCxnSpPr>
        <p:spPr>
          <a:xfrm flipH="1">
            <a:off x="4957088" y="1887119"/>
            <a:ext cx="271446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642D9A9-7C51-4750-8DD9-75DD0A3827A0}"/>
              </a:ext>
            </a:extLst>
          </p:cNvPr>
          <p:cNvCxnSpPr>
            <a:cxnSpLocks/>
            <a:stCxn id="11" idx="5"/>
            <a:endCxn id="13" idx="1"/>
          </p:cNvCxnSpPr>
          <p:nvPr/>
        </p:nvCxnSpPr>
        <p:spPr>
          <a:xfrm>
            <a:off x="5672705" y="1887119"/>
            <a:ext cx="183982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E033F65-BC35-46D8-A927-2E9FBAF60371}"/>
              </a:ext>
            </a:extLst>
          </p:cNvPr>
          <p:cNvCxnSpPr>
            <a:cxnSpLocks/>
          </p:cNvCxnSpPr>
          <p:nvPr/>
        </p:nvCxnSpPr>
        <p:spPr>
          <a:xfrm>
            <a:off x="4886687" y="2658060"/>
            <a:ext cx="206123" cy="352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137F2F71-01B7-4431-9637-C4ED42B1161E}"/>
              </a:ext>
            </a:extLst>
          </p:cNvPr>
          <p:cNvCxnSpPr>
            <a:cxnSpLocks/>
            <a:stCxn id="12" idx="3"/>
            <a:endCxn id="15" idx="7"/>
          </p:cNvCxnSpPr>
          <p:nvPr/>
        </p:nvCxnSpPr>
        <p:spPr>
          <a:xfrm flipH="1">
            <a:off x="4350525" y="2562979"/>
            <a:ext cx="162392" cy="494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:a16="http://schemas.microsoft.com/office/drawing/2014/main" id="{2C0C1303-EDAF-427E-A4FA-699CE0C1DE80}"/>
              </a:ext>
            </a:extLst>
          </p:cNvPr>
          <p:cNvSpPr/>
          <p:nvPr/>
        </p:nvSpPr>
        <p:spPr>
          <a:xfrm>
            <a:off x="8308339" y="143918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</a:t>
            </a:r>
            <a:endParaRPr lang="zh-CN" altLang="en-US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EF36CA7-3999-4FC8-8A15-F4E560A2C9FB}"/>
              </a:ext>
            </a:extLst>
          </p:cNvPr>
          <p:cNvSpPr/>
          <p:nvPr/>
        </p:nvSpPr>
        <p:spPr>
          <a:xfrm>
            <a:off x="7592722" y="2115045"/>
            <a:ext cx="628153" cy="5247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60B610FA-AB33-4D21-A7A6-279C19C47A67}"/>
              </a:ext>
            </a:extLst>
          </p:cNvPr>
          <p:cNvSpPr/>
          <p:nvPr/>
        </p:nvSpPr>
        <p:spPr>
          <a:xfrm>
            <a:off x="8936492" y="2115045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wr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6247FA24-ABC7-4A0F-826F-5A32F324C83E}"/>
              </a:ext>
            </a:extLst>
          </p:cNvPr>
          <p:cNvSpPr/>
          <p:nvPr/>
        </p:nvSpPr>
        <p:spPr>
          <a:xfrm>
            <a:off x="8086253" y="2981066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wl</a:t>
            </a:r>
            <a:endParaRPr lang="zh-CN" altLang="en-US" dirty="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FABBA8D5-108F-43E3-A7A8-34427311F28A}"/>
              </a:ext>
            </a:extLst>
          </p:cNvPr>
          <p:cNvSpPr/>
          <p:nvPr/>
        </p:nvSpPr>
        <p:spPr>
          <a:xfrm>
            <a:off x="6986159" y="2981066"/>
            <a:ext cx="628153" cy="5247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endParaRPr lang="zh-CN" altLang="en-US" dirty="0"/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CD622AC5-3071-4CD6-AFA9-6C971A109745}"/>
              </a:ext>
            </a:extLst>
          </p:cNvPr>
          <p:cNvCxnSpPr>
            <a:cxnSpLocks/>
            <a:stCxn id="35" idx="3"/>
            <a:endCxn id="36" idx="7"/>
          </p:cNvCxnSpPr>
          <p:nvPr/>
        </p:nvCxnSpPr>
        <p:spPr>
          <a:xfrm flipH="1">
            <a:off x="8128884" y="1887119"/>
            <a:ext cx="271446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34865E64-781F-465D-8E67-3435F7FD5D86}"/>
              </a:ext>
            </a:extLst>
          </p:cNvPr>
          <p:cNvCxnSpPr>
            <a:cxnSpLocks/>
            <a:stCxn id="35" idx="5"/>
            <a:endCxn id="37" idx="1"/>
          </p:cNvCxnSpPr>
          <p:nvPr/>
        </p:nvCxnSpPr>
        <p:spPr>
          <a:xfrm>
            <a:off x="8844501" y="1887119"/>
            <a:ext cx="183982" cy="304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34744D98-FA94-4D59-88B0-273BEFF46FEB}"/>
              </a:ext>
            </a:extLst>
          </p:cNvPr>
          <p:cNvCxnSpPr>
            <a:cxnSpLocks/>
          </p:cNvCxnSpPr>
          <p:nvPr/>
        </p:nvCxnSpPr>
        <p:spPr>
          <a:xfrm>
            <a:off x="8058483" y="2658060"/>
            <a:ext cx="206123" cy="352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3B337408-AA22-4B95-847C-799180473A3A}"/>
              </a:ext>
            </a:extLst>
          </p:cNvPr>
          <p:cNvCxnSpPr>
            <a:cxnSpLocks/>
            <a:stCxn id="36" idx="3"/>
            <a:endCxn id="39" idx="7"/>
          </p:cNvCxnSpPr>
          <p:nvPr/>
        </p:nvCxnSpPr>
        <p:spPr>
          <a:xfrm flipH="1">
            <a:off x="7522321" y="2562979"/>
            <a:ext cx="162392" cy="494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箭头: 右 43">
            <a:extLst>
              <a:ext uri="{FF2B5EF4-FFF2-40B4-BE49-F238E27FC236}">
                <a16:creationId xmlns:a16="http://schemas.microsoft.com/office/drawing/2014/main" id="{33DA696E-2096-4209-8DC7-A4004E735A92}"/>
              </a:ext>
            </a:extLst>
          </p:cNvPr>
          <p:cNvSpPr/>
          <p:nvPr/>
        </p:nvSpPr>
        <p:spPr>
          <a:xfrm>
            <a:off x="3172569" y="2115045"/>
            <a:ext cx="990325" cy="4479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</a:t>
            </a:r>
            <a:r>
              <a:rPr lang="zh-CN" altLang="en-US" dirty="0"/>
              <a:t>左旋</a:t>
            </a:r>
          </a:p>
        </p:txBody>
      </p:sp>
      <p:sp>
        <p:nvSpPr>
          <p:cNvPr id="45" name="箭头: 右 44">
            <a:extLst>
              <a:ext uri="{FF2B5EF4-FFF2-40B4-BE49-F238E27FC236}">
                <a16:creationId xmlns:a16="http://schemas.microsoft.com/office/drawing/2014/main" id="{48A8AE42-28A6-4C0B-AF85-D52F947F103C}"/>
              </a:ext>
            </a:extLst>
          </p:cNvPr>
          <p:cNvSpPr/>
          <p:nvPr/>
        </p:nvSpPr>
        <p:spPr>
          <a:xfrm>
            <a:off x="6478543" y="2115045"/>
            <a:ext cx="990325" cy="4479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/>
              <a:t>s,p</a:t>
            </a:r>
            <a:r>
              <a:rPr lang="zh-CN" altLang="en-US" sz="1600" dirty="0"/>
              <a:t>反色</a:t>
            </a:r>
          </a:p>
        </p:txBody>
      </p:sp>
    </p:spTree>
    <p:extLst>
      <p:ext uri="{BB962C8B-B14F-4D97-AF65-F5344CB8AC3E}">
        <p14:creationId xmlns:p14="http://schemas.microsoft.com/office/powerpoint/2010/main" val="295325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D524E75-0984-4648-9496-AB248B1067D9}"/>
              </a:ext>
            </a:extLst>
          </p:cNvPr>
          <p:cNvSpPr/>
          <p:nvPr/>
        </p:nvSpPr>
        <p:spPr>
          <a:xfrm>
            <a:off x="1685365" y="1559859"/>
            <a:ext cx="1367093" cy="1345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r>
              <a:rPr lang="zh-CN" altLang="en-US" dirty="0"/>
              <a:t>红</a:t>
            </a:r>
            <a:endParaRPr lang="en-US" altLang="zh-CN" dirty="0"/>
          </a:p>
          <a:p>
            <a:pPr algn="ctr"/>
            <a:r>
              <a:rPr lang="en-US" altLang="zh-CN" dirty="0"/>
              <a:t>p(x)</a:t>
            </a:r>
            <a:r>
              <a:rPr lang="zh-CN" altLang="en-US" dirty="0"/>
              <a:t>红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0CD3220-4D49-4E68-9E6E-08503FCF5675}"/>
              </a:ext>
            </a:extLst>
          </p:cNvPr>
          <p:cNvSpPr/>
          <p:nvPr/>
        </p:nvSpPr>
        <p:spPr>
          <a:xfrm>
            <a:off x="4984376" y="1559859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case2</a:t>
            </a:r>
            <a:endParaRPr lang="zh-CN" altLang="en-US" sz="2400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710304D-ADCE-48EA-AF26-8A6D7A149104}"/>
              </a:ext>
            </a:extLst>
          </p:cNvPr>
          <p:cNvSpPr/>
          <p:nvPr/>
        </p:nvSpPr>
        <p:spPr>
          <a:xfrm>
            <a:off x="3587902" y="5266813"/>
            <a:ext cx="1487868" cy="992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成功</a:t>
            </a:r>
            <a:r>
              <a:rPr lang="en-US" altLang="zh-CN" dirty="0"/>
              <a:t>,</a:t>
            </a:r>
            <a:r>
              <a:rPr lang="zh-CN" altLang="en-US" dirty="0"/>
              <a:t>结束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4D5636E-FD5B-459F-BF3A-6A3C4B48751B}"/>
              </a:ext>
            </a:extLst>
          </p:cNvPr>
          <p:cNvSpPr/>
          <p:nvPr/>
        </p:nvSpPr>
        <p:spPr>
          <a:xfrm>
            <a:off x="5829087" y="4065478"/>
            <a:ext cx="1321271" cy="12549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case3</a:t>
            </a:r>
            <a:endParaRPr lang="zh-CN" altLang="en-US" sz="2400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B8EECFF-3BFA-497D-9051-1DA5EDD7A804}"/>
              </a:ext>
            </a:extLst>
          </p:cNvPr>
          <p:cNvSpPr/>
          <p:nvPr/>
        </p:nvSpPr>
        <p:spPr>
          <a:xfrm>
            <a:off x="2458010" y="3734949"/>
            <a:ext cx="1183341" cy="992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case1</a:t>
            </a:r>
            <a:endParaRPr lang="zh-CN" altLang="en-US" sz="2000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D9EE962-1D28-4472-97B5-AA96D993870C}"/>
              </a:ext>
            </a:extLst>
          </p:cNvPr>
          <p:cNvCxnSpPr>
            <a:cxnSpLocks/>
            <a:stCxn id="4" idx="4"/>
            <a:endCxn id="8" idx="0"/>
          </p:cNvCxnSpPr>
          <p:nvPr/>
        </p:nvCxnSpPr>
        <p:spPr>
          <a:xfrm>
            <a:off x="2368912" y="2904861"/>
            <a:ext cx="680769" cy="83008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354DABD-5801-436F-B70C-BA47402A6190}"/>
              </a:ext>
            </a:extLst>
          </p:cNvPr>
          <p:cNvSpPr txBox="1"/>
          <p:nvPr/>
        </p:nvSpPr>
        <p:spPr>
          <a:xfrm>
            <a:off x="2241177" y="2984494"/>
            <a:ext cx="1954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u(x)</a:t>
            </a:r>
            <a:r>
              <a:rPr lang="zh-CN" altLang="en-US" dirty="0"/>
              <a:t>是红色</a:t>
            </a:r>
            <a:endParaRPr lang="en-US" altLang="zh-CN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954CA66-388C-4B86-A09C-2ABF8D9421FC}"/>
              </a:ext>
            </a:extLst>
          </p:cNvPr>
          <p:cNvSpPr txBox="1"/>
          <p:nvPr/>
        </p:nvSpPr>
        <p:spPr>
          <a:xfrm>
            <a:off x="1784295" y="4581718"/>
            <a:ext cx="1954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p(p(x))</a:t>
            </a:r>
            <a:r>
              <a:rPr lang="zh-CN" altLang="en-US" dirty="0"/>
              <a:t>变红</a:t>
            </a:r>
            <a:r>
              <a:rPr lang="en-US" altLang="zh-CN" dirty="0"/>
              <a:t>,</a:t>
            </a:r>
          </a:p>
          <a:p>
            <a:r>
              <a:rPr lang="en-US" altLang="zh-CN" dirty="0"/>
              <a:t>p(x), u(x) </a:t>
            </a:r>
            <a:r>
              <a:rPr lang="zh-CN" altLang="en-US" dirty="0"/>
              <a:t>变黑</a:t>
            </a:r>
            <a:endParaRPr lang="en-US" altLang="zh-CN" dirty="0"/>
          </a:p>
          <a:p>
            <a:r>
              <a:rPr lang="en-US" altLang="zh-CN" dirty="0"/>
              <a:t>x = p(p(x))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A5619D2-225D-4076-9EDE-94792A0E0F88}"/>
              </a:ext>
            </a:extLst>
          </p:cNvPr>
          <p:cNvSpPr txBox="1"/>
          <p:nvPr/>
        </p:nvSpPr>
        <p:spPr>
          <a:xfrm>
            <a:off x="6696645" y="365102"/>
            <a:ext cx="483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</a:rPr>
              <a:t>记当前考察结点为 </a:t>
            </a:r>
            <a:r>
              <a:rPr lang="en-US" altLang="zh-CN" dirty="0">
                <a:solidFill>
                  <a:schemeClr val="accent2"/>
                </a:solidFill>
              </a:rPr>
              <a:t>x, </a:t>
            </a:r>
            <a:r>
              <a:rPr lang="zh-CN" altLang="en-US" dirty="0">
                <a:solidFill>
                  <a:schemeClr val="accent2"/>
                </a:solidFill>
              </a:rPr>
              <a:t>父亲 为</a:t>
            </a:r>
            <a:r>
              <a:rPr lang="en-US" altLang="zh-CN" dirty="0">
                <a:solidFill>
                  <a:schemeClr val="accent2"/>
                </a:solidFill>
              </a:rPr>
              <a:t>p(x), </a:t>
            </a:r>
            <a:r>
              <a:rPr lang="zh-CN" altLang="en-US" dirty="0">
                <a:solidFill>
                  <a:schemeClr val="accent2"/>
                </a:solidFill>
              </a:rPr>
              <a:t>祖父</a:t>
            </a:r>
            <a:r>
              <a:rPr lang="en-US" altLang="zh-CN" dirty="0">
                <a:solidFill>
                  <a:schemeClr val="accent2"/>
                </a:solidFill>
              </a:rPr>
              <a:t>p(p(x)), </a:t>
            </a:r>
            <a:r>
              <a:rPr lang="zh-CN" altLang="en-US" dirty="0">
                <a:solidFill>
                  <a:schemeClr val="accent2"/>
                </a:solidFill>
              </a:rPr>
              <a:t>取叔叔 </a:t>
            </a:r>
            <a:r>
              <a:rPr lang="en-US" altLang="zh-CN" dirty="0">
                <a:solidFill>
                  <a:schemeClr val="accent2"/>
                </a:solidFill>
              </a:rPr>
              <a:t>u(x)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B41B6B5-7C27-4DD3-BEBF-2B0F66011966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1210502" y="2707890"/>
            <a:ext cx="675069" cy="242217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F816B822-6DBA-47DE-A3D2-37E54B2929A7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3052458" y="2232360"/>
            <a:ext cx="1931918" cy="6260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C3CACC9A-A960-4762-810D-605F89A00305}"/>
              </a:ext>
            </a:extLst>
          </p:cNvPr>
          <p:cNvCxnSpPr>
            <a:cxnSpLocks/>
            <a:stCxn id="7" idx="3"/>
            <a:endCxn id="6" idx="6"/>
          </p:cNvCxnSpPr>
          <p:nvPr/>
        </p:nvCxnSpPr>
        <p:spPr>
          <a:xfrm flipH="1">
            <a:off x="5075770" y="5136606"/>
            <a:ext cx="946813" cy="62654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F27009DD-93B0-4288-9FBE-168277ECD7C5}"/>
              </a:ext>
            </a:extLst>
          </p:cNvPr>
          <p:cNvCxnSpPr>
            <a:cxnSpLocks/>
            <a:stCxn id="5" idx="5"/>
            <a:endCxn id="7" idx="0"/>
          </p:cNvCxnSpPr>
          <p:nvPr/>
        </p:nvCxnSpPr>
        <p:spPr>
          <a:xfrm>
            <a:off x="6331102" y="2814763"/>
            <a:ext cx="158621" cy="125071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FCAF5098-BB41-4FC2-A92F-C9D63DC0063E}"/>
              </a:ext>
            </a:extLst>
          </p:cNvPr>
          <p:cNvSpPr txBox="1"/>
          <p:nvPr/>
        </p:nvSpPr>
        <p:spPr>
          <a:xfrm>
            <a:off x="3263153" y="1302562"/>
            <a:ext cx="1721223" cy="95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u(x)</a:t>
            </a:r>
            <a:r>
              <a:rPr lang="zh-CN" altLang="en-US" dirty="0"/>
              <a:t>为黑</a:t>
            </a:r>
            <a:endParaRPr lang="en-US" altLang="zh-CN" dirty="0"/>
          </a:p>
          <a:p>
            <a:r>
              <a:rPr lang="en-US" altLang="zh-CN" dirty="0" err="1"/>
              <a:t>x,p</a:t>
            </a:r>
            <a:r>
              <a:rPr lang="en-US" altLang="zh-CN" dirty="0"/>
              <a:t>(x),p(p(x)),</a:t>
            </a:r>
            <a:r>
              <a:rPr lang="zh-CN" altLang="en-US" dirty="0"/>
              <a:t>成折线状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D0636F3-E0FD-4BD4-AEA0-D5C3AE932FCC}"/>
              </a:ext>
            </a:extLst>
          </p:cNvPr>
          <p:cNvSpPr txBox="1"/>
          <p:nvPr/>
        </p:nvSpPr>
        <p:spPr>
          <a:xfrm>
            <a:off x="5634338" y="3142148"/>
            <a:ext cx="226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p(x)</a:t>
            </a:r>
            <a:r>
              <a:rPr lang="zh-CN" altLang="en-US" dirty="0"/>
              <a:t>旋转</a:t>
            </a:r>
            <a:r>
              <a:rPr lang="en-US" altLang="zh-CN" dirty="0"/>
              <a:t>, x=p(x)</a:t>
            </a:r>
          </a:p>
          <a:p>
            <a:r>
              <a:rPr lang="en-US" altLang="zh-CN" dirty="0"/>
              <a:t>(</a:t>
            </a:r>
            <a:r>
              <a:rPr lang="zh-CN" altLang="en-US" dirty="0"/>
              <a:t>使</a:t>
            </a:r>
            <a:r>
              <a:rPr lang="en-US" altLang="zh-CN" dirty="0" err="1"/>
              <a:t>x,p</a:t>
            </a:r>
            <a:r>
              <a:rPr lang="en-US" altLang="zh-CN" dirty="0"/>
              <a:t>(x),p(p(x)),</a:t>
            </a:r>
            <a:r>
              <a:rPr lang="zh-CN" altLang="en-US" dirty="0"/>
              <a:t>成直线状</a:t>
            </a:r>
            <a:r>
              <a:rPr lang="en-US" altLang="zh-CN" dirty="0"/>
              <a:t>)</a:t>
            </a:r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E249A9B9-269A-4627-88BD-7185042E707D}"/>
              </a:ext>
            </a:extLst>
          </p:cNvPr>
          <p:cNvCxnSpPr>
            <a:cxnSpLocks/>
            <a:stCxn id="4" idx="5"/>
            <a:endCxn id="7" idx="1"/>
          </p:cNvCxnSpPr>
          <p:nvPr/>
        </p:nvCxnSpPr>
        <p:spPr>
          <a:xfrm>
            <a:off x="2852252" y="2707890"/>
            <a:ext cx="3170331" cy="154136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87E83072-A16F-415A-A44D-C4778FFE5671}"/>
              </a:ext>
            </a:extLst>
          </p:cNvPr>
          <p:cNvSpPr txBox="1"/>
          <p:nvPr/>
        </p:nvSpPr>
        <p:spPr>
          <a:xfrm>
            <a:off x="3687260" y="3055257"/>
            <a:ext cx="1721223" cy="95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u(x)</a:t>
            </a:r>
            <a:r>
              <a:rPr lang="zh-CN" altLang="en-US" dirty="0"/>
              <a:t>为黑</a:t>
            </a:r>
            <a:endParaRPr lang="en-US" altLang="zh-CN" dirty="0"/>
          </a:p>
          <a:p>
            <a:r>
              <a:rPr lang="en-US" altLang="zh-CN" dirty="0" err="1"/>
              <a:t>x,p</a:t>
            </a:r>
            <a:r>
              <a:rPr lang="en-US" altLang="zh-CN" dirty="0"/>
              <a:t>(x),p(p(x))</a:t>
            </a:r>
            <a:r>
              <a:rPr lang="zh-CN" altLang="en-US" dirty="0"/>
              <a:t>成直线状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2493C02-025E-46EC-86D4-10F29684F00A}"/>
              </a:ext>
            </a:extLst>
          </p:cNvPr>
          <p:cNvSpPr txBox="1"/>
          <p:nvPr/>
        </p:nvSpPr>
        <p:spPr>
          <a:xfrm>
            <a:off x="5511846" y="5564833"/>
            <a:ext cx="163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p(x)</a:t>
            </a:r>
            <a:r>
              <a:rPr lang="zh-CN" altLang="en-US" dirty="0"/>
              <a:t>变黑</a:t>
            </a:r>
            <a:endParaRPr lang="en-US" altLang="zh-CN" dirty="0"/>
          </a:p>
          <a:p>
            <a:r>
              <a:rPr lang="en-US" altLang="zh-CN" dirty="0"/>
              <a:t>p(p(x))</a:t>
            </a:r>
            <a:r>
              <a:rPr lang="zh-CN" altLang="en-US" dirty="0"/>
              <a:t>变红</a:t>
            </a:r>
            <a:endParaRPr lang="en-US" altLang="zh-CN" dirty="0"/>
          </a:p>
          <a:p>
            <a:r>
              <a:rPr lang="en-US" altLang="zh-CN" dirty="0"/>
              <a:t>p(p(x))</a:t>
            </a:r>
            <a:r>
              <a:rPr lang="zh-CN" altLang="en-US" dirty="0"/>
              <a:t>旋转</a:t>
            </a:r>
            <a:endParaRPr lang="en-US" altLang="zh-CN" dirty="0"/>
          </a:p>
        </p:txBody>
      </p:sp>
      <p:sp>
        <p:nvSpPr>
          <p:cNvPr id="62" name="箭头: 右 61">
            <a:extLst>
              <a:ext uri="{FF2B5EF4-FFF2-40B4-BE49-F238E27FC236}">
                <a16:creationId xmlns:a16="http://schemas.microsoft.com/office/drawing/2014/main" id="{AB0BFEFA-034A-4F30-B432-918DACA2CF0E}"/>
              </a:ext>
            </a:extLst>
          </p:cNvPr>
          <p:cNvSpPr/>
          <p:nvPr/>
        </p:nvSpPr>
        <p:spPr>
          <a:xfrm>
            <a:off x="452730" y="1890832"/>
            <a:ext cx="1174351" cy="449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问题入口</a:t>
            </a:r>
            <a:endParaRPr lang="en-US" altLang="zh-CN" sz="1200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A3039C2-26E6-4D76-8CC3-180A10D4C658}"/>
              </a:ext>
            </a:extLst>
          </p:cNvPr>
          <p:cNvSpPr txBox="1"/>
          <p:nvPr/>
        </p:nvSpPr>
        <p:spPr>
          <a:xfrm>
            <a:off x="7987552" y="2043485"/>
            <a:ext cx="3677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注意在旋转时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让将旋转的结点</a:t>
            </a:r>
            <a:r>
              <a:rPr lang="en-US" altLang="zh-CN" dirty="0">
                <a:solidFill>
                  <a:srgbClr val="FF0000"/>
                </a:solidFill>
              </a:rPr>
              <a:t>x</a:t>
            </a:r>
            <a:r>
              <a:rPr lang="zh-CN" altLang="en-US" dirty="0">
                <a:solidFill>
                  <a:srgbClr val="FF0000"/>
                </a:solidFill>
              </a:rPr>
              <a:t>的父亲的儿子指针指向新的父亲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如 </a:t>
            </a:r>
            <a:r>
              <a:rPr lang="en-US" altLang="zh-CN" dirty="0">
                <a:solidFill>
                  <a:srgbClr val="FF0000"/>
                </a:solidFill>
              </a:rPr>
              <a:t>p(w</a:t>
            </a:r>
            <a:r>
              <a:rPr lang="zh-CN" altLang="en-US" dirty="0">
                <a:solidFill>
                  <a:srgbClr val="FF0000"/>
                </a:solidFill>
              </a:rPr>
              <a:t>的父亲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旋转让 </a:t>
            </a:r>
            <a:r>
              <a:rPr lang="en-US" altLang="zh-CN" dirty="0">
                <a:solidFill>
                  <a:srgbClr val="FF0000"/>
                </a:solidFill>
              </a:rPr>
              <a:t>w </a:t>
            </a:r>
            <a:r>
              <a:rPr lang="zh-CN" altLang="en-US" dirty="0">
                <a:solidFill>
                  <a:srgbClr val="FF0000"/>
                </a:solidFill>
              </a:rPr>
              <a:t>成为父亲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则需要让</a:t>
            </a:r>
            <a:r>
              <a:rPr lang="en-US" altLang="zh-CN" dirty="0">
                <a:solidFill>
                  <a:srgbClr val="FF0000"/>
                </a:solidFill>
              </a:rPr>
              <a:t>g(p</a:t>
            </a:r>
            <a:r>
              <a:rPr lang="zh-CN" altLang="en-US" dirty="0">
                <a:solidFill>
                  <a:srgbClr val="FF0000"/>
                </a:solidFill>
              </a:rPr>
              <a:t>的父亲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指向</a:t>
            </a:r>
            <a:r>
              <a:rPr lang="en-US" altLang="zh-CN" dirty="0">
                <a:solidFill>
                  <a:srgbClr val="FF0000"/>
                </a:solidFill>
              </a:rPr>
              <a:t>w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E4CCE02-9A71-4523-B71C-FEFAB98BABAD}"/>
              </a:ext>
            </a:extLst>
          </p:cNvPr>
          <p:cNvSpPr/>
          <p:nvPr/>
        </p:nvSpPr>
        <p:spPr>
          <a:xfrm>
            <a:off x="2478323" y="24358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插入</a:t>
            </a: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B6C59D91-C5AD-47FF-A091-E50C7DD63F38}"/>
              </a:ext>
            </a:extLst>
          </p:cNvPr>
          <p:cNvSpPr/>
          <p:nvPr/>
        </p:nvSpPr>
        <p:spPr>
          <a:xfrm>
            <a:off x="766784" y="5130064"/>
            <a:ext cx="1183341" cy="992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判断 </a:t>
            </a:r>
            <a:r>
              <a:rPr lang="en-US" altLang="zh-CN" sz="2000" dirty="0"/>
              <a:t>p(x)</a:t>
            </a:r>
            <a:endParaRPr lang="zh-CN" altLang="en-US" sz="2000" dirty="0"/>
          </a:p>
        </p:txBody>
      </p: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D67F4DC9-2032-4462-B288-5123E1CE3DC4}"/>
              </a:ext>
            </a:extLst>
          </p:cNvPr>
          <p:cNvCxnSpPr>
            <a:cxnSpLocks/>
            <a:stCxn id="8" idx="3"/>
            <a:endCxn id="51" idx="7"/>
          </p:cNvCxnSpPr>
          <p:nvPr/>
        </p:nvCxnSpPr>
        <p:spPr>
          <a:xfrm flipH="1">
            <a:off x="1776829" y="4582254"/>
            <a:ext cx="854477" cy="69318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7AC5B14F-7559-43B2-802D-3E0605003E0A}"/>
              </a:ext>
            </a:extLst>
          </p:cNvPr>
          <p:cNvCxnSpPr>
            <a:cxnSpLocks/>
            <a:stCxn id="51" idx="6"/>
            <a:endCxn id="6" idx="2"/>
          </p:cNvCxnSpPr>
          <p:nvPr/>
        </p:nvCxnSpPr>
        <p:spPr>
          <a:xfrm>
            <a:off x="1950125" y="5626404"/>
            <a:ext cx="1637777" cy="13674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E919054E-516D-49CC-B8D8-6B4631696199}"/>
              </a:ext>
            </a:extLst>
          </p:cNvPr>
          <p:cNvSpPr txBox="1"/>
          <p:nvPr/>
        </p:nvSpPr>
        <p:spPr>
          <a:xfrm>
            <a:off x="854547" y="3645407"/>
            <a:ext cx="1954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p(x)</a:t>
            </a:r>
            <a:r>
              <a:rPr lang="zh-CN" altLang="en-US" dirty="0"/>
              <a:t>是红色</a:t>
            </a:r>
            <a:endParaRPr lang="en-US" altLang="zh-CN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AC9DD39-4FE5-4189-95FE-23E9485C007A}"/>
              </a:ext>
            </a:extLst>
          </p:cNvPr>
          <p:cNvSpPr txBox="1"/>
          <p:nvPr/>
        </p:nvSpPr>
        <p:spPr>
          <a:xfrm>
            <a:off x="2042296" y="5594256"/>
            <a:ext cx="1954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p(x)</a:t>
            </a:r>
            <a:r>
              <a:rPr lang="zh-CN" altLang="en-US" dirty="0"/>
              <a:t>是黑色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7211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D524E75-0984-4648-9496-AB248B1067D9}"/>
              </a:ext>
            </a:extLst>
          </p:cNvPr>
          <p:cNvSpPr/>
          <p:nvPr/>
        </p:nvSpPr>
        <p:spPr>
          <a:xfrm>
            <a:off x="1684689" y="1542382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r>
              <a:rPr lang="zh-CN" altLang="en-US" dirty="0"/>
              <a:t>是黑色</a:t>
            </a:r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如果</a:t>
            </a:r>
            <a:r>
              <a:rPr lang="en-US" altLang="zh-CN" dirty="0"/>
              <a:t>x</a:t>
            </a:r>
            <a:r>
              <a:rPr lang="zh-CN" altLang="en-US" dirty="0"/>
              <a:t>为根</a:t>
            </a:r>
            <a:r>
              <a:rPr lang="en-US" altLang="zh-CN" dirty="0"/>
              <a:t>,</a:t>
            </a:r>
            <a:r>
              <a:rPr lang="zh-CN" altLang="en-US" dirty="0"/>
              <a:t>结束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0CD3220-4D49-4E68-9E6E-08503FCF5675}"/>
              </a:ext>
            </a:extLst>
          </p:cNvPr>
          <p:cNvSpPr/>
          <p:nvPr/>
        </p:nvSpPr>
        <p:spPr>
          <a:xfrm>
            <a:off x="5339125" y="1264930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case2</a:t>
            </a:r>
            <a:endParaRPr lang="zh-CN" altLang="en-US" sz="2400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710304D-ADCE-48EA-AF26-8A6D7A149104}"/>
              </a:ext>
            </a:extLst>
          </p:cNvPr>
          <p:cNvSpPr/>
          <p:nvPr/>
        </p:nvSpPr>
        <p:spPr>
          <a:xfrm>
            <a:off x="8844916" y="3038467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成功</a:t>
            </a:r>
            <a:r>
              <a:rPr lang="en-US" altLang="zh-CN" dirty="0"/>
              <a:t>,</a:t>
            </a:r>
            <a:r>
              <a:rPr lang="zh-CN" altLang="en-US" dirty="0"/>
              <a:t>结束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4D5636E-FD5B-459F-BF3A-6A3C4B48751B}"/>
              </a:ext>
            </a:extLst>
          </p:cNvPr>
          <p:cNvSpPr/>
          <p:nvPr/>
        </p:nvSpPr>
        <p:spPr>
          <a:xfrm>
            <a:off x="5629633" y="3012594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case4</a:t>
            </a:r>
            <a:endParaRPr lang="zh-CN" altLang="en-US" sz="2400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B8EECFF-3BFA-497D-9051-1DA5EDD7A804}"/>
              </a:ext>
            </a:extLst>
          </p:cNvPr>
          <p:cNvSpPr/>
          <p:nvPr/>
        </p:nvSpPr>
        <p:spPr>
          <a:xfrm>
            <a:off x="417143" y="4640395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case1</a:t>
            </a:r>
            <a:endParaRPr lang="zh-CN" altLang="en-US" sz="2800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D9EE962-1D28-4472-97B5-AA96D993870C}"/>
              </a:ext>
            </a:extLst>
          </p:cNvPr>
          <p:cNvCxnSpPr>
            <a:cxnSpLocks/>
            <a:stCxn id="4" idx="4"/>
            <a:endCxn id="8" idx="7"/>
          </p:cNvCxnSpPr>
          <p:nvPr/>
        </p:nvCxnSpPr>
        <p:spPr>
          <a:xfrm flipH="1">
            <a:off x="1763869" y="3012594"/>
            <a:ext cx="709714" cy="184310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354DABD-5801-436F-B70C-BA47402A6190}"/>
              </a:ext>
            </a:extLst>
          </p:cNvPr>
          <p:cNvSpPr txBox="1"/>
          <p:nvPr/>
        </p:nvSpPr>
        <p:spPr>
          <a:xfrm>
            <a:off x="1574347" y="3509122"/>
            <a:ext cx="1577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</a:t>
            </a:r>
            <a:r>
              <a:rPr lang="zh-CN" altLang="en-US" dirty="0"/>
              <a:t>是红色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954CA66-388C-4B86-A09C-2ABF8D9421FC}"/>
              </a:ext>
            </a:extLst>
          </p:cNvPr>
          <p:cNvSpPr txBox="1"/>
          <p:nvPr/>
        </p:nvSpPr>
        <p:spPr>
          <a:xfrm>
            <a:off x="228851" y="3040084"/>
            <a:ext cx="1472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</a:t>
            </a:r>
            <a:r>
              <a:rPr lang="zh-CN" altLang="en-US" dirty="0"/>
              <a:t>变红</a:t>
            </a:r>
            <a:r>
              <a:rPr lang="en-US" altLang="zh-CN" dirty="0"/>
              <a:t>w</a:t>
            </a:r>
            <a:r>
              <a:rPr lang="zh-CN" altLang="en-US" dirty="0"/>
              <a:t>变黑</a:t>
            </a:r>
            <a:r>
              <a:rPr lang="en-US" altLang="zh-CN" dirty="0"/>
              <a:t>, </a:t>
            </a:r>
          </a:p>
          <a:p>
            <a:r>
              <a:rPr lang="en-US" altLang="zh-CN" dirty="0"/>
              <a:t>p</a:t>
            </a:r>
            <a:r>
              <a:rPr lang="zh-CN" altLang="en-US" dirty="0"/>
              <a:t>以 </a:t>
            </a:r>
            <a:r>
              <a:rPr lang="en-US" altLang="zh-CN" dirty="0"/>
              <a:t>w </a:t>
            </a:r>
            <a:r>
              <a:rPr lang="zh-CN" altLang="en-US" dirty="0"/>
              <a:t>为中心旋转</a:t>
            </a:r>
            <a:endParaRPr lang="en-US" altLang="zh-CN" dirty="0"/>
          </a:p>
          <a:p>
            <a:r>
              <a:rPr lang="en-US" altLang="zh-CN" dirty="0"/>
              <a:t>w =</a:t>
            </a:r>
            <a:r>
              <a:rPr lang="en-US" altLang="zh-CN" dirty="0" err="1"/>
              <a:t>wl</a:t>
            </a:r>
            <a:endParaRPr lang="en-US" altLang="zh-CN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A5619D2-225D-4076-9EDE-94792A0E0F88}"/>
              </a:ext>
            </a:extLst>
          </p:cNvPr>
          <p:cNvSpPr txBox="1"/>
          <p:nvPr/>
        </p:nvSpPr>
        <p:spPr>
          <a:xfrm>
            <a:off x="6113932" y="363089"/>
            <a:ext cx="5233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</a:rPr>
              <a:t>记当前考察结点为 </a:t>
            </a:r>
            <a:r>
              <a:rPr lang="en-US" altLang="zh-CN" dirty="0">
                <a:solidFill>
                  <a:schemeClr val="accent2"/>
                </a:solidFill>
              </a:rPr>
              <a:t>x, </a:t>
            </a:r>
            <a:r>
              <a:rPr lang="zh-CN" altLang="en-US" dirty="0">
                <a:solidFill>
                  <a:schemeClr val="accent2"/>
                </a:solidFill>
              </a:rPr>
              <a:t>取父亲 为</a:t>
            </a:r>
            <a:r>
              <a:rPr lang="en-US" altLang="zh-CN" dirty="0">
                <a:solidFill>
                  <a:schemeClr val="accent2"/>
                </a:solidFill>
              </a:rPr>
              <a:t>p, </a:t>
            </a:r>
            <a:r>
              <a:rPr lang="zh-CN" altLang="en-US" dirty="0">
                <a:solidFill>
                  <a:schemeClr val="accent2"/>
                </a:solidFill>
              </a:rPr>
              <a:t>取祖父</a:t>
            </a:r>
            <a:r>
              <a:rPr lang="en-US" altLang="zh-CN" dirty="0">
                <a:solidFill>
                  <a:schemeClr val="accent2"/>
                </a:solidFill>
              </a:rPr>
              <a:t>g, </a:t>
            </a:r>
          </a:p>
          <a:p>
            <a:r>
              <a:rPr lang="zh-CN" altLang="en-US" dirty="0">
                <a:solidFill>
                  <a:schemeClr val="accent2"/>
                </a:solidFill>
              </a:rPr>
              <a:t>取兄弟 为 </a:t>
            </a:r>
            <a:r>
              <a:rPr lang="en-US" altLang="zh-CN" dirty="0">
                <a:solidFill>
                  <a:schemeClr val="accent2"/>
                </a:solidFill>
              </a:rPr>
              <a:t>w.  w</a:t>
            </a:r>
            <a:r>
              <a:rPr lang="zh-CN" altLang="en-US" dirty="0">
                <a:solidFill>
                  <a:schemeClr val="accent2"/>
                </a:solidFill>
              </a:rPr>
              <a:t>的左儿子 </a:t>
            </a:r>
            <a:r>
              <a:rPr lang="en-US" altLang="zh-CN" dirty="0" err="1">
                <a:solidFill>
                  <a:schemeClr val="accent2"/>
                </a:solidFill>
              </a:rPr>
              <a:t>wl</a:t>
            </a:r>
            <a:r>
              <a:rPr lang="en-US" altLang="zh-CN" dirty="0">
                <a:solidFill>
                  <a:schemeClr val="accent2"/>
                </a:solidFill>
              </a:rPr>
              <a:t>, </a:t>
            </a:r>
            <a:r>
              <a:rPr lang="zh-CN" altLang="en-US" dirty="0">
                <a:solidFill>
                  <a:schemeClr val="accent2"/>
                </a:solidFill>
              </a:rPr>
              <a:t>右儿子 </a:t>
            </a:r>
            <a:r>
              <a:rPr lang="en-US" altLang="zh-CN" dirty="0" err="1">
                <a:solidFill>
                  <a:schemeClr val="accent2"/>
                </a:solidFill>
              </a:rPr>
              <a:t>wr</a:t>
            </a:r>
            <a:endParaRPr lang="en-US" altLang="zh-CN" dirty="0">
              <a:solidFill>
                <a:schemeClr val="accent2"/>
              </a:solidFill>
            </a:endParaRPr>
          </a:p>
          <a:p>
            <a:r>
              <a:rPr lang="zh-CN" altLang="en-US" dirty="0">
                <a:solidFill>
                  <a:schemeClr val="accent2"/>
                </a:solidFill>
              </a:rPr>
              <a:t>注意是取操作</a:t>
            </a:r>
            <a:r>
              <a:rPr lang="en-US" altLang="zh-CN" dirty="0">
                <a:solidFill>
                  <a:schemeClr val="accent2"/>
                </a:solidFill>
              </a:rPr>
              <a:t>, </a:t>
            </a:r>
            <a:r>
              <a:rPr lang="zh-CN" altLang="en-US" dirty="0">
                <a:solidFill>
                  <a:schemeClr val="accent2"/>
                </a:solidFill>
              </a:rPr>
              <a:t>即每次 使用都是参照当前的</a:t>
            </a:r>
            <a:r>
              <a:rPr lang="en-US" altLang="zh-CN" dirty="0">
                <a:solidFill>
                  <a:schemeClr val="accent2"/>
                </a:solidFill>
              </a:rPr>
              <a:t>x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B41B6B5-7C27-4DD3-BEBF-2B0F66011966}"/>
              </a:ext>
            </a:extLst>
          </p:cNvPr>
          <p:cNvCxnSpPr>
            <a:cxnSpLocks/>
            <a:stCxn id="8" idx="0"/>
            <a:endCxn id="4" idx="2"/>
          </p:cNvCxnSpPr>
          <p:nvPr/>
        </p:nvCxnSpPr>
        <p:spPr>
          <a:xfrm flipV="1">
            <a:off x="1206037" y="2277488"/>
            <a:ext cx="478652" cy="236290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F816B822-6DBA-47DE-A3D2-37E54B2929A7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 flipV="1">
            <a:off x="3262477" y="2000036"/>
            <a:ext cx="2076648" cy="27745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C3CACC9A-A960-4762-810D-605F89A00305}"/>
              </a:ext>
            </a:extLst>
          </p:cNvPr>
          <p:cNvCxnSpPr>
            <a:cxnSpLocks/>
            <a:stCxn id="4" idx="4"/>
            <a:endCxn id="26" idx="1"/>
          </p:cNvCxnSpPr>
          <p:nvPr/>
        </p:nvCxnSpPr>
        <p:spPr>
          <a:xfrm>
            <a:off x="2473583" y="3012594"/>
            <a:ext cx="1150748" cy="147021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FCAF5098-BB41-4FC2-A92F-C9D63DC0063E}"/>
              </a:ext>
            </a:extLst>
          </p:cNvPr>
          <p:cNvSpPr txBox="1"/>
          <p:nvPr/>
        </p:nvSpPr>
        <p:spPr>
          <a:xfrm>
            <a:off x="3420021" y="2053702"/>
            <a:ext cx="1721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</a:t>
            </a:r>
            <a:r>
              <a:rPr lang="zh-CN" altLang="en-US" dirty="0"/>
              <a:t>为黑</a:t>
            </a:r>
            <a:r>
              <a:rPr lang="en-US" altLang="zh-CN" dirty="0"/>
              <a:t>,</a:t>
            </a:r>
            <a:r>
              <a:rPr lang="en-US" altLang="zh-CN" dirty="0" err="1"/>
              <a:t>wl</a:t>
            </a:r>
            <a:r>
              <a:rPr lang="en-US" altLang="zh-CN" dirty="0"/>
              <a:t>, </a:t>
            </a:r>
            <a:r>
              <a:rPr lang="en-US" altLang="zh-CN" dirty="0" err="1"/>
              <a:t>wr</a:t>
            </a:r>
            <a:r>
              <a:rPr lang="en-US" altLang="zh-CN" dirty="0"/>
              <a:t> </a:t>
            </a:r>
            <a:r>
              <a:rPr lang="zh-CN" altLang="en-US" dirty="0"/>
              <a:t>为黑</a:t>
            </a:r>
            <a:endParaRPr lang="en-US" altLang="zh-CN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D0636F3-E0FD-4BD4-AEA0-D5C3AE932FCC}"/>
              </a:ext>
            </a:extLst>
          </p:cNvPr>
          <p:cNvSpPr txBox="1"/>
          <p:nvPr/>
        </p:nvSpPr>
        <p:spPr>
          <a:xfrm>
            <a:off x="7267128" y="3344168"/>
            <a:ext cx="182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</a:t>
            </a:r>
            <a:r>
              <a:rPr lang="zh-CN" altLang="en-US" dirty="0"/>
              <a:t>变黑</a:t>
            </a:r>
            <a:r>
              <a:rPr lang="en-US" altLang="zh-CN" dirty="0"/>
              <a:t>, w</a:t>
            </a:r>
            <a:r>
              <a:rPr lang="zh-CN" altLang="en-US" dirty="0"/>
              <a:t>变红</a:t>
            </a:r>
            <a:endParaRPr lang="en-US" altLang="zh-CN" dirty="0"/>
          </a:p>
          <a:p>
            <a:r>
              <a:rPr lang="en-US" altLang="zh-CN" dirty="0"/>
              <a:t>p </a:t>
            </a:r>
            <a:r>
              <a:rPr lang="zh-CN" altLang="en-US" dirty="0"/>
              <a:t>以</a:t>
            </a:r>
            <a:r>
              <a:rPr lang="en-US" altLang="zh-CN" dirty="0"/>
              <a:t>w </a:t>
            </a:r>
            <a:r>
              <a:rPr lang="zh-CN" altLang="en-US" dirty="0"/>
              <a:t>为中心旋转</a:t>
            </a:r>
            <a:r>
              <a:rPr lang="en-US" altLang="zh-CN" dirty="0"/>
              <a:t>, </a:t>
            </a:r>
          </a:p>
          <a:p>
            <a:endParaRPr lang="en-US" altLang="zh-CN" dirty="0"/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E249A9B9-269A-4627-88BD-7185042E707D}"/>
              </a:ext>
            </a:extLst>
          </p:cNvPr>
          <p:cNvCxnSpPr>
            <a:cxnSpLocks/>
            <a:stCxn id="4" idx="5"/>
            <a:endCxn id="7" idx="2"/>
          </p:cNvCxnSpPr>
          <p:nvPr/>
        </p:nvCxnSpPr>
        <p:spPr>
          <a:xfrm>
            <a:off x="3031415" y="2797286"/>
            <a:ext cx="2598218" cy="95041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87E83072-A16F-415A-A44D-C4778FFE5671}"/>
              </a:ext>
            </a:extLst>
          </p:cNvPr>
          <p:cNvSpPr txBox="1"/>
          <p:nvPr/>
        </p:nvSpPr>
        <p:spPr>
          <a:xfrm>
            <a:off x="3714646" y="2993918"/>
            <a:ext cx="1721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</a:t>
            </a:r>
            <a:r>
              <a:rPr lang="zh-CN" altLang="en-US" dirty="0"/>
              <a:t>为黑</a:t>
            </a:r>
            <a:r>
              <a:rPr lang="en-US" altLang="zh-CN" dirty="0"/>
              <a:t>,</a:t>
            </a:r>
            <a:r>
              <a:rPr lang="en-US" altLang="zh-CN" dirty="0" err="1"/>
              <a:t>wl</a:t>
            </a:r>
            <a:r>
              <a:rPr lang="en-US" altLang="zh-CN" dirty="0"/>
              <a:t>,</a:t>
            </a:r>
            <a:r>
              <a:rPr lang="zh-CN" altLang="en-US" dirty="0"/>
              <a:t>为红</a:t>
            </a:r>
            <a:r>
              <a:rPr lang="en-US" altLang="zh-CN" dirty="0" err="1"/>
              <a:t>wr</a:t>
            </a:r>
            <a:r>
              <a:rPr lang="en-US" altLang="zh-CN" dirty="0"/>
              <a:t> </a:t>
            </a:r>
            <a:r>
              <a:rPr lang="zh-CN" altLang="en-US" dirty="0"/>
              <a:t>为黑</a:t>
            </a:r>
            <a:endParaRPr lang="en-US" altLang="zh-CN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2493C02-025E-46EC-86D4-10F29684F00A}"/>
              </a:ext>
            </a:extLst>
          </p:cNvPr>
          <p:cNvSpPr txBox="1"/>
          <p:nvPr/>
        </p:nvSpPr>
        <p:spPr>
          <a:xfrm>
            <a:off x="4971058" y="4406401"/>
            <a:ext cx="1945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兄弟 </a:t>
            </a:r>
            <a:r>
              <a:rPr lang="en-US" altLang="zh-CN" dirty="0"/>
              <a:t>w </a:t>
            </a:r>
            <a:r>
              <a:rPr lang="zh-CN" altLang="en-US" dirty="0"/>
              <a:t>旋转</a:t>
            </a:r>
            <a:r>
              <a:rPr lang="en-US" altLang="zh-CN" dirty="0"/>
              <a:t>, </a:t>
            </a:r>
            <a:r>
              <a:rPr lang="zh-CN" altLang="en-US" dirty="0"/>
              <a:t>使</a:t>
            </a:r>
            <a:r>
              <a:rPr lang="en-US" altLang="zh-CN" dirty="0"/>
              <a:t>g, w, </a:t>
            </a:r>
            <a:r>
              <a:rPr lang="en-US" altLang="zh-CN" dirty="0" err="1"/>
              <a:t>wl</a:t>
            </a:r>
            <a:r>
              <a:rPr lang="en-US" altLang="zh-CN" dirty="0"/>
              <a:t>, </a:t>
            </a:r>
            <a:r>
              <a:rPr lang="en-US" altLang="zh-CN" dirty="0" err="1"/>
              <a:t>wr</a:t>
            </a:r>
            <a:r>
              <a:rPr lang="zh-CN" altLang="en-US" dirty="0"/>
              <a:t>成直线状</a:t>
            </a:r>
            <a:endParaRPr lang="en-US" altLang="zh-CN" dirty="0"/>
          </a:p>
          <a:p>
            <a:r>
              <a:rPr lang="en-US" altLang="zh-CN" dirty="0"/>
              <a:t>w</a:t>
            </a:r>
            <a:r>
              <a:rPr lang="zh-CN" altLang="en-US" dirty="0"/>
              <a:t>变红</a:t>
            </a:r>
            <a:r>
              <a:rPr lang="en-US" altLang="zh-CN" dirty="0"/>
              <a:t>, </a:t>
            </a:r>
            <a:r>
              <a:rPr lang="zh-CN" altLang="en-US" dirty="0"/>
              <a:t>旋转中心</a:t>
            </a:r>
            <a:r>
              <a:rPr lang="en-US" altLang="zh-CN" dirty="0" err="1"/>
              <a:t>wl</a:t>
            </a:r>
            <a:r>
              <a:rPr lang="zh-CN" altLang="en-US" dirty="0"/>
              <a:t>变黑</a:t>
            </a:r>
            <a:endParaRPr lang="en-US" altLang="zh-CN" dirty="0"/>
          </a:p>
        </p:txBody>
      </p:sp>
      <p:sp>
        <p:nvSpPr>
          <p:cNvPr id="62" name="箭头: 右 61">
            <a:extLst>
              <a:ext uri="{FF2B5EF4-FFF2-40B4-BE49-F238E27FC236}">
                <a16:creationId xmlns:a16="http://schemas.microsoft.com/office/drawing/2014/main" id="{AB0BFEFA-034A-4F30-B432-918DACA2CF0E}"/>
              </a:ext>
            </a:extLst>
          </p:cNvPr>
          <p:cNvSpPr/>
          <p:nvPr/>
        </p:nvSpPr>
        <p:spPr>
          <a:xfrm>
            <a:off x="452730" y="1890832"/>
            <a:ext cx="1174351" cy="449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问题入口</a:t>
            </a:r>
            <a:endParaRPr lang="en-US" altLang="zh-CN" sz="1200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B27CC15-1E9F-45AC-B77A-08A87CB6E021}"/>
              </a:ext>
            </a:extLst>
          </p:cNvPr>
          <p:cNvCxnSpPr>
            <a:cxnSpLocks/>
            <a:endCxn id="4" idx="7"/>
          </p:cNvCxnSpPr>
          <p:nvPr/>
        </p:nvCxnSpPr>
        <p:spPr>
          <a:xfrm flipH="1">
            <a:off x="3031415" y="1667729"/>
            <a:ext cx="2324963" cy="8996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27339CFC-D270-4A06-98DD-406093E4A308}"/>
              </a:ext>
            </a:extLst>
          </p:cNvPr>
          <p:cNvSpPr txBox="1"/>
          <p:nvPr/>
        </p:nvSpPr>
        <p:spPr>
          <a:xfrm>
            <a:off x="3366233" y="1171201"/>
            <a:ext cx="248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</a:t>
            </a:r>
            <a:r>
              <a:rPr lang="zh-CN" altLang="en-US" dirty="0"/>
              <a:t>变为红</a:t>
            </a:r>
            <a:r>
              <a:rPr lang="en-US" altLang="zh-CN" dirty="0"/>
              <a:t>, x =p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549713E-6D26-42DD-AFEC-5F0F5AECCF8D}"/>
              </a:ext>
            </a:extLst>
          </p:cNvPr>
          <p:cNvSpPr/>
          <p:nvPr/>
        </p:nvSpPr>
        <p:spPr>
          <a:xfrm>
            <a:off x="3393269" y="4267498"/>
            <a:ext cx="1577788" cy="1470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case3</a:t>
            </a:r>
            <a:endParaRPr lang="zh-CN" altLang="en-US" sz="2800" dirty="0"/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419D379E-E65E-4F23-B70A-DA62443B747E}"/>
              </a:ext>
            </a:extLst>
          </p:cNvPr>
          <p:cNvCxnSpPr>
            <a:cxnSpLocks/>
          </p:cNvCxnSpPr>
          <p:nvPr/>
        </p:nvCxnSpPr>
        <p:spPr>
          <a:xfrm flipV="1">
            <a:off x="4987386" y="4267498"/>
            <a:ext cx="889638" cy="7351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58140021-A10C-419A-A0B8-76E610B3E676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7207421" y="3747700"/>
            <a:ext cx="1637495" cy="258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CDE7918E-2650-4683-98FD-C51D9FDCF39F}"/>
              </a:ext>
            </a:extLst>
          </p:cNvPr>
          <p:cNvSpPr txBox="1"/>
          <p:nvPr/>
        </p:nvSpPr>
        <p:spPr>
          <a:xfrm>
            <a:off x="2591257" y="3906074"/>
            <a:ext cx="172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</a:t>
            </a:r>
            <a:r>
              <a:rPr lang="zh-CN" altLang="en-US" dirty="0"/>
              <a:t>为黑</a:t>
            </a:r>
            <a:r>
              <a:rPr lang="en-US" altLang="zh-CN" dirty="0"/>
              <a:t>,</a:t>
            </a:r>
            <a:r>
              <a:rPr lang="en-US" altLang="zh-CN" dirty="0" err="1"/>
              <a:t>wr</a:t>
            </a:r>
            <a:r>
              <a:rPr lang="en-US" altLang="zh-CN" dirty="0"/>
              <a:t> </a:t>
            </a:r>
            <a:r>
              <a:rPr lang="zh-CN" altLang="en-US" dirty="0"/>
              <a:t>为红</a:t>
            </a:r>
            <a:endParaRPr lang="en-US" altLang="zh-CN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F731B34-06E7-4685-BA25-8002C5352F99}"/>
              </a:ext>
            </a:extLst>
          </p:cNvPr>
          <p:cNvSpPr txBox="1"/>
          <p:nvPr/>
        </p:nvSpPr>
        <p:spPr>
          <a:xfrm>
            <a:off x="6480312" y="5208104"/>
            <a:ext cx="3649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注意在旋转时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让将旋转的结点</a:t>
            </a:r>
            <a:r>
              <a:rPr lang="en-US" altLang="zh-CN" dirty="0">
                <a:solidFill>
                  <a:srgbClr val="FF0000"/>
                </a:solidFill>
              </a:rPr>
              <a:t>x</a:t>
            </a:r>
            <a:r>
              <a:rPr lang="zh-CN" altLang="en-US" dirty="0">
                <a:solidFill>
                  <a:srgbClr val="FF0000"/>
                </a:solidFill>
              </a:rPr>
              <a:t>的父亲的儿子指针指向新的父亲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如 </a:t>
            </a:r>
            <a:r>
              <a:rPr lang="en-US" altLang="zh-CN" dirty="0">
                <a:solidFill>
                  <a:srgbClr val="FF0000"/>
                </a:solidFill>
              </a:rPr>
              <a:t>p(w</a:t>
            </a:r>
            <a:r>
              <a:rPr lang="zh-CN" altLang="en-US" dirty="0">
                <a:solidFill>
                  <a:srgbClr val="FF0000"/>
                </a:solidFill>
              </a:rPr>
              <a:t>的父亲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旋转让 </a:t>
            </a:r>
            <a:r>
              <a:rPr lang="en-US" altLang="zh-CN" dirty="0">
                <a:solidFill>
                  <a:srgbClr val="FF0000"/>
                </a:solidFill>
              </a:rPr>
              <a:t>w </a:t>
            </a:r>
            <a:r>
              <a:rPr lang="zh-CN" altLang="en-US" dirty="0">
                <a:solidFill>
                  <a:srgbClr val="FF0000"/>
                </a:solidFill>
              </a:rPr>
              <a:t>成为父亲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则需要让</a:t>
            </a:r>
            <a:r>
              <a:rPr lang="en-US" altLang="zh-CN" dirty="0">
                <a:solidFill>
                  <a:srgbClr val="FF0000"/>
                </a:solidFill>
              </a:rPr>
              <a:t>g(p</a:t>
            </a:r>
            <a:r>
              <a:rPr lang="zh-CN" altLang="en-US" dirty="0">
                <a:solidFill>
                  <a:srgbClr val="FF0000"/>
                </a:solidFill>
              </a:rPr>
              <a:t>的父亲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指向</a:t>
            </a:r>
            <a:r>
              <a:rPr lang="en-US" altLang="zh-CN" dirty="0">
                <a:solidFill>
                  <a:srgbClr val="FF0000"/>
                </a:solidFill>
              </a:rPr>
              <a:t>w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7654A76-6C86-4616-A942-2A30C1DCAE17}"/>
              </a:ext>
            </a:extLst>
          </p:cNvPr>
          <p:cNvSpPr/>
          <p:nvPr/>
        </p:nvSpPr>
        <p:spPr>
          <a:xfrm>
            <a:off x="1915751" y="201858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删除</a:t>
            </a:r>
          </a:p>
        </p:txBody>
      </p:sp>
    </p:spTree>
    <p:extLst>
      <p:ext uri="{BB962C8B-B14F-4D97-AF65-F5344CB8AC3E}">
        <p14:creationId xmlns:p14="http://schemas.microsoft.com/office/powerpoint/2010/main" val="2597300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</TotalTime>
  <Words>448</Words>
  <Application>Microsoft Office PowerPoint</Application>
  <PresentationFormat>宽屏</PresentationFormat>
  <Paragraphs>73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mbinary</dc:creator>
  <cp:lastModifiedBy>mbinary</cp:lastModifiedBy>
  <cp:revision>20</cp:revision>
  <dcterms:created xsi:type="dcterms:W3CDTF">2018-07-12T15:24:12Z</dcterms:created>
  <dcterms:modified xsi:type="dcterms:W3CDTF">2018-12-09T03:23:09Z</dcterms:modified>
</cp:coreProperties>
</file>