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as a story: food can move from sellable inventory to a supermarket waste container because the intervention came too late. FreshSaver gives the owner an evidence-based action while the product still has value. Image: “Supermarket dumpster” by KVDP, public domain, Wikimedia Commons: https://commons.wikimedia.org/wiki/File:Supermarket_dumpster.jpg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story from global to local. UNEP reports 1.05 billion tonnes of food waste in 2022 across retail, food service and households; 12% occurred at retail. Food loss and waste cost roughly US$1 trillion and generate 8–10% of global greenhouse gas emissions. Separately, the European Commission estimates up to 10% of EU food waste is linked to date marking. Do not say all global food waste is caused by expiry dates. Bring the story back to the grocer choosing between holding, marking down, or losing stock.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left to right. XGBoost predicts sell-through for every candidate. The optimizer applies deterministic constraints. Gemini explains the fixed evidence and creates campaign and recipe copy. Nothing goes live until owner approval. Matching then selects opted-in customers and Brevo sends the campaign when configured.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users explicitly. Independent retailers and grocery owners are the paying customer. Store staff operate the workflow. Students and budget-conscious shoppers use the marketplace for free. The proposed model is 10% of attributable campaign sales, not a claim of incremental lift.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feature slide concrete. Four owner pages, explainable pricing evidence, and the free shopper marketplace are the core product. Mention the offline judge demo as the reliable fallback.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the role split explicitly: XGBoost predicts because demand is tabular and nonlinear. Deterministic policy enforces hard rules. Gemini handles explanations, personalized campaign language and recipe ideas, never pricing. Customer PII stays out of Gemini. The owner decides. Synthetic metrics validate the pipeline, not real-world lift.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trust boundaries. Public values stay in the browser; service role, model secret, Gemini key, Brevo key and cron secret stay server-side. store_id is the tenant key. The approval record connects model evidence to the published price and email campaign.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claim measured tonnes yet. Explain the intended value for three groups: store margin and efficiency, free savings for students and budget-conscious shoppers, and earlier food-waste prevention. State exactly what the pilot will measure.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roadmap and ask for a pilot. The MVP is live. The next claim comes from measured merchant outcomes. Shoppers use the app free; the proposed store model is 10% of attributable campaign sales with no setup fee.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IGHT">
    <p:bg>
      <p:bgPr>
        <a:solidFill>
          <a:srgbClr val="F6F3EA"/>
        </a:solidFill>
      </p:bgPr>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82938D"/>
                </a:solidFill>
                <a:latin typeface="Aptos"/>
                <a:ea typeface="Aptos"/>
                <a:cs typeface="Aptos"/>
              </a:defRPr>
            </a:lvl1pPr>
          </a:lstStyle>
          <a:p>
            <a:pPr algn="r"/>
            <a:fld id="{F7021451-1387-4CA6-816F-3879F97B5CBC}" type="slidenum">
              <a:rPr b="0" lang="en-US"/>
              <a:t>1002</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RK">
    <p:bg>
      <p:bgPr>
        <a:solidFill>
          <a:srgbClr val="173D31"/>
        </a:solidFill>
      </p:bgPr>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96ADA4"/>
                </a:solidFill>
                <a:latin typeface="Aptos"/>
                <a:ea typeface="Aptos"/>
                <a:cs typeface="Aptos"/>
              </a:defRPr>
            </a:lvl1pPr>
          </a:lstStyle>
          <a:p>
            <a:pPr algn="r"/>
            <a:fld id="{F7021451-1387-4CA6-816F-3879F97B5CBC}" type="slidenum">
              <a:rPr b="0" lang="en-US"/>
              <a:t>1003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82938D"/>
                </a:solidFill>
                <a:latin typeface="Aptos"/>
                <a:ea typeface="Aptos"/>
                <a:cs typeface="Apto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freshsaver-ai.vercel.app/demo" TargetMode="External"/><Relationship Id="rId3" Type="http://schemas.openxmlformats.org/officeDocument/2006/relationships/hyperlink" Target="https://github.com/Utpal-Kalita/FreshSaver-AI" TargetMode="External"/><Relationship Id="rId5" Type="http://schemas.openxmlformats.org/officeDocument/2006/relationships/hyperlink" Target="https://freshsaver-ai.vercel.app/demo" TargetMode="External"/><Relationship Id="rId1" Type="http://schemas.openxmlformats.org/officeDocument/2006/relationships/image" Target="../media/image-1-1.jpg"/><Relationship Id="rId4" Type="http://schemas.openxmlformats.org/officeDocument/2006/relationships/image" Target="../media/image-1-2.png"/><Relationship Id="rId6" Type="http://schemas.openxmlformats.org/officeDocument/2006/relationships/slideLayout" Target="../slideLayouts/slideLayout3.xml"/><Relationship Id="rId7"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hyperlink" Target="https://www.unep.org/news-and-stories/press-release/world-squanders-over-1-billion-meals-day-un-report" TargetMode="External"/><Relationship Id="rId2" Type="http://schemas.openxmlformats.org/officeDocument/2006/relationships/hyperlink" Target="https://food.ec.europa.eu/food-safety/food-waste/eu-actions-against-food-waste/date-marking-and-food-waste-prevention_en" TargetMode="External"/><Relationship Id="rId3" Type="http://schemas.openxmlformats.org/officeDocument/2006/relationships/slideLayout" Target="../slideLayouts/slideLayout2.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hyperlink" Target="https://freshsaver-ai.vercel.app" TargetMode="External"/><Relationship Id="rId3" Type="http://schemas.openxmlformats.org/officeDocument/2006/relationships/hyperlink" Target="https://freshsaver-ai.vercel.app/demo" TargetMode="External"/><Relationship Id="rId2" Type="http://schemas.openxmlformats.org/officeDocument/2006/relationships/image" Target="../media/image-9-1.png"/><Relationship Id="rId4" Type="http://schemas.openxmlformats.org/officeDocument/2006/relationships/slideLayout" Target="../slideLayouts/slideLayout3.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3D31"/>
        </a:solidFill>
      </p:bgPr>
    </p:bg>
    <p:spTree>
      <p:nvGrpSpPr>
        <p:cNvPr id="1" name=""/>
        <p:cNvGrpSpPr/>
        <p:nvPr/>
      </p:nvGrpSpPr>
      <p:grpSpPr>
        <a:xfrm>
          <a:off x="0" y="0"/>
          <a:ext cx="0" cy="0"/>
          <a:chOff x="0" y="0"/>
          <a:chExt cx="0" cy="0"/>
        </a:xfrm>
      </p:grpSpPr>
      <p:sp>
        <p:nvSpPr>
          <p:cNvPr id="2" name="Shape 0"/>
          <p:cNvSpPr/>
          <p:nvPr/>
        </p:nvSpPr>
        <p:spPr>
          <a:xfrm>
            <a:off x="8686800" y="-2011680"/>
            <a:ext cx="5303520" cy="5303520"/>
          </a:xfrm>
          <a:prstGeom prst="ellipse">
            <a:avLst/>
          </a:prstGeom>
          <a:solidFill>
            <a:srgbClr val="BEF264">
              <a:alpha val="15000"/>
            </a:srgbClr>
          </a:solidFill>
          <a:ln w="12700">
            <a:solidFill>
              <a:srgbClr val="BEF264">
                <a:alpha val="0"/>
              </a:srgbClr>
            </a:solidFill>
            <a:prstDash val="solid"/>
          </a:ln>
        </p:spPr>
      </p:sp>
      <p:sp>
        <p:nvSpPr>
          <p:cNvPr id="3" name="Shape 1"/>
          <p:cNvSpPr/>
          <p:nvPr/>
        </p:nvSpPr>
        <p:spPr>
          <a:xfrm>
            <a:off x="-1463040" y="5166360"/>
            <a:ext cx="3840480" cy="3840480"/>
          </a:xfrm>
          <a:prstGeom prst="ellipse">
            <a:avLst/>
          </a:prstGeom>
          <a:solidFill>
            <a:srgbClr val="10B981">
              <a:alpha val="15000"/>
            </a:srgbClr>
          </a:solidFill>
          <a:ln w="12700">
            <a:solidFill>
              <a:srgbClr val="10B981">
                <a:alpha val="0"/>
              </a:srgbClr>
            </a:solidFill>
            <a:prstDash val="solid"/>
          </a:ln>
        </p:spPr>
      </p:sp>
      <p:sp>
        <p:nvSpPr>
          <p:cNvPr id="4" name="Shape 2"/>
          <p:cNvSpPr/>
          <p:nvPr/>
        </p:nvSpPr>
        <p:spPr>
          <a:xfrm>
            <a:off x="594360" y="457200"/>
            <a:ext cx="438912" cy="438912"/>
          </a:xfrm>
          <a:prstGeom prst="ellipse">
            <a:avLst/>
          </a:prstGeom>
          <a:solidFill>
            <a:srgbClr val="BEF264"/>
          </a:solidFill>
          <a:ln w="12700">
            <a:solidFill>
              <a:srgbClr val="BEF264"/>
            </a:solidFill>
            <a:prstDash val="solid"/>
          </a:ln>
        </p:spPr>
      </p:sp>
      <p:sp>
        <p:nvSpPr>
          <p:cNvPr id="5" name="Text 3"/>
          <p:cNvSpPr/>
          <p:nvPr/>
        </p:nvSpPr>
        <p:spPr>
          <a:xfrm>
            <a:off x="594360" y="457200"/>
            <a:ext cx="438912" cy="438912"/>
          </a:xfrm>
          <a:prstGeom prst="rect">
            <a:avLst/>
          </a:prstGeom>
          <a:noFill/>
          <a:ln/>
        </p:spPr>
        <p:txBody>
          <a:bodyPr wrap="square" lIns="0" tIns="0" rIns="0" bIns="0" rtlCol="0" anchor="ctr">
            <a:normAutofit/>
          </a:bodyPr>
          <a:lstStyle/>
          <a:p>
            <a:pPr algn="ctr" indent="0" marL="0">
              <a:buNone/>
            </a:pPr>
            <a:r>
              <a:rPr lang="en-US" sz="1600" b="1" dirty="0">
                <a:solidFill>
                  <a:srgbClr val="173D31"/>
                </a:solidFill>
                <a:latin typeface="Aptos" pitchFamily="34" charset="0"/>
                <a:ea typeface="Aptos" pitchFamily="34" charset="-122"/>
                <a:cs typeface="Aptos" pitchFamily="34" charset="-120"/>
              </a:rPr>
              <a:t>F</a:t>
            </a:r>
            <a:endParaRPr lang="en-US" sz="1600" dirty="0"/>
          </a:p>
        </p:txBody>
      </p:sp>
      <p:sp>
        <p:nvSpPr>
          <p:cNvPr id="6" name="Text 4"/>
          <p:cNvSpPr/>
          <p:nvPr/>
        </p:nvSpPr>
        <p:spPr>
          <a:xfrm>
            <a:off x="1143000" y="475488"/>
            <a:ext cx="2011680" cy="365760"/>
          </a:xfrm>
          <a:prstGeom prst="rect">
            <a:avLst/>
          </a:prstGeom>
          <a:noFill/>
          <a:ln/>
        </p:spPr>
        <p:txBody>
          <a:bodyPr wrap="square" lIns="0" tIns="0" rIns="0" bIns="0" rtlCol="0" anchor="ctr">
            <a:normAutofit/>
          </a:bodyPr>
          <a:lstStyle/>
          <a:p>
            <a:pPr algn="l" indent="0" marL="0">
              <a:buNone/>
            </a:pPr>
            <a:r>
              <a:rPr lang="en-US" sz="1300" b="1" spc="120" kern="0" dirty="0">
                <a:solidFill>
                  <a:srgbClr val="FFFFFF"/>
                </a:solidFill>
                <a:latin typeface="Aptos" pitchFamily="34" charset="0"/>
                <a:ea typeface="Aptos" pitchFamily="34" charset="-122"/>
                <a:cs typeface="Aptos" pitchFamily="34" charset="-120"/>
              </a:rPr>
              <a:t>FRESHSAVER AI</a:t>
            </a:r>
            <a:endParaRPr lang="en-US" sz="1300" dirty="0"/>
          </a:p>
        </p:txBody>
      </p:sp>
      <p:sp>
        <p:nvSpPr>
          <p:cNvPr id="7" name="Shape 5"/>
          <p:cNvSpPr/>
          <p:nvPr/>
        </p:nvSpPr>
        <p:spPr>
          <a:xfrm>
            <a:off x="594360" y="1234440"/>
            <a:ext cx="2331720" cy="292608"/>
          </a:xfrm>
          <a:prstGeom prst="roundRect">
            <a:avLst>
              <a:gd name="adj" fmla="val 50000"/>
            </a:avLst>
          </a:prstGeom>
          <a:solidFill>
            <a:srgbClr val="244F42"/>
          </a:solidFill>
          <a:ln w="12700">
            <a:solidFill>
              <a:srgbClr val="244F42">
                <a:alpha val="0"/>
              </a:srgbClr>
            </a:solidFill>
            <a:prstDash val="solid"/>
          </a:ln>
        </p:spPr>
      </p:sp>
      <p:sp>
        <p:nvSpPr>
          <p:cNvPr id="8" name="Text 6"/>
          <p:cNvSpPr/>
          <p:nvPr/>
        </p:nvSpPr>
        <p:spPr>
          <a:xfrm>
            <a:off x="667512" y="1234440"/>
            <a:ext cx="2185416" cy="292608"/>
          </a:xfrm>
          <a:prstGeom prst="rect">
            <a:avLst/>
          </a:prstGeom>
          <a:noFill/>
          <a:ln/>
        </p:spPr>
        <p:txBody>
          <a:bodyPr wrap="square" lIns="0" tIns="0" rIns="0" bIns="0" rtlCol="0" anchor="ctr">
            <a:normAutofit/>
          </a:bodyPr>
          <a:lstStyle/>
          <a:p>
            <a:pPr algn="ctr" indent="0" marL="0">
              <a:buNone/>
            </a:pPr>
            <a:r>
              <a:rPr lang="en-US" sz="900" b="1" dirty="0">
                <a:solidFill>
                  <a:srgbClr val="BEF264"/>
                </a:solidFill>
                <a:latin typeface="Aptos" pitchFamily="34" charset="0"/>
                <a:ea typeface="Aptos" pitchFamily="34" charset="-122"/>
                <a:cs typeface="Aptos" pitchFamily="34" charset="-120"/>
              </a:rPr>
              <a:t>AI BUILDERS HACKATHON 2026</a:t>
            </a:r>
            <a:endParaRPr lang="en-US" sz="900" dirty="0"/>
          </a:p>
        </p:txBody>
      </p:sp>
      <p:sp>
        <p:nvSpPr>
          <p:cNvPr id="9" name="Text 7"/>
          <p:cNvSpPr/>
          <p:nvPr/>
        </p:nvSpPr>
        <p:spPr>
          <a:xfrm>
            <a:off x="594360" y="1755648"/>
            <a:ext cx="5623560" cy="2395728"/>
          </a:xfrm>
          <a:prstGeom prst="rect">
            <a:avLst/>
          </a:prstGeom>
          <a:noFill/>
          <a:ln/>
        </p:spPr>
        <p:txBody>
          <a:bodyPr wrap="square" lIns="0" tIns="0" rIns="0" bIns="0" rtlCol="0" anchor="t">
            <a:normAutofit/>
          </a:bodyPr>
          <a:lstStyle/>
          <a:p>
            <a:pPr algn="l" indent="0" marL="0">
              <a:buNone/>
            </a:pPr>
            <a:r>
              <a:rPr lang="en-US" sz="3700" b="1" dirty="0">
                <a:solidFill>
                  <a:srgbClr val="FFFFFF"/>
                </a:solidFill>
                <a:latin typeface="Aptos Display" pitchFamily="34" charset="0"/>
                <a:ea typeface="Aptos Display" pitchFamily="34" charset="-122"/>
                <a:cs typeface="Aptos Display" pitchFamily="34" charset="-120"/>
              </a:rPr>
              <a:t>Fresh today.</a:t>
            </a:r>
            <a:endParaRPr lang="en-US" sz="3700" dirty="0"/>
          </a:p>
          <a:p>
            <a:pPr algn="l" indent="0" marL="0">
              <a:buNone/>
            </a:pPr>
            <a:r>
              <a:rPr lang="en-US" sz="3700" b="1" dirty="0">
                <a:solidFill>
                  <a:srgbClr val="FFFFFF"/>
                </a:solidFill>
                <a:latin typeface="Aptos Display" pitchFamily="34" charset="0"/>
                <a:ea typeface="Aptos Display" pitchFamily="34" charset="-122"/>
                <a:cs typeface="Aptos Display" pitchFamily="34" charset="-120"/>
              </a:rPr>
              <a:t>Expired tomorrow.</a:t>
            </a:r>
            <a:endParaRPr lang="en-US" sz="3700" dirty="0"/>
          </a:p>
          <a:p>
            <a:pPr algn="l" indent="0" marL="0">
              <a:buNone/>
            </a:pPr>
            <a:r>
              <a:rPr lang="en-US" sz="3700" b="1" dirty="0">
                <a:solidFill>
                  <a:srgbClr val="FFFFFF"/>
                </a:solidFill>
                <a:latin typeface="Aptos Display" pitchFamily="34" charset="0"/>
                <a:ea typeface="Aptos Display" pitchFamily="34" charset="-122"/>
                <a:cs typeface="Aptos Display" pitchFamily="34" charset="-120"/>
              </a:rPr>
              <a:t>Wasted forever.</a:t>
            </a:r>
            <a:endParaRPr lang="en-US" sz="3700" dirty="0"/>
          </a:p>
        </p:txBody>
      </p:sp>
      <p:sp>
        <p:nvSpPr>
          <p:cNvPr id="10" name="Text 8"/>
          <p:cNvSpPr/>
          <p:nvPr/>
        </p:nvSpPr>
        <p:spPr>
          <a:xfrm>
            <a:off x="658368" y="4407408"/>
            <a:ext cx="5138928" cy="713232"/>
          </a:xfrm>
          <a:prstGeom prst="rect">
            <a:avLst/>
          </a:prstGeom>
          <a:noFill/>
          <a:ln/>
        </p:spPr>
        <p:txBody>
          <a:bodyPr wrap="square" lIns="0" tIns="0" rIns="0" bIns="0" rtlCol="0" anchor="t">
            <a:normAutofit/>
          </a:bodyPr>
          <a:lstStyle/>
          <a:p>
            <a:pPr algn="l" indent="0" marL="0">
              <a:buNone/>
            </a:pPr>
            <a:r>
              <a:rPr lang="en-US" sz="1500" dirty="0">
                <a:solidFill>
                  <a:srgbClr val="C6D7D0"/>
                </a:solidFill>
                <a:latin typeface="Aptos" pitchFamily="34" charset="0"/>
                <a:ea typeface="Aptos" pitchFamily="34" charset="-122"/>
                <a:cs typeface="Aptos" pitchFamily="34" charset="-120"/>
              </a:rPr>
              <a:t>FreshSaver gives a grocer one more chance to protect margin and find a buyer before the expiry clock runs out.</a:t>
            </a:r>
            <a:endParaRPr lang="en-US" sz="1500" dirty="0"/>
          </a:p>
        </p:txBody>
      </p:sp>
      <p:pic>
        <p:nvPicPr>
          <p:cNvPr id="11" name="Image 0" descr="Discarded food from a supermarket in a waste container">    </p:cNvPr>
          <p:cNvPicPr>
            <a:picLocks noChangeAspect="1"/>
          </p:cNvPicPr>
          <p:nvPr/>
        </p:nvPicPr>
        <p:blipFill>
          <a:blip r:embed="rId1"/>
          <a:srcRect l="0" r="0" t="0" b="0"/>
          <a:stretch/>
        </p:blipFill>
        <p:spPr>
          <a:xfrm>
            <a:off x="6565392" y="1051560"/>
            <a:ext cx="4983480" cy="4773168"/>
          </a:xfrm>
          <a:prstGeom prst="rect">
            <a:avLst/>
          </a:prstGeom>
        </p:spPr>
      </p:pic>
      <p:sp>
        <p:nvSpPr>
          <p:cNvPr id="12" name="Shape 9"/>
          <p:cNvSpPr/>
          <p:nvPr/>
        </p:nvSpPr>
        <p:spPr>
          <a:xfrm>
            <a:off x="6565392" y="4370832"/>
            <a:ext cx="4983480" cy="1453896"/>
          </a:xfrm>
          <a:prstGeom prst="rect">
            <a:avLst/>
          </a:prstGeom>
          <a:solidFill>
            <a:srgbClr val="0D2B22">
              <a:alpha val="88000"/>
            </a:srgbClr>
          </a:solidFill>
          <a:ln w="12700">
            <a:solidFill>
              <a:srgbClr val="0D2B22">
                <a:alpha val="0"/>
              </a:srgbClr>
            </a:solidFill>
            <a:prstDash val="solid"/>
          </a:ln>
        </p:spPr>
      </p:sp>
      <p:sp>
        <p:nvSpPr>
          <p:cNvPr id="13" name="Shape 10"/>
          <p:cNvSpPr/>
          <p:nvPr/>
        </p:nvSpPr>
        <p:spPr>
          <a:xfrm>
            <a:off x="6931152" y="4645152"/>
            <a:ext cx="1481328" cy="292608"/>
          </a:xfrm>
          <a:prstGeom prst="roundRect">
            <a:avLst>
              <a:gd name="adj" fmla="val 50000"/>
            </a:avLst>
          </a:prstGeom>
          <a:solidFill>
            <a:srgbClr val="F97316"/>
          </a:solidFill>
          <a:ln w="12700">
            <a:solidFill>
              <a:srgbClr val="F97316">
                <a:alpha val="0"/>
              </a:srgbClr>
            </a:solidFill>
            <a:prstDash val="solid"/>
          </a:ln>
        </p:spPr>
      </p:sp>
      <p:sp>
        <p:nvSpPr>
          <p:cNvPr id="14" name="Text 11"/>
          <p:cNvSpPr/>
          <p:nvPr/>
        </p:nvSpPr>
        <p:spPr>
          <a:xfrm>
            <a:off x="7004304" y="4645152"/>
            <a:ext cx="1335024" cy="292608"/>
          </a:xfrm>
          <a:prstGeom prst="rect">
            <a:avLst/>
          </a:prstGeom>
          <a:noFill/>
          <a:ln/>
        </p:spPr>
        <p:txBody>
          <a:bodyPr wrap="square" lIns="0" tIns="0" rIns="0" bIns="0" rtlCol="0" anchor="ctr">
            <a:normAutofit/>
          </a:bodyPr>
          <a:lstStyle/>
          <a:p>
            <a:pPr algn="ctr" indent="0" marL="0">
              <a:buNone/>
            </a:pPr>
            <a:r>
              <a:rPr lang="en-US" sz="900" b="1" dirty="0">
                <a:solidFill>
                  <a:srgbClr val="FFFFFF"/>
                </a:solidFill>
                <a:latin typeface="Aptos" pitchFamily="34" charset="0"/>
                <a:ea typeface="Aptos" pitchFamily="34" charset="-122"/>
                <a:cs typeface="Aptos" pitchFamily="34" charset="-120"/>
              </a:rPr>
              <a:t>THE COST OF WAITING</a:t>
            </a:r>
            <a:endParaRPr lang="en-US" sz="900" dirty="0"/>
          </a:p>
        </p:txBody>
      </p:sp>
      <p:sp>
        <p:nvSpPr>
          <p:cNvPr id="15" name="Text 12"/>
          <p:cNvSpPr/>
          <p:nvPr/>
        </p:nvSpPr>
        <p:spPr>
          <a:xfrm>
            <a:off x="6931152" y="5010912"/>
            <a:ext cx="3401568" cy="566928"/>
          </a:xfrm>
          <a:prstGeom prst="rect">
            <a:avLst/>
          </a:prstGeom>
          <a:noFill/>
          <a:ln/>
        </p:spPr>
        <p:txBody>
          <a:bodyPr wrap="square" lIns="0" tIns="0" rIns="0" bIns="0" rtlCol="0" anchor="t">
            <a:normAutofit/>
          </a:bodyPr>
          <a:lstStyle/>
          <a:p>
            <a:pPr algn="l" indent="0" marL="0">
              <a:buNone/>
            </a:pPr>
            <a:r>
              <a:rPr lang="en-US" sz="1900" b="1" dirty="0">
                <a:solidFill>
                  <a:srgbClr val="FFFFFF"/>
                </a:solidFill>
                <a:latin typeface="Aptos Display" pitchFamily="34" charset="0"/>
                <a:ea typeface="Aptos Display" pitchFamily="34" charset="-122"/>
                <a:cs typeface="Aptos Display" pitchFamily="34" charset="-120"/>
              </a:rPr>
              <a:t>What was inventory</a:t>
            </a:r>
            <a:endParaRPr lang="en-US" sz="1900" dirty="0"/>
          </a:p>
          <a:p>
            <a:pPr algn="l" indent="0" marL="0">
              <a:buNone/>
            </a:pPr>
            <a:r>
              <a:rPr lang="en-US" sz="1900" b="1" dirty="0">
                <a:solidFill>
                  <a:srgbClr val="FFFFFF"/>
                </a:solidFill>
                <a:latin typeface="Aptos Display" pitchFamily="34" charset="0"/>
                <a:ea typeface="Aptos Display" pitchFamily="34" charset="-122"/>
                <a:cs typeface="Aptos Display" pitchFamily="34" charset="-120"/>
              </a:rPr>
              <a:t>becomes avoidable waste.</a:t>
            </a:r>
            <a:endParaRPr lang="en-US" sz="1900" dirty="0"/>
          </a:p>
        </p:txBody>
      </p:sp>
      <p:sp>
        <p:nvSpPr>
          <p:cNvPr id="16" name="Text 13"/>
          <p:cNvSpPr/>
          <p:nvPr/>
        </p:nvSpPr>
        <p:spPr>
          <a:xfrm>
            <a:off x="6931152" y="5614416"/>
            <a:ext cx="3520440" cy="146304"/>
          </a:xfrm>
          <a:prstGeom prst="rect">
            <a:avLst/>
          </a:prstGeom>
          <a:noFill/>
          <a:ln/>
        </p:spPr>
        <p:txBody>
          <a:bodyPr wrap="square" lIns="0" tIns="0" rIns="0" bIns="0" rtlCol="0" anchor="ctr">
            <a:normAutofit/>
          </a:bodyPr>
          <a:lstStyle/>
          <a:p>
            <a:pPr algn="l" indent="0" marL="0">
              <a:buNone/>
            </a:pPr>
            <a:r>
              <a:rPr lang="en-US" sz="680" dirty="0">
                <a:solidFill>
                  <a:srgbClr val="D3DDD9"/>
                </a:solidFill>
                <a:latin typeface="Aptos" pitchFamily="34" charset="0"/>
                <a:ea typeface="Aptos" pitchFamily="34" charset="-122"/>
                <a:cs typeface="Aptos" pitchFamily="34" charset="-120"/>
              </a:rPr>
              <a:t>Public-domain image: KVDP / Wikimedia Commons</a:t>
            </a:r>
            <a:endParaRPr lang="en-US" sz="680" dirty="0"/>
          </a:p>
        </p:txBody>
      </p:sp>
      <p:sp>
        <p:nvSpPr>
          <p:cNvPr id="17" name="Text 14"/>
          <p:cNvSpPr/>
          <p:nvPr/>
        </p:nvSpPr>
        <p:spPr>
          <a:xfrm>
            <a:off x="658368" y="5715000"/>
            <a:ext cx="1417320" cy="274320"/>
          </a:xfrm>
          <a:prstGeom prst="rect">
            <a:avLst/>
          </a:prstGeom>
          <a:noFill/>
          <a:ln/>
        </p:spPr>
        <p:txBody>
          <a:bodyPr wrap="square" lIns="0" tIns="0" rIns="0" bIns="0" rtlCol="0" anchor="ctr">
            <a:normAutofit/>
          </a:bodyPr>
          <a:lstStyle/>
          <a:p>
            <a:pPr algn="l" indent="0" marL="0">
              <a:buNone/>
            </a:pPr>
            <a:r>
              <a:rPr lang="en-US" sz="1000" b="1" u="sng" dirty="0">
                <a:solidFill>
                  <a:srgbClr val="BEF264"/>
                </a:solidFill>
                <a:uFill>
                  <a:solidFill>
                    <a:srgbClr val="BEF264"/>
                  </a:solidFill>
                </a:uFill>
                <a:latin typeface="Aptos" pitchFamily="34" charset="0"/>
                <a:ea typeface="Aptos" pitchFamily="34" charset="-122"/>
                <a:cs typeface="Aptos" pitchFamily="34" charset="-120"/>
                <a:hlinkClick r:id="rId2" invalidUrl="" action="" tgtFrame="" tooltip="" history="1" highlightClick="0" endSnd="0">
                  <a:extLst>
                    <a:ext uri="{A12FA001-AC4F-418D-AE19-62706E023703}">
                      <ahyp:hlinkClr xmlns:ahyp="http://schemas.microsoft.com/office/drawing/2018/hyperlinkcolor" val="tx"/>
                    </a:ext>
                  </a:extLst>
                </a:hlinkClick>
              </a:rPr>
              <a:t>LIVE DEMO  →</a:t>
            </a:r>
            <a:endParaRPr lang="en-US" sz="1000" dirty="0"/>
          </a:p>
        </p:txBody>
      </p:sp>
      <p:sp>
        <p:nvSpPr>
          <p:cNvPr id="18" name="Text 15"/>
          <p:cNvSpPr/>
          <p:nvPr/>
        </p:nvSpPr>
        <p:spPr>
          <a:xfrm>
            <a:off x="2331720" y="5715000"/>
            <a:ext cx="1234440" cy="274320"/>
          </a:xfrm>
          <a:prstGeom prst="rect">
            <a:avLst/>
          </a:prstGeom>
          <a:noFill/>
          <a:ln/>
        </p:spPr>
        <p:txBody>
          <a:bodyPr wrap="square" lIns="0" tIns="0" rIns="0" bIns="0" rtlCol="0" anchor="ctr">
            <a:normAutofit/>
          </a:bodyPr>
          <a:lstStyle/>
          <a:p>
            <a:pPr algn="l" indent="0" marL="0">
              <a:buNone/>
            </a:pPr>
            <a:r>
              <a:rPr lang="en-US" sz="1000" b="1" u="sng" dirty="0">
                <a:solidFill>
                  <a:srgbClr val="BEF264"/>
                </a:solidFill>
                <a:uFill>
                  <a:solidFill>
                    <a:srgbClr val="BEF264"/>
                  </a:solidFill>
                </a:uFill>
                <a:latin typeface="Aptos" pitchFamily="34" charset="0"/>
                <a:ea typeface="Aptos" pitchFamily="34" charset="-122"/>
                <a:cs typeface="Aptos" pitchFamily="34" charset="-120"/>
                <a:hlinkClick r:id="rId3" invalidUrl="" action="" tgtFrame="" tooltip="" history="1" highlightClick="0" endSnd="0">
                  <a:extLst>
                    <a:ext uri="{A12FA001-AC4F-418D-AE19-62706E023703}">
                      <ahyp:hlinkClr xmlns:ahyp="http://schemas.microsoft.com/office/drawing/2018/hyperlinkcolor" val="tx"/>
                    </a:ext>
                  </a:extLst>
                </a:hlinkClick>
              </a:rPr>
              <a:t>SOURCE  →</a:t>
            </a:r>
            <a:endParaRPr lang="en-US" sz="1000" dirty="0"/>
          </a:p>
        </p:txBody>
      </p:sp>
      <p:sp>
        <p:nvSpPr>
          <p:cNvPr id="19" name="Shape 16"/>
          <p:cNvSpPr/>
          <p:nvPr/>
        </p:nvSpPr>
        <p:spPr>
          <a:xfrm>
            <a:off x="502920" y="6419088"/>
            <a:ext cx="10744200" cy="0"/>
          </a:xfrm>
          <a:prstGeom prst="line">
            <a:avLst/>
          </a:prstGeom>
          <a:noFill/>
          <a:ln w="10160">
            <a:solidFill>
              <a:srgbClr val="406459"/>
            </a:solidFill>
            <a:prstDash val="solid"/>
          </a:ln>
        </p:spPr>
      </p:sp>
      <p:sp>
        <p:nvSpPr>
          <p:cNvPr id="20" name="Text 17"/>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BEF264"/>
                </a:solidFill>
                <a:latin typeface="Aptos" pitchFamily="34" charset="0"/>
                <a:ea typeface="Aptos" pitchFamily="34" charset="-122"/>
                <a:cs typeface="Aptos" pitchFamily="34" charset="-120"/>
              </a:rPr>
              <a:t>FRESHSAVER</a:t>
            </a:r>
            <a:endParaRPr lang="en-US" sz="750" dirty="0"/>
          </a:p>
        </p:txBody>
      </p:sp>
      <p:sp>
        <p:nvSpPr>
          <p:cNvPr id="21" name="Text 18"/>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90A99F"/>
                </a:solidFill>
                <a:latin typeface="Aptos" pitchFamily="34" charset="0"/>
                <a:ea typeface="Aptos" pitchFamily="34" charset="-122"/>
                <a:cs typeface="Aptos" pitchFamily="34" charset="-120"/>
              </a:rPr>
              <a:t>The global waste problem appears as a local pricing decision</a:t>
            </a:r>
            <a:endParaRPr lang="en-US" sz="750" dirty="0"/>
          </a:p>
        </p:txBody>
      </p:sp>
      <p:pic>
        <p:nvPicPr>
          <p:cNvPr id="23" name="Image 1" descr="preencoded.png">
            <a:hlinkClick r:id="rId5" tooltip=""/>
          </p:cNvPr>
          <p:cNvPicPr>
            <a:picLocks noChangeAspect="1"/>
          </p:cNvPicPr>
          <p:nvPr/>
        </p:nvPicPr>
        <p:blipFill>
          <a:blip r:embed="rId4"/>
          <a:stretch>
            <a:fillRect/>
          </a:stretch>
        </p:blipFill>
        <p:spPr>
          <a:xfrm>
            <a:off x="10716768" y="5577840"/>
            <a:ext cx="658368" cy="658368"/>
          </a:xfrm>
          <a:prstGeom prst="rect">
            <a:avLst/>
          </a:prstGeom>
        </p:spPr>
      </p:pic>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96ADA4"/>
                </a:solidFill>
                <a:latin typeface="Aptos"/>
                <a:ea typeface="Aptos"/>
                <a:cs typeface="Aptos"/>
              </a:defRPr>
            </a:lvl1pPr>
          </a:lstStyle>
          <a:p>
            <a:pPr algn="r"/>
            <a:fld id="{F7021451-1387-4CA6-816F-3879F97B5CBC}" type="slidenum">
              <a:rPr b="0" lang="en-US"/>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10B981"/>
                </a:solidFill>
                <a:latin typeface="Aptos" pitchFamily="34" charset="0"/>
                <a:ea typeface="Aptos" pitchFamily="34" charset="-122"/>
                <a:cs typeface="Aptos" pitchFamily="34" charset="-120"/>
              </a:rPr>
              <a:t>PROBLEM STATEMENT</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15352C"/>
                </a:solidFill>
                <a:latin typeface="Aptos Display" pitchFamily="34" charset="0"/>
                <a:ea typeface="Aptos Display" pitchFamily="34" charset="-122"/>
                <a:cs typeface="Aptos Display" pitchFamily="34" charset="-120"/>
              </a:rPr>
              <a:t>The waste is global. The decision is local.</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667D75"/>
                </a:solidFill>
                <a:latin typeface="Aptos" pitchFamily="34" charset="0"/>
                <a:ea typeface="Aptos" pitchFamily="34" charset="-122"/>
                <a:cs typeface="Aptos" pitchFamily="34" charset="-120"/>
              </a:rPr>
              <a:t>Every number below is sourced; not all global food waste is caused by expiry dates.</a:t>
            </a:r>
            <a:endParaRPr lang="en-US" sz="1250" dirty="0"/>
          </a:p>
        </p:txBody>
      </p:sp>
      <p:sp>
        <p:nvSpPr>
          <p:cNvPr id="5" name="Shape 3"/>
          <p:cNvSpPr/>
          <p:nvPr/>
        </p:nvSpPr>
        <p:spPr>
          <a:xfrm>
            <a:off x="621792" y="1975104"/>
            <a:ext cx="2971800" cy="1627632"/>
          </a:xfrm>
          <a:prstGeom prst="roundRect">
            <a:avLst>
              <a:gd name="adj" fmla="val 12921"/>
            </a:avLst>
          </a:prstGeom>
          <a:solidFill>
            <a:srgbClr val="173D31"/>
          </a:solidFill>
          <a:ln w="12700">
            <a:solidFill>
              <a:srgbClr val="173D31">
                <a:alpha val="0"/>
              </a:srgbClr>
            </a:solidFill>
            <a:prstDash val="solid"/>
          </a:ln>
          <a:effectLst>
            <a:outerShdw sx="100000" sy="100000" kx="0" ky="0" algn="bl" rotWithShape="0" blurRad="25400" dist="50800" dir="2700000">
              <a:srgbClr val="0A241C">
                <a:alpha val="13000"/>
              </a:srgbClr>
            </a:outerShdw>
          </a:effectLst>
        </p:spPr>
      </p:sp>
      <p:sp>
        <p:nvSpPr>
          <p:cNvPr id="6" name="Text 4"/>
          <p:cNvSpPr/>
          <p:nvPr/>
        </p:nvSpPr>
        <p:spPr>
          <a:xfrm>
            <a:off x="841248" y="2212848"/>
            <a:ext cx="1600200" cy="502920"/>
          </a:xfrm>
          <a:prstGeom prst="rect">
            <a:avLst/>
          </a:prstGeom>
          <a:noFill/>
          <a:ln/>
        </p:spPr>
        <p:txBody>
          <a:bodyPr wrap="square" lIns="0" tIns="0" rIns="0" bIns="0" rtlCol="0" anchor="ctr">
            <a:normAutofit/>
          </a:bodyPr>
          <a:lstStyle/>
          <a:p>
            <a:pPr algn="l" indent="0" marL="0">
              <a:buNone/>
            </a:pPr>
            <a:r>
              <a:rPr lang="en-US" sz="3100" b="1" dirty="0">
                <a:solidFill>
                  <a:srgbClr val="BEF264"/>
                </a:solidFill>
                <a:latin typeface="Aptos Display" pitchFamily="34" charset="0"/>
                <a:ea typeface="Aptos Display" pitchFamily="34" charset="-122"/>
                <a:cs typeface="Aptos Display" pitchFamily="34" charset="-120"/>
              </a:rPr>
              <a:t>1.05B</a:t>
            </a:r>
            <a:endParaRPr lang="en-US" sz="3100" dirty="0"/>
          </a:p>
        </p:txBody>
      </p:sp>
      <p:sp>
        <p:nvSpPr>
          <p:cNvPr id="7" name="Text 5"/>
          <p:cNvSpPr/>
          <p:nvPr/>
        </p:nvSpPr>
        <p:spPr>
          <a:xfrm>
            <a:off x="2359152" y="2414016"/>
            <a:ext cx="914400" cy="219456"/>
          </a:xfrm>
          <a:prstGeom prst="rect">
            <a:avLst/>
          </a:prstGeom>
          <a:noFill/>
          <a:ln/>
        </p:spPr>
        <p:txBody>
          <a:bodyPr wrap="square" lIns="0" tIns="0" rIns="0" bIns="0" rtlCol="0" anchor="ctr">
            <a:normAutofit/>
          </a:bodyPr>
          <a:lstStyle/>
          <a:p>
            <a:pPr algn="r" indent="0" marL="0">
              <a:buNone/>
            </a:pPr>
            <a:r>
              <a:rPr lang="en-US" sz="1000" b="1" dirty="0">
                <a:solidFill>
                  <a:srgbClr val="FFFFFF"/>
                </a:solidFill>
                <a:latin typeface="Aptos" pitchFamily="34" charset="0"/>
                <a:ea typeface="Aptos" pitchFamily="34" charset="-122"/>
                <a:cs typeface="Aptos" pitchFamily="34" charset="-120"/>
              </a:rPr>
              <a:t>tonnes</a:t>
            </a:r>
            <a:endParaRPr lang="en-US" sz="1000" dirty="0"/>
          </a:p>
        </p:txBody>
      </p:sp>
      <p:sp>
        <p:nvSpPr>
          <p:cNvPr id="8" name="Text 6"/>
          <p:cNvSpPr/>
          <p:nvPr/>
        </p:nvSpPr>
        <p:spPr>
          <a:xfrm>
            <a:off x="841248" y="2852928"/>
            <a:ext cx="2468880" cy="530352"/>
          </a:xfrm>
          <a:prstGeom prst="rect">
            <a:avLst/>
          </a:prstGeom>
          <a:noFill/>
          <a:ln/>
        </p:spPr>
        <p:txBody>
          <a:bodyPr wrap="square" lIns="0" tIns="0" rIns="0" bIns="0" rtlCol="0" anchor="t">
            <a:normAutofit/>
          </a:bodyPr>
          <a:lstStyle/>
          <a:p>
            <a:pPr algn="l" indent="0" marL="0">
              <a:buNone/>
            </a:pPr>
            <a:r>
              <a:rPr lang="en-US" sz="1050" dirty="0">
                <a:solidFill>
                  <a:srgbClr val="CAD9D3"/>
                </a:solidFill>
                <a:latin typeface="Aptos" pitchFamily="34" charset="0"/>
                <a:ea typeface="Aptos" pitchFamily="34" charset="-122"/>
                <a:cs typeface="Aptos" pitchFamily="34" charset="-120"/>
              </a:rPr>
              <a:t>food waste generated at retail, food service and household level in 2022</a:t>
            </a:r>
            <a:endParaRPr lang="en-US" sz="1050" dirty="0"/>
          </a:p>
        </p:txBody>
      </p:sp>
      <p:sp>
        <p:nvSpPr>
          <p:cNvPr id="9" name="Shape 7"/>
          <p:cNvSpPr/>
          <p:nvPr/>
        </p:nvSpPr>
        <p:spPr>
          <a:xfrm>
            <a:off x="3986784" y="1975104"/>
            <a:ext cx="2971800" cy="1627632"/>
          </a:xfrm>
          <a:prstGeom prst="roundRect">
            <a:avLst>
              <a:gd name="adj" fmla="val 12921"/>
            </a:avLst>
          </a:prstGeom>
          <a:solidFill>
            <a:srgbClr val="F2ECFF"/>
          </a:solidFill>
          <a:ln w="12700">
            <a:solidFill>
              <a:srgbClr val="D9E3DD"/>
            </a:solidFill>
            <a:prstDash val="solid"/>
          </a:ln>
          <a:effectLst>
            <a:outerShdw sx="100000" sy="100000" kx="0" ky="0" algn="bl" rotWithShape="0" blurRad="322580000" dist="645160000" dir="162000000000">
              <a:srgbClr val="0A241C">
                <a:alpha val="1300000000"/>
              </a:srgbClr>
            </a:outerShdw>
          </a:effectLst>
        </p:spPr>
      </p:sp>
      <p:sp>
        <p:nvSpPr>
          <p:cNvPr id="10" name="Text 8"/>
          <p:cNvSpPr/>
          <p:nvPr/>
        </p:nvSpPr>
        <p:spPr>
          <a:xfrm>
            <a:off x="4206240" y="2212848"/>
            <a:ext cx="1600200" cy="502920"/>
          </a:xfrm>
          <a:prstGeom prst="rect">
            <a:avLst/>
          </a:prstGeom>
          <a:noFill/>
          <a:ln/>
        </p:spPr>
        <p:txBody>
          <a:bodyPr wrap="square" lIns="0" tIns="0" rIns="0" bIns="0" rtlCol="0" anchor="ctr">
            <a:normAutofit/>
          </a:bodyPr>
          <a:lstStyle/>
          <a:p>
            <a:pPr algn="l" indent="0" marL="0">
              <a:buNone/>
            </a:pPr>
            <a:r>
              <a:rPr lang="en-US" sz="3100" b="1" dirty="0">
                <a:solidFill>
                  <a:srgbClr val="7C3AED"/>
                </a:solidFill>
                <a:latin typeface="Aptos Display" pitchFamily="34" charset="0"/>
                <a:ea typeface="Aptos Display" pitchFamily="34" charset="-122"/>
                <a:cs typeface="Aptos Display" pitchFamily="34" charset="-120"/>
              </a:rPr>
              <a:t>~$1T</a:t>
            </a:r>
            <a:endParaRPr lang="en-US" sz="3100" dirty="0"/>
          </a:p>
        </p:txBody>
      </p:sp>
      <p:sp>
        <p:nvSpPr>
          <p:cNvPr id="11" name="Text 9"/>
          <p:cNvSpPr/>
          <p:nvPr/>
        </p:nvSpPr>
        <p:spPr>
          <a:xfrm>
            <a:off x="5724144" y="2414016"/>
            <a:ext cx="914400" cy="219456"/>
          </a:xfrm>
          <a:prstGeom prst="rect">
            <a:avLst/>
          </a:prstGeom>
          <a:noFill/>
          <a:ln/>
        </p:spPr>
        <p:txBody>
          <a:bodyPr wrap="square" lIns="0" tIns="0" rIns="0" bIns="0" rtlCol="0" anchor="ctr">
            <a:normAutofit/>
          </a:bodyPr>
          <a:lstStyle/>
          <a:p>
            <a:pPr algn="r" indent="0" marL="0">
              <a:buNone/>
            </a:pPr>
            <a:r>
              <a:rPr lang="en-US" sz="1000" b="1" dirty="0">
                <a:solidFill>
                  <a:srgbClr val="7C3AED"/>
                </a:solidFill>
                <a:latin typeface="Aptos" pitchFamily="34" charset="0"/>
                <a:ea typeface="Aptos" pitchFamily="34" charset="-122"/>
                <a:cs typeface="Aptos" pitchFamily="34" charset="-120"/>
              </a:rPr>
              <a:t>each year</a:t>
            </a:r>
            <a:endParaRPr lang="en-US" sz="1000" dirty="0"/>
          </a:p>
        </p:txBody>
      </p:sp>
      <p:sp>
        <p:nvSpPr>
          <p:cNvPr id="12" name="Text 10"/>
          <p:cNvSpPr/>
          <p:nvPr/>
        </p:nvSpPr>
        <p:spPr>
          <a:xfrm>
            <a:off x="4206240" y="2852928"/>
            <a:ext cx="2468880" cy="530352"/>
          </a:xfrm>
          <a:prstGeom prst="rect">
            <a:avLst/>
          </a:prstGeom>
          <a:noFill/>
          <a:ln/>
        </p:spPr>
        <p:txBody>
          <a:bodyPr wrap="square" lIns="0" tIns="0" rIns="0" bIns="0" rtlCol="0" anchor="t">
            <a:normAutofit/>
          </a:bodyPr>
          <a:lstStyle/>
          <a:p>
            <a:pPr algn="l" indent="0" marL="0">
              <a:buNone/>
            </a:pPr>
            <a:r>
              <a:rPr lang="en-US" sz="1050" dirty="0">
                <a:solidFill>
                  <a:srgbClr val="667D75"/>
                </a:solidFill>
                <a:latin typeface="Aptos" pitchFamily="34" charset="0"/>
                <a:ea typeface="Aptos" pitchFamily="34" charset="-122"/>
                <a:cs typeface="Aptos" pitchFamily="34" charset="-120"/>
              </a:rPr>
              <a:t>estimated global economic toll of food loss and waste</a:t>
            </a:r>
            <a:endParaRPr lang="en-US" sz="1050" dirty="0"/>
          </a:p>
        </p:txBody>
      </p:sp>
      <p:sp>
        <p:nvSpPr>
          <p:cNvPr id="13" name="Shape 11"/>
          <p:cNvSpPr/>
          <p:nvPr/>
        </p:nvSpPr>
        <p:spPr>
          <a:xfrm>
            <a:off x="7351776" y="1975104"/>
            <a:ext cx="2971800" cy="1627632"/>
          </a:xfrm>
          <a:prstGeom prst="roundRect">
            <a:avLst>
              <a:gd name="adj" fmla="val 12921"/>
            </a:avLst>
          </a:prstGeom>
          <a:solidFill>
            <a:srgbClr val="FFF0E7"/>
          </a:solidFill>
          <a:ln w="12700">
            <a:solidFill>
              <a:srgbClr val="D9E3DD"/>
            </a:solidFill>
            <a:prstDash val="solid"/>
          </a:ln>
          <a:effectLst>
            <a:outerShdw sx="100000" sy="100000" kx="0" ky="0" algn="bl" rotWithShape="0" blurRad="4096766000000" dist="8193532000000" dir="9720000000000000">
              <a:srgbClr val="0A241C">
                <a:alpha val="130000000000000"/>
              </a:srgbClr>
            </a:outerShdw>
          </a:effectLst>
        </p:spPr>
      </p:sp>
      <p:sp>
        <p:nvSpPr>
          <p:cNvPr id="14" name="Text 12"/>
          <p:cNvSpPr/>
          <p:nvPr/>
        </p:nvSpPr>
        <p:spPr>
          <a:xfrm>
            <a:off x="7571232" y="2212848"/>
            <a:ext cx="1600200" cy="502920"/>
          </a:xfrm>
          <a:prstGeom prst="rect">
            <a:avLst/>
          </a:prstGeom>
          <a:noFill/>
          <a:ln/>
        </p:spPr>
        <p:txBody>
          <a:bodyPr wrap="square" lIns="0" tIns="0" rIns="0" bIns="0" rtlCol="0" anchor="ctr">
            <a:normAutofit/>
          </a:bodyPr>
          <a:lstStyle/>
          <a:p>
            <a:pPr algn="l" indent="0" marL="0">
              <a:buNone/>
            </a:pPr>
            <a:r>
              <a:rPr lang="en-US" sz="3100" b="1" dirty="0">
                <a:solidFill>
                  <a:srgbClr val="F97316"/>
                </a:solidFill>
                <a:latin typeface="Aptos Display" pitchFamily="34" charset="0"/>
                <a:ea typeface="Aptos Display" pitchFamily="34" charset="-122"/>
                <a:cs typeface="Aptos Display" pitchFamily="34" charset="-120"/>
              </a:rPr>
              <a:t>8–10%</a:t>
            </a:r>
            <a:endParaRPr lang="en-US" sz="3100" dirty="0"/>
          </a:p>
        </p:txBody>
      </p:sp>
      <p:sp>
        <p:nvSpPr>
          <p:cNvPr id="15" name="Text 13"/>
          <p:cNvSpPr/>
          <p:nvPr/>
        </p:nvSpPr>
        <p:spPr>
          <a:xfrm>
            <a:off x="9089136" y="2414016"/>
            <a:ext cx="914400" cy="219456"/>
          </a:xfrm>
          <a:prstGeom prst="rect">
            <a:avLst/>
          </a:prstGeom>
          <a:noFill/>
          <a:ln/>
        </p:spPr>
        <p:txBody>
          <a:bodyPr wrap="square" lIns="0" tIns="0" rIns="0" bIns="0" rtlCol="0" anchor="ctr">
            <a:normAutofit/>
          </a:bodyPr>
          <a:lstStyle/>
          <a:p>
            <a:pPr algn="r" indent="0" marL="0">
              <a:buNone/>
            </a:pPr>
            <a:r>
              <a:rPr lang="en-US" sz="1000" b="1" dirty="0">
                <a:solidFill>
                  <a:srgbClr val="F97316"/>
                </a:solidFill>
                <a:latin typeface="Aptos" pitchFamily="34" charset="0"/>
                <a:ea typeface="Aptos" pitchFamily="34" charset="-122"/>
                <a:cs typeface="Aptos" pitchFamily="34" charset="-120"/>
              </a:rPr>
              <a:t>of GHGs</a:t>
            </a:r>
            <a:endParaRPr lang="en-US" sz="1000" dirty="0"/>
          </a:p>
        </p:txBody>
      </p:sp>
      <p:sp>
        <p:nvSpPr>
          <p:cNvPr id="16" name="Text 14"/>
          <p:cNvSpPr/>
          <p:nvPr/>
        </p:nvSpPr>
        <p:spPr>
          <a:xfrm>
            <a:off x="7571232" y="2852928"/>
            <a:ext cx="2468880" cy="530352"/>
          </a:xfrm>
          <a:prstGeom prst="rect">
            <a:avLst/>
          </a:prstGeom>
          <a:noFill/>
          <a:ln/>
        </p:spPr>
        <p:txBody>
          <a:bodyPr wrap="square" lIns="0" tIns="0" rIns="0" bIns="0" rtlCol="0" anchor="t">
            <a:normAutofit/>
          </a:bodyPr>
          <a:lstStyle/>
          <a:p>
            <a:pPr algn="l" indent="0" marL="0">
              <a:buNone/>
            </a:pPr>
            <a:r>
              <a:rPr lang="en-US" sz="1050" dirty="0">
                <a:solidFill>
                  <a:srgbClr val="667D75"/>
                </a:solidFill>
                <a:latin typeface="Aptos" pitchFamily="34" charset="0"/>
                <a:ea typeface="Aptos" pitchFamily="34" charset="-122"/>
                <a:cs typeface="Aptos" pitchFamily="34" charset="-120"/>
              </a:rPr>
              <a:t>annual global emissions attributed to food loss and waste</a:t>
            </a:r>
            <a:endParaRPr lang="en-US" sz="1050" dirty="0"/>
          </a:p>
        </p:txBody>
      </p:sp>
      <p:sp>
        <p:nvSpPr>
          <p:cNvPr id="17" name="Shape 15"/>
          <p:cNvSpPr/>
          <p:nvPr/>
        </p:nvSpPr>
        <p:spPr>
          <a:xfrm>
            <a:off x="621792" y="3858768"/>
            <a:ext cx="5349240" cy="1444752"/>
          </a:xfrm>
          <a:prstGeom prst="roundRect">
            <a:avLst>
              <a:gd name="adj" fmla="val 14557"/>
            </a:avLst>
          </a:prstGeom>
          <a:solidFill>
            <a:srgbClr val="173D31"/>
          </a:solidFill>
          <a:ln w="12700">
            <a:solidFill>
              <a:srgbClr val="173D31">
                <a:alpha val="0"/>
              </a:srgbClr>
            </a:solidFill>
            <a:prstDash val="solid"/>
          </a:ln>
        </p:spPr>
      </p:sp>
      <p:sp>
        <p:nvSpPr>
          <p:cNvPr id="18" name="Text 16"/>
          <p:cNvSpPr/>
          <p:nvPr/>
        </p:nvSpPr>
        <p:spPr>
          <a:xfrm>
            <a:off x="914400" y="4114800"/>
            <a:ext cx="1207008" cy="502920"/>
          </a:xfrm>
          <a:prstGeom prst="rect">
            <a:avLst/>
          </a:prstGeom>
          <a:noFill/>
          <a:ln/>
        </p:spPr>
        <p:txBody>
          <a:bodyPr wrap="square" lIns="0" tIns="0" rIns="0" bIns="0" rtlCol="0" anchor="ctr">
            <a:normAutofit/>
          </a:bodyPr>
          <a:lstStyle/>
          <a:p>
            <a:pPr algn="l" indent="0" marL="0">
              <a:buNone/>
            </a:pPr>
            <a:r>
              <a:rPr lang="en-US" sz="3100" b="1" dirty="0">
                <a:solidFill>
                  <a:srgbClr val="BEF264"/>
                </a:solidFill>
                <a:latin typeface="Aptos Display" pitchFamily="34" charset="0"/>
                <a:ea typeface="Aptos Display" pitchFamily="34" charset="-122"/>
                <a:cs typeface="Aptos Display" pitchFamily="34" charset="-120"/>
              </a:rPr>
              <a:t>12%</a:t>
            </a:r>
            <a:endParaRPr lang="en-US" sz="3100" dirty="0"/>
          </a:p>
        </p:txBody>
      </p:sp>
      <p:sp>
        <p:nvSpPr>
          <p:cNvPr id="19" name="Text 17"/>
          <p:cNvSpPr/>
          <p:nvPr/>
        </p:nvSpPr>
        <p:spPr>
          <a:xfrm>
            <a:off x="2057400" y="4142232"/>
            <a:ext cx="3401568" cy="292608"/>
          </a:xfrm>
          <a:prstGeom prst="rect">
            <a:avLst/>
          </a:prstGeom>
          <a:noFill/>
          <a:ln/>
        </p:spPr>
        <p:txBody>
          <a:bodyPr wrap="square" lIns="0" tIns="0" rIns="0" bIns="0" rtlCol="0" anchor="ctr">
            <a:normAutofit/>
          </a:bodyPr>
          <a:lstStyle/>
          <a:p>
            <a:pPr algn="l" indent="0" marL="0">
              <a:buNone/>
            </a:pPr>
            <a:r>
              <a:rPr lang="en-US" sz="1400" b="1" dirty="0">
                <a:solidFill>
                  <a:srgbClr val="FFFFFF"/>
                </a:solidFill>
                <a:latin typeface="Aptos" pitchFamily="34" charset="0"/>
                <a:ea typeface="Aptos" pitchFamily="34" charset="-122"/>
                <a:cs typeface="Aptos" pitchFamily="34" charset="-120"/>
              </a:rPr>
              <a:t>of 2022 food waste occurred at retail.</a:t>
            </a:r>
            <a:endParaRPr lang="en-US" sz="1400" dirty="0"/>
          </a:p>
        </p:txBody>
      </p:sp>
      <p:sp>
        <p:nvSpPr>
          <p:cNvPr id="20" name="Shape 18"/>
          <p:cNvSpPr/>
          <p:nvPr/>
        </p:nvSpPr>
        <p:spPr>
          <a:xfrm>
            <a:off x="914400" y="4718304"/>
            <a:ext cx="868680" cy="292608"/>
          </a:xfrm>
          <a:prstGeom prst="roundRect">
            <a:avLst>
              <a:gd name="adj" fmla="val 50000"/>
            </a:avLst>
          </a:prstGeom>
          <a:solidFill>
            <a:srgbClr val="2B5548"/>
          </a:solidFill>
          <a:ln w="12700">
            <a:solidFill>
              <a:srgbClr val="2B5548">
                <a:alpha val="0"/>
              </a:srgbClr>
            </a:solidFill>
            <a:prstDash val="solid"/>
          </a:ln>
        </p:spPr>
      </p:sp>
      <p:sp>
        <p:nvSpPr>
          <p:cNvPr id="21" name="Text 19"/>
          <p:cNvSpPr/>
          <p:nvPr/>
        </p:nvSpPr>
        <p:spPr>
          <a:xfrm>
            <a:off x="987552" y="4718304"/>
            <a:ext cx="722376" cy="292608"/>
          </a:xfrm>
          <a:prstGeom prst="rect">
            <a:avLst/>
          </a:prstGeom>
          <a:noFill/>
          <a:ln/>
        </p:spPr>
        <p:txBody>
          <a:bodyPr wrap="square" lIns="0" tIns="0" rIns="0" bIns="0" rtlCol="0" anchor="ctr">
            <a:normAutofit/>
          </a:bodyPr>
          <a:lstStyle/>
          <a:p>
            <a:pPr algn="ctr" indent="0" marL="0">
              <a:buNone/>
            </a:pPr>
            <a:r>
              <a:rPr lang="en-US" sz="900" b="1" dirty="0">
                <a:solidFill>
                  <a:srgbClr val="BEF264"/>
                </a:solidFill>
                <a:latin typeface="Aptos" pitchFamily="34" charset="0"/>
                <a:ea typeface="Aptos" pitchFamily="34" charset="-122"/>
                <a:cs typeface="Aptos" pitchFamily="34" charset="-120"/>
              </a:rPr>
              <a:t>OUR WEDGE</a:t>
            </a:r>
            <a:endParaRPr lang="en-US" sz="900" dirty="0"/>
          </a:p>
        </p:txBody>
      </p:sp>
      <p:sp>
        <p:nvSpPr>
          <p:cNvPr id="22" name="Text 20"/>
          <p:cNvSpPr/>
          <p:nvPr/>
        </p:nvSpPr>
        <p:spPr>
          <a:xfrm>
            <a:off x="1965960" y="4690872"/>
            <a:ext cx="3456432" cy="310896"/>
          </a:xfrm>
          <a:prstGeom prst="rect">
            <a:avLst/>
          </a:prstGeom>
          <a:noFill/>
          <a:ln/>
        </p:spPr>
        <p:txBody>
          <a:bodyPr wrap="square" lIns="0" tIns="0" rIns="0" bIns="0" rtlCol="0" anchor="ctr">
            <a:normAutofit/>
          </a:bodyPr>
          <a:lstStyle/>
          <a:p>
            <a:pPr algn="l" indent="0" marL="0">
              <a:buNone/>
            </a:pPr>
            <a:r>
              <a:rPr lang="en-US" sz="1050" dirty="0">
                <a:solidFill>
                  <a:srgbClr val="C5D7D0"/>
                </a:solidFill>
                <a:latin typeface="Aptos" pitchFamily="34" charset="0"/>
                <a:ea typeface="Aptos" pitchFamily="34" charset="-122"/>
                <a:cs typeface="Aptos" pitchFamily="34" charset="-120"/>
              </a:rPr>
              <a:t>Independent grocers making product-level decisions every day.</a:t>
            </a:r>
            <a:endParaRPr lang="en-US" sz="1050" dirty="0"/>
          </a:p>
        </p:txBody>
      </p:sp>
      <p:sp>
        <p:nvSpPr>
          <p:cNvPr id="23" name="Shape 21"/>
          <p:cNvSpPr/>
          <p:nvPr/>
        </p:nvSpPr>
        <p:spPr>
          <a:xfrm>
            <a:off x="6199632" y="3858768"/>
            <a:ext cx="5330952" cy="1444752"/>
          </a:xfrm>
          <a:prstGeom prst="roundRect">
            <a:avLst>
              <a:gd name="adj" fmla="val 14557"/>
            </a:avLst>
          </a:prstGeom>
          <a:solidFill>
            <a:srgbClr val="FFFFFF"/>
          </a:solidFill>
          <a:ln w="12700">
            <a:solidFill>
              <a:srgbClr val="D9E3DD"/>
            </a:solidFill>
            <a:prstDash val="solid"/>
          </a:ln>
          <a:effectLst>
            <a:outerShdw sx="100000" sy="100000" kx="0" ky="0" algn="bl" rotWithShape="0" blurRad="52028928200000000" dist="104057856400000000" dir="583200000000000000000">
              <a:srgbClr val="0A241C">
                <a:alpha val="13000000000000000000"/>
              </a:srgbClr>
            </a:outerShdw>
          </a:effectLst>
        </p:spPr>
      </p:sp>
      <p:sp>
        <p:nvSpPr>
          <p:cNvPr id="24" name="Text 22"/>
          <p:cNvSpPr/>
          <p:nvPr/>
        </p:nvSpPr>
        <p:spPr>
          <a:xfrm>
            <a:off x="6492240" y="4096512"/>
            <a:ext cx="1737360" cy="502920"/>
          </a:xfrm>
          <a:prstGeom prst="rect">
            <a:avLst/>
          </a:prstGeom>
          <a:noFill/>
          <a:ln/>
        </p:spPr>
        <p:txBody>
          <a:bodyPr wrap="square" lIns="0" tIns="0" rIns="0" bIns="0" rtlCol="0" anchor="ctr">
            <a:normAutofit/>
          </a:bodyPr>
          <a:lstStyle/>
          <a:p>
            <a:pPr algn="l" indent="0" marL="0">
              <a:buNone/>
            </a:pPr>
            <a:r>
              <a:rPr lang="en-US" sz="2800" b="1" dirty="0">
                <a:solidFill>
                  <a:srgbClr val="DC5B57"/>
                </a:solidFill>
                <a:latin typeface="Aptos Display" pitchFamily="34" charset="0"/>
                <a:ea typeface="Aptos Display" pitchFamily="34" charset="-122"/>
                <a:cs typeface="Aptos Display" pitchFamily="34" charset="-120"/>
              </a:rPr>
              <a:t>Up to 10%</a:t>
            </a:r>
            <a:endParaRPr lang="en-US" sz="2800" dirty="0"/>
          </a:p>
        </p:txBody>
      </p:sp>
      <p:sp>
        <p:nvSpPr>
          <p:cNvPr id="25" name="Text 23"/>
          <p:cNvSpPr/>
          <p:nvPr/>
        </p:nvSpPr>
        <p:spPr>
          <a:xfrm>
            <a:off x="8183880" y="4087368"/>
            <a:ext cx="2834640" cy="438912"/>
          </a:xfrm>
          <a:prstGeom prst="rect">
            <a:avLst/>
          </a:prstGeom>
          <a:noFill/>
          <a:ln/>
        </p:spPr>
        <p:txBody>
          <a:bodyPr wrap="square" lIns="0" tIns="0" rIns="0" bIns="0" rtlCol="0" anchor="ctr">
            <a:normAutofit/>
          </a:bodyPr>
          <a:lstStyle/>
          <a:p>
            <a:pPr algn="l" indent="0" marL="0">
              <a:buNone/>
            </a:pPr>
            <a:r>
              <a:rPr lang="en-US" sz="1350" b="1" dirty="0">
                <a:solidFill>
                  <a:srgbClr val="15352C"/>
                </a:solidFill>
                <a:latin typeface="Aptos" pitchFamily="34" charset="0"/>
                <a:ea typeface="Aptos" pitchFamily="34" charset="-122"/>
                <a:cs typeface="Aptos" pitchFamily="34" charset="-120"/>
              </a:rPr>
              <a:t>of annual EU food waste is linked to date marking.</a:t>
            </a:r>
            <a:endParaRPr lang="en-US" sz="1350" dirty="0"/>
          </a:p>
        </p:txBody>
      </p:sp>
      <p:sp>
        <p:nvSpPr>
          <p:cNvPr id="26" name="Text 24"/>
          <p:cNvSpPr/>
          <p:nvPr/>
        </p:nvSpPr>
        <p:spPr>
          <a:xfrm>
            <a:off x="6510528" y="4782312"/>
            <a:ext cx="4434840" cy="219456"/>
          </a:xfrm>
          <a:prstGeom prst="rect">
            <a:avLst/>
          </a:prstGeom>
          <a:noFill/>
          <a:ln/>
        </p:spPr>
        <p:txBody>
          <a:bodyPr wrap="square" lIns="0" tIns="0" rIns="0" bIns="0" rtlCol="0" anchor="ctr">
            <a:normAutofit/>
          </a:bodyPr>
          <a:lstStyle/>
          <a:p>
            <a:pPr algn="l" indent="0" marL="0">
              <a:buNone/>
            </a:pPr>
            <a:r>
              <a:rPr lang="en-US" sz="900" i="1" dirty="0">
                <a:solidFill>
                  <a:srgbClr val="667D75"/>
                </a:solidFill>
                <a:latin typeface="Aptos" pitchFamily="34" charset="0"/>
                <a:ea typeface="Aptos" pitchFamily="34" charset="-122"/>
                <a:cs typeface="Aptos" pitchFamily="34" charset="-120"/>
              </a:rPr>
              <a:t>European Commission estimate — not a global expiry-waste estimate.</a:t>
            </a:r>
            <a:endParaRPr lang="en-US" sz="900" dirty="0"/>
          </a:p>
        </p:txBody>
      </p:sp>
      <p:sp>
        <p:nvSpPr>
          <p:cNvPr id="27" name="Shape 25"/>
          <p:cNvSpPr/>
          <p:nvPr/>
        </p:nvSpPr>
        <p:spPr>
          <a:xfrm>
            <a:off x="1024128" y="5577840"/>
            <a:ext cx="10149840" cy="393192"/>
          </a:xfrm>
          <a:prstGeom prst="roundRect">
            <a:avLst>
              <a:gd name="adj" fmla="val 32558"/>
            </a:avLst>
          </a:prstGeom>
          <a:solidFill>
            <a:srgbClr val="BEF264"/>
          </a:solidFill>
          <a:ln w="12700">
            <a:solidFill>
              <a:srgbClr val="BEF264">
                <a:alpha val="0"/>
              </a:srgbClr>
            </a:solidFill>
            <a:prstDash val="solid"/>
          </a:ln>
        </p:spPr>
      </p:sp>
      <p:sp>
        <p:nvSpPr>
          <p:cNvPr id="28" name="Text 26"/>
          <p:cNvSpPr/>
          <p:nvPr/>
        </p:nvSpPr>
        <p:spPr>
          <a:xfrm>
            <a:off x="1261872" y="5577840"/>
            <a:ext cx="9674352" cy="393192"/>
          </a:xfrm>
          <a:prstGeom prst="rect">
            <a:avLst/>
          </a:prstGeom>
          <a:noFill/>
          <a:ln/>
        </p:spPr>
        <p:txBody>
          <a:bodyPr wrap="square" lIns="0" tIns="0" rIns="0" bIns="0" rtlCol="0" anchor="ctr">
            <a:normAutofit/>
          </a:bodyPr>
          <a:lstStyle/>
          <a:p>
            <a:pPr algn="ctr" indent="0" marL="0">
              <a:buNone/>
            </a:pPr>
            <a:r>
              <a:rPr lang="en-US" sz="1200" b="1" dirty="0">
                <a:solidFill>
                  <a:srgbClr val="173D31"/>
                </a:solidFill>
                <a:latin typeface="Aptos" pitchFamily="34" charset="0"/>
                <a:ea typeface="Aptos" pitchFamily="34" charset="-122"/>
                <a:cs typeface="Aptos" pitchFamily="34" charset="-120"/>
              </a:rPr>
              <a:t>For one grocer, this becomes a recurring question: hold, markdown, or lose the stock?</a:t>
            </a:r>
            <a:endParaRPr lang="en-US" sz="1200" dirty="0"/>
          </a:p>
        </p:txBody>
      </p:sp>
      <p:sp>
        <p:nvSpPr>
          <p:cNvPr id="29" name="Text 27"/>
          <p:cNvSpPr/>
          <p:nvPr/>
        </p:nvSpPr>
        <p:spPr>
          <a:xfrm>
            <a:off x="658368" y="6126480"/>
            <a:ext cx="5166360" cy="164592"/>
          </a:xfrm>
          <a:prstGeom prst="rect">
            <a:avLst/>
          </a:prstGeom>
          <a:noFill/>
          <a:ln/>
        </p:spPr>
        <p:txBody>
          <a:bodyPr wrap="square" lIns="0" tIns="0" rIns="0" bIns="0" rtlCol="0" anchor="ctr">
            <a:normAutofit/>
          </a:bodyPr>
          <a:lstStyle/>
          <a:p>
            <a:pPr algn="l" indent="0" marL="0">
              <a:buNone/>
            </a:pPr>
            <a:r>
              <a:rPr lang="en-US" sz="750" b="1" u="sng" dirty="0">
                <a:solidFill>
                  <a:srgbClr val="667D75"/>
                </a:solidFill>
                <a:uFill>
                  <a:solidFill>
                    <a:srgbClr val="667D75"/>
                  </a:solidFill>
                </a:uFill>
                <a:latin typeface="Aptos" pitchFamily="34" charset="0"/>
                <a:ea typeface="Aptos" pitchFamily="34" charset="-122"/>
                <a:cs typeface="Aptos" pitchFamily="34" charset="-120"/>
                <a:hlinkClick r:id="rId1" invalidUrl="" action="" tgtFrame="" tooltip="" history="1" highlightClick="0" endSnd="0">
                  <a:extLst>
                    <a:ext uri="{A12FA001-AC4F-418D-AE19-62706E023703}">
                      <ahyp:hlinkClr xmlns:ahyp="http://schemas.microsoft.com/office/drawing/2018/hyperlinkcolor" val="tx"/>
                    </a:ext>
                  </a:extLst>
                </a:hlinkClick>
              </a:rPr>
              <a:t>Source: UNEP Food Waste Index Report 2024 (2022 data)</a:t>
            </a:r>
            <a:endParaRPr lang="en-US" sz="750" dirty="0"/>
          </a:p>
        </p:txBody>
      </p:sp>
      <p:sp>
        <p:nvSpPr>
          <p:cNvPr id="30" name="Text 28"/>
          <p:cNvSpPr/>
          <p:nvPr/>
        </p:nvSpPr>
        <p:spPr>
          <a:xfrm>
            <a:off x="6419088" y="6126480"/>
            <a:ext cx="4572000" cy="164592"/>
          </a:xfrm>
          <a:prstGeom prst="rect">
            <a:avLst/>
          </a:prstGeom>
          <a:noFill/>
          <a:ln/>
        </p:spPr>
        <p:txBody>
          <a:bodyPr wrap="square" lIns="0" tIns="0" rIns="0" bIns="0" rtlCol="0" anchor="ctr">
            <a:normAutofit/>
          </a:bodyPr>
          <a:lstStyle/>
          <a:p>
            <a:pPr algn="r" indent="0" marL="0">
              <a:buNone/>
            </a:pPr>
            <a:r>
              <a:rPr lang="en-US" sz="750" b="1" u="sng" dirty="0">
                <a:solidFill>
                  <a:srgbClr val="667D75"/>
                </a:solidFill>
                <a:uFill>
                  <a:solidFill>
                    <a:srgbClr val="667D75"/>
                  </a:solidFill>
                </a:uFill>
                <a:latin typeface="Aptos" pitchFamily="34" charset="0"/>
                <a:ea typeface="Aptos" pitchFamily="34" charset="-122"/>
                <a:cs typeface="Aptos" pitchFamily="34" charset="-120"/>
                <a:hlinkClick r:id="rId2" invalidUrl="" action="" tgtFrame="" tooltip="" history="1" highlightClick="0" endSnd="0">
                  <a:extLst>
                    <a:ext uri="{A12FA001-AC4F-418D-AE19-62706E023703}">
                      <ahyp:hlinkClr xmlns:ahyp="http://schemas.microsoft.com/office/drawing/2018/hyperlinkcolor" val="tx"/>
                    </a:ext>
                  </a:extLst>
                </a:hlinkClick>
              </a:rPr>
              <a:t>Source: European Commission date-marking study (2018)</a:t>
            </a:r>
            <a:endParaRPr lang="en-US" sz="750" dirty="0"/>
          </a:p>
        </p:txBody>
      </p:sp>
      <p:sp>
        <p:nvSpPr>
          <p:cNvPr id="31" name="Shape 29"/>
          <p:cNvSpPr/>
          <p:nvPr/>
        </p:nvSpPr>
        <p:spPr>
          <a:xfrm>
            <a:off x="502920" y="6419088"/>
            <a:ext cx="10744200" cy="0"/>
          </a:xfrm>
          <a:prstGeom prst="line">
            <a:avLst/>
          </a:prstGeom>
          <a:noFill/>
          <a:ln w="10160">
            <a:solidFill>
              <a:srgbClr val="D9E3DD"/>
            </a:solidFill>
            <a:prstDash val="solid"/>
          </a:ln>
        </p:spPr>
      </p:sp>
      <p:sp>
        <p:nvSpPr>
          <p:cNvPr id="32" name="Text 30"/>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10B981"/>
                </a:solidFill>
                <a:latin typeface="Aptos" pitchFamily="34" charset="0"/>
                <a:ea typeface="Aptos" pitchFamily="34" charset="-122"/>
                <a:cs typeface="Aptos" pitchFamily="34" charset="-120"/>
              </a:rPr>
              <a:t>FRESHSAVER</a:t>
            </a:r>
            <a:endParaRPr lang="en-US" sz="750" dirty="0"/>
          </a:p>
        </p:txBody>
      </p:sp>
      <p:sp>
        <p:nvSpPr>
          <p:cNvPr id="33" name="Text 31"/>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82938D"/>
                </a:solidFill>
                <a:latin typeface="Aptos" pitchFamily="34" charset="0"/>
                <a:ea typeface="Aptos" pitchFamily="34" charset="-122"/>
                <a:cs typeface="Aptos" pitchFamily="34" charset="-120"/>
              </a:rPr>
              <a:t>Problem statement · sourced global scale and local wedge</a:t>
            </a:r>
            <a:endParaRPr lang="en-US" sz="750" dirty="0"/>
          </a:p>
        </p:txBody>
      </p:sp>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82938D"/>
                </a:solidFill>
                <a:latin typeface="Aptos"/>
                <a:ea typeface="Aptos"/>
                <a:cs typeface="Aptos"/>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BEF264"/>
                </a:solidFill>
                <a:latin typeface="Aptos" pitchFamily="34" charset="0"/>
                <a:ea typeface="Aptos" pitchFamily="34" charset="-122"/>
                <a:cs typeface="Aptos" pitchFamily="34" charset="-120"/>
              </a:rPr>
              <a:t>SOLUTION OVERVIEW</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FFFFFF"/>
                </a:solidFill>
                <a:latin typeface="Aptos Display" pitchFamily="34" charset="0"/>
                <a:ea typeface="Aptos Display" pitchFamily="34" charset="-122"/>
                <a:cs typeface="Aptos Display" pitchFamily="34" charset="-120"/>
              </a:rPr>
              <a:t>From expiring stock to a customer’s inbox.</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B9CBC4"/>
                </a:solidFill>
                <a:latin typeface="Aptos" pitchFamily="34" charset="0"/>
                <a:ea typeface="Aptos" pitchFamily="34" charset="-122"/>
                <a:cs typeface="Aptos" pitchFamily="34" charset="-120"/>
              </a:rPr>
              <a:t>Both AI systems are part of one owner-controlled workflow, ending in an approved offer and measurable outcome.</a:t>
            </a:r>
            <a:endParaRPr lang="en-US" sz="1250" dirty="0"/>
          </a:p>
        </p:txBody>
      </p:sp>
      <p:sp>
        <p:nvSpPr>
          <p:cNvPr id="5" name="Shape 3"/>
          <p:cNvSpPr/>
          <p:nvPr/>
        </p:nvSpPr>
        <p:spPr>
          <a:xfrm>
            <a:off x="384048" y="2240280"/>
            <a:ext cx="1389888" cy="2359152"/>
          </a:xfrm>
          <a:prstGeom prst="roundRect">
            <a:avLst>
              <a:gd name="adj" fmla="val 13816"/>
            </a:avLst>
          </a:prstGeom>
          <a:solidFill>
            <a:srgbClr val="DDF7E8"/>
          </a:solidFill>
          <a:ln w="12700">
            <a:solidFill>
              <a:srgbClr val="DDF7E8">
                <a:alpha val="0"/>
              </a:srgbClr>
            </a:solidFill>
            <a:prstDash val="solid"/>
          </a:ln>
        </p:spPr>
      </p:sp>
      <p:sp>
        <p:nvSpPr>
          <p:cNvPr id="6" name="Text 4"/>
          <p:cNvSpPr/>
          <p:nvPr/>
        </p:nvSpPr>
        <p:spPr>
          <a:xfrm>
            <a:off x="512064" y="2414016"/>
            <a:ext cx="36576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173D31"/>
                </a:solidFill>
                <a:latin typeface="Aptos" pitchFamily="34" charset="0"/>
                <a:ea typeface="Aptos" pitchFamily="34" charset="-122"/>
                <a:cs typeface="Aptos" pitchFamily="34" charset="-120"/>
              </a:rPr>
              <a:t>01</a:t>
            </a:r>
            <a:endParaRPr lang="en-US" sz="850" dirty="0"/>
          </a:p>
        </p:txBody>
      </p:sp>
      <p:sp>
        <p:nvSpPr>
          <p:cNvPr id="7" name="Shape 5"/>
          <p:cNvSpPr/>
          <p:nvPr/>
        </p:nvSpPr>
        <p:spPr>
          <a:xfrm>
            <a:off x="512064" y="2788920"/>
            <a:ext cx="438912" cy="438912"/>
          </a:xfrm>
          <a:prstGeom prst="ellipse">
            <a:avLst/>
          </a:prstGeom>
          <a:solidFill>
            <a:srgbClr val="173D31"/>
          </a:solidFill>
          <a:ln w="12700">
            <a:solidFill>
              <a:srgbClr val="173D31"/>
            </a:solidFill>
            <a:prstDash val="solid"/>
          </a:ln>
        </p:spPr>
      </p:sp>
      <p:sp>
        <p:nvSpPr>
          <p:cNvPr id="8" name="Text 6"/>
          <p:cNvSpPr/>
          <p:nvPr/>
        </p:nvSpPr>
        <p:spPr>
          <a:xfrm>
            <a:off x="512064" y="2788920"/>
            <a:ext cx="438912" cy="438912"/>
          </a:xfrm>
          <a:prstGeom prst="rect">
            <a:avLst/>
          </a:prstGeom>
          <a:noFill/>
          <a:ln/>
        </p:spPr>
        <p:txBody>
          <a:bodyPr wrap="square" lIns="0" tIns="0" rIns="0" bIns="0" rtlCol="0" anchor="ctr">
            <a:normAutofit/>
          </a:bodyPr>
          <a:lstStyle/>
          <a:p>
            <a:pPr algn="ctr" indent="0" marL="0">
              <a:buNone/>
            </a:pPr>
            <a:r>
              <a:rPr lang="en-US" sz="1300" b="1" dirty="0">
                <a:solidFill>
                  <a:srgbClr val="DDF7E8"/>
                </a:solidFill>
                <a:latin typeface="Aptos" pitchFamily="34" charset="0"/>
                <a:ea typeface="Aptos" pitchFamily="34" charset="-122"/>
                <a:cs typeface="Aptos" pitchFamily="34" charset="-120"/>
              </a:rPr>
              <a:t>I</a:t>
            </a:r>
            <a:endParaRPr lang="en-US" sz="1300" dirty="0"/>
          </a:p>
        </p:txBody>
      </p:sp>
      <p:sp>
        <p:nvSpPr>
          <p:cNvPr id="9" name="Text 7"/>
          <p:cNvSpPr/>
          <p:nvPr/>
        </p:nvSpPr>
        <p:spPr>
          <a:xfrm>
            <a:off x="512064" y="3429000"/>
            <a:ext cx="1115568" cy="219456"/>
          </a:xfrm>
          <a:prstGeom prst="rect">
            <a:avLst/>
          </a:prstGeom>
          <a:noFill/>
          <a:ln/>
        </p:spPr>
        <p:txBody>
          <a:bodyPr wrap="square" lIns="0" tIns="0" rIns="0" bIns="0" rtlCol="0" anchor="ctr">
            <a:normAutofit/>
          </a:bodyPr>
          <a:lstStyle/>
          <a:p>
            <a:pPr algn="l" indent="0" marL="0">
              <a:buNone/>
            </a:pPr>
            <a:r>
              <a:rPr lang="en-US" sz="950" b="1" spc="60" kern="0" dirty="0">
                <a:solidFill>
                  <a:srgbClr val="173D31"/>
                </a:solidFill>
                <a:latin typeface="Aptos" pitchFamily="34" charset="0"/>
                <a:ea typeface="Aptos" pitchFamily="34" charset="-122"/>
                <a:cs typeface="Aptos" pitchFamily="34" charset="-120"/>
              </a:rPr>
              <a:t>INVENTORY</a:t>
            </a:r>
            <a:endParaRPr lang="en-US" sz="950" dirty="0"/>
          </a:p>
        </p:txBody>
      </p:sp>
      <p:sp>
        <p:nvSpPr>
          <p:cNvPr id="10" name="Text 8"/>
          <p:cNvSpPr/>
          <p:nvPr/>
        </p:nvSpPr>
        <p:spPr>
          <a:xfrm>
            <a:off x="512064" y="3767328"/>
            <a:ext cx="1097280" cy="493776"/>
          </a:xfrm>
          <a:prstGeom prst="rect">
            <a:avLst/>
          </a:prstGeom>
          <a:noFill/>
          <a:ln/>
        </p:spPr>
        <p:txBody>
          <a:bodyPr wrap="square" lIns="0" tIns="0" rIns="0" bIns="0" rtlCol="0" anchor="t">
            <a:normAutofit/>
          </a:bodyPr>
          <a:lstStyle/>
          <a:p>
            <a:pPr algn="l" indent="0" marL="0">
              <a:buNone/>
            </a:pPr>
            <a:r>
              <a:rPr lang="en-US" sz="950" dirty="0">
                <a:solidFill>
                  <a:srgbClr val="173D31"/>
                </a:solidFill>
                <a:latin typeface="Aptos" pitchFamily="34" charset="0"/>
                <a:ea typeface="Aptos" pitchFamily="34" charset="-122"/>
                <a:cs typeface="Aptos" pitchFamily="34" charset="-120"/>
              </a:rPr>
              <a:t>CSV + expiry + cost</a:t>
            </a:r>
            <a:endParaRPr lang="en-US" sz="950" dirty="0"/>
          </a:p>
        </p:txBody>
      </p:sp>
      <p:sp>
        <p:nvSpPr>
          <p:cNvPr id="11" name="Shape 9"/>
          <p:cNvSpPr/>
          <p:nvPr/>
        </p:nvSpPr>
        <p:spPr>
          <a:xfrm>
            <a:off x="1819656" y="3255264"/>
            <a:ext cx="310896" cy="310896"/>
          </a:xfrm>
          <a:prstGeom prst="chevron">
            <a:avLst/>
          </a:prstGeom>
          <a:solidFill>
            <a:srgbClr val="BEF264"/>
          </a:solidFill>
          <a:ln w="12700">
            <a:solidFill>
              <a:srgbClr val="BEF264"/>
            </a:solidFill>
            <a:prstDash val="solid"/>
          </a:ln>
        </p:spPr>
      </p:sp>
      <p:sp>
        <p:nvSpPr>
          <p:cNvPr id="12" name="Shape 10"/>
          <p:cNvSpPr/>
          <p:nvPr/>
        </p:nvSpPr>
        <p:spPr>
          <a:xfrm>
            <a:off x="2048256" y="2240280"/>
            <a:ext cx="1389888" cy="2359152"/>
          </a:xfrm>
          <a:prstGeom prst="roundRect">
            <a:avLst>
              <a:gd name="adj" fmla="val 13816"/>
            </a:avLst>
          </a:prstGeom>
          <a:solidFill>
            <a:srgbClr val="F2ECFF"/>
          </a:solidFill>
          <a:ln w="12700">
            <a:solidFill>
              <a:srgbClr val="F2ECFF">
                <a:alpha val="0"/>
              </a:srgbClr>
            </a:solidFill>
            <a:prstDash val="solid"/>
          </a:ln>
          <a:effectLst>
            <a:outerShdw sx="100000" sy="100000" kx="0" ky="0" algn="bl" rotWithShape="0" blurRad="660767388140000000000" dist="1.32153477628e+21" dir="3.4992e+25">
              <a:srgbClr val="0A241C">
                <a:alpha val="1.3e+24"/>
              </a:srgbClr>
            </a:outerShdw>
          </a:effectLst>
        </p:spPr>
      </p:sp>
      <p:sp>
        <p:nvSpPr>
          <p:cNvPr id="13" name="Text 11"/>
          <p:cNvSpPr/>
          <p:nvPr/>
        </p:nvSpPr>
        <p:spPr>
          <a:xfrm>
            <a:off x="2176272" y="2414016"/>
            <a:ext cx="36576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7C3AED"/>
                </a:solidFill>
                <a:latin typeface="Aptos" pitchFamily="34" charset="0"/>
                <a:ea typeface="Aptos" pitchFamily="34" charset="-122"/>
                <a:cs typeface="Aptos" pitchFamily="34" charset="-120"/>
              </a:rPr>
              <a:t>02</a:t>
            </a:r>
            <a:endParaRPr lang="en-US" sz="850" dirty="0"/>
          </a:p>
        </p:txBody>
      </p:sp>
      <p:sp>
        <p:nvSpPr>
          <p:cNvPr id="14" name="Shape 12"/>
          <p:cNvSpPr/>
          <p:nvPr/>
        </p:nvSpPr>
        <p:spPr>
          <a:xfrm>
            <a:off x="2176272" y="2788920"/>
            <a:ext cx="438912" cy="438912"/>
          </a:xfrm>
          <a:prstGeom prst="ellipse">
            <a:avLst/>
          </a:prstGeom>
          <a:solidFill>
            <a:srgbClr val="7C3AED"/>
          </a:solidFill>
          <a:ln w="12700">
            <a:solidFill>
              <a:srgbClr val="7C3AED"/>
            </a:solidFill>
            <a:prstDash val="solid"/>
          </a:ln>
        </p:spPr>
      </p:sp>
      <p:sp>
        <p:nvSpPr>
          <p:cNvPr id="15" name="Text 13"/>
          <p:cNvSpPr/>
          <p:nvPr/>
        </p:nvSpPr>
        <p:spPr>
          <a:xfrm>
            <a:off x="2176272" y="2788920"/>
            <a:ext cx="438912" cy="438912"/>
          </a:xfrm>
          <a:prstGeom prst="rect">
            <a:avLst/>
          </a:prstGeom>
          <a:noFill/>
          <a:ln/>
        </p:spPr>
        <p:txBody>
          <a:bodyPr wrap="square" lIns="0" tIns="0" rIns="0" bIns="0" rtlCol="0" anchor="ctr">
            <a:normAutofit/>
          </a:bodyPr>
          <a:lstStyle/>
          <a:p>
            <a:pPr algn="ctr" indent="0" marL="0">
              <a:buNone/>
            </a:pPr>
            <a:r>
              <a:rPr lang="en-US" sz="1300" b="1" dirty="0">
                <a:solidFill>
                  <a:srgbClr val="F2ECFF"/>
                </a:solidFill>
                <a:latin typeface="Aptos" pitchFamily="34" charset="0"/>
                <a:ea typeface="Aptos" pitchFamily="34" charset="-122"/>
                <a:cs typeface="Aptos" pitchFamily="34" charset="-120"/>
              </a:rPr>
              <a:t>X</a:t>
            </a:r>
            <a:endParaRPr lang="en-US" sz="1300" dirty="0"/>
          </a:p>
        </p:txBody>
      </p:sp>
      <p:sp>
        <p:nvSpPr>
          <p:cNvPr id="16" name="Text 14"/>
          <p:cNvSpPr/>
          <p:nvPr/>
        </p:nvSpPr>
        <p:spPr>
          <a:xfrm>
            <a:off x="2176272" y="3429000"/>
            <a:ext cx="1115568" cy="219456"/>
          </a:xfrm>
          <a:prstGeom prst="rect">
            <a:avLst/>
          </a:prstGeom>
          <a:noFill/>
          <a:ln/>
        </p:spPr>
        <p:txBody>
          <a:bodyPr wrap="square" lIns="0" tIns="0" rIns="0" bIns="0" rtlCol="0" anchor="ctr">
            <a:normAutofit/>
          </a:bodyPr>
          <a:lstStyle/>
          <a:p>
            <a:pPr algn="l" indent="0" marL="0">
              <a:buNone/>
            </a:pPr>
            <a:r>
              <a:rPr lang="en-US" sz="950" b="1" spc="60" kern="0" dirty="0">
                <a:solidFill>
                  <a:srgbClr val="7C3AED"/>
                </a:solidFill>
                <a:latin typeface="Aptos" pitchFamily="34" charset="0"/>
                <a:ea typeface="Aptos" pitchFamily="34" charset="-122"/>
                <a:cs typeface="Aptos" pitchFamily="34" charset="-120"/>
              </a:rPr>
              <a:t>XGBOOST</a:t>
            </a:r>
            <a:endParaRPr lang="en-US" sz="950" dirty="0"/>
          </a:p>
        </p:txBody>
      </p:sp>
      <p:sp>
        <p:nvSpPr>
          <p:cNvPr id="17" name="Text 15"/>
          <p:cNvSpPr/>
          <p:nvPr/>
        </p:nvSpPr>
        <p:spPr>
          <a:xfrm>
            <a:off x="2176272" y="3767328"/>
            <a:ext cx="1097280" cy="493776"/>
          </a:xfrm>
          <a:prstGeom prst="rect">
            <a:avLst/>
          </a:prstGeom>
          <a:noFill/>
          <a:ln/>
        </p:spPr>
        <p:txBody>
          <a:bodyPr wrap="square" lIns="0" tIns="0" rIns="0" bIns="0" rtlCol="0" anchor="t">
            <a:normAutofit/>
          </a:bodyPr>
          <a:lstStyle/>
          <a:p>
            <a:pPr algn="l" indent="0" marL="0">
              <a:buNone/>
            </a:pPr>
            <a:r>
              <a:rPr lang="en-US" sz="950" dirty="0">
                <a:solidFill>
                  <a:srgbClr val="7C3AED"/>
                </a:solidFill>
                <a:latin typeface="Aptos" pitchFamily="34" charset="0"/>
                <a:ea typeface="Aptos" pitchFamily="34" charset="-122"/>
                <a:cs typeface="Aptos" pitchFamily="34" charset="-120"/>
              </a:rPr>
              <a:t>Predict every price</a:t>
            </a:r>
            <a:endParaRPr lang="en-US" sz="950" dirty="0"/>
          </a:p>
        </p:txBody>
      </p:sp>
      <p:sp>
        <p:nvSpPr>
          <p:cNvPr id="18" name="Shape 16"/>
          <p:cNvSpPr/>
          <p:nvPr/>
        </p:nvSpPr>
        <p:spPr>
          <a:xfrm>
            <a:off x="3483864" y="3255264"/>
            <a:ext cx="310896" cy="310896"/>
          </a:xfrm>
          <a:prstGeom prst="chevron">
            <a:avLst/>
          </a:prstGeom>
          <a:solidFill>
            <a:srgbClr val="BEF264"/>
          </a:solidFill>
          <a:ln w="12700">
            <a:solidFill>
              <a:srgbClr val="BEF264"/>
            </a:solidFill>
            <a:prstDash val="solid"/>
          </a:ln>
        </p:spPr>
      </p:sp>
      <p:sp>
        <p:nvSpPr>
          <p:cNvPr id="19" name="Shape 17"/>
          <p:cNvSpPr/>
          <p:nvPr/>
        </p:nvSpPr>
        <p:spPr>
          <a:xfrm>
            <a:off x="3712464" y="2240280"/>
            <a:ext cx="1389888" cy="2359152"/>
          </a:xfrm>
          <a:prstGeom prst="roundRect">
            <a:avLst>
              <a:gd name="adj" fmla="val 13816"/>
            </a:avLst>
          </a:prstGeom>
          <a:solidFill>
            <a:srgbClr val="FFF0E7"/>
          </a:solidFill>
          <a:ln w="12700">
            <a:solidFill>
              <a:srgbClr val="FFF0E7">
                <a:alpha val="0"/>
              </a:srgbClr>
            </a:solidFill>
            <a:prstDash val="solid"/>
          </a:ln>
        </p:spPr>
      </p:sp>
      <p:sp>
        <p:nvSpPr>
          <p:cNvPr id="20" name="Text 18"/>
          <p:cNvSpPr/>
          <p:nvPr/>
        </p:nvSpPr>
        <p:spPr>
          <a:xfrm>
            <a:off x="3840480" y="2414016"/>
            <a:ext cx="36576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F97316"/>
                </a:solidFill>
                <a:latin typeface="Aptos" pitchFamily="34" charset="0"/>
                <a:ea typeface="Aptos" pitchFamily="34" charset="-122"/>
                <a:cs typeface="Aptos" pitchFamily="34" charset="-120"/>
              </a:rPr>
              <a:t>03</a:t>
            </a:r>
            <a:endParaRPr lang="en-US" sz="850" dirty="0"/>
          </a:p>
        </p:txBody>
      </p:sp>
      <p:sp>
        <p:nvSpPr>
          <p:cNvPr id="21" name="Shape 19"/>
          <p:cNvSpPr/>
          <p:nvPr/>
        </p:nvSpPr>
        <p:spPr>
          <a:xfrm>
            <a:off x="3840480" y="2788920"/>
            <a:ext cx="438912" cy="438912"/>
          </a:xfrm>
          <a:prstGeom prst="ellipse">
            <a:avLst/>
          </a:prstGeom>
          <a:solidFill>
            <a:srgbClr val="F97316"/>
          </a:solidFill>
          <a:ln w="12700">
            <a:solidFill>
              <a:srgbClr val="F97316"/>
            </a:solidFill>
            <a:prstDash val="solid"/>
          </a:ln>
        </p:spPr>
      </p:sp>
      <p:sp>
        <p:nvSpPr>
          <p:cNvPr id="22" name="Text 20"/>
          <p:cNvSpPr/>
          <p:nvPr/>
        </p:nvSpPr>
        <p:spPr>
          <a:xfrm>
            <a:off x="3840480" y="2788920"/>
            <a:ext cx="438912" cy="438912"/>
          </a:xfrm>
          <a:prstGeom prst="rect">
            <a:avLst/>
          </a:prstGeom>
          <a:noFill/>
          <a:ln/>
        </p:spPr>
        <p:txBody>
          <a:bodyPr wrap="square" lIns="0" tIns="0" rIns="0" bIns="0" rtlCol="0" anchor="ctr">
            <a:normAutofit/>
          </a:bodyPr>
          <a:lstStyle/>
          <a:p>
            <a:pPr algn="ctr" indent="0" marL="0">
              <a:buNone/>
            </a:pPr>
            <a:r>
              <a:rPr lang="en-US" sz="1300" b="1" dirty="0">
                <a:solidFill>
                  <a:srgbClr val="FFF0E7"/>
                </a:solidFill>
                <a:latin typeface="Aptos" pitchFamily="34" charset="0"/>
                <a:ea typeface="Aptos" pitchFamily="34" charset="-122"/>
                <a:cs typeface="Aptos" pitchFamily="34" charset="-120"/>
              </a:rPr>
              <a:t>O</a:t>
            </a:r>
            <a:endParaRPr lang="en-US" sz="1300" dirty="0"/>
          </a:p>
        </p:txBody>
      </p:sp>
      <p:sp>
        <p:nvSpPr>
          <p:cNvPr id="23" name="Text 21"/>
          <p:cNvSpPr/>
          <p:nvPr/>
        </p:nvSpPr>
        <p:spPr>
          <a:xfrm>
            <a:off x="3840480" y="3429000"/>
            <a:ext cx="1115568" cy="219456"/>
          </a:xfrm>
          <a:prstGeom prst="rect">
            <a:avLst/>
          </a:prstGeom>
          <a:noFill/>
          <a:ln/>
        </p:spPr>
        <p:txBody>
          <a:bodyPr wrap="square" lIns="0" tIns="0" rIns="0" bIns="0" rtlCol="0" anchor="ctr">
            <a:normAutofit/>
          </a:bodyPr>
          <a:lstStyle/>
          <a:p>
            <a:pPr algn="l" indent="0" marL="0">
              <a:buNone/>
            </a:pPr>
            <a:r>
              <a:rPr lang="en-US" sz="950" b="1" spc="60" kern="0" dirty="0">
                <a:solidFill>
                  <a:srgbClr val="F97316"/>
                </a:solidFill>
                <a:latin typeface="Aptos" pitchFamily="34" charset="0"/>
                <a:ea typeface="Aptos" pitchFamily="34" charset="-122"/>
                <a:cs typeface="Aptos" pitchFamily="34" charset="-120"/>
              </a:rPr>
              <a:t>OPTIMIZER</a:t>
            </a:r>
            <a:endParaRPr lang="en-US" sz="950" dirty="0"/>
          </a:p>
        </p:txBody>
      </p:sp>
      <p:sp>
        <p:nvSpPr>
          <p:cNvPr id="24" name="Text 22"/>
          <p:cNvSpPr/>
          <p:nvPr/>
        </p:nvSpPr>
        <p:spPr>
          <a:xfrm>
            <a:off x="3840480" y="3767328"/>
            <a:ext cx="1097280" cy="493776"/>
          </a:xfrm>
          <a:prstGeom prst="rect">
            <a:avLst/>
          </a:prstGeom>
          <a:noFill/>
          <a:ln/>
        </p:spPr>
        <p:txBody>
          <a:bodyPr wrap="square" lIns="0" tIns="0" rIns="0" bIns="0" rtlCol="0" anchor="t">
            <a:normAutofit/>
          </a:bodyPr>
          <a:lstStyle/>
          <a:p>
            <a:pPr algn="l" indent="0" marL="0">
              <a:buNone/>
            </a:pPr>
            <a:r>
              <a:rPr lang="en-US" sz="950" dirty="0">
                <a:solidFill>
                  <a:srgbClr val="F97316"/>
                </a:solidFill>
                <a:latin typeface="Aptos" pitchFamily="34" charset="0"/>
                <a:ea typeface="Aptos" pitchFamily="34" charset="-122"/>
                <a:cs typeface="Aptos" pitchFamily="34" charset="-120"/>
              </a:rPr>
              <a:t>Apply hard rules</a:t>
            </a:r>
            <a:endParaRPr lang="en-US" sz="950" dirty="0"/>
          </a:p>
        </p:txBody>
      </p:sp>
      <p:sp>
        <p:nvSpPr>
          <p:cNvPr id="25" name="Shape 23"/>
          <p:cNvSpPr/>
          <p:nvPr/>
        </p:nvSpPr>
        <p:spPr>
          <a:xfrm>
            <a:off x="5148072" y="3255264"/>
            <a:ext cx="310896" cy="310896"/>
          </a:xfrm>
          <a:prstGeom prst="chevron">
            <a:avLst/>
          </a:prstGeom>
          <a:solidFill>
            <a:srgbClr val="BEF264"/>
          </a:solidFill>
          <a:ln w="12700">
            <a:solidFill>
              <a:srgbClr val="BEF264"/>
            </a:solidFill>
            <a:prstDash val="solid"/>
          </a:ln>
        </p:spPr>
      </p:sp>
      <p:sp>
        <p:nvSpPr>
          <p:cNvPr id="26" name="Shape 24"/>
          <p:cNvSpPr/>
          <p:nvPr/>
        </p:nvSpPr>
        <p:spPr>
          <a:xfrm>
            <a:off x="5376672" y="2240280"/>
            <a:ext cx="1389888" cy="2359152"/>
          </a:xfrm>
          <a:prstGeom prst="roundRect">
            <a:avLst>
              <a:gd name="adj" fmla="val 13816"/>
            </a:avLst>
          </a:prstGeom>
          <a:solidFill>
            <a:srgbClr val="E1F7ED"/>
          </a:solidFill>
          <a:ln w="12700">
            <a:solidFill>
              <a:srgbClr val="E1F7ED">
                <a:alpha val="0"/>
              </a:srgbClr>
            </a:solidFill>
            <a:prstDash val="solid"/>
          </a:ln>
          <a:effectLst>
            <a:outerShdw sx="100000" sy="100000" kx="0" ky="0" algn="bl" rotWithShape="0" blurRad="8.391745829378e+24" dist="1.6783491658756e+25" dir="2.09952e+30">
              <a:srgbClr val="0A241C">
                <a:alpha val="1.3e+29"/>
              </a:srgbClr>
            </a:outerShdw>
          </a:effectLst>
        </p:spPr>
      </p:sp>
      <p:sp>
        <p:nvSpPr>
          <p:cNvPr id="27" name="Text 25"/>
          <p:cNvSpPr/>
          <p:nvPr/>
        </p:nvSpPr>
        <p:spPr>
          <a:xfrm>
            <a:off x="5504688" y="2414016"/>
            <a:ext cx="36576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10B981"/>
                </a:solidFill>
                <a:latin typeface="Aptos" pitchFamily="34" charset="0"/>
                <a:ea typeface="Aptos" pitchFamily="34" charset="-122"/>
                <a:cs typeface="Aptos" pitchFamily="34" charset="-120"/>
              </a:rPr>
              <a:t>04</a:t>
            </a:r>
            <a:endParaRPr lang="en-US" sz="850" dirty="0"/>
          </a:p>
        </p:txBody>
      </p:sp>
      <p:sp>
        <p:nvSpPr>
          <p:cNvPr id="28" name="Shape 26"/>
          <p:cNvSpPr/>
          <p:nvPr/>
        </p:nvSpPr>
        <p:spPr>
          <a:xfrm>
            <a:off x="5504688" y="2788920"/>
            <a:ext cx="438912" cy="438912"/>
          </a:xfrm>
          <a:prstGeom prst="ellipse">
            <a:avLst/>
          </a:prstGeom>
          <a:solidFill>
            <a:srgbClr val="10B981"/>
          </a:solidFill>
          <a:ln w="12700">
            <a:solidFill>
              <a:srgbClr val="10B981"/>
            </a:solidFill>
            <a:prstDash val="solid"/>
          </a:ln>
        </p:spPr>
      </p:sp>
      <p:sp>
        <p:nvSpPr>
          <p:cNvPr id="29" name="Text 27"/>
          <p:cNvSpPr/>
          <p:nvPr/>
        </p:nvSpPr>
        <p:spPr>
          <a:xfrm>
            <a:off x="5504688" y="2788920"/>
            <a:ext cx="438912" cy="438912"/>
          </a:xfrm>
          <a:prstGeom prst="rect">
            <a:avLst/>
          </a:prstGeom>
          <a:noFill/>
          <a:ln/>
        </p:spPr>
        <p:txBody>
          <a:bodyPr wrap="square" lIns="0" tIns="0" rIns="0" bIns="0" rtlCol="0" anchor="ctr">
            <a:normAutofit/>
          </a:bodyPr>
          <a:lstStyle/>
          <a:p>
            <a:pPr algn="ctr" indent="0" marL="0">
              <a:buNone/>
            </a:pPr>
            <a:r>
              <a:rPr lang="en-US" sz="1300" b="1" dirty="0">
                <a:solidFill>
                  <a:srgbClr val="E1F7ED"/>
                </a:solidFill>
                <a:latin typeface="Aptos" pitchFamily="34" charset="0"/>
                <a:ea typeface="Aptos" pitchFamily="34" charset="-122"/>
                <a:cs typeface="Aptos" pitchFamily="34" charset="-120"/>
              </a:rPr>
              <a:t>G</a:t>
            </a:r>
            <a:endParaRPr lang="en-US" sz="1300" dirty="0"/>
          </a:p>
        </p:txBody>
      </p:sp>
      <p:sp>
        <p:nvSpPr>
          <p:cNvPr id="30" name="Text 28"/>
          <p:cNvSpPr/>
          <p:nvPr/>
        </p:nvSpPr>
        <p:spPr>
          <a:xfrm>
            <a:off x="5504688" y="3429000"/>
            <a:ext cx="1115568" cy="219456"/>
          </a:xfrm>
          <a:prstGeom prst="rect">
            <a:avLst/>
          </a:prstGeom>
          <a:noFill/>
          <a:ln/>
        </p:spPr>
        <p:txBody>
          <a:bodyPr wrap="square" lIns="0" tIns="0" rIns="0" bIns="0" rtlCol="0" anchor="ctr">
            <a:normAutofit/>
          </a:bodyPr>
          <a:lstStyle/>
          <a:p>
            <a:pPr algn="l" indent="0" marL="0">
              <a:buNone/>
            </a:pPr>
            <a:r>
              <a:rPr lang="en-US" sz="950" b="1" spc="60" kern="0" dirty="0">
                <a:solidFill>
                  <a:srgbClr val="10B981"/>
                </a:solidFill>
                <a:latin typeface="Aptos" pitchFamily="34" charset="0"/>
                <a:ea typeface="Aptos" pitchFamily="34" charset="-122"/>
                <a:cs typeface="Aptos" pitchFamily="34" charset="-120"/>
              </a:rPr>
              <a:t>GEMINI</a:t>
            </a:r>
            <a:endParaRPr lang="en-US" sz="950" dirty="0"/>
          </a:p>
        </p:txBody>
      </p:sp>
      <p:sp>
        <p:nvSpPr>
          <p:cNvPr id="31" name="Text 29"/>
          <p:cNvSpPr/>
          <p:nvPr/>
        </p:nvSpPr>
        <p:spPr>
          <a:xfrm>
            <a:off x="5504688" y="3767328"/>
            <a:ext cx="1097280" cy="493776"/>
          </a:xfrm>
          <a:prstGeom prst="rect">
            <a:avLst/>
          </a:prstGeom>
          <a:noFill/>
          <a:ln/>
        </p:spPr>
        <p:txBody>
          <a:bodyPr wrap="square" lIns="0" tIns="0" rIns="0" bIns="0" rtlCol="0" anchor="t">
            <a:normAutofit/>
          </a:bodyPr>
          <a:lstStyle/>
          <a:p>
            <a:pPr algn="l" indent="0" marL="0">
              <a:buNone/>
            </a:pPr>
            <a:r>
              <a:rPr lang="en-US" sz="950" dirty="0">
                <a:solidFill>
                  <a:srgbClr val="10B981"/>
                </a:solidFill>
                <a:latin typeface="Aptos" pitchFamily="34" charset="0"/>
                <a:ea typeface="Aptos" pitchFamily="34" charset="-122"/>
                <a:cs typeface="Aptos" pitchFamily="34" charset="-120"/>
              </a:rPr>
              <a:t>Explain + recipe</a:t>
            </a:r>
            <a:endParaRPr lang="en-US" sz="950" dirty="0"/>
          </a:p>
        </p:txBody>
      </p:sp>
      <p:sp>
        <p:nvSpPr>
          <p:cNvPr id="32" name="Shape 30"/>
          <p:cNvSpPr/>
          <p:nvPr/>
        </p:nvSpPr>
        <p:spPr>
          <a:xfrm>
            <a:off x="6812280" y="3255264"/>
            <a:ext cx="310896" cy="310896"/>
          </a:xfrm>
          <a:prstGeom prst="chevron">
            <a:avLst/>
          </a:prstGeom>
          <a:solidFill>
            <a:srgbClr val="BEF264"/>
          </a:solidFill>
          <a:ln w="12700">
            <a:solidFill>
              <a:srgbClr val="BEF264"/>
            </a:solidFill>
            <a:prstDash val="solid"/>
          </a:ln>
        </p:spPr>
      </p:sp>
      <p:sp>
        <p:nvSpPr>
          <p:cNvPr id="33" name="Shape 31"/>
          <p:cNvSpPr/>
          <p:nvPr/>
        </p:nvSpPr>
        <p:spPr>
          <a:xfrm>
            <a:off x="7040880" y="2240280"/>
            <a:ext cx="1389888" cy="2359152"/>
          </a:xfrm>
          <a:prstGeom prst="roundRect">
            <a:avLst>
              <a:gd name="adj" fmla="val 13816"/>
            </a:avLst>
          </a:prstGeom>
          <a:solidFill>
            <a:srgbClr val="BEF264"/>
          </a:solidFill>
          <a:ln w="12700">
            <a:solidFill>
              <a:srgbClr val="BEF264">
                <a:alpha val="0"/>
              </a:srgbClr>
            </a:solidFill>
            <a:prstDash val="solid"/>
          </a:ln>
        </p:spPr>
      </p:sp>
      <p:sp>
        <p:nvSpPr>
          <p:cNvPr id="34" name="Text 32"/>
          <p:cNvSpPr/>
          <p:nvPr/>
        </p:nvSpPr>
        <p:spPr>
          <a:xfrm>
            <a:off x="7168896" y="2414016"/>
            <a:ext cx="36576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173D31"/>
                </a:solidFill>
                <a:latin typeface="Aptos" pitchFamily="34" charset="0"/>
                <a:ea typeface="Aptos" pitchFamily="34" charset="-122"/>
                <a:cs typeface="Aptos" pitchFamily="34" charset="-120"/>
              </a:rPr>
              <a:t>05</a:t>
            </a:r>
            <a:endParaRPr lang="en-US" sz="850" dirty="0"/>
          </a:p>
        </p:txBody>
      </p:sp>
      <p:sp>
        <p:nvSpPr>
          <p:cNvPr id="35" name="Shape 33"/>
          <p:cNvSpPr/>
          <p:nvPr/>
        </p:nvSpPr>
        <p:spPr>
          <a:xfrm>
            <a:off x="7168896" y="2788920"/>
            <a:ext cx="438912" cy="438912"/>
          </a:xfrm>
          <a:prstGeom prst="ellipse">
            <a:avLst/>
          </a:prstGeom>
          <a:solidFill>
            <a:srgbClr val="173D31"/>
          </a:solidFill>
          <a:ln w="12700">
            <a:solidFill>
              <a:srgbClr val="173D31"/>
            </a:solidFill>
            <a:prstDash val="solid"/>
          </a:ln>
        </p:spPr>
      </p:sp>
      <p:sp>
        <p:nvSpPr>
          <p:cNvPr id="36" name="Text 34"/>
          <p:cNvSpPr/>
          <p:nvPr/>
        </p:nvSpPr>
        <p:spPr>
          <a:xfrm>
            <a:off x="7168896" y="2788920"/>
            <a:ext cx="438912" cy="438912"/>
          </a:xfrm>
          <a:prstGeom prst="rect">
            <a:avLst/>
          </a:prstGeom>
          <a:noFill/>
          <a:ln/>
        </p:spPr>
        <p:txBody>
          <a:bodyPr wrap="square" lIns="0" tIns="0" rIns="0" bIns="0" rtlCol="0" anchor="ctr">
            <a:normAutofit/>
          </a:bodyPr>
          <a:lstStyle/>
          <a:p>
            <a:pPr algn="ctr" indent="0" marL="0">
              <a:buNone/>
            </a:pPr>
            <a:r>
              <a:rPr lang="en-US" sz="1300" b="1" dirty="0">
                <a:solidFill>
                  <a:srgbClr val="BEF264"/>
                </a:solidFill>
                <a:latin typeface="Aptos" pitchFamily="34" charset="0"/>
                <a:ea typeface="Aptos" pitchFamily="34" charset="-122"/>
                <a:cs typeface="Aptos" pitchFamily="34" charset="-120"/>
              </a:rPr>
              <a:t>O</a:t>
            </a:r>
            <a:endParaRPr lang="en-US" sz="1300" dirty="0"/>
          </a:p>
        </p:txBody>
      </p:sp>
      <p:sp>
        <p:nvSpPr>
          <p:cNvPr id="37" name="Text 35"/>
          <p:cNvSpPr/>
          <p:nvPr/>
        </p:nvSpPr>
        <p:spPr>
          <a:xfrm>
            <a:off x="7168896" y="3429000"/>
            <a:ext cx="1115568" cy="219456"/>
          </a:xfrm>
          <a:prstGeom prst="rect">
            <a:avLst/>
          </a:prstGeom>
          <a:noFill/>
          <a:ln/>
        </p:spPr>
        <p:txBody>
          <a:bodyPr wrap="square" lIns="0" tIns="0" rIns="0" bIns="0" rtlCol="0" anchor="ctr">
            <a:normAutofit/>
          </a:bodyPr>
          <a:lstStyle/>
          <a:p>
            <a:pPr algn="l" indent="0" marL="0">
              <a:buNone/>
            </a:pPr>
            <a:r>
              <a:rPr lang="en-US" sz="950" b="1" spc="60" kern="0" dirty="0">
                <a:solidFill>
                  <a:srgbClr val="173D31"/>
                </a:solidFill>
                <a:latin typeface="Aptos" pitchFamily="34" charset="0"/>
                <a:ea typeface="Aptos" pitchFamily="34" charset="-122"/>
                <a:cs typeface="Aptos" pitchFamily="34" charset="-120"/>
              </a:rPr>
              <a:t>OWNER</a:t>
            </a:r>
            <a:endParaRPr lang="en-US" sz="950" dirty="0"/>
          </a:p>
        </p:txBody>
      </p:sp>
      <p:sp>
        <p:nvSpPr>
          <p:cNvPr id="38" name="Text 36"/>
          <p:cNvSpPr/>
          <p:nvPr/>
        </p:nvSpPr>
        <p:spPr>
          <a:xfrm>
            <a:off x="7168896" y="3767328"/>
            <a:ext cx="1097280" cy="493776"/>
          </a:xfrm>
          <a:prstGeom prst="rect">
            <a:avLst/>
          </a:prstGeom>
          <a:noFill/>
          <a:ln/>
        </p:spPr>
        <p:txBody>
          <a:bodyPr wrap="square" lIns="0" tIns="0" rIns="0" bIns="0" rtlCol="0" anchor="t">
            <a:normAutofit/>
          </a:bodyPr>
          <a:lstStyle/>
          <a:p>
            <a:pPr algn="l" indent="0" marL="0">
              <a:buNone/>
            </a:pPr>
            <a:r>
              <a:rPr lang="en-US" sz="950" dirty="0">
                <a:solidFill>
                  <a:srgbClr val="173D31"/>
                </a:solidFill>
                <a:latin typeface="Aptos" pitchFamily="34" charset="0"/>
                <a:ea typeface="Aptos" pitchFamily="34" charset="-122"/>
                <a:cs typeface="Aptos" pitchFamily="34" charset="-120"/>
              </a:rPr>
              <a:t>Approve or reject</a:t>
            </a:r>
            <a:endParaRPr lang="en-US" sz="950" dirty="0"/>
          </a:p>
        </p:txBody>
      </p:sp>
      <p:sp>
        <p:nvSpPr>
          <p:cNvPr id="39" name="Shape 37"/>
          <p:cNvSpPr/>
          <p:nvPr/>
        </p:nvSpPr>
        <p:spPr>
          <a:xfrm>
            <a:off x="8476488" y="3255264"/>
            <a:ext cx="310896" cy="310896"/>
          </a:xfrm>
          <a:prstGeom prst="chevron">
            <a:avLst/>
          </a:prstGeom>
          <a:solidFill>
            <a:srgbClr val="BEF264"/>
          </a:solidFill>
          <a:ln w="12700">
            <a:solidFill>
              <a:srgbClr val="BEF264"/>
            </a:solidFill>
            <a:prstDash val="solid"/>
          </a:ln>
        </p:spPr>
      </p:sp>
      <p:sp>
        <p:nvSpPr>
          <p:cNvPr id="40" name="Shape 38"/>
          <p:cNvSpPr/>
          <p:nvPr/>
        </p:nvSpPr>
        <p:spPr>
          <a:xfrm>
            <a:off x="8705088" y="2240280"/>
            <a:ext cx="1389888" cy="2359152"/>
          </a:xfrm>
          <a:prstGeom prst="roundRect">
            <a:avLst>
              <a:gd name="adj" fmla="val 13816"/>
            </a:avLst>
          </a:prstGeom>
          <a:solidFill>
            <a:srgbClr val="E9F2FF"/>
          </a:solidFill>
          <a:ln w="12700">
            <a:solidFill>
              <a:srgbClr val="E9F2FF">
                <a:alpha val="0"/>
              </a:srgbClr>
            </a:solidFill>
            <a:prstDash val="solid"/>
          </a:ln>
        </p:spPr>
      </p:sp>
      <p:sp>
        <p:nvSpPr>
          <p:cNvPr id="41" name="Text 39"/>
          <p:cNvSpPr/>
          <p:nvPr/>
        </p:nvSpPr>
        <p:spPr>
          <a:xfrm>
            <a:off x="8833104" y="2414016"/>
            <a:ext cx="36576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2F6CB3"/>
                </a:solidFill>
                <a:latin typeface="Aptos" pitchFamily="34" charset="0"/>
                <a:ea typeface="Aptos" pitchFamily="34" charset="-122"/>
                <a:cs typeface="Aptos" pitchFamily="34" charset="-120"/>
              </a:rPr>
              <a:t>06</a:t>
            </a:r>
            <a:endParaRPr lang="en-US" sz="850" dirty="0"/>
          </a:p>
        </p:txBody>
      </p:sp>
      <p:sp>
        <p:nvSpPr>
          <p:cNvPr id="42" name="Shape 40"/>
          <p:cNvSpPr/>
          <p:nvPr/>
        </p:nvSpPr>
        <p:spPr>
          <a:xfrm>
            <a:off x="8833104" y="2788920"/>
            <a:ext cx="438912" cy="438912"/>
          </a:xfrm>
          <a:prstGeom prst="ellipse">
            <a:avLst/>
          </a:prstGeom>
          <a:solidFill>
            <a:srgbClr val="2F6CB3"/>
          </a:solidFill>
          <a:ln w="12700">
            <a:solidFill>
              <a:srgbClr val="2F6CB3"/>
            </a:solidFill>
            <a:prstDash val="solid"/>
          </a:ln>
        </p:spPr>
      </p:sp>
      <p:sp>
        <p:nvSpPr>
          <p:cNvPr id="43" name="Text 41"/>
          <p:cNvSpPr/>
          <p:nvPr/>
        </p:nvSpPr>
        <p:spPr>
          <a:xfrm>
            <a:off x="8833104" y="2788920"/>
            <a:ext cx="438912" cy="438912"/>
          </a:xfrm>
          <a:prstGeom prst="rect">
            <a:avLst/>
          </a:prstGeom>
          <a:noFill/>
          <a:ln/>
        </p:spPr>
        <p:txBody>
          <a:bodyPr wrap="square" lIns="0" tIns="0" rIns="0" bIns="0" rtlCol="0" anchor="ctr">
            <a:normAutofit/>
          </a:bodyPr>
          <a:lstStyle/>
          <a:p>
            <a:pPr algn="ctr" indent="0" marL="0">
              <a:buNone/>
            </a:pPr>
            <a:r>
              <a:rPr lang="en-US" sz="1300" b="1" dirty="0">
                <a:solidFill>
                  <a:srgbClr val="E9F2FF"/>
                </a:solidFill>
                <a:latin typeface="Aptos" pitchFamily="34" charset="0"/>
                <a:ea typeface="Aptos" pitchFamily="34" charset="-122"/>
                <a:cs typeface="Aptos" pitchFamily="34" charset="-120"/>
              </a:rPr>
              <a:t>M</a:t>
            </a:r>
            <a:endParaRPr lang="en-US" sz="1300" dirty="0"/>
          </a:p>
        </p:txBody>
      </p:sp>
      <p:sp>
        <p:nvSpPr>
          <p:cNvPr id="44" name="Text 42"/>
          <p:cNvSpPr/>
          <p:nvPr/>
        </p:nvSpPr>
        <p:spPr>
          <a:xfrm>
            <a:off x="8833104" y="3429000"/>
            <a:ext cx="1115568" cy="219456"/>
          </a:xfrm>
          <a:prstGeom prst="rect">
            <a:avLst/>
          </a:prstGeom>
          <a:noFill/>
          <a:ln/>
        </p:spPr>
        <p:txBody>
          <a:bodyPr wrap="square" lIns="0" tIns="0" rIns="0" bIns="0" rtlCol="0" anchor="ctr">
            <a:normAutofit/>
          </a:bodyPr>
          <a:lstStyle/>
          <a:p>
            <a:pPr algn="l" indent="0" marL="0">
              <a:buNone/>
            </a:pPr>
            <a:r>
              <a:rPr lang="en-US" sz="950" b="1" spc="60" kern="0" dirty="0">
                <a:solidFill>
                  <a:srgbClr val="2F6CB3"/>
                </a:solidFill>
                <a:latin typeface="Aptos" pitchFamily="34" charset="0"/>
                <a:ea typeface="Aptos" pitchFamily="34" charset="-122"/>
                <a:cs typeface="Aptos" pitchFamily="34" charset="-120"/>
              </a:rPr>
              <a:t>MATCH</a:t>
            </a:r>
            <a:endParaRPr lang="en-US" sz="950" dirty="0"/>
          </a:p>
        </p:txBody>
      </p:sp>
      <p:sp>
        <p:nvSpPr>
          <p:cNvPr id="45" name="Text 43"/>
          <p:cNvSpPr/>
          <p:nvPr/>
        </p:nvSpPr>
        <p:spPr>
          <a:xfrm>
            <a:off x="8833104" y="3767328"/>
            <a:ext cx="1097280" cy="493776"/>
          </a:xfrm>
          <a:prstGeom prst="rect">
            <a:avLst/>
          </a:prstGeom>
          <a:noFill/>
          <a:ln/>
        </p:spPr>
        <p:txBody>
          <a:bodyPr wrap="square" lIns="0" tIns="0" rIns="0" bIns="0" rtlCol="0" anchor="t">
            <a:normAutofit/>
          </a:bodyPr>
          <a:lstStyle/>
          <a:p>
            <a:pPr algn="l" indent="0" marL="0">
              <a:buNone/>
            </a:pPr>
            <a:r>
              <a:rPr lang="en-US" sz="950" dirty="0">
                <a:solidFill>
                  <a:srgbClr val="2F6CB3"/>
                </a:solidFill>
                <a:latin typeface="Aptos" pitchFamily="34" charset="0"/>
                <a:ea typeface="Aptos" pitchFamily="34" charset="-122"/>
                <a:cs typeface="Aptos" pitchFamily="34" charset="-120"/>
              </a:rPr>
              <a:t>Store + category opt-in</a:t>
            </a:r>
            <a:endParaRPr lang="en-US" sz="950" dirty="0"/>
          </a:p>
        </p:txBody>
      </p:sp>
      <p:sp>
        <p:nvSpPr>
          <p:cNvPr id="46" name="Shape 44"/>
          <p:cNvSpPr/>
          <p:nvPr/>
        </p:nvSpPr>
        <p:spPr>
          <a:xfrm>
            <a:off x="10140696" y="3255264"/>
            <a:ext cx="310896" cy="310896"/>
          </a:xfrm>
          <a:prstGeom prst="chevron">
            <a:avLst/>
          </a:prstGeom>
          <a:solidFill>
            <a:srgbClr val="BEF264"/>
          </a:solidFill>
          <a:ln w="12700">
            <a:solidFill>
              <a:srgbClr val="BEF264"/>
            </a:solidFill>
            <a:prstDash val="solid"/>
          </a:ln>
        </p:spPr>
      </p:sp>
      <p:sp>
        <p:nvSpPr>
          <p:cNvPr id="47" name="Shape 45"/>
          <p:cNvSpPr/>
          <p:nvPr/>
        </p:nvSpPr>
        <p:spPr>
          <a:xfrm>
            <a:off x="10369296" y="2240280"/>
            <a:ext cx="1389888" cy="2359152"/>
          </a:xfrm>
          <a:prstGeom prst="roundRect">
            <a:avLst>
              <a:gd name="adj" fmla="val 13816"/>
            </a:avLst>
          </a:prstGeom>
          <a:solidFill>
            <a:srgbClr val="FDECEC"/>
          </a:solidFill>
          <a:ln w="12700">
            <a:solidFill>
              <a:srgbClr val="FDECEC">
                <a:alpha val="0"/>
              </a:srgbClr>
            </a:solidFill>
            <a:prstDash val="solid"/>
          </a:ln>
        </p:spPr>
      </p:sp>
      <p:sp>
        <p:nvSpPr>
          <p:cNvPr id="48" name="Text 46"/>
          <p:cNvSpPr/>
          <p:nvPr/>
        </p:nvSpPr>
        <p:spPr>
          <a:xfrm>
            <a:off x="10497312" y="2414016"/>
            <a:ext cx="36576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DC5B57"/>
                </a:solidFill>
                <a:latin typeface="Aptos" pitchFamily="34" charset="0"/>
                <a:ea typeface="Aptos" pitchFamily="34" charset="-122"/>
                <a:cs typeface="Aptos" pitchFamily="34" charset="-120"/>
              </a:rPr>
              <a:t>07</a:t>
            </a:r>
            <a:endParaRPr lang="en-US" sz="850" dirty="0"/>
          </a:p>
        </p:txBody>
      </p:sp>
      <p:sp>
        <p:nvSpPr>
          <p:cNvPr id="49" name="Shape 47"/>
          <p:cNvSpPr/>
          <p:nvPr/>
        </p:nvSpPr>
        <p:spPr>
          <a:xfrm>
            <a:off x="10497312" y="2788920"/>
            <a:ext cx="438912" cy="438912"/>
          </a:xfrm>
          <a:prstGeom prst="ellipse">
            <a:avLst/>
          </a:prstGeom>
          <a:solidFill>
            <a:srgbClr val="DC5B57"/>
          </a:solidFill>
          <a:ln w="12700">
            <a:solidFill>
              <a:srgbClr val="DC5B57"/>
            </a:solidFill>
            <a:prstDash val="solid"/>
          </a:ln>
        </p:spPr>
      </p:sp>
      <p:sp>
        <p:nvSpPr>
          <p:cNvPr id="50" name="Text 48"/>
          <p:cNvSpPr/>
          <p:nvPr/>
        </p:nvSpPr>
        <p:spPr>
          <a:xfrm>
            <a:off x="10497312" y="2788920"/>
            <a:ext cx="438912" cy="438912"/>
          </a:xfrm>
          <a:prstGeom prst="rect">
            <a:avLst/>
          </a:prstGeom>
          <a:noFill/>
          <a:ln/>
        </p:spPr>
        <p:txBody>
          <a:bodyPr wrap="square" lIns="0" tIns="0" rIns="0" bIns="0" rtlCol="0" anchor="ctr">
            <a:normAutofit/>
          </a:bodyPr>
          <a:lstStyle/>
          <a:p>
            <a:pPr algn="ctr" indent="0" marL="0">
              <a:buNone/>
            </a:pPr>
            <a:r>
              <a:rPr lang="en-US" sz="1300" b="1" dirty="0">
                <a:solidFill>
                  <a:srgbClr val="FDECEC"/>
                </a:solidFill>
                <a:latin typeface="Aptos" pitchFamily="34" charset="0"/>
                <a:ea typeface="Aptos" pitchFamily="34" charset="-122"/>
                <a:cs typeface="Aptos" pitchFamily="34" charset="-120"/>
              </a:rPr>
              <a:t>E</a:t>
            </a:r>
            <a:endParaRPr lang="en-US" sz="1300" dirty="0"/>
          </a:p>
        </p:txBody>
      </p:sp>
      <p:sp>
        <p:nvSpPr>
          <p:cNvPr id="51" name="Text 49"/>
          <p:cNvSpPr/>
          <p:nvPr/>
        </p:nvSpPr>
        <p:spPr>
          <a:xfrm>
            <a:off x="10497312" y="3429000"/>
            <a:ext cx="1115568" cy="219456"/>
          </a:xfrm>
          <a:prstGeom prst="rect">
            <a:avLst/>
          </a:prstGeom>
          <a:noFill/>
          <a:ln/>
        </p:spPr>
        <p:txBody>
          <a:bodyPr wrap="square" lIns="0" tIns="0" rIns="0" bIns="0" rtlCol="0" anchor="ctr">
            <a:normAutofit/>
          </a:bodyPr>
          <a:lstStyle/>
          <a:p>
            <a:pPr algn="l" indent="0" marL="0">
              <a:buNone/>
            </a:pPr>
            <a:r>
              <a:rPr lang="en-US" sz="950" b="1" spc="60" kern="0" dirty="0">
                <a:solidFill>
                  <a:srgbClr val="DC5B57"/>
                </a:solidFill>
                <a:latin typeface="Aptos" pitchFamily="34" charset="0"/>
                <a:ea typeface="Aptos" pitchFamily="34" charset="-122"/>
                <a:cs typeface="Aptos" pitchFamily="34" charset="-120"/>
              </a:rPr>
              <a:t>EMAIL</a:t>
            </a:r>
            <a:endParaRPr lang="en-US" sz="950" dirty="0"/>
          </a:p>
        </p:txBody>
      </p:sp>
      <p:sp>
        <p:nvSpPr>
          <p:cNvPr id="52" name="Text 50"/>
          <p:cNvSpPr/>
          <p:nvPr/>
        </p:nvSpPr>
        <p:spPr>
          <a:xfrm>
            <a:off x="10497312" y="3767328"/>
            <a:ext cx="1097280" cy="493776"/>
          </a:xfrm>
          <a:prstGeom prst="rect">
            <a:avLst/>
          </a:prstGeom>
          <a:noFill/>
          <a:ln/>
        </p:spPr>
        <p:txBody>
          <a:bodyPr wrap="square" lIns="0" tIns="0" rIns="0" bIns="0" rtlCol="0" anchor="t">
            <a:normAutofit/>
          </a:bodyPr>
          <a:lstStyle/>
          <a:p>
            <a:pPr algn="l" indent="0" marL="0">
              <a:buNone/>
            </a:pPr>
            <a:r>
              <a:rPr lang="en-US" sz="950" dirty="0">
                <a:solidFill>
                  <a:srgbClr val="DC5B57"/>
                </a:solidFill>
                <a:latin typeface="Aptos" pitchFamily="34" charset="0"/>
                <a:ea typeface="Aptos" pitchFamily="34" charset="-122"/>
                <a:cs typeface="Aptos" pitchFamily="34" charset="-120"/>
              </a:rPr>
              <a:t>Brevo sends campaign</a:t>
            </a:r>
            <a:endParaRPr lang="en-US" sz="950" dirty="0"/>
          </a:p>
        </p:txBody>
      </p:sp>
      <p:sp>
        <p:nvSpPr>
          <p:cNvPr id="53" name="Shape 51"/>
          <p:cNvSpPr/>
          <p:nvPr/>
        </p:nvSpPr>
        <p:spPr>
          <a:xfrm>
            <a:off x="960120" y="5029200"/>
            <a:ext cx="10195560" cy="713232"/>
          </a:xfrm>
          <a:prstGeom prst="roundRect">
            <a:avLst>
              <a:gd name="adj" fmla="val 23077"/>
            </a:avLst>
          </a:prstGeom>
          <a:solidFill>
            <a:srgbClr val="244E42"/>
          </a:solidFill>
          <a:ln w="12700">
            <a:solidFill>
              <a:srgbClr val="244E42">
                <a:alpha val="0"/>
              </a:srgbClr>
            </a:solidFill>
            <a:prstDash val="solid"/>
          </a:ln>
        </p:spPr>
      </p:sp>
      <p:sp>
        <p:nvSpPr>
          <p:cNvPr id="54" name="Text 52"/>
          <p:cNvSpPr/>
          <p:nvPr/>
        </p:nvSpPr>
        <p:spPr>
          <a:xfrm>
            <a:off x="1234440" y="5257800"/>
            <a:ext cx="1600200"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BEF264"/>
                </a:solidFill>
                <a:latin typeface="Aptos" pitchFamily="34" charset="0"/>
                <a:ea typeface="Aptos" pitchFamily="34" charset="-122"/>
                <a:cs typeface="Aptos" pitchFamily="34" charset="-120"/>
              </a:rPr>
              <a:t>APPROVED CAMPAIGN</a:t>
            </a:r>
            <a:endParaRPr lang="en-US" sz="850" dirty="0"/>
          </a:p>
        </p:txBody>
      </p:sp>
      <p:sp>
        <p:nvSpPr>
          <p:cNvPr id="55" name="Text 53"/>
          <p:cNvSpPr/>
          <p:nvPr/>
        </p:nvSpPr>
        <p:spPr>
          <a:xfrm>
            <a:off x="2834640" y="5193792"/>
            <a:ext cx="7818120" cy="310896"/>
          </a:xfrm>
          <a:prstGeom prst="rect">
            <a:avLst/>
          </a:prstGeom>
          <a:noFill/>
          <a:ln/>
        </p:spPr>
        <p:txBody>
          <a:bodyPr wrap="square" lIns="0" tIns="0" rIns="0" bIns="0" rtlCol="0" anchor="ctr">
            <a:normAutofit/>
          </a:bodyPr>
          <a:lstStyle/>
          <a:p>
            <a:pPr algn="l" indent="0" marL="0">
              <a:buNone/>
            </a:pPr>
            <a:r>
              <a:rPr lang="en-US" sz="1150" b="1" dirty="0">
                <a:solidFill>
                  <a:srgbClr val="FFFFFF"/>
                </a:solidFill>
                <a:latin typeface="Aptos" pitchFamily="34" charset="0"/>
                <a:ea typeface="Aptos" pitchFamily="34" charset="-122"/>
                <a:cs typeface="Aptos" pitchFamily="34" charset="-120"/>
              </a:rPr>
              <a:t>Personalized deal + recipe idea → customer deal page → cart / pickup → order and outcome ledger</a:t>
            </a:r>
            <a:endParaRPr lang="en-US" sz="1150" dirty="0"/>
          </a:p>
        </p:txBody>
      </p:sp>
      <p:sp>
        <p:nvSpPr>
          <p:cNvPr id="56" name="Shape 54"/>
          <p:cNvSpPr/>
          <p:nvPr/>
        </p:nvSpPr>
        <p:spPr>
          <a:xfrm>
            <a:off x="914400" y="5989320"/>
            <a:ext cx="1371600" cy="292608"/>
          </a:xfrm>
          <a:prstGeom prst="roundRect">
            <a:avLst>
              <a:gd name="adj" fmla="val 50000"/>
            </a:avLst>
          </a:prstGeom>
          <a:solidFill>
            <a:srgbClr val="7C3AED"/>
          </a:solidFill>
          <a:ln w="12700">
            <a:solidFill>
              <a:srgbClr val="7C3AED">
                <a:alpha val="0"/>
              </a:srgbClr>
            </a:solidFill>
            <a:prstDash val="solid"/>
          </a:ln>
        </p:spPr>
      </p:sp>
      <p:sp>
        <p:nvSpPr>
          <p:cNvPr id="57" name="Text 55"/>
          <p:cNvSpPr/>
          <p:nvPr/>
        </p:nvSpPr>
        <p:spPr>
          <a:xfrm>
            <a:off x="987552" y="5989320"/>
            <a:ext cx="1225296" cy="292608"/>
          </a:xfrm>
          <a:prstGeom prst="rect">
            <a:avLst/>
          </a:prstGeom>
          <a:noFill/>
          <a:ln/>
        </p:spPr>
        <p:txBody>
          <a:bodyPr wrap="square" lIns="0" tIns="0" rIns="0" bIns="0" rtlCol="0" anchor="ctr">
            <a:normAutofit/>
          </a:bodyPr>
          <a:lstStyle/>
          <a:p>
            <a:pPr algn="ctr" indent="0" marL="0">
              <a:buNone/>
            </a:pPr>
            <a:r>
              <a:rPr lang="en-US" sz="900" b="1" dirty="0">
                <a:solidFill>
                  <a:srgbClr val="FFFFFF"/>
                </a:solidFill>
                <a:latin typeface="Aptos" pitchFamily="34" charset="0"/>
                <a:ea typeface="Aptos" pitchFamily="34" charset="-122"/>
                <a:cs typeface="Aptos" pitchFamily="34" charset="-120"/>
              </a:rPr>
              <a:t>AI #1: PREDICT</a:t>
            </a:r>
            <a:endParaRPr lang="en-US" sz="900" dirty="0"/>
          </a:p>
        </p:txBody>
      </p:sp>
      <p:sp>
        <p:nvSpPr>
          <p:cNvPr id="58" name="Shape 56"/>
          <p:cNvSpPr/>
          <p:nvPr/>
        </p:nvSpPr>
        <p:spPr>
          <a:xfrm>
            <a:off x="2450592" y="5989320"/>
            <a:ext cx="1664208" cy="292608"/>
          </a:xfrm>
          <a:prstGeom prst="roundRect">
            <a:avLst>
              <a:gd name="adj" fmla="val 50000"/>
            </a:avLst>
          </a:prstGeom>
          <a:solidFill>
            <a:srgbClr val="10B981"/>
          </a:solidFill>
          <a:ln w="12700">
            <a:solidFill>
              <a:srgbClr val="10B981">
                <a:alpha val="0"/>
              </a:srgbClr>
            </a:solidFill>
            <a:prstDash val="solid"/>
          </a:ln>
        </p:spPr>
      </p:sp>
      <p:sp>
        <p:nvSpPr>
          <p:cNvPr id="59" name="Text 57"/>
          <p:cNvSpPr/>
          <p:nvPr/>
        </p:nvSpPr>
        <p:spPr>
          <a:xfrm>
            <a:off x="2523744" y="5989320"/>
            <a:ext cx="1517904" cy="292608"/>
          </a:xfrm>
          <a:prstGeom prst="rect">
            <a:avLst/>
          </a:prstGeom>
          <a:noFill/>
          <a:ln/>
        </p:spPr>
        <p:txBody>
          <a:bodyPr wrap="square" lIns="0" tIns="0" rIns="0" bIns="0" rtlCol="0" anchor="ctr">
            <a:normAutofit/>
          </a:bodyPr>
          <a:lstStyle/>
          <a:p>
            <a:pPr algn="ctr" indent="0" marL="0">
              <a:buNone/>
            </a:pPr>
            <a:r>
              <a:rPr lang="en-US" sz="900" b="1" dirty="0">
                <a:solidFill>
                  <a:srgbClr val="FFFFFF"/>
                </a:solidFill>
                <a:latin typeface="Aptos" pitchFamily="34" charset="0"/>
                <a:ea typeface="Aptos" pitchFamily="34" charset="-122"/>
                <a:cs typeface="Aptos" pitchFamily="34" charset="-120"/>
              </a:rPr>
              <a:t>AI #2: COMMUNICATE</a:t>
            </a:r>
            <a:endParaRPr lang="en-US" sz="900" dirty="0"/>
          </a:p>
        </p:txBody>
      </p:sp>
      <p:sp>
        <p:nvSpPr>
          <p:cNvPr id="60" name="Shape 58"/>
          <p:cNvSpPr/>
          <p:nvPr/>
        </p:nvSpPr>
        <p:spPr>
          <a:xfrm>
            <a:off x="4279392" y="5989320"/>
            <a:ext cx="2331720" cy="292608"/>
          </a:xfrm>
          <a:prstGeom prst="roundRect">
            <a:avLst>
              <a:gd name="adj" fmla="val 50000"/>
            </a:avLst>
          </a:prstGeom>
          <a:solidFill>
            <a:srgbClr val="BEF264"/>
          </a:solidFill>
          <a:ln w="12700">
            <a:solidFill>
              <a:srgbClr val="BEF264">
                <a:alpha val="0"/>
              </a:srgbClr>
            </a:solidFill>
            <a:prstDash val="solid"/>
          </a:ln>
        </p:spPr>
      </p:sp>
      <p:sp>
        <p:nvSpPr>
          <p:cNvPr id="61" name="Text 59"/>
          <p:cNvSpPr/>
          <p:nvPr/>
        </p:nvSpPr>
        <p:spPr>
          <a:xfrm>
            <a:off x="4352544" y="5989320"/>
            <a:ext cx="2185416" cy="292608"/>
          </a:xfrm>
          <a:prstGeom prst="rect">
            <a:avLst/>
          </a:prstGeom>
          <a:noFill/>
          <a:ln/>
        </p:spPr>
        <p:txBody>
          <a:bodyPr wrap="square" lIns="0" tIns="0" rIns="0" bIns="0" rtlCol="0" anchor="ctr">
            <a:normAutofit/>
          </a:bodyPr>
          <a:lstStyle/>
          <a:p>
            <a:pPr algn="ctr" indent="0" marL="0">
              <a:buNone/>
            </a:pPr>
            <a:r>
              <a:rPr lang="en-US" sz="900" b="1" dirty="0">
                <a:solidFill>
                  <a:srgbClr val="173D31"/>
                </a:solidFill>
                <a:latin typeface="Aptos" pitchFamily="34" charset="0"/>
                <a:ea typeface="Aptos" pitchFamily="34" charset="-122"/>
                <a:cs typeface="Aptos" pitchFamily="34" charset="-120"/>
              </a:rPr>
              <a:t>HUMAN APPROVAL BEFORE SEND</a:t>
            </a:r>
            <a:endParaRPr lang="en-US" sz="900" dirty="0"/>
          </a:p>
        </p:txBody>
      </p:sp>
      <p:sp>
        <p:nvSpPr>
          <p:cNvPr id="62" name="Shape 60"/>
          <p:cNvSpPr/>
          <p:nvPr/>
        </p:nvSpPr>
        <p:spPr>
          <a:xfrm>
            <a:off x="502920" y="6419088"/>
            <a:ext cx="10744200" cy="0"/>
          </a:xfrm>
          <a:prstGeom prst="line">
            <a:avLst/>
          </a:prstGeom>
          <a:noFill/>
          <a:ln w="10160">
            <a:solidFill>
              <a:srgbClr val="D9E3DD"/>
            </a:solidFill>
            <a:prstDash val="solid"/>
          </a:ln>
        </p:spPr>
      </p:sp>
      <p:sp>
        <p:nvSpPr>
          <p:cNvPr id="63" name="Text 61"/>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10B981"/>
                </a:solidFill>
                <a:latin typeface="Aptos" pitchFamily="34" charset="0"/>
                <a:ea typeface="Aptos" pitchFamily="34" charset="-122"/>
                <a:cs typeface="Aptos" pitchFamily="34" charset="-120"/>
              </a:rPr>
              <a:t>FRESHSAVER</a:t>
            </a:r>
            <a:endParaRPr lang="en-US" sz="750" dirty="0"/>
          </a:p>
        </p:txBody>
      </p:sp>
      <p:sp>
        <p:nvSpPr>
          <p:cNvPr id="64" name="Text 62"/>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82938D"/>
                </a:solidFill>
                <a:latin typeface="Aptos" pitchFamily="34" charset="0"/>
                <a:ea typeface="Aptos" pitchFamily="34" charset="-122"/>
                <a:cs typeface="Aptos" pitchFamily="34" charset="-120"/>
              </a:rPr>
              <a:t>Inventory → AI prediction → guarded decision → email → shopper</a:t>
            </a:r>
            <a:endParaRPr lang="en-US" sz="750" dirty="0"/>
          </a:p>
        </p:txBody>
      </p:sp>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96ADA4"/>
                </a:solidFill>
                <a:latin typeface="Aptos"/>
                <a:ea typeface="Aptos"/>
                <a:cs typeface="Aptos"/>
              </a:defRPr>
            </a:lvl1pPr>
          </a:lstStyle>
          <a:p>
            <a:pPr algn="r"/>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10B981"/>
                </a:solidFill>
                <a:latin typeface="Aptos" pitchFamily="34" charset="0"/>
                <a:ea typeface="Aptos" pitchFamily="34" charset="-122"/>
                <a:cs typeface="Aptos" pitchFamily="34" charset="-120"/>
              </a:rPr>
              <a:t>TARGET USERS</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15352C"/>
                </a:solidFill>
                <a:latin typeface="Aptos Display" pitchFamily="34" charset="0"/>
                <a:ea typeface="Aptos Display" pitchFamily="34" charset="-122"/>
                <a:cs typeface="Aptos Display" pitchFamily="34" charset="-120"/>
              </a:rPr>
              <a:t>Stores pay. Shoppers save. Food gets another chance.</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667D75"/>
                </a:solidFill>
                <a:latin typeface="Aptos" pitchFamily="34" charset="0"/>
                <a:ea typeface="Aptos" pitchFamily="34" charset="-122"/>
                <a:cs typeface="Aptos" pitchFamily="34" charset="-120"/>
              </a:rPr>
              <a:t>FreshSaver is designed as B2B2C software: decision intelligence for retailers and a free marketplace for customers.</a:t>
            </a:r>
            <a:endParaRPr lang="en-US" sz="1250" dirty="0"/>
          </a:p>
        </p:txBody>
      </p:sp>
      <p:sp>
        <p:nvSpPr>
          <p:cNvPr id="5" name="Shape 3"/>
          <p:cNvSpPr/>
          <p:nvPr/>
        </p:nvSpPr>
        <p:spPr>
          <a:xfrm>
            <a:off x="621792" y="2011680"/>
            <a:ext cx="3127248" cy="3310128"/>
          </a:xfrm>
          <a:prstGeom prst="roundRect">
            <a:avLst>
              <a:gd name="adj" fmla="val 7018"/>
            </a:avLst>
          </a:prstGeom>
          <a:solidFill>
            <a:srgbClr val="173D31"/>
          </a:solidFill>
          <a:ln w="12700">
            <a:solidFill>
              <a:srgbClr val="173D31">
                <a:alpha val="0"/>
              </a:srgbClr>
            </a:solidFill>
            <a:prstDash val="solid"/>
          </a:ln>
          <a:effectLst>
            <a:outerShdw sx="100000" sy="100000" kx="0" ky="0" algn="bl" rotWithShape="0" blurRad="1.0657517203310059e+29" dist="2.1315034406620118e+29" dir="1.259712e+35">
              <a:srgbClr val="0A241C">
                <a:alpha val="1.3e+34"/>
              </a:srgbClr>
            </a:outerShdw>
          </a:effectLst>
        </p:spPr>
      </p:sp>
      <p:sp>
        <p:nvSpPr>
          <p:cNvPr id="6" name="Shape 4"/>
          <p:cNvSpPr/>
          <p:nvPr/>
        </p:nvSpPr>
        <p:spPr>
          <a:xfrm>
            <a:off x="850392" y="2286000"/>
            <a:ext cx="1234440" cy="292608"/>
          </a:xfrm>
          <a:prstGeom prst="roundRect">
            <a:avLst>
              <a:gd name="adj" fmla="val 50000"/>
            </a:avLst>
          </a:prstGeom>
          <a:solidFill>
            <a:srgbClr val="2B5548"/>
          </a:solidFill>
          <a:ln w="12700">
            <a:solidFill>
              <a:srgbClr val="2B5548">
                <a:alpha val="0"/>
              </a:srgbClr>
            </a:solidFill>
            <a:prstDash val="solid"/>
          </a:ln>
        </p:spPr>
      </p:sp>
      <p:sp>
        <p:nvSpPr>
          <p:cNvPr id="7" name="Text 5"/>
          <p:cNvSpPr/>
          <p:nvPr/>
        </p:nvSpPr>
        <p:spPr>
          <a:xfrm>
            <a:off x="923544" y="2286000"/>
            <a:ext cx="1088136" cy="292608"/>
          </a:xfrm>
          <a:prstGeom prst="rect">
            <a:avLst/>
          </a:prstGeom>
          <a:noFill/>
          <a:ln/>
        </p:spPr>
        <p:txBody>
          <a:bodyPr wrap="square" lIns="0" tIns="0" rIns="0" bIns="0" rtlCol="0" anchor="ctr">
            <a:normAutofit/>
          </a:bodyPr>
          <a:lstStyle/>
          <a:p>
            <a:pPr algn="ctr" indent="0" marL="0">
              <a:buNone/>
            </a:pPr>
            <a:r>
              <a:rPr lang="en-US" sz="900" b="1" dirty="0">
                <a:solidFill>
                  <a:srgbClr val="BEF264"/>
                </a:solidFill>
                <a:latin typeface="Aptos" pitchFamily="34" charset="0"/>
                <a:ea typeface="Aptos" pitchFamily="34" charset="-122"/>
                <a:cs typeface="Aptos" pitchFamily="34" charset="-120"/>
              </a:rPr>
              <a:t>PAYING CUSTOMER</a:t>
            </a:r>
            <a:endParaRPr lang="en-US" sz="900" dirty="0"/>
          </a:p>
        </p:txBody>
      </p:sp>
      <p:sp>
        <p:nvSpPr>
          <p:cNvPr id="8" name="Shape 6"/>
          <p:cNvSpPr/>
          <p:nvPr/>
        </p:nvSpPr>
        <p:spPr>
          <a:xfrm>
            <a:off x="850392" y="2798064"/>
            <a:ext cx="475488" cy="475488"/>
          </a:xfrm>
          <a:prstGeom prst="ellipse">
            <a:avLst/>
          </a:prstGeom>
          <a:solidFill>
            <a:srgbClr val="BEF264"/>
          </a:solidFill>
          <a:ln w="12700">
            <a:solidFill>
              <a:srgbClr val="BEF264"/>
            </a:solidFill>
            <a:prstDash val="solid"/>
          </a:ln>
        </p:spPr>
      </p:sp>
      <p:sp>
        <p:nvSpPr>
          <p:cNvPr id="9" name="Text 7"/>
          <p:cNvSpPr/>
          <p:nvPr/>
        </p:nvSpPr>
        <p:spPr>
          <a:xfrm>
            <a:off x="850392" y="2798064"/>
            <a:ext cx="475488" cy="475488"/>
          </a:xfrm>
          <a:prstGeom prst="rect">
            <a:avLst/>
          </a:prstGeom>
          <a:noFill/>
          <a:ln/>
        </p:spPr>
        <p:txBody>
          <a:bodyPr wrap="square" lIns="0" tIns="0" rIns="0" bIns="0" rtlCol="0" anchor="ctr">
            <a:normAutofit/>
          </a:bodyPr>
          <a:lstStyle/>
          <a:p>
            <a:pPr algn="ctr" indent="0" marL="0">
              <a:buNone/>
            </a:pPr>
            <a:r>
              <a:rPr lang="en-US" sz="1300" b="1" dirty="0">
                <a:solidFill>
                  <a:srgbClr val="173D31"/>
                </a:solidFill>
                <a:latin typeface="Aptos" pitchFamily="34" charset="0"/>
                <a:ea typeface="Aptos" pitchFamily="34" charset="-122"/>
                <a:cs typeface="Aptos" pitchFamily="34" charset="-120"/>
              </a:rPr>
              <a:t>1</a:t>
            </a:r>
            <a:endParaRPr lang="en-US" sz="1300" dirty="0"/>
          </a:p>
        </p:txBody>
      </p:sp>
      <p:sp>
        <p:nvSpPr>
          <p:cNvPr id="10" name="Text 8"/>
          <p:cNvSpPr/>
          <p:nvPr/>
        </p:nvSpPr>
        <p:spPr>
          <a:xfrm>
            <a:off x="850392" y="3401568"/>
            <a:ext cx="2651760" cy="502920"/>
          </a:xfrm>
          <a:prstGeom prst="rect">
            <a:avLst/>
          </a:prstGeom>
          <a:noFill/>
          <a:ln/>
        </p:spPr>
        <p:txBody>
          <a:bodyPr wrap="square" lIns="0" tIns="0" rIns="0" bIns="0" rtlCol="0" anchor="ctr">
            <a:normAutofit/>
          </a:bodyPr>
          <a:lstStyle/>
          <a:p>
            <a:pPr algn="l" indent="0" marL="0">
              <a:buNone/>
            </a:pPr>
            <a:r>
              <a:rPr lang="en-US" sz="1900" b="1" dirty="0">
                <a:solidFill>
                  <a:srgbClr val="FFFFFF"/>
                </a:solidFill>
                <a:latin typeface="Aptos Display" pitchFamily="34" charset="0"/>
                <a:ea typeface="Aptos Display" pitchFamily="34" charset="-122"/>
                <a:cs typeface="Aptos Display" pitchFamily="34" charset="-120"/>
              </a:rPr>
              <a:t>Retailers &amp; grocery owners</a:t>
            </a:r>
            <a:endParaRPr lang="en-US" sz="1900" dirty="0"/>
          </a:p>
        </p:txBody>
      </p:sp>
      <p:sp>
        <p:nvSpPr>
          <p:cNvPr id="11" name="Text 9"/>
          <p:cNvSpPr/>
          <p:nvPr/>
        </p:nvSpPr>
        <p:spPr>
          <a:xfrm>
            <a:off x="850392" y="4023360"/>
            <a:ext cx="2606040" cy="603504"/>
          </a:xfrm>
          <a:prstGeom prst="rect">
            <a:avLst/>
          </a:prstGeom>
          <a:noFill/>
          <a:ln/>
        </p:spPr>
        <p:txBody>
          <a:bodyPr wrap="square" lIns="0" tIns="0" rIns="0" bIns="0" rtlCol="0" anchor="t">
            <a:normAutofit/>
          </a:bodyPr>
          <a:lstStyle/>
          <a:p>
            <a:pPr algn="l" indent="0" marL="0">
              <a:buNone/>
            </a:pPr>
            <a:r>
              <a:rPr lang="en-US" sz="1030" dirty="0">
                <a:solidFill>
                  <a:srgbClr val="C6D7D0"/>
                </a:solidFill>
                <a:latin typeface="Aptos" pitchFamily="34" charset="0"/>
                <a:ea typeface="Aptos" pitchFamily="34" charset="-122"/>
                <a:cs typeface="Aptos" pitchFamily="34" charset="-120"/>
              </a:rPr>
              <a:t>Need earlier expiry visibility, margin-aware pricing, and a workflow that starts with the CSV they already have.</a:t>
            </a:r>
            <a:endParaRPr lang="en-US" sz="1030" dirty="0"/>
          </a:p>
        </p:txBody>
      </p:sp>
      <p:sp>
        <p:nvSpPr>
          <p:cNvPr id="12" name="Shape 10"/>
          <p:cNvSpPr/>
          <p:nvPr/>
        </p:nvSpPr>
        <p:spPr>
          <a:xfrm>
            <a:off x="877824" y="4736592"/>
            <a:ext cx="128016" cy="128016"/>
          </a:xfrm>
          <a:prstGeom prst="ellipse">
            <a:avLst/>
          </a:prstGeom>
          <a:solidFill>
            <a:srgbClr val="BEF264"/>
          </a:solidFill>
          <a:ln w="12700">
            <a:solidFill>
              <a:srgbClr val="BEF264"/>
            </a:solidFill>
            <a:prstDash val="solid"/>
          </a:ln>
        </p:spPr>
      </p:sp>
      <p:sp>
        <p:nvSpPr>
          <p:cNvPr id="13" name="Text 11"/>
          <p:cNvSpPr/>
          <p:nvPr/>
        </p:nvSpPr>
        <p:spPr>
          <a:xfrm>
            <a:off x="877824" y="4736592"/>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173D31"/>
                </a:solidFill>
                <a:latin typeface="Aptos" pitchFamily="34" charset="0"/>
                <a:ea typeface="Aptos" pitchFamily="34" charset="-122"/>
                <a:cs typeface="Aptos" pitchFamily="34" charset="-120"/>
              </a:rPr>
              <a:t>✓</a:t>
            </a:r>
            <a:endParaRPr lang="en-US" sz="550" dirty="0"/>
          </a:p>
        </p:txBody>
      </p:sp>
      <p:sp>
        <p:nvSpPr>
          <p:cNvPr id="14" name="Text 12"/>
          <p:cNvSpPr/>
          <p:nvPr/>
        </p:nvSpPr>
        <p:spPr>
          <a:xfrm>
            <a:off x="1106424" y="4690872"/>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FFFFFF"/>
                </a:solidFill>
                <a:latin typeface="Aptos" pitchFamily="34" charset="0"/>
                <a:ea typeface="Aptos" pitchFamily="34" charset="-122"/>
                <a:cs typeface="Aptos" pitchFamily="34" charset="-120"/>
              </a:rPr>
              <a:t>Protect margin</a:t>
            </a:r>
            <a:endParaRPr lang="en-US" sz="920" dirty="0"/>
          </a:p>
        </p:txBody>
      </p:sp>
      <p:sp>
        <p:nvSpPr>
          <p:cNvPr id="15" name="Shape 13"/>
          <p:cNvSpPr/>
          <p:nvPr/>
        </p:nvSpPr>
        <p:spPr>
          <a:xfrm>
            <a:off x="877824" y="5001768"/>
            <a:ext cx="128016" cy="128016"/>
          </a:xfrm>
          <a:prstGeom prst="ellipse">
            <a:avLst/>
          </a:prstGeom>
          <a:solidFill>
            <a:srgbClr val="BEF264"/>
          </a:solidFill>
          <a:ln w="12700">
            <a:solidFill>
              <a:srgbClr val="BEF264"/>
            </a:solidFill>
            <a:prstDash val="solid"/>
          </a:ln>
        </p:spPr>
      </p:sp>
      <p:sp>
        <p:nvSpPr>
          <p:cNvPr id="16" name="Text 14"/>
          <p:cNvSpPr/>
          <p:nvPr/>
        </p:nvSpPr>
        <p:spPr>
          <a:xfrm>
            <a:off x="877824" y="5001768"/>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173D31"/>
                </a:solidFill>
                <a:latin typeface="Aptos" pitchFamily="34" charset="0"/>
                <a:ea typeface="Aptos" pitchFamily="34" charset="-122"/>
                <a:cs typeface="Aptos" pitchFamily="34" charset="-120"/>
              </a:rPr>
              <a:t>✓</a:t>
            </a:r>
            <a:endParaRPr lang="en-US" sz="550" dirty="0"/>
          </a:p>
        </p:txBody>
      </p:sp>
      <p:sp>
        <p:nvSpPr>
          <p:cNvPr id="17" name="Text 15"/>
          <p:cNvSpPr/>
          <p:nvPr/>
        </p:nvSpPr>
        <p:spPr>
          <a:xfrm>
            <a:off x="1106424" y="4956048"/>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FFFFFF"/>
                </a:solidFill>
                <a:latin typeface="Aptos" pitchFamily="34" charset="0"/>
                <a:ea typeface="Aptos" pitchFamily="34" charset="-122"/>
                <a:cs typeface="Aptos" pitchFamily="34" charset="-120"/>
              </a:rPr>
              <a:t>Reduce manual shelf checks</a:t>
            </a:r>
            <a:endParaRPr lang="en-US" sz="920" dirty="0"/>
          </a:p>
        </p:txBody>
      </p:sp>
      <p:sp>
        <p:nvSpPr>
          <p:cNvPr id="18" name="Shape 16"/>
          <p:cNvSpPr/>
          <p:nvPr/>
        </p:nvSpPr>
        <p:spPr>
          <a:xfrm>
            <a:off x="877824" y="5266944"/>
            <a:ext cx="128016" cy="128016"/>
          </a:xfrm>
          <a:prstGeom prst="ellipse">
            <a:avLst/>
          </a:prstGeom>
          <a:solidFill>
            <a:srgbClr val="BEF264"/>
          </a:solidFill>
          <a:ln w="12700">
            <a:solidFill>
              <a:srgbClr val="BEF264"/>
            </a:solidFill>
            <a:prstDash val="solid"/>
          </a:ln>
        </p:spPr>
      </p:sp>
      <p:sp>
        <p:nvSpPr>
          <p:cNvPr id="19" name="Text 17"/>
          <p:cNvSpPr/>
          <p:nvPr/>
        </p:nvSpPr>
        <p:spPr>
          <a:xfrm>
            <a:off x="877824" y="5266944"/>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173D31"/>
                </a:solidFill>
                <a:latin typeface="Aptos" pitchFamily="34" charset="0"/>
                <a:ea typeface="Aptos" pitchFamily="34" charset="-122"/>
                <a:cs typeface="Aptos" pitchFamily="34" charset="-120"/>
              </a:rPr>
              <a:t>✓</a:t>
            </a:r>
            <a:endParaRPr lang="en-US" sz="550" dirty="0"/>
          </a:p>
        </p:txBody>
      </p:sp>
      <p:sp>
        <p:nvSpPr>
          <p:cNvPr id="20" name="Text 18"/>
          <p:cNvSpPr/>
          <p:nvPr/>
        </p:nvSpPr>
        <p:spPr>
          <a:xfrm>
            <a:off x="1106424" y="5221224"/>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FFFFFF"/>
                </a:solidFill>
                <a:latin typeface="Aptos" pitchFamily="34" charset="0"/>
                <a:ea typeface="Aptos" pitchFamily="34" charset="-122"/>
                <a:cs typeface="Aptos" pitchFamily="34" charset="-120"/>
              </a:rPr>
              <a:t>Reach opted-in local demand</a:t>
            </a:r>
            <a:endParaRPr lang="en-US" sz="920" dirty="0"/>
          </a:p>
        </p:txBody>
      </p:sp>
      <p:sp>
        <p:nvSpPr>
          <p:cNvPr id="21" name="Shape 19"/>
          <p:cNvSpPr/>
          <p:nvPr/>
        </p:nvSpPr>
        <p:spPr>
          <a:xfrm>
            <a:off x="4160520" y="2011680"/>
            <a:ext cx="3127248" cy="3310128"/>
          </a:xfrm>
          <a:prstGeom prst="roundRect">
            <a:avLst>
              <a:gd name="adj" fmla="val 7018"/>
            </a:avLst>
          </a:prstGeom>
          <a:solidFill>
            <a:srgbClr val="FFFFFF"/>
          </a:solidFill>
          <a:ln w="12700">
            <a:solidFill>
              <a:srgbClr val="D9E3DD"/>
            </a:solidFill>
            <a:prstDash val="solid"/>
          </a:ln>
          <a:effectLst>
            <a:outerShdw sx="100000" sy="100000" kx="0" ky="0" algn="bl" rotWithShape="0" blurRad="1.3535046848203775e+33" dist="2.707009369640755e+33" dir="7.558272e+39">
              <a:srgbClr val="0A241C">
                <a:alpha val="1.3e+39"/>
              </a:srgbClr>
            </a:outerShdw>
          </a:effectLst>
        </p:spPr>
      </p:sp>
      <p:sp>
        <p:nvSpPr>
          <p:cNvPr id="22" name="Shape 20"/>
          <p:cNvSpPr/>
          <p:nvPr/>
        </p:nvSpPr>
        <p:spPr>
          <a:xfrm>
            <a:off x="4389120" y="2286000"/>
            <a:ext cx="1234440" cy="292608"/>
          </a:xfrm>
          <a:prstGeom prst="roundRect">
            <a:avLst>
              <a:gd name="adj" fmla="val 50000"/>
            </a:avLst>
          </a:prstGeom>
          <a:solidFill>
            <a:srgbClr val="FFFFFF"/>
          </a:solidFill>
          <a:ln w="12700">
            <a:solidFill>
              <a:srgbClr val="D9E3DD"/>
            </a:solidFill>
            <a:prstDash val="solid"/>
          </a:ln>
        </p:spPr>
      </p:sp>
      <p:sp>
        <p:nvSpPr>
          <p:cNvPr id="23" name="Text 21"/>
          <p:cNvSpPr/>
          <p:nvPr/>
        </p:nvSpPr>
        <p:spPr>
          <a:xfrm>
            <a:off x="4462272" y="2286000"/>
            <a:ext cx="1088136" cy="292608"/>
          </a:xfrm>
          <a:prstGeom prst="rect">
            <a:avLst/>
          </a:prstGeom>
          <a:noFill/>
          <a:ln/>
        </p:spPr>
        <p:txBody>
          <a:bodyPr wrap="square" lIns="0" tIns="0" rIns="0" bIns="0" rtlCol="0" anchor="ctr">
            <a:normAutofit/>
          </a:bodyPr>
          <a:lstStyle/>
          <a:p>
            <a:pPr algn="ctr" indent="0" marL="0">
              <a:buNone/>
            </a:pPr>
            <a:r>
              <a:rPr lang="en-US" sz="900" b="1" dirty="0">
                <a:solidFill>
                  <a:srgbClr val="10B981"/>
                </a:solidFill>
                <a:latin typeface="Aptos" pitchFamily="34" charset="0"/>
                <a:ea typeface="Aptos" pitchFamily="34" charset="-122"/>
                <a:cs typeface="Aptos" pitchFamily="34" charset="-120"/>
              </a:rPr>
              <a:t>DAILY OPERATOR</a:t>
            </a:r>
            <a:endParaRPr lang="en-US" sz="900" dirty="0"/>
          </a:p>
        </p:txBody>
      </p:sp>
      <p:sp>
        <p:nvSpPr>
          <p:cNvPr id="24" name="Shape 22"/>
          <p:cNvSpPr/>
          <p:nvPr/>
        </p:nvSpPr>
        <p:spPr>
          <a:xfrm>
            <a:off x="4389120" y="2798064"/>
            <a:ext cx="475488" cy="475488"/>
          </a:xfrm>
          <a:prstGeom prst="ellipse">
            <a:avLst/>
          </a:prstGeom>
          <a:solidFill>
            <a:srgbClr val="10B981"/>
          </a:solidFill>
          <a:ln w="12700">
            <a:solidFill>
              <a:srgbClr val="10B981"/>
            </a:solidFill>
            <a:prstDash val="solid"/>
          </a:ln>
        </p:spPr>
      </p:sp>
      <p:sp>
        <p:nvSpPr>
          <p:cNvPr id="25" name="Text 23"/>
          <p:cNvSpPr/>
          <p:nvPr/>
        </p:nvSpPr>
        <p:spPr>
          <a:xfrm>
            <a:off x="4389120" y="2798064"/>
            <a:ext cx="475488" cy="475488"/>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latin typeface="Aptos" pitchFamily="34" charset="0"/>
                <a:ea typeface="Aptos" pitchFamily="34" charset="-122"/>
                <a:cs typeface="Aptos" pitchFamily="34" charset="-120"/>
              </a:rPr>
              <a:t>2</a:t>
            </a:r>
            <a:endParaRPr lang="en-US" sz="1300" dirty="0"/>
          </a:p>
        </p:txBody>
      </p:sp>
      <p:sp>
        <p:nvSpPr>
          <p:cNvPr id="26" name="Text 24"/>
          <p:cNvSpPr/>
          <p:nvPr/>
        </p:nvSpPr>
        <p:spPr>
          <a:xfrm>
            <a:off x="4389120" y="3401568"/>
            <a:ext cx="2651760" cy="502920"/>
          </a:xfrm>
          <a:prstGeom prst="rect">
            <a:avLst/>
          </a:prstGeom>
          <a:noFill/>
          <a:ln/>
        </p:spPr>
        <p:txBody>
          <a:bodyPr wrap="square" lIns="0" tIns="0" rIns="0" bIns="0" rtlCol="0" anchor="ctr">
            <a:normAutofit/>
          </a:bodyPr>
          <a:lstStyle/>
          <a:p>
            <a:pPr algn="l" indent="0" marL="0">
              <a:buNone/>
            </a:pPr>
            <a:r>
              <a:rPr lang="en-US" sz="1900" b="1" dirty="0">
                <a:solidFill>
                  <a:srgbClr val="15352C"/>
                </a:solidFill>
                <a:latin typeface="Aptos Display" pitchFamily="34" charset="0"/>
                <a:ea typeface="Aptos Display" pitchFamily="34" charset="-122"/>
                <a:cs typeface="Aptos Display" pitchFamily="34" charset="-120"/>
              </a:rPr>
              <a:t>Store managers &amp; staff</a:t>
            </a:r>
            <a:endParaRPr lang="en-US" sz="1900" dirty="0"/>
          </a:p>
        </p:txBody>
      </p:sp>
      <p:sp>
        <p:nvSpPr>
          <p:cNvPr id="27" name="Text 25"/>
          <p:cNvSpPr/>
          <p:nvPr/>
        </p:nvSpPr>
        <p:spPr>
          <a:xfrm>
            <a:off x="4389120" y="4023360"/>
            <a:ext cx="2606040" cy="603504"/>
          </a:xfrm>
          <a:prstGeom prst="rect">
            <a:avLst/>
          </a:prstGeom>
          <a:noFill/>
          <a:ln/>
        </p:spPr>
        <p:txBody>
          <a:bodyPr wrap="square" lIns="0" tIns="0" rIns="0" bIns="0" rtlCol="0" anchor="t">
            <a:normAutofit/>
          </a:bodyPr>
          <a:lstStyle/>
          <a:p>
            <a:pPr algn="l" indent="0" marL="0">
              <a:buNone/>
            </a:pPr>
            <a:r>
              <a:rPr lang="en-US" sz="1030" dirty="0">
                <a:solidFill>
                  <a:srgbClr val="667D75"/>
                </a:solidFill>
                <a:latin typeface="Aptos" pitchFamily="34" charset="0"/>
                <a:ea typeface="Aptos" pitchFamily="34" charset="-122"/>
                <a:cs typeface="Aptos" pitchFamily="34" charset="-120"/>
              </a:rPr>
              <a:t>Need a ranked queue, clear evidence, and final control over every price and customer campaign.</a:t>
            </a:r>
            <a:endParaRPr lang="en-US" sz="1030" dirty="0"/>
          </a:p>
        </p:txBody>
      </p:sp>
      <p:sp>
        <p:nvSpPr>
          <p:cNvPr id="28" name="Shape 26"/>
          <p:cNvSpPr/>
          <p:nvPr/>
        </p:nvSpPr>
        <p:spPr>
          <a:xfrm>
            <a:off x="4416552" y="4736592"/>
            <a:ext cx="128016" cy="128016"/>
          </a:xfrm>
          <a:prstGeom prst="ellipse">
            <a:avLst/>
          </a:prstGeom>
          <a:solidFill>
            <a:srgbClr val="10B981"/>
          </a:solidFill>
          <a:ln w="12700">
            <a:solidFill>
              <a:srgbClr val="10B981"/>
            </a:solidFill>
            <a:prstDash val="solid"/>
          </a:ln>
        </p:spPr>
      </p:sp>
      <p:sp>
        <p:nvSpPr>
          <p:cNvPr id="29" name="Text 27"/>
          <p:cNvSpPr/>
          <p:nvPr/>
        </p:nvSpPr>
        <p:spPr>
          <a:xfrm>
            <a:off x="4416552" y="4736592"/>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FFFFFF"/>
                </a:solidFill>
                <a:latin typeface="Aptos" pitchFamily="34" charset="0"/>
                <a:ea typeface="Aptos" pitchFamily="34" charset="-122"/>
                <a:cs typeface="Aptos" pitchFamily="34" charset="-120"/>
              </a:rPr>
              <a:t>✓</a:t>
            </a:r>
            <a:endParaRPr lang="en-US" sz="550" dirty="0"/>
          </a:p>
        </p:txBody>
      </p:sp>
      <p:sp>
        <p:nvSpPr>
          <p:cNvPr id="30" name="Text 28"/>
          <p:cNvSpPr/>
          <p:nvPr/>
        </p:nvSpPr>
        <p:spPr>
          <a:xfrm>
            <a:off x="4645152" y="4690872"/>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15352C"/>
                </a:solidFill>
                <a:latin typeface="Aptos" pitchFamily="34" charset="0"/>
                <a:ea typeface="Aptos" pitchFamily="34" charset="-122"/>
                <a:cs typeface="Aptos" pitchFamily="34" charset="-120"/>
              </a:rPr>
              <a:t>Review recommendations</a:t>
            </a:r>
            <a:endParaRPr lang="en-US" sz="920" dirty="0"/>
          </a:p>
        </p:txBody>
      </p:sp>
      <p:sp>
        <p:nvSpPr>
          <p:cNvPr id="31" name="Shape 29"/>
          <p:cNvSpPr/>
          <p:nvPr/>
        </p:nvSpPr>
        <p:spPr>
          <a:xfrm>
            <a:off x="4416552" y="5001768"/>
            <a:ext cx="128016" cy="128016"/>
          </a:xfrm>
          <a:prstGeom prst="ellipse">
            <a:avLst/>
          </a:prstGeom>
          <a:solidFill>
            <a:srgbClr val="10B981"/>
          </a:solidFill>
          <a:ln w="12700">
            <a:solidFill>
              <a:srgbClr val="10B981"/>
            </a:solidFill>
            <a:prstDash val="solid"/>
          </a:ln>
        </p:spPr>
      </p:sp>
      <p:sp>
        <p:nvSpPr>
          <p:cNvPr id="32" name="Text 30"/>
          <p:cNvSpPr/>
          <p:nvPr/>
        </p:nvSpPr>
        <p:spPr>
          <a:xfrm>
            <a:off x="4416552" y="5001768"/>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FFFFFF"/>
                </a:solidFill>
                <a:latin typeface="Aptos" pitchFamily="34" charset="0"/>
                <a:ea typeface="Aptos" pitchFamily="34" charset="-122"/>
                <a:cs typeface="Aptos" pitchFamily="34" charset="-120"/>
              </a:rPr>
              <a:t>✓</a:t>
            </a:r>
            <a:endParaRPr lang="en-US" sz="550" dirty="0"/>
          </a:p>
        </p:txBody>
      </p:sp>
      <p:sp>
        <p:nvSpPr>
          <p:cNvPr id="33" name="Text 31"/>
          <p:cNvSpPr/>
          <p:nvPr/>
        </p:nvSpPr>
        <p:spPr>
          <a:xfrm>
            <a:off x="4645152" y="4956048"/>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15352C"/>
                </a:solidFill>
                <a:latin typeface="Aptos" pitchFamily="34" charset="0"/>
                <a:ea typeface="Aptos" pitchFamily="34" charset="-122"/>
                <a:cs typeface="Aptos" pitchFamily="34" charset="-120"/>
              </a:rPr>
              <a:t>Approve or reject</a:t>
            </a:r>
            <a:endParaRPr lang="en-US" sz="920" dirty="0"/>
          </a:p>
        </p:txBody>
      </p:sp>
      <p:sp>
        <p:nvSpPr>
          <p:cNvPr id="34" name="Shape 32"/>
          <p:cNvSpPr/>
          <p:nvPr/>
        </p:nvSpPr>
        <p:spPr>
          <a:xfrm>
            <a:off x="4416552" y="5266944"/>
            <a:ext cx="128016" cy="128016"/>
          </a:xfrm>
          <a:prstGeom prst="ellipse">
            <a:avLst/>
          </a:prstGeom>
          <a:solidFill>
            <a:srgbClr val="10B981"/>
          </a:solidFill>
          <a:ln w="12700">
            <a:solidFill>
              <a:srgbClr val="10B981"/>
            </a:solidFill>
            <a:prstDash val="solid"/>
          </a:ln>
        </p:spPr>
      </p:sp>
      <p:sp>
        <p:nvSpPr>
          <p:cNvPr id="35" name="Text 33"/>
          <p:cNvSpPr/>
          <p:nvPr/>
        </p:nvSpPr>
        <p:spPr>
          <a:xfrm>
            <a:off x="4416552" y="5266944"/>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FFFFFF"/>
                </a:solidFill>
                <a:latin typeface="Aptos" pitchFamily="34" charset="0"/>
                <a:ea typeface="Aptos" pitchFamily="34" charset="-122"/>
                <a:cs typeface="Aptos" pitchFamily="34" charset="-120"/>
              </a:rPr>
              <a:t>✓</a:t>
            </a:r>
            <a:endParaRPr lang="en-US" sz="550" dirty="0"/>
          </a:p>
        </p:txBody>
      </p:sp>
      <p:sp>
        <p:nvSpPr>
          <p:cNvPr id="36" name="Text 34"/>
          <p:cNvSpPr/>
          <p:nvPr/>
        </p:nvSpPr>
        <p:spPr>
          <a:xfrm>
            <a:off x="4645152" y="5221224"/>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15352C"/>
                </a:solidFill>
                <a:latin typeface="Aptos" pitchFamily="34" charset="0"/>
                <a:ea typeface="Aptos" pitchFamily="34" charset="-122"/>
                <a:cs typeface="Aptos" pitchFamily="34" charset="-120"/>
              </a:rPr>
              <a:t>Track orders and outcomes</a:t>
            </a:r>
            <a:endParaRPr lang="en-US" sz="920" dirty="0"/>
          </a:p>
        </p:txBody>
      </p:sp>
      <p:sp>
        <p:nvSpPr>
          <p:cNvPr id="37" name="Shape 35"/>
          <p:cNvSpPr/>
          <p:nvPr/>
        </p:nvSpPr>
        <p:spPr>
          <a:xfrm>
            <a:off x="7699248" y="2011680"/>
            <a:ext cx="3127248" cy="3310128"/>
          </a:xfrm>
          <a:prstGeom prst="roundRect">
            <a:avLst>
              <a:gd name="adj" fmla="val 7018"/>
            </a:avLst>
          </a:prstGeom>
          <a:solidFill>
            <a:srgbClr val="FFF0E7"/>
          </a:solidFill>
          <a:ln w="12700">
            <a:solidFill>
              <a:srgbClr val="FFF0E7">
                <a:alpha val="0"/>
              </a:srgbClr>
            </a:solidFill>
            <a:prstDash val="solid"/>
          </a:ln>
          <a:effectLst>
            <a:outerShdw sx="100000" sy="100000" kx="0" ky="0" algn="bl" rotWithShape="0" blurRad="1.7189509497218795e+37" dist="3.437901899443759e+37" dir="4.5349632000000006e+44">
              <a:srgbClr val="0A241C">
                <a:alpha val="1.3e+44"/>
              </a:srgbClr>
            </a:outerShdw>
          </a:effectLst>
        </p:spPr>
      </p:sp>
      <p:sp>
        <p:nvSpPr>
          <p:cNvPr id="38" name="Shape 36"/>
          <p:cNvSpPr/>
          <p:nvPr/>
        </p:nvSpPr>
        <p:spPr>
          <a:xfrm>
            <a:off x="7927848" y="2286000"/>
            <a:ext cx="960120" cy="292608"/>
          </a:xfrm>
          <a:prstGeom prst="roundRect">
            <a:avLst>
              <a:gd name="adj" fmla="val 50000"/>
            </a:avLst>
          </a:prstGeom>
          <a:solidFill>
            <a:srgbClr val="FFFFFF"/>
          </a:solidFill>
          <a:ln w="12700">
            <a:solidFill>
              <a:srgbClr val="FFFFFF">
                <a:alpha val="0"/>
              </a:srgbClr>
            </a:solidFill>
            <a:prstDash val="solid"/>
          </a:ln>
        </p:spPr>
      </p:sp>
      <p:sp>
        <p:nvSpPr>
          <p:cNvPr id="39" name="Text 37"/>
          <p:cNvSpPr/>
          <p:nvPr/>
        </p:nvSpPr>
        <p:spPr>
          <a:xfrm>
            <a:off x="8001000" y="2286000"/>
            <a:ext cx="813816" cy="292608"/>
          </a:xfrm>
          <a:prstGeom prst="rect">
            <a:avLst/>
          </a:prstGeom>
          <a:noFill/>
          <a:ln/>
        </p:spPr>
        <p:txBody>
          <a:bodyPr wrap="square" lIns="0" tIns="0" rIns="0" bIns="0" rtlCol="0" anchor="ctr">
            <a:normAutofit/>
          </a:bodyPr>
          <a:lstStyle/>
          <a:p>
            <a:pPr algn="ctr" indent="0" marL="0">
              <a:buNone/>
            </a:pPr>
            <a:r>
              <a:rPr lang="en-US" sz="900" b="1" dirty="0">
                <a:solidFill>
                  <a:srgbClr val="F97316"/>
                </a:solidFill>
                <a:latin typeface="Aptos" pitchFamily="34" charset="0"/>
                <a:ea typeface="Aptos" pitchFamily="34" charset="-122"/>
                <a:cs typeface="Aptos" pitchFamily="34" charset="-120"/>
              </a:rPr>
              <a:t>FREE USER</a:t>
            </a:r>
            <a:endParaRPr lang="en-US" sz="900" dirty="0"/>
          </a:p>
        </p:txBody>
      </p:sp>
      <p:sp>
        <p:nvSpPr>
          <p:cNvPr id="40" name="Shape 38"/>
          <p:cNvSpPr/>
          <p:nvPr/>
        </p:nvSpPr>
        <p:spPr>
          <a:xfrm>
            <a:off x="7927848" y="2798064"/>
            <a:ext cx="475488" cy="475488"/>
          </a:xfrm>
          <a:prstGeom prst="ellipse">
            <a:avLst/>
          </a:prstGeom>
          <a:solidFill>
            <a:srgbClr val="F97316"/>
          </a:solidFill>
          <a:ln w="12700">
            <a:solidFill>
              <a:srgbClr val="F97316"/>
            </a:solidFill>
            <a:prstDash val="solid"/>
          </a:ln>
        </p:spPr>
      </p:sp>
      <p:sp>
        <p:nvSpPr>
          <p:cNvPr id="41" name="Text 39"/>
          <p:cNvSpPr/>
          <p:nvPr/>
        </p:nvSpPr>
        <p:spPr>
          <a:xfrm>
            <a:off x="7927848" y="2798064"/>
            <a:ext cx="475488" cy="475488"/>
          </a:xfrm>
          <a:prstGeom prst="rect">
            <a:avLst/>
          </a:prstGeom>
          <a:noFill/>
          <a:ln/>
        </p:spPr>
        <p:txBody>
          <a:bodyPr wrap="square" lIns="0" tIns="0" rIns="0" bIns="0" rtlCol="0" anchor="ctr">
            <a:normAutofit/>
          </a:bodyPr>
          <a:lstStyle/>
          <a:p>
            <a:pPr algn="ctr" indent="0" marL="0">
              <a:buNone/>
            </a:pPr>
            <a:r>
              <a:rPr lang="en-US" sz="1300" b="1" dirty="0">
                <a:solidFill>
                  <a:srgbClr val="FFFFFF"/>
                </a:solidFill>
                <a:latin typeface="Aptos" pitchFamily="34" charset="0"/>
                <a:ea typeface="Aptos" pitchFamily="34" charset="-122"/>
                <a:cs typeface="Aptos" pitchFamily="34" charset="-120"/>
              </a:rPr>
              <a:t>3</a:t>
            </a:r>
            <a:endParaRPr lang="en-US" sz="1300" dirty="0"/>
          </a:p>
        </p:txBody>
      </p:sp>
      <p:sp>
        <p:nvSpPr>
          <p:cNvPr id="42" name="Text 40"/>
          <p:cNvSpPr/>
          <p:nvPr/>
        </p:nvSpPr>
        <p:spPr>
          <a:xfrm>
            <a:off x="7927848" y="3401568"/>
            <a:ext cx="2651760" cy="502920"/>
          </a:xfrm>
          <a:prstGeom prst="rect">
            <a:avLst/>
          </a:prstGeom>
          <a:noFill/>
          <a:ln/>
        </p:spPr>
        <p:txBody>
          <a:bodyPr wrap="square" lIns="0" tIns="0" rIns="0" bIns="0" rtlCol="0" anchor="ctr">
            <a:normAutofit/>
          </a:bodyPr>
          <a:lstStyle/>
          <a:p>
            <a:pPr algn="l" indent="0" marL="0">
              <a:buNone/>
            </a:pPr>
            <a:r>
              <a:rPr lang="en-US" sz="1900" b="1" dirty="0">
                <a:solidFill>
                  <a:srgbClr val="15352C"/>
                </a:solidFill>
                <a:latin typeface="Aptos Display" pitchFamily="34" charset="0"/>
                <a:ea typeface="Aptos Display" pitchFamily="34" charset="-122"/>
                <a:cs typeface="Aptos Display" pitchFamily="34" charset="-120"/>
              </a:rPr>
              <a:t>Students &amp; budget shoppers</a:t>
            </a:r>
            <a:endParaRPr lang="en-US" sz="1900" dirty="0"/>
          </a:p>
        </p:txBody>
      </p:sp>
      <p:sp>
        <p:nvSpPr>
          <p:cNvPr id="43" name="Text 41"/>
          <p:cNvSpPr/>
          <p:nvPr/>
        </p:nvSpPr>
        <p:spPr>
          <a:xfrm>
            <a:off x="7927848" y="4023360"/>
            <a:ext cx="2606040" cy="603504"/>
          </a:xfrm>
          <a:prstGeom prst="rect">
            <a:avLst/>
          </a:prstGeom>
          <a:noFill/>
          <a:ln/>
        </p:spPr>
        <p:txBody>
          <a:bodyPr wrap="square" lIns="0" tIns="0" rIns="0" bIns="0" rtlCol="0" anchor="t">
            <a:normAutofit/>
          </a:bodyPr>
          <a:lstStyle/>
          <a:p>
            <a:pPr algn="l" indent="0" marL="0">
              <a:buNone/>
            </a:pPr>
            <a:r>
              <a:rPr lang="en-US" sz="1030" dirty="0">
                <a:solidFill>
                  <a:srgbClr val="667D75"/>
                </a:solidFill>
                <a:latin typeface="Aptos" pitchFamily="34" charset="0"/>
                <a:ea typeface="Aptos" pitchFamily="34" charset="-122"/>
                <a:cs typeface="Aptos" pitchFamily="34" charset="-120"/>
              </a:rPr>
              <a:t>Want affordable, good local food without paying to use the app.</a:t>
            </a:r>
            <a:endParaRPr lang="en-US" sz="1030" dirty="0"/>
          </a:p>
        </p:txBody>
      </p:sp>
      <p:sp>
        <p:nvSpPr>
          <p:cNvPr id="44" name="Shape 42"/>
          <p:cNvSpPr/>
          <p:nvPr/>
        </p:nvSpPr>
        <p:spPr>
          <a:xfrm>
            <a:off x="7955280" y="4736592"/>
            <a:ext cx="128016" cy="128016"/>
          </a:xfrm>
          <a:prstGeom prst="ellipse">
            <a:avLst/>
          </a:prstGeom>
          <a:solidFill>
            <a:srgbClr val="F97316"/>
          </a:solidFill>
          <a:ln w="12700">
            <a:solidFill>
              <a:srgbClr val="F97316"/>
            </a:solidFill>
            <a:prstDash val="solid"/>
          </a:ln>
        </p:spPr>
      </p:sp>
      <p:sp>
        <p:nvSpPr>
          <p:cNvPr id="45" name="Text 43"/>
          <p:cNvSpPr/>
          <p:nvPr/>
        </p:nvSpPr>
        <p:spPr>
          <a:xfrm>
            <a:off x="7955280" y="4736592"/>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FFFFFF"/>
                </a:solidFill>
                <a:latin typeface="Aptos" pitchFamily="34" charset="0"/>
                <a:ea typeface="Aptos" pitchFamily="34" charset="-122"/>
                <a:cs typeface="Aptos" pitchFamily="34" charset="-120"/>
              </a:rPr>
              <a:t>✓</a:t>
            </a:r>
            <a:endParaRPr lang="en-US" sz="550" dirty="0"/>
          </a:p>
        </p:txBody>
      </p:sp>
      <p:sp>
        <p:nvSpPr>
          <p:cNvPr id="46" name="Text 44"/>
          <p:cNvSpPr/>
          <p:nvPr/>
        </p:nvSpPr>
        <p:spPr>
          <a:xfrm>
            <a:off x="8183880" y="4690872"/>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15352C"/>
                </a:solidFill>
                <a:latin typeface="Aptos" pitchFamily="34" charset="0"/>
                <a:ea typeface="Aptos" pitchFamily="34" charset="-122"/>
                <a:cs typeface="Aptos" pitchFamily="34" charset="-120"/>
              </a:rPr>
              <a:t>Discover nearby deals</a:t>
            </a:r>
            <a:endParaRPr lang="en-US" sz="920" dirty="0"/>
          </a:p>
        </p:txBody>
      </p:sp>
      <p:sp>
        <p:nvSpPr>
          <p:cNvPr id="47" name="Shape 45"/>
          <p:cNvSpPr/>
          <p:nvPr/>
        </p:nvSpPr>
        <p:spPr>
          <a:xfrm>
            <a:off x="7955280" y="5001768"/>
            <a:ext cx="128016" cy="128016"/>
          </a:xfrm>
          <a:prstGeom prst="ellipse">
            <a:avLst/>
          </a:prstGeom>
          <a:solidFill>
            <a:srgbClr val="F97316"/>
          </a:solidFill>
          <a:ln w="12700">
            <a:solidFill>
              <a:srgbClr val="F97316"/>
            </a:solidFill>
            <a:prstDash val="solid"/>
          </a:ln>
        </p:spPr>
      </p:sp>
      <p:sp>
        <p:nvSpPr>
          <p:cNvPr id="48" name="Text 46"/>
          <p:cNvSpPr/>
          <p:nvPr/>
        </p:nvSpPr>
        <p:spPr>
          <a:xfrm>
            <a:off x="7955280" y="5001768"/>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FFFFFF"/>
                </a:solidFill>
                <a:latin typeface="Aptos" pitchFamily="34" charset="0"/>
                <a:ea typeface="Aptos" pitchFamily="34" charset="-122"/>
                <a:cs typeface="Aptos" pitchFamily="34" charset="-120"/>
              </a:rPr>
              <a:t>✓</a:t>
            </a:r>
            <a:endParaRPr lang="en-US" sz="550" dirty="0"/>
          </a:p>
        </p:txBody>
      </p:sp>
      <p:sp>
        <p:nvSpPr>
          <p:cNvPr id="49" name="Text 47"/>
          <p:cNvSpPr/>
          <p:nvPr/>
        </p:nvSpPr>
        <p:spPr>
          <a:xfrm>
            <a:off x="8183880" y="4956048"/>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15352C"/>
                </a:solidFill>
                <a:latin typeface="Aptos" pitchFamily="34" charset="0"/>
                <a:ea typeface="Aptos" pitchFamily="34" charset="-122"/>
                <a:cs typeface="Aptos" pitchFamily="34" charset="-120"/>
              </a:rPr>
              <a:t>Opt into relevant alerts</a:t>
            </a:r>
            <a:endParaRPr lang="en-US" sz="920" dirty="0"/>
          </a:p>
        </p:txBody>
      </p:sp>
      <p:sp>
        <p:nvSpPr>
          <p:cNvPr id="50" name="Shape 48"/>
          <p:cNvSpPr/>
          <p:nvPr/>
        </p:nvSpPr>
        <p:spPr>
          <a:xfrm>
            <a:off x="7955280" y="5266944"/>
            <a:ext cx="128016" cy="128016"/>
          </a:xfrm>
          <a:prstGeom prst="ellipse">
            <a:avLst/>
          </a:prstGeom>
          <a:solidFill>
            <a:srgbClr val="F97316"/>
          </a:solidFill>
          <a:ln w="12700">
            <a:solidFill>
              <a:srgbClr val="F97316"/>
            </a:solidFill>
            <a:prstDash val="solid"/>
          </a:ln>
        </p:spPr>
      </p:sp>
      <p:sp>
        <p:nvSpPr>
          <p:cNvPr id="51" name="Text 49"/>
          <p:cNvSpPr/>
          <p:nvPr/>
        </p:nvSpPr>
        <p:spPr>
          <a:xfrm>
            <a:off x="7955280" y="5266944"/>
            <a:ext cx="128016" cy="128016"/>
          </a:xfrm>
          <a:prstGeom prst="rect">
            <a:avLst/>
          </a:prstGeom>
          <a:noFill/>
          <a:ln/>
        </p:spPr>
        <p:txBody>
          <a:bodyPr wrap="square" lIns="0" tIns="0" rIns="0" bIns="0" rtlCol="0" anchor="ctr">
            <a:normAutofit/>
          </a:bodyPr>
          <a:lstStyle/>
          <a:p>
            <a:pPr algn="ctr" indent="0" marL="0">
              <a:buNone/>
            </a:pPr>
            <a:r>
              <a:rPr lang="en-US" sz="550" b="1" dirty="0">
                <a:solidFill>
                  <a:srgbClr val="FFFFFF"/>
                </a:solidFill>
                <a:latin typeface="Aptos" pitchFamily="34" charset="0"/>
                <a:ea typeface="Aptos" pitchFamily="34" charset="-122"/>
                <a:cs typeface="Aptos" pitchFamily="34" charset="-120"/>
              </a:rPr>
              <a:t>✓</a:t>
            </a:r>
            <a:endParaRPr lang="en-US" sz="550" dirty="0"/>
          </a:p>
        </p:txBody>
      </p:sp>
      <p:sp>
        <p:nvSpPr>
          <p:cNvPr id="52" name="Text 50"/>
          <p:cNvSpPr/>
          <p:nvPr/>
        </p:nvSpPr>
        <p:spPr>
          <a:xfrm>
            <a:off x="8183880" y="5221224"/>
            <a:ext cx="2240280" cy="201168"/>
          </a:xfrm>
          <a:prstGeom prst="rect">
            <a:avLst/>
          </a:prstGeom>
          <a:noFill/>
          <a:ln/>
        </p:spPr>
        <p:txBody>
          <a:bodyPr wrap="square" lIns="0" tIns="0" rIns="0" bIns="0" rtlCol="0" anchor="ctr">
            <a:normAutofit/>
          </a:bodyPr>
          <a:lstStyle/>
          <a:p>
            <a:pPr algn="l" indent="0" marL="0">
              <a:buNone/>
            </a:pPr>
            <a:r>
              <a:rPr lang="en-US" sz="920" b="1" dirty="0">
                <a:solidFill>
                  <a:srgbClr val="15352C"/>
                </a:solidFill>
                <a:latin typeface="Aptos" pitchFamily="34" charset="0"/>
                <a:ea typeface="Aptos" pitchFamily="34" charset="-122"/>
                <a:cs typeface="Aptos" pitchFamily="34" charset="-120"/>
              </a:rPr>
              <a:t>Get recipe ideas and pickup</a:t>
            </a:r>
            <a:endParaRPr lang="en-US" sz="920" dirty="0"/>
          </a:p>
        </p:txBody>
      </p:sp>
      <p:sp>
        <p:nvSpPr>
          <p:cNvPr id="53" name="Shape 51"/>
          <p:cNvSpPr/>
          <p:nvPr/>
        </p:nvSpPr>
        <p:spPr>
          <a:xfrm>
            <a:off x="1024128" y="5650992"/>
            <a:ext cx="10104120" cy="438912"/>
          </a:xfrm>
          <a:prstGeom prst="roundRect">
            <a:avLst>
              <a:gd name="adj" fmla="val 29167"/>
            </a:avLst>
          </a:prstGeom>
          <a:solidFill>
            <a:srgbClr val="BEF264"/>
          </a:solidFill>
          <a:ln w="12700">
            <a:solidFill>
              <a:srgbClr val="BEF264">
                <a:alpha val="0"/>
              </a:srgbClr>
            </a:solidFill>
            <a:prstDash val="solid"/>
          </a:ln>
        </p:spPr>
      </p:sp>
      <p:sp>
        <p:nvSpPr>
          <p:cNvPr id="54" name="Text 52"/>
          <p:cNvSpPr/>
          <p:nvPr/>
        </p:nvSpPr>
        <p:spPr>
          <a:xfrm>
            <a:off x="1261872" y="5769864"/>
            <a:ext cx="1280160" cy="164592"/>
          </a:xfrm>
          <a:prstGeom prst="rect">
            <a:avLst/>
          </a:prstGeom>
          <a:noFill/>
          <a:ln/>
        </p:spPr>
        <p:txBody>
          <a:bodyPr wrap="square" lIns="0" tIns="0" rIns="0" bIns="0" rtlCol="0" anchor="ctr">
            <a:normAutofit/>
          </a:bodyPr>
          <a:lstStyle/>
          <a:p>
            <a:pPr algn="l" indent="0" marL="0">
              <a:buNone/>
            </a:pPr>
            <a:r>
              <a:rPr lang="en-US" sz="850" b="1" spc="100" kern="0" dirty="0">
                <a:solidFill>
                  <a:srgbClr val="173D31"/>
                </a:solidFill>
                <a:latin typeface="Aptos" pitchFamily="34" charset="0"/>
                <a:ea typeface="Aptos" pitchFamily="34" charset="-122"/>
                <a:cs typeface="Aptos" pitchFamily="34" charset="-120"/>
              </a:rPr>
              <a:t>BUSINESS MODEL</a:t>
            </a:r>
            <a:endParaRPr lang="en-US" sz="850" dirty="0"/>
          </a:p>
        </p:txBody>
      </p:sp>
      <p:sp>
        <p:nvSpPr>
          <p:cNvPr id="55" name="Text 53"/>
          <p:cNvSpPr/>
          <p:nvPr/>
        </p:nvSpPr>
        <p:spPr>
          <a:xfrm>
            <a:off x="2606040" y="5715000"/>
            <a:ext cx="8092440" cy="256032"/>
          </a:xfrm>
          <a:prstGeom prst="rect">
            <a:avLst/>
          </a:prstGeom>
          <a:noFill/>
          <a:ln/>
        </p:spPr>
        <p:txBody>
          <a:bodyPr wrap="square" lIns="0" tIns="0" rIns="0" bIns="0" rtlCol="0" anchor="ctr">
            <a:normAutofit/>
          </a:bodyPr>
          <a:lstStyle/>
          <a:p>
            <a:pPr algn="l" indent="0" marL="0">
              <a:buNone/>
            </a:pPr>
            <a:r>
              <a:rPr lang="en-US" sz="1120" b="1" dirty="0">
                <a:solidFill>
                  <a:srgbClr val="173D31"/>
                </a:solidFill>
                <a:latin typeface="Aptos" pitchFamily="34" charset="0"/>
                <a:ea typeface="Aptos" pitchFamily="34" charset="-122"/>
                <a:cs typeface="Aptos" pitchFamily="34" charset="-120"/>
              </a:rPr>
              <a:t>Customers use FreshSaver free  •  stores pay a proposed 10% of attributable campaign sales  •  no setup fee</a:t>
            </a:r>
            <a:endParaRPr lang="en-US" sz="1120" dirty="0"/>
          </a:p>
        </p:txBody>
      </p:sp>
      <p:sp>
        <p:nvSpPr>
          <p:cNvPr id="56" name="Shape 54"/>
          <p:cNvSpPr/>
          <p:nvPr/>
        </p:nvSpPr>
        <p:spPr>
          <a:xfrm>
            <a:off x="502920" y="6419088"/>
            <a:ext cx="10744200" cy="0"/>
          </a:xfrm>
          <a:prstGeom prst="line">
            <a:avLst/>
          </a:prstGeom>
          <a:noFill/>
          <a:ln w="10160">
            <a:solidFill>
              <a:srgbClr val="D9E3DD"/>
            </a:solidFill>
            <a:prstDash val="solid"/>
          </a:ln>
        </p:spPr>
      </p:sp>
      <p:sp>
        <p:nvSpPr>
          <p:cNvPr id="57" name="Text 55"/>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10B981"/>
                </a:solidFill>
                <a:latin typeface="Aptos" pitchFamily="34" charset="0"/>
                <a:ea typeface="Aptos" pitchFamily="34" charset="-122"/>
                <a:cs typeface="Aptos" pitchFamily="34" charset="-120"/>
              </a:rPr>
              <a:t>FRESHSAVER</a:t>
            </a:r>
            <a:endParaRPr lang="en-US" sz="750" dirty="0"/>
          </a:p>
        </p:txBody>
      </p:sp>
      <p:sp>
        <p:nvSpPr>
          <p:cNvPr id="58" name="Text 56"/>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82938D"/>
                </a:solidFill>
                <a:latin typeface="Aptos" pitchFamily="34" charset="0"/>
                <a:ea typeface="Aptos" pitchFamily="34" charset="-122"/>
                <a:cs typeface="Aptos" pitchFamily="34" charset="-120"/>
              </a:rPr>
              <a:t>Target users and value exchange</a:t>
            </a:r>
            <a:endParaRPr lang="en-US" sz="750" dirty="0"/>
          </a:p>
        </p:txBody>
      </p:sp>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82938D"/>
                </a:solidFill>
                <a:latin typeface="Aptos"/>
                <a:ea typeface="Aptos"/>
                <a:cs typeface="Aptos"/>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10B981"/>
                </a:solidFill>
                <a:latin typeface="Aptos" pitchFamily="34" charset="0"/>
                <a:ea typeface="Aptos" pitchFamily="34" charset="-122"/>
                <a:cs typeface="Aptos" pitchFamily="34" charset="-120"/>
              </a:rPr>
              <a:t>PRODUCT FEATURES</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15352C"/>
                </a:solidFill>
                <a:latin typeface="Aptos Display" pitchFamily="34" charset="0"/>
                <a:ea typeface="Aptos Display" pitchFamily="34" charset="-122"/>
                <a:cs typeface="Aptos Display" pitchFamily="34" charset="-120"/>
              </a:rPr>
              <a:t>Everything needed to move from risk to pickup.</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667D75"/>
                </a:solidFill>
                <a:latin typeface="Aptos" pitchFamily="34" charset="0"/>
                <a:ea typeface="Aptos" pitchFamily="34" charset="-122"/>
                <a:cs typeface="Aptos" pitchFamily="34" charset="-120"/>
              </a:rPr>
              <a:t>Three connected surfaces: owner operations, explainable decision intelligence, and a free shopper marketplace.</a:t>
            </a:r>
            <a:endParaRPr lang="en-US" sz="1250" dirty="0"/>
          </a:p>
        </p:txBody>
      </p:sp>
      <p:sp>
        <p:nvSpPr>
          <p:cNvPr id="5" name="Shape 3"/>
          <p:cNvSpPr/>
          <p:nvPr/>
        </p:nvSpPr>
        <p:spPr>
          <a:xfrm>
            <a:off x="621792" y="1993392"/>
            <a:ext cx="3127248" cy="3611880"/>
          </a:xfrm>
          <a:prstGeom prst="roundRect">
            <a:avLst>
              <a:gd name="adj" fmla="val 7018"/>
            </a:avLst>
          </a:prstGeom>
          <a:solidFill>
            <a:srgbClr val="FFFFFF"/>
          </a:solidFill>
          <a:ln w="12700">
            <a:solidFill>
              <a:srgbClr val="D9E3DD"/>
            </a:solidFill>
            <a:prstDash val="solid"/>
          </a:ln>
          <a:effectLst>
            <a:outerShdw sx="100000" sy="100000" kx="0" ky="0" algn="bl" rotWithShape="0" blurRad="2.183067706146787e+41" dist="4.366135412293574e+41" dir="2.72097792e+49">
              <a:srgbClr val="0A241C">
                <a:alpha val="1.3e+49"/>
              </a:srgbClr>
            </a:outerShdw>
          </a:effectLst>
        </p:spPr>
      </p:sp>
      <p:sp>
        <p:nvSpPr>
          <p:cNvPr id="6" name="Shape 4"/>
          <p:cNvSpPr/>
          <p:nvPr/>
        </p:nvSpPr>
        <p:spPr>
          <a:xfrm>
            <a:off x="621792" y="1993392"/>
            <a:ext cx="3127248" cy="658368"/>
          </a:xfrm>
          <a:prstGeom prst="roundRect">
            <a:avLst>
              <a:gd name="adj" fmla="val 33333"/>
            </a:avLst>
          </a:prstGeom>
          <a:solidFill>
            <a:srgbClr val="DDF7E8"/>
          </a:solidFill>
          <a:ln w="12700">
            <a:solidFill>
              <a:srgbClr val="DDF7E8">
                <a:alpha val="0"/>
              </a:srgbClr>
            </a:solidFill>
            <a:prstDash val="solid"/>
          </a:ln>
        </p:spPr>
      </p:sp>
      <p:sp>
        <p:nvSpPr>
          <p:cNvPr id="7" name="Shape 5"/>
          <p:cNvSpPr/>
          <p:nvPr/>
        </p:nvSpPr>
        <p:spPr>
          <a:xfrm>
            <a:off x="841248" y="2139696"/>
            <a:ext cx="365760" cy="365760"/>
          </a:xfrm>
          <a:prstGeom prst="ellipse">
            <a:avLst/>
          </a:prstGeom>
          <a:solidFill>
            <a:srgbClr val="10B981"/>
          </a:solidFill>
          <a:ln w="12700">
            <a:solidFill>
              <a:srgbClr val="10B981"/>
            </a:solidFill>
            <a:prstDash val="solid"/>
          </a:ln>
        </p:spPr>
      </p:sp>
      <p:sp>
        <p:nvSpPr>
          <p:cNvPr id="8" name="Text 6"/>
          <p:cNvSpPr/>
          <p:nvPr/>
        </p:nvSpPr>
        <p:spPr>
          <a:xfrm>
            <a:off x="841248" y="2139696"/>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1</a:t>
            </a:r>
            <a:endParaRPr lang="en-US" sz="1000" dirty="0"/>
          </a:p>
        </p:txBody>
      </p:sp>
      <p:sp>
        <p:nvSpPr>
          <p:cNvPr id="9" name="Text 7"/>
          <p:cNvSpPr/>
          <p:nvPr/>
        </p:nvSpPr>
        <p:spPr>
          <a:xfrm>
            <a:off x="1335024" y="2203704"/>
            <a:ext cx="2011680" cy="182880"/>
          </a:xfrm>
          <a:prstGeom prst="rect">
            <a:avLst/>
          </a:prstGeom>
          <a:noFill/>
          <a:ln/>
        </p:spPr>
        <p:txBody>
          <a:bodyPr wrap="square" lIns="0" tIns="0" rIns="0" bIns="0" rtlCol="0" anchor="ctr">
            <a:normAutofit/>
          </a:bodyPr>
          <a:lstStyle/>
          <a:p>
            <a:pPr algn="l" indent="0" marL="0">
              <a:buNone/>
            </a:pPr>
            <a:r>
              <a:rPr lang="en-US" sz="820" b="1" spc="100" kern="0" dirty="0">
                <a:solidFill>
                  <a:srgbClr val="10B981"/>
                </a:solidFill>
                <a:latin typeface="Aptos" pitchFamily="34" charset="0"/>
                <a:ea typeface="Aptos" pitchFamily="34" charset="-122"/>
                <a:cs typeface="Aptos" pitchFamily="34" charset="-120"/>
              </a:rPr>
              <a:t>OWNER PORTAL</a:t>
            </a:r>
            <a:endParaRPr lang="en-US" sz="820" dirty="0"/>
          </a:p>
        </p:txBody>
      </p:sp>
      <p:sp>
        <p:nvSpPr>
          <p:cNvPr id="10" name="Text 8"/>
          <p:cNvSpPr/>
          <p:nvPr/>
        </p:nvSpPr>
        <p:spPr>
          <a:xfrm>
            <a:off x="850392" y="2907792"/>
            <a:ext cx="2651760" cy="365760"/>
          </a:xfrm>
          <a:prstGeom prst="rect">
            <a:avLst/>
          </a:prstGeom>
          <a:noFill/>
          <a:ln/>
        </p:spPr>
        <p:txBody>
          <a:bodyPr wrap="square" lIns="0" tIns="0" rIns="0" bIns="0" rtlCol="0" anchor="ctr">
            <a:normAutofit/>
          </a:bodyPr>
          <a:lstStyle/>
          <a:p>
            <a:pPr algn="l" indent="0" marL="0">
              <a:buNone/>
            </a:pPr>
            <a:r>
              <a:rPr lang="en-US" sz="1900" b="1" dirty="0">
                <a:solidFill>
                  <a:srgbClr val="15352C"/>
                </a:solidFill>
                <a:latin typeface="Aptos Display" pitchFamily="34" charset="0"/>
                <a:ea typeface="Aptos Display" pitchFamily="34" charset="-122"/>
                <a:cs typeface="Aptos Display" pitchFamily="34" charset="-120"/>
              </a:rPr>
              <a:t>Operate the store</a:t>
            </a:r>
            <a:endParaRPr lang="en-US" sz="1900" dirty="0"/>
          </a:p>
        </p:txBody>
      </p:sp>
      <p:sp>
        <p:nvSpPr>
          <p:cNvPr id="11" name="Shape 9"/>
          <p:cNvSpPr/>
          <p:nvPr/>
        </p:nvSpPr>
        <p:spPr>
          <a:xfrm>
            <a:off x="877824" y="3493008"/>
            <a:ext cx="164592" cy="164592"/>
          </a:xfrm>
          <a:prstGeom prst="ellipse">
            <a:avLst/>
          </a:prstGeom>
          <a:solidFill>
            <a:srgbClr val="10B981"/>
          </a:solidFill>
          <a:ln w="12700">
            <a:solidFill>
              <a:srgbClr val="10B981"/>
            </a:solidFill>
            <a:prstDash val="solid"/>
          </a:ln>
        </p:spPr>
      </p:sp>
      <p:sp>
        <p:nvSpPr>
          <p:cNvPr id="12" name="Text 10"/>
          <p:cNvSpPr/>
          <p:nvPr/>
        </p:nvSpPr>
        <p:spPr>
          <a:xfrm>
            <a:off x="877824" y="349300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13" name="Text 11"/>
          <p:cNvSpPr/>
          <p:nvPr/>
        </p:nvSpPr>
        <p:spPr>
          <a:xfrm>
            <a:off x="1152144" y="343814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Dashboard and expiry KPIs</a:t>
            </a:r>
            <a:endParaRPr lang="en-US" sz="1020" dirty="0"/>
          </a:p>
        </p:txBody>
      </p:sp>
      <p:sp>
        <p:nvSpPr>
          <p:cNvPr id="14" name="Shape 12"/>
          <p:cNvSpPr/>
          <p:nvPr/>
        </p:nvSpPr>
        <p:spPr>
          <a:xfrm>
            <a:off x="877824" y="3904488"/>
            <a:ext cx="164592" cy="164592"/>
          </a:xfrm>
          <a:prstGeom prst="ellipse">
            <a:avLst/>
          </a:prstGeom>
          <a:solidFill>
            <a:srgbClr val="10B981"/>
          </a:solidFill>
          <a:ln w="12700">
            <a:solidFill>
              <a:srgbClr val="10B981"/>
            </a:solidFill>
            <a:prstDash val="solid"/>
          </a:ln>
        </p:spPr>
      </p:sp>
      <p:sp>
        <p:nvSpPr>
          <p:cNvPr id="15" name="Text 13"/>
          <p:cNvSpPr/>
          <p:nvPr/>
        </p:nvSpPr>
        <p:spPr>
          <a:xfrm>
            <a:off x="877824" y="390448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16" name="Text 14"/>
          <p:cNvSpPr/>
          <p:nvPr/>
        </p:nvSpPr>
        <p:spPr>
          <a:xfrm>
            <a:off x="1152144" y="384962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Manual products + CSV import</a:t>
            </a:r>
            <a:endParaRPr lang="en-US" sz="1020" dirty="0"/>
          </a:p>
        </p:txBody>
      </p:sp>
      <p:sp>
        <p:nvSpPr>
          <p:cNvPr id="17" name="Shape 15"/>
          <p:cNvSpPr/>
          <p:nvPr/>
        </p:nvSpPr>
        <p:spPr>
          <a:xfrm>
            <a:off x="877824" y="4315968"/>
            <a:ext cx="164592" cy="164592"/>
          </a:xfrm>
          <a:prstGeom prst="ellipse">
            <a:avLst/>
          </a:prstGeom>
          <a:solidFill>
            <a:srgbClr val="10B981"/>
          </a:solidFill>
          <a:ln w="12700">
            <a:solidFill>
              <a:srgbClr val="10B981"/>
            </a:solidFill>
            <a:prstDash val="solid"/>
          </a:ln>
        </p:spPr>
      </p:sp>
      <p:sp>
        <p:nvSpPr>
          <p:cNvPr id="18" name="Text 16"/>
          <p:cNvSpPr/>
          <p:nvPr/>
        </p:nvSpPr>
        <p:spPr>
          <a:xfrm>
            <a:off x="877824" y="431596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19" name="Text 17"/>
          <p:cNvSpPr/>
          <p:nvPr/>
        </p:nvSpPr>
        <p:spPr>
          <a:xfrm>
            <a:off x="1152144" y="426110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Store-specific subscribers</a:t>
            </a:r>
            <a:endParaRPr lang="en-US" sz="1020" dirty="0"/>
          </a:p>
        </p:txBody>
      </p:sp>
      <p:sp>
        <p:nvSpPr>
          <p:cNvPr id="20" name="Shape 18"/>
          <p:cNvSpPr/>
          <p:nvPr/>
        </p:nvSpPr>
        <p:spPr>
          <a:xfrm>
            <a:off x="877824" y="4727448"/>
            <a:ext cx="164592" cy="164592"/>
          </a:xfrm>
          <a:prstGeom prst="ellipse">
            <a:avLst/>
          </a:prstGeom>
          <a:solidFill>
            <a:srgbClr val="10B981"/>
          </a:solidFill>
          <a:ln w="12700">
            <a:solidFill>
              <a:srgbClr val="10B981"/>
            </a:solidFill>
            <a:prstDash val="solid"/>
          </a:ln>
        </p:spPr>
      </p:sp>
      <p:sp>
        <p:nvSpPr>
          <p:cNvPr id="21" name="Text 19"/>
          <p:cNvSpPr/>
          <p:nvPr/>
        </p:nvSpPr>
        <p:spPr>
          <a:xfrm>
            <a:off x="877824" y="472744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22" name="Text 20"/>
          <p:cNvSpPr/>
          <p:nvPr/>
        </p:nvSpPr>
        <p:spPr>
          <a:xfrm>
            <a:off x="1152144" y="467258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Pricing Log + run history</a:t>
            </a:r>
            <a:endParaRPr lang="en-US" sz="1020" dirty="0"/>
          </a:p>
        </p:txBody>
      </p:sp>
      <p:sp>
        <p:nvSpPr>
          <p:cNvPr id="23" name="Shape 21"/>
          <p:cNvSpPr/>
          <p:nvPr/>
        </p:nvSpPr>
        <p:spPr>
          <a:xfrm>
            <a:off x="877824" y="5138928"/>
            <a:ext cx="164592" cy="164592"/>
          </a:xfrm>
          <a:prstGeom prst="ellipse">
            <a:avLst/>
          </a:prstGeom>
          <a:solidFill>
            <a:srgbClr val="10B981"/>
          </a:solidFill>
          <a:ln w="12700">
            <a:solidFill>
              <a:srgbClr val="10B981"/>
            </a:solidFill>
            <a:prstDash val="solid"/>
          </a:ln>
        </p:spPr>
      </p:sp>
      <p:sp>
        <p:nvSpPr>
          <p:cNvPr id="24" name="Text 22"/>
          <p:cNvSpPr/>
          <p:nvPr/>
        </p:nvSpPr>
        <p:spPr>
          <a:xfrm>
            <a:off x="877824" y="513892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25" name="Text 23"/>
          <p:cNvSpPr/>
          <p:nvPr/>
        </p:nvSpPr>
        <p:spPr>
          <a:xfrm>
            <a:off x="1152144" y="508406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Orders and email logs</a:t>
            </a:r>
            <a:endParaRPr lang="en-US" sz="1020" dirty="0"/>
          </a:p>
        </p:txBody>
      </p:sp>
      <p:sp>
        <p:nvSpPr>
          <p:cNvPr id="26" name="Shape 24"/>
          <p:cNvSpPr/>
          <p:nvPr/>
        </p:nvSpPr>
        <p:spPr>
          <a:xfrm>
            <a:off x="4160520" y="1993392"/>
            <a:ext cx="3127248" cy="3611880"/>
          </a:xfrm>
          <a:prstGeom prst="roundRect">
            <a:avLst>
              <a:gd name="adj" fmla="val 7018"/>
            </a:avLst>
          </a:prstGeom>
          <a:solidFill>
            <a:srgbClr val="FFFFFF"/>
          </a:solidFill>
          <a:ln w="12700">
            <a:solidFill>
              <a:srgbClr val="D9E3DD"/>
            </a:solidFill>
            <a:prstDash val="solid"/>
          </a:ln>
          <a:effectLst>
            <a:outerShdw sx="100000" sy="100000" kx="0" ky="0" algn="bl" rotWithShape="0" blurRad="2.7724959868064195e+45" dist="5.544991973612839e+45" dir="1.6325867520000003e+54">
              <a:srgbClr val="0A241C">
                <a:alpha val="1.2999999999999999e+54"/>
              </a:srgbClr>
            </a:outerShdw>
          </a:effectLst>
        </p:spPr>
      </p:sp>
      <p:sp>
        <p:nvSpPr>
          <p:cNvPr id="27" name="Shape 25"/>
          <p:cNvSpPr/>
          <p:nvPr/>
        </p:nvSpPr>
        <p:spPr>
          <a:xfrm>
            <a:off x="4160520" y="1993392"/>
            <a:ext cx="3127248" cy="658368"/>
          </a:xfrm>
          <a:prstGeom prst="roundRect">
            <a:avLst>
              <a:gd name="adj" fmla="val 33333"/>
            </a:avLst>
          </a:prstGeom>
          <a:solidFill>
            <a:srgbClr val="F2ECFF"/>
          </a:solidFill>
          <a:ln w="12700">
            <a:solidFill>
              <a:srgbClr val="F2ECFF">
                <a:alpha val="0"/>
              </a:srgbClr>
            </a:solidFill>
            <a:prstDash val="solid"/>
          </a:ln>
        </p:spPr>
      </p:sp>
      <p:sp>
        <p:nvSpPr>
          <p:cNvPr id="28" name="Shape 26"/>
          <p:cNvSpPr/>
          <p:nvPr/>
        </p:nvSpPr>
        <p:spPr>
          <a:xfrm>
            <a:off x="4379976" y="2139696"/>
            <a:ext cx="365760" cy="365760"/>
          </a:xfrm>
          <a:prstGeom prst="ellipse">
            <a:avLst/>
          </a:prstGeom>
          <a:solidFill>
            <a:srgbClr val="7C3AED"/>
          </a:solidFill>
          <a:ln w="12700">
            <a:solidFill>
              <a:srgbClr val="7C3AED"/>
            </a:solidFill>
            <a:prstDash val="solid"/>
          </a:ln>
        </p:spPr>
      </p:sp>
      <p:sp>
        <p:nvSpPr>
          <p:cNvPr id="29" name="Text 27"/>
          <p:cNvSpPr/>
          <p:nvPr/>
        </p:nvSpPr>
        <p:spPr>
          <a:xfrm>
            <a:off x="4379976" y="2139696"/>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2</a:t>
            </a:r>
            <a:endParaRPr lang="en-US" sz="1000" dirty="0"/>
          </a:p>
        </p:txBody>
      </p:sp>
      <p:sp>
        <p:nvSpPr>
          <p:cNvPr id="30" name="Text 28"/>
          <p:cNvSpPr/>
          <p:nvPr/>
        </p:nvSpPr>
        <p:spPr>
          <a:xfrm>
            <a:off x="4873752" y="2203704"/>
            <a:ext cx="2011680" cy="182880"/>
          </a:xfrm>
          <a:prstGeom prst="rect">
            <a:avLst/>
          </a:prstGeom>
          <a:noFill/>
          <a:ln/>
        </p:spPr>
        <p:txBody>
          <a:bodyPr wrap="square" lIns="0" tIns="0" rIns="0" bIns="0" rtlCol="0" anchor="ctr">
            <a:normAutofit/>
          </a:bodyPr>
          <a:lstStyle/>
          <a:p>
            <a:pPr algn="l" indent="0" marL="0">
              <a:buNone/>
            </a:pPr>
            <a:r>
              <a:rPr lang="en-US" sz="820" b="1" spc="100" kern="0" dirty="0">
                <a:solidFill>
                  <a:srgbClr val="7C3AED"/>
                </a:solidFill>
                <a:latin typeface="Aptos" pitchFamily="34" charset="0"/>
                <a:ea typeface="Aptos" pitchFamily="34" charset="-122"/>
                <a:cs typeface="Aptos" pitchFamily="34" charset="-120"/>
              </a:rPr>
              <a:t>DECISION ENGINE</a:t>
            </a:r>
            <a:endParaRPr lang="en-US" sz="820" dirty="0"/>
          </a:p>
        </p:txBody>
      </p:sp>
      <p:sp>
        <p:nvSpPr>
          <p:cNvPr id="31" name="Text 29"/>
          <p:cNvSpPr/>
          <p:nvPr/>
        </p:nvSpPr>
        <p:spPr>
          <a:xfrm>
            <a:off x="4389120" y="2907792"/>
            <a:ext cx="2651760" cy="365760"/>
          </a:xfrm>
          <a:prstGeom prst="rect">
            <a:avLst/>
          </a:prstGeom>
          <a:noFill/>
          <a:ln/>
        </p:spPr>
        <p:txBody>
          <a:bodyPr wrap="square" lIns="0" tIns="0" rIns="0" bIns="0" rtlCol="0" anchor="ctr">
            <a:normAutofit/>
          </a:bodyPr>
          <a:lstStyle/>
          <a:p>
            <a:pPr algn="l" indent="0" marL="0">
              <a:buNone/>
            </a:pPr>
            <a:r>
              <a:rPr lang="en-US" sz="1900" b="1" dirty="0">
                <a:solidFill>
                  <a:srgbClr val="15352C"/>
                </a:solidFill>
                <a:latin typeface="Aptos Display" pitchFamily="34" charset="0"/>
                <a:ea typeface="Aptos Display" pitchFamily="34" charset="-122"/>
                <a:cs typeface="Aptos Display" pitchFamily="34" charset="-120"/>
              </a:rPr>
              <a:t>Review the evidence</a:t>
            </a:r>
            <a:endParaRPr lang="en-US" sz="1900" dirty="0"/>
          </a:p>
        </p:txBody>
      </p:sp>
      <p:sp>
        <p:nvSpPr>
          <p:cNvPr id="32" name="Shape 30"/>
          <p:cNvSpPr/>
          <p:nvPr/>
        </p:nvSpPr>
        <p:spPr>
          <a:xfrm>
            <a:off x="4416552" y="3493008"/>
            <a:ext cx="164592" cy="164592"/>
          </a:xfrm>
          <a:prstGeom prst="ellipse">
            <a:avLst/>
          </a:prstGeom>
          <a:solidFill>
            <a:srgbClr val="7C3AED"/>
          </a:solidFill>
          <a:ln w="12700">
            <a:solidFill>
              <a:srgbClr val="7C3AED"/>
            </a:solidFill>
            <a:prstDash val="solid"/>
          </a:ln>
        </p:spPr>
      </p:sp>
      <p:sp>
        <p:nvSpPr>
          <p:cNvPr id="33" name="Text 31"/>
          <p:cNvSpPr/>
          <p:nvPr/>
        </p:nvSpPr>
        <p:spPr>
          <a:xfrm>
            <a:off x="4416552" y="349300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34" name="Text 32"/>
          <p:cNvSpPr/>
          <p:nvPr/>
        </p:nvSpPr>
        <p:spPr>
          <a:xfrm>
            <a:off x="4690872" y="343814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Candidate prices and ranges</a:t>
            </a:r>
            <a:endParaRPr lang="en-US" sz="1020" dirty="0"/>
          </a:p>
        </p:txBody>
      </p:sp>
      <p:sp>
        <p:nvSpPr>
          <p:cNvPr id="35" name="Shape 33"/>
          <p:cNvSpPr/>
          <p:nvPr/>
        </p:nvSpPr>
        <p:spPr>
          <a:xfrm>
            <a:off x="4416552" y="3904488"/>
            <a:ext cx="164592" cy="164592"/>
          </a:xfrm>
          <a:prstGeom prst="ellipse">
            <a:avLst/>
          </a:prstGeom>
          <a:solidFill>
            <a:srgbClr val="7C3AED"/>
          </a:solidFill>
          <a:ln w="12700">
            <a:solidFill>
              <a:srgbClr val="7C3AED"/>
            </a:solidFill>
            <a:prstDash val="solid"/>
          </a:ln>
        </p:spPr>
      </p:sp>
      <p:sp>
        <p:nvSpPr>
          <p:cNvPr id="36" name="Text 34"/>
          <p:cNvSpPr/>
          <p:nvPr/>
        </p:nvSpPr>
        <p:spPr>
          <a:xfrm>
            <a:off x="4416552" y="390448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37" name="Text 35"/>
          <p:cNvSpPr/>
          <p:nvPr/>
        </p:nvSpPr>
        <p:spPr>
          <a:xfrm>
            <a:off x="4690872" y="384962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Margin + clearance probability</a:t>
            </a:r>
            <a:endParaRPr lang="en-US" sz="1020" dirty="0"/>
          </a:p>
        </p:txBody>
      </p:sp>
      <p:sp>
        <p:nvSpPr>
          <p:cNvPr id="38" name="Shape 36"/>
          <p:cNvSpPr/>
          <p:nvPr/>
        </p:nvSpPr>
        <p:spPr>
          <a:xfrm>
            <a:off x="4416552" y="4315968"/>
            <a:ext cx="164592" cy="164592"/>
          </a:xfrm>
          <a:prstGeom prst="ellipse">
            <a:avLst/>
          </a:prstGeom>
          <a:solidFill>
            <a:srgbClr val="7C3AED"/>
          </a:solidFill>
          <a:ln w="12700">
            <a:solidFill>
              <a:srgbClr val="7C3AED"/>
            </a:solidFill>
            <a:prstDash val="solid"/>
          </a:ln>
        </p:spPr>
      </p:sp>
      <p:sp>
        <p:nvSpPr>
          <p:cNvPr id="39" name="Text 37"/>
          <p:cNvSpPr/>
          <p:nvPr/>
        </p:nvSpPr>
        <p:spPr>
          <a:xfrm>
            <a:off x="4416552" y="431596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40" name="Text 38"/>
          <p:cNvSpPr/>
          <p:nvPr/>
        </p:nvSpPr>
        <p:spPr>
          <a:xfrm>
            <a:off x="4690872" y="426110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Top XGBoost factors</a:t>
            </a:r>
            <a:endParaRPr lang="en-US" sz="1020" dirty="0"/>
          </a:p>
        </p:txBody>
      </p:sp>
      <p:sp>
        <p:nvSpPr>
          <p:cNvPr id="41" name="Shape 39"/>
          <p:cNvSpPr/>
          <p:nvPr/>
        </p:nvSpPr>
        <p:spPr>
          <a:xfrm>
            <a:off x="4416552" y="4727448"/>
            <a:ext cx="164592" cy="164592"/>
          </a:xfrm>
          <a:prstGeom prst="ellipse">
            <a:avLst/>
          </a:prstGeom>
          <a:solidFill>
            <a:srgbClr val="7C3AED"/>
          </a:solidFill>
          <a:ln w="12700">
            <a:solidFill>
              <a:srgbClr val="7C3AED"/>
            </a:solidFill>
            <a:prstDash val="solid"/>
          </a:ln>
        </p:spPr>
      </p:sp>
      <p:sp>
        <p:nvSpPr>
          <p:cNvPr id="42" name="Text 40"/>
          <p:cNvSpPr/>
          <p:nvPr/>
        </p:nvSpPr>
        <p:spPr>
          <a:xfrm>
            <a:off x="4416552" y="472744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43" name="Text 41"/>
          <p:cNvSpPr/>
          <p:nvPr/>
        </p:nvSpPr>
        <p:spPr>
          <a:xfrm>
            <a:off x="4690872" y="467258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Recipe and campaign preview</a:t>
            </a:r>
            <a:endParaRPr lang="en-US" sz="1020" dirty="0"/>
          </a:p>
        </p:txBody>
      </p:sp>
      <p:sp>
        <p:nvSpPr>
          <p:cNvPr id="44" name="Shape 42"/>
          <p:cNvSpPr/>
          <p:nvPr/>
        </p:nvSpPr>
        <p:spPr>
          <a:xfrm>
            <a:off x="4416552" y="5138928"/>
            <a:ext cx="164592" cy="164592"/>
          </a:xfrm>
          <a:prstGeom prst="ellipse">
            <a:avLst/>
          </a:prstGeom>
          <a:solidFill>
            <a:srgbClr val="7C3AED"/>
          </a:solidFill>
          <a:ln w="12700">
            <a:solidFill>
              <a:srgbClr val="7C3AED"/>
            </a:solidFill>
            <a:prstDash val="solid"/>
          </a:ln>
        </p:spPr>
      </p:sp>
      <p:sp>
        <p:nvSpPr>
          <p:cNvPr id="45" name="Text 43"/>
          <p:cNvSpPr/>
          <p:nvPr/>
        </p:nvSpPr>
        <p:spPr>
          <a:xfrm>
            <a:off x="4416552" y="513892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46" name="Text 44"/>
          <p:cNvSpPr/>
          <p:nvPr/>
        </p:nvSpPr>
        <p:spPr>
          <a:xfrm>
            <a:off x="4690872" y="508406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Approve, reject, or override</a:t>
            </a:r>
            <a:endParaRPr lang="en-US" sz="1020" dirty="0"/>
          </a:p>
        </p:txBody>
      </p:sp>
      <p:sp>
        <p:nvSpPr>
          <p:cNvPr id="47" name="Shape 45"/>
          <p:cNvSpPr/>
          <p:nvPr/>
        </p:nvSpPr>
        <p:spPr>
          <a:xfrm>
            <a:off x="7699248" y="1993392"/>
            <a:ext cx="3127248" cy="3611880"/>
          </a:xfrm>
          <a:prstGeom prst="roundRect">
            <a:avLst>
              <a:gd name="adj" fmla="val 7018"/>
            </a:avLst>
          </a:prstGeom>
          <a:solidFill>
            <a:srgbClr val="FFFFFF"/>
          </a:solidFill>
          <a:ln w="12700">
            <a:solidFill>
              <a:srgbClr val="D9E3DD"/>
            </a:solidFill>
            <a:prstDash val="solid"/>
          </a:ln>
          <a:effectLst>
            <a:outerShdw sx="100000" sy="100000" kx="0" ky="0" algn="bl" rotWithShape="0" blurRad="3.5210699032441527e+49" dist="7.042139806488305e+49" dir="9.795520512000002e+58">
              <a:srgbClr val="0A241C">
                <a:alpha val="1.2999999999999998e+59"/>
              </a:srgbClr>
            </a:outerShdw>
          </a:effectLst>
        </p:spPr>
      </p:sp>
      <p:sp>
        <p:nvSpPr>
          <p:cNvPr id="48" name="Shape 46"/>
          <p:cNvSpPr/>
          <p:nvPr/>
        </p:nvSpPr>
        <p:spPr>
          <a:xfrm>
            <a:off x="7699248" y="1993392"/>
            <a:ext cx="3127248" cy="658368"/>
          </a:xfrm>
          <a:prstGeom prst="roundRect">
            <a:avLst>
              <a:gd name="adj" fmla="val 33333"/>
            </a:avLst>
          </a:prstGeom>
          <a:solidFill>
            <a:srgbClr val="FFF0E7"/>
          </a:solidFill>
          <a:ln w="12700">
            <a:solidFill>
              <a:srgbClr val="FFF0E7">
                <a:alpha val="0"/>
              </a:srgbClr>
            </a:solidFill>
            <a:prstDash val="solid"/>
          </a:ln>
        </p:spPr>
      </p:sp>
      <p:sp>
        <p:nvSpPr>
          <p:cNvPr id="49" name="Shape 47"/>
          <p:cNvSpPr/>
          <p:nvPr/>
        </p:nvSpPr>
        <p:spPr>
          <a:xfrm>
            <a:off x="7918704" y="2139696"/>
            <a:ext cx="365760" cy="365760"/>
          </a:xfrm>
          <a:prstGeom prst="ellipse">
            <a:avLst/>
          </a:prstGeom>
          <a:solidFill>
            <a:srgbClr val="F97316"/>
          </a:solidFill>
          <a:ln w="12700">
            <a:solidFill>
              <a:srgbClr val="F97316"/>
            </a:solidFill>
            <a:prstDash val="solid"/>
          </a:ln>
        </p:spPr>
      </p:sp>
      <p:sp>
        <p:nvSpPr>
          <p:cNvPr id="50" name="Text 48"/>
          <p:cNvSpPr/>
          <p:nvPr/>
        </p:nvSpPr>
        <p:spPr>
          <a:xfrm>
            <a:off x="7918704" y="2139696"/>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3</a:t>
            </a:r>
            <a:endParaRPr lang="en-US" sz="1000" dirty="0"/>
          </a:p>
        </p:txBody>
      </p:sp>
      <p:sp>
        <p:nvSpPr>
          <p:cNvPr id="51" name="Text 49"/>
          <p:cNvSpPr/>
          <p:nvPr/>
        </p:nvSpPr>
        <p:spPr>
          <a:xfrm>
            <a:off x="8412480" y="2203704"/>
            <a:ext cx="2011680" cy="182880"/>
          </a:xfrm>
          <a:prstGeom prst="rect">
            <a:avLst/>
          </a:prstGeom>
          <a:noFill/>
          <a:ln/>
        </p:spPr>
        <p:txBody>
          <a:bodyPr wrap="square" lIns="0" tIns="0" rIns="0" bIns="0" rtlCol="0" anchor="ctr">
            <a:normAutofit/>
          </a:bodyPr>
          <a:lstStyle/>
          <a:p>
            <a:pPr algn="l" indent="0" marL="0">
              <a:buNone/>
            </a:pPr>
            <a:r>
              <a:rPr lang="en-US" sz="820" b="1" spc="100" kern="0" dirty="0">
                <a:solidFill>
                  <a:srgbClr val="F97316"/>
                </a:solidFill>
                <a:latin typeface="Aptos" pitchFamily="34" charset="0"/>
                <a:ea typeface="Aptos" pitchFamily="34" charset="-122"/>
                <a:cs typeface="Aptos" pitchFamily="34" charset="-120"/>
              </a:rPr>
              <a:t>SHOPPER APP</a:t>
            </a:r>
            <a:endParaRPr lang="en-US" sz="820" dirty="0"/>
          </a:p>
        </p:txBody>
      </p:sp>
      <p:sp>
        <p:nvSpPr>
          <p:cNvPr id="52" name="Text 50"/>
          <p:cNvSpPr/>
          <p:nvPr/>
        </p:nvSpPr>
        <p:spPr>
          <a:xfrm>
            <a:off x="7927848" y="2907792"/>
            <a:ext cx="2651760" cy="365760"/>
          </a:xfrm>
          <a:prstGeom prst="rect">
            <a:avLst/>
          </a:prstGeom>
          <a:noFill/>
          <a:ln/>
        </p:spPr>
        <p:txBody>
          <a:bodyPr wrap="square" lIns="0" tIns="0" rIns="0" bIns="0" rtlCol="0" anchor="ctr">
            <a:normAutofit/>
          </a:bodyPr>
          <a:lstStyle/>
          <a:p>
            <a:pPr algn="l" indent="0" marL="0">
              <a:buNone/>
            </a:pPr>
            <a:r>
              <a:rPr lang="en-US" sz="1900" b="1" dirty="0">
                <a:solidFill>
                  <a:srgbClr val="15352C"/>
                </a:solidFill>
                <a:latin typeface="Aptos Display" pitchFamily="34" charset="0"/>
                <a:ea typeface="Aptos Display" pitchFamily="34" charset="-122"/>
                <a:cs typeface="Aptos Display" pitchFamily="34" charset="-120"/>
              </a:rPr>
              <a:t>Find affordable food</a:t>
            </a:r>
            <a:endParaRPr lang="en-US" sz="1900" dirty="0"/>
          </a:p>
        </p:txBody>
      </p:sp>
      <p:sp>
        <p:nvSpPr>
          <p:cNvPr id="53" name="Shape 51"/>
          <p:cNvSpPr/>
          <p:nvPr/>
        </p:nvSpPr>
        <p:spPr>
          <a:xfrm>
            <a:off x="7955280" y="3493008"/>
            <a:ext cx="164592" cy="164592"/>
          </a:xfrm>
          <a:prstGeom prst="ellipse">
            <a:avLst/>
          </a:prstGeom>
          <a:solidFill>
            <a:srgbClr val="F97316"/>
          </a:solidFill>
          <a:ln w="12700">
            <a:solidFill>
              <a:srgbClr val="F97316"/>
            </a:solidFill>
            <a:prstDash val="solid"/>
          </a:ln>
        </p:spPr>
      </p:sp>
      <p:sp>
        <p:nvSpPr>
          <p:cNvPr id="54" name="Text 52"/>
          <p:cNvSpPr/>
          <p:nvPr/>
        </p:nvSpPr>
        <p:spPr>
          <a:xfrm>
            <a:off x="7955280" y="349300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55" name="Text 53"/>
          <p:cNvSpPr/>
          <p:nvPr/>
        </p:nvSpPr>
        <p:spPr>
          <a:xfrm>
            <a:off x="8229600" y="343814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Deals, stores, search, filters</a:t>
            </a:r>
            <a:endParaRPr lang="en-US" sz="1020" dirty="0"/>
          </a:p>
        </p:txBody>
      </p:sp>
      <p:sp>
        <p:nvSpPr>
          <p:cNvPr id="56" name="Shape 54"/>
          <p:cNvSpPr/>
          <p:nvPr/>
        </p:nvSpPr>
        <p:spPr>
          <a:xfrm>
            <a:off x="7955280" y="3904488"/>
            <a:ext cx="164592" cy="164592"/>
          </a:xfrm>
          <a:prstGeom prst="ellipse">
            <a:avLst/>
          </a:prstGeom>
          <a:solidFill>
            <a:srgbClr val="F97316"/>
          </a:solidFill>
          <a:ln w="12700">
            <a:solidFill>
              <a:srgbClr val="F97316"/>
            </a:solidFill>
            <a:prstDash val="solid"/>
          </a:ln>
        </p:spPr>
      </p:sp>
      <p:sp>
        <p:nvSpPr>
          <p:cNvPr id="57" name="Text 55"/>
          <p:cNvSpPr/>
          <p:nvPr/>
        </p:nvSpPr>
        <p:spPr>
          <a:xfrm>
            <a:off x="7955280" y="390448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58" name="Text 56"/>
          <p:cNvSpPr/>
          <p:nvPr/>
        </p:nvSpPr>
        <p:spPr>
          <a:xfrm>
            <a:off x="8229600" y="384962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Maps and local store pages</a:t>
            </a:r>
            <a:endParaRPr lang="en-US" sz="1020" dirty="0"/>
          </a:p>
        </p:txBody>
      </p:sp>
      <p:sp>
        <p:nvSpPr>
          <p:cNvPr id="59" name="Shape 57"/>
          <p:cNvSpPr/>
          <p:nvPr/>
        </p:nvSpPr>
        <p:spPr>
          <a:xfrm>
            <a:off x="7955280" y="4315968"/>
            <a:ext cx="164592" cy="164592"/>
          </a:xfrm>
          <a:prstGeom prst="ellipse">
            <a:avLst/>
          </a:prstGeom>
          <a:solidFill>
            <a:srgbClr val="F97316"/>
          </a:solidFill>
          <a:ln w="12700">
            <a:solidFill>
              <a:srgbClr val="F97316"/>
            </a:solidFill>
            <a:prstDash val="solid"/>
          </a:ln>
        </p:spPr>
      </p:sp>
      <p:sp>
        <p:nvSpPr>
          <p:cNvPr id="60" name="Text 58"/>
          <p:cNvSpPr/>
          <p:nvPr/>
        </p:nvSpPr>
        <p:spPr>
          <a:xfrm>
            <a:off x="7955280" y="431596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61" name="Text 59"/>
          <p:cNvSpPr/>
          <p:nvPr/>
        </p:nvSpPr>
        <p:spPr>
          <a:xfrm>
            <a:off x="8229600" y="426110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Store/category opt-in alerts</a:t>
            </a:r>
            <a:endParaRPr lang="en-US" sz="1020" dirty="0"/>
          </a:p>
        </p:txBody>
      </p:sp>
      <p:sp>
        <p:nvSpPr>
          <p:cNvPr id="62" name="Shape 60"/>
          <p:cNvSpPr/>
          <p:nvPr/>
        </p:nvSpPr>
        <p:spPr>
          <a:xfrm>
            <a:off x="7955280" y="4727448"/>
            <a:ext cx="164592" cy="164592"/>
          </a:xfrm>
          <a:prstGeom prst="ellipse">
            <a:avLst/>
          </a:prstGeom>
          <a:solidFill>
            <a:srgbClr val="F97316"/>
          </a:solidFill>
          <a:ln w="12700">
            <a:solidFill>
              <a:srgbClr val="F97316"/>
            </a:solidFill>
            <a:prstDash val="solid"/>
          </a:ln>
        </p:spPr>
      </p:sp>
      <p:sp>
        <p:nvSpPr>
          <p:cNvPr id="63" name="Text 61"/>
          <p:cNvSpPr/>
          <p:nvPr/>
        </p:nvSpPr>
        <p:spPr>
          <a:xfrm>
            <a:off x="7955280" y="472744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64" name="Text 62"/>
          <p:cNvSpPr/>
          <p:nvPr/>
        </p:nvSpPr>
        <p:spPr>
          <a:xfrm>
            <a:off x="8229600" y="467258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Single-store cart + pickup</a:t>
            </a:r>
            <a:endParaRPr lang="en-US" sz="1020" dirty="0"/>
          </a:p>
        </p:txBody>
      </p:sp>
      <p:sp>
        <p:nvSpPr>
          <p:cNvPr id="65" name="Shape 63"/>
          <p:cNvSpPr/>
          <p:nvPr/>
        </p:nvSpPr>
        <p:spPr>
          <a:xfrm>
            <a:off x="7955280" y="5138928"/>
            <a:ext cx="164592" cy="164592"/>
          </a:xfrm>
          <a:prstGeom prst="ellipse">
            <a:avLst/>
          </a:prstGeom>
          <a:solidFill>
            <a:srgbClr val="F97316"/>
          </a:solidFill>
          <a:ln w="12700">
            <a:solidFill>
              <a:srgbClr val="F97316"/>
            </a:solidFill>
            <a:prstDash val="solid"/>
          </a:ln>
        </p:spPr>
      </p:sp>
      <p:sp>
        <p:nvSpPr>
          <p:cNvPr id="66" name="Text 64"/>
          <p:cNvSpPr/>
          <p:nvPr/>
        </p:nvSpPr>
        <p:spPr>
          <a:xfrm>
            <a:off x="7955280" y="5138928"/>
            <a:ext cx="164592" cy="164592"/>
          </a:xfrm>
          <a:prstGeom prst="rect">
            <a:avLst/>
          </a:prstGeom>
          <a:noFill/>
          <a:ln/>
        </p:spPr>
        <p:txBody>
          <a:bodyPr wrap="square" lIns="0" tIns="0" rIns="0" bIns="0" rtlCol="0" anchor="ctr">
            <a:normAutofit/>
          </a:bodyPr>
          <a:lstStyle/>
          <a:p>
            <a:pPr algn="ctr" indent="0" marL="0">
              <a:buNone/>
            </a:pPr>
            <a:r>
              <a:rPr lang="en-US" sz="600" b="1" dirty="0">
                <a:solidFill>
                  <a:srgbClr val="FFFFFF"/>
                </a:solidFill>
                <a:latin typeface="Aptos" pitchFamily="34" charset="0"/>
                <a:ea typeface="Aptos" pitchFamily="34" charset="-122"/>
                <a:cs typeface="Aptos" pitchFamily="34" charset="-120"/>
              </a:rPr>
              <a:t>✓</a:t>
            </a:r>
            <a:endParaRPr lang="en-US" sz="600" dirty="0"/>
          </a:p>
        </p:txBody>
      </p:sp>
      <p:sp>
        <p:nvSpPr>
          <p:cNvPr id="67" name="Text 65"/>
          <p:cNvSpPr/>
          <p:nvPr/>
        </p:nvSpPr>
        <p:spPr>
          <a:xfrm>
            <a:off x="8229600" y="5084064"/>
            <a:ext cx="2286000" cy="265176"/>
          </a:xfrm>
          <a:prstGeom prst="rect">
            <a:avLst/>
          </a:prstGeom>
          <a:noFill/>
          <a:ln/>
        </p:spPr>
        <p:txBody>
          <a:bodyPr wrap="square" lIns="0" tIns="0" rIns="0" bIns="0" rtlCol="0" anchor="ctr">
            <a:normAutofit/>
          </a:bodyPr>
          <a:lstStyle/>
          <a:p>
            <a:pPr algn="l" indent="0" marL="0">
              <a:buNone/>
            </a:pPr>
            <a:r>
              <a:rPr lang="en-US" sz="1020" b="1" dirty="0">
                <a:solidFill>
                  <a:srgbClr val="15352C"/>
                </a:solidFill>
                <a:latin typeface="Aptos" pitchFamily="34" charset="0"/>
                <a:ea typeface="Aptos" pitchFamily="34" charset="-122"/>
                <a:cs typeface="Aptos" pitchFamily="34" charset="-120"/>
              </a:rPr>
              <a:t>Account and order history</a:t>
            </a:r>
            <a:endParaRPr lang="en-US" sz="1020" dirty="0"/>
          </a:p>
        </p:txBody>
      </p:sp>
      <p:sp>
        <p:nvSpPr>
          <p:cNvPr id="68" name="Shape 66"/>
          <p:cNvSpPr/>
          <p:nvPr/>
        </p:nvSpPr>
        <p:spPr>
          <a:xfrm>
            <a:off x="658368" y="5925312"/>
            <a:ext cx="1755648" cy="292608"/>
          </a:xfrm>
          <a:prstGeom prst="roundRect">
            <a:avLst>
              <a:gd name="adj" fmla="val 50000"/>
            </a:avLst>
          </a:prstGeom>
          <a:solidFill>
            <a:srgbClr val="173D31"/>
          </a:solidFill>
          <a:ln w="12700">
            <a:solidFill>
              <a:srgbClr val="173D31">
                <a:alpha val="0"/>
              </a:srgbClr>
            </a:solidFill>
            <a:prstDash val="solid"/>
          </a:ln>
        </p:spPr>
      </p:sp>
      <p:sp>
        <p:nvSpPr>
          <p:cNvPr id="69" name="Text 67"/>
          <p:cNvSpPr/>
          <p:nvPr/>
        </p:nvSpPr>
        <p:spPr>
          <a:xfrm>
            <a:off x="731520" y="5925312"/>
            <a:ext cx="1609344" cy="292608"/>
          </a:xfrm>
          <a:prstGeom prst="rect">
            <a:avLst/>
          </a:prstGeom>
          <a:noFill/>
          <a:ln/>
        </p:spPr>
        <p:txBody>
          <a:bodyPr wrap="square" lIns="0" tIns="0" rIns="0" bIns="0" rtlCol="0" anchor="ctr">
            <a:normAutofit/>
          </a:bodyPr>
          <a:lstStyle/>
          <a:p>
            <a:pPr algn="ctr" indent="0" marL="0">
              <a:buNone/>
            </a:pPr>
            <a:r>
              <a:rPr lang="en-US" sz="900" b="1" dirty="0">
                <a:solidFill>
                  <a:srgbClr val="BEF264"/>
                </a:solidFill>
                <a:latin typeface="Aptos" pitchFamily="34" charset="0"/>
                <a:ea typeface="Aptos" pitchFamily="34" charset="-122"/>
                <a:cs typeface="Aptos" pitchFamily="34" charset="-120"/>
              </a:rPr>
              <a:t>CREDENTIAL-FREE /DEMO</a:t>
            </a:r>
            <a:endParaRPr lang="en-US" sz="900" dirty="0"/>
          </a:p>
        </p:txBody>
      </p:sp>
      <p:sp>
        <p:nvSpPr>
          <p:cNvPr id="70" name="Text 68"/>
          <p:cNvSpPr/>
          <p:nvPr/>
        </p:nvSpPr>
        <p:spPr>
          <a:xfrm>
            <a:off x="2633472" y="5907024"/>
            <a:ext cx="7909560" cy="274320"/>
          </a:xfrm>
          <a:prstGeom prst="rect">
            <a:avLst/>
          </a:prstGeom>
          <a:noFill/>
          <a:ln/>
        </p:spPr>
        <p:txBody>
          <a:bodyPr wrap="square" lIns="0" tIns="0" rIns="0" bIns="0" rtlCol="0" anchor="ctr">
            <a:normAutofit/>
          </a:bodyPr>
          <a:lstStyle/>
          <a:p>
            <a:pPr algn="l" indent="0" marL="0">
              <a:buNone/>
            </a:pPr>
            <a:r>
              <a:rPr lang="en-US" sz="1080" b="1" dirty="0">
                <a:solidFill>
                  <a:srgbClr val="667D75"/>
                </a:solidFill>
                <a:latin typeface="Aptos" pitchFamily="34" charset="0"/>
                <a:ea typeface="Aptos" pitchFamily="34" charset="-122"/>
                <a:cs typeface="Aptos" pitchFamily="34" charset="-120"/>
              </a:rPr>
              <a:t>Synthetic decision, approval, matching and redemption story works even if external services fail.</a:t>
            </a:r>
            <a:endParaRPr lang="en-US" sz="1080" dirty="0"/>
          </a:p>
        </p:txBody>
      </p:sp>
      <p:sp>
        <p:nvSpPr>
          <p:cNvPr id="71" name="Shape 69"/>
          <p:cNvSpPr/>
          <p:nvPr/>
        </p:nvSpPr>
        <p:spPr>
          <a:xfrm>
            <a:off x="502920" y="6419088"/>
            <a:ext cx="10744200" cy="0"/>
          </a:xfrm>
          <a:prstGeom prst="line">
            <a:avLst/>
          </a:prstGeom>
          <a:noFill/>
          <a:ln w="10160">
            <a:solidFill>
              <a:srgbClr val="D9E3DD"/>
            </a:solidFill>
            <a:prstDash val="solid"/>
          </a:ln>
        </p:spPr>
      </p:sp>
      <p:sp>
        <p:nvSpPr>
          <p:cNvPr id="72" name="Text 70"/>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10B981"/>
                </a:solidFill>
                <a:latin typeface="Aptos" pitchFamily="34" charset="0"/>
                <a:ea typeface="Aptos" pitchFamily="34" charset="-122"/>
                <a:cs typeface="Aptos" pitchFamily="34" charset="-120"/>
              </a:rPr>
              <a:t>FRESHSAVER</a:t>
            </a:r>
            <a:endParaRPr lang="en-US" sz="750" dirty="0"/>
          </a:p>
        </p:txBody>
      </p:sp>
      <p:sp>
        <p:nvSpPr>
          <p:cNvPr id="73" name="Text 71"/>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82938D"/>
                </a:solidFill>
                <a:latin typeface="Aptos" pitchFamily="34" charset="0"/>
                <a:ea typeface="Aptos" pitchFamily="34" charset="-122"/>
                <a:cs typeface="Aptos" pitchFamily="34" charset="-120"/>
              </a:rPr>
              <a:t>Key features and functionality</a:t>
            </a:r>
            <a:endParaRPr lang="en-US" sz="750" dirty="0"/>
          </a:p>
        </p:txBody>
      </p:sp>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82938D"/>
                </a:solidFill>
                <a:latin typeface="Aptos"/>
                <a:ea typeface="Aptos"/>
                <a:cs typeface="Aptos"/>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BEF264"/>
                </a:solidFill>
                <a:latin typeface="Aptos" pitchFamily="34" charset="0"/>
                <a:ea typeface="Aptos" pitchFamily="34" charset="-122"/>
                <a:cs typeface="Aptos" pitchFamily="34" charset="-120"/>
              </a:rPr>
              <a:t>AI TECHNOLOGIES USED — WHAT AND WHY</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FFFFFF"/>
                </a:solidFill>
                <a:latin typeface="Aptos Display" pitchFamily="34" charset="0"/>
                <a:ea typeface="Aptos Display" pitchFamily="34" charset="-122"/>
                <a:cs typeface="Aptos Display" pitchFamily="34" charset="-120"/>
              </a:rPr>
              <a:t>Two AIs. Two jobs. One controlled decision.</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B9CBC4"/>
                </a:solidFill>
                <a:latin typeface="Aptos" pitchFamily="34" charset="0"/>
                <a:ea typeface="Aptos" pitchFamily="34" charset="-122"/>
                <a:cs typeface="Aptos" pitchFamily="34" charset="-120"/>
              </a:rPr>
              <a:t>XGBoost handles numerical uncertainty. Gemini handles language. Neither gets unchecked authority.</a:t>
            </a:r>
            <a:endParaRPr lang="en-US" sz="1250" dirty="0"/>
          </a:p>
        </p:txBody>
      </p:sp>
      <p:sp>
        <p:nvSpPr>
          <p:cNvPr id="5" name="Shape 3"/>
          <p:cNvSpPr/>
          <p:nvPr/>
        </p:nvSpPr>
        <p:spPr>
          <a:xfrm>
            <a:off x="621792" y="2103120"/>
            <a:ext cx="2359152" cy="2907792"/>
          </a:xfrm>
          <a:prstGeom prst="roundRect">
            <a:avLst>
              <a:gd name="adj" fmla="val 9302"/>
            </a:avLst>
          </a:prstGeom>
          <a:solidFill>
            <a:srgbClr val="281E43"/>
          </a:solidFill>
          <a:ln w="12700">
            <a:solidFill>
              <a:srgbClr val="45685D"/>
            </a:solidFill>
            <a:prstDash val="solid"/>
          </a:ln>
        </p:spPr>
      </p:sp>
      <p:sp>
        <p:nvSpPr>
          <p:cNvPr id="6" name="Shape 4"/>
          <p:cNvSpPr/>
          <p:nvPr/>
        </p:nvSpPr>
        <p:spPr>
          <a:xfrm>
            <a:off x="822960" y="2350008"/>
            <a:ext cx="420624" cy="420624"/>
          </a:xfrm>
          <a:prstGeom prst="ellipse">
            <a:avLst/>
          </a:prstGeom>
          <a:solidFill>
            <a:srgbClr val="7C3AED"/>
          </a:solidFill>
          <a:ln w="12700">
            <a:solidFill>
              <a:srgbClr val="7C3AED"/>
            </a:solidFill>
            <a:prstDash val="solid"/>
          </a:ln>
        </p:spPr>
      </p:sp>
      <p:sp>
        <p:nvSpPr>
          <p:cNvPr id="7" name="Text 5"/>
          <p:cNvSpPr/>
          <p:nvPr/>
        </p:nvSpPr>
        <p:spPr>
          <a:xfrm>
            <a:off x="822960" y="2350008"/>
            <a:ext cx="420624" cy="42062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latin typeface="Aptos" pitchFamily="34" charset="0"/>
                <a:ea typeface="Aptos" pitchFamily="34" charset="-122"/>
                <a:cs typeface="Aptos" pitchFamily="34" charset="-120"/>
              </a:rPr>
              <a:t>1</a:t>
            </a:r>
            <a:endParaRPr lang="en-US" sz="1200" dirty="0"/>
          </a:p>
        </p:txBody>
      </p:sp>
      <p:sp>
        <p:nvSpPr>
          <p:cNvPr id="8" name="Text 6"/>
          <p:cNvSpPr/>
          <p:nvPr/>
        </p:nvSpPr>
        <p:spPr>
          <a:xfrm>
            <a:off x="1344168" y="2395728"/>
            <a:ext cx="1417320" cy="182880"/>
          </a:xfrm>
          <a:prstGeom prst="rect">
            <a:avLst/>
          </a:prstGeom>
          <a:noFill/>
          <a:ln/>
        </p:spPr>
        <p:txBody>
          <a:bodyPr wrap="square" lIns="0" tIns="0" rIns="0" bIns="0" rtlCol="0" anchor="ctr">
            <a:normAutofit/>
          </a:bodyPr>
          <a:lstStyle/>
          <a:p>
            <a:pPr algn="l" indent="0" marL="0">
              <a:buNone/>
            </a:pPr>
            <a:r>
              <a:rPr lang="en-US" sz="750" b="1" spc="75" kern="0" dirty="0">
                <a:solidFill>
                  <a:srgbClr val="7C3AED"/>
                </a:solidFill>
                <a:latin typeface="Aptos" pitchFamily="34" charset="0"/>
                <a:ea typeface="Aptos" pitchFamily="34" charset="-122"/>
                <a:cs typeface="Aptos" pitchFamily="34" charset="-120"/>
              </a:rPr>
              <a:t>AI #1 · PREDICTION</a:t>
            </a:r>
            <a:endParaRPr lang="en-US" sz="750" dirty="0"/>
          </a:p>
        </p:txBody>
      </p:sp>
      <p:sp>
        <p:nvSpPr>
          <p:cNvPr id="9" name="Text 7"/>
          <p:cNvSpPr/>
          <p:nvPr/>
        </p:nvSpPr>
        <p:spPr>
          <a:xfrm>
            <a:off x="822960" y="2907792"/>
            <a:ext cx="1920240" cy="347472"/>
          </a:xfrm>
          <a:prstGeom prst="rect">
            <a:avLst/>
          </a:prstGeom>
          <a:noFill/>
          <a:ln/>
        </p:spPr>
        <p:txBody>
          <a:bodyPr wrap="square" lIns="0" tIns="0" rIns="0" bIns="0" rtlCol="0" anchor="ctr">
            <a:normAutofit/>
          </a:bodyPr>
          <a:lstStyle/>
          <a:p>
            <a:pPr algn="l" indent="0" marL="0">
              <a:buNone/>
            </a:pPr>
            <a:r>
              <a:rPr lang="en-US" sz="2000" b="1" dirty="0">
                <a:solidFill>
                  <a:srgbClr val="FFFFFF"/>
                </a:solidFill>
                <a:latin typeface="Aptos Display" pitchFamily="34" charset="0"/>
                <a:ea typeface="Aptos Display" pitchFamily="34" charset="-122"/>
                <a:cs typeface="Aptos Display" pitchFamily="34" charset="-120"/>
              </a:rPr>
              <a:t>XGBoost</a:t>
            </a:r>
            <a:endParaRPr lang="en-US" sz="2000" dirty="0"/>
          </a:p>
        </p:txBody>
      </p:sp>
      <p:sp>
        <p:nvSpPr>
          <p:cNvPr id="10" name="Text 8"/>
          <p:cNvSpPr/>
          <p:nvPr/>
        </p:nvSpPr>
        <p:spPr>
          <a:xfrm>
            <a:off x="822960" y="3429000"/>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7C3AED"/>
                </a:solidFill>
                <a:latin typeface="Aptos" pitchFamily="34" charset="0"/>
                <a:ea typeface="Aptos" pitchFamily="34" charset="-122"/>
                <a:cs typeface="Aptos" pitchFamily="34" charset="-120"/>
              </a:rPr>
              <a:t>WHAT</a:t>
            </a:r>
            <a:endParaRPr lang="en-US" sz="750" dirty="0"/>
          </a:p>
        </p:txBody>
      </p:sp>
      <p:sp>
        <p:nvSpPr>
          <p:cNvPr id="11" name="Text 9"/>
          <p:cNvSpPr/>
          <p:nvPr/>
        </p:nvSpPr>
        <p:spPr>
          <a:xfrm>
            <a:off x="822960" y="3639312"/>
            <a:ext cx="1920240" cy="438912"/>
          </a:xfrm>
          <a:prstGeom prst="rect">
            <a:avLst/>
          </a:prstGeom>
          <a:noFill/>
          <a:ln/>
        </p:spPr>
        <p:txBody>
          <a:bodyPr wrap="square" lIns="0" tIns="0" rIns="0" bIns="0" rtlCol="0" anchor="t">
            <a:normAutofit/>
          </a:bodyPr>
          <a:lstStyle/>
          <a:p>
            <a:pPr algn="l" indent="0" marL="0">
              <a:buNone/>
            </a:pPr>
            <a:r>
              <a:rPr lang="en-US" sz="1020" b="1" dirty="0">
                <a:solidFill>
                  <a:srgbClr val="FFFFFF"/>
                </a:solidFill>
                <a:latin typeface="Aptos" pitchFamily="34" charset="0"/>
                <a:ea typeface="Aptos" pitchFamily="34" charset="-122"/>
                <a:cs typeface="Aptos" pitchFamily="34" charset="-120"/>
              </a:rPr>
              <a:t>Predicts sell-through at every candidate price.</a:t>
            </a:r>
            <a:endParaRPr lang="en-US" sz="1020" dirty="0"/>
          </a:p>
        </p:txBody>
      </p:sp>
      <p:sp>
        <p:nvSpPr>
          <p:cNvPr id="12" name="Text 10"/>
          <p:cNvSpPr/>
          <p:nvPr/>
        </p:nvSpPr>
        <p:spPr>
          <a:xfrm>
            <a:off x="822960" y="4224528"/>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7C3AED"/>
                </a:solidFill>
                <a:latin typeface="Aptos" pitchFamily="34" charset="0"/>
                <a:ea typeface="Aptos" pitchFamily="34" charset="-122"/>
                <a:cs typeface="Aptos" pitchFamily="34" charset="-120"/>
              </a:rPr>
              <a:t>WHY</a:t>
            </a:r>
            <a:endParaRPr lang="en-US" sz="750" dirty="0"/>
          </a:p>
        </p:txBody>
      </p:sp>
      <p:sp>
        <p:nvSpPr>
          <p:cNvPr id="13" name="Text 11"/>
          <p:cNvSpPr/>
          <p:nvPr/>
        </p:nvSpPr>
        <p:spPr>
          <a:xfrm>
            <a:off x="822960" y="4425696"/>
            <a:ext cx="1920240" cy="438912"/>
          </a:xfrm>
          <a:prstGeom prst="rect">
            <a:avLst/>
          </a:prstGeom>
          <a:noFill/>
          <a:ln/>
        </p:spPr>
        <p:txBody>
          <a:bodyPr wrap="square" lIns="0" tIns="0" rIns="0" bIns="0" rtlCol="0" anchor="t">
            <a:normAutofit/>
          </a:bodyPr>
          <a:lstStyle/>
          <a:p>
            <a:pPr algn="l" indent="0" marL="0">
              <a:buNone/>
            </a:pPr>
            <a:r>
              <a:rPr lang="en-US" sz="940" dirty="0">
                <a:solidFill>
                  <a:srgbClr val="BBD0C8"/>
                </a:solidFill>
                <a:latin typeface="Aptos" pitchFamily="34" charset="0"/>
                <a:ea typeface="Aptos" pitchFamily="34" charset="-122"/>
                <a:cs typeface="Aptos" pitchFamily="34" charset="-120"/>
              </a:rPr>
              <a:t>Built for nonlinear tabular data: stock, price, expiry and sales velocity.</a:t>
            </a:r>
            <a:endParaRPr lang="en-US" sz="940" dirty="0"/>
          </a:p>
        </p:txBody>
      </p:sp>
      <p:sp>
        <p:nvSpPr>
          <p:cNvPr id="14" name="Shape 12"/>
          <p:cNvSpPr/>
          <p:nvPr/>
        </p:nvSpPr>
        <p:spPr>
          <a:xfrm>
            <a:off x="3090672" y="3319272"/>
            <a:ext cx="310896" cy="310896"/>
          </a:xfrm>
          <a:prstGeom prst="chevron">
            <a:avLst/>
          </a:prstGeom>
          <a:solidFill>
            <a:srgbClr val="BEF264"/>
          </a:solidFill>
          <a:ln w="12700">
            <a:solidFill>
              <a:srgbClr val="BEF264"/>
            </a:solidFill>
            <a:prstDash val="solid"/>
          </a:ln>
        </p:spPr>
      </p:sp>
      <p:sp>
        <p:nvSpPr>
          <p:cNvPr id="15" name="Shape 13"/>
          <p:cNvSpPr/>
          <p:nvPr/>
        </p:nvSpPr>
        <p:spPr>
          <a:xfrm>
            <a:off x="3456432" y="2103120"/>
            <a:ext cx="2359152" cy="2907792"/>
          </a:xfrm>
          <a:prstGeom prst="roundRect">
            <a:avLst>
              <a:gd name="adj" fmla="val 9302"/>
            </a:avLst>
          </a:prstGeom>
          <a:solidFill>
            <a:srgbClr val="4B2C1D"/>
          </a:solidFill>
          <a:ln w="12700">
            <a:solidFill>
              <a:srgbClr val="45685D"/>
            </a:solidFill>
            <a:prstDash val="solid"/>
          </a:ln>
        </p:spPr>
      </p:sp>
      <p:sp>
        <p:nvSpPr>
          <p:cNvPr id="16" name="Shape 14"/>
          <p:cNvSpPr/>
          <p:nvPr/>
        </p:nvSpPr>
        <p:spPr>
          <a:xfrm>
            <a:off x="3657600" y="2350008"/>
            <a:ext cx="420624" cy="420624"/>
          </a:xfrm>
          <a:prstGeom prst="ellipse">
            <a:avLst/>
          </a:prstGeom>
          <a:solidFill>
            <a:srgbClr val="F97316"/>
          </a:solidFill>
          <a:ln w="12700">
            <a:solidFill>
              <a:srgbClr val="F97316"/>
            </a:solidFill>
            <a:prstDash val="solid"/>
          </a:ln>
        </p:spPr>
      </p:sp>
      <p:sp>
        <p:nvSpPr>
          <p:cNvPr id="17" name="Text 15"/>
          <p:cNvSpPr/>
          <p:nvPr/>
        </p:nvSpPr>
        <p:spPr>
          <a:xfrm>
            <a:off x="3657600" y="2350008"/>
            <a:ext cx="420624" cy="42062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latin typeface="Aptos" pitchFamily="34" charset="0"/>
                <a:ea typeface="Aptos" pitchFamily="34" charset="-122"/>
                <a:cs typeface="Aptos" pitchFamily="34" charset="-120"/>
              </a:rPr>
              <a:t>2</a:t>
            </a:r>
            <a:endParaRPr lang="en-US" sz="1200" dirty="0"/>
          </a:p>
        </p:txBody>
      </p:sp>
      <p:sp>
        <p:nvSpPr>
          <p:cNvPr id="18" name="Text 16"/>
          <p:cNvSpPr/>
          <p:nvPr/>
        </p:nvSpPr>
        <p:spPr>
          <a:xfrm>
            <a:off x="4178808" y="2395728"/>
            <a:ext cx="1417320" cy="182880"/>
          </a:xfrm>
          <a:prstGeom prst="rect">
            <a:avLst/>
          </a:prstGeom>
          <a:noFill/>
          <a:ln/>
        </p:spPr>
        <p:txBody>
          <a:bodyPr wrap="square" lIns="0" tIns="0" rIns="0" bIns="0" rtlCol="0" anchor="ctr">
            <a:normAutofit/>
          </a:bodyPr>
          <a:lstStyle/>
          <a:p>
            <a:pPr algn="l" indent="0" marL="0">
              <a:buNone/>
            </a:pPr>
            <a:r>
              <a:rPr lang="en-US" sz="750" b="1" spc="75" kern="0" dirty="0">
                <a:solidFill>
                  <a:srgbClr val="F97316"/>
                </a:solidFill>
                <a:latin typeface="Aptos" pitchFamily="34" charset="0"/>
                <a:ea typeface="Aptos" pitchFamily="34" charset="-122"/>
                <a:cs typeface="Aptos" pitchFamily="34" charset="-120"/>
              </a:rPr>
              <a:t>NOT AI · POLICY</a:t>
            </a:r>
            <a:endParaRPr lang="en-US" sz="750" dirty="0"/>
          </a:p>
        </p:txBody>
      </p:sp>
      <p:sp>
        <p:nvSpPr>
          <p:cNvPr id="19" name="Text 17"/>
          <p:cNvSpPr/>
          <p:nvPr/>
        </p:nvSpPr>
        <p:spPr>
          <a:xfrm>
            <a:off x="3657600" y="2907792"/>
            <a:ext cx="1920240" cy="347472"/>
          </a:xfrm>
          <a:prstGeom prst="rect">
            <a:avLst/>
          </a:prstGeom>
          <a:noFill/>
          <a:ln/>
        </p:spPr>
        <p:txBody>
          <a:bodyPr wrap="square" lIns="0" tIns="0" rIns="0" bIns="0" rtlCol="0" anchor="ctr">
            <a:normAutofit/>
          </a:bodyPr>
          <a:lstStyle/>
          <a:p>
            <a:pPr algn="l" indent="0" marL="0">
              <a:buNone/>
            </a:pPr>
            <a:r>
              <a:rPr lang="en-US" sz="2000" b="1" dirty="0">
                <a:solidFill>
                  <a:srgbClr val="FFFFFF"/>
                </a:solidFill>
                <a:latin typeface="Aptos Display" pitchFamily="34" charset="0"/>
                <a:ea typeface="Aptos Display" pitchFamily="34" charset="-122"/>
                <a:cs typeface="Aptos Display" pitchFamily="34" charset="-120"/>
              </a:rPr>
              <a:t>Optimizer</a:t>
            </a:r>
            <a:endParaRPr lang="en-US" sz="2000" dirty="0"/>
          </a:p>
        </p:txBody>
      </p:sp>
      <p:sp>
        <p:nvSpPr>
          <p:cNvPr id="20" name="Text 18"/>
          <p:cNvSpPr/>
          <p:nvPr/>
        </p:nvSpPr>
        <p:spPr>
          <a:xfrm>
            <a:off x="3657600" y="3429000"/>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F97316"/>
                </a:solidFill>
                <a:latin typeface="Aptos" pitchFamily="34" charset="0"/>
                <a:ea typeface="Aptos" pitchFamily="34" charset="-122"/>
                <a:cs typeface="Aptos" pitchFamily="34" charset="-120"/>
              </a:rPr>
              <a:t>WHAT</a:t>
            </a:r>
            <a:endParaRPr lang="en-US" sz="750" dirty="0"/>
          </a:p>
        </p:txBody>
      </p:sp>
      <p:sp>
        <p:nvSpPr>
          <p:cNvPr id="21" name="Text 19"/>
          <p:cNvSpPr/>
          <p:nvPr/>
        </p:nvSpPr>
        <p:spPr>
          <a:xfrm>
            <a:off x="3657600" y="3639312"/>
            <a:ext cx="1920240" cy="438912"/>
          </a:xfrm>
          <a:prstGeom prst="rect">
            <a:avLst/>
          </a:prstGeom>
          <a:noFill/>
          <a:ln/>
        </p:spPr>
        <p:txBody>
          <a:bodyPr wrap="square" lIns="0" tIns="0" rIns="0" bIns="0" rtlCol="0" anchor="t">
            <a:normAutofit/>
          </a:bodyPr>
          <a:lstStyle/>
          <a:p>
            <a:pPr algn="l" indent="0" marL="0">
              <a:buNone/>
            </a:pPr>
            <a:r>
              <a:rPr lang="en-US" sz="1020" b="1" dirty="0">
                <a:solidFill>
                  <a:srgbClr val="FFFFFF"/>
                </a:solidFill>
                <a:latin typeface="Aptos" pitchFamily="34" charset="0"/>
                <a:ea typeface="Aptos" pitchFamily="34" charset="-122"/>
                <a:cs typeface="Aptos" pitchFamily="34" charset="-120"/>
              </a:rPr>
              <a:t>Selects the strongest eligible contribution score.</a:t>
            </a:r>
            <a:endParaRPr lang="en-US" sz="1020" dirty="0"/>
          </a:p>
        </p:txBody>
      </p:sp>
      <p:sp>
        <p:nvSpPr>
          <p:cNvPr id="22" name="Text 20"/>
          <p:cNvSpPr/>
          <p:nvPr/>
        </p:nvSpPr>
        <p:spPr>
          <a:xfrm>
            <a:off x="3657600" y="4224528"/>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F97316"/>
                </a:solidFill>
                <a:latin typeface="Aptos" pitchFamily="34" charset="0"/>
                <a:ea typeface="Aptos" pitchFamily="34" charset="-122"/>
                <a:cs typeface="Aptos" pitchFamily="34" charset="-120"/>
              </a:rPr>
              <a:t>WHY</a:t>
            </a:r>
            <a:endParaRPr lang="en-US" sz="750" dirty="0"/>
          </a:p>
        </p:txBody>
      </p:sp>
      <p:sp>
        <p:nvSpPr>
          <p:cNvPr id="23" name="Text 21"/>
          <p:cNvSpPr/>
          <p:nvPr/>
        </p:nvSpPr>
        <p:spPr>
          <a:xfrm>
            <a:off x="3657600" y="4425696"/>
            <a:ext cx="1920240" cy="438912"/>
          </a:xfrm>
          <a:prstGeom prst="rect">
            <a:avLst/>
          </a:prstGeom>
          <a:noFill/>
          <a:ln/>
        </p:spPr>
        <p:txBody>
          <a:bodyPr wrap="square" lIns="0" tIns="0" rIns="0" bIns="0" rtlCol="0" anchor="t">
            <a:normAutofit/>
          </a:bodyPr>
          <a:lstStyle/>
          <a:p>
            <a:pPr algn="l" indent="0" marL="0">
              <a:buNone/>
            </a:pPr>
            <a:r>
              <a:rPr lang="en-US" sz="940" dirty="0">
                <a:solidFill>
                  <a:srgbClr val="BBD0C8"/>
                </a:solidFill>
                <a:latin typeface="Aptos" pitchFamily="34" charset="0"/>
                <a:ea typeface="Aptos" pitchFamily="34" charset="-122"/>
                <a:cs typeface="Aptos" pitchFamily="34" charset="-120"/>
              </a:rPr>
              <a:t>Keeps price floors, expiry blocks and overrides deterministic.</a:t>
            </a:r>
            <a:endParaRPr lang="en-US" sz="940" dirty="0"/>
          </a:p>
        </p:txBody>
      </p:sp>
      <p:sp>
        <p:nvSpPr>
          <p:cNvPr id="24" name="Shape 22"/>
          <p:cNvSpPr/>
          <p:nvPr/>
        </p:nvSpPr>
        <p:spPr>
          <a:xfrm>
            <a:off x="5925312" y="3319272"/>
            <a:ext cx="310896" cy="310896"/>
          </a:xfrm>
          <a:prstGeom prst="chevron">
            <a:avLst/>
          </a:prstGeom>
          <a:solidFill>
            <a:srgbClr val="BEF264"/>
          </a:solidFill>
          <a:ln w="12700">
            <a:solidFill>
              <a:srgbClr val="BEF264"/>
            </a:solidFill>
            <a:prstDash val="solid"/>
          </a:ln>
        </p:spPr>
      </p:sp>
      <p:sp>
        <p:nvSpPr>
          <p:cNvPr id="25" name="Shape 23"/>
          <p:cNvSpPr/>
          <p:nvPr/>
        </p:nvSpPr>
        <p:spPr>
          <a:xfrm>
            <a:off x="6291072" y="2103120"/>
            <a:ext cx="2359152" cy="2907792"/>
          </a:xfrm>
          <a:prstGeom prst="roundRect">
            <a:avLst>
              <a:gd name="adj" fmla="val 9302"/>
            </a:avLst>
          </a:prstGeom>
          <a:solidFill>
            <a:srgbClr val="193E33"/>
          </a:solidFill>
          <a:ln w="12700">
            <a:solidFill>
              <a:srgbClr val="45685D"/>
            </a:solidFill>
            <a:prstDash val="solid"/>
          </a:ln>
        </p:spPr>
      </p:sp>
      <p:sp>
        <p:nvSpPr>
          <p:cNvPr id="26" name="Shape 24"/>
          <p:cNvSpPr/>
          <p:nvPr/>
        </p:nvSpPr>
        <p:spPr>
          <a:xfrm>
            <a:off x="6492240" y="2350008"/>
            <a:ext cx="420624" cy="420624"/>
          </a:xfrm>
          <a:prstGeom prst="ellipse">
            <a:avLst/>
          </a:prstGeom>
          <a:solidFill>
            <a:srgbClr val="10B981"/>
          </a:solidFill>
          <a:ln w="12700">
            <a:solidFill>
              <a:srgbClr val="10B981"/>
            </a:solidFill>
            <a:prstDash val="solid"/>
          </a:ln>
        </p:spPr>
      </p:sp>
      <p:sp>
        <p:nvSpPr>
          <p:cNvPr id="27" name="Text 25"/>
          <p:cNvSpPr/>
          <p:nvPr/>
        </p:nvSpPr>
        <p:spPr>
          <a:xfrm>
            <a:off x="6492240" y="2350008"/>
            <a:ext cx="420624" cy="420624"/>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latin typeface="Aptos" pitchFamily="34" charset="0"/>
                <a:ea typeface="Aptos" pitchFamily="34" charset="-122"/>
                <a:cs typeface="Aptos" pitchFamily="34" charset="-120"/>
              </a:rPr>
              <a:t>3</a:t>
            </a:r>
            <a:endParaRPr lang="en-US" sz="1200" dirty="0"/>
          </a:p>
        </p:txBody>
      </p:sp>
      <p:sp>
        <p:nvSpPr>
          <p:cNvPr id="28" name="Text 26"/>
          <p:cNvSpPr/>
          <p:nvPr/>
        </p:nvSpPr>
        <p:spPr>
          <a:xfrm>
            <a:off x="7013448" y="2395728"/>
            <a:ext cx="1417320" cy="182880"/>
          </a:xfrm>
          <a:prstGeom prst="rect">
            <a:avLst/>
          </a:prstGeom>
          <a:noFill/>
          <a:ln/>
        </p:spPr>
        <p:txBody>
          <a:bodyPr wrap="square" lIns="0" tIns="0" rIns="0" bIns="0" rtlCol="0" anchor="ctr">
            <a:normAutofit/>
          </a:bodyPr>
          <a:lstStyle/>
          <a:p>
            <a:pPr algn="l" indent="0" marL="0">
              <a:buNone/>
            </a:pPr>
            <a:r>
              <a:rPr lang="en-US" sz="750" b="1" spc="75" kern="0" dirty="0">
                <a:solidFill>
                  <a:srgbClr val="10B981"/>
                </a:solidFill>
                <a:latin typeface="Aptos" pitchFamily="34" charset="0"/>
                <a:ea typeface="Aptos" pitchFamily="34" charset="-122"/>
                <a:cs typeface="Aptos" pitchFamily="34" charset="-120"/>
              </a:rPr>
              <a:t>AI #2 · LANGUAGE</a:t>
            </a:r>
            <a:endParaRPr lang="en-US" sz="750" dirty="0"/>
          </a:p>
        </p:txBody>
      </p:sp>
      <p:sp>
        <p:nvSpPr>
          <p:cNvPr id="29" name="Text 27"/>
          <p:cNvSpPr/>
          <p:nvPr/>
        </p:nvSpPr>
        <p:spPr>
          <a:xfrm>
            <a:off x="6492240" y="2907792"/>
            <a:ext cx="1920240" cy="347472"/>
          </a:xfrm>
          <a:prstGeom prst="rect">
            <a:avLst/>
          </a:prstGeom>
          <a:noFill/>
          <a:ln/>
        </p:spPr>
        <p:txBody>
          <a:bodyPr wrap="square" lIns="0" tIns="0" rIns="0" bIns="0" rtlCol="0" anchor="ctr">
            <a:normAutofit/>
          </a:bodyPr>
          <a:lstStyle/>
          <a:p>
            <a:pPr algn="l" indent="0" marL="0">
              <a:buNone/>
            </a:pPr>
            <a:r>
              <a:rPr lang="en-US" sz="2000" b="1" dirty="0">
                <a:solidFill>
                  <a:srgbClr val="FFFFFF"/>
                </a:solidFill>
                <a:latin typeface="Aptos Display" pitchFamily="34" charset="0"/>
                <a:ea typeface="Aptos Display" pitchFamily="34" charset="-122"/>
                <a:cs typeface="Aptos Display" pitchFamily="34" charset="-120"/>
              </a:rPr>
              <a:t>Gemini</a:t>
            </a:r>
            <a:endParaRPr lang="en-US" sz="2000" dirty="0"/>
          </a:p>
        </p:txBody>
      </p:sp>
      <p:sp>
        <p:nvSpPr>
          <p:cNvPr id="30" name="Text 28"/>
          <p:cNvSpPr/>
          <p:nvPr/>
        </p:nvSpPr>
        <p:spPr>
          <a:xfrm>
            <a:off x="6492240" y="3429000"/>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10B981"/>
                </a:solidFill>
                <a:latin typeface="Aptos" pitchFamily="34" charset="0"/>
                <a:ea typeface="Aptos" pitchFamily="34" charset="-122"/>
                <a:cs typeface="Aptos" pitchFamily="34" charset="-120"/>
              </a:rPr>
              <a:t>WHAT</a:t>
            </a:r>
            <a:endParaRPr lang="en-US" sz="750" dirty="0"/>
          </a:p>
        </p:txBody>
      </p:sp>
      <p:sp>
        <p:nvSpPr>
          <p:cNvPr id="31" name="Text 29"/>
          <p:cNvSpPr/>
          <p:nvPr/>
        </p:nvSpPr>
        <p:spPr>
          <a:xfrm>
            <a:off x="6492240" y="3639312"/>
            <a:ext cx="1920240" cy="438912"/>
          </a:xfrm>
          <a:prstGeom prst="rect">
            <a:avLst/>
          </a:prstGeom>
          <a:noFill/>
          <a:ln/>
        </p:spPr>
        <p:txBody>
          <a:bodyPr wrap="square" lIns="0" tIns="0" rIns="0" bIns="0" rtlCol="0" anchor="t">
            <a:normAutofit/>
          </a:bodyPr>
          <a:lstStyle/>
          <a:p>
            <a:pPr algn="l" indent="0" marL="0">
              <a:buNone/>
            </a:pPr>
            <a:r>
              <a:rPr lang="en-US" sz="1020" b="1" dirty="0">
                <a:solidFill>
                  <a:srgbClr val="FFFFFF"/>
                </a:solidFill>
                <a:latin typeface="Aptos" pitchFamily="34" charset="0"/>
                <a:ea typeface="Aptos" pitchFamily="34" charset="-122"/>
                <a:cs typeface="Aptos" pitchFamily="34" charset="-120"/>
              </a:rPr>
              <a:t>Explains evidence, writes email copy and suggests a recipe.</a:t>
            </a:r>
            <a:endParaRPr lang="en-US" sz="1020" dirty="0"/>
          </a:p>
        </p:txBody>
      </p:sp>
      <p:sp>
        <p:nvSpPr>
          <p:cNvPr id="32" name="Text 30"/>
          <p:cNvSpPr/>
          <p:nvPr/>
        </p:nvSpPr>
        <p:spPr>
          <a:xfrm>
            <a:off x="6492240" y="4224528"/>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10B981"/>
                </a:solidFill>
                <a:latin typeface="Aptos" pitchFamily="34" charset="0"/>
                <a:ea typeface="Aptos" pitchFamily="34" charset="-122"/>
                <a:cs typeface="Aptos" pitchFamily="34" charset="-120"/>
              </a:rPr>
              <a:t>WHY</a:t>
            </a:r>
            <a:endParaRPr lang="en-US" sz="750" dirty="0"/>
          </a:p>
        </p:txBody>
      </p:sp>
      <p:sp>
        <p:nvSpPr>
          <p:cNvPr id="33" name="Text 31"/>
          <p:cNvSpPr/>
          <p:nvPr/>
        </p:nvSpPr>
        <p:spPr>
          <a:xfrm>
            <a:off x="6492240" y="4425696"/>
            <a:ext cx="1920240" cy="438912"/>
          </a:xfrm>
          <a:prstGeom prst="rect">
            <a:avLst/>
          </a:prstGeom>
          <a:noFill/>
          <a:ln/>
        </p:spPr>
        <p:txBody>
          <a:bodyPr wrap="square" lIns="0" tIns="0" rIns="0" bIns="0" rtlCol="0" anchor="t">
            <a:normAutofit/>
          </a:bodyPr>
          <a:lstStyle/>
          <a:p>
            <a:pPr algn="l" indent="0" marL="0">
              <a:buNone/>
            </a:pPr>
            <a:r>
              <a:rPr lang="en-US" sz="940" dirty="0">
                <a:solidFill>
                  <a:srgbClr val="BBD0C8"/>
                </a:solidFill>
                <a:latin typeface="Aptos" pitchFamily="34" charset="0"/>
                <a:ea typeface="Aptos" pitchFamily="34" charset="-122"/>
                <a:cs typeface="Aptos" pitchFamily="34" charset="-120"/>
              </a:rPr>
              <a:t>Natural language is its strength; it never calculates the price.</a:t>
            </a:r>
            <a:endParaRPr lang="en-US" sz="940" dirty="0"/>
          </a:p>
        </p:txBody>
      </p:sp>
      <p:sp>
        <p:nvSpPr>
          <p:cNvPr id="34" name="Shape 32"/>
          <p:cNvSpPr/>
          <p:nvPr/>
        </p:nvSpPr>
        <p:spPr>
          <a:xfrm>
            <a:off x="8759952" y="3319272"/>
            <a:ext cx="310896" cy="310896"/>
          </a:xfrm>
          <a:prstGeom prst="chevron">
            <a:avLst/>
          </a:prstGeom>
          <a:solidFill>
            <a:srgbClr val="BEF264"/>
          </a:solidFill>
          <a:ln w="12700">
            <a:solidFill>
              <a:srgbClr val="BEF264"/>
            </a:solidFill>
            <a:prstDash val="solid"/>
          </a:ln>
        </p:spPr>
      </p:sp>
      <p:sp>
        <p:nvSpPr>
          <p:cNvPr id="35" name="Shape 33"/>
          <p:cNvSpPr/>
          <p:nvPr/>
        </p:nvSpPr>
        <p:spPr>
          <a:xfrm>
            <a:off x="9125712" y="2103120"/>
            <a:ext cx="2359152" cy="2907792"/>
          </a:xfrm>
          <a:prstGeom prst="roundRect">
            <a:avLst>
              <a:gd name="adj" fmla="val 9302"/>
            </a:avLst>
          </a:prstGeom>
          <a:solidFill>
            <a:srgbClr val="284A3F"/>
          </a:solidFill>
          <a:ln w="12700">
            <a:solidFill>
              <a:srgbClr val="45685D"/>
            </a:solidFill>
            <a:prstDash val="solid"/>
          </a:ln>
        </p:spPr>
      </p:sp>
      <p:sp>
        <p:nvSpPr>
          <p:cNvPr id="36" name="Shape 34"/>
          <p:cNvSpPr/>
          <p:nvPr/>
        </p:nvSpPr>
        <p:spPr>
          <a:xfrm>
            <a:off x="9326880" y="2350008"/>
            <a:ext cx="420624" cy="420624"/>
          </a:xfrm>
          <a:prstGeom prst="ellipse">
            <a:avLst/>
          </a:prstGeom>
          <a:solidFill>
            <a:srgbClr val="BEF264"/>
          </a:solidFill>
          <a:ln w="12700">
            <a:solidFill>
              <a:srgbClr val="BEF264"/>
            </a:solidFill>
            <a:prstDash val="solid"/>
          </a:ln>
        </p:spPr>
      </p:sp>
      <p:sp>
        <p:nvSpPr>
          <p:cNvPr id="37" name="Text 35"/>
          <p:cNvSpPr/>
          <p:nvPr/>
        </p:nvSpPr>
        <p:spPr>
          <a:xfrm>
            <a:off x="9326880" y="2350008"/>
            <a:ext cx="420624" cy="420624"/>
          </a:xfrm>
          <a:prstGeom prst="rect">
            <a:avLst/>
          </a:prstGeom>
          <a:noFill/>
          <a:ln/>
        </p:spPr>
        <p:txBody>
          <a:bodyPr wrap="square" lIns="0" tIns="0" rIns="0" bIns="0" rtlCol="0" anchor="ctr">
            <a:normAutofit/>
          </a:bodyPr>
          <a:lstStyle/>
          <a:p>
            <a:pPr algn="ctr" indent="0" marL="0">
              <a:buNone/>
            </a:pPr>
            <a:r>
              <a:rPr lang="en-US" sz="1200" b="1" dirty="0">
                <a:solidFill>
                  <a:srgbClr val="173D31"/>
                </a:solidFill>
                <a:latin typeface="Aptos" pitchFamily="34" charset="0"/>
                <a:ea typeface="Aptos" pitchFamily="34" charset="-122"/>
                <a:cs typeface="Aptos" pitchFamily="34" charset="-120"/>
              </a:rPr>
              <a:t>4</a:t>
            </a:r>
            <a:endParaRPr lang="en-US" sz="1200" dirty="0"/>
          </a:p>
        </p:txBody>
      </p:sp>
      <p:sp>
        <p:nvSpPr>
          <p:cNvPr id="38" name="Text 36"/>
          <p:cNvSpPr/>
          <p:nvPr/>
        </p:nvSpPr>
        <p:spPr>
          <a:xfrm>
            <a:off x="9848088" y="2395728"/>
            <a:ext cx="1417320" cy="182880"/>
          </a:xfrm>
          <a:prstGeom prst="rect">
            <a:avLst/>
          </a:prstGeom>
          <a:noFill/>
          <a:ln/>
        </p:spPr>
        <p:txBody>
          <a:bodyPr wrap="square" lIns="0" tIns="0" rIns="0" bIns="0" rtlCol="0" anchor="ctr">
            <a:normAutofit/>
          </a:bodyPr>
          <a:lstStyle/>
          <a:p>
            <a:pPr algn="l" indent="0" marL="0">
              <a:buNone/>
            </a:pPr>
            <a:r>
              <a:rPr lang="en-US" sz="750" b="1" spc="75" kern="0" dirty="0">
                <a:solidFill>
                  <a:srgbClr val="BEF264"/>
                </a:solidFill>
                <a:latin typeface="Aptos" pitchFamily="34" charset="0"/>
                <a:ea typeface="Aptos" pitchFamily="34" charset="-122"/>
                <a:cs typeface="Aptos" pitchFamily="34" charset="-120"/>
              </a:rPr>
              <a:t>HUMAN · AUTHORITY</a:t>
            </a:r>
            <a:endParaRPr lang="en-US" sz="750" dirty="0"/>
          </a:p>
        </p:txBody>
      </p:sp>
      <p:sp>
        <p:nvSpPr>
          <p:cNvPr id="39" name="Text 37"/>
          <p:cNvSpPr/>
          <p:nvPr/>
        </p:nvSpPr>
        <p:spPr>
          <a:xfrm>
            <a:off x="9326880" y="2907792"/>
            <a:ext cx="1920240" cy="347472"/>
          </a:xfrm>
          <a:prstGeom prst="rect">
            <a:avLst/>
          </a:prstGeom>
          <a:noFill/>
          <a:ln/>
        </p:spPr>
        <p:txBody>
          <a:bodyPr wrap="square" lIns="0" tIns="0" rIns="0" bIns="0" rtlCol="0" anchor="ctr">
            <a:normAutofit/>
          </a:bodyPr>
          <a:lstStyle/>
          <a:p>
            <a:pPr algn="l" indent="0" marL="0">
              <a:buNone/>
            </a:pPr>
            <a:r>
              <a:rPr lang="en-US" sz="2000" b="1" dirty="0">
                <a:solidFill>
                  <a:srgbClr val="FFFFFF"/>
                </a:solidFill>
                <a:latin typeface="Aptos Display" pitchFamily="34" charset="0"/>
                <a:ea typeface="Aptos Display" pitchFamily="34" charset="-122"/>
                <a:cs typeface="Aptos Display" pitchFamily="34" charset="-120"/>
              </a:rPr>
              <a:t>Store owner</a:t>
            </a:r>
            <a:endParaRPr lang="en-US" sz="2000" dirty="0"/>
          </a:p>
        </p:txBody>
      </p:sp>
      <p:sp>
        <p:nvSpPr>
          <p:cNvPr id="40" name="Text 38"/>
          <p:cNvSpPr/>
          <p:nvPr/>
        </p:nvSpPr>
        <p:spPr>
          <a:xfrm>
            <a:off x="9326880" y="3429000"/>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BEF264"/>
                </a:solidFill>
                <a:latin typeface="Aptos" pitchFamily="34" charset="0"/>
                <a:ea typeface="Aptos" pitchFamily="34" charset="-122"/>
                <a:cs typeface="Aptos" pitchFamily="34" charset="-120"/>
              </a:rPr>
              <a:t>WHAT</a:t>
            </a:r>
            <a:endParaRPr lang="en-US" sz="750" dirty="0"/>
          </a:p>
        </p:txBody>
      </p:sp>
      <p:sp>
        <p:nvSpPr>
          <p:cNvPr id="41" name="Text 39"/>
          <p:cNvSpPr/>
          <p:nvPr/>
        </p:nvSpPr>
        <p:spPr>
          <a:xfrm>
            <a:off x="9326880" y="3639312"/>
            <a:ext cx="1920240" cy="438912"/>
          </a:xfrm>
          <a:prstGeom prst="rect">
            <a:avLst/>
          </a:prstGeom>
          <a:noFill/>
          <a:ln/>
        </p:spPr>
        <p:txBody>
          <a:bodyPr wrap="square" lIns="0" tIns="0" rIns="0" bIns="0" rtlCol="0" anchor="t">
            <a:normAutofit/>
          </a:bodyPr>
          <a:lstStyle/>
          <a:p>
            <a:pPr algn="l" indent="0" marL="0">
              <a:buNone/>
            </a:pPr>
            <a:r>
              <a:rPr lang="en-US" sz="1020" b="1" dirty="0">
                <a:solidFill>
                  <a:srgbClr val="FFFFFF"/>
                </a:solidFill>
                <a:latin typeface="Aptos" pitchFamily="34" charset="0"/>
                <a:ea typeface="Aptos" pitchFamily="34" charset="-122"/>
                <a:cs typeface="Aptos" pitchFamily="34" charset="-120"/>
              </a:rPr>
              <a:t>Approves or rejects the pending recommendation.</a:t>
            </a:r>
            <a:endParaRPr lang="en-US" sz="1020" dirty="0"/>
          </a:p>
        </p:txBody>
      </p:sp>
      <p:sp>
        <p:nvSpPr>
          <p:cNvPr id="42" name="Text 40"/>
          <p:cNvSpPr/>
          <p:nvPr/>
        </p:nvSpPr>
        <p:spPr>
          <a:xfrm>
            <a:off x="9326880" y="4224528"/>
            <a:ext cx="475488" cy="164592"/>
          </a:xfrm>
          <a:prstGeom prst="rect">
            <a:avLst/>
          </a:prstGeom>
          <a:noFill/>
          <a:ln/>
        </p:spPr>
        <p:txBody>
          <a:bodyPr wrap="square" lIns="0" tIns="0" rIns="0" bIns="0" rtlCol="0" anchor="ctr">
            <a:normAutofit/>
          </a:bodyPr>
          <a:lstStyle/>
          <a:p>
            <a:pPr algn="l" indent="0" marL="0">
              <a:buNone/>
            </a:pPr>
            <a:r>
              <a:rPr lang="en-US" sz="750" b="1" spc="100" kern="0" dirty="0">
                <a:solidFill>
                  <a:srgbClr val="BEF264"/>
                </a:solidFill>
                <a:latin typeface="Aptos" pitchFamily="34" charset="0"/>
                <a:ea typeface="Aptos" pitchFamily="34" charset="-122"/>
                <a:cs typeface="Aptos" pitchFamily="34" charset="-120"/>
              </a:rPr>
              <a:t>WHY</a:t>
            </a:r>
            <a:endParaRPr lang="en-US" sz="750" dirty="0"/>
          </a:p>
        </p:txBody>
      </p:sp>
      <p:sp>
        <p:nvSpPr>
          <p:cNvPr id="43" name="Text 41"/>
          <p:cNvSpPr/>
          <p:nvPr/>
        </p:nvSpPr>
        <p:spPr>
          <a:xfrm>
            <a:off x="9326880" y="4425696"/>
            <a:ext cx="1920240" cy="438912"/>
          </a:xfrm>
          <a:prstGeom prst="rect">
            <a:avLst/>
          </a:prstGeom>
          <a:noFill/>
          <a:ln/>
        </p:spPr>
        <p:txBody>
          <a:bodyPr wrap="square" lIns="0" tIns="0" rIns="0" bIns="0" rtlCol="0" anchor="t">
            <a:normAutofit/>
          </a:bodyPr>
          <a:lstStyle/>
          <a:p>
            <a:pPr algn="l" indent="0" marL="0">
              <a:buNone/>
            </a:pPr>
            <a:r>
              <a:rPr lang="en-US" sz="940" dirty="0">
                <a:solidFill>
                  <a:srgbClr val="BBD0C8"/>
                </a:solidFill>
                <a:latin typeface="Aptos" pitchFamily="34" charset="0"/>
                <a:ea typeface="Aptos" pitchFamily="34" charset="-122"/>
                <a:cs typeface="Aptos" pitchFamily="34" charset="-120"/>
              </a:rPr>
              <a:t>Pricing accountability remains with the merchant.</a:t>
            </a:r>
            <a:endParaRPr lang="en-US" sz="940" dirty="0"/>
          </a:p>
        </p:txBody>
      </p:sp>
      <p:sp>
        <p:nvSpPr>
          <p:cNvPr id="44" name="Shape 42"/>
          <p:cNvSpPr/>
          <p:nvPr/>
        </p:nvSpPr>
        <p:spPr>
          <a:xfrm>
            <a:off x="1078992" y="5276088"/>
            <a:ext cx="10012680" cy="566928"/>
          </a:xfrm>
          <a:prstGeom prst="roundRect">
            <a:avLst>
              <a:gd name="adj" fmla="val 25806"/>
            </a:avLst>
          </a:prstGeom>
          <a:solidFill>
            <a:srgbClr val="244E42"/>
          </a:solidFill>
          <a:ln w="12700">
            <a:solidFill>
              <a:srgbClr val="244E42">
                <a:alpha val="0"/>
              </a:srgbClr>
            </a:solidFill>
            <a:prstDash val="solid"/>
          </a:ln>
        </p:spPr>
      </p:sp>
      <p:sp>
        <p:nvSpPr>
          <p:cNvPr id="45" name="Text 43"/>
          <p:cNvSpPr/>
          <p:nvPr/>
        </p:nvSpPr>
        <p:spPr>
          <a:xfrm>
            <a:off x="1307592" y="5458968"/>
            <a:ext cx="1444752" cy="164592"/>
          </a:xfrm>
          <a:prstGeom prst="rect">
            <a:avLst/>
          </a:prstGeom>
          <a:noFill/>
          <a:ln/>
        </p:spPr>
        <p:txBody>
          <a:bodyPr wrap="square" lIns="0" tIns="0" rIns="0" bIns="0" rtlCol="0" anchor="ctr">
            <a:normAutofit/>
          </a:bodyPr>
          <a:lstStyle/>
          <a:p>
            <a:pPr algn="l" indent="0" marL="0">
              <a:buNone/>
            </a:pPr>
            <a:r>
              <a:rPr lang="en-US" sz="820" b="1" spc="70" kern="0" dirty="0">
                <a:solidFill>
                  <a:srgbClr val="7C3AED"/>
                </a:solidFill>
                <a:latin typeface="Aptos" pitchFamily="34" charset="0"/>
                <a:ea typeface="Aptos" pitchFamily="34" charset="-122"/>
                <a:cs typeface="Aptos" pitchFamily="34" charset="-120"/>
              </a:rPr>
              <a:t>XGBOOST PREDICTS</a:t>
            </a:r>
            <a:endParaRPr lang="en-US" sz="820" dirty="0"/>
          </a:p>
        </p:txBody>
      </p:sp>
      <p:sp>
        <p:nvSpPr>
          <p:cNvPr id="46" name="Text 44"/>
          <p:cNvSpPr/>
          <p:nvPr/>
        </p:nvSpPr>
        <p:spPr>
          <a:xfrm>
            <a:off x="2761488" y="5394960"/>
            <a:ext cx="320040" cy="274320"/>
          </a:xfrm>
          <a:prstGeom prst="rect">
            <a:avLst/>
          </a:prstGeom>
          <a:noFill/>
          <a:ln/>
        </p:spPr>
        <p:txBody>
          <a:bodyPr wrap="square" lIns="0" tIns="0" rIns="0" bIns="0" rtlCol="0" anchor="ctr">
            <a:normAutofit/>
          </a:bodyPr>
          <a:lstStyle/>
          <a:p>
            <a:pPr algn="ctr" indent="0" marL="0">
              <a:buNone/>
            </a:pPr>
            <a:r>
              <a:rPr lang="en-US" sz="1700" b="1" dirty="0">
                <a:solidFill>
                  <a:srgbClr val="BEF264"/>
                </a:solidFill>
                <a:latin typeface="Aptos" pitchFamily="34" charset="0"/>
                <a:ea typeface="Aptos" pitchFamily="34" charset="-122"/>
                <a:cs typeface="Aptos" pitchFamily="34" charset="-120"/>
              </a:rPr>
              <a:t>→</a:t>
            </a:r>
            <a:endParaRPr lang="en-US" sz="1700" dirty="0"/>
          </a:p>
        </p:txBody>
      </p:sp>
      <p:sp>
        <p:nvSpPr>
          <p:cNvPr id="47" name="Text 45"/>
          <p:cNvSpPr/>
          <p:nvPr/>
        </p:nvSpPr>
        <p:spPr>
          <a:xfrm>
            <a:off x="3136392" y="5458968"/>
            <a:ext cx="1444752" cy="164592"/>
          </a:xfrm>
          <a:prstGeom prst="rect">
            <a:avLst/>
          </a:prstGeom>
          <a:noFill/>
          <a:ln/>
        </p:spPr>
        <p:txBody>
          <a:bodyPr wrap="square" lIns="0" tIns="0" rIns="0" bIns="0" rtlCol="0" anchor="ctr">
            <a:normAutofit/>
          </a:bodyPr>
          <a:lstStyle/>
          <a:p>
            <a:pPr algn="l" indent="0" marL="0">
              <a:buNone/>
            </a:pPr>
            <a:r>
              <a:rPr lang="en-US" sz="820" b="1" spc="70" kern="0" dirty="0">
                <a:solidFill>
                  <a:srgbClr val="F97316"/>
                </a:solidFill>
                <a:latin typeface="Aptos" pitchFamily="34" charset="0"/>
                <a:ea typeface="Aptos" pitchFamily="34" charset="-122"/>
                <a:cs typeface="Aptos" pitchFamily="34" charset="-120"/>
              </a:rPr>
              <a:t>POLICY CONSTRAINS</a:t>
            </a:r>
            <a:endParaRPr lang="en-US" sz="820" dirty="0"/>
          </a:p>
        </p:txBody>
      </p:sp>
      <p:sp>
        <p:nvSpPr>
          <p:cNvPr id="48" name="Text 46"/>
          <p:cNvSpPr/>
          <p:nvPr/>
        </p:nvSpPr>
        <p:spPr>
          <a:xfrm>
            <a:off x="4617720" y="5394960"/>
            <a:ext cx="320040" cy="274320"/>
          </a:xfrm>
          <a:prstGeom prst="rect">
            <a:avLst/>
          </a:prstGeom>
          <a:noFill/>
          <a:ln/>
        </p:spPr>
        <p:txBody>
          <a:bodyPr wrap="square" lIns="0" tIns="0" rIns="0" bIns="0" rtlCol="0" anchor="ctr">
            <a:normAutofit/>
          </a:bodyPr>
          <a:lstStyle/>
          <a:p>
            <a:pPr algn="ctr" indent="0" marL="0">
              <a:buNone/>
            </a:pPr>
            <a:r>
              <a:rPr lang="en-US" sz="1700" b="1" dirty="0">
                <a:solidFill>
                  <a:srgbClr val="BEF264"/>
                </a:solidFill>
                <a:latin typeface="Aptos" pitchFamily="34" charset="0"/>
                <a:ea typeface="Aptos" pitchFamily="34" charset="-122"/>
                <a:cs typeface="Aptos" pitchFamily="34" charset="-120"/>
              </a:rPr>
              <a:t>→</a:t>
            </a:r>
            <a:endParaRPr lang="en-US" sz="1700" dirty="0"/>
          </a:p>
        </p:txBody>
      </p:sp>
      <p:sp>
        <p:nvSpPr>
          <p:cNvPr id="49" name="Text 47"/>
          <p:cNvSpPr/>
          <p:nvPr/>
        </p:nvSpPr>
        <p:spPr>
          <a:xfrm>
            <a:off x="4983480" y="5458968"/>
            <a:ext cx="1737360" cy="164592"/>
          </a:xfrm>
          <a:prstGeom prst="rect">
            <a:avLst/>
          </a:prstGeom>
          <a:noFill/>
          <a:ln/>
        </p:spPr>
        <p:txBody>
          <a:bodyPr wrap="square" lIns="0" tIns="0" rIns="0" bIns="0" rtlCol="0" anchor="ctr">
            <a:normAutofit/>
          </a:bodyPr>
          <a:lstStyle/>
          <a:p>
            <a:pPr algn="l" indent="0" marL="0">
              <a:buNone/>
            </a:pPr>
            <a:r>
              <a:rPr lang="en-US" sz="820" b="1" spc="70" kern="0" dirty="0">
                <a:solidFill>
                  <a:srgbClr val="10B981"/>
                </a:solidFill>
                <a:latin typeface="Aptos" pitchFamily="34" charset="0"/>
                <a:ea typeface="Aptos" pitchFamily="34" charset="-122"/>
                <a:cs typeface="Aptos" pitchFamily="34" charset="-120"/>
              </a:rPr>
              <a:t>GEMINI COMMUNICATES</a:t>
            </a:r>
            <a:endParaRPr lang="en-US" sz="820" dirty="0"/>
          </a:p>
        </p:txBody>
      </p:sp>
      <p:sp>
        <p:nvSpPr>
          <p:cNvPr id="50" name="Text 48"/>
          <p:cNvSpPr/>
          <p:nvPr/>
        </p:nvSpPr>
        <p:spPr>
          <a:xfrm>
            <a:off x="6793992" y="5394960"/>
            <a:ext cx="320040" cy="274320"/>
          </a:xfrm>
          <a:prstGeom prst="rect">
            <a:avLst/>
          </a:prstGeom>
          <a:noFill/>
          <a:ln/>
        </p:spPr>
        <p:txBody>
          <a:bodyPr wrap="square" lIns="0" tIns="0" rIns="0" bIns="0" rtlCol="0" anchor="ctr">
            <a:normAutofit/>
          </a:bodyPr>
          <a:lstStyle/>
          <a:p>
            <a:pPr algn="ctr" indent="0" marL="0">
              <a:buNone/>
            </a:pPr>
            <a:r>
              <a:rPr lang="en-US" sz="1700" b="1" dirty="0">
                <a:solidFill>
                  <a:srgbClr val="BEF264"/>
                </a:solidFill>
                <a:latin typeface="Aptos" pitchFamily="34" charset="0"/>
                <a:ea typeface="Aptos" pitchFamily="34" charset="-122"/>
                <a:cs typeface="Aptos" pitchFamily="34" charset="-120"/>
              </a:rPr>
              <a:t>→</a:t>
            </a:r>
            <a:endParaRPr lang="en-US" sz="1700" dirty="0"/>
          </a:p>
        </p:txBody>
      </p:sp>
      <p:sp>
        <p:nvSpPr>
          <p:cNvPr id="51" name="Text 49"/>
          <p:cNvSpPr/>
          <p:nvPr/>
        </p:nvSpPr>
        <p:spPr>
          <a:xfrm>
            <a:off x="7205472" y="5458968"/>
            <a:ext cx="1371600" cy="164592"/>
          </a:xfrm>
          <a:prstGeom prst="rect">
            <a:avLst/>
          </a:prstGeom>
          <a:noFill/>
          <a:ln/>
        </p:spPr>
        <p:txBody>
          <a:bodyPr wrap="square" lIns="0" tIns="0" rIns="0" bIns="0" rtlCol="0" anchor="ctr">
            <a:normAutofit/>
          </a:bodyPr>
          <a:lstStyle/>
          <a:p>
            <a:pPr algn="l" indent="0" marL="0">
              <a:buNone/>
            </a:pPr>
            <a:r>
              <a:rPr lang="en-US" sz="820" b="1" spc="70" kern="0" dirty="0">
                <a:solidFill>
                  <a:srgbClr val="BEF264"/>
                </a:solidFill>
                <a:latin typeface="Aptos" pitchFamily="34" charset="0"/>
                <a:ea typeface="Aptos" pitchFamily="34" charset="-122"/>
                <a:cs typeface="Aptos" pitchFamily="34" charset="-120"/>
              </a:rPr>
              <a:t>OWNER DECIDES</a:t>
            </a:r>
            <a:endParaRPr lang="en-US" sz="820" dirty="0"/>
          </a:p>
        </p:txBody>
      </p:sp>
      <p:sp>
        <p:nvSpPr>
          <p:cNvPr id="52" name="Shape 50"/>
          <p:cNvSpPr/>
          <p:nvPr/>
        </p:nvSpPr>
        <p:spPr>
          <a:xfrm>
            <a:off x="640080" y="6035040"/>
            <a:ext cx="1188720" cy="292608"/>
          </a:xfrm>
          <a:prstGeom prst="roundRect">
            <a:avLst>
              <a:gd name="adj" fmla="val 50000"/>
            </a:avLst>
          </a:prstGeom>
          <a:solidFill>
            <a:srgbClr val="7C3AED"/>
          </a:solidFill>
          <a:ln w="12700">
            <a:solidFill>
              <a:srgbClr val="7C3AED">
                <a:alpha val="0"/>
              </a:srgbClr>
            </a:solidFill>
            <a:prstDash val="solid"/>
          </a:ln>
        </p:spPr>
      </p:sp>
      <p:sp>
        <p:nvSpPr>
          <p:cNvPr id="53" name="Text 51"/>
          <p:cNvSpPr/>
          <p:nvPr/>
        </p:nvSpPr>
        <p:spPr>
          <a:xfrm>
            <a:off x="713232" y="6035040"/>
            <a:ext cx="1042416" cy="292608"/>
          </a:xfrm>
          <a:prstGeom prst="rect">
            <a:avLst/>
          </a:prstGeom>
          <a:noFill/>
          <a:ln/>
        </p:spPr>
        <p:txBody>
          <a:bodyPr wrap="square" lIns="0" tIns="0" rIns="0" bIns="0" rtlCol="0" anchor="ctr">
            <a:normAutofit/>
          </a:bodyPr>
          <a:lstStyle/>
          <a:p>
            <a:pPr algn="ctr" indent="0" marL="0">
              <a:buNone/>
            </a:pPr>
            <a:r>
              <a:rPr lang="en-US" sz="900" b="1" dirty="0">
                <a:solidFill>
                  <a:srgbClr val="FFFFFF"/>
                </a:solidFill>
                <a:latin typeface="Aptos" pitchFamily="34" charset="0"/>
                <a:ea typeface="Aptos" pitchFamily="34" charset="-122"/>
                <a:cs typeface="Aptos" pitchFamily="34" charset="-120"/>
              </a:rPr>
              <a:t>LIVE: XGBOOST</a:t>
            </a:r>
            <a:endParaRPr lang="en-US" sz="900" dirty="0"/>
          </a:p>
        </p:txBody>
      </p:sp>
      <p:sp>
        <p:nvSpPr>
          <p:cNvPr id="54" name="Shape 52"/>
          <p:cNvSpPr/>
          <p:nvPr/>
        </p:nvSpPr>
        <p:spPr>
          <a:xfrm>
            <a:off x="1993392" y="6035040"/>
            <a:ext cx="2697480" cy="292608"/>
          </a:xfrm>
          <a:prstGeom prst="roundRect">
            <a:avLst>
              <a:gd name="adj" fmla="val 50000"/>
            </a:avLst>
          </a:prstGeom>
          <a:solidFill>
            <a:srgbClr val="FFF0E7"/>
          </a:solidFill>
          <a:ln w="12700">
            <a:solidFill>
              <a:srgbClr val="FFF0E7">
                <a:alpha val="0"/>
              </a:srgbClr>
            </a:solidFill>
            <a:prstDash val="solid"/>
          </a:ln>
        </p:spPr>
      </p:sp>
      <p:sp>
        <p:nvSpPr>
          <p:cNvPr id="55" name="Text 53"/>
          <p:cNvSpPr/>
          <p:nvPr/>
        </p:nvSpPr>
        <p:spPr>
          <a:xfrm>
            <a:off x="2066544" y="6035040"/>
            <a:ext cx="2551176" cy="292608"/>
          </a:xfrm>
          <a:prstGeom prst="rect">
            <a:avLst/>
          </a:prstGeom>
          <a:noFill/>
          <a:ln/>
        </p:spPr>
        <p:txBody>
          <a:bodyPr wrap="square" lIns="0" tIns="0" rIns="0" bIns="0" rtlCol="0" anchor="ctr">
            <a:normAutofit/>
          </a:bodyPr>
          <a:lstStyle/>
          <a:p>
            <a:pPr algn="ctr" indent="0" marL="0">
              <a:buNone/>
            </a:pPr>
            <a:r>
              <a:rPr lang="en-US" sz="900" b="1" dirty="0">
                <a:solidFill>
                  <a:srgbClr val="F97316"/>
                </a:solidFill>
                <a:latin typeface="Aptos" pitchFamily="34" charset="0"/>
                <a:ea typeface="Aptos" pitchFamily="34" charset="-122"/>
                <a:cs typeface="Aptos" pitchFamily="34" charset="-120"/>
              </a:rPr>
              <a:t>SYNTHETIC MAE 2.097 VS 6.332 BASELINE</a:t>
            </a:r>
            <a:endParaRPr lang="en-US" sz="900" dirty="0"/>
          </a:p>
        </p:txBody>
      </p:sp>
      <p:sp>
        <p:nvSpPr>
          <p:cNvPr id="56" name="Shape 54"/>
          <p:cNvSpPr/>
          <p:nvPr/>
        </p:nvSpPr>
        <p:spPr>
          <a:xfrm>
            <a:off x="4864608" y="6035040"/>
            <a:ext cx="1783080" cy="292608"/>
          </a:xfrm>
          <a:prstGeom prst="roundRect">
            <a:avLst>
              <a:gd name="adj" fmla="val 50000"/>
            </a:avLst>
          </a:prstGeom>
          <a:solidFill>
            <a:srgbClr val="385E52"/>
          </a:solidFill>
          <a:ln w="12700">
            <a:solidFill>
              <a:srgbClr val="385E52">
                <a:alpha val="0"/>
              </a:srgbClr>
            </a:solidFill>
            <a:prstDash val="solid"/>
          </a:ln>
        </p:spPr>
      </p:sp>
      <p:sp>
        <p:nvSpPr>
          <p:cNvPr id="57" name="Text 55"/>
          <p:cNvSpPr/>
          <p:nvPr/>
        </p:nvSpPr>
        <p:spPr>
          <a:xfrm>
            <a:off x="4937760" y="6035040"/>
            <a:ext cx="1636776" cy="292608"/>
          </a:xfrm>
          <a:prstGeom prst="rect">
            <a:avLst/>
          </a:prstGeom>
          <a:noFill/>
          <a:ln/>
        </p:spPr>
        <p:txBody>
          <a:bodyPr wrap="square" lIns="0" tIns="0" rIns="0" bIns="0" rtlCol="0" anchor="ctr">
            <a:normAutofit/>
          </a:bodyPr>
          <a:lstStyle/>
          <a:p>
            <a:pPr algn="ctr" indent="0" marL="0">
              <a:buNone/>
            </a:pPr>
            <a:r>
              <a:rPr lang="en-US" sz="900" b="1" dirty="0">
                <a:solidFill>
                  <a:srgbClr val="D6E5DF"/>
                </a:solidFill>
                <a:latin typeface="Aptos" pitchFamily="34" charset="0"/>
                <a:ea typeface="Aptos" pitchFamily="34" charset="-122"/>
                <a:cs typeface="Aptos" pitchFamily="34" charset="-120"/>
              </a:rPr>
              <a:t>SAFE TEMPLATE FALLBACK</a:t>
            </a:r>
            <a:endParaRPr lang="en-US" sz="900" dirty="0"/>
          </a:p>
        </p:txBody>
      </p:sp>
      <p:sp>
        <p:nvSpPr>
          <p:cNvPr id="58" name="Shape 56"/>
          <p:cNvSpPr/>
          <p:nvPr/>
        </p:nvSpPr>
        <p:spPr>
          <a:xfrm>
            <a:off x="502920" y="6419088"/>
            <a:ext cx="10744200" cy="0"/>
          </a:xfrm>
          <a:prstGeom prst="line">
            <a:avLst/>
          </a:prstGeom>
          <a:noFill/>
          <a:ln w="10160">
            <a:solidFill>
              <a:srgbClr val="D9E3DD"/>
            </a:solidFill>
            <a:prstDash val="solid"/>
          </a:ln>
        </p:spPr>
      </p:sp>
      <p:sp>
        <p:nvSpPr>
          <p:cNvPr id="59" name="Text 57"/>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10B981"/>
                </a:solidFill>
                <a:latin typeface="Aptos" pitchFamily="34" charset="0"/>
                <a:ea typeface="Aptos" pitchFamily="34" charset="-122"/>
                <a:cs typeface="Aptos" pitchFamily="34" charset="-120"/>
              </a:rPr>
              <a:t>FRESHSAVER</a:t>
            </a:r>
            <a:endParaRPr lang="en-US" sz="750" dirty="0"/>
          </a:p>
        </p:txBody>
      </p:sp>
      <p:sp>
        <p:nvSpPr>
          <p:cNvPr id="60" name="Text 58"/>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82938D"/>
                </a:solidFill>
                <a:latin typeface="Aptos" pitchFamily="34" charset="0"/>
                <a:ea typeface="Aptos" pitchFamily="34" charset="-122"/>
                <a:cs typeface="Aptos" pitchFamily="34" charset="-120"/>
              </a:rPr>
              <a:t>AI technologies used</a:t>
            </a:r>
            <a:endParaRPr lang="en-US" sz="750" dirty="0"/>
          </a:p>
        </p:txBody>
      </p:sp>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96ADA4"/>
                </a:solidFill>
                <a:latin typeface="Aptos"/>
                <a:ea typeface="Aptos"/>
                <a:cs typeface="Aptos"/>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BEF264"/>
                </a:solidFill>
                <a:latin typeface="Aptos" pitchFamily="34" charset="0"/>
                <a:ea typeface="Aptos" pitchFamily="34" charset="-122"/>
                <a:cs typeface="Aptos" pitchFamily="34" charset="-120"/>
              </a:rPr>
              <a:t>TECHNICAL ARCHITECTURE</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FFFFFF"/>
                </a:solidFill>
                <a:latin typeface="Aptos Display" pitchFamily="34" charset="0"/>
                <a:ea typeface="Aptos Display" pitchFamily="34" charset="-122"/>
                <a:cs typeface="Aptos Display" pitchFamily="34" charset="-120"/>
              </a:rPr>
              <a:t>Store-scoped from database row to customer email.</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B9CBC4"/>
                </a:solidFill>
                <a:latin typeface="Aptos" pitchFamily="34" charset="0"/>
                <a:ea typeface="Aptos" pitchFamily="34" charset="-122"/>
                <a:cs typeface="Aptos" pitchFamily="34" charset="-120"/>
              </a:rPr>
              <a:t>The browser is untrusted. Role, store ownership and recommendation state are resolved on the server.</a:t>
            </a:r>
            <a:endParaRPr lang="en-US" sz="1250" dirty="0"/>
          </a:p>
        </p:txBody>
      </p:sp>
      <p:sp>
        <p:nvSpPr>
          <p:cNvPr id="5" name="Text 3"/>
          <p:cNvSpPr/>
          <p:nvPr/>
        </p:nvSpPr>
        <p:spPr>
          <a:xfrm>
            <a:off x="621792" y="2240280"/>
            <a:ext cx="1170432" cy="228600"/>
          </a:xfrm>
          <a:prstGeom prst="rect">
            <a:avLst/>
          </a:prstGeom>
          <a:noFill/>
          <a:ln/>
        </p:spPr>
        <p:txBody>
          <a:bodyPr wrap="square" lIns="0" tIns="0" rIns="0" bIns="0" rtlCol="0" anchor="ctr">
            <a:normAutofit/>
          </a:bodyPr>
          <a:lstStyle/>
          <a:p>
            <a:pPr algn="l" indent="0" marL="0">
              <a:buNone/>
            </a:pPr>
            <a:r>
              <a:rPr lang="en-US" sz="850" b="1" spc="120" kern="0" dirty="0">
                <a:solidFill>
                  <a:srgbClr val="BEF264"/>
                </a:solidFill>
                <a:latin typeface="Aptos" pitchFamily="34" charset="0"/>
                <a:ea typeface="Aptos" pitchFamily="34" charset="-122"/>
                <a:cs typeface="Aptos" pitchFamily="34" charset="-120"/>
              </a:rPr>
              <a:t>EXPERIENCE</a:t>
            </a:r>
            <a:endParaRPr lang="en-US" sz="850" dirty="0"/>
          </a:p>
        </p:txBody>
      </p:sp>
      <p:sp>
        <p:nvSpPr>
          <p:cNvPr id="6" name="Shape 4"/>
          <p:cNvSpPr/>
          <p:nvPr/>
        </p:nvSpPr>
        <p:spPr>
          <a:xfrm>
            <a:off x="1737360" y="2377440"/>
            <a:ext cx="411480" cy="0"/>
          </a:xfrm>
          <a:prstGeom prst="line">
            <a:avLst/>
          </a:prstGeom>
          <a:noFill/>
          <a:ln w="17780">
            <a:solidFill>
              <a:srgbClr val="BEF264"/>
            </a:solidFill>
            <a:prstDash val="solid"/>
          </a:ln>
        </p:spPr>
      </p:sp>
      <p:sp>
        <p:nvSpPr>
          <p:cNvPr id="7" name="Shape 5"/>
          <p:cNvSpPr/>
          <p:nvPr/>
        </p:nvSpPr>
        <p:spPr>
          <a:xfrm>
            <a:off x="2331720" y="2029968"/>
            <a:ext cx="2560320" cy="694944"/>
          </a:xfrm>
          <a:prstGeom prst="roundRect">
            <a:avLst>
              <a:gd name="adj" fmla="val 23684"/>
            </a:avLst>
          </a:prstGeom>
          <a:solidFill>
            <a:srgbClr val="244E42"/>
          </a:solidFill>
          <a:ln w="12700">
            <a:solidFill>
              <a:srgbClr val="496C61"/>
            </a:solidFill>
            <a:prstDash val="solid"/>
          </a:ln>
        </p:spPr>
      </p:sp>
      <p:sp>
        <p:nvSpPr>
          <p:cNvPr id="8" name="Shape 6"/>
          <p:cNvSpPr/>
          <p:nvPr/>
        </p:nvSpPr>
        <p:spPr>
          <a:xfrm>
            <a:off x="2496312" y="2185416"/>
            <a:ext cx="365760" cy="365760"/>
          </a:xfrm>
          <a:prstGeom prst="ellipse">
            <a:avLst/>
          </a:prstGeom>
          <a:solidFill>
            <a:srgbClr val="BEF264"/>
          </a:solidFill>
          <a:ln w="12700">
            <a:solidFill>
              <a:srgbClr val="BEF264"/>
            </a:solidFill>
            <a:prstDash val="solid"/>
          </a:ln>
        </p:spPr>
      </p:sp>
      <p:sp>
        <p:nvSpPr>
          <p:cNvPr id="9" name="Text 7"/>
          <p:cNvSpPr/>
          <p:nvPr/>
        </p:nvSpPr>
        <p:spPr>
          <a:xfrm>
            <a:off x="2496312" y="2185416"/>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173D31"/>
                </a:solidFill>
                <a:latin typeface="Aptos" pitchFamily="34" charset="0"/>
                <a:ea typeface="Aptos" pitchFamily="34" charset="-122"/>
                <a:cs typeface="Aptos" pitchFamily="34" charset="-120"/>
              </a:rPr>
              <a:t>1</a:t>
            </a:r>
            <a:endParaRPr lang="en-US" sz="1000" dirty="0"/>
          </a:p>
        </p:txBody>
      </p:sp>
      <p:sp>
        <p:nvSpPr>
          <p:cNvPr id="10" name="Text 8"/>
          <p:cNvSpPr/>
          <p:nvPr/>
        </p:nvSpPr>
        <p:spPr>
          <a:xfrm>
            <a:off x="2990088" y="2148840"/>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Shopper marketplace</a:t>
            </a:r>
            <a:endParaRPr lang="en-US" sz="1100" dirty="0"/>
          </a:p>
        </p:txBody>
      </p:sp>
      <p:sp>
        <p:nvSpPr>
          <p:cNvPr id="11" name="Shape 9"/>
          <p:cNvSpPr/>
          <p:nvPr/>
        </p:nvSpPr>
        <p:spPr>
          <a:xfrm>
            <a:off x="5349240" y="2029968"/>
            <a:ext cx="2560320" cy="694944"/>
          </a:xfrm>
          <a:prstGeom prst="roundRect">
            <a:avLst>
              <a:gd name="adj" fmla="val 23684"/>
            </a:avLst>
          </a:prstGeom>
          <a:solidFill>
            <a:srgbClr val="244E42"/>
          </a:solidFill>
          <a:ln w="12700">
            <a:solidFill>
              <a:srgbClr val="496C61"/>
            </a:solidFill>
            <a:prstDash val="solid"/>
          </a:ln>
        </p:spPr>
      </p:sp>
      <p:sp>
        <p:nvSpPr>
          <p:cNvPr id="12" name="Shape 10"/>
          <p:cNvSpPr/>
          <p:nvPr/>
        </p:nvSpPr>
        <p:spPr>
          <a:xfrm>
            <a:off x="5513832" y="2185416"/>
            <a:ext cx="365760" cy="365760"/>
          </a:xfrm>
          <a:prstGeom prst="ellipse">
            <a:avLst/>
          </a:prstGeom>
          <a:solidFill>
            <a:srgbClr val="BEF264"/>
          </a:solidFill>
          <a:ln w="12700">
            <a:solidFill>
              <a:srgbClr val="BEF264"/>
            </a:solidFill>
            <a:prstDash val="solid"/>
          </a:ln>
        </p:spPr>
      </p:sp>
      <p:sp>
        <p:nvSpPr>
          <p:cNvPr id="13" name="Text 11"/>
          <p:cNvSpPr/>
          <p:nvPr/>
        </p:nvSpPr>
        <p:spPr>
          <a:xfrm>
            <a:off x="5513832" y="2185416"/>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173D31"/>
                </a:solidFill>
                <a:latin typeface="Aptos" pitchFamily="34" charset="0"/>
                <a:ea typeface="Aptos" pitchFamily="34" charset="-122"/>
                <a:cs typeface="Aptos" pitchFamily="34" charset="-120"/>
              </a:rPr>
              <a:t>2</a:t>
            </a:r>
            <a:endParaRPr lang="en-US" sz="1000" dirty="0"/>
          </a:p>
        </p:txBody>
      </p:sp>
      <p:sp>
        <p:nvSpPr>
          <p:cNvPr id="14" name="Text 12"/>
          <p:cNvSpPr/>
          <p:nvPr/>
        </p:nvSpPr>
        <p:spPr>
          <a:xfrm>
            <a:off x="6007608" y="2148840"/>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Owner portal</a:t>
            </a:r>
            <a:endParaRPr lang="en-US" sz="1100" dirty="0"/>
          </a:p>
        </p:txBody>
      </p:sp>
      <p:sp>
        <p:nvSpPr>
          <p:cNvPr id="15" name="Shape 13"/>
          <p:cNvSpPr/>
          <p:nvPr/>
        </p:nvSpPr>
        <p:spPr>
          <a:xfrm>
            <a:off x="8366760" y="2029968"/>
            <a:ext cx="2560320" cy="694944"/>
          </a:xfrm>
          <a:prstGeom prst="roundRect">
            <a:avLst>
              <a:gd name="adj" fmla="val 23684"/>
            </a:avLst>
          </a:prstGeom>
          <a:solidFill>
            <a:srgbClr val="244E42"/>
          </a:solidFill>
          <a:ln w="12700">
            <a:solidFill>
              <a:srgbClr val="496C61"/>
            </a:solidFill>
            <a:prstDash val="solid"/>
          </a:ln>
        </p:spPr>
      </p:sp>
      <p:sp>
        <p:nvSpPr>
          <p:cNvPr id="16" name="Shape 14"/>
          <p:cNvSpPr/>
          <p:nvPr/>
        </p:nvSpPr>
        <p:spPr>
          <a:xfrm>
            <a:off x="8531352" y="2185416"/>
            <a:ext cx="365760" cy="365760"/>
          </a:xfrm>
          <a:prstGeom prst="ellipse">
            <a:avLst/>
          </a:prstGeom>
          <a:solidFill>
            <a:srgbClr val="BEF264"/>
          </a:solidFill>
          <a:ln w="12700">
            <a:solidFill>
              <a:srgbClr val="BEF264"/>
            </a:solidFill>
            <a:prstDash val="solid"/>
          </a:ln>
        </p:spPr>
      </p:sp>
      <p:sp>
        <p:nvSpPr>
          <p:cNvPr id="17" name="Text 15"/>
          <p:cNvSpPr/>
          <p:nvPr/>
        </p:nvSpPr>
        <p:spPr>
          <a:xfrm>
            <a:off x="8531352" y="2185416"/>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173D31"/>
                </a:solidFill>
                <a:latin typeface="Aptos" pitchFamily="34" charset="0"/>
                <a:ea typeface="Aptos" pitchFamily="34" charset="-122"/>
                <a:cs typeface="Aptos" pitchFamily="34" charset="-120"/>
              </a:rPr>
              <a:t>3</a:t>
            </a:r>
            <a:endParaRPr lang="en-US" sz="1000" dirty="0"/>
          </a:p>
        </p:txBody>
      </p:sp>
      <p:sp>
        <p:nvSpPr>
          <p:cNvPr id="18" name="Text 16"/>
          <p:cNvSpPr/>
          <p:nvPr/>
        </p:nvSpPr>
        <p:spPr>
          <a:xfrm>
            <a:off x="9025128" y="2148840"/>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Offline judge demo</a:t>
            </a:r>
            <a:endParaRPr lang="en-US" sz="1100" dirty="0"/>
          </a:p>
        </p:txBody>
      </p:sp>
      <p:sp>
        <p:nvSpPr>
          <p:cNvPr id="19" name="Text 17"/>
          <p:cNvSpPr/>
          <p:nvPr/>
        </p:nvSpPr>
        <p:spPr>
          <a:xfrm>
            <a:off x="621792" y="3264408"/>
            <a:ext cx="1170432" cy="228600"/>
          </a:xfrm>
          <a:prstGeom prst="rect">
            <a:avLst/>
          </a:prstGeom>
          <a:noFill/>
          <a:ln/>
        </p:spPr>
        <p:txBody>
          <a:bodyPr wrap="square" lIns="0" tIns="0" rIns="0" bIns="0" rtlCol="0" anchor="ctr">
            <a:normAutofit/>
          </a:bodyPr>
          <a:lstStyle/>
          <a:p>
            <a:pPr algn="l" indent="0" marL="0">
              <a:buNone/>
            </a:pPr>
            <a:r>
              <a:rPr lang="en-US" sz="850" b="1" spc="120" kern="0" dirty="0">
                <a:solidFill>
                  <a:srgbClr val="10B981"/>
                </a:solidFill>
                <a:latin typeface="Aptos" pitchFamily="34" charset="0"/>
                <a:ea typeface="Aptos" pitchFamily="34" charset="-122"/>
                <a:cs typeface="Aptos" pitchFamily="34" charset="-120"/>
              </a:rPr>
              <a:t>APPLICATION</a:t>
            </a:r>
            <a:endParaRPr lang="en-US" sz="850" dirty="0"/>
          </a:p>
        </p:txBody>
      </p:sp>
      <p:sp>
        <p:nvSpPr>
          <p:cNvPr id="20" name="Shape 18"/>
          <p:cNvSpPr/>
          <p:nvPr/>
        </p:nvSpPr>
        <p:spPr>
          <a:xfrm>
            <a:off x="1737360" y="3401568"/>
            <a:ext cx="411480" cy="0"/>
          </a:xfrm>
          <a:prstGeom prst="line">
            <a:avLst/>
          </a:prstGeom>
          <a:noFill/>
          <a:ln w="17780">
            <a:solidFill>
              <a:srgbClr val="10B981"/>
            </a:solidFill>
            <a:prstDash val="solid"/>
          </a:ln>
        </p:spPr>
      </p:sp>
      <p:sp>
        <p:nvSpPr>
          <p:cNvPr id="21" name="Shape 19"/>
          <p:cNvSpPr/>
          <p:nvPr/>
        </p:nvSpPr>
        <p:spPr>
          <a:xfrm>
            <a:off x="2331720" y="3054096"/>
            <a:ext cx="2560320" cy="694944"/>
          </a:xfrm>
          <a:prstGeom prst="roundRect">
            <a:avLst>
              <a:gd name="adj" fmla="val 23684"/>
            </a:avLst>
          </a:prstGeom>
          <a:solidFill>
            <a:srgbClr val="244E42"/>
          </a:solidFill>
          <a:ln w="12700">
            <a:solidFill>
              <a:srgbClr val="496C61"/>
            </a:solidFill>
            <a:prstDash val="solid"/>
          </a:ln>
        </p:spPr>
      </p:sp>
      <p:sp>
        <p:nvSpPr>
          <p:cNvPr id="22" name="Shape 20"/>
          <p:cNvSpPr/>
          <p:nvPr/>
        </p:nvSpPr>
        <p:spPr>
          <a:xfrm>
            <a:off x="2496312" y="3209544"/>
            <a:ext cx="365760" cy="365760"/>
          </a:xfrm>
          <a:prstGeom prst="ellipse">
            <a:avLst/>
          </a:prstGeom>
          <a:solidFill>
            <a:srgbClr val="10B981"/>
          </a:solidFill>
          <a:ln w="12700">
            <a:solidFill>
              <a:srgbClr val="10B981"/>
            </a:solidFill>
            <a:prstDash val="solid"/>
          </a:ln>
        </p:spPr>
      </p:sp>
      <p:sp>
        <p:nvSpPr>
          <p:cNvPr id="23" name="Text 21"/>
          <p:cNvSpPr/>
          <p:nvPr/>
        </p:nvSpPr>
        <p:spPr>
          <a:xfrm>
            <a:off x="2496312" y="3209544"/>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1</a:t>
            </a:r>
            <a:endParaRPr lang="en-US" sz="1000" dirty="0"/>
          </a:p>
        </p:txBody>
      </p:sp>
      <p:sp>
        <p:nvSpPr>
          <p:cNvPr id="24" name="Text 22"/>
          <p:cNvSpPr/>
          <p:nvPr/>
        </p:nvSpPr>
        <p:spPr>
          <a:xfrm>
            <a:off x="2990088" y="3172968"/>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Next.js 16 / Vercel</a:t>
            </a:r>
            <a:endParaRPr lang="en-US" sz="1100" dirty="0"/>
          </a:p>
        </p:txBody>
      </p:sp>
      <p:sp>
        <p:nvSpPr>
          <p:cNvPr id="25" name="Shape 23"/>
          <p:cNvSpPr/>
          <p:nvPr/>
        </p:nvSpPr>
        <p:spPr>
          <a:xfrm>
            <a:off x="5349240" y="3054096"/>
            <a:ext cx="2560320" cy="694944"/>
          </a:xfrm>
          <a:prstGeom prst="roundRect">
            <a:avLst>
              <a:gd name="adj" fmla="val 23684"/>
            </a:avLst>
          </a:prstGeom>
          <a:solidFill>
            <a:srgbClr val="244E42"/>
          </a:solidFill>
          <a:ln w="12700">
            <a:solidFill>
              <a:srgbClr val="496C61"/>
            </a:solidFill>
            <a:prstDash val="solid"/>
          </a:ln>
        </p:spPr>
      </p:sp>
      <p:sp>
        <p:nvSpPr>
          <p:cNvPr id="26" name="Shape 24"/>
          <p:cNvSpPr/>
          <p:nvPr/>
        </p:nvSpPr>
        <p:spPr>
          <a:xfrm>
            <a:off x="5513832" y="3209544"/>
            <a:ext cx="365760" cy="365760"/>
          </a:xfrm>
          <a:prstGeom prst="ellipse">
            <a:avLst/>
          </a:prstGeom>
          <a:solidFill>
            <a:srgbClr val="10B981"/>
          </a:solidFill>
          <a:ln w="12700">
            <a:solidFill>
              <a:srgbClr val="10B981"/>
            </a:solidFill>
            <a:prstDash val="solid"/>
          </a:ln>
        </p:spPr>
      </p:sp>
      <p:sp>
        <p:nvSpPr>
          <p:cNvPr id="27" name="Text 25"/>
          <p:cNvSpPr/>
          <p:nvPr/>
        </p:nvSpPr>
        <p:spPr>
          <a:xfrm>
            <a:off x="5513832" y="3209544"/>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2</a:t>
            </a:r>
            <a:endParaRPr lang="en-US" sz="1000" dirty="0"/>
          </a:p>
        </p:txBody>
      </p:sp>
      <p:sp>
        <p:nvSpPr>
          <p:cNvPr id="28" name="Text 26"/>
          <p:cNvSpPr/>
          <p:nvPr/>
        </p:nvSpPr>
        <p:spPr>
          <a:xfrm>
            <a:off x="6007608" y="3172968"/>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Scan + approval APIs</a:t>
            </a:r>
            <a:endParaRPr lang="en-US" sz="1100" dirty="0"/>
          </a:p>
        </p:txBody>
      </p:sp>
      <p:sp>
        <p:nvSpPr>
          <p:cNvPr id="29" name="Shape 27"/>
          <p:cNvSpPr/>
          <p:nvPr/>
        </p:nvSpPr>
        <p:spPr>
          <a:xfrm>
            <a:off x="8366760" y="3054096"/>
            <a:ext cx="2560320" cy="694944"/>
          </a:xfrm>
          <a:prstGeom prst="roundRect">
            <a:avLst>
              <a:gd name="adj" fmla="val 23684"/>
            </a:avLst>
          </a:prstGeom>
          <a:solidFill>
            <a:srgbClr val="244E42"/>
          </a:solidFill>
          <a:ln w="12700">
            <a:solidFill>
              <a:srgbClr val="496C61"/>
            </a:solidFill>
            <a:prstDash val="solid"/>
          </a:ln>
        </p:spPr>
      </p:sp>
      <p:sp>
        <p:nvSpPr>
          <p:cNvPr id="30" name="Shape 28"/>
          <p:cNvSpPr/>
          <p:nvPr/>
        </p:nvSpPr>
        <p:spPr>
          <a:xfrm>
            <a:off x="8531352" y="3209544"/>
            <a:ext cx="365760" cy="365760"/>
          </a:xfrm>
          <a:prstGeom prst="ellipse">
            <a:avLst/>
          </a:prstGeom>
          <a:solidFill>
            <a:srgbClr val="10B981"/>
          </a:solidFill>
          <a:ln w="12700">
            <a:solidFill>
              <a:srgbClr val="10B981"/>
            </a:solidFill>
            <a:prstDash val="solid"/>
          </a:ln>
        </p:spPr>
      </p:sp>
      <p:sp>
        <p:nvSpPr>
          <p:cNvPr id="31" name="Text 29"/>
          <p:cNvSpPr/>
          <p:nvPr/>
        </p:nvSpPr>
        <p:spPr>
          <a:xfrm>
            <a:off x="8531352" y="3209544"/>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3</a:t>
            </a:r>
            <a:endParaRPr lang="en-US" sz="1000" dirty="0"/>
          </a:p>
        </p:txBody>
      </p:sp>
      <p:sp>
        <p:nvSpPr>
          <p:cNvPr id="32" name="Text 30"/>
          <p:cNvSpPr/>
          <p:nvPr/>
        </p:nvSpPr>
        <p:spPr>
          <a:xfrm>
            <a:off x="9025128" y="3172968"/>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Brevo email adapter</a:t>
            </a:r>
            <a:endParaRPr lang="en-US" sz="1100" dirty="0"/>
          </a:p>
        </p:txBody>
      </p:sp>
      <p:sp>
        <p:nvSpPr>
          <p:cNvPr id="33" name="Text 31"/>
          <p:cNvSpPr/>
          <p:nvPr/>
        </p:nvSpPr>
        <p:spPr>
          <a:xfrm>
            <a:off x="621792" y="4288536"/>
            <a:ext cx="1170432" cy="228600"/>
          </a:xfrm>
          <a:prstGeom prst="rect">
            <a:avLst/>
          </a:prstGeom>
          <a:noFill/>
          <a:ln/>
        </p:spPr>
        <p:txBody>
          <a:bodyPr wrap="square" lIns="0" tIns="0" rIns="0" bIns="0" rtlCol="0" anchor="ctr">
            <a:normAutofit/>
          </a:bodyPr>
          <a:lstStyle/>
          <a:p>
            <a:pPr algn="l" indent="0" marL="0">
              <a:buNone/>
            </a:pPr>
            <a:r>
              <a:rPr lang="en-US" sz="850" b="1" spc="120" kern="0" dirty="0">
                <a:solidFill>
                  <a:srgbClr val="7C3AED"/>
                </a:solidFill>
                <a:latin typeface="Aptos" pitchFamily="34" charset="0"/>
                <a:ea typeface="Aptos" pitchFamily="34" charset="-122"/>
                <a:cs typeface="Aptos" pitchFamily="34" charset="-120"/>
              </a:rPr>
              <a:t>INTELLIGENCE</a:t>
            </a:r>
            <a:endParaRPr lang="en-US" sz="850" dirty="0"/>
          </a:p>
        </p:txBody>
      </p:sp>
      <p:sp>
        <p:nvSpPr>
          <p:cNvPr id="34" name="Shape 32"/>
          <p:cNvSpPr/>
          <p:nvPr/>
        </p:nvSpPr>
        <p:spPr>
          <a:xfrm>
            <a:off x="1737360" y="4425696"/>
            <a:ext cx="411480" cy="0"/>
          </a:xfrm>
          <a:prstGeom prst="line">
            <a:avLst/>
          </a:prstGeom>
          <a:noFill/>
          <a:ln w="17780">
            <a:solidFill>
              <a:srgbClr val="7C3AED"/>
            </a:solidFill>
            <a:prstDash val="solid"/>
          </a:ln>
        </p:spPr>
      </p:sp>
      <p:sp>
        <p:nvSpPr>
          <p:cNvPr id="35" name="Shape 33"/>
          <p:cNvSpPr/>
          <p:nvPr/>
        </p:nvSpPr>
        <p:spPr>
          <a:xfrm>
            <a:off x="2331720" y="4078224"/>
            <a:ext cx="2560320" cy="694944"/>
          </a:xfrm>
          <a:prstGeom prst="roundRect">
            <a:avLst>
              <a:gd name="adj" fmla="val 23684"/>
            </a:avLst>
          </a:prstGeom>
          <a:solidFill>
            <a:srgbClr val="2A2145"/>
          </a:solidFill>
          <a:ln w="12700">
            <a:solidFill>
              <a:srgbClr val="496C61"/>
            </a:solidFill>
            <a:prstDash val="solid"/>
          </a:ln>
        </p:spPr>
      </p:sp>
      <p:sp>
        <p:nvSpPr>
          <p:cNvPr id="36" name="Shape 34"/>
          <p:cNvSpPr/>
          <p:nvPr/>
        </p:nvSpPr>
        <p:spPr>
          <a:xfrm>
            <a:off x="2496312" y="4233672"/>
            <a:ext cx="365760" cy="365760"/>
          </a:xfrm>
          <a:prstGeom prst="ellipse">
            <a:avLst/>
          </a:prstGeom>
          <a:solidFill>
            <a:srgbClr val="7C3AED"/>
          </a:solidFill>
          <a:ln w="12700">
            <a:solidFill>
              <a:srgbClr val="7C3AED"/>
            </a:solidFill>
            <a:prstDash val="solid"/>
          </a:ln>
        </p:spPr>
      </p:sp>
      <p:sp>
        <p:nvSpPr>
          <p:cNvPr id="37" name="Text 35"/>
          <p:cNvSpPr/>
          <p:nvPr/>
        </p:nvSpPr>
        <p:spPr>
          <a:xfrm>
            <a:off x="2496312" y="4233672"/>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1</a:t>
            </a:r>
            <a:endParaRPr lang="en-US" sz="1000" dirty="0"/>
          </a:p>
        </p:txBody>
      </p:sp>
      <p:sp>
        <p:nvSpPr>
          <p:cNvPr id="38" name="Text 36"/>
          <p:cNvSpPr/>
          <p:nvPr/>
        </p:nvSpPr>
        <p:spPr>
          <a:xfrm>
            <a:off x="2990088" y="4197096"/>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XGBoost / FastAPI</a:t>
            </a:r>
            <a:endParaRPr lang="en-US" sz="1100" dirty="0"/>
          </a:p>
        </p:txBody>
      </p:sp>
      <p:sp>
        <p:nvSpPr>
          <p:cNvPr id="39" name="Shape 37"/>
          <p:cNvSpPr/>
          <p:nvPr/>
        </p:nvSpPr>
        <p:spPr>
          <a:xfrm>
            <a:off x="5349240" y="4078224"/>
            <a:ext cx="2560320" cy="694944"/>
          </a:xfrm>
          <a:prstGeom prst="roundRect">
            <a:avLst>
              <a:gd name="adj" fmla="val 23684"/>
            </a:avLst>
          </a:prstGeom>
          <a:solidFill>
            <a:srgbClr val="2A2145"/>
          </a:solidFill>
          <a:ln w="12700">
            <a:solidFill>
              <a:srgbClr val="496C61"/>
            </a:solidFill>
            <a:prstDash val="solid"/>
          </a:ln>
        </p:spPr>
      </p:sp>
      <p:sp>
        <p:nvSpPr>
          <p:cNvPr id="40" name="Shape 38"/>
          <p:cNvSpPr/>
          <p:nvPr/>
        </p:nvSpPr>
        <p:spPr>
          <a:xfrm>
            <a:off x="5513832" y="4233672"/>
            <a:ext cx="365760" cy="365760"/>
          </a:xfrm>
          <a:prstGeom prst="ellipse">
            <a:avLst/>
          </a:prstGeom>
          <a:solidFill>
            <a:srgbClr val="7C3AED"/>
          </a:solidFill>
          <a:ln w="12700">
            <a:solidFill>
              <a:srgbClr val="7C3AED"/>
            </a:solidFill>
            <a:prstDash val="solid"/>
          </a:ln>
        </p:spPr>
      </p:sp>
      <p:sp>
        <p:nvSpPr>
          <p:cNvPr id="41" name="Text 39"/>
          <p:cNvSpPr/>
          <p:nvPr/>
        </p:nvSpPr>
        <p:spPr>
          <a:xfrm>
            <a:off x="5513832" y="4233672"/>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2</a:t>
            </a:r>
            <a:endParaRPr lang="en-US" sz="1000" dirty="0"/>
          </a:p>
        </p:txBody>
      </p:sp>
      <p:sp>
        <p:nvSpPr>
          <p:cNvPr id="42" name="Text 40"/>
          <p:cNvSpPr/>
          <p:nvPr/>
        </p:nvSpPr>
        <p:spPr>
          <a:xfrm>
            <a:off x="6007608" y="4197096"/>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Constrained optimizer</a:t>
            </a:r>
            <a:endParaRPr lang="en-US" sz="1100" dirty="0"/>
          </a:p>
        </p:txBody>
      </p:sp>
      <p:sp>
        <p:nvSpPr>
          <p:cNvPr id="43" name="Shape 41"/>
          <p:cNvSpPr/>
          <p:nvPr/>
        </p:nvSpPr>
        <p:spPr>
          <a:xfrm>
            <a:off x="8366760" y="4078224"/>
            <a:ext cx="2560320" cy="694944"/>
          </a:xfrm>
          <a:prstGeom prst="roundRect">
            <a:avLst>
              <a:gd name="adj" fmla="val 23684"/>
            </a:avLst>
          </a:prstGeom>
          <a:solidFill>
            <a:srgbClr val="2A2145"/>
          </a:solidFill>
          <a:ln w="12700">
            <a:solidFill>
              <a:srgbClr val="496C61"/>
            </a:solidFill>
            <a:prstDash val="solid"/>
          </a:ln>
        </p:spPr>
      </p:sp>
      <p:sp>
        <p:nvSpPr>
          <p:cNvPr id="44" name="Shape 42"/>
          <p:cNvSpPr/>
          <p:nvPr/>
        </p:nvSpPr>
        <p:spPr>
          <a:xfrm>
            <a:off x="8531352" y="4233672"/>
            <a:ext cx="365760" cy="365760"/>
          </a:xfrm>
          <a:prstGeom prst="ellipse">
            <a:avLst/>
          </a:prstGeom>
          <a:solidFill>
            <a:srgbClr val="7C3AED"/>
          </a:solidFill>
          <a:ln w="12700">
            <a:solidFill>
              <a:srgbClr val="7C3AED"/>
            </a:solidFill>
            <a:prstDash val="solid"/>
          </a:ln>
        </p:spPr>
      </p:sp>
      <p:sp>
        <p:nvSpPr>
          <p:cNvPr id="45" name="Text 43"/>
          <p:cNvSpPr/>
          <p:nvPr/>
        </p:nvSpPr>
        <p:spPr>
          <a:xfrm>
            <a:off x="8531352" y="4233672"/>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latin typeface="Aptos" pitchFamily="34" charset="0"/>
                <a:ea typeface="Aptos" pitchFamily="34" charset="-122"/>
                <a:cs typeface="Aptos" pitchFamily="34" charset="-120"/>
              </a:rPr>
              <a:t>3</a:t>
            </a:r>
            <a:endParaRPr lang="en-US" sz="1000" dirty="0"/>
          </a:p>
        </p:txBody>
      </p:sp>
      <p:sp>
        <p:nvSpPr>
          <p:cNvPr id="46" name="Text 44"/>
          <p:cNvSpPr/>
          <p:nvPr/>
        </p:nvSpPr>
        <p:spPr>
          <a:xfrm>
            <a:off x="9025128" y="4197096"/>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Gemini + recipe copy</a:t>
            </a:r>
            <a:endParaRPr lang="en-US" sz="1100" dirty="0"/>
          </a:p>
        </p:txBody>
      </p:sp>
      <p:sp>
        <p:nvSpPr>
          <p:cNvPr id="47" name="Text 45"/>
          <p:cNvSpPr/>
          <p:nvPr/>
        </p:nvSpPr>
        <p:spPr>
          <a:xfrm>
            <a:off x="621792" y="5312664"/>
            <a:ext cx="1170432" cy="228600"/>
          </a:xfrm>
          <a:prstGeom prst="rect">
            <a:avLst/>
          </a:prstGeom>
          <a:noFill/>
          <a:ln/>
        </p:spPr>
        <p:txBody>
          <a:bodyPr wrap="square" lIns="0" tIns="0" rIns="0" bIns="0" rtlCol="0" anchor="ctr">
            <a:normAutofit/>
          </a:bodyPr>
          <a:lstStyle/>
          <a:p>
            <a:pPr algn="l" indent="0" marL="0">
              <a:buNone/>
            </a:pPr>
            <a:r>
              <a:rPr lang="en-US" sz="850" b="1" spc="120" kern="0" dirty="0">
                <a:solidFill>
                  <a:srgbClr val="F97316"/>
                </a:solidFill>
                <a:latin typeface="Aptos" pitchFamily="34" charset="0"/>
                <a:ea typeface="Aptos" pitchFamily="34" charset="-122"/>
                <a:cs typeface="Aptos" pitchFamily="34" charset="-120"/>
              </a:rPr>
              <a:t>DATA + OPS</a:t>
            </a:r>
            <a:endParaRPr lang="en-US" sz="850" dirty="0"/>
          </a:p>
        </p:txBody>
      </p:sp>
      <p:sp>
        <p:nvSpPr>
          <p:cNvPr id="48" name="Shape 46"/>
          <p:cNvSpPr/>
          <p:nvPr/>
        </p:nvSpPr>
        <p:spPr>
          <a:xfrm>
            <a:off x="1737360" y="5449824"/>
            <a:ext cx="411480" cy="0"/>
          </a:xfrm>
          <a:prstGeom prst="line">
            <a:avLst/>
          </a:prstGeom>
          <a:noFill/>
          <a:ln w="17780">
            <a:solidFill>
              <a:srgbClr val="F97316"/>
            </a:solidFill>
            <a:prstDash val="solid"/>
          </a:ln>
        </p:spPr>
      </p:sp>
      <p:sp>
        <p:nvSpPr>
          <p:cNvPr id="49" name="Shape 47"/>
          <p:cNvSpPr/>
          <p:nvPr/>
        </p:nvSpPr>
        <p:spPr>
          <a:xfrm>
            <a:off x="2331720" y="5102352"/>
            <a:ext cx="2560320" cy="694944"/>
          </a:xfrm>
          <a:prstGeom prst="roundRect">
            <a:avLst>
              <a:gd name="adj" fmla="val 23684"/>
            </a:avLst>
          </a:prstGeom>
          <a:solidFill>
            <a:srgbClr val="493020"/>
          </a:solidFill>
          <a:ln w="12700">
            <a:solidFill>
              <a:srgbClr val="496C61"/>
            </a:solidFill>
            <a:prstDash val="solid"/>
          </a:ln>
        </p:spPr>
      </p:sp>
      <p:sp>
        <p:nvSpPr>
          <p:cNvPr id="50" name="Shape 48"/>
          <p:cNvSpPr/>
          <p:nvPr/>
        </p:nvSpPr>
        <p:spPr>
          <a:xfrm>
            <a:off x="2496312" y="5257800"/>
            <a:ext cx="365760" cy="365760"/>
          </a:xfrm>
          <a:prstGeom prst="ellipse">
            <a:avLst/>
          </a:prstGeom>
          <a:solidFill>
            <a:srgbClr val="F97316"/>
          </a:solidFill>
          <a:ln w="12700">
            <a:solidFill>
              <a:srgbClr val="F97316"/>
            </a:solidFill>
            <a:prstDash val="solid"/>
          </a:ln>
        </p:spPr>
      </p:sp>
      <p:sp>
        <p:nvSpPr>
          <p:cNvPr id="51" name="Text 49"/>
          <p:cNvSpPr/>
          <p:nvPr/>
        </p:nvSpPr>
        <p:spPr>
          <a:xfrm>
            <a:off x="2496312" y="5257800"/>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173D31"/>
                </a:solidFill>
                <a:latin typeface="Aptos" pitchFamily="34" charset="0"/>
                <a:ea typeface="Aptos" pitchFamily="34" charset="-122"/>
                <a:cs typeface="Aptos" pitchFamily="34" charset="-120"/>
              </a:rPr>
              <a:t>1</a:t>
            </a:r>
            <a:endParaRPr lang="en-US" sz="1000" dirty="0"/>
          </a:p>
        </p:txBody>
      </p:sp>
      <p:sp>
        <p:nvSpPr>
          <p:cNvPr id="52" name="Text 50"/>
          <p:cNvSpPr/>
          <p:nvPr/>
        </p:nvSpPr>
        <p:spPr>
          <a:xfrm>
            <a:off x="2990088" y="5221224"/>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Supabase Auth + RLS</a:t>
            </a:r>
            <a:endParaRPr lang="en-US" sz="1100" dirty="0"/>
          </a:p>
        </p:txBody>
      </p:sp>
      <p:sp>
        <p:nvSpPr>
          <p:cNvPr id="53" name="Shape 51"/>
          <p:cNvSpPr/>
          <p:nvPr/>
        </p:nvSpPr>
        <p:spPr>
          <a:xfrm>
            <a:off x="5349240" y="5102352"/>
            <a:ext cx="2560320" cy="694944"/>
          </a:xfrm>
          <a:prstGeom prst="roundRect">
            <a:avLst>
              <a:gd name="adj" fmla="val 23684"/>
            </a:avLst>
          </a:prstGeom>
          <a:solidFill>
            <a:srgbClr val="493020"/>
          </a:solidFill>
          <a:ln w="12700">
            <a:solidFill>
              <a:srgbClr val="496C61"/>
            </a:solidFill>
            <a:prstDash val="solid"/>
          </a:ln>
        </p:spPr>
      </p:sp>
      <p:sp>
        <p:nvSpPr>
          <p:cNvPr id="54" name="Shape 52"/>
          <p:cNvSpPr/>
          <p:nvPr/>
        </p:nvSpPr>
        <p:spPr>
          <a:xfrm>
            <a:off x="5513832" y="5257800"/>
            <a:ext cx="365760" cy="365760"/>
          </a:xfrm>
          <a:prstGeom prst="ellipse">
            <a:avLst/>
          </a:prstGeom>
          <a:solidFill>
            <a:srgbClr val="F97316"/>
          </a:solidFill>
          <a:ln w="12700">
            <a:solidFill>
              <a:srgbClr val="F97316"/>
            </a:solidFill>
            <a:prstDash val="solid"/>
          </a:ln>
        </p:spPr>
      </p:sp>
      <p:sp>
        <p:nvSpPr>
          <p:cNvPr id="55" name="Text 53"/>
          <p:cNvSpPr/>
          <p:nvPr/>
        </p:nvSpPr>
        <p:spPr>
          <a:xfrm>
            <a:off x="5513832" y="5257800"/>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173D31"/>
                </a:solidFill>
                <a:latin typeface="Aptos" pitchFamily="34" charset="0"/>
                <a:ea typeface="Aptos" pitchFamily="34" charset="-122"/>
                <a:cs typeface="Aptos" pitchFamily="34" charset="-120"/>
              </a:rPr>
              <a:t>2</a:t>
            </a:r>
            <a:endParaRPr lang="en-US" sz="1000" dirty="0"/>
          </a:p>
        </p:txBody>
      </p:sp>
      <p:sp>
        <p:nvSpPr>
          <p:cNvPr id="56" name="Text 54"/>
          <p:cNvSpPr/>
          <p:nvPr/>
        </p:nvSpPr>
        <p:spPr>
          <a:xfrm>
            <a:off x="6007608" y="5221224"/>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PostgreSQL + Storage</a:t>
            </a:r>
            <a:endParaRPr lang="en-US" sz="1100" dirty="0"/>
          </a:p>
        </p:txBody>
      </p:sp>
      <p:sp>
        <p:nvSpPr>
          <p:cNvPr id="57" name="Shape 55"/>
          <p:cNvSpPr/>
          <p:nvPr/>
        </p:nvSpPr>
        <p:spPr>
          <a:xfrm>
            <a:off x="8366760" y="5102352"/>
            <a:ext cx="2560320" cy="694944"/>
          </a:xfrm>
          <a:prstGeom prst="roundRect">
            <a:avLst>
              <a:gd name="adj" fmla="val 23684"/>
            </a:avLst>
          </a:prstGeom>
          <a:solidFill>
            <a:srgbClr val="493020"/>
          </a:solidFill>
          <a:ln w="12700">
            <a:solidFill>
              <a:srgbClr val="496C61"/>
            </a:solidFill>
            <a:prstDash val="solid"/>
          </a:ln>
        </p:spPr>
      </p:sp>
      <p:sp>
        <p:nvSpPr>
          <p:cNvPr id="58" name="Shape 56"/>
          <p:cNvSpPr/>
          <p:nvPr/>
        </p:nvSpPr>
        <p:spPr>
          <a:xfrm>
            <a:off x="8531352" y="5257800"/>
            <a:ext cx="365760" cy="365760"/>
          </a:xfrm>
          <a:prstGeom prst="ellipse">
            <a:avLst/>
          </a:prstGeom>
          <a:solidFill>
            <a:srgbClr val="F97316"/>
          </a:solidFill>
          <a:ln w="12700">
            <a:solidFill>
              <a:srgbClr val="F97316"/>
            </a:solidFill>
            <a:prstDash val="solid"/>
          </a:ln>
        </p:spPr>
      </p:sp>
      <p:sp>
        <p:nvSpPr>
          <p:cNvPr id="59" name="Text 57"/>
          <p:cNvSpPr/>
          <p:nvPr/>
        </p:nvSpPr>
        <p:spPr>
          <a:xfrm>
            <a:off x="8531352" y="5257800"/>
            <a:ext cx="365760" cy="365760"/>
          </a:xfrm>
          <a:prstGeom prst="rect">
            <a:avLst/>
          </a:prstGeom>
          <a:noFill/>
          <a:ln/>
        </p:spPr>
        <p:txBody>
          <a:bodyPr wrap="square" lIns="0" tIns="0" rIns="0" bIns="0" rtlCol="0" anchor="ctr">
            <a:normAutofit/>
          </a:bodyPr>
          <a:lstStyle/>
          <a:p>
            <a:pPr algn="ctr" indent="0" marL="0">
              <a:buNone/>
            </a:pPr>
            <a:r>
              <a:rPr lang="en-US" sz="1000" b="1" dirty="0">
                <a:solidFill>
                  <a:srgbClr val="173D31"/>
                </a:solidFill>
                <a:latin typeface="Aptos" pitchFamily="34" charset="0"/>
                <a:ea typeface="Aptos" pitchFamily="34" charset="-122"/>
                <a:cs typeface="Aptos" pitchFamily="34" charset="-120"/>
              </a:rPr>
              <a:t>3</a:t>
            </a:r>
            <a:endParaRPr lang="en-US" sz="1000" dirty="0"/>
          </a:p>
        </p:txBody>
      </p:sp>
      <p:sp>
        <p:nvSpPr>
          <p:cNvPr id="60" name="Text 58"/>
          <p:cNvSpPr/>
          <p:nvPr/>
        </p:nvSpPr>
        <p:spPr>
          <a:xfrm>
            <a:off x="9025128" y="5221224"/>
            <a:ext cx="1700784" cy="438912"/>
          </a:xfrm>
          <a:prstGeom prst="rect">
            <a:avLst/>
          </a:prstGeom>
          <a:noFill/>
          <a:ln/>
        </p:spPr>
        <p:txBody>
          <a:bodyPr wrap="square" lIns="0" tIns="0" rIns="0" bIns="0" rtlCol="0" anchor="ctr">
            <a:normAutofit/>
          </a:bodyPr>
          <a:lstStyle/>
          <a:p>
            <a:pPr algn="l" indent="0" marL="0">
              <a:buNone/>
            </a:pPr>
            <a:r>
              <a:rPr lang="en-US" sz="1100" b="1" dirty="0">
                <a:solidFill>
                  <a:srgbClr val="FFFFFF"/>
                </a:solidFill>
                <a:latin typeface="Aptos" pitchFamily="34" charset="0"/>
                <a:ea typeface="Aptos" pitchFamily="34" charset="-122"/>
                <a:cs typeface="Aptos" pitchFamily="34" charset="-120"/>
              </a:rPr>
              <a:t>Render + Vercel Cron</a:t>
            </a:r>
            <a:endParaRPr lang="en-US" sz="1100" dirty="0"/>
          </a:p>
        </p:txBody>
      </p:sp>
      <p:sp>
        <p:nvSpPr>
          <p:cNvPr id="61" name="Shape 59"/>
          <p:cNvSpPr/>
          <p:nvPr/>
        </p:nvSpPr>
        <p:spPr>
          <a:xfrm>
            <a:off x="10899648" y="1965960"/>
            <a:ext cx="594360" cy="3877056"/>
          </a:xfrm>
          <a:prstGeom prst="roundRect">
            <a:avLst>
              <a:gd name="adj" fmla="val 27692"/>
            </a:avLst>
          </a:prstGeom>
          <a:solidFill>
            <a:srgbClr val="244E42"/>
          </a:solidFill>
          <a:ln w="12700">
            <a:solidFill>
              <a:srgbClr val="244E42">
                <a:alpha val="0"/>
              </a:srgbClr>
            </a:solidFill>
            <a:prstDash val="solid"/>
          </a:ln>
        </p:spPr>
      </p:sp>
      <p:sp>
        <p:nvSpPr>
          <p:cNvPr id="62" name="Text 60"/>
          <p:cNvSpPr/>
          <p:nvPr/>
        </p:nvSpPr>
        <p:spPr>
          <a:xfrm>
            <a:off x="11009376" y="2340864"/>
            <a:ext cx="374904" cy="566928"/>
          </a:xfrm>
          <a:prstGeom prst="rect">
            <a:avLst/>
          </a:prstGeom>
          <a:noFill/>
          <a:ln/>
        </p:spPr>
        <p:txBody>
          <a:bodyPr wrap="square" lIns="0" tIns="0" rIns="0" bIns="0" rtlCol="0" anchor="ctr">
            <a:normAutofit/>
          </a:bodyPr>
          <a:lstStyle/>
          <a:p>
            <a:pPr algn="ctr" indent="0" marL="0">
              <a:buNone/>
            </a:pPr>
            <a:r>
              <a:rPr lang="en-US" sz="900" b="1" dirty="0">
                <a:solidFill>
                  <a:srgbClr val="BEF264"/>
                </a:solidFill>
                <a:latin typeface="Aptos" pitchFamily="34" charset="0"/>
                <a:ea typeface="Aptos" pitchFamily="34" charset="-122"/>
                <a:cs typeface="Aptos" pitchFamily="34" charset="-120"/>
              </a:rPr>
              <a:t>STORE</a:t>
            </a:r>
            <a:endParaRPr lang="en-US" sz="900" dirty="0"/>
          </a:p>
          <a:p>
            <a:pPr algn="ctr" indent="0" marL="0">
              <a:buNone/>
            </a:pPr>
            <a:r>
              <a:rPr lang="en-US" sz="900" b="1" dirty="0">
                <a:solidFill>
                  <a:srgbClr val="BEF264"/>
                </a:solidFill>
                <a:latin typeface="Aptos" pitchFamily="34" charset="0"/>
                <a:ea typeface="Aptos" pitchFamily="34" charset="-122"/>
                <a:cs typeface="Aptos" pitchFamily="34" charset="-120"/>
              </a:rPr>
              <a:t>ID</a:t>
            </a:r>
            <a:endParaRPr lang="en-US" sz="900" dirty="0"/>
          </a:p>
        </p:txBody>
      </p:sp>
      <p:sp>
        <p:nvSpPr>
          <p:cNvPr id="63" name="Shape 61"/>
          <p:cNvSpPr/>
          <p:nvPr/>
        </p:nvSpPr>
        <p:spPr>
          <a:xfrm>
            <a:off x="11192256" y="3054096"/>
            <a:ext cx="0" cy="1325880"/>
          </a:xfrm>
          <a:prstGeom prst="line">
            <a:avLst/>
          </a:prstGeom>
          <a:noFill/>
          <a:ln w="17780">
            <a:solidFill>
              <a:srgbClr val="5D7D72"/>
            </a:solidFill>
            <a:prstDash val="dash"/>
          </a:ln>
        </p:spPr>
      </p:sp>
      <p:sp>
        <p:nvSpPr>
          <p:cNvPr id="64" name="Text 62"/>
          <p:cNvSpPr/>
          <p:nvPr/>
        </p:nvSpPr>
        <p:spPr>
          <a:xfrm>
            <a:off x="11009376" y="4590288"/>
            <a:ext cx="374904" cy="658368"/>
          </a:xfrm>
          <a:prstGeom prst="rect">
            <a:avLst/>
          </a:prstGeom>
          <a:noFill/>
          <a:ln/>
        </p:spPr>
        <p:txBody>
          <a:bodyPr wrap="square" lIns="0" tIns="0" rIns="0" bIns="0" rtlCol="0" anchor="ctr">
            <a:normAutofit/>
          </a:bodyPr>
          <a:lstStyle/>
          <a:p>
            <a:pPr algn="ctr" indent="0" marL="0">
              <a:buNone/>
            </a:pPr>
            <a:r>
              <a:rPr lang="en-US" sz="900" b="1" dirty="0">
                <a:solidFill>
                  <a:srgbClr val="FFFFFF"/>
                </a:solidFill>
                <a:latin typeface="Aptos" pitchFamily="34" charset="0"/>
                <a:ea typeface="Aptos" pitchFamily="34" charset="-122"/>
                <a:cs typeface="Aptos" pitchFamily="34" charset="-120"/>
              </a:rPr>
              <a:t>AUDIT</a:t>
            </a:r>
            <a:endParaRPr lang="en-US" sz="900" dirty="0"/>
          </a:p>
          <a:p>
            <a:pPr algn="ctr" indent="0" marL="0">
              <a:buNone/>
            </a:pPr>
            <a:r>
              <a:rPr lang="en-US" sz="900" b="1" dirty="0">
                <a:solidFill>
                  <a:srgbClr val="FFFFFF"/>
                </a:solidFill>
                <a:latin typeface="Aptos" pitchFamily="34" charset="0"/>
                <a:ea typeface="Aptos" pitchFamily="34" charset="-122"/>
                <a:cs typeface="Aptos" pitchFamily="34" charset="-120"/>
              </a:rPr>
              <a:t>TRAIL</a:t>
            </a:r>
            <a:endParaRPr lang="en-US" sz="900" dirty="0"/>
          </a:p>
        </p:txBody>
      </p:sp>
      <p:sp>
        <p:nvSpPr>
          <p:cNvPr id="65" name="Shape 63"/>
          <p:cNvSpPr/>
          <p:nvPr/>
        </p:nvSpPr>
        <p:spPr>
          <a:xfrm>
            <a:off x="502920" y="6419088"/>
            <a:ext cx="10744200" cy="0"/>
          </a:xfrm>
          <a:prstGeom prst="line">
            <a:avLst/>
          </a:prstGeom>
          <a:noFill/>
          <a:ln w="10160">
            <a:solidFill>
              <a:srgbClr val="406459"/>
            </a:solidFill>
            <a:prstDash val="solid"/>
          </a:ln>
        </p:spPr>
      </p:sp>
      <p:sp>
        <p:nvSpPr>
          <p:cNvPr id="66" name="Text 64"/>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BEF264"/>
                </a:solidFill>
                <a:latin typeface="Aptos" pitchFamily="34" charset="0"/>
                <a:ea typeface="Aptos" pitchFamily="34" charset="-122"/>
                <a:cs typeface="Aptos" pitchFamily="34" charset="-120"/>
              </a:rPr>
              <a:t>FRESHSAVER</a:t>
            </a:r>
            <a:endParaRPr lang="en-US" sz="750" dirty="0"/>
          </a:p>
        </p:txBody>
      </p:sp>
      <p:sp>
        <p:nvSpPr>
          <p:cNvPr id="67" name="Text 65"/>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90A99F"/>
                </a:solidFill>
                <a:latin typeface="Aptos" pitchFamily="34" charset="0"/>
                <a:ea typeface="Aptos" pitchFamily="34" charset="-122"/>
                <a:cs typeface="Aptos" pitchFamily="34" charset="-120"/>
              </a:rPr>
              <a:t>Next.js · Supabase · XGBoost · Gemini · Brevo · Render · Vercel</a:t>
            </a:r>
            <a:endParaRPr lang="en-US" sz="750" dirty="0"/>
          </a:p>
        </p:txBody>
      </p:sp>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96ADA4"/>
                </a:solidFill>
                <a:latin typeface="Aptos"/>
                <a:ea typeface="Aptos"/>
                <a:cs typeface="Aptos"/>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10B981"/>
                </a:solidFill>
                <a:latin typeface="Aptos" pitchFamily="34" charset="0"/>
                <a:ea typeface="Aptos" pitchFamily="34" charset="-122"/>
                <a:cs typeface="Aptos" pitchFamily="34" charset="-120"/>
              </a:rPr>
              <a:t>IMPACT AND VALUE PROPOSITION</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15352C"/>
                </a:solidFill>
                <a:latin typeface="Aptos Display" pitchFamily="34" charset="0"/>
                <a:ea typeface="Aptos Display" pitchFamily="34" charset="-122"/>
                <a:cs typeface="Aptos Display" pitchFamily="34" charset="-120"/>
              </a:rPr>
              <a:t>Create value before food becomes waste.</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667D75"/>
                </a:solidFill>
                <a:latin typeface="Aptos" pitchFamily="34" charset="0"/>
                <a:ea typeface="Aptos" pitchFamily="34" charset="-122"/>
                <a:cs typeface="Aptos" pitchFamily="34" charset="-120"/>
              </a:rPr>
              <a:t>FreshSaver aligns store economics, shopper savings and measurable waste prevention.</a:t>
            </a:r>
            <a:endParaRPr lang="en-US" sz="1250" dirty="0"/>
          </a:p>
        </p:txBody>
      </p:sp>
      <p:sp>
        <p:nvSpPr>
          <p:cNvPr id="5" name="Shape 3"/>
          <p:cNvSpPr/>
          <p:nvPr/>
        </p:nvSpPr>
        <p:spPr>
          <a:xfrm>
            <a:off x="621792" y="2029968"/>
            <a:ext cx="3127248" cy="2423160"/>
          </a:xfrm>
          <a:prstGeom prst="roundRect">
            <a:avLst>
              <a:gd name="adj" fmla="val 9057"/>
            </a:avLst>
          </a:prstGeom>
          <a:solidFill>
            <a:srgbClr val="FFFFFF"/>
          </a:solidFill>
          <a:ln w="12700">
            <a:solidFill>
              <a:srgbClr val="D9E3DD"/>
            </a:solidFill>
            <a:prstDash val="solid"/>
          </a:ln>
          <a:effectLst>
            <a:outerShdw sx="100000" sy="100000" kx="0" ky="0" algn="bl" rotWithShape="0" blurRad="4.471758777120074e+53" dist="8.943517554240149e+53" dir="5.877312307200001e+63">
              <a:srgbClr val="0A241C">
                <a:alpha val="1.2999999999999998e+64"/>
              </a:srgbClr>
            </a:outerShdw>
          </a:effectLst>
        </p:spPr>
      </p:sp>
      <p:sp>
        <p:nvSpPr>
          <p:cNvPr id="6" name="Shape 4"/>
          <p:cNvSpPr/>
          <p:nvPr/>
        </p:nvSpPr>
        <p:spPr>
          <a:xfrm>
            <a:off x="850392" y="2267712"/>
            <a:ext cx="438912" cy="438912"/>
          </a:xfrm>
          <a:prstGeom prst="ellipse">
            <a:avLst/>
          </a:prstGeom>
          <a:solidFill>
            <a:srgbClr val="10B981"/>
          </a:solidFill>
          <a:ln w="12700">
            <a:solidFill>
              <a:srgbClr val="10B981"/>
            </a:solidFill>
            <a:prstDash val="solid"/>
          </a:ln>
        </p:spPr>
      </p:sp>
      <p:sp>
        <p:nvSpPr>
          <p:cNvPr id="7" name="Text 5"/>
          <p:cNvSpPr/>
          <p:nvPr/>
        </p:nvSpPr>
        <p:spPr>
          <a:xfrm>
            <a:off x="850392" y="2267712"/>
            <a:ext cx="438912" cy="438912"/>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latin typeface="Aptos" pitchFamily="34" charset="0"/>
                <a:ea typeface="Aptos" pitchFamily="34" charset="-122"/>
                <a:cs typeface="Aptos" pitchFamily="34" charset="-120"/>
              </a:rPr>
              <a:t>1</a:t>
            </a:r>
            <a:endParaRPr lang="en-US" sz="1200" dirty="0"/>
          </a:p>
        </p:txBody>
      </p:sp>
      <p:sp>
        <p:nvSpPr>
          <p:cNvPr id="8" name="Text 6"/>
          <p:cNvSpPr/>
          <p:nvPr/>
        </p:nvSpPr>
        <p:spPr>
          <a:xfrm>
            <a:off x="1417320" y="2359152"/>
            <a:ext cx="2029968" cy="182880"/>
          </a:xfrm>
          <a:prstGeom prst="rect">
            <a:avLst/>
          </a:prstGeom>
          <a:noFill/>
          <a:ln/>
        </p:spPr>
        <p:txBody>
          <a:bodyPr wrap="square" lIns="0" tIns="0" rIns="0" bIns="0" rtlCol="0" anchor="ctr">
            <a:normAutofit/>
          </a:bodyPr>
          <a:lstStyle/>
          <a:p>
            <a:pPr algn="l" indent="0" marL="0">
              <a:buNone/>
            </a:pPr>
            <a:r>
              <a:rPr lang="en-US" sz="800" b="1" spc="90" kern="0" dirty="0">
                <a:solidFill>
                  <a:srgbClr val="10B981"/>
                </a:solidFill>
                <a:latin typeface="Aptos" pitchFamily="34" charset="0"/>
                <a:ea typeface="Aptos" pitchFamily="34" charset="-122"/>
                <a:cs typeface="Aptos" pitchFamily="34" charset="-120"/>
              </a:rPr>
              <a:t>FOR STORES</a:t>
            </a:r>
            <a:endParaRPr lang="en-US" sz="800" dirty="0"/>
          </a:p>
        </p:txBody>
      </p:sp>
      <p:sp>
        <p:nvSpPr>
          <p:cNvPr id="9" name="Text 7"/>
          <p:cNvSpPr/>
          <p:nvPr/>
        </p:nvSpPr>
        <p:spPr>
          <a:xfrm>
            <a:off x="850392" y="2971800"/>
            <a:ext cx="2670048" cy="384048"/>
          </a:xfrm>
          <a:prstGeom prst="rect">
            <a:avLst/>
          </a:prstGeom>
          <a:noFill/>
          <a:ln/>
        </p:spPr>
        <p:txBody>
          <a:bodyPr wrap="square" lIns="0" tIns="0" rIns="0" bIns="0" rtlCol="0" anchor="ctr">
            <a:normAutofit/>
          </a:bodyPr>
          <a:lstStyle/>
          <a:p>
            <a:pPr algn="l" indent="0" marL="0">
              <a:buNone/>
            </a:pPr>
            <a:r>
              <a:rPr lang="en-US" sz="2000" b="1" dirty="0">
                <a:solidFill>
                  <a:srgbClr val="15352C"/>
                </a:solidFill>
                <a:latin typeface="Aptos Display" pitchFamily="34" charset="0"/>
                <a:ea typeface="Aptos Display" pitchFamily="34" charset="-122"/>
                <a:cs typeface="Aptos Display" pitchFamily="34" charset="-120"/>
              </a:rPr>
              <a:t>Protect margin</a:t>
            </a:r>
            <a:endParaRPr lang="en-US" sz="2000" dirty="0"/>
          </a:p>
        </p:txBody>
      </p:sp>
      <p:sp>
        <p:nvSpPr>
          <p:cNvPr id="10" name="Text 8"/>
          <p:cNvSpPr/>
          <p:nvPr/>
        </p:nvSpPr>
        <p:spPr>
          <a:xfrm>
            <a:off x="850392" y="3493008"/>
            <a:ext cx="2633472" cy="685800"/>
          </a:xfrm>
          <a:prstGeom prst="rect">
            <a:avLst/>
          </a:prstGeom>
          <a:noFill/>
          <a:ln/>
        </p:spPr>
        <p:txBody>
          <a:bodyPr wrap="square" lIns="0" tIns="0" rIns="0" bIns="0" rtlCol="0" anchor="t">
            <a:normAutofit/>
          </a:bodyPr>
          <a:lstStyle/>
          <a:p>
            <a:pPr algn="l" indent="0" marL="0">
              <a:buNone/>
            </a:pPr>
            <a:r>
              <a:rPr lang="en-US" sz="1050" dirty="0">
                <a:solidFill>
                  <a:srgbClr val="667D75"/>
                </a:solidFill>
                <a:latin typeface="Aptos" pitchFamily="34" charset="0"/>
                <a:ea typeface="Aptos" pitchFamily="34" charset="-122"/>
                <a:cs typeface="Aptos" pitchFamily="34" charset="-120"/>
              </a:rPr>
              <a:t>Choose product-level markdowns instead of blanket discounts, reduce manual review and build an auditable decision trail.</a:t>
            </a:r>
            <a:endParaRPr lang="en-US" sz="1050" dirty="0"/>
          </a:p>
        </p:txBody>
      </p:sp>
      <p:sp>
        <p:nvSpPr>
          <p:cNvPr id="11" name="Shape 9"/>
          <p:cNvSpPr/>
          <p:nvPr/>
        </p:nvSpPr>
        <p:spPr>
          <a:xfrm>
            <a:off x="4160520" y="2029968"/>
            <a:ext cx="3127248" cy="2423160"/>
          </a:xfrm>
          <a:prstGeom prst="roundRect">
            <a:avLst>
              <a:gd name="adj" fmla="val 9057"/>
            </a:avLst>
          </a:prstGeom>
          <a:solidFill>
            <a:srgbClr val="FFFFFF"/>
          </a:solidFill>
          <a:ln w="12700">
            <a:solidFill>
              <a:srgbClr val="D9E3DD"/>
            </a:solidFill>
            <a:prstDash val="solid"/>
          </a:ln>
          <a:effectLst>
            <a:outerShdw sx="100000" sy="100000" kx="0" ky="0" algn="bl" rotWithShape="0" blurRad="5.679133646942494e+57" dist="1.1358267293884988e+58" dir="3.526387384320001e+68">
              <a:srgbClr val="0A241C">
                <a:alpha val="1.2999999999999999e+69"/>
              </a:srgbClr>
            </a:outerShdw>
          </a:effectLst>
        </p:spPr>
      </p:sp>
      <p:sp>
        <p:nvSpPr>
          <p:cNvPr id="12" name="Shape 10"/>
          <p:cNvSpPr/>
          <p:nvPr/>
        </p:nvSpPr>
        <p:spPr>
          <a:xfrm>
            <a:off x="4389120" y="2267712"/>
            <a:ext cx="438912" cy="438912"/>
          </a:xfrm>
          <a:prstGeom prst="ellipse">
            <a:avLst/>
          </a:prstGeom>
          <a:solidFill>
            <a:srgbClr val="F97316"/>
          </a:solidFill>
          <a:ln w="12700">
            <a:solidFill>
              <a:srgbClr val="F97316"/>
            </a:solidFill>
            <a:prstDash val="solid"/>
          </a:ln>
        </p:spPr>
      </p:sp>
      <p:sp>
        <p:nvSpPr>
          <p:cNvPr id="13" name="Text 11"/>
          <p:cNvSpPr/>
          <p:nvPr/>
        </p:nvSpPr>
        <p:spPr>
          <a:xfrm>
            <a:off x="4389120" y="2267712"/>
            <a:ext cx="438912" cy="438912"/>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latin typeface="Aptos" pitchFamily="34" charset="0"/>
                <a:ea typeface="Aptos" pitchFamily="34" charset="-122"/>
                <a:cs typeface="Aptos" pitchFamily="34" charset="-120"/>
              </a:rPr>
              <a:t>2</a:t>
            </a:r>
            <a:endParaRPr lang="en-US" sz="1200" dirty="0"/>
          </a:p>
        </p:txBody>
      </p:sp>
      <p:sp>
        <p:nvSpPr>
          <p:cNvPr id="14" name="Text 12"/>
          <p:cNvSpPr/>
          <p:nvPr/>
        </p:nvSpPr>
        <p:spPr>
          <a:xfrm>
            <a:off x="4956048" y="2359152"/>
            <a:ext cx="2029968" cy="182880"/>
          </a:xfrm>
          <a:prstGeom prst="rect">
            <a:avLst/>
          </a:prstGeom>
          <a:noFill/>
          <a:ln/>
        </p:spPr>
        <p:txBody>
          <a:bodyPr wrap="square" lIns="0" tIns="0" rIns="0" bIns="0" rtlCol="0" anchor="ctr">
            <a:normAutofit/>
          </a:bodyPr>
          <a:lstStyle/>
          <a:p>
            <a:pPr algn="l" indent="0" marL="0">
              <a:buNone/>
            </a:pPr>
            <a:r>
              <a:rPr lang="en-US" sz="800" b="1" spc="90" kern="0" dirty="0">
                <a:solidFill>
                  <a:srgbClr val="F97316"/>
                </a:solidFill>
                <a:latin typeface="Aptos" pitchFamily="34" charset="0"/>
                <a:ea typeface="Aptos" pitchFamily="34" charset="-122"/>
                <a:cs typeface="Aptos" pitchFamily="34" charset="-120"/>
              </a:rPr>
              <a:t>FOR STUDENTS + SHOPPERS</a:t>
            </a:r>
            <a:endParaRPr lang="en-US" sz="800" dirty="0"/>
          </a:p>
        </p:txBody>
      </p:sp>
      <p:sp>
        <p:nvSpPr>
          <p:cNvPr id="15" name="Text 13"/>
          <p:cNvSpPr/>
          <p:nvPr/>
        </p:nvSpPr>
        <p:spPr>
          <a:xfrm>
            <a:off x="4389120" y="2971800"/>
            <a:ext cx="2670048" cy="384048"/>
          </a:xfrm>
          <a:prstGeom prst="rect">
            <a:avLst/>
          </a:prstGeom>
          <a:noFill/>
          <a:ln/>
        </p:spPr>
        <p:txBody>
          <a:bodyPr wrap="square" lIns="0" tIns="0" rIns="0" bIns="0" rtlCol="0" anchor="ctr">
            <a:normAutofit/>
          </a:bodyPr>
          <a:lstStyle/>
          <a:p>
            <a:pPr algn="l" indent="0" marL="0">
              <a:buNone/>
            </a:pPr>
            <a:r>
              <a:rPr lang="en-US" sz="2000" b="1" dirty="0">
                <a:solidFill>
                  <a:srgbClr val="15352C"/>
                </a:solidFill>
                <a:latin typeface="Aptos Display" pitchFamily="34" charset="0"/>
                <a:ea typeface="Aptos Display" pitchFamily="34" charset="-122"/>
                <a:cs typeface="Aptos Display" pitchFamily="34" charset="-120"/>
              </a:rPr>
              <a:t>Find good local deals</a:t>
            </a:r>
            <a:endParaRPr lang="en-US" sz="2000" dirty="0"/>
          </a:p>
        </p:txBody>
      </p:sp>
      <p:sp>
        <p:nvSpPr>
          <p:cNvPr id="16" name="Text 14"/>
          <p:cNvSpPr/>
          <p:nvPr/>
        </p:nvSpPr>
        <p:spPr>
          <a:xfrm>
            <a:off x="4389120" y="3493008"/>
            <a:ext cx="2633472" cy="685800"/>
          </a:xfrm>
          <a:prstGeom prst="rect">
            <a:avLst/>
          </a:prstGeom>
          <a:noFill/>
          <a:ln/>
        </p:spPr>
        <p:txBody>
          <a:bodyPr wrap="square" lIns="0" tIns="0" rIns="0" bIns="0" rtlCol="0" anchor="t">
            <a:normAutofit/>
          </a:bodyPr>
          <a:lstStyle/>
          <a:p>
            <a:pPr algn="l" indent="0" marL="0">
              <a:buNone/>
            </a:pPr>
            <a:r>
              <a:rPr lang="en-US" sz="1050" dirty="0">
                <a:solidFill>
                  <a:srgbClr val="667D75"/>
                </a:solidFill>
                <a:latin typeface="Aptos" pitchFamily="34" charset="0"/>
                <a:ea typeface="Aptos" pitchFamily="34" charset="-122"/>
                <a:cs typeface="Aptos" pitchFamily="34" charset="-120"/>
              </a:rPr>
              <a:t>Use the marketplace free, opt into relevant stores and categories, and receive recipe ideas for approved surplus offers.</a:t>
            </a:r>
            <a:endParaRPr lang="en-US" sz="1050" dirty="0"/>
          </a:p>
        </p:txBody>
      </p:sp>
      <p:sp>
        <p:nvSpPr>
          <p:cNvPr id="17" name="Shape 15"/>
          <p:cNvSpPr/>
          <p:nvPr/>
        </p:nvSpPr>
        <p:spPr>
          <a:xfrm>
            <a:off x="7699248" y="2029968"/>
            <a:ext cx="3127248" cy="2423160"/>
          </a:xfrm>
          <a:prstGeom prst="roundRect">
            <a:avLst>
              <a:gd name="adj" fmla="val 9057"/>
            </a:avLst>
          </a:prstGeom>
          <a:solidFill>
            <a:srgbClr val="FFFFFF"/>
          </a:solidFill>
          <a:ln w="12700">
            <a:solidFill>
              <a:srgbClr val="D9E3DD"/>
            </a:solidFill>
            <a:prstDash val="solid"/>
          </a:ln>
          <a:effectLst>
            <a:outerShdw sx="100000" sy="100000" kx="0" ky="0" algn="bl" rotWithShape="0" blurRad="7.212499731616968e+61" dist="1.4424999463233936e+62" dir="2.1158324305920003e+73">
              <a:srgbClr val="0A241C">
                <a:alpha val="1.3e+74"/>
              </a:srgbClr>
            </a:outerShdw>
          </a:effectLst>
        </p:spPr>
      </p:sp>
      <p:sp>
        <p:nvSpPr>
          <p:cNvPr id="18" name="Shape 16"/>
          <p:cNvSpPr/>
          <p:nvPr/>
        </p:nvSpPr>
        <p:spPr>
          <a:xfrm>
            <a:off x="7927848" y="2267712"/>
            <a:ext cx="438912" cy="438912"/>
          </a:xfrm>
          <a:prstGeom prst="ellipse">
            <a:avLst/>
          </a:prstGeom>
          <a:solidFill>
            <a:srgbClr val="7C3AED"/>
          </a:solidFill>
          <a:ln w="12700">
            <a:solidFill>
              <a:srgbClr val="7C3AED"/>
            </a:solidFill>
            <a:prstDash val="solid"/>
          </a:ln>
        </p:spPr>
      </p:sp>
      <p:sp>
        <p:nvSpPr>
          <p:cNvPr id="19" name="Text 17"/>
          <p:cNvSpPr/>
          <p:nvPr/>
        </p:nvSpPr>
        <p:spPr>
          <a:xfrm>
            <a:off x="7927848" y="2267712"/>
            <a:ext cx="438912" cy="438912"/>
          </a:xfrm>
          <a:prstGeom prst="rect">
            <a:avLst/>
          </a:prstGeom>
          <a:noFill/>
          <a:ln/>
        </p:spPr>
        <p:txBody>
          <a:bodyPr wrap="square" lIns="0" tIns="0" rIns="0" bIns="0" rtlCol="0" anchor="ctr">
            <a:normAutofit/>
          </a:bodyPr>
          <a:lstStyle/>
          <a:p>
            <a:pPr algn="ctr" indent="0" marL="0">
              <a:buNone/>
            </a:pPr>
            <a:r>
              <a:rPr lang="en-US" sz="1200" b="1" dirty="0">
                <a:solidFill>
                  <a:srgbClr val="FFFFFF"/>
                </a:solidFill>
                <a:latin typeface="Aptos" pitchFamily="34" charset="0"/>
                <a:ea typeface="Aptos" pitchFamily="34" charset="-122"/>
                <a:cs typeface="Aptos" pitchFamily="34" charset="-120"/>
              </a:rPr>
              <a:t>3</a:t>
            </a:r>
            <a:endParaRPr lang="en-US" sz="1200" dirty="0"/>
          </a:p>
        </p:txBody>
      </p:sp>
      <p:sp>
        <p:nvSpPr>
          <p:cNvPr id="20" name="Text 18"/>
          <p:cNvSpPr/>
          <p:nvPr/>
        </p:nvSpPr>
        <p:spPr>
          <a:xfrm>
            <a:off x="8494776" y="2359152"/>
            <a:ext cx="2029968" cy="182880"/>
          </a:xfrm>
          <a:prstGeom prst="rect">
            <a:avLst/>
          </a:prstGeom>
          <a:noFill/>
          <a:ln/>
        </p:spPr>
        <p:txBody>
          <a:bodyPr wrap="square" lIns="0" tIns="0" rIns="0" bIns="0" rtlCol="0" anchor="ctr">
            <a:normAutofit/>
          </a:bodyPr>
          <a:lstStyle/>
          <a:p>
            <a:pPr algn="l" indent="0" marL="0">
              <a:buNone/>
            </a:pPr>
            <a:r>
              <a:rPr lang="en-US" sz="800" b="1" spc="90" kern="0" dirty="0">
                <a:solidFill>
                  <a:srgbClr val="7C3AED"/>
                </a:solidFill>
                <a:latin typeface="Aptos" pitchFamily="34" charset="0"/>
                <a:ea typeface="Aptos" pitchFamily="34" charset="-122"/>
                <a:cs typeface="Aptos" pitchFamily="34" charset="-120"/>
              </a:rPr>
              <a:t>FOR THE FOOD SYSTEM</a:t>
            </a:r>
            <a:endParaRPr lang="en-US" sz="800" dirty="0"/>
          </a:p>
        </p:txBody>
      </p:sp>
      <p:sp>
        <p:nvSpPr>
          <p:cNvPr id="21" name="Text 19"/>
          <p:cNvSpPr/>
          <p:nvPr/>
        </p:nvSpPr>
        <p:spPr>
          <a:xfrm>
            <a:off x="7927848" y="2971800"/>
            <a:ext cx="2670048" cy="384048"/>
          </a:xfrm>
          <a:prstGeom prst="rect">
            <a:avLst/>
          </a:prstGeom>
          <a:noFill/>
          <a:ln/>
        </p:spPr>
        <p:txBody>
          <a:bodyPr wrap="square" lIns="0" tIns="0" rIns="0" bIns="0" rtlCol="0" anchor="ctr">
            <a:normAutofit/>
          </a:bodyPr>
          <a:lstStyle/>
          <a:p>
            <a:pPr algn="l" indent="0" marL="0">
              <a:buNone/>
            </a:pPr>
            <a:r>
              <a:rPr lang="en-US" sz="2000" b="1" dirty="0">
                <a:solidFill>
                  <a:srgbClr val="15352C"/>
                </a:solidFill>
                <a:latin typeface="Aptos Display" pitchFamily="34" charset="0"/>
                <a:ea typeface="Aptos Display" pitchFamily="34" charset="-122"/>
                <a:cs typeface="Aptos Display" pitchFamily="34" charset="-120"/>
              </a:rPr>
              <a:t>Keep food in use</a:t>
            </a:r>
            <a:endParaRPr lang="en-US" sz="2000" dirty="0"/>
          </a:p>
        </p:txBody>
      </p:sp>
      <p:sp>
        <p:nvSpPr>
          <p:cNvPr id="22" name="Text 20"/>
          <p:cNvSpPr/>
          <p:nvPr/>
        </p:nvSpPr>
        <p:spPr>
          <a:xfrm>
            <a:off x="7927848" y="3493008"/>
            <a:ext cx="2633472" cy="685800"/>
          </a:xfrm>
          <a:prstGeom prst="rect">
            <a:avLst/>
          </a:prstGeom>
          <a:noFill/>
          <a:ln/>
        </p:spPr>
        <p:txBody>
          <a:bodyPr wrap="square" lIns="0" tIns="0" rIns="0" bIns="0" rtlCol="0" anchor="t">
            <a:normAutofit/>
          </a:bodyPr>
          <a:lstStyle/>
          <a:p>
            <a:pPr algn="l" indent="0" marL="0">
              <a:buNone/>
            </a:pPr>
            <a:r>
              <a:rPr lang="en-US" sz="1050" dirty="0">
                <a:solidFill>
                  <a:srgbClr val="667D75"/>
                </a:solidFill>
                <a:latin typeface="Aptos" pitchFamily="34" charset="0"/>
                <a:ea typeface="Aptos" pitchFamily="34" charset="-122"/>
                <a:cs typeface="Aptos" pitchFamily="34" charset="-120"/>
              </a:rPr>
              <a:t>Intervene before surplus, improve sell-through, and record pickups, waste, donation and adjustment outcomes.</a:t>
            </a:r>
            <a:endParaRPr lang="en-US" sz="1050" dirty="0"/>
          </a:p>
        </p:txBody>
      </p:sp>
      <p:sp>
        <p:nvSpPr>
          <p:cNvPr id="23" name="Shape 21"/>
          <p:cNvSpPr/>
          <p:nvPr/>
        </p:nvSpPr>
        <p:spPr>
          <a:xfrm>
            <a:off x="621792" y="4736592"/>
            <a:ext cx="10204704" cy="841248"/>
          </a:xfrm>
          <a:prstGeom prst="roundRect">
            <a:avLst>
              <a:gd name="adj" fmla="val 21739"/>
            </a:avLst>
          </a:prstGeom>
          <a:solidFill>
            <a:srgbClr val="173D31"/>
          </a:solidFill>
          <a:ln w="12700">
            <a:solidFill>
              <a:srgbClr val="173D31">
                <a:alpha val="0"/>
              </a:srgbClr>
            </a:solidFill>
            <a:prstDash val="solid"/>
          </a:ln>
        </p:spPr>
      </p:sp>
      <p:sp>
        <p:nvSpPr>
          <p:cNvPr id="24" name="Text 22"/>
          <p:cNvSpPr/>
          <p:nvPr/>
        </p:nvSpPr>
        <p:spPr>
          <a:xfrm>
            <a:off x="877824" y="4992624"/>
            <a:ext cx="1572768" cy="182880"/>
          </a:xfrm>
          <a:prstGeom prst="rect">
            <a:avLst/>
          </a:prstGeom>
          <a:noFill/>
          <a:ln/>
        </p:spPr>
        <p:txBody>
          <a:bodyPr wrap="square" lIns="0" tIns="0" rIns="0" bIns="0" rtlCol="0" anchor="ctr">
            <a:normAutofit/>
          </a:bodyPr>
          <a:lstStyle/>
          <a:p>
            <a:pPr algn="l" indent="0" marL="0">
              <a:buNone/>
            </a:pPr>
            <a:r>
              <a:rPr lang="en-US" sz="850" b="1" spc="100" kern="0" dirty="0">
                <a:solidFill>
                  <a:srgbClr val="BEF264"/>
                </a:solidFill>
                <a:latin typeface="Aptos" pitchFamily="34" charset="0"/>
                <a:ea typeface="Aptos" pitchFamily="34" charset="-122"/>
                <a:cs typeface="Aptos" pitchFamily="34" charset="-120"/>
              </a:rPr>
              <a:t>PILOT IMPACT METRICS</a:t>
            </a:r>
            <a:endParaRPr lang="en-US" sz="850" dirty="0"/>
          </a:p>
        </p:txBody>
      </p:sp>
      <p:sp>
        <p:nvSpPr>
          <p:cNvPr id="25" name="Text 23"/>
          <p:cNvSpPr/>
          <p:nvPr/>
        </p:nvSpPr>
        <p:spPr>
          <a:xfrm>
            <a:off x="2487168" y="4928616"/>
            <a:ext cx="7863840" cy="292608"/>
          </a:xfrm>
          <a:prstGeom prst="rect">
            <a:avLst/>
          </a:prstGeom>
          <a:noFill/>
          <a:ln/>
        </p:spPr>
        <p:txBody>
          <a:bodyPr wrap="square" lIns="0" tIns="0" rIns="0" bIns="0" rtlCol="0" anchor="ctr">
            <a:normAutofit/>
          </a:bodyPr>
          <a:lstStyle/>
          <a:p>
            <a:pPr algn="l" indent="0" marL="0">
              <a:buNone/>
            </a:pPr>
            <a:r>
              <a:rPr lang="en-US" sz="1150" b="1" dirty="0">
                <a:solidFill>
                  <a:srgbClr val="FFFFFF"/>
                </a:solidFill>
                <a:latin typeface="Aptos" pitchFamily="34" charset="0"/>
                <a:ea typeface="Aptos" pitchFamily="34" charset="-122"/>
                <a:cs typeface="Aptos" pitchFamily="34" charset="-120"/>
              </a:rPr>
              <a:t>kg / tonnes diverted  •  sell-through before expiry  •  gross margin  •  shopper savings  •  pickup rate</a:t>
            </a:r>
            <a:endParaRPr lang="en-US" sz="1150" dirty="0"/>
          </a:p>
        </p:txBody>
      </p:sp>
      <p:sp>
        <p:nvSpPr>
          <p:cNvPr id="26" name="Shape 24"/>
          <p:cNvSpPr/>
          <p:nvPr/>
        </p:nvSpPr>
        <p:spPr>
          <a:xfrm>
            <a:off x="914400" y="5870448"/>
            <a:ext cx="1371600" cy="292608"/>
          </a:xfrm>
          <a:prstGeom prst="roundRect">
            <a:avLst>
              <a:gd name="adj" fmla="val 50000"/>
            </a:avLst>
          </a:prstGeom>
          <a:solidFill>
            <a:srgbClr val="BEF264"/>
          </a:solidFill>
          <a:ln w="12700">
            <a:solidFill>
              <a:srgbClr val="BEF264">
                <a:alpha val="0"/>
              </a:srgbClr>
            </a:solidFill>
            <a:prstDash val="solid"/>
          </a:ln>
        </p:spPr>
      </p:sp>
      <p:sp>
        <p:nvSpPr>
          <p:cNvPr id="27" name="Text 25"/>
          <p:cNvSpPr/>
          <p:nvPr/>
        </p:nvSpPr>
        <p:spPr>
          <a:xfrm>
            <a:off x="987552" y="5870448"/>
            <a:ext cx="1225296" cy="292608"/>
          </a:xfrm>
          <a:prstGeom prst="rect">
            <a:avLst/>
          </a:prstGeom>
          <a:noFill/>
          <a:ln/>
        </p:spPr>
        <p:txBody>
          <a:bodyPr wrap="square" lIns="0" tIns="0" rIns="0" bIns="0" rtlCol="0" anchor="ctr">
            <a:normAutofit/>
          </a:bodyPr>
          <a:lstStyle/>
          <a:p>
            <a:pPr algn="ctr" indent="0" marL="0">
              <a:buNone/>
            </a:pPr>
            <a:r>
              <a:rPr lang="en-US" sz="900" b="1" dirty="0">
                <a:solidFill>
                  <a:srgbClr val="173D31"/>
                </a:solidFill>
                <a:latin typeface="Aptos" pitchFamily="34" charset="0"/>
                <a:ea typeface="Aptos" pitchFamily="34" charset="-122"/>
                <a:cs typeface="Aptos" pitchFamily="34" charset="-120"/>
              </a:rPr>
              <a:t>VALUE PROPOSITION</a:t>
            </a:r>
            <a:endParaRPr lang="en-US" sz="900" dirty="0"/>
          </a:p>
        </p:txBody>
      </p:sp>
      <p:sp>
        <p:nvSpPr>
          <p:cNvPr id="28" name="Text 26"/>
          <p:cNvSpPr/>
          <p:nvPr/>
        </p:nvSpPr>
        <p:spPr>
          <a:xfrm>
            <a:off x="2514600" y="5833872"/>
            <a:ext cx="7772400" cy="274320"/>
          </a:xfrm>
          <a:prstGeom prst="rect">
            <a:avLst/>
          </a:prstGeom>
          <a:noFill/>
          <a:ln/>
        </p:spPr>
        <p:txBody>
          <a:bodyPr wrap="square" lIns="0" tIns="0" rIns="0" bIns="0" rtlCol="0" anchor="ctr">
            <a:normAutofit/>
          </a:bodyPr>
          <a:lstStyle/>
          <a:p>
            <a:pPr algn="l" indent="0" marL="0">
              <a:buNone/>
            </a:pPr>
            <a:r>
              <a:rPr lang="en-US" sz="1200" b="1" dirty="0">
                <a:solidFill>
                  <a:srgbClr val="15352C"/>
                </a:solidFill>
                <a:latin typeface="Aptos" pitchFamily="34" charset="0"/>
                <a:ea typeface="Aptos" pitchFamily="34" charset="-122"/>
                <a:cs typeface="Aptos" pitchFamily="34" charset="-120"/>
              </a:rPr>
              <a:t>Prevent waste before it becomes surplus — while making approved food more affordable.</a:t>
            </a:r>
            <a:endParaRPr lang="en-US" sz="1200" dirty="0"/>
          </a:p>
        </p:txBody>
      </p:sp>
      <p:sp>
        <p:nvSpPr>
          <p:cNvPr id="29" name="Shape 27"/>
          <p:cNvSpPr/>
          <p:nvPr/>
        </p:nvSpPr>
        <p:spPr>
          <a:xfrm>
            <a:off x="502920" y="6419088"/>
            <a:ext cx="10744200" cy="0"/>
          </a:xfrm>
          <a:prstGeom prst="line">
            <a:avLst/>
          </a:prstGeom>
          <a:noFill/>
          <a:ln w="10160">
            <a:solidFill>
              <a:srgbClr val="D9E3DD"/>
            </a:solidFill>
            <a:prstDash val="solid"/>
          </a:ln>
        </p:spPr>
      </p:sp>
      <p:sp>
        <p:nvSpPr>
          <p:cNvPr id="30" name="Text 28"/>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10B981"/>
                </a:solidFill>
                <a:latin typeface="Aptos" pitchFamily="34" charset="0"/>
                <a:ea typeface="Aptos" pitchFamily="34" charset="-122"/>
                <a:cs typeface="Aptos" pitchFamily="34" charset="-120"/>
              </a:rPr>
              <a:t>FRESHSAVER</a:t>
            </a:r>
            <a:endParaRPr lang="en-US" sz="750" dirty="0"/>
          </a:p>
        </p:txBody>
      </p:sp>
      <p:sp>
        <p:nvSpPr>
          <p:cNvPr id="31" name="Text 29"/>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82938D"/>
                </a:solidFill>
                <a:latin typeface="Aptos" pitchFamily="34" charset="0"/>
                <a:ea typeface="Aptos" pitchFamily="34" charset="-122"/>
                <a:cs typeface="Aptos" pitchFamily="34" charset="-120"/>
              </a:rPr>
              <a:t>Impact will be measured in a controlled merchant pilot</a:t>
            </a:r>
            <a:endParaRPr lang="en-US" sz="750" dirty="0"/>
          </a:p>
        </p:txBody>
      </p:sp>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82938D"/>
                </a:solidFill>
                <a:latin typeface="Aptos"/>
                <a:ea typeface="Aptos"/>
                <a:cs typeface="Aptos"/>
              </a:defRPr>
            </a:lvl1pPr>
          </a:lstStyle>
          <a:p>
            <a:pPr algn="r"/>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320040"/>
            <a:ext cx="6035040" cy="256032"/>
          </a:xfrm>
          <a:prstGeom prst="rect">
            <a:avLst/>
          </a:prstGeom>
          <a:noFill/>
          <a:ln/>
        </p:spPr>
        <p:txBody>
          <a:bodyPr wrap="square" lIns="0" tIns="0" rIns="0" bIns="0" rtlCol="0" anchor="ctr">
            <a:normAutofit/>
          </a:bodyPr>
          <a:lstStyle/>
          <a:p>
            <a:pPr algn="l" indent="0" marL="0">
              <a:buNone/>
            </a:pPr>
            <a:r>
              <a:rPr lang="en-US" sz="900" b="1" spc="180" kern="0" dirty="0">
                <a:solidFill>
                  <a:srgbClr val="BEF264"/>
                </a:solidFill>
                <a:latin typeface="Aptos" pitchFamily="34" charset="0"/>
                <a:ea typeface="Aptos" pitchFamily="34" charset="-122"/>
                <a:cs typeface="Aptos" pitchFamily="34" charset="-120"/>
              </a:rPr>
              <a:t>FUTURE ROADMAP</a:t>
            </a:r>
            <a:endParaRPr lang="en-US" sz="900" dirty="0"/>
          </a:p>
        </p:txBody>
      </p:sp>
      <p:sp>
        <p:nvSpPr>
          <p:cNvPr id="3" name="Text 1"/>
          <p:cNvSpPr/>
          <p:nvPr/>
        </p:nvSpPr>
        <p:spPr>
          <a:xfrm>
            <a:off x="502920" y="658368"/>
            <a:ext cx="11018520" cy="658368"/>
          </a:xfrm>
          <a:prstGeom prst="rect">
            <a:avLst/>
          </a:prstGeom>
          <a:noFill/>
          <a:ln/>
        </p:spPr>
        <p:txBody>
          <a:bodyPr wrap="square" lIns="0" tIns="0" rIns="0" bIns="0" rtlCol="0" anchor="ctr">
            <a:normAutofit/>
          </a:bodyPr>
          <a:lstStyle/>
          <a:p>
            <a:pPr algn="l" indent="0" marL="0">
              <a:buNone/>
            </a:pPr>
            <a:r>
              <a:rPr lang="en-US" sz="2700" b="1" dirty="0">
                <a:solidFill>
                  <a:srgbClr val="FFFFFF"/>
                </a:solidFill>
                <a:latin typeface="Aptos Display" pitchFamily="34" charset="0"/>
                <a:ea typeface="Aptos Display" pitchFamily="34" charset="-122"/>
                <a:cs typeface="Aptos Display" pitchFamily="34" charset="-120"/>
              </a:rPr>
              <a:t>Pilot, learn, integrate, then scale.</a:t>
            </a:r>
            <a:endParaRPr lang="en-US" sz="2700" dirty="0"/>
          </a:p>
        </p:txBody>
      </p:sp>
      <p:sp>
        <p:nvSpPr>
          <p:cNvPr id="4" name="Text 2"/>
          <p:cNvSpPr/>
          <p:nvPr/>
        </p:nvSpPr>
        <p:spPr>
          <a:xfrm>
            <a:off x="530352" y="1353312"/>
            <a:ext cx="10789920" cy="457200"/>
          </a:xfrm>
          <a:prstGeom prst="rect">
            <a:avLst/>
          </a:prstGeom>
          <a:noFill/>
          <a:ln/>
        </p:spPr>
        <p:txBody>
          <a:bodyPr wrap="square" lIns="0" tIns="0" rIns="0" bIns="0" rtlCol="0" anchor="t">
            <a:normAutofit/>
          </a:bodyPr>
          <a:lstStyle/>
          <a:p>
            <a:pPr algn="l" indent="0" marL="0">
              <a:buNone/>
            </a:pPr>
            <a:r>
              <a:rPr lang="en-US" sz="1250" dirty="0">
                <a:solidFill>
                  <a:srgbClr val="B9CBC4"/>
                </a:solidFill>
                <a:latin typeface="Aptos" pitchFamily="34" charset="0"/>
                <a:ea typeface="Aptos" pitchFamily="34" charset="-122"/>
                <a:cs typeface="Aptos" pitchFamily="34" charset="-120"/>
              </a:rPr>
              <a:t>FreshSaver is live today and ready for shadow recommendations with independent grocers.</a:t>
            </a:r>
            <a:endParaRPr lang="en-US" sz="1250" dirty="0"/>
          </a:p>
        </p:txBody>
      </p:sp>
      <p:sp>
        <p:nvSpPr>
          <p:cNvPr id="5" name="Shape 3"/>
          <p:cNvSpPr/>
          <p:nvPr/>
        </p:nvSpPr>
        <p:spPr>
          <a:xfrm>
            <a:off x="502920" y="2057400"/>
            <a:ext cx="1993392" cy="2423160"/>
          </a:xfrm>
          <a:prstGeom prst="roundRect">
            <a:avLst>
              <a:gd name="adj" fmla="val 10092"/>
            </a:avLst>
          </a:prstGeom>
          <a:solidFill>
            <a:srgbClr val="BEF264"/>
          </a:solidFill>
          <a:ln w="12700">
            <a:solidFill>
              <a:srgbClr val="BEF264"/>
            </a:solidFill>
            <a:prstDash val="solid"/>
          </a:ln>
        </p:spPr>
      </p:sp>
      <p:sp>
        <p:nvSpPr>
          <p:cNvPr id="6" name="Text 4"/>
          <p:cNvSpPr/>
          <p:nvPr/>
        </p:nvSpPr>
        <p:spPr>
          <a:xfrm>
            <a:off x="685800" y="2304288"/>
            <a:ext cx="960120" cy="182880"/>
          </a:xfrm>
          <a:prstGeom prst="rect">
            <a:avLst/>
          </a:prstGeom>
          <a:noFill/>
          <a:ln/>
        </p:spPr>
        <p:txBody>
          <a:bodyPr wrap="square" lIns="0" tIns="0" rIns="0" bIns="0" rtlCol="0" anchor="ctr">
            <a:normAutofit/>
          </a:bodyPr>
          <a:lstStyle/>
          <a:p>
            <a:pPr algn="l" indent="0" marL="0">
              <a:buNone/>
            </a:pPr>
            <a:r>
              <a:rPr lang="en-US" sz="800" b="1" spc="100" kern="0" dirty="0">
                <a:solidFill>
                  <a:srgbClr val="173D31"/>
                </a:solidFill>
                <a:latin typeface="Aptos" pitchFamily="34" charset="0"/>
                <a:ea typeface="Aptos" pitchFamily="34" charset="-122"/>
                <a:cs typeface="Aptos" pitchFamily="34" charset="-120"/>
              </a:rPr>
              <a:t>LIVE</a:t>
            </a:r>
            <a:endParaRPr lang="en-US" sz="800" dirty="0"/>
          </a:p>
        </p:txBody>
      </p:sp>
      <p:sp>
        <p:nvSpPr>
          <p:cNvPr id="7" name="Text 5"/>
          <p:cNvSpPr/>
          <p:nvPr/>
        </p:nvSpPr>
        <p:spPr>
          <a:xfrm>
            <a:off x="685800" y="2816352"/>
            <a:ext cx="1627632" cy="457200"/>
          </a:xfrm>
          <a:prstGeom prst="rect">
            <a:avLst/>
          </a:prstGeom>
          <a:noFill/>
          <a:ln/>
        </p:spPr>
        <p:txBody>
          <a:bodyPr wrap="square" lIns="0" tIns="0" rIns="0" bIns="0" rtlCol="0" anchor="ctr">
            <a:normAutofit/>
          </a:bodyPr>
          <a:lstStyle/>
          <a:p>
            <a:pPr algn="l" indent="0" marL="0">
              <a:buNone/>
            </a:pPr>
            <a:r>
              <a:rPr lang="en-US" sz="1700" b="1" dirty="0">
                <a:solidFill>
                  <a:srgbClr val="173D31"/>
                </a:solidFill>
                <a:latin typeface="Aptos Display" pitchFamily="34" charset="0"/>
                <a:ea typeface="Aptos Display" pitchFamily="34" charset="-122"/>
                <a:cs typeface="Aptos Display" pitchFamily="34" charset="-120"/>
              </a:rPr>
              <a:t>Deployed MVP</a:t>
            </a:r>
            <a:endParaRPr lang="en-US" sz="1700" dirty="0"/>
          </a:p>
        </p:txBody>
      </p:sp>
      <p:sp>
        <p:nvSpPr>
          <p:cNvPr id="8" name="Text 6"/>
          <p:cNvSpPr/>
          <p:nvPr/>
        </p:nvSpPr>
        <p:spPr>
          <a:xfrm>
            <a:off x="685800" y="3429000"/>
            <a:ext cx="1600200" cy="685800"/>
          </a:xfrm>
          <a:prstGeom prst="rect">
            <a:avLst/>
          </a:prstGeom>
          <a:noFill/>
          <a:ln/>
        </p:spPr>
        <p:txBody>
          <a:bodyPr wrap="square" lIns="0" tIns="0" rIns="0" bIns="0" rtlCol="0" anchor="t">
            <a:normAutofit/>
          </a:bodyPr>
          <a:lstStyle/>
          <a:p>
            <a:pPr algn="l" indent="0" marL="0">
              <a:buNone/>
            </a:pPr>
            <a:r>
              <a:rPr lang="en-US" sz="950" dirty="0">
                <a:solidFill>
                  <a:srgbClr val="315A4E"/>
                </a:solidFill>
                <a:latin typeface="Aptos" pitchFamily="34" charset="0"/>
                <a:ea typeface="Aptos" pitchFamily="34" charset="-122"/>
                <a:cs typeface="Aptos" pitchFamily="34" charset="-120"/>
              </a:rPr>
              <a:t>Owner portal, shopper app, XGBoost and approval workflow.</a:t>
            </a:r>
            <a:endParaRPr lang="en-US" sz="950" dirty="0"/>
          </a:p>
        </p:txBody>
      </p:sp>
      <p:sp>
        <p:nvSpPr>
          <p:cNvPr id="9" name="Shape 7"/>
          <p:cNvSpPr/>
          <p:nvPr/>
        </p:nvSpPr>
        <p:spPr>
          <a:xfrm>
            <a:off x="2532888" y="3063240"/>
            <a:ext cx="310896" cy="310896"/>
          </a:xfrm>
          <a:prstGeom prst="chevron">
            <a:avLst/>
          </a:prstGeom>
          <a:solidFill>
            <a:srgbClr val="BEF264"/>
          </a:solidFill>
          <a:ln w="12700">
            <a:solidFill>
              <a:srgbClr val="BEF264"/>
            </a:solidFill>
            <a:prstDash val="solid"/>
          </a:ln>
        </p:spPr>
      </p:sp>
      <p:sp>
        <p:nvSpPr>
          <p:cNvPr id="10" name="Shape 8"/>
          <p:cNvSpPr/>
          <p:nvPr/>
        </p:nvSpPr>
        <p:spPr>
          <a:xfrm>
            <a:off x="2788920" y="2057400"/>
            <a:ext cx="1993392" cy="2423160"/>
          </a:xfrm>
          <a:prstGeom prst="roundRect">
            <a:avLst>
              <a:gd name="adj" fmla="val 10092"/>
            </a:avLst>
          </a:prstGeom>
          <a:solidFill>
            <a:srgbClr val="244E42"/>
          </a:solidFill>
          <a:ln w="12700">
            <a:solidFill>
              <a:srgbClr val="41655A"/>
            </a:solidFill>
            <a:prstDash val="solid"/>
          </a:ln>
        </p:spPr>
      </p:sp>
      <p:sp>
        <p:nvSpPr>
          <p:cNvPr id="11" name="Text 9"/>
          <p:cNvSpPr/>
          <p:nvPr/>
        </p:nvSpPr>
        <p:spPr>
          <a:xfrm>
            <a:off x="2971800" y="2304288"/>
            <a:ext cx="960120" cy="182880"/>
          </a:xfrm>
          <a:prstGeom prst="rect">
            <a:avLst/>
          </a:prstGeom>
          <a:noFill/>
          <a:ln/>
        </p:spPr>
        <p:txBody>
          <a:bodyPr wrap="square" lIns="0" tIns="0" rIns="0" bIns="0" rtlCol="0" anchor="ctr">
            <a:normAutofit/>
          </a:bodyPr>
          <a:lstStyle/>
          <a:p>
            <a:pPr algn="l" indent="0" marL="0">
              <a:buNone/>
            </a:pPr>
            <a:r>
              <a:rPr lang="en-US" sz="800" b="1" spc="100" kern="0" dirty="0">
                <a:solidFill>
                  <a:srgbClr val="BEF264"/>
                </a:solidFill>
                <a:latin typeface="Aptos" pitchFamily="34" charset="0"/>
                <a:ea typeface="Aptos" pitchFamily="34" charset="-122"/>
                <a:cs typeface="Aptos" pitchFamily="34" charset="-120"/>
              </a:rPr>
              <a:t>PILOT</a:t>
            </a:r>
            <a:endParaRPr lang="en-US" sz="800" dirty="0"/>
          </a:p>
        </p:txBody>
      </p:sp>
      <p:sp>
        <p:nvSpPr>
          <p:cNvPr id="12" name="Text 10"/>
          <p:cNvSpPr/>
          <p:nvPr/>
        </p:nvSpPr>
        <p:spPr>
          <a:xfrm>
            <a:off x="2971800" y="2816352"/>
            <a:ext cx="1627632" cy="457200"/>
          </a:xfrm>
          <a:prstGeom prst="rect">
            <a:avLst/>
          </a:prstGeom>
          <a:noFill/>
          <a:ln/>
        </p:spPr>
        <p:txBody>
          <a:bodyPr wrap="square" lIns="0" tIns="0" rIns="0" bIns="0" rtlCol="0" anchor="ctr">
            <a:normAutofit/>
          </a:bodyPr>
          <a:lstStyle/>
          <a:p>
            <a:pPr algn="l" indent="0" marL="0">
              <a:buNone/>
            </a:pPr>
            <a:r>
              <a:rPr lang="en-US" sz="1700" b="1" dirty="0">
                <a:solidFill>
                  <a:srgbClr val="FFFFFF"/>
                </a:solidFill>
                <a:latin typeface="Aptos Display" pitchFamily="34" charset="0"/>
                <a:ea typeface="Aptos Display" pitchFamily="34" charset="-122"/>
                <a:cs typeface="Aptos Display" pitchFamily="34" charset="-120"/>
              </a:rPr>
              <a:t>3–5 retailers</a:t>
            </a:r>
            <a:endParaRPr lang="en-US" sz="1700" dirty="0"/>
          </a:p>
        </p:txBody>
      </p:sp>
      <p:sp>
        <p:nvSpPr>
          <p:cNvPr id="13" name="Text 11"/>
          <p:cNvSpPr/>
          <p:nvPr/>
        </p:nvSpPr>
        <p:spPr>
          <a:xfrm>
            <a:off x="2971800" y="3429000"/>
            <a:ext cx="1600200" cy="685800"/>
          </a:xfrm>
          <a:prstGeom prst="rect">
            <a:avLst/>
          </a:prstGeom>
          <a:noFill/>
          <a:ln/>
        </p:spPr>
        <p:txBody>
          <a:bodyPr wrap="square" lIns="0" tIns="0" rIns="0" bIns="0" rtlCol="0" anchor="t">
            <a:normAutofit/>
          </a:bodyPr>
          <a:lstStyle/>
          <a:p>
            <a:pPr algn="l" indent="0" marL="0">
              <a:buNone/>
            </a:pPr>
            <a:r>
              <a:rPr lang="en-US" sz="950" dirty="0">
                <a:solidFill>
                  <a:srgbClr val="BBD0C8"/>
                </a:solidFill>
                <a:latin typeface="Aptos" pitchFamily="34" charset="0"/>
                <a:ea typeface="Aptos" pitchFamily="34" charset="-122"/>
                <a:cs typeface="Aptos" pitchFamily="34" charset="-120"/>
              </a:rPr>
              <a:t>Shadow forecasts, capture overrides, measure waste and margin.</a:t>
            </a:r>
            <a:endParaRPr lang="en-US" sz="950" dirty="0"/>
          </a:p>
        </p:txBody>
      </p:sp>
      <p:sp>
        <p:nvSpPr>
          <p:cNvPr id="14" name="Shape 12"/>
          <p:cNvSpPr/>
          <p:nvPr/>
        </p:nvSpPr>
        <p:spPr>
          <a:xfrm>
            <a:off x="4818888" y="3063240"/>
            <a:ext cx="310896" cy="310896"/>
          </a:xfrm>
          <a:prstGeom prst="chevron">
            <a:avLst/>
          </a:prstGeom>
          <a:solidFill>
            <a:srgbClr val="BEF264"/>
          </a:solidFill>
          <a:ln w="12700">
            <a:solidFill>
              <a:srgbClr val="BEF264"/>
            </a:solidFill>
            <a:prstDash val="solid"/>
          </a:ln>
        </p:spPr>
      </p:sp>
      <p:sp>
        <p:nvSpPr>
          <p:cNvPr id="15" name="Shape 13"/>
          <p:cNvSpPr/>
          <p:nvPr/>
        </p:nvSpPr>
        <p:spPr>
          <a:xfrm>
            <a:off x="5074920" y="2057400"/>
            <a:ext cx="1993392" cy="2423160"/>
          </a:xfrm>
          <a:prstGeom prst="roundRect">
            <a:avLst>
              <a:gd name="adj" fmla="val 10092"/>
            </a:avLst>
          </a:prstGeom>
          <a:solidFill>
            <a:srgbClr val="244E42"/>
          </a:solidFill>
          <a:ln w="12700">
            <a:solidFill>
              <a:srgbClr val="41655A"/>
            </a:solidFill>
            <a:prstDash val="solid"/>
          </a:ln>
        </p:spPr>
      </p:sp>
      <p:sp>
        <p:nvSpPr>
          <p:cNvPr id="16" name="Text 14"/>
          <p:cNvSpPr/>
          <p:nvPr/>
        </p:nvSpPr>
        <p:spPr>
          <a:xfrm>
            <a:off x="5257800" y="2304288"/>
            <a:ext cx="960120" cy="182880"/>
          </a:xfrm>
          <a:prstGeom prst="rect">
            <a:avLst/>
          </a:prstGeom>
          <a:noFill/>
          <a:ln/>
        </p:spPr>
        <p:txBody>
          <a:bodyPr wrap="square" lIns="0" tIns="0" rIns="0" bIns="0" rtlCol="0" anchor="ctr">
            <a:normAutofit/>
          </a:bodyPr>
          <a:lstStyle/>
          <a:p>
            <a:pPr algn="l" indent="0" marL="0">
              <a:buNone/>
            </a:pPr>
            <a:r>
              <a:rPr lang="en-US" sz="800" b="1" spc="100" kern="0" dirty="0">
                <a:solidFill>
                  <a:srgbClr val="BEF264"/>
                </a:solidFill>
                <a:latin typeface="Aptos" pitchFamily="34" charset="0"/>
                <a:ea typeface="Aptos" pitchFamily="34" charset="-122"/>
                <a:cs typeface="Aptos" pitchFamily="34" charset="-120"/>
              </a:rPr>
              <a:t>LEARN</a:t>
            </a:r>
            <a:endParaRPr lang="en-US" sz="800" dirty="0"/>
          </a:p>
        </p:txBody>
      </p:sp>
      <p:sp>
        <p:nvSpPr>
          <p:cNvPr id="17" name="Text 15"/>
          <p:cNvSpPr/>
          <p:nvPr/>
        </p:nvSpPr>
        <p:spPr>
          <a:xfrm>
            <a:off x="5257800" y="2816352"/>
            <a:ext cx="1627632" cy="457200"/>
          </a:xfrm>
          <a:prstGeom prst="rect">
            <a:avLst/>
          </a:prstGeom>
          <a:noFill/>
          <a:ln/>
        </p:spPr>
        <p:txBody>
          <a:bodyPr wrap="square" lIns="0" tIns="0" rIns="0" bIns="0" rtlCol="0" anchor="ctr">
            <a:normAutofit/>
          </a:bodyPr>
          <a:lstStyle/>
          <a:p>
            <a:pPr algn="l" indent="0" marL="0">
              <a:buNone/>
            </a:pPr>
            <a:r>
              <a:rPr lang="en-US" sz="1700" b="1" dirty="0">
                <a:solidFill>
                  <a:srgbClr val="FFFFFF"/>
                </a:solidFill>
                <a:latin typeface="Aptos Display" pitchFamily="34" charset="0"/>
                <a:ea typeface="Aptos Display" pitchFamily="34" charset="-122"/>
                <a:cs typeface="Aptos Display" pitchFamily="34" charset="-120"/>
              </a:rPr>
              <a:t>Store elasticity</a:t>
            </a:r>
            <a:endParaRPr lang="en-US" sz="1700" dirty="0"/>
          </a:p>
        </p:txBody>
      </p:sp>
      <p:sp>
        <p:nvSpPr>
          <p:cNvPr id="18" name="Text 16"/>
          <p:cNvSpPr/>
          <p:nvPr/>
        </p:nvSpPr>
        <p:spPr>
          <a:xfrm>
            <a:off x="5257800" y="3429000"/>
            <a:ext cx="1600200" cy="685800"/>
          </a:xfrm>
          <a:prstGeom prst="rect">
            <a:avLst/>
          </a:prstGeom>
          <a:noFill/>
          <a:ln/>
        </p:spPr>
        <p:txBody>
          <a:bodyPr wrap="square" lIns="0" tIns="0" rIns="0" bIns="0" rtlCol="0" anchor="t">
            <a:normAutofit/>
          </a:bodyPr>
          <a:lstStyle/>
          <a:p>
            <a:pPr algn="l" indent="0" marL="0">
              <a:buNone/>
            </a:pPr>
            <a:r>
              <a:rPr lang="en-US" sz="950" dirty="0">
                <a:solidFill>
                  <a:srgbClr val="BBD0C8"/>
                </a:solidFill>
                <a:latin typeface="Aptos" pitchFamily="34" charset="0"/>
                <a:ea typeface="Aptos" pitchFamily="34" charset="-122"/>
                <a:cs typeface="Aptos" pitchFamily="34" charset="-120"/>
              </a:rPr>
              <a:t>Retrain from real intervention response and calibrate ranges.</a:t>
            </a:r>
            <a:endParaRPr lang="en-US" sz="950" dirty="0"/>
          </a:p>
        </p:txBody>
      </p:sp>
      <p:sp>
        <p:nvSpPr>
          <p:cNvPr id="19" name="Shape 17"/>
          <p:cNvSpPr/>
          <p:nvPr/>
        </p:nvSpPr>
        <p:spPr>
          <a:xfrm>
            <a:off x="7104888" y="3063240"/>
            <a:ext cx="310896" cy="310896"/>
          </a:xfrm>
          <a:prstGeom prst="chevron">
            <a:avLst/>
          </a:prstGeom>
          <a:solidFill>
            <a:srgbClr val="BEF264"/>
          </a:solidFill>
          <a:ln w="12700">
            <a:solidFill>
              <a:srgbClr val="BEF264"/>
            </a:solidFill>
            <a:prstDash val="solid"/>
          </a:ln>
        </p:spPr>
      </p:sp>
      <p:sp>
        <p:nvSpPr>
          <p:cNvPr id="20" name="Shape 18"/>
          <p:cNvSpPr/>
          <p:nvPr/>
        </p:nvSpPr>
        <p:spPr>
          <a:xfrm>
            <a:off x="7360920" y="2057400"/>
            <a:ext cx="1993392" cy="2423160"/>
          </a:xfrm>
          <a:prstGeom prst="roundRect">
            <a:avLst>
              <a:gd name="adj" fmla="val 10092"/>
            </a:avLst>
          </a:prstGeom>
          <a:solidFill>
            <a:srgbClr val="244E42"/>
          </a:solidFill>
          <a:ln w="12700">
            <a:solidFill>
              <a:srgbClr val="41655A"/>
            </a:solidFill>
            <a:prstDash val="solid"/>
          </a:ln>
        </p:spPr>
      </p:sp>
      <p:sp>
        <p:nvSpPr>
          <p:cNvPr id="21" name="Text 19"/>
          <p:cNvSpPr/>
          <p:nvPr/>
        </p:nvSpPr>
        <p:spPr>
          <a:xfrm>
            <a:off x="7543800" y="2304288"/>
            <a:ext cx="960120" cy="182880"/>
          </a:xfrm>
          <a:prstGeom prst="rect">
            <a:avLst/>
          </a:prstGeom>
          <a:noFill/>
          <a:ln/>
        </p:spPr>
        <p:txBody>
          <a:bodyPr wrap="square" lIns="0" tIns="0" rIns="0" bIns="0" rtlCol="0" anchor="ctr">
            <a:normAutofit/>
          </a:bodyPr>
          <a:lstStyle/>
          <a:p>
            <a:pPr algn="l" indent="0" marL="0">
              <a:buNone/>
            </a:pPr>
            <a:r>
              <a:rPr lang="en-US" sz="800" b="1" spc="100" kern="0" dirty="0">
                <a:solidFill>
                  <a:srgbClr val="BEF264"/>
                </a:solidFill>
                <a:latin typeface="Aptos" pitchFamily="34" charset="0"/>
                <a:ea typeface="Aptos" pitchFamily="34" charset="-122"/>
                <a:cs typeface="Aptos" pitchFamily="34" charset="-120"/>
              </a:rPr>
              <a:t>INTEGRATE</a:t>
            </a:r>
            <a:endParaRPr lang="en-US" sz="800" dirty="0"/>
          </a:p>
        </p:txBody>
      </p:sp>
      <p:sp>
        <p:nvSpPr>
          <p:cNvPr id="22" name="Text 20"/>
          <p:cNvSpPr/>
          <p:nvPr/>
        </p:nvSpPr>
        <p:spPr>
          <a:xfrm>
            <a:off x="7543800" y="2816352"/>
            <a:ext cx="1627632" cy="457200"/>
          </a:xfrm>
          <a:prstGeom prst="rect">
            <a:avLst/>
          </a:prstGeom>
          <a:noFill/>
          <a:ln/>
        </p:spPr>
        <p:txBody>
          <a:bodyPr wrap="square" lIns="0" tIns="0" rIns="0" bIns="0" rtlCol="0" anchor="ctr">
            <a:normAutofit/>
          </a:bodyPr>
          <a:lstStyle/>
          <a:p>
            <a:pPr algn="l" indent="0" marL="0">
              <a:buNone/>
            </a:pPr>
            <a:r>
              <a:rPr lang="en-US" sz="1700" b="1" dirty="0">
                <a:solidFill>
                  <a:srgbClr val="FFFFFF"/>
                </a:solidFill>
                <a:latin typeface="Aptos Display" pitchFamily="34" charset="0"/>
                <a:ea typeface="Aptos Display" pitchFamily="34" charset="-122"/>
                <a:cs typeface="Aptos Display" pitchFamily="34" charset="-120"/>
              </a:rPr>
              <a:t>POS + payments</a:t>
            </a:r>
            <a:endParaRPr lang="en-US" sz="1700" dirty="0"/>
          </a:p>
        </p:txBody>
      </p:sp>
      <p:sp>
        <p:nvSpPr>
          <p:cNvPr id="23" name="Text 21"/>
          <p:cNvSpPr/>
          <p:nvPr/>
        </p:nvSpPr>
        <p:spPr>
          <a:xfrm>
            <a:off x="7543800" y="3429000"/>
            <a:ext cx="1600200" cy="685800"/>
          </a:xfrm>
          <a:prstGeom prst="rect">
            <a:avLst/>
          </a:prstGeom>
          <a:noFill/>
          <a:ln/>
        </p:spPr>
        <p:txBody>
          <a:bodyPr wrap="square" lIns="0" tIns="0" rIns="0" bIns="0" rtlCol="0" anchor="t">
            <a:normAutofit/>
          </a:bodyPr>
          <a:lstStyle/>
          <a:p>
            <a:pPr algn="l" indent="0" marL="0">
              <a:buNone/>
            </a:pPr>
            <a:r>
              <a:rPr lang="en-US" sz="950" dirty="0">
                <a:solidFill>
                  <a:srgbClr val="BBD0C8"/>
                </a:solidFill>
                <a:latin typeface="Aptos" pitchFamily="34" charset="0"/>
                <a:ea typeface="Aptos" pitchFamily="34" charset="-122"/>
                <a:cs typeface="Aptos" pitchFamily="34" charset="-120"/>
              </a:rPr>
              <a:t>Transactional reservations, POS feeds and electronic shelf labels.</a:t>
            </a:r>
            <a:endParaRPr lang="en-US" sz="950" dirty="0"/>
          </a:p>
        </p:txBody>
      </p:sp>
      <p:sp>
        <p:nvSpPr>
          <p:cNvPr id="24" name="Shape 22"/>
          <p:cNvSpPr/>
          <p:nvPr/>
        </p:nvSpPr>
        <p:spPr>
          <a:xfrm>
            <a:off x="9390888" y="3063240"/>
            <a:ext cx="310896" cy="310896"/>
          </a:xfrm>
          <a:prstGeom prst="chevron">
            <a:avLst/>
          </a:prstGeom>
          <a:solidFill>
            <a:srgbClr val="BEF264"/>
          </a:solidFill>
          <a:ln w="12700">
            <a:solidFill>
              <a:srgbClr val="BEF264"/>
            </a:solidFill>
            <a:prstDash val="solid"/>
          </a:ln>
        </p:spPr>
      </p:sp>
      <p:sp>
        <p:nvSpPr>
          <p:cNvPr id="25" name="Shape 23"/>
          <p:cNvSpPr/>
          <p:nvPr/>
        </p:nvSpPr>
        <p:spPr>
          <a:xfrm>
            <a:off x="9646920" y="2057400"/>
            <a:ext cx="1993392" cy="2423160"/>
          </a:xfrm>
          <a:prstGeom prst="roundRect">
            <a:avLst>
              <a:gd name="adj" fmla="val 10092"/>
            </a:avLst>
          </a:prstGeom>
          <a:solidFill>
            <a:srgbClr val="244E42"/>
          </a:solidFill>
          <a:ln w="12700">
            <a:solidFill>
              <a:srgbClr val="41655A"/>
            </a:solidFill>
            <a:prstDash val="solid"/>
          </a:ln>
        </p:spPr>
      </p:sp>
      <p:sp>
        <p:nvSpPr>
          <p:cNvPr id="26" name="Text 24"/>
          <p:cNvSpPr/>
          <p:nvPr/>
        </p:nvSpPr>
        <p:spPr>
          <a:xfrm>
            <a:off x="9829800" y="2304288"/>
            <a:ext cx="960120" cy="182880"/>
          </a:xfrm>
          <a:prstGeom prst="rect">
            <a:avLst/>
          </a:prstGeom>
          <a:noFill/>
          <a:ln/>
        </p:spPr>
        <p:txBody>
          <a:bodyPr wrap="square" lIns="0" tIns="0" rIns="0" bIns="0" rtlCol="0" anchor="ctr">
            <a:normAutofit/>
          </a:bodyPr>
          <a:lstStyle/>
          <a:p>
            <a:pPr algn="l" indent="0" marL="0">
              <a:buNone/>
            </a:pPr>
            <a:r>
              <a:rPr lang="en-US" sz="800" b="1" spc="100" kern="0" dirty="0">
                <a:solidFill>
                  <a:srgbClr val="BEF264"/>
                </a:solidFill>
                <a:latin typeface="Aptos" pitchFamily="34" charset="0"/>
                <a:ea typeface="Aptos" pitchFamily="34" charset="-122"/>
                <a:cs typeface="Aptos" pitchFamily="34" charset="-120"/>
              </a:rPr>
              <a:t>SCALE</a:t>
            </a:r>
            <a:endParaRPr lang="en-US" sz="800" dirty="0"/>
          </a:p>
        </p:txBody>
      </p:sp>
      <p:sp>
        <p:nvSpPr>
          <p:cNvPr id="27" name="Text 25"/>
          <p:cNvSpPr/>
          <p:nvPr/>
        </p:nvSpPr>
        <p:spPr>
          <a:xfrm>
            <a:off x="9829800" y="2816352"/>
            <a:ext cx="1627632" cy="457200"/>
          </a:xfrm>
          <a:prstGeom prst="rect">
            <a:avLst/>
          </a:prstGeom>
          <a:noFill/>
          <a:ln/>
        </p:spPr>
        <p:txBody>
          <a:bodyPr wrap="square" lIns="0" tIns="0" rIns="0" bIns="0" rtlCol="0" anchor="ctr">
            <a:normAutofit/>
          </a:bodyPr>
          <a:lstStyle/>
          <a:p>
            <a:pPr algn="l" indent="0" marL="0">
              <a:buNone/>
            </a:pPr>
            <a:r>
              <a:rPr lang="en-US" sz="1700" b="1" dirty="0">
                <a:solidFill>
                  <a:srgbClr val="FFFFFF"/>
                </a:solidFill>
                <a:latin typeface="Aptos Display" pitchFamily="34" charset="0"/>
                <a:ea typeface="Aptos Display" pitchFamily="34" charset="-122"/>
                <a:cs typeface="Aptos Display" pitchFamily="34" charset="-120"/>
              </a:rPr>
              <a:t>Circular network</a:t>
            </a:r>
            <a:endParaRPr lang="en-US" sz="1700" dirty="0"/>
          </a:p>
        </p:txBody>
      </p:sp>
      <p:sp>
        <p:nvSpPr>
          <p:cNvPr id="28" name="Text 26"/>
          <p:cNvSpPr/>
          <p:nvPr/>
        </p:nvSpPr>
        <p:spPr>
          <a:xfrm>
            <a:off x="9829800" y="3429000"/>
            <a:ext cx="1600200" cy="685800"/>
          </a:xfrm>
          <a:prstGeom prst="rect">
            <a:avLst/>
          </a:prstGeom>
          <a:noFill/>
          <a:ln/>
        </p:spPr>
        <p:txBody>
          <a:bodyPr wrap="square" lIns="0" tIns="0" rIns="0" bIns="0" rtlCol="0" anchor="t">
            <a:normAutofit/>
          </a:bodyPr>
          <a:lstStyle/>
          <a:p>
            <a:pPr algn="l" indent="0" marL="0">
              <a:buNone/>
            </a:pPr>
            <a:r>
              <a:rPr lang="en-US" sz="950" dirty="0">
                <a:solidFill>
                  <a:srgbClr val="BBD0C8"/>
                </a:solidFill>
                <a:latin typeface="Aptos" pitchFamily="34" charset="0"/>
                <a:ea typeface="Aptos" pitchFamily="34" charset="-122"/>
                <a:cs typeface="Aptos" pitchFamily="34" charset="-120"/>
              </a:rPr>
              <a:t>Donation routing, store transfers and multi-location policies.</a:t>
            </a:r>
            <a:endParaRPr lang="en-US" sz="950" dirty="0"/>
          </a:p>
        </p:txBody>
      </p:sp>
      <p:sp>
        <p:nvSpPr>
          <p:cNvPr id="29" name="Shape 27"/>
          <p:cNvSpPr/>
          <p:nvPr/>
        </p:nvSpPr>
        <p:spPr>
          <a:xfrm>
            <a:off x="685800" y="4864608"/>
            <a:ext cx="7242048" cy="841248"/>
          </a:xfrm>
          <a:prstGeom prst="roundRect">
            <a:avLst>
              <a:gd name="adj" fmla="val 19565"/>
            </a:avLst>
          </a:prstGeom>
          <a:solidFill>
            <a:srgbClr val="244E42"/>
          </a:solidFill>
          <a:ln w="12700">
            <a:solidFill>
              <a:srgbClr val="244E42">
                <a:alpha val="0"/>
              </a:srgbClr>
            </a:solidFill>
            <a:prstDash val="solid"/>
          </a:ln>
        </p:spPr>
      </p:sp>
      <p:sp>
        <p:nvSpPr>
          <p:cNvPr id="30" name="Text 28"/>
          <p:cNvSpPr/>
          <p:nvPr/>
        </p:nvSpPr>
        <p:spPr>
          <a:xfrm>
            <a:off x="932688" y="5120640"/>
            <a:ext cx="1572768" cy="182880"/>
          </a:xfrm>
          <a:prstGeom prst="rect">
            <a:avLst/>
          </a:prstGeom>
          <a:noFill/>
          <a:ln/>
        </p:spPr>
        <p:txBody>
          <a:bodyPr wrap="square" lIns="0" tIns="0" rIns="0" bIns="0" rtlCol="0" anchor="ctr">
            <a:normAutofit/>
          </a:bodyPr>
          <a:lstStyle/>
          <a:p>
            <a:pPr algn="l" indent="0" marL="0">
              <a:buNone/>
            </a:pPr>
            <a:r>
              <a:rPr lang="en-US" sz="830" b="1" spc="100" kern="0" dirty="0">
                <a:solidFill>
                  <a:srgbClr val="BEF264"/>
                </a:solidFill>
                <a:latin typeface="Aptos" pitchFamily="34" charset="0"/>
                <a:ea typeface="Aptos" pitchFamily="34" charset="-122"/>
                <a:cs typeface="Aptos" pitchFamily="34" charset="-120"/>
              </a:rPr>
              <a:t>PROPOSED BUSINESS MODEL</a:t>
            </a:r>
            <a:endParaRPr lang="en-US" sz="830" dirty="0"/>
          </a:p>
        </p:txBody>
      </p:sp>
      <p:sp>
        <p:nvSpPr>
          <p:cNvPr id="31" name="Text 29"/>
          <p:cNvSpPr/>
          <p:nvPr/>
        </p:nvSpPr>
        <p:spPr>
          <a:xfrm>
            <a:off x="2542032" y="5047488"/>
            <a:ext cx="4983480" cy="320040"/>
          </a:xfrm>
          <a:prstGeom prst="rect">
            <a:avLst/>
          </a:prstGeom>
          <a:noFill/>
          <a:ln/>
        </p:spPr>
        <p:txBody>
          <a:bodyPr wrap="square" lIns="0" tIns="0" rIns="0" bIns="0" rtlCol="0" anchor="ctr">
            <a:normAutofit/>
          </a:bodyPr>
          <a:lstStyle/>
          <a:p>
            <a:pPr algn="l" indent="0" marL="0">
              <a:buNone/>
            </a:pPr>
            <a:r>
              <a:rPr lang="en-US" sz="1150" b="1" dirty="0">
                <a:solidFill>
                  <a:srgbClr val="FFFFFF"/>
                </a:solidFill>
                <a:latin typeface="Aptos" pitchFamily="34" charset="0"/>
                <a:ea typeface="Aptos" pitchFamily="34" charset="-122"/>
                <a:cs typeface="Aptos" pitchFamily="34" charset="-120"/>
              </a:rPr>
              <a:t>Free for shoppers  •  stores pay 10% of attributable campaign sales  •  no setup fee</a:t>
            </a:r>
            <a:endParaRPr lang="en-US" sz="1150" dirty="0"/>
          </a:p>
        </p:txBody>
      </p:sp>
      <p:sp>
        <p:nvSpPr>
          <p:cNvPr id="32" name="Shape 30"/>
          <p:cNvSpPr/>
          <p:nvPr/>
        </p:nvSpPr>
        <p:spPr>
          <a:xfrm>
            <a:off x="8275320" y="4736592"/>
            <a:ext cx="3246120" cy="1234440"/>
          </a:xfrm>
          <a:prstGeom prst="roundRect">
            <a:avLst>
              <a:gd name="adj" fmla="val 16296"/>
            </a:avLst>
          </a:prstGeom>
          <a:solidFill>
            <a:srgbClr val="FFFDF7"/>
          </a:solidFill>
          <a:ln w="12700">
            <a:solidFill>
              <a:srgbClr val="FFFDF7">
                <a:alpha val="0"/>
              </a:srgbClr>
            </a:solidFill>
            <a:prstDash val="solid"/>
          </a:ln>
        </p:spPr>
      </p:sp>
      <p:sp>
        <p:nvSpPr>
          <p:cNvPr id="33" name="Text 31"/>
          <p:cNvSpPr/>
          <p:nvPr/>
        </p:nvSpPr>
        <p:spPr>
          <a:xfrm>
            <a:off x="8577072" y="4965192"/>
            <a:ext cx="2606040" cy="274320"/>
          </a:xfrm>
          <a:prstGeom prst="rect">
            <a:avLst/>
          </a:prstGeom>
          <a:noFill/>
          <a:ln/>
        </p:spPr>
        <p:txBody>
          <a:bodyPr wrap="square" lIns="0" tIns="0" rIns="0" bIns="0" rtlCol="0" anchor="ctr">
            <a:normAutofit/>
          </a:bodyPr>
          <a:lstStyle/>
          <a:p>
            <a:pPr algn="ctr" indent="0" marL="0">
              <a:buNone/>
            </a:pPr>
            <a:r>
              <a:rPr lang="en-US" sz="1900" b="1" dirty="0">
                <a:solidFill>
                  <a:srgbClr val="173D31"/>
                </a:solidFill>
                <a:latin typeface="Aptos Display" pitchFamily="34" charset="0"/>
                <a:ea typeface="Aptos Display" pitchFamily="34" charset="-122"/>
                <a:cs typeface="Aptos Display" pitchFamily="34" charset="-120"/>
              </a:rPr>
              <a:t>Would you pilot this?</a:t>
            </a:r>
            <a:endParaRPr lang="en-US" sz="1900" dirty="0"/>
          </a:p>
        </p:txBody>
      </p:sp>
      <p:sp>
        <p:nvSpPr>
          <p:cNvPr id="34" name="Text 32"/>
          <p:cNvSpPr/>
          <p:nvPr/>
        </p:nvSpPr>
        <p:spPr>
          <a:xfrm>
            <a:off x="8686800" y="5394960"/>
            <a:ext cx="2359152" cy="219456"/>
          </a:xfrm>
          <a:prstGeom prst="rect">
            <a:avLst/>
          </a:prstGeom>
          <a:noFill/>
          <a:ln/>
        </p:spPr>
        <p:txBody>
          <a:bodyPr wrap="square" lIns="0" tIns="0" rIns="0" bIns="0" rtlCol="0" anchor="ctr">
            <a:normAutofit/>
          </a:bodyPr>
          <a:lstStyle/>
          <a:p>
            <a:pPr algn="ctr" indent="0" marL="0">
              <a:buNone/>
            </a:pPr>
            <a:r>
              <a:rPr lang="en-US" sz="1000" b="1" u="sng" dirty="0">
                <a:solidFill>
                  <a:srgbClr val="10B981"/>
                </a:solidFill>
                <a:uFill>
                  <a:solidFill>
                    <a:srgbClr val="10B981"/>
                  </a:solidFill>
                </a:uFill>
                <a:latin typeface="Aptos" pitchFamily="34" charset="0"/>
                <a:ea typeface="Aptos" pitchFamily="34" charset="-122"/>
                <a:cs typeface="Aptos" pitchFamily="34" charset="-120"/>
                <a:hlinkClick r:id="rId1" invalidUrl="" action="" tgtFrame="" tooltip="" history="1" highlightClick="0" endSnd="0">
                  <a:extLst>
                    <a:ext uri="{A12FA001-AC4F-418D-AE19-62706E023703}">
                      <ahyp:hlinkClr xmlns:ahyp="http://schemas.microsoft.com/office/drawing/2018/hyperlinkcolor" val="tx"/>
                    </a:ext>
                  </a:extLst>
                </a:hlinkClick>
              </a:rPr>
              <a:t>OPEN LIVE PRODUCT  →</a:t>
            </a:r>
            <a:endParaRPr lang="en-US" sz="1000" dirty="0"/>
          </a:p>
        </p:txBody>
      </p:sp>
      <p:sp>
        <p:nvSpPr>
          <p:cNvPr id="35" name="Shape 33"/>
          <p:cNvSpPr/>
          <p:nvPr/>
        </p:nvSpPr>
        <p:spPr>
          <a:xfrm>
            <a:off x="502920" y="6419088"/>
            <a:ext cx="10744200" cy="0"/>
          </a:xfrm>
          <a:prstGeom prst="line">
            <a:avLst/>
          </a:prstGeom>
          <a:noFill/>
          <a:ln w="10160">
            <a:solidFill>
              <a:srgbClr val="406459"/>
            </a:solidFill>
            <a:prstDash val="solid"/>
          </a:ln>
        </p:spPr>
      </p:sp>
      <p:sp>
        <p:nvSpPr>
          <p:cNvPr id="36" name="Text 34"/>
          <p:cNvSpPr/>
          <p:nvPr/>
        </p:nvSpPr>
        <p:spPr>
          <a:xfrm>
            <a:off x="530352" y="6473952"/>
            <a:ext cx="1005840" cy="146304"/>
          </a:xfrm>
          <a:prstGeom prst="rect">
            <a:avLst/>
          </a:prstGeom>
          <a:noFill/>
          <a:ln/>
        </p:spPr>
        <p:txBody>
          <a:bodyPr wrap="square" lIns="0" tIns="0" rIns="0" bIns="0" rtlCol="0" anchor="ctr">
            <a:normAutofit/>
          </a:bodyPr>
          <a:lstStyle/>
          <a:p>
            <a:pPr algn="l" indent="0" marL="0">
              <a:buNone/>
            </a:pPr>
            <a:r>
              <a:rPr lang="en-US" sz="750" b="1" spc="140" kern="0" dirty="0">
                <a:solidFill>
                  <a:srgbClr val="BEF264"/>
                </a:solidFill>
                <a:latin typeface="Aptos" pitchFamily="34" charset="0"/>
                <a:ea typeface="Aptos" pitchFamily="34" charset="-122"/>
                <a:cs typeface="Aptos" pitchFamily="34" charset="-120"/>
              </a:rPr>
              <a:t>FRESHSAVER</a:t>
            </a:r>
            <a:endParaRPr lang="en-US" sz="750" dirty="0"/>
          </a:p>
        </p:txBody>
      </p:sp>
      <p:sp>
        <p:nvSpPr>
          <p:cNvPr id="37" name="Text 35"/>
          <p:cNvSpPr/>
          <p:nvPr/>
        </p:nvSpPr>
        <p:spPr>
          <a:xfrm>
            <a:off x="1572768" y="6473952"/>
            <a:ext cx="6766560" cy="146304"/>
          </a:xfrm>
          <a:prstGeom prst="rect">
            <a:avLst/>
          </a:prstGeom>
          <a:noFill/>
          <a:ln/>
        </p:spPr>
        <p:txBody>
          <a:bodyPr wrap="square" lIns="0" tIns="0" rIns="0" bIns="0" rtlCol="0" anchor="ctr">
            <a:normAutofit/>
          </a:bodyPr>
          <a:lstStyle/>
          <a:p>
            <a:pPr algn="l" indent="0" marL="0">
              <a:buNone/>
            </a:pPr>
            <a:r>
              <a:rPr lang="en-US" sz="750" dirty="0">
                <a:solidFill>
                  <a:srgbClr val="90A99F"/>
                </a:solidFill>
                <a:latin typeface="Aptos" pitchFamily="34" charset="0"/>
                <a:ea typeface="Aptos" pitchFamily="34" charset="-122"/>
                <a:cs typeface="Aptos" pitchFamily="34" charset="-120"/>
              </a:rPr>
              <a:t>FreshSaver AI · detect risk · protect margin · reach the right shopper</a:t>
            </a:r>
            <a:endParaRPr lang="en-US" sz="750" dirty="0"/>
          </a:p>
        </p:txBody>
      </p:sp>
      <p:pic>
        <p:nvPicPr>
          <p:cNvPr id="39" name="Image 0" descr="preencoded.png">
            <a:hlinkClick r:id="rId3" tooltip=""/>
          </p:cNvPr>
          <p:cNvPicPr>
            <a:picLocks noChangeAspect="1"/>
          </p:cNvPicPr>
          <p:nvPr/>
        </p:nvPicPr>
        <p:blipFill>
          <a:blip r:embed="rId2"/>
          <a:stretch>
            <a:fillRect/>
          </a:stretch>
        </p:blipFill>
        <p:spPr>
          <a:xfrm>
            <a:off x="10954512" y="5742432"/>
            <a:ext cx="420624" cy="420624"/>
          </a:xfrm>
          <a:prstGeom prst="rect">
            <a:avLst/>
          </a:prstGeom>
        </p:spPr>
      </p:pic>
      <p:sp>
        <p:nvSpPr>
          <p:cNvPr id="25" name="Slide Number Placeholder 0"/>
          <p:cNvSpPr>
            <a:spLocks noGrp="1"/>
          </p:cNvSpPr>
          <p:nvPr>
            <p:ph type="sldNum" sz="quarter" idx="4294967295"/>
          </p:nvPr>
        </p:nvSpPr>
        <p:spPr>
          <a:xfrm>
            <a:off x="11475720" y="6473952"/>
            <a:ext cx="320040" cy="182880"/>
          </a:xfrm>
          <a:prstGeom prst="rect">
            <a:avLst/>
          </a:prstGeom>
          <a:extLst>
            <a:ext uri="{C572A759-6A51-4108-AA02-DFA0A04FC94B}">
              <ma14:wrappingTextBoxFlag xmlns:ma14="http://schemas.microsoft.com/office/mac/drawingml/2011/main" val="0"/>
            </a:ext>
          </a:extLst>
        </p:spPr>
        <p:txBody>
          <a:bodyPr lIns="0" tIns="0" rIns="0" bIns="0"/>
          <a:lstStyle>
            <a:lvl1pPr>
              <a:defRPr sz="800">
                <a:solidFill>
                  <a:srgbClr val="96ADA4"/>
                </a:solidFill>
                <a:latin typeface="Aptos"/>
                <a:ea typeface="Aptos"/>
                <a:cs typeface="Aptos"/>
              </a:defRPr>
            </a:lvl1pPr>
          </a:lstStyle>
          <a:p>
            <a:pPr algn="r"/>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AI Builders Hackathon 2026</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FreshSaver — Protect Margin Before Food Becomes Waste</dc:title>
  <dc:subject>Explainable AI markdown decisions for independent grocers</dc:subject>
  <dc:creator>FreshSaver AI</dc:creator>
  <cp:lastModifiedBy>FreshSaver AI</cp:lastModifiedBy>
  <cp:revision>1</cp:revision>
  <dcterms:created xsi:type="dcterms:W3CDTF">2026-09-16T02:40:25Z</dcterms:created>
  <dcterms:modified xsi:type="dcterms:W3CDTF">2026-09-16T02:40:25Z</dcterms:modified>
</cp:coreProperties>
</file>