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1218895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6" roundtripDataSignature="AMtx7mhwJToGX7NGaAelrmidvUhFGXWH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ervices.odata.org/v4/northwind/northwind.svc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ervices.odata.org/v4/northwind/northwind.svc/$metadata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49b2bd15f2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Northwind service :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https://services.odata.org/v4/northwind/northwind.svc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g349b2bd15f2_1_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767a2a9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dk1"/>
                </a:solidFill>
              </a:rPr>
              <a:t>C</a:t>
            </a:r>
            <a:r>
              <a:rPr lang="en-US">
                <a:solidFill>
                  <a:schemeClr val="dk1"/>
                </a:solidFill>
              </a:rPr>
              <a:t>lient proxy is an ABAP object that passes the OData requests to the remote service. </a:t>
            </a:r>
            <a:endParaRPr/>
          </a:p>
        </p:txBody>
      </p:sp>
      <p:sp>
        <p:nvSpPr>
          <p:cNvPr id="108" name="Google Shape;108;g35f767a2a9b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49b2bd15f2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g349b2bd15f2_1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49b2bd15f2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g349b2bd15f2_1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5f767a2a9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g35f767a2a9b_0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49b2bd15f2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Metadata :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https://services.odata.org/v4/northwind/northwind.svc/$metadata</a:t>
            </a:r>
            <a:endParaRPr/>
          </a:p>
        </p:txBody>
      </p:sp>
      <p:sp>
        <p:nvSpPr>
          <p:cNvPr id="179" name="Google Shape;179;g349b2bd15f2_1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49b2bd15f2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g349b2bd15f2_1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f767a2a9b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g35f767a2a9b_0_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49b2bd15f2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g349b2bd15f2_1_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49b2bd15f2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" name="Google Shape;225;g349b2bd15f2_1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5f767a2a9b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3" name="Google Shape;233;g35f767a2a9b_0_1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612a0200f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g3612a0200fa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49b2bd15f2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7" name="Google Shape;287;g349b2bd15f2_1_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49b2bd15f2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4" name="Google Shape;294;g349b2bd15f2_1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5f767a2a9b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2" name="Google Shape;302;g35f767a2a9b_0_2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49b2bd15f2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1" name="Google Shape;341;g349b2bd15f2_1_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49b2bd15f2_1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8" name="Google Shape;348;g349b2bd15f2_1_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5" name="Google Shape;35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abapeur.fr/en/easily-call-apis-in-abap/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abapeur.fr/en/create-a-rap-business-object-with-an-external-api/" TargetMode="External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abapeur.fr/en/extending-an-api-via-btp-abap-environment-part-i/" TargetMode="External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abapeur.fr/en/extending-an-api-via-btp-abap-environment-part-ii/" TargetMode="External"/><Relationship Id="rId4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gitlab.com/abapeur/northwindApi" TargetMode="External"/><Relationship Id="rId4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2F49EE"/>
          </a:soli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914400" y="2408700"/>
            <a:ext cx="9144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lang="en-US" sz="4500">
                <a:solidFill>
                  <a:srgbClr val="011638"/>
                </a:solidFill>
                <a:latin typeface="Calibri"/>
                <a:ea typeface="Calibri"/>
                <a:cs typeface="Calibri"/>
                <a:sym typeface="Calibri"/>
              </a:rPr>
              <a:t>Extending an API via BTP, ABAP environment</a:t>
            </a:r>
            <a:endParaRPr b="0" i="0" sz="4500" u="none" cap="none" strike="noStrike">
              <a:solidFill>
                <a:srgbClr val="0116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14400" y="3886200"/>
            <a:ext cx="9144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40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ABAPConf 2025</a:t>
            </a:r>
            <a:endParaRPr b="1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1" title="5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9225" y="160150"/>
            <a:ext cx="1943750" cy="194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EF0F2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>
            <a:off x="0" y="0"/>
            <a:ext cx="12188952" cy="27432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731520" y="457200"/>
            <a:ext cx="1097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Who I 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731525" y="1286570"/>
            <a:ext cx="10515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41414"/>
                </a:solidFill>
                <a:latin typeface="Calibri"/>
                <a:ea typeface="Calibri"/>
                <a:cs typeface="Calibri"/>
                <a:sym typeface="Calibri"/>
              </a:rPr>
              <a:t>Clément Ringot, SAP Software Engineer at </a:t>
            </a:r>
            <a:r>
              <a:rPr b="1" lang="en-US" sz="2400">
                <a:solidFill>
                  <a:srgbClr val="141414"/>
                </a:solidFill>
                <a:latin typeface="Calibri"/>
                <a:ea typeface="Calibri"/>
                <a:cs typeface="Calibri"/>
                <a:sym typeface="Calibri"/>
              </a:rPr>
              <a:t>ADEO</a:t>
            </a:r>
            <a:endParaRPr b="1" sz="2400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2" title="5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 title="th-removebg-previ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4625" y="2644526"/>
            <a:ext cx="2849551" cy="285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0376" y="2597600"/>
            <a:ext cx="2949300" cy="2949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49b2bd15f2_1_89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49b2bd15f2_1_89"/>
          <p:cNvSpPr txBox="1"/>
          <p:nvPr/>
        </p:nvSpPr>
        <p:spPr>
          <a:xfrm>
            <a:off x="731520" y="457200"/>
            <a:ext cx="1097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Our case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g349b2bd15f2_1_89"/>
          <p:cNvSpPr txBox="1"/>
          <p:nvPr/>
        </p:nvSpPr>
        <p:spPr>
          <a:xfrm>
            <a:off x="914400" y="1645925"/>
            <a:ext cx="110538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Create a Fiori app to allow Business user to create orders linked to external products</a:t>
            </a:r>
            <a:endParaRPr b="1"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2400"/>
              <a:buFont typeface="Calibri"/>
              <a:buChar char="-"/>
            </a:pPr>
            <a:r>
              <a:rPr b="1" lang="en-US" sz="2400">
                <a:solidFill>
                  <a:srgbClr val="141414"/>
                </a:solidFill>
                <a:latin typeface="Calibri"/>
                <a:ea typeface="Calibri"/>
                <a:cs typeface="Calibri"/>
                <a:sym typeface="Calibri"/>
              </a:rPr>
              <a:t>Consume the “Products” entity of Northind API </a:t>
            </a:r>
            <a:endParaRPr b="1" sz="2400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2400"/>
              <a:buFont typeface="Calibri"/>
              <a:buChar char="-"/>
            </a:pPr>
            <a:r>
              <a:rPr b="1" lang="en-US" sz="2400">
                <a:solidFill>
                  <a:srgbClr val="141414"/>
                </a:solidFill>
                <a:latin typeface="Calibri"/>
                <a:ea typeface="Calibri"/>
                <a:cs typeface="Calibri"/>
                <a:sym typeface="Calibri"/>
              </a:rPr>
              <a:t>Extend the API to allow comments linked on this external products</a:t>
            </a:r>
            <a:endParaRPr b="1" sz="2400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2400"/>
              <a:buFont typeface="Calibri"/>
              <a:buChar char="-"/>
            </a:pPr>
            <a:r>
              <a:rPr b="1" lang="en-US" sz="2400">
                <a:solidFill>
                  <a:srgbClr val="141414"/>
                </a:solidFill>
                <a:latin typeface="Calibri"/>
                <a:ea typeface="Calibri"/>
                <a:cs typeface="Calibri"/>
                <a:sym typeface="Calibri"/>
              </a:rPr>
              <a:t>Extend the API to allow Orders linked on this external products</a:t>
            </a:r>
            <a:endParaRPr b="1" sz="2400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g349b2bd15f2_1_89" title="5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f767a2a9b_0_3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5f767a2a9b_0_3"/>
          <p:cNvSpPr txBox="1"/>
          <p:nvPr/>
        </p:nvSpPr>
        <p:spPr>
          <a:xfrm>
            <a:off x="731520" y="457200"/>
            <a:ext cx="1097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Our case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g35f767a2a9b_0_3" title="5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35f767a2a9b_0_3"/>
          <p:cNvSpPr/>
          <p:nvPr/>
        </p:nvSpPr>
        <p:spPr>
          <a:xfrm>
            <a:off x="4287300" y="459750"/>
            <a:ext cx="1067400" cy="6414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S/4 Hana System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5f767a2a9b_0_3"/>
          <p:cNvSpPr/>
          <p:nvPr/>
        </p:nvSpPr>
        <p:spPr>
          <a:xfrm>
            <a:off x="5584150" y="457200"/>
            <a:ext cx="993300" cy="646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Northwind System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5f767a2a9b_0_3"/>
          <p:cNvSpPr/>
          <p:nvPr/>
        </p:nvSpPr>
        <p:spPr>
          <a:xfrm>
            <a:off x="1426625" y="2604225"/>
            <a:ext cx="8946300" cy="3003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35f767a2a9b_0_3"/>
          <p:cNvSpPr txBox="1"/>
          <p:nvPr/>
        </p:nvSpPr>
        <p:spPr>
          <a:xfrm>
            <a:off x="6810375" y="295150"/>
            <a:ext cx="14772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External systems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35f767a2a9b_0_3"/>
          <p:cNvSpPr txBox="1"/>
          <p:nvPr/>
        </p:nvSpPr>
        <p:spPr>
          <a:xfrm>
            <a:off x="8912200" y="1399225"/>
            <a:ext cx="28116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BTP, ABAP Environment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5f767a2a9b_0_3"/>
          <p:cNvSpPr/>
          <p:nvPr/>
        </p:nvSpPr>
        <p:spPr>
          <a:xfrm>
            <a:off x="1689600" y="1946800"/>
            <a:ext cx="2597700" cy="441900"/>
          </a:xfrm>
          <a:prstGeom prst="flowChartAlternateProcess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Remote Client Proxy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9" name="Google Shape;119;g35f767a2a9b_0_3"/>
          <p:cNvCxnSpPr>
            <a:stCxn id="118" idx="0"/>
            <a:endCxn id="114" idx="2"/>
          </p:cNvCxnSpPr>
          <p:nvPr/>
        </p:nvCxnSpPr>
        <p:spPr>
          <a:xfrm flipH="1" rot="10800000">
            <a:off x="2988450" y="1103800"/>
            <a:ext cx="3092400" cy="84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0" name="Google Shape;120;g35f767a2a9b_0_3"/>
          <p:cNvSpPr/>
          <p:nvPr/>
        </p:nvSpPr>
        <p:spPr>
          <a:xfrm>
            <a:off x="4195800" y="3314000"/>
            <a:ext cx="2597700" cy="441900"/>
          </a:xfrm>
          <a:prstGeom prst="flowChartAlternateProcess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Business Object Definition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5f767a2a9b_0_3"/>
          <p:cNvSpPr txBox="1"/>
          <p:nvPr/>
        </p:nvSpPr>
        <p:spPr>
          <a:xfrm>
            <a:off x="9372850" y="2249250"/>
            <a:ext cx="14772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RAP Object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2" name="Google Shape;122;g35f767a2a9b_0_3"/>
          <p:cNvCxnSpPr>
            <a:stCxn id="123" idx="0"/>
            <a:endCxn id="118" idx="2"/>
          </p:cNvCxnSpPr>
          <p:nvPr/>
        </p:nvCxnSpPr>
        <p:spPr>
          <a:xfrm rot="10800000">
            <a:off x="2988450" y="2388700"/>
            <a:ext cx="0" cy="230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4" name="Google Shape;124;g35f767a2a9b_0_3"/>
          <p:cNvSpPr/>
          <p:nvPr/>
        </p:nvSpPr>
        <p:spPr>
          <a:xfrm>
            <a:off x="7334375" y="3920325"/>
            <a:ext cx="1173900" cy="441900"/>
          </a:xfrm>
          <a:prstGeom prst="flowChartAlternateProcess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Service Definition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35f767a2a9b_0_3"/>
          <p:cNvSpPr/>
          <p:nvPr/>
        </p:nvSpPr>
        <p:spPr>
          <a:xfrm>
            <a:off x="7334363" y="3339113"/>
            <a:ext cx="1173900" cy="441900"/>
          </a:xfrm>
          <a:prstGeom prst="flowChartAlternateProcess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Service Binding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35f767a2a9b_0_3"/>
          <p:cNvSpPr/>
          <p:nvPr/>
        </p:nvSpPr>
        <p:spPr>
          <a:xfrm>
            <a:off x="9037300" y="3566900"/>
            <a:ext cx="1173900" cy="441900"/>
          </a:xfrm>
          <a:prstGeom prst="flowChartAlternateProcess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Fiori Application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35f767a2a9b_0_3"/>
          <p:cNvSpPr/>
          <p:nvPr/>
        </p:nvSpPr>
        <p:spPr>
          <a:xfrm>
            <a:off x="7230275" y="3157575"/>
            <a:ext cx="1477200" cy="1275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8" name="Google Shape;128;g35f767a2a9b_0_3"/>
          <p:cNvCxnSpPr>
            <a:stCxn id="127" idx="3"/>
            <a:endCxn id="126" idx="1"/>
          </p:cNvCxnSpPr>
          <p:nvPr/>
        </p:nvCxnSpPr>
        <p:spPr>
          <a:xfrm flipH="1" rot="10800000">
            <a:off x="8707475" y="3787875"/>
            <a:ext cx="329700" cy="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9" name="Google Shape;129;g35f767a2a9b_0_3"/>
          <p:cNvCxnSpPr>
            <a:stCxn id="130" idx="0"/>
            <a:endCxn id="118" idx="2"/>
          </p:cNvCxnSpPr>
          <p:nvPr/>
        </p:nvCxnSpPr>
        <p:spPr>
          <a:xfrm rot="10800000">
            <a:off x="2988450" y="2388663"/>
            <a:ext cx="2506200" cy="71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31" name="Google Shape;131;g35f767a2a9b_0_3"/>
          <p:cNvSpPr txBox="1"/>
          <p:nvPr/>
        </p:nvSpPr>
        <p:spPr>
          <a:xfrm>
            <a:off x="1478850" y="3285663"/>
            <a:ext cx="16278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Get Products Data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5f767a2a9b_0_3"/>
          <p:cNvSpPr txBox="1"/>
          <p:nvPr/>
        </p:nvSpPr>
        <p:spPr>
          <a:xfrm>
            <a:off x="4394075" y="2541000"/>
            <a:ext cx="28590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Create/Update/Delete 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Products Data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5f767a2a9b_0_3"/>
          <p:cNvSpPr/>
          <p:nvPr/>
        </p:nvSpPr>
        <p:spPr>
          <a:xfrm>
            <a:off x="4195800" y="3909650"/>
            <a:ext cx="2597700" cy="441900"/>
          </a:xfrm>
          <a:prstGeom prst="flowChartAlternateProcess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Business Object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Implementation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5f767a2a9b_0_3"/>
          <p:cNvSpPr/>
          <p:nvPr/>
        </p:nvSpPr>
        <p:spPr>
          <a:xfrm>
            <a:off x="4088850" y="3106863"/>
            <a:ext cx="2811600" cy="137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4" name="Google Shape;134;g35f767a2a9b_0_3"/>
          <p:cNvCxnSpPr>
            <a:stCxn id="130" idx="3"/>
            <a:endCxn id="127" idx="1"/>
          </p:cNvCxnSpPr>
          <p:nvPr/>
        </p:nvCxnSpPr>
        <p:spPr>
          <a:xfrm>
            <a:off x="6900450" y="3795363"/>
            <a:ext cx="329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5" name="Google Shape;135;g35f767a2a9b_0_3"/>
          <p:cNvCxnSpPr>
            <a:stCxn id="123" idx="0"/>
            <a:endCxn id="130" idx="1"/>
          </p:cNvCxnSpPr>
          <p:nvPr/>
        </p:nvCxnSpPr>
        <p:spPr>
          <a:xfrm flipH="1" rot="10800000">
            <a:off x="2988450" y="3795363"/>
            <a:ext cx="1100400" cy="89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6" name="Google Shape;136;g35f767a2a9b_0_3"/>
          <p:cNvSpPr/>
          <p:nvPr/>
        </p:nvSpPr>
        <p:spPr>
          <a:xfrm>
            <a:off x="1325850" y="1719959"/>
            <a:ext cx="9458100" cy="5045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35f767a2a9b_0_3"/>
          <p:cNvSpPr/>
          <p:nvPr/>
        </p:nvSpPr>
        <p:spPr>
          <a:xfrm>
            <a:off x="4055800" y="371350"/>
            <a:ext cx="2749800" cy="848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g35f767a2a9b_0_3"/>
          <p:cNvSpPr/>
          <p:nvPr/>
        </p:nvSpPr>
        <p:spPr>
          <a:xfrm>
            <a:off x="2019300" y="4689488"/>
            <a:ext cx="1938300" cy="6465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Root CDS Custom Entity - Products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5f767a2a9b_0_3"/>
          <p:cNvSpPr/>
          <p:nvPr/>
        </p:nvSpPr>
        <p:spPr>
          <a:xfrm>
            <a:off x="2472250" y="5643950"/>
            <a:ext cx="1032400" cy="1092900"/>
          </a:xfrm>
          <a:prstGeom prst="flowChartMagneticDisk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Product Comments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5f767a2a9b_0_3"/>
          <p:cNvSpPr/>
          <p:nvPr/>
        </p:nvSpPr>
        <p:spPr>
          <a:xfrm>
            <a:off x="5538700" y="5643925"/>
            <a:ext cx="1032400" cy="1092900"/>
          </a:xfrm>
          <a:prstGeom prst="flowChartMagneticDisk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Orders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1" name="Google Shape;141;g35f767a2a9b_0_3"/>
          <p:cNvCxnSpPr>
            <a:stCxn id="139" idx="1"/>
            <a:endCxn id="138" idx="2"/>
          </p:cNvCxnSpPr>
          <p:nvPr/>
        </p:nvCxnSpPr>
        <p:spPr>
          <a:xfrm rot="10800000">
            <a:off x="2988450" y="5335850"/>
            <a:ext cx="0" cy="30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2" name="Google Shape;142;g35f767a2a9b_0_3"/>
          <p:cNvCxnSpPr>
            <a:stCxn id="140" idx="1"/>
            <a:endCxn id="143" idx="2"/>
          </p:cNvCxnSpPr>
          <p:nvPr/>
        </p:nvCxnSpPr>
        <p:spPr>
          <a:xfrm rot="10800000">
            <a:off x="6054900" y="5310925"/>
            <a:ext cx="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3" name="Google Shape;143;g35f767a2a9b_0_3"/>
          <p:cNvSpPr/>
          <p:nvPr/>
        </p:nvSpPr>
        <p:spPr>
          <a:xfrm>
            <a:off x="5316288" y="4816860"/>
            <a:ext cx="1477200" cy="4941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CDS Entity - Orders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4" name="Google Shape;144;g35f767a2a9b_0_3"/>
          <p:cNvCxnSpPr/>
          <p:nvPr/>
        </p:nvCxnSpPr>
        <p:spPr>
          <a:xfrm>
            <a:off x="3960300" y="5006600"/>
            <a:ext cx="1341000" cy="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5" name="Google Shape;145;g35f767a2a9b_0_3"/>
          <p:cNvSpPr txBox="1"/>
          <p:nvPr/>
        </p:nvSpPr>
        <p:spPr>
          <a:xfrm>
            <a:off x="4061250" y="4931075"/>
            <a:ext cx="11739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Composition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49b2bd15f2_1_7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349b2bd15f2_1_7"/>
          <p:cNvSpPr txBox="1"/>
          <p:nvPr/>
        </p:nvSpPr>
        <p:spPr>
          <a:xfrm>
            <a:off x="731520" y="457200"/>
            <a:ext cx="1097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Table of Contents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g349b2bd15f2_1_7"/>
          <p:cNvSpPr txBox="1"/>
          <p:nvPr/>
        </p:nvSpPr>
        <p:spPr>
          <a:xfrm>
            <a:off x="914400" y="1645920"/>
            <a:ext cx="105156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2400"/>
              <a:buFont typeface="Calibri"/>
              <a:buAutoNum type="romanUcPeriod"/>
            </a:pPr>
            <a:r>
              <a:rPr b="1" lang="en-US" sz="2400">
                <a:solidFill>
                  <a:srgbClr val="141414"/>
                </a:solidFill>
                <a:latin typeface="Calibri"/>
                <a:ea typeface="Calibri"/>
                <a:cs typeface="Calibri"/>
                <a:sym typeface="Calibri"/>
              </a:rPr>
              <a:t>Proxy creation via Service Consumption Model</a:t>
            </a:r>
            <a:endParaRPr b="1" sz="2400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2400"/>
              <a:buFont typeface="Calibri"/>
              <a:buAutoNum type="romanUcPeriod"/>
            </a:pPr>
            <a:r>
              <a:rPr b="1" lang="en-US" sz="2400">
                <a:solidFill>
                  <a:srgbClr val="141414"/>
                </a:solidFill>
                <a:latin typeface="Calibri"/>
                <a:ea typeface="Calibri"/>
                <a:cs typeface="Calibri"/>
                <a:sym typeface="Calibri"/>
              </a:rPr>
              <a:t>Create a RAP Business Object with an external API</a:t>
            </a:r>
            <a:endParaRPr b="1" sz="2400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2400"/>
              <a:buFont typeface="Calibri"/>
              <a:buAutoNum type="romanUcPeriod"/>
            </a:pPr>
            <a:r>
              <a:rPr b="1" lang="en-US" sz="2400">
                <a:solidFill>
                  <a:srgbClr val="141414"/>
                </a:solidFill>
                <a:latin typeface="Calibri"/>
                <a:ea typeface="Calibri"/>
                <a:cs typeface="Calibri"/>
                <a:sym typeface="Calibri"/>
              </a:rPr>
              <a:t>Extending an API via BTP, ABAP environment, part 1 - Add Comments</a:t>
            </a:r>
            <a:endParaRPr b="1" sz="2400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2400"/>
              <a:buFont typeface="Calibri"/>
              <a:buAutoNum type="romanUcPeriod"/>
            </a:pPr>
            <a:r>
              <a:rPr b="1" lang="en-US" sz="2400">
                <a:solidFill>
                  <a:srgbClr val="141414"/>
                </a:solidFill>
                <a:latin typeface="Calibri"/>
                <a:ea typeface="Calibri"/>
                <a:cs typeface="Calibri"/>
                <a:sym typeface="Calibri"/>
              </a:rPr>
              <a:t>Extending an API via BTP, ABAP environment, part 2 - Add Orders link</a:t>
            </a:r>
            <a:endParaRPr b="1" sz="2400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g349b2bd15f2_1_7" title="5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49b2bd15f2_1_25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349b2bd15f2_1_25"/>
          <p:cNvSpPr txBox="1"/>
          <p:nvPr/>
        </p:nvSpPr>
        <p:spPr>
          <a:xfrm>
            <a:off x="731520" y="457200"/>
            <a:ext cx="1097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Proxy creation via Service Consumption Model</a:t>
            </a:r>
            <a:endParaRPr b="1" sz="3600">
              <a:solidFill>
                <a:srgbClr val="2F49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349b2bd15f2_1_25"/>
          <p:cNvSpPr txBox="1"/>
          <p:nvPr/>
        </p:nvSpPr>
        <p:spPr>
          <a:xfrm>
            <a:off x="895400" y="1731420"/>
            <a:ext cx="105156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Objectives 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Consume “Products” Service of Northind API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a proxy using Service Consumption Model 2 service provided by BTP, ABAP Environment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Simplification and standardization of how to call API from ABAP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https://abapeur.fr/en/easily-call-apis-in-abap/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g349b2bd15f2_1_25" title="5(1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5f767a2a9b_0_57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5f767a2a9b_0_57"/>
          <p:cNvSpPr txBox="1"/>
          <p:nvPr/>
        </p:nvSpPr>
        <p:spPr>
          <a:xfrm>
            <a:off x="731520" y="457200"/>
            <a:ext cx="1097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Our case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g35f767a2a9b_0_57" title="5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35f767a2a9b_0_57"/>
          <p:cNvSpPr/>
          <p:nvPr/>
        </p:nvSpPr>
        <p:spPr>
          <a:xfrm>
            <a:off x="4287300" y="459750"/>
            <a:ext cx="1067400" cy="6414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S/4 Hana System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35f767a2a9b_0_57"/>
          <p:cNvSpPr/>
          <p:nvPr/>
        </p:nvSpPr>
        <p:spPr>
          <a:xfrm>
            <a:off x="5584150" y="457200"/>
            <a:ext cx="993300" cy="646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Northwind System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35f767a2a9b_0_57"/>
          <p:cNvSpPr txBox="1"/>
          <p:nvPr/>
        </p:nvSpPr>
        <p:spPr>
          <a:xfrm>
            <a:off x="6810375" y="295150"/>
            <a:ext cx="14772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External systems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5f767a2a9b_0_57"/>
          <p:cNvSpPr txBox="1"/>
          <p:nvPr/>
        </p:nvSpPr>
        <p:spPr>
          <a:xfrm>
            <a:off x="8973875" y="1399225"/>
            <a:ext cx="27498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BTP, ABAP Environment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5f767a2a9b_0_57"/>
          <p:cNvSpPr/>
          <p:nvPr/>
        </p:nvSpPr>
        <p:spPr>
          <a:xfrm>
            <a:off x="1689600" y="1946800"/>
            <a:ext cx="2597700" cy="441900"/>
          </a:xfrm>
          <a:prstGeom prst="flowChartAlternateProcess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Remote Client Proxy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4" name="Google Shape;174;g35f767a2a9b_0_57"/>
          <p:cNvCxnSpPr>
            <a:stCxn id="173" idx="0"/>
            <a:endCxn id="170" idx="2"/>
          </p:cNvCxnSpPr>
          <p:nvPr/>
        </p:nvCxnSpPr>
        <p:spPr>
          <a:xfrm flipH="1" rot="10800000">
            <a:off x="2988450" y="1103800"/>
            <a:ext cx="3092400" cy="84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5" name="Google Shape;175;g35f767a2a9b_0_57"/>
          <p:cNvSpPr/>
          <p:nvPr/>
        </p:nvSpPr>
        <p:spPr>
          <a:xfrm>
            <a:off x="1351750" y="1736709"/>
            <a:ext cx="9458100" cy="5045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5f767a2a9b_0_57"/>
          <p:cNvSpPr/>
          <p:nvPr/>
        </p:nvSpPr>
        <p:spPr>
          <a:xfrm>
            <a:off x="4055800" y="371350"/>
            <a:ext cx="2749800" cy="848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49b2bd15f2_1_36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349b2bd15f2_1_36"/>
          <p:cNvSpPr txBox="1"/>
          <p:nvPr/>
        </p:nvSpPr>
        <p:spPr>
          <a:xfrm>
            <a:off x="4033322" y="2698875"/>
            <a:ext cx="41223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61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Let’s Code !</a:t>
            </a:r>
            <a:endParaRPr b="1" sz="6100">
              <a:solidFill>
                <a:srgbClr val="2F49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g349b2bd15f2_1_36" title="5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49b2bd15f2_1_43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349b2bd15f2_1_43"/>
          <p:cNvSpPr txBox="1"/>
          <p:nvPr/>
        </p:nvSpPr>
        <p:spPr>
          <a:xfrm>
            <a:off x="731520" y="457200"/>
            <a:ext cx="1097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Create a RAP Business Object with an external API</a:t>
            </a:r>
            <a:endParaRPr b="1" sz="3600">
              <a:solidFill>
                <a:srgbClr val="2F49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49b2bd15f2_1_43"/>
          <p:cNvSpPr txBox="1"/>
          <p:nvPr/>
        </p:nvSpPr>
        <p:spPr>
          <a:xfrm>
            <a:off x="895400" y="1731420"/>
            <a:ext cx="105156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Objectives 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Display products available with Northwind API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CDS Custom Entity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Call external API from CDS using Proxy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Display data from external API in Fiori app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https://abapeur.fr/en/create-a-rap-business-object-with-an-external-api/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g349b2bd15f2_1_43" title="5(1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5f767a2a9b_0_99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35f767a2a9b_0_99"/>
          <p:cNvSpPr txBox="1"/>
          <p:nvPr/>
        </p:nvSpPr>
        <p:spPr>
          <a:xfrm>
            <a:off x="731520" y="457200"/>
            <a:ext cx="1097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Our case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g35f767a2a9b_0_99" title="5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35f767a2a9b_0_99"/>
          <p:cNvSpPr/>
          <p:nvPr/>
        </p:nvSpPr>
        <p:spPr>
          <a:xfrm>
            <a:off x="4287300" y="459750"/>
            <a:ext cx="1067400" cy="6414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S/4 Hana System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35f767a2a9b_0_99"/>
          <p:cNvSpPr/>
          <p:nvPr/>
        </p:nvSpPr>
        <p:spPr>
          <a:xfrm>
            <a:off x="5584150" y="457200"/>
            <a:ext cx="993300" cy="646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Northwind System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5f767a2a9b_0_99"/>
          <p:cNvSpPr txBox="1"/>
          <p:nvPr/>
        </p:nvSpPr>
        <p:spPr>
          <a:xfrm>
            <a:off x="6810375" y="295150"/>
            <a:ext cx="14772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External systems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5f767a2a9b_0_99"/>
          <p:cNvSpPr txBox="1"/>
          <p:nvPr/>
        </p:nvSpPr>
        <p:spPr>
          <a:xfrm>
            <a:off x="8853050" y="1399225"/>
            <a:ext cx="28707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BTP, ABAP Environment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35f767a2a9b_0_99"/>
          <p:cNvSpPr/>
          <p:nvPr/>
        </p:nvSpPr>
        <p:spPr>
          <a:xfrm>
            <a:off x="1689600" y="1946800"/>
            <a:ext cx="2597700" cy="441900"/>
          </a:xfrm>
          <a:prstGeom prst="flowChartAlternateProcess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Remote Client Proxy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4" name="Google Shape;204;g35f767a2a9b_0_99"/>
          <p:cNvCxnSpPr>
            <a:stCxn id="203" idx="0"/>
            <a:endCxn id="200" idx="2"/>
          </p:cNvCxnSpPr>
          <p:nvPr/>
        </p:nvCxnSpPr>
        <p:spPr>
          <a:xfrm flipH="1" rot="10800000">
            <a:off x="2988450" y="1103800"/>
            <a:ext cx="3092400" cy="84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5" name="Google Shape;205;g35f767a2a9b_0_99"/>
          <p:cNvSpPr/>
          <p:nvPr/>
        </p:nvSpPr>
        <p:spPr>
          <a:xfrm>
            <a:off x="2019300" y="4689488"/>
            <a:ext cx="1938300" cy="6465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CDS Custom Entity - Products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6" name="Google Shape;206;g35f767a2a9b_0_99"/>
          <p:cNvCxnSpPr>
            <a:stCxn id="205" idx="0"/>
            <a:endCxn id="203" idx="2"/>
          </p:cNvCxnSpPr>
          <p:nvPr/>
        </p:nvCxnSpPr>
        <p:spPr>
          <a:xfrm rot="10800000">
            <a:off x="2988450" y="2388788"/>
            <a:ext cx="0" cy="230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7" name="Google Shape;207;g35f767a2a9b_0_99"/>
          <p:cNvSpPr txBox="1"/>
          <p:nvPr/>
        </p:nvSpPr>
        <p:spPr>
          <a:xfrm>
            <a:off x="1478850" y="3285663"/>
            <a:ext cx="16278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Get Products Data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35f767a2a9b_0_99"/>
          <p:cNvSpPr/>
          <p:nvPr/>
        </p:nvSpPr>
        <p:spPr>
          <a:xfrm>
            <a:off x="1351750" y="1718134"/>
            <a:ext cx="9458100" cy="5045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35f767a2a9b_0_99"/>
          <p:cNvSpPr/>
          <p:nvPr/>
        </p:nvSpPr>
        <p:spPr>
          <a:xfrm>
            <a:off x="4055800" y="371350"/>
            <a:ext cx="2749800" cy="848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5f767a2a9b_0_99"/>
          <p:cNvSpPr/>
          <p:nvPr/>
        </p:nvSpPr>
        <p:spPr>
          <a:xfrm>
            <a:off x="5287825" y="3608800"/>
            <a:ext cx="1173900" cy="441900"/>
          </a:xfrm>
          <a:prstGeom prst="flowChartAlternateProcess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Service Definition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35f767a2a9b_0_99"/>
          <p:cNvSpPr/>
          <p:nvPr/>
        </p:nvSpPr>
        <p:spPr>
          <a:xfrm>
            <a:off x="5287813" y="3027588"/>
            <a:ext cx="1173900" cy="441900"/>
          </a:xfrm>
          <a:prstGeom prst="flowChartAlternateProcess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Service Binding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g35f767a2a9b_0_99"/>
          <p:cNvSpPr/>
          <p:nvPr/>
        </p:nvSpPr>
        <p:spPr>
          <a:xfrm>
            <a:off x="6990750" y="3255375"/>
            <a:ext cx="1173900" cy="441900"/>
          </a:xfrm>
          <a:prstGeom prst="flowChartAlternateProcess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Fiori Application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3" name="Google Shape;213;g35f767a2a9b_0_99"/>
          <p:cNvCxnSpPr>
            <a:endCxn id="212" idx="1"/>
          </p:cNvCxnSpPr>
          <p:nvPr/>
        </p:nvCxnSpPr>
        <p:spPr>
          <a:xfrm flipH="1" rot="10800000">
            <a:off x="6661050" y="3476325"/>
            <a:ext cx="329700" cy="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4" name="Google Shape;214;g35f767a2a9b_0_99"/>
          <p:cNvSpPr/>
          <p:nvPr/>
        </p:nvSpPr>
        <p:spPr>
          <a:xfrm>
            <a:off x="5098775" y="2932950"/>
            <a:ext cx="1558500" cy="1173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5" name="Google Shape;215;g35f767a2a9b_0_99"/>
          <p:cNvCxnSpPr>
            <a:stCxn id="205" idx="0"/>
            <a:endCxn id="214" idx="1"/>
          </p:cNvCxnSpPr>
          <p:nvPr/>
        </p:nvCxnSpPr>
        <p:spPr>
          <a:xfrm flipH="1" rot="10800000">
            <a:off x="2988450" y="3519788"/>
            <a:ext cx="2110200" cy="116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49b2bd15f2_1_51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49b2bd15f2_1_51"/>
          <p:cNvSpPr txBox="1"/>
          <p:nvPr/>
        </p:nvSpPr>
        <p:spPr>
          <a:xfrm>
            <a:off x="4033322" y="2698875"/>
            <a:ext cx="41223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61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Let’s Code !</a:t>
            </a:r>
            <a:endParaRPr b="1" sz="6100">
              <a:solidFill>
                <a:srgbClr val="2F49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g349b2bd15f2_1_51" title="5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49b2bd15f2_1_59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349b2bd15f2_1_59"/>
          <p:cNvSpPr txBox="1"/>
          <p:nvPr/>
        </p:nvSpPr>
        <p:spPr>
          <a:xfrm>
            <a:off x="731520" y="457200"/>
            <a:ext cx="1097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Extending an API via BTP, ABAP environment – PART I</a:t>
            </a:r>
            <a:endParaRPr b="1" sz="3600">
              <a:solidFill>
                <a:srgbClr val="2F49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349b2bd15f2_1_59"/>
          <p:cNvSpPr txBox="1"/>
          <p:nvPr/>
        </p:nvSpPr>
        <p:spPr>
          <a:xfrm>
            <a:off x="895400" y="1731420"/>
            <a:ext cx="105156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Objectives 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Allow business Users to add comments to Products available in Northwind API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a new field within the RAP object, which can be modified.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field should be persisted in the ABAP Environment Database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https://abapeur.fr/en/extending-an-api-via-btp-abap-environment-part-i/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g349b2bd15f2_1_59" title="5(1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5f767a2a9b_0_137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35f767a2a9b_0_137"/>
          <p:cNvSpPr txBox="1"/>
          <p:nvPr/>
        </p:nvSpPr>
        <p:spPr>
          <a:xfrm>
            <a:off x="731520" y="457200"/>
            <a:ext cx="1097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Our case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g35f767a2a9b_0_137" title="5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g35f767a2a9b_0_137"/>
          <p:cNvSpPr/>
          <p:nvPr/>
        </p:nvSpPr>
        <p:spPr>
          <a:xfrm>
            <a:off x="4287300" y="459750"/>
            <a:ext cx="1067400" cy="6414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S/4 Hana System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g35f767a2a9b_0_137"/>
          <p:cNvSpPr/>
          <p:nvPr/>
        </p:nvSpPr>
        <p:spPr>
          <a:xfrm>
            <a:off x="5584150" y="457200"/>
            <a:ext cx="993300" cy="646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Northwind System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g35f767a2a9b_0_137"/>
          <p:cNvSpPr/>
          <p:nvPr/>
        </p:nvSpPr>
        <p:spPr>
          <a:xfrm>
            <a:off x="1426625" y="2604225"/>
            <a:ext cx="8946300" cy="3003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35f767a2a9b_0_137"/>
          <p:cNvSpPr txBox="1"/>
          <p:nvPr/>
        </p:nvSpPr>
        <p:spPr>
          <a:xfrm>
            <a:off x="6810375" y="295150"/>
            <a:ext cx="14772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External systems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35f767a2a9b_0_137"/>
          <p:cNvSpPr txBox="1"/>
          <p:nvPr/>
        </p:nvSpPr>
        <p:spPr>
          <a:xfrm>
            <a:off x="8904250" y="1399225"/>
            <a:ext cx="20577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BTP, ABAP Environment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35f767a2a9b_0_137"/>
          <p:cNvSpPr/>
          <p:nvPr/>
        </p:nvSpPr>
        <p:spPr>
          <a:xfrm>
            <a:off x="1689600" y="1946800"/>
            <a:ext cx="2597700" cy="441900"/>
          </a:xfrm>
          <a:prstGeom prst="flowChartAlternateProcess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Remote Client Proxy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4" name="Google Shape;244;g35f767a2a9b_0_137"/>
          <p:cNvCxnSpPr>
            <a:stCxn id="243" idx="0"/>
            <a:endCxn id="239" idx="2"/>
          </p:cNvCxnSpPr>
          <p:nvPr/>
        </p:nvCxnSpPr>
        <p:spPr>
          <a:xfrm flipH="1" rot="10800000">
            <a:off x="2988450" y="1103800"/>
            <a:ext cx="3092400" cy="84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5" name="Google Shape;245;g35f767a2a9b_0_137"/>
          <p:cNvSpPr/>
          <p:nvPr/>
        </p:nvSpPr>
        <p:spPr>
          <a:xfrm>
            <a:off x="2019300" y="4689488"/>
            <a:ext cx="1938300" cy="6465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CDS Custom Entity - Products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35f767a2a9b_0_137"/>
          <p:cNvSpPr/>
          <p:nvPr/>
        </p:nvSpPr>
        <p:spPr>
          <a:xfrm>
            <a:off x="2472250" y="5629625"/>
            <a:ext cx="1032400" cy="1092900"/>
          </a:xfrm>
          <a:prstGeom prst="flowChartMagneticDisk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Product Comments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35f767a2a9b_0_137"/>
          <p:cNvSpPr/>
          <p:nvPr/>
        </p:nvSpPr>
        <p:spPr>
          <a:xfrm>
            <a:off x="4195800" y="3314000"/>
            <a:ext cx="2597700" cy="441900"/>
          </a:xfrm>
          <a:prstGeom prst="flowChartAlternateProcess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Business Object Definition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5f767a2a9b_0_137"/>
          <p:cNvSpPr txBox="1"/>
          <p:nvPr/>
        </p:nvSpPr>
        <p:spPr>
          <a:xfrm>
            <a:off x="9372850" y="2249250"/>
            <a:ext cx="14772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RAP Object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9" name="Google Shape;249;g35f767a2a9b_0_137"/>
          <p:cNvCxnSpPr>
            <a:stCxn id="245" idx="0"/>
            <a:endCxn id="243" idx="2"/>
          </p:cNvCxnSpPr>
          <p:nvPr/>
        </p:nvCxnSpPr>
        <p:spPr>
          <a:xfrm rot="10800000">
            <a:off x="2988450" y="2388788"/>
            <a:ext cx="0" cy="230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0" name="Google Shape;250;g35f767a2a9b_0_137"/>
          <p:cNvCxnSpPr>
            <a:stCxn id="246" idx="1"/>
            <a:endCxn id="245" idx="2"/>
          </p:cNvCxnSpPr>
          <p:nvPr/>
        </p:nvCxnSpPr>
        <p:spPr>
          <a:xfrm rot="10800000">
            <a:off x="2988450" y="5335925"/>
            <a:ext cx="0" cy="29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1" name="Google Shape;251;g35f767a2a9b_0_137"/>
          <p:cNvSpPr/>
          <p:nvPr/>
        </p:nvSpPr>
        <p:spPr>
          <a:xfrm>
            <a:off x="7334375" y="3920325"/>
            <a:ext cx="1173900" cy="441900"/>
          </a:xfrm>
          <a:prstGeom prst="flowChartAlternateProcess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Service Definition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g35f767a2a9b_0_137"/>
          <p:cNvSpPr/>
          <p:nvPr/>
        </p:nvSpPr>
        <p:spPr>
          <a:xfrm>
            <a:off x="7334363" y="3339113"/>
            <a:ext cx="1173900" cy="441900"/>
          </a:xfrm>
          <a:prstGeom prst="flowChartAlternateProcess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Service Binding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g35f767a2a9b_0_137"/>
          <p:cNvSpPr/>
          <p:nvPr/>
        </p:nvSpPr>
        <p:spPr>
          <a:xfrm>
            <a:off x="9037300" y="3566900"/>
            <a:ext cx="1173900" cy="441900"/>
          </a:xfrm>
          <a:prstGeom prst="flowChartAlternateProcess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Fiori Application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5f767a2a9b_0_137"/>
          <p:cNvSpPr/>
          <p:nvPr/>
        </p:nvSpPr>
        <p:spPr>
          <a:xfrm>
            <a:off x="7230275" y="3157575"/>
            <a:ext cx="1477200" cy="1275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5" name="Google Shape;255;g35f767a2a9b_0_137"/>
          <p:cNvCxnSpPr>
            <a:stCxn id="254" idx="3"/>
            <a:endCxn id="253" idx="1"/>
          </p:cNvCxnSpPr>
          <p:nvPr/>
        </p:nvCxnSpPr>
        <p:spPr>
          <a:xfrm flipH="1" rot="10800000">
            <a:off x="8707475" y="3787875"/>
            <a:ext cx="329700" cy="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6" name="Google Shape;256;g35f767a2a9b_0_137"/>
          <p:cNvCxnSpPr>
            <a:stCxn id="257" idx="0"/>
            <a:endCxn id="243" idx="2"/>
          </p:cNvCxnSpPr>
          <p:nvPr/>
        </p:nvCxnSpPr>
        <p:spPr>
          <a:xfrm rot="10800000">
            <a:off x="2988450" y="2388663"/>
            <a:ext cx="2506200" cy="71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258" name="Google Shape;258;g35f767a2a9b_0_137"/>
          <p:cNvSpPr txBox="1"/>
          <p:nvPr/>
        </p:nvSpPr>
        <p:spPr>
          <a:xfrm>
            <a:off x="1478850" y="3285663"/>
            <a:ext cx="16278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Get Products Data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5f767a2a9b_0_137"/>
          <p:cNvSpPr txBox="1"/>
          <p:nvPr/>
        </p:nvSpPr>
        <p:spPr>
          <a:xfrm>
            <a:off x="4394075" y="2541000"/>
            <a:ext cx="28590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Create/Update/Delete Products Data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5f767a2a9b_0_137"/>
          <p:cNvSpPr/>
          <p:nvPr/>
        </p:nvSpPr>
        <p:spPr>
          <a:xfrm>
            <a:off x="4195800" y="3909650"/>
            <a:ext cx="2597700" cy="441900"/>
          </a:xfrm>
          <a:prstGeom prst="flowChartAlternateProcess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Business Object Implementation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5f767a2a9b_0_137"/>
          <p:cNvSpPr/>
          <p:nvPr/>
        </p:nvSpPr>
        <p:spPr>
          <a:xfrm>
            <a:off x="4088850" y="3106863"/>
            <a:ext cx="2811600" cy="137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1" name="Google Shape;261;g35f767a2a9b_0_137"/>
          <p:cNvCxnSpPr>
            <a:stCxn id="257" idx="3"/>
            <a:endCxn id="254" idx="1"/>
          </p:cNvCxnSpPr>
          <p:nvPr/>
        </p:nvCxnSpPr>
        <p:spPr>
          <a:xfrm>
            <a:off x="6900450" y="3795363"/>
            <a:ext cx="329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2" name="Google Shape;262;g35f767a2a9b_0_137"/>
          <p:cNvCxnSpPr>
            <a:stCxn id="245" idx="0"/>
            <a:endCxn id="257" idx="1"/>
          </p:cNvCxnSpPr>
          <p:nvPr/>
        </p:nvCxnSpPr>
        <p:spPr>
          <a:xfrm flipH="1" rot="10800000">
            <a:off x="2988450" y="3795488"/>
            <a:ext cx="1100400" cy="89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3" name="Google Shape;263;g35f767a2a9b_0_137"/>
          <p:cNvSpPr/>
          <p:nvPr/>
        </p:nvSpPr>
        <p:spPr>
          <a:xfrm>
            <a:off x="1247675" y="1736709"/>
            <a:ext cx="9458100" cy="5045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g35f767a2a9b_0_137"/>
          <p:cNvSpPr/>
          <p:nvPr/>
        </p:nvSpPr>
        <p:spPr>
          <a:xfrm>
            <a:off x="4055800" y="371350"/>
            <a:ext cx="2749800" cy="848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612a0200fa_0_5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3612a0200fa_0_5"/>
          <p:cNvSpPr txBox="1"/>
          <p:nvPr/>
        </p:nvSpPr>
        <p:spPr>
          <a:xfrm>
            <a:off x="731520" y="457200"/>
            <a:ext cx="1097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Reminder</a:t>
            </a:r>
            <a:endParaRPr b="1" sz="3600">
              <a:solidFill>
                <a:srgbClr val="2F49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1" name="Google Shape;271;g3612a0200fa_0_5" title="5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3612a0200fa_0_5"/>
          <p:cNvSpPr/>
          <p:nvPr/>
        </p:nvSpPr>
        <p:spPr>
          <a:xfrm>
            <a:off x="1030800" y="1724600"/>
            <a:ext cx="1788600" cy="789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MODIFY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3612a0200fa_0_5"/>
          <p:cNvSpPr/>
          <p:nvPr/>
        </p:nvSpPr>
        <p:spPr>
          <a:xfrm>
            <a:off x="3534900" y="1724600"/>
            <a:ext cx="1788600" cy="789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Interaction Handler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3612a0200fa_0_5"/>
          <p:cNvSpPr/>
          <p:nvPr/>
        </p:nvSpPr>
        <p:spPr>
          <a:xfrm>
            <a:off x="6039000" y="1724600"/>
            <a:ext cx="1788600" cy="789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Transaction Buffer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g3612a0200fa_0_5"/>
          <p:cNvSpPr/>
          <p:nvPr/>
        </p:nvSpPr>
        <p:spPr>
          <a:xfrm>
            <a:off x="8543100" y="1724600"/>
            <a:ext cx="1788600" cy="789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Save Sequence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6" name="Google Shape;276;g3612a0200fa_0_5"/>
          <p:cNvCxnSpPr>
            <a:stCxn id="272" idx="3"/>
            <a:endCxn id="273" idx="1"/>
          </p:cNvCxnSpPr>
          <p:nvPr/>
        </p:nvCxnSpPr>
        <p:spPr>
          <a:xfrm>
            <a:off x="2819400" y="2119550"/>
            <a:ext cx="715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7" name="Google Shape;277;g3612a0200fa_0_5"/>
          <p:cNvCxnSpPr>
            <a:stCxn id="273" idx="3"/>
            <a:endCxn id="274" idx="1"/>
          </p:cNvCxnSpPr>
          <p:nvPr/>
        </p:nvCxnSpPr>
        <p:spPr>
          <a:xfrm>
            <a:off x="5323500" y="2119550"/>
            <a:ext cx="715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8" name="Google Shape;278;g3612a0200fa_0_5"/>
          <p:cNvCxnSpPr>
            <a:stCxn id="274" idx="3"/>
            <a:endCxn id="275" idx="1"/>
          </p:cNvCxnSpPr>
          <p:nvPr/>
        </p:nvCxnSpPr>
        <p:spPr>
          <a:xfrm>
            <a:off x="7827600" y="2119550"/>
            <a:ext cx="715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9" name="Google Shape;279;g3612a0200fa_0_5"/>
          <p:cNvSpPr txBox="1"/>
          <p:nvPr/>
        </p:nvSpPr>
        <p:spPr>
          <a:xfrm>
            <a:off x="3171300" y="2682175"/>
            <a:ext cx="2619300" cy="6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 l</a:t>
            </a: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c_***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612a0200fa_0_5"/>
          <p:cNvSpPr txBox="1"/>
          <p:nvPr/>
        </p:nvSpPr>
        <p:spPr>
          <a:xfrm>
            <a:off x="8240250" y="2704138"/>
            <a:ext cx="2394300" cy="6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 l</a:t>
            </a: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c_***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3612a0200fa_0_5"/>
          <p:cNvSpPr txBox="1"/>
          <p:nvPr/>
        </p:nvSpPr>
        <p:spPr>
          <a:xfrm>
            <a:off x="2652750" y="3893225"/>
            <a:ext cx="3656400" cy="2432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Authorizations / Determinations /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Validations / etc…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is stored in </a:t>
            </a:r>
            <a:r>
              <a:rPr b="1"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buffers</a:t>
            </a:r>
            <a:endParaRPr b="1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2" name="Google Shape;282;g3612a0200fa_0_5"/>
          <p:cNvCxnSpPr>
            <a:stCxn id="279" idx="2"/>
            <a:endCxn id="281" idx="0"/>
          </p:cNvCxnSpPr>
          <p:nvPr/>
        </p:nvCxnSpPr>
        <p:spPr>
          <a:xfrm>
            <a:off x="4480950" y="3286675"/>
            <a:ext cx="0" cy="60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3" name="Google Shape;283;g3612a0200fa_0_5"/>
          <p:cNvSpPr txBox="1"/>
          <p:nvPr/>
        </p:nvSpPr>
        <p:spPr>
          <a:xfrm>
            <a:off x="7681950" y="3893225"/>
            <a:ext cx="3656400" cy="1053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is persisted in database</a:t>
            </a:r>
            <a:endParaRPr b="1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4" name="Google Shape;284;g3612a0200fa_0_5"/>
          <p:cNvCxnSpPr>
            <a:endCxn id="283" idx="0"/>
          </p:cNvCxnSpPr>
          <p:nvPr/>
        </p:nvCxnSpPr>
        <p:spPr>
          <a:xfrm>
            <a:off x="9510150" y="3286625"/>
            <a:ext cx="0" cy="60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49b2bd15f2_1_69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g349b2bd15f2_1_69"/>
          <p:cNvSpPr txBox="1"/>
          <p:nvPr/>
        </p:nvSpPr>
        <p:spPr>
          <a:xfrm>
            <a:off x="4033322" y="2698875"/>
            <a:ext cx="41223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61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Let’s Code !</a:t>
            </a:r>
            <a:endParaRPr b="1" sz="6100">
              <a:solidFill>
                <a:srgbClr val="2F49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1" name="Google Shape;291;g349b2bd15f2_1_69" title="5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49b2bd15f2_1_75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49b2bd15f2_1_75"/>
          <p:cNvSpPr txBox="1"/>
          <p:nvPr/>
        </p:nvSpPr>
        <p:spPr>
          <a:xfrm>
            <a:off x="731520" y="457200"/>
            <a:ext cx="1097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Extending an API via BTP, ABAP environment – PART II</a:t>
            </a:r>
            <a:endParaRPr b="1" sz="3600">
              <a:solidFill>
                <a:srgbClr val="2F49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g349b2bd15f2_1_75"/>
          <p:cNvSpPr txBox="1"/>
          <p:nvPr/>
        </p:nvSpPr>
        <p:spPr>
          <a:xfrm>
            <a:off x="895400" y="1731420"/>
            <a:ext cx="105156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Objectives 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Allow business Users to create Orders linked to Products available in Northwind API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a association/composition within the RAP object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entity should be persisted in the ABAP Environment Database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https://abapeur.fr/en/extending-an-api-via-btp-abap-environment-part-ii/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g349b2bd15f2_1_75" title="5(1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5f767a2a9b_0_248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5f767a2a9b_0_248"/>
          <p:cNvSpPr txBox="1"/>
          <p:nvPr/>
        </p:nvSpPr>
        <p:spPr>
          <a:xfrm>
            <a:off x="731520" y="457200"/>
            <a:ext cx="1097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Our case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6" name="Google Shape;306;g35f767a2a9b_0_248" title="5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g35f767a2a9b_0_248"/>
          <p:cNvSpPr/>
          <p:nvPr/>
        </p:nvSpPr>
        <p:spPr>
          <a:xfrm>
            <a:off x="4287300" y="459750"/>
            <a:ext cx="1067400" cy="6414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S/4 Hana System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35f767a2a9b_0_248"/>
          <p:cNvSpPr/>
          <p:nvPr/>
        </p:nvSpPr>
        <p:spPr>
          <a:xfrm>
            <a:off x="5584150" y="457200"/>
            <a:ext cx="993300" cy="646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Northwind System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g35f767a2a9b_0_248"/>
          <p:cNvSpPr/>
          <p:nvPr/>
        </p:nvSpPr>
        <p:spPr>
          <a:xfrm>
            <a:off x="1505550" y="2604238"/>
            <a:ext cx="8946300" cy="3003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g35f767a2a9b_0_248"/>
          <p:cNvSpPr txBox="1"/>
          <p:nvPr/>
        </p:nvSpPr>
        <p:spPr>
          <a:xfrm>
            <a:off x="6810375" y="295150"/>
            <a:ext cx="14772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External systems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g35f767a2a9b_0_248"/>
          <p:cNvSpPr txBox="1"/>
          <p:nvPr/>
        </p:nvSpPr>
        <p:spPr>
          <a:xfrm>
            <a:off x="8974000" y="1399225"/>
            <a:ext cx="27498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BTP, ABAP Environment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g35f767a2a9b_0_248"/>
          <p:cNvSpPr/>
          <p:nvPr/>
        </p:nvSpPr>
        <p:spPr>
          <a:xfrm>
            <a:off x="1689600" y="1946800"/>
            <a:ext cx="2597700" cy="441900"/>
          </a:xfrm>
          <a:prstGeom prst="flowChartAlternateProcess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Remote Client Proxy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3" name="Google Shape;313;g35f767a2a9b_0_248"/>
          <p:cNvCxnSpPr>
            <a:stCxn id="312" idx="0"/>
            <a:endCxn id="308" idx="2"/>
          </p:cNvCxnSpPr>
          <p:nvPr/>
        </p:nvCxnSpPr>
        <p:spPr>
          <a:xfrm flipH="1" rot="10800000">
            <a:off x="2988450" y="1103800"/>
            <a:ext cx="3092400" cy="84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4" name="Google Shape;314;g35f767a2a9b_0_248"/>
          <p:cNvSpPr/>
          <p:nvPr/>
        </p:nvSpPr>
        <p:spPr>
          <a:xfrm>
            <a:off x="2019300" y="4689488"/>
            <a:ext cx="1938300" cy="6465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Root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CDS Custom Entity - Products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g35f767a2a9b_0_248"/>
          <p:cNvSpPr/>
          <p:nvPr/>
        </p:nvSpPr>
        <p:spPr>
          <a:xfrm>
            <a:off x="2472250" y="5643950"/>
            <a:ext cx="1032400" cy="1092900"/>
          </a:xfrm>
          <a:prstGeom prst="flowChartMagneticDisk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Product Comments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g35f767a2a9b_0_248"/>
          <p:cNvSpPr/>
          <p:nvPr/>
        </p:nvSpPr>
        <p:spPr>
          <a:xfrm>
            <a:off x="5538700" y="5643925"/>
            <a:ext cx="1032400" cy="1092900"/>
          </a:xfrm>
          <a:prstGeom prst="flowChartMagneticDisk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Orders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g35f767a2a9b_0_248"/>
          <p:cNvSpPr/>
          <p:nvPr/>
        </p:nvSpPr>
        <p:spPr>
          <a:xfrm>
            <a:off x="4195800" y="3314000"/>
            <a:ext cx="2597700" cy="441900"/>
          </a:xfrm>
          <a:prstGeom prst="flowChartAlternateProcess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Business Object Definition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g35f767a2a9b_0_248"/>
          <p:cNvSpPr txBox="1"/>
          <p:nvPr/>
        </p:nvSpPr>
        <p:spPr>
          <a:xfrm>
            <a:off x="9372850" y="2249250"/>
            <a:ext cx="14772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RAP Object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9" name="Google Shape;319;g35f767a2a9b_0_248"/>
          <p:cNvCxnSpPr>
            <a:stCxn id="314" idx="0"/>
            <a:endCxn id="312" idx="2"/>
          </p:cNvCxnSpPr>
          <p:nvPr/>
        </p:nvCxnSpPr>
        <p:spPr>
          <a:xfrm rot="10800000">
            <a:off x="2988450" y="2388788"/>
            <a:ext cx="0" cy="230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0" name="Google Shape;320;g35f767a2a9b_0_248"/>
          <p:cNvCxnSpPr>
            <a:stCxn id="315" idx="1"/>
            <a:endCxn id="314" idx="2"/>
          </p:cNvCxnSpPr>
          <p:nvPr/>
        </p:nvCxnSpPr>
        <p:spPr>
          <a:xfrm rot="10800000">
            <a:off x="2988450" y="5335850"/>
            <a:ext cx="0" cy="30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1" name="Google Shape;321;g35f767a2a9b_0_248"/>
          <p:cNvCxnSpPr>
            <a:stCxn id="316" idx="1"/>
            <a:endCxn id="322" idx="2"/>
          </p:cNvCxnSpPr>
          <p:nvPr/>
        </p:nvCxnSpPr>
        <p:spPr>
          <a:xfrm rot="10800000">
            <a:off x="6054900" y="5310925"/>
            <a:ext cx="0" cy="3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3" name="Google Shape;323;g35f767a2a9b_0_248"/>
          <p:cNvSpPr/>
          <p:nvPr/>
        </p:nvSpPr>
        <p:spPr>
          <a:xfrm>
            <a:off x="7334375" y="3920325"/>
            <a:ext cx="1173900" cy="441900"/>
          </a:xfrm>
          <a:prstGeom prst="flowChartAlternateProcess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Service Definition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g35f767a2a9b_0_248"/>
          <p:cNvSpPr/>
          <p:nvPr/>
        </p:nvSpPr>
        <p:spPr>
          <a:xfrm>
            <a:off x="7334363" y="3339113"/>
            <a:ext cx="1173900" cy="441900"/>
          </a:xfrm>
          <a:prstGeom prst="flowChartAlternateProcess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Service Binding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g35f767a2a9b_0_248"/>
          <p:cNvSpPr/>
          <p:nvPr/>
        </p:nvSpPr>
        <p:spPr>
          <a:xfrm>
            <a:off x="9037300" y="3566900"/>
            <a:ext cx="1173900" cy="441900"/>
          </a:xfrm>
          <a:prstGeom prst="flowChartAlternateProcess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Fiori Application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g35f767a2a9b_0_248"/>
          <p:cNvSpPr/>
          <p:nvPr/>
        </p:nvSpPr>
        <p:spPr>
          <a:xfrm>
            <a:off x="7230275" y="3157575"/>
            <a:ext cx="1477200" cy="1275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7" name="Google Shape;327;g35f767a2a9b_0_248"/>
          <p:cNvCxnSpPr>
            <a:stCxn id="326" idx="3"/>
            <a:endCxn id="325" idx="1"/>
          </p:cNvCxnSpPr>
          <p:nvPr/>
        </p:nvCxnSpPr>
        <p:spPr>
          <a:xfrm flipH="1" rot="10800000">
            <a:off x="8707475" y="3787875"/>
            <a:ext cx="329700" cy="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8" name="Google Shape;328;g35f767a2a9b_0_248"/>
          <p:cNvCxnSpPr>
            <a:stCxn id="329" idx="0"/>
            <a:endCxn id="312" idx="2"/>
          </p:cNvCxnSpPr>
          <p:nvPr/>
        </p:nvCxnSpPr>
        <p:spPr>
          <a:xfrm rot="10800000">
            <a:off x="2988450" y="2388663"/>
            <a:ext cx="2506200" cy="71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330" name="Google Shape;330;g35f767a2a9b_0_248"/>
          <p:cNvSpPr txBox="1"/>
          <p:nvPr/>
        </p:nvSpPr>
        <p:spPr>
          <a:xfrm>
            <a:off x="1478850" y="3285663"/>
            <a:ext cx="16278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Get Products Data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35f767a2a9b_0_248"/>
          <p:cNvSpPr txBox="1"/>
          <p:nvPr/>
        </p:nvSpPr>
        <p:spPr>
          <a:xfrm>
            <a:off x="4394075" y="2541000"/>
            <a:ext cx="28590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Create/Update/Delete Products Data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g35f767a2a9b_0_248"/>
          <p:cNvSpPr/>
          <p:nvPr/>
        </p:nvSpPr>
        <p:spPr>
          <a:xfrm>
            <a:off x="4195800" y="3909650"/>
            <a:ext cx="2597700" cy="441900"/>
          </a:xfrm>
          <a:prstGeom prst="flowChartAlternateProcess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Business Object Implementation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g35f767a2a9b_0_248"/>
          <p:cNvSpPr/>
          <p:nvPr/>
        </p:nvSpPr>
        <p:spPr>
          <a:xfrm>
            <a:off x="4088850" y="3106863"/>
            <a:ext cx="2811600" cy="137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3" name="Google Shape;333;g35f767a2a9b_0_248"/>
          <p:cNvCxnSpPr>
            <a:stCxn id="329" idx="3"/>
            <a:endCxn id="326" idx="1"/>
          </p:cNvCxnSpPr>
          <p:nvPr/>
        </p:nvCxnSpPr>
        <p:spPr>
          <a:xfrm>
            <a:off x="6900450" y="3795363"/>
            <a:ext cx="329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4" name="Google Shape;334;g35f767a2a9b_0_248"/>
          <p:cNvCxnSpPr>
            <a:stCxn id="314" idx="0"/>
            <a:endCxn id="329" idx="1"/>
          </p:cNvCxnSpPr>
          <p:nvPr/>
        </p:nvCxnSpPr>
        <p:spPr>
          <a:xfrm flipH="1" rot="10800000">
            <a:off x="2988450" y="3795488"/>
            <a:ext cx="1100400" cy="89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5" name="Google Shape;335;g35f767a2a9b_0_248"/>
          <p:cNvSpPr/>
          <p:nvPr/>
        </p:nvSpPr>
        <p:spPr>
          <a:xfrm>
            <a:off x="1249650" y="1719959"/>
            <a:ext cx="9458100" cy="5045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g35f767a2a9b_0_248"/>
          <p:cNvSpPr/>
          <p:nvPr/>
        </p:nvSpPr>
        <p:spPr>
          <a:xfrm>
            <a:off x="4055800" y="371350"/>
            <a:ext cx="2749800" cy="848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g35f767a2a9b_0_248"/>
          <p:cNvSpPr/>
          <p:nvPr/>
        </p:nvSpPr>
        <p:spPr>
          <a:xfrm>
            <a:off x="5316288" y="4816860"/>
            <a:ext cx="1477200" cy="4941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CDS Entity - Orders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7" name="Google Shape;337;g35f767a2a9b_0_248"/>
          <p:cNvCxnSpPr/>
          <p:nvPr/>
        </p:nvCxnSpPr>
        <p:spPr>
          <a:xfrm>
            <a:off x="3960300" y="5006600"/>
            <a:ext cx="1341000" cy="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8" name="Google Shape;338;g35f767a2a9b_0_248"/>
          <p:cNvSpPr txBox="1"/>
          <p:nvPr/>
        </p:nvSpPr>
        <p:spPr>
          <a:xfrm>
            <a:off x="4061250" y="4931075"/>
            <a:ext cx="11739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Composition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49b2bd15f2_1_82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g349b2bd15f2_1_82"/>
          <p:cNvSpPr txBox="1"/>
          <p:nvPr/>
        </p:nvSpPr>
        <p:spPr>
          <a:xfrm>
            <a:off x="4033322" y="2698875"/>
            <a:ext cx="41223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6100">
                <a:solidFill>
                  <a:srgbClr val="2F49EE"/>
                </a:solidFill>
                <a:latin typeface="Calibri"/>
                <a:ea typeface="Calibri"/>
                <a:cs typeface="Calibri"/>
                <a:sym typeface="Calibri"/>
              </a:rPr>
              <a:t>Let’s Code !</a:t>
            </a:r>
            <a:endParaRPr b="1" sz="6100">
              <a:solidFill>
                <a:srgbClr val="2F49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5" name="Google Shape;345;g349b2bd15f2_1_82" title="5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49b2bd15f2_1_99"/>
          <p:cNvSpPr/>
          <p:nvPr/>
        </p:nvSpPr>
        <p:spPr>
          <a:xfrm>
            <a:off x="0" y="0"/>
            <a:ext cx="12189000" cy="274200"/>
          </a:xfrm>
          <a:prstGeom prst="rect">
            <a:avLst/>
          </a:prstGeom>
          <a:solidFill>
            <a:srgbClr val="EEC643"/>
          </a:solidFill>
          <a:ln>
            <a:noFill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g349b2bd15f2_1_99"/>
          <p:cNvSpPr txBox="1"/>
          <p:nvPr/>
        </p:nvSpPr>
        <p:spPr>
          <a:xfrm>
            <a:off x="775175" y="2632400"/>
            <a:ext cx="106386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7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https://gitlab.com/abapeur/northwindApi</a:t>
            </a:r>
            <a:endParaRPr sz="4700">
              <a:solidFill>
                <a:srgbClr val="2F49E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6100">
              <a:solidFill>
                <a:srgbClr val="2F49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2" name="Google Shape;352;g349b2bd15f2_1_99" title="5(1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53350" y="5589075"/>
            <a:ext cx="1174000" cy="11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0F2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"/>
          <p:cNvSpPr/>
          <p:nvPr/>
        </p:nvSpPr>
        <p:spPr>
          <a:xfrm>
            <a:off x="0" y="5943600"/>
            <a:ext cx="12188952" cy="914400"/>
          </a:xfrm>
          <a:prstGeom prst="rect">
            <a:avLst/>
          </a:prstGeom>
          <a:solidFill>
            <a:srgbClr val="2F49EE"/>
          </a:solidFill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"/>
          <p:cNvSpPr txBox="1"/>
          <p:nvPr/>
        </p:nvSpPr>
        <p:spPr>
          <a:xfrm>
            <a:off x="3499025" y="129300"/>
            <a:ext cx="51909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lang="en-US" sz="4500">
                <a:solidFill>
                  <a:srgbClr val="011638"/>
                </a:solidFill>
                <a:latin typeface="Calibri"/>
                <a:ea typeface="Calibri"/>
                <a:cs typeface="Calibri"/>
                <a:sym typeface="Calibri"/>
              </a:rPr>
              <a:t>Follow Us</a:t>
            </a:r>
            <a:r>
              <a:rPr b="1" i="0" lang="en-US" sz="4500" u="none" cap="none" strike="noStrike">
                <a:solidFill>
                  <a:srgbClr val="011638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b="0" i="0" sz="4500" u="none" cap="none" strike="noStrike">
              <a:solidFill>
                <a:srgbClr val="0116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9" name="Google Shape;35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3725" y="1561675"/>
            <a:ext cx="3484150" cy="349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" title="1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850" y="53613"/>
            <a:ext cx="6042375" cy="604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