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0"/>
  </p:notesMasterIdLst>
  <p:handoutMasterIdLst>
    <p:handoutMasterId r:id="rId81"/>
  </p:handoutMasterIdLst>
  <p:sldIdLst>
    <p:sldId id="939" r:id="rId2"/>
    <p:sldId id="940" r:id="rId3"/>
    <p:sldId id="941" r:id="rId4"/>
    <p:sldId id="942" r:id="rId5"/>
    <p:sldId id="943" r:id="rId6"/>
    <p:sldId id="944" r:id="rId7"/>
    <p:sldId id="945" r:id="rId8"/>
    <p:sldId id="946" r:id="rId9"/>
    <p:sldId id="993" r:id="rId10"/>
    <p:sldId id="947" r:id="rId11"/>
    <p:sldId id="994" r:id="rId12"/>
    <p:sldId id="948" r:id="rId13"/>
    <p:sldId id="949" r:id="rId14"/>
    <p:sldId id="992" r:id="rId15"/>
    <p:sldId id="950" r:id="rId16"/>
    <p:sldId id="951" r:id="rId17"/>
    <p:sldId id="952" r:id="rId18"/>
    <p:sldId id="953" r:id="rId19"/>
    <p:sldId id="954" r:id="rId20"/>
    <p:sldId id="957" r:id="rId21"/>
    <p:sldId id="985" r:id="rId22"/>
    <p:sldId id="955" r:id="rId23"/>
    <p:sldId id="956" r:id="rId24"/>
    <p:sldId id="958" r:id="rId25"/>
    <p:sldId id="959" r:id="rId26"/>
    <p:sldId id="960" r:id="rId27"/>
    <p:sldId id="961" r:id="rId28"/>
    <p:sldId id="995" r:id="rId29"/>
    <p:sldId id="996" r:id="rId30"/>
    <p:sldId id="962" r:id="rId31"/>
    <p:sldId id="963" r:id="rId32"/>
    <p:sldId id="964" r:id="rId33"/>
    <p:sldId id="965" r:id="rId34"/>
    <p:sldId id="987" r:id="rId35"/>
    <p:sldId id="998" r:id="rId36"/>
    <p:sldId id="999" r:id="rId37"/>
    <p:sldId id="988" r:id="rId38"/>
    <p:sldId id="989" r:id="rId39"/>
    <p:sldId id="990" r:id="rId40"/>
    <p:sldId id="974" r:id="rId41"/>
    <p:sldId id="1000" r:id="rId42"/>
    <p:sldId id="966" r:id="rId43"/>
    <p:sldId id="967" r:id="rId44"/>
    <p:sldId id="1001" r:id="rId45"/>
    <p:sldId id="1002" r:id="rId46"/>
    <p:sldId id="968" r:id="rId47"/>
    <p:sldId id="1003" r:id="rId48"/>
    <p:sldId id="969" r:id="rId49"/>
    <p:sldId id="986" r:id="rId50"/>
    <p:sldId id="1004" r:id="rId51"/>
    <p:sldId id="971" r:id="rId52"/>
    <p:sldId id="1005" r:id="rId53"/>
    <p:sldId id="972" r:id="rId54"/>
    <p:sldId id="973" r:id="rId55"/>
    <p:sldId id="1006" r:id="rId56"/>
    <p:sldId id="1007" r:id="rId57"/>
    <p:sldId id="975" r:id="rId58"/>
    <p:sldId id="976" r:id="rId59"/>
    <p:sldId id="1008" r:id="rId60"/>
    <p:sldId id="977" r:id="rId61"/>
    <p:sldId id="978" r:id="rId62"/>
    <p:sldId id="979" r:id="rId63"/>
    <p:sldId id="980" r:id="rId64"/>
    <p:sldId id="981" r:id="rId65"/>
    <p:sldId id="991" r:id="rId66"/>
    <p:sldId id="983" r:id="rId67"/>
    <p:sldId id="984" r:id="rId68"/>
    <p:sldId id="880" r:id="rId69"/>
    <p:sldId id="882" r:id="rId70"/>
    <p:sldId id="884" r:id="rId71"/>
    <p:sldId id="1010" r:id="rId72"/>
    <p:sldId id="1011" r:id="rId73"/>
    <p:sldId id="1009" r:id="rId74"/>
    <p:sldId id="881" r:id="rId75"/>
    <p:sldId id="1013" r:id="rId76"/>
    <p:sldId id="2147470980" r:id="rId77"/>
    <p:sldId id="2147470979" r:id="rId78"/>
    <p:sldId id="2147470981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622"/>
    <a:srgbClr val="001F60"/>
    <a:srgbClr val="E63946"/>
    <a:srgbClr val="D7E5F2"/>
    <a:srgbClr val="F72485"/>
    <a:srgbClr val="FDE9C9"/>
    <a:srgbClr val="1A4B8A"/>
    <a:srgbClr val="00882E"/>
    <a:srgbClr val="5B2B8E"/>
    <a:srgbClr val="DD5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 autoAdjust="0"/>
    <p:restoredTop sz="84178" autoAdjust="0"/>
  </p:normalViewPr>
  <p:slideViewPr>
    <p:cSldViewPr snapToGrid="0">
      <p:cViewPr varScale="1">
        <p:scale>
          <a:sx n="101" d="100"/>
          <a:sy n="101" d="100"/>
        </p:scale>
        <p:origin x="2696" y="200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A832AD0-4930-4A38-9417-2B65CA063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B7EE4F-C375-412A-A2C2-5B3E3E322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E74D-3E80-4630-85C1-9DAA3B40707E}" type="datetimeFigureOut">
              <a:rPr lang="tr-TR" smtClean="0"/>
              <a:t>23.07.2026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C7215F-F397-40E9-8612-970E766789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E5EB41-4C5E-4B7B-986F-D0317A93D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05F3-A52E-44E1-BBC9-38B71473DE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6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0D30-3E46-4825-8588-D9B6072F0A29}" type="datetimeFigureOut">
              <a:rPr lang="tr-TR" smtClean="0"/>
              <a:t>23.07.2026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BF41-557F-464F-A572-936F8C7D1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B772-4592-CB4D-3D68-509B149A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B61AD53-55E9-8725-9F2F-4752DABFF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AABE3CE-7E7C-1EB2-E688-0918DF535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/>
              <a:t>Hi</a:t>
            </a:r>
            <a:r>
              <a:rPr lang="tr-TR" b="1" dirty="0"/>
              <a:t> </a:t>
            </a:r>
            <a:r>
              <a:rPr lang="tr-TR" b="1" dirty="0" err="1"/>
              <a:t>all</a:t>
            </a:r>
            <a:r>
              <a:rPr lang="tr-TR" b="1" dirty="0"/>
              <a:t>, </a:t>
            </a:r>
            <a:r>
              <a:rPr lang="tr-TR" b="1" dirty="0" err="1"/>
              <a:t>my</a:t>
            </a:r>
            <a:r>
              <a:rPr lang="tr-TR" b="1" dirty="0"/>
              <a:t> name is Andreas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today</a:t>
            </a:r>
            <a:r>
              <a:rPr lang="tr-TR" b="1" dirty="0"/>
              <a:t> I </a:t>
            </a:r>
            <a:r>
              <a:rPr lang="tr-TR" b="1" dirty="0" err="1"/>
              <a:t>will</a:t>
            </a:r>
            <a:r>
              <a:rPr lang="tr-TR" b="1" dirty="0"/>
              <a:t> be </a:t>
            </a:r>
            <a:r>
              <a:rPr lang="tr-TR" b="1" dirty="0" err="1"/>
              <a:t>presenting</a:t>
            </a:r>
            <a:r>
              <a:rPr lang="tr-TR" b="1" dirty="0"/>
              <a:t> </a:t>
            </a:r>
            <a:r>
              <a:rPr lang="tr-TR" b="1" dirty="0" err="1"/>
              <a:t>our</a:t>
            </a:r>
            <a:r>
              <a:rPr lang="tr-TR" b="1" dirty="0"/>
              <a:t> </a:t>
            </a:r>
            <a:r>
              <a:rPr lang="tr-TR" b="1" dirty="0" err="1"/>
              <a:t>work</a:t>
            </a:r>
            <a:r>
              <a:rPr lang="tr-TR" b="1" dirty="0"/>
              <a:t> </a:t>
            </a:r>
            <a:r>
              <a:rPr lang="tr-TR" b="1" dirty="0" err="1"/>
              <a:t>titled</a:t>
            </a:r>
            <a:r>
              <a:rPr lang="tr-TR" b="1" dirty="0"/>
              <a:t> ColumnKeeper </a:t>
            </a:r>
            <a:r>
              <a:rPr lang="en-US" sz="1200" b="1" dirty="0">
                <a:solidFill>
                  <a:srgbClr val="002060"/>
                </a:solidFill>
                <a:latin typeface="IBM Plex Sans" panose="020B0503050203000203" pitchFamily="34" charset="0"/>
                <a:ea typeface="Apple SD Gothic Neo" panose="02000300000000000000" pitchFamily="2" charset="-127"/>
                <a:cs typeface="Quire Sans" panose="020B0502040400020003" pitchFamily="34" charset="0"/>
              </a:rPr>
              <a:t>Efficient Solutions </a:t>
            </a:r>
            <a:br>
              <a:rPr lang="en-US" sz="1200" b="1" dirty="0">
                <a:solidFill>
                  <a:srgbClr val="002060"/>
                </a:solidFill>
                <a:latin typeface="IBM Plex Sans" panose="020B0503050203000203" pitchFamily="34" charset="0"/>
                <a:ea typeface="Apple SD Gothic Neo" panose="02000300000000000000" pitchFamily="2" charset="-127"/>
                <a:cs typeface="Quire Sans" panose="020B0502040400020003" pitchFamily="34" charset="0"/>
              </a:rPr>
            </a:br>
            <a:r>
              <a:rPr lang="en-US" sz="1200" b="1" dirty="0">
                <a:solidFill>
                  <a:srgbClr val="002060"/>
                </a:solidFill>
                <a:latin typeface="IBM Plex Sans" panose="020B0503050203000203" pitchFamily="34" charset="0"/>
                <a:ea typeface="Apple SD Gothic Neo" panose="02000300000000000000" pitchFamily="2" charset="-127"/>
                <a:cs typeface="Quire Sans" panose="020B0502040400020003" pitchFamily="34" charset="0"/>
              </a:rPr>
              <a:t>to the ColumnDisturb Vulnerability </a:t>
            </a:r>
            <a:r>
              <a:rPr lang="en-US" sz="1200" b="1" noProof="0" dirty="0">
                <a:solidFill>
                  <a:srgbClr val="002060"/>
                </a:solidFill>
                <a:latin typeface="IBM Plex Sans" panose="020B0503050203000203" pitchFamily="34" charset="0"/>
                <a:ea typeface="Apple SD Gothic Neo" panose="02000300000000000000" pitchFamily="2" charset="-127"/>
                <a:cs typeface="Quire Sans" panose="020B0502040400020003" pitchFamily="34" charset="0"/>
              </a:rPr>
              <a:t>in DRAM-based Systems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0FBB93-233B-885B-C8F9-450D08960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91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7C0B8-33BA-B10B-8F1B-113F49A7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87CEF-D7DB-B412-04F6-841309D4A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1D957-FAE9-FC0E-F251-505855B8E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Read Disturbance phenomenon, RowPress, induces bitflips by </a:t>
            </a:r>
          </a:p>
          <a:p>
            <a:r>
              <a:rPr lang="en-US" dirty="0"/>
              <a:t>[CLICK ] keeping rows open for long periods of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678F2-D403-4930-2EB7-CF8BC8E23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80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93D24-B30E-141C-00CD-13A995390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78B28-55FC-6D00-E3AE-A4FA889D0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FCAD0-7A02-6019-FB12-A00863266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so causes even more bitflips in adjacent rows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435E9-DA3F-633F-4BAA-7BFFD5147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35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B746-79F2-762F-B236-3CD32FF0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78CB8-ABD4-02E2-4F7D-A062CD72E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7CE9E-F650-C497-D654-5522C324F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ColumnDisturb is a new and fundamentally different DRAM read disturbance phenomenon.</a:t>
            </a:r>
          </a:p>
          <a:p>
            <a:r>
              <a:rPr lang="en-US" dirty="0"/>
              <a:t>[CLICK] Repeatedly hammering or pressing a DRAM row disturbs many DRAM cells on the same DRAM column</a:t>
            </a:r>
          </a:p>
          <a:p>
            <a:endParaRPr lang="en-US" dirty="0"/>
          </a:p>
          <a:p>
            <a:r>
              <a:rPr lang="en-US" dirty="0"/>
              <a:t>[CLICK] Due to modern DRAM’s open-</a:t>
            </a:r>
            <a:r>
              <a:rPr lang="en-US" dirty="0" err="1"/>
              <a:t>bitline</a:t>
            </a:r>
            <a:r>
              <a:rPr lang="en-US" dirty="0"/>
              <a:t> architecture the columns span multiple subarrays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370B-FDB3-B4E4-EC83-C9C17A256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81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0D8AC-1E9B-301F-BD79-0F909A704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3C5EB-2789-A662-8847-3DEAAD025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CCECF-3DED-BB95-87F2-19DEBD54E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ColumnDisturb affects all cells in the hammered subarray</a:t>
            </a:r>
          </a:p>
          <a:p>
            <a:r>
              <a:rPr lang="en-US" b="1" dirty="0"/>
              <a:t>[CLICK] </a:t>
            </a:r>
            <a:r>
              <a:rPr lang="en-US" dirty="0"/>
              <a:t>But only cells in either the odd or the even columns in neighboring subarrays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B89C2-7A54-27B9-0D72-B6425E680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97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F94F6-DBB3-2DA2-0F1F-746B1D4B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53DC9-B233-43B2-B3DD-63C067DA0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7149A-ACCD-5F99-B207-5E7B33D9D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 </a:t>
            </a:r>
            <a:r>
              <a:rPr lang="en-US" dirty="0"/>
              <a:t>ColumnDisturb affects DRAM cells across three consecutive DRAM subarrays which is up to 3K rows</a:t>
            </a:r>
          </a:p>
          <a:p>
            <a:r>
              <a:rPr lang="en-US" dirty="0"/>
              <a:t>[CLICK] And it has been shown to induce bitflips within the DDR4 refresh window</a:t>
            </a:r>
          </a:p>
          <a:p>
            <a:r>
              <a:rPr lang="en-US" b="1" dirty="0"/>
              <a:t>[CLICK] </a:t>
            </a:r>
            <a:r>
              <a:rPr lang="en-US" dirty="0"/>
              <a:t>The number of activations required to induce ColumnDisturb bitflips or N_CD is currently 1M</a:t>
            </a:r>
          </a:p>
          <a:p>
            <a:r>
              <a:rPr lang="en-US" dirty="0"/>
              <a:t>[CLICK] and scaling studies show that column disturb is getting worse in newer chips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9383D-B3A9-CB10-800C-DD5F38432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18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03AE2-2DA6-F249-DD90-DDC5DD6F8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21100-EA35-4007-D7F3-318DFF889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CF6CF-1FBC-3C59-B609-19139E0D3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 me motivate the problem a bit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E2422-934A-E82D-01A4-CF50EDDF7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755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5AF5-8563-459D-A979-D28346247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DA1CE-D103-2071-C42A-795BC5886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ECDE8-4496-8059-02B6-2683608B7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easiest way of mitigating ColumnDisturb is to reduce the DRAM refresh window so that all rows are refreshed before bitflips can occur</a:t>
            </a:r>
          </a:p>
          <a:p>
            <a:r>
              <a:rPr lang="en-US" dirty="0"/>
              <a:t>However this comes at:</a:t>
            </a:r>
          </a:p>
          <a:p>
            <a:r>
              <a:rPr lang="en-US" dirty="0"/>
              <a:t>[CLICK] Significant performance overheads at what we consider near-future ColumnDisturb thresholds of 128K activations. For example we see a more than 50% drop in performance for workloads with high memory intensity. </a:t>
            </a:r>
          </a:p>
          <a:p>
            <a:r>
              <a:rPr lang="en-US" dirty="0"/>
              <a:t>[CLICK] We also see a more than 6x increase in DRAM energy consumption for the same workloads and thresholds</a:t>
            </a:r>
          </a:p>
          <a:p>
            <a:r>
              <a:rPr lang="en-US" dirty="0"/>
              <a:t>[CLICK] Overall, mitigating ColumnDisturb by increasing the DRAM refresh rate incurs prohibitive overheads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FC6DC-4945-41CD-8695-13BA5CF5C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772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6CA1D-7D0D-7A7E-0655-41A37FD0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E3C63-CD97-0379-5A8E-DFAAB5DD1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97CE9-A0AB-2DBC-1256-5F9DF4666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alternative method one would think of would be to modify existing </a:t>
            </a:r>
            <a:r>
              <a:rPr lang="en-US" dirty="0" err="1"/>
              <a:t>RowHammer</a:t>
            </a:r>
            <a:r>
              <a:rPr lang="en-US" dirty="0"/>
              <a:t> mitigation mechanisms to protect </a:t>
            </a:r>
            <a:r>
              <a:rPr lang="en-US" dirty="0" err="1"/>
              <a:t>agains</a:t>
            </a:r>
            <a:r>
              <a:rPr lang="en-US" dirty="0"/>
              <a:t> ColumnDisturb</a:t>
            </a:r>
          </a:p>
          <a:p>
            <a:endParaRPr lang="en-US" dirty="0"/>
          </a:p>
          <a:p>
            <a:r>
              <a:rPr lang="en-US" dirty="0"/>
              <a:t>[CLICK] However, </a:t>
            </a:r>
            <a:r>
              <a:rPr lang="en-US" dirty="0" err="1"/>
              <a:t>RowHammer</a:t>
            </a:r>
            <a:r>
              <a:rPr lang="en-US" dirty="0"/>
              <a:t> mitigation mechanisms such as Per-Row Activation Counting or PRAC track activations at the row granularity and only refresh a few neighboring victim rows</a:t>
            </a:r>
          </a:p>
          <a:p>
            <a:r>
              <a:rPr lang="en-US" dirty="0"/>
              <a:t>[CLICK] Using PRAC to mitigate ColumnDisturb requires aggressively configuring PRAC to fire at a low threshold and then refreshing all 3072 rows across three subarrays</a:t>
            </a:r>
          </a:p>
          <a:p>
            <a:endParaRPr lang="en-US" dirty="0"/>
          </a:p>
          <a:p>
            <a:r>
              <a:rPr lang="en-US" dirty="0"/>
              <a:t>[CLICK] As a result using a modified PRAC mitigation to protect against </a:t>
            </a:r>
            <a:r>
              <a:rPr lang="en-US" dirty="0" err="1"/>
              <a:t>ColumnDIsturb</a:t>
            </a:r>
            <a:r>
              <a:rPr lang="en-US" dirty="0"/>
              <a:t> also incurs prohibitive overheads.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9E58-85CA-66AC-BAE1-8436FF673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35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0B5CA-B9D8-A611-D524-634E76480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DD0CC-22B9-0B0B-E18D-5C81E040D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0DEC7-2291-EBDF-BF36-5C63CF43D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Our Goal in this work is to: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EB4D-746A-FE73-3AC0-E22A05567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59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E810F-819E-A858-0573-F96DF3AFE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D60AA7-2811-F320-82A6-640B887B7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73ADE-3E33-2507-A001-D77534493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overarching key idea is to track activations at the subarray granularity and</a:t>
            </a:r>
          </a:p>
          <a:p>
            <a:endParaRPr lang="en-US" dirty="0"/>
          </a:p>
          <a:p>
            <a:r>
              <a:rPr lang="en-US" dirty="0"/>
              <a:t>Iteratively refresh all rows within each affected subarray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36F6-54E7-18A1-E044-4576B2721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04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2CB94-481E-49D3-31C9-04AAABE58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FC167-56EE-5A09-D38C-0476BB435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E0232-51B9-62A5-350D-3B4FB8F33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a high-level summary of my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The problem that we tackle is that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[CLICK] Our goal in this paper is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[CLICK] To achieve this, our key idea is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1F60"/>
              </a:solidFill>
              <a:latin typeface="IBM Plex Sans" panose="020B050305020300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We propose two mechanisms. The first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[CLICK] ColumnKeeper-D which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The second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ColumnKeeper-P, which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1F60"/>
              </a:solidFill>
              <a:latin typeface="IBM Plex Sans" panose="020B050305020300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Our evaluation shows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[CLICK]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1F60"/>
                </a:solidFill>
                <a:latin typeface="IBM Plex Sans" panose="020B0503050203000203" pitchFamily="34" charset="0"/>
              </a:rPr>
              <a:t>[CLICK …]</a:t>
            </a:r>
          </a:p>
          <a:p>
            <a:r>
              <a:rPr lang="en-US" b="1" dirty="0"/>
              <a:t>[CLICK ]ColumnKeeper is open source and available at the link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6EDF9-91EE-2ACA-E805-9C5765406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113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B356-06B4-5D0E-933B-6808299A1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7A996-C212-32E2-51EF-A8BB93325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3D412-7D0B-EFF9-DEE2-AF7DD9EC8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propose two mechanisms, the first of which, ColumnKeeper-D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CF07C-B290-6585-6162-63028706B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98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67DD6-C7D6-D94C-844D-87FF2B94A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964B8-5176-358C-4249-87084F7C1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C59E5-68CE-4F12-0C9F-E8E30128D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observation that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29DEF-FFB2-06BB-A277-FEBD9A3E3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374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2C915-E3E9-9335-792D-1520A246D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B9725-3DEC-F76A-4009-33E36D687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2735B5-5994-CF77-AF51-6E17309D1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picture of three consecutive subarrays A, B and C in a DRAM bank.</a:t>
            </a:r>
          </a:p>
          <a:p>
            <a:r>
              <a:rPr lang="en-US" dirty="0"/>
              <a:t>[CLICK] We hammer a row in subarray A X times [CLICK]</a:t>
            </a:r>
          </a:p>
          <a:p>
            <a:r>
              <a:rPr lang="en-US" dirty="0"/>
              <a:t>[CLICK] And we hammer a rows in subarray C Y times [CLICK]</a:t>
            </a:r>
          </a:p>
          <a:p>
            <a:r>
              <a:rPr lang="en-US" dirty="0"/>
              <a:t>As a result: </a:t>
            </a:r>
          </a:p>
          <a:p>
            <a:r>
              <a:rPr lang="en-US" dirty="0"/>
              <a:t>[CLICK ]The number of hammers in both the odd and even columns of subarray A is X.</a:t>
            </a:r>
          </a:p>
          <a:p>
            <a:r>
              <a:rPr lang="en-US" dirty="0"/>
              <a:t>[CLICK] The number of hammers both in the odd and even columns of subarray C is Y.</a:t>
            </a:r>
          </a:p>
          <a:p>
            <a:r>
              <a:rPr lang="en-US" dirty="0"/>
              <a:t>However,</a:t>
            </a:r>
          </a:p>
          <a:p>
            <a:r>
              <a:rPr lang="en-US" dirty="0"/>
              <a:t>[CLICK] in the middle subarray B, these differ, with Y hammers in the odd columns and X hammers in even columns.</a:t>
            </a:r>
          </a:p>
          <a:p>
            <a:endParaRPr lang="en-US" dirty="0"/>
          </a:p>
          <a:p>
            <a:r>
              <a:rPr lang="en-US" dirty="0"/>
              <a:t>The actual number of activations affecting the cells of A and C matches the total number of activations affecting the cells in those subarrays</a:t>
            </a:r>
          </a:p>
          <a:p>
            <a:r>
              <a:rPr lang="en-US" dirty="0"/>
              <a:t>[CLICK] However, in subarray B the total number of acts in the subarray is X+Y while the actual hammer count affecting any single cell in the subarray is the maximum of X and 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63E05-E6F7-AA11-3133-1721F7379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53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A63F-D243-382D-C3C6-3DEB49D79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57A5E-8A3A-D982-187B-740D2CCD6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127F3-0130-1F6B-DF18-A16FA7F8D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the worst case were X = Y </a:t>
            </a:r>
          </a:p>
          <a:p>
            <a:r>
              <a:rPr lang="en-US" dirty="0"/>
              <a:t>the total number of activations affecting the middle subarray can be two times the actual number of activations affecting any cell in that subarray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757A0-840D-EFD1-CFDA-165416ACA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996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6DDB5-598D-DAD1-013B-5EBBC568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0033C-1960-F37A-FB8F-1A86156CD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0609E-9440-947C-0FA6-AFE05928F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this is ColumnKeeper-D’s key idea is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6E274-1D1D-FDCB-E4BB-A5949D5F7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706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D932-5CE6-8188-3155-25343AA1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736C2-68CE-E8DE-E3C8-37624CAE4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4DB8F-3F59-9C4B-A289-7FFBB935D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overview of ColumnKeeper-D.</a:t>
            </a:r>
          </a:p>
          <a:p>
            <a:r>
              <a:rPr lang="en-US" dirty="0"/>
              <a:t>ColumnKeeper-D consists of:</a:t>
            </a:r>
          </a:p>
          <a:p>
            <a:r>
              <a:rPr lang="en-US" dirty="0"/>
              <a:t>[CLICK] Counter Table – Even or  CTE , which counts activations in the even columns of a subarray,</a:t>
            </a:r>
          </a:p>
          <a:p>
            <a:r>
              <a:rPr lang="en-US" dirty="0"/>
              <a:t>[CLICK] Counter Table – Odd or CTO, which counts activations in the odd columns of a subarray, and</a:t>
            </a:r>
          </a:p>
          <a:p>
            <a:r>
              <a:rPr lang="en-US" dirty="0"/>
              <a:t>[CLICK] the Row Pointer Table or RPT which always points to the next row to be preventively refreshed in each subarray</a:t>
            </a:r>
          </a:p>
          <a:p>
            <a:r>
              <a:rPr lang="en-US" dirty="0"/>
              <a:t>[CLICK] Let’s assume CTE and CTO contain some values</a:t>
            </a:r>
          </a:p>
          <a:p>
            <a:endParaRPr lang="en-US" dirty="0"/>
          </a:p>
          <a:p>
            <a:r>
              <a:rPr lang="en-US" dirty="0"/>
              <a:t>Do CT-Even and CT-Odd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6CD16-6310-C62D-5E79-99FD77EC4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319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7385-C8B6-B5E1-BBB7-074784562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753F2-A66B-274F-FE11-D3665755D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1F012-BBC2-E606-E768-D026B90F8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row activation happens in a subarray k, ColumnKeeper-D:</a:t>
            </a:r>
          </a:p>
          <a:p>
            <a:r>
              <a:rPr lang="en-US" dirty="0"/>
              <a:t>[CLICK] increments both the CTE and CTO entries in subarray k but</a:t>
            </a:r>
          </a:p>
          <a:p>
            <a:r>
              <a:rPr lang="en-US" dirty="0"/>
              <a:t>[CLICK] increments only the CTE entry for the previous subarray</a:t>
            </a:r>
          </a:p>
          <a:p>
            <a:r>
              <a:rPr lang="en-US" dirty="0"/>
              <a:t>[CLICK] and the CTO entry in the next subarray</a:t>
            </a:r>
          </a:p>
          <a:p>
            <a:r>
              <a:rPr lang="en-US" dirty="0"/>
              <a:t>[CLICKx2]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B260B-1AC6-BD48-EE1D-B7970015B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742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EE10-CFC6-696F-ACD5-A6D997841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8DCD7-2C9A-1208-5D6E-475AF0943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2B103-80A3-515B-DD8B-926F5CC75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It then calculates the maximum value of the two counters in each of the three subarrays </a:t>
            </a:r>
          </a:p>
          <a:p>
            <a:r>
              <a:rPr lang="en-US" dirty="0"/>
              <a:t>[CLICK] and Compares the calculated value to a predetermined threshold which we call N_PR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3F313-67F6-C8FD-8034-CDCF94756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990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72134-6A8C-D369-FE46-33C0BF094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581F9-E4A7-8AAB-9203-588FA4515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B40A7-ACFD-EC0E-AB80-1FE940503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we set N_PR to the column disturb threshold NCD divided by the subarray size . </a:t>
            </a:r>
          </a:p>
          <a:p>
            <a:r>
              <a:rPr lang="en-US" dirty="0"/>
              <a:t>[CLICK] This ensures all rows are iteratively refreshed before reaching NCD.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97907-EEA7-7012-65B9-3B11F5F75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001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FA2B3-9919-3BA0-72FE-D6E31AF8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92338-7335-85F9-0FEC-D247CA679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42897-E0BD-65C7-0625-3299A6BB7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If the maximum counter value for a subarray exceeds NPR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070A-326C-1E09-2756-4DC844AA7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00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085D8-8D8F-DCFC-997B-511DBAEB0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BD071-30E7-A83D-D55C-038C6A297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2DCBD-82C3-0B1C-5B39-AC705AB8F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 outline of my talk.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2035-0A0D-D27A-BC8C-7359DA1DD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694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08866-16AB-1351-C468-37D405E50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818BB-60C2-0E68-6691-A2A95340C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23EBA-43B1-B6A1-2C2B-7A493CE8F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do this it issues an ACT command followed by a PRE command to the Row Address pointed by the corresponding RPT entry.</a:t>
            </a:r>
          </a:p>
          <a:p>
            <a:r>
              <a:rPr lang="en-US" dirty="0"/>
              <a:t>[CLICK] it then increments the RPT entry to point to the next row in that subarray and finally</a:t>
            </a:r>
          </a:p>
          <a:p>
            <a:r>
              <a:rPr lang="en-US" dirty="0"/>
              <a:t>[CLICK] it zeroes the CTE and CTO entries for that subarray, restarting the counting process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943CD-9DC6-2EC6-D2AB-C72196BEC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778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AB406-FE51-0222-3B56-EEB40532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63431-5CFB-3480-951D-48365543D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3885C-96BB-8EE6-EC4C-568DAAC9C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also propose a probabilistic variant of our ColumnKeeper mechanism called ColumnKeeper-P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A5BA1-7A74-4C09-37CD-A86DECF5B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1490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72BA5-BDB4-FDE3-D7F6-C29718D9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447DD5-5222-A606-FB91-3D76F99D0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8786D-E9D3-C601-A1A1-5065A7E49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idea of ColumnKeeper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E75B5-3A72-BA39-3F19-38E0E8FB4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033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8F5C3-55F2-FBAB-D804-88F7E97E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3D66C-6390-0336-D359-C11FD7F24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99153-3D2A-7E42-029B-6037C0F1C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ColumnKeeper-P substitutes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9D961-85B3-D685-1E26-897C2814A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0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4DEFC-B78B-58FB-CF42-68B48A68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DAB84-D2E2-3D74-D1A7-85E0498AF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EA869-5CC9-DDF5-B4E6-BB274E39D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Upon a row activation in one subarray:</a:t>
            </a:r>
          </a:p>
          <a:p>
            <a:r>
              <a:rPr lang="en-US" dirty="0"/>
              <a:t>[CLICK] ColumnKeeper-P flips a coin that lands heads-up with a predetermined probability P_PR</a:t>
            </a:r>
          </a:p>
          <a:p>
            <a:endParaRPr lang="en-US" dirty="0"/>
          </a:p>
          <a:p>
            <a:r>
              <a:rPr lang="en-US" dirty="0"/>
              <a:t>Change coin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43618-556B-80FA-6E0D-507D10963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76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FEFCD-2F87-9FF3-DA85-50E84EA1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AC4A16-7F9C-2EC6-8C9F-A27C038B8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25798-0C2D-3290-D38D-DF9CD78BA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P_PR is calculated to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2F802-AE6C-5E59-D2AB-0B562C4FD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564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AAEEC-F35F-B80D-E57D-AC559C4D8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03609-6A62-BBB4-1F1E-03DF076B9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CAD5F-5BFB-E5F6-E7F6-67ADD669A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coin lands heads up, ColumnKeeper-P </a:t>
            </a:r>
            <a:r>
              <a:rPr lang="en-US" sz="1200" dirty="0">
                <a:solidFill>
                  <a:srgbClr val="001F60"/>
                </a:solidFill>
              </a:rPr>
              <a:t>issues </a:t>
            </a:r>
            <a:r>
              <a:rPr lang="en-US" sz="1200" b="1" dirty="0" err="1">
                <a:solidFill>
                  <a:srgbClr val="001F60"/>
                </a:solidFill>
              </a:rPr>
              <a:t>prefentive</a:t>
            </a:r>
            <a:r>
              <a:rPr lang="en-US" sz="1200" b="1" dirty="0">
                <a:solidFill>
                  <a:srgbClr val="001F60"/>
                </a:solidFill>
              </a:rPr>
              <a:t> refreshes </a:t>
            </a:r>
            <a:r>
              <a:rPr lang="en-US" sz="1200" dirty="0">
                <a:solidFill>
                  <a:srgbClr val="001F60"/>
                </a:solidFill>
              </a:rPr>
              <a:t>for </a:t>
            </a:r>
            <a:r>
              <a:rPr lang="en-US" sz="1200" b="1" dirty="0">
                <a:solidFill>
                  <a:srgbClr val="001F60"/>
                </a:solidFill>
              </a:rPr>
              <a:t>that subarray</a:t>
            </a:r>
            <a:r>
              <a:rPr lang="en-US" sz="1200" dirty="0">
                <a:solidFill>
                  <a:srgbClr val="001F60"/>
                </a:solidFill>
              </a:rPr>
              <a:t> and </a:t>
            </a:r>
            <a:r>
              <a:rPr lang="en-US" sz="1200" b="1" dirty="0">
                <a:solidFill>
                  <a:srgbClr val="001F60"/>
                </a:solidFill>
              </a:rPr>
              <a:t>its neighbors </a:t>
            </a:r>
            <a:r>
              <a:rPr lang="en-US" sz="1200" dirty="0">
                <a:solidFill>
                  <a:srgbClr val="001F60"/>
                </a:solidFill>
              </a:rPr>
              <a:t>and [CLICK] </a:t>
            </a:r>
            <a:r>
              <a:rPr lang="en-US" sz="1200" b="1" dirty="0">
                <a:solidFill>
                  <a:srgbClr val="001F60"/>
                </a:solidFill>
              </a:rPr>
              <a:t>increments all three </a:t>
            </a:r>
            <a:r>
              <a:rPr lang="en-US" sz="1200" dirty="0">
                <a:solidFill>
                  <a:srgbClr val="001F60"/>
                </a:solidFill>
              </a:rPr>
              <a:t>RPT entries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0B56D-F0A1-7B19-E0A8-ED24F9B6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589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AFF41-3D90-9FB4-118C-A99231AC5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570AD-A7C9-9C79-78C0-30E7569B3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C41C2-7493-00A8-9140-ED4508B3A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lot more details in the paper such as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IBM Plex Sans" panose="020B0503050203000203" pitchFamily="34" charset="0"/>
              </a:rPr>
              <a:t>[CLICK] Detailed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63946"/>
                </a:solidFill>
                <a:effectLst/>
                <a:uLnTx/>
                <a:uFillTx/>
                <a:latin typeface="IBM Plex Sans" panose="020B0503050203000203" pitchFamily="34" charset="0"/>
              </a:rPr>
              <a:t>calculation of N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E63946"/>
                </a:solidFill>
                <a:effectLst/>
                <a:uLnTx/>
                <a:uFillTx/>
                <a:latin typeface="IBM Plex Sans" panose="020B0503050203000203" pitchFamily="34" charset="0"/>
              </a:rPr>
              <a:t>PR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63946"/>
                </a:solidFill>
                <a:effectLst/>
                <a:uLnTx/>
                <a:uFillTx/>
                <a:latin typeface="IBM Plex Sans" panose="020B050305020300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IBM Plex Sans" panose="020B0503050203000203" pitchFamily="34" charset="0"/>
              </a:rPr>
              <a:t>for ColumnKeeper-D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63946"/>
                </a:solidFill>
                <a:effectLst/>
                <a:uLnTx/>
                <a:uFillTx/>
                <a:latin typeface="IBM Plex Sans" panose="020B0503050203000203" pitchFamily="34" charset="0"/>
              </a:rPr>
              <a:t>[CLICK]Security analysis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IBM Plex Sans" panose="020B0503050203000203" pitchFamily="34" charset="0"/>
              </a:rPr>
              <a:t>of ColumnKeeper-D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IBM Plex Sans" panose="020B0503050203000203" pitchFamily="34" charset="0"/>
              </a:rPr>
              <a:t>[CLICK] Detailed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63946"/>
                </a:solidFill>
                <a:effectLst/>
                <a:uLnTx/>
                <a:uFillTx/>
                <a:latin typeface="IBM Plex Sans" panose="020B0503050203000203" pitchFamily="34" charset="0"/>
              </a:rPr>
              <a:t>calculation of P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E63946"/>
                </a:solidFill>
                <a:effectLst/>
                <a:uLnTx/>
                <a:uFillTx/>
                <a:latin typeface="IBM Plex Sans" panose="020B0503050203000203" pitchFamily="34" charset="0"/>
              </a:rPr>
              <a:t>PR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IBM Plex Sans" panose="020B0503050203000203" pitchFamily="34" charset="0"/>
              </a:rPr>
              <a:t>for ColumnKeeper-P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63946"/>
                </a:solidFill>
                <a:effectLst/>
                <a:uLnTx/>
                <a:uFillTx/>
                <a:latin typeface="IBM Plex Sans" panose="020B0503050203000203" pitchFamily="34" charset="0"/>
              </a:rPr>
              <a:t>[CLICK] Monte-Carlo security analysis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IBM Plex Sans" panose="020B0503050203000203" pitchFamily="34" charset="0"/>
              </a:rPr>
              <a:t> of ColumnKeeper-P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F60"/>
              </a:solidFill>
              <a:effectLst/>
              <a:uLnTx/>
              <a:uFillTx/>
              <a:latin typeface="IBM Plex Sans" panose="020B050305020300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IBM Plex Sans" panose="020B0503050203000203" pitchFamily="34" charset="0"/>
              </a:rPr>
              <a:t>Extend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8AC8A-3845-AC57-FE14-5C3ACB5C0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328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7C877-627B-9E70-7E01-E7DD2ECBE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0AF43-1637-58DA-A8CB-722362EA7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A82BF-D23B-05D5-C7B5-50047A33C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 will now move to the evaluation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7109A-2DF1-5AE4-130E-CA6CA89F7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458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We evaluate ColumnKeeper using Ramulator2 integrated with DRAM power</a:t>
            </a:r>
          </a:p>
          <a:p>
            <a:r>
              <a:rPr lang="en-US" dirty="0"/>
              <a:t>[CLICK] This is the configuration of our system with 1 or 4 cores and 16GB of DDR4 memory</a:t>
            </a:r>
          </a:p>
          <a:p>
            <a:r>
              <a:rPr lang="en-US" dirty="0"/>
              <a:t>[CLICK] We evaluate ColumnKeeper-D or CKD for short and </a:t>
            </a:r>
          </a:p>
          <a:p>
            <a:r>
              <a:rPr lang="en-US" dirty="0"/>
              <a:t>ColumnKeeper-P configured for a yearly failure probability of 10 to the minus three and 10 to the minus 12 which we call CKP3 and CKP12, respectively.</a:t>
            </a:r>
          </a:p>
          <a:p>
            <a:r>
              <a:rPr lang="en-US" dirty="0"/>
              <a:t>[CLICK] We evaluate 62 single-core workloads from a variety of benchmark suites categorized by </a:t>
            </a:r>
            <a:r>
              <a:rPr lang="en-US" dirty="0" err="1"/>
              <a:t>RowBuffer</a:t>
            </a:r>
            <a:r>
              <a:rPr lang="en-US" dirty="0"/>
              <a:t> misses per Kilo instructions and </a:t>
            </a:r>
          </a:p>
          <a:p>
            <a:r>
              <a:rPr lang="en-US" dirty="0"/>
              <a:t>60 quad-core workload mixes from the result RBMPKI categories</a:t>
            </a:r>
          </a:p>
          <a:p>
            <a:endParaRPr lang="en-US" dirty="0"/>
          </a:p>
          <a:p>
            <a:r>
              <a:rPr lang="en-US" dirty="0"/>
              <a:t>Aggressively Optimize Legends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0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EEBC8-403B-ECB7-E352-B808CF95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0F4E7-222F-3F47-1270-7FED1A0C7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CCD15-AD63-C040-6EF8-E5B4393FA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I’ll start with a bit of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68F9A-76DB-6417-5E65-B610B7F38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208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start by evaluating single-core performance [CLICK 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4961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27C72-40CE-3105-2B05-3EA7B24A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ED0F2-87EC-5C78-1992-45ACAE4B3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D7AD8-384C-F162-70A1-CEDC1C2E8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start by evaluating single-core performance [CLICK ]</a:t>
            </a:r>
          </a:p>
          <a:p>
            <a:r>
              <a:rPr lang="en-US" dirty="0"/>
              <a:t>[CLICK] Here, the y-axis shows IPC normalized to the baseline system with no ColumnDisturb mitigation</a:t>
            </a:r>
          </a:p>
          <a:p>
            <a:r>
              <a:rPr lang="en-US" dirty="0"/>
              <a:t>[CLICK] the x-axis shows workloads organized by increasing RBMPKI which corresponds to more memory-intensive workloads. </a:t>
            </a:r>
          </a:p>
          <a:p>
            <a:r>
              <a:rPr lang="en-US" dirty="0"/>
              <a:t>[CLICK] For each RBMPKI category,  different colored boxplots correspond to different ColumnKeeper mechanisms, with pink for CKD, blue for CKP3 and red for CKP12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0B621-6570-1A10-E12E-A2BF4190B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0247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observe that ColumnKeeper-D and ColumnKeeper-P incur low, that is under 1% average performance overheads for the current column disturb threshold of 1M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794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repeat the same experiment for ColumnDisturb thresholds of 128K and 16K and we see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494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15E8-3DAD-C0A7-58C7-5D79744F3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B19B8-3423-C807-0675-312B35286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C5BB6-BBA5-D035-8BF9-B7BB67E2F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For all thresholds, our performance overheads increase for more memory intensive workloads.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F21B5-4B6D-C76A-0D17-C7F3250EC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153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224C-6C2A-10E1-CC51-C3508F14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6CBAF-0029-EA42-D218-6868B3BB8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34AD28-8977-BB1D-034B-5C52F804F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We also see that all ColumnKeeper mechanisms incur …</a:t>
            </a:r>
          </a:p>
          <a:p>
            <a:r>
              <a:rPr lang="en-US" dirty="0"/>
              <a:t>Give example</a:t>
            </a:r>
          </a:p>
          <a:p>
            <a:endParaRPr lang="en-US" dirty="0"/>
          </a:p>
          <a:p>
            <a:r>
              <a:rPr lang="en-US" dirty="0"/>
              <a:t>3x Thin banners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E124C-5024-2890-22C6-857C804B4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167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evaluation of </a:t>
            </a:r>
            <a:r>
              <a:rPr lang="en-US" dirty="0" err="1"/>
              <a:t>ColumnKeeper’s</a:t>
            </a:r>
            <a:r>
              <a:rPr lang="en-US" dirty="0"/>
              <a:t> impact on DRAM energy consumption for single-core workloads.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998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91EF8-569D-BC0F-91AA-EB5B6014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B5D7F-9194-C16B-494F-75DEEC47B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01638-C92D-A517-9E0B-B5FB1926C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The y-axis shows DRAM energy consumption normalized to a system with no ColumnDisturb mitigation. Here, lower is better</a:t>
            </a:r>
          </a:p>
          <a:p>
            <a:r>
              <a:rPr lang="en-US" dirty="0"/>
              <a:t>[CLICK] Again, the x-axis is sorted in order of increasing memory-intensity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2B699-2140-298E-0509-680660128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8829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DRAM energy results largely mimic those for performance. Specifically, we see that</a:t>
            </a:r>
          </a:p>
          <a:p>
            <a:r>
              <a:rPr lang="en-US" dirty="0"/>
              <a:t>[CLICK] The energy overheads increase for more memory-intensive workloads and </a:t>
            </a:r>
          </a:p>
          <a:p>
            <a:r>
              <a:rPr lang="en-US" dirty="0"/>
              <a:t>[CLICK] that we have low energy overheads for current thresholds but</a:t>
            </a:r>
          </a:p>
          <a:p>
            <a:r>
              <a:rPr lang="en-US" dirty="0"/>
              <a:t>[CLICK] but significant energy overheads for future lower thresholds.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677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31E28-3CC9-D6D6-B39B-3F99D5FF5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334C9-97F4-0ED4-1731-F33AC26D9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52A83-3FD7-8039-8C74-A5222B045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move on to multi-core evaluation. [CLICK]</a:t>
            </a:r>
          </a:p>
          <a:p>
            <a:r>
              <a:rPr lang="en-US" dirty="0"/>
              <a:t>These are our results. [CLICK]</a:t>
            </a:r>
          </a:p>
          <a:p>
            <a:r>
              <a:rPr lang="en-US" dirty="0"/>
              <a:t>[CLICK] The Y axis shows weighted speedup normalized to the same system with no ColumnDisturb mitigation</a:t>
            </a:r>
          </a:p>
          <a:p>
            <a:r>
              <a:rPr lang="en-US" dirty="0"/>
              <a:t>[CLICK] The X axis shows different workloads mixes, organized from left to right by increasing memory intensity</a:t>
            </a:r>
          </a:p>
          <a:p>
            <a:r>
              <a:rPr lang="en-US" dirty="0"/>
              <a:t>[CLICK] Different colored boxplots correspond to different mechanisms.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81CBC-7D4E-9204-8A98-A3145EC60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58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a high-level view of a modern system where a CPU and a DRAM module communicate over a DRAM Channel.</a:t>
            </a:r>
          </a:p>
          <a:p>
            <a:r>
              <a:rPr lang="en-US" b="1" dirty="0"/>
              <a:t>[CLICK] The DRAM  module is comprised of multiple DRAM chips.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4971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B58F9-9780-1205-7833-9393FC3BF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8EDC8-58E6-FAC3-58D5-747BDF8DB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D1E213-26A4-CA6D-F423-5F12C64D0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[CLICK] The Y axis shows weighted speedup normalized to the same system with no ColumnDisturb mitigation</a:t>
            </a:r>
          </a:p>
          <a:p>
            <a:r>
              <a:rPr lang="en-US" dirty="0"/>
              <a:t>[CLICK] The X axis shows different workloads mixes, organized from left to right by increasing memory intensity</a:t>
            </a:r>
          </a:p>
          <a:p>
            <a:r>
              <a:rPr lang="en-US" dirty="0"/>
              <a:t>[CLICK] Different colored boxplots correspond to different mechanisms.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E5475-747A-47D9-492D-3BE92F5A5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3642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34417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311AB-36AB-1DC6-C308-E00F65A6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086F2-14F9-DD3F-313B-95F7F100C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2B74D-3BB4-78B0-1DDE-ABAC7AEA9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0285-BA15-DBDC-A767-F3392EE05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0406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 </a:t>
            </a:r>
            <a:r>
              <a:rPr lang="en-US" dirty="0" err="1"/>
              <a:t>ColumnKeeper’s</a:t>
            </a:r>
            <a:r>
              <a:rPr lang="en-US" dirty="0"/>
              <a:t> overheads we examine its sensitivity to the subarray size:</a:t>
            </a:r>
          </a:p>
          <a:p>
            <a:r>
              <a:rPr lang="en-US" dirty="0"/>
              <a:t>[CLICK] Here the x-axis shows the size of the subarray in terms of number of rows</a:t>
            </a:r>
          </a:p>
          <a:p>
            <a:r>
              <a:rPr lang="en-US" dirty="0"/>
              <a:t>[CLICK] The y axis shows IPC normalized to a baseline system with a subarray size of 1024 rows and no ColumnDisturb mitigation</a:t>
            </a:r>
          </a:p>
          <a:p>
            <a:r>
              <a:rPr lang="en-US" dirty="0"/>
              <a:t>[CLICK] Different colored boxplots correspond to different mechanisms.</a:t>
            </a:r>
          </a:p>
          <a:p>
            <a:r>
              <a:rPr lang="en-US" dirty="0"/>
              <a:t>[CLICK] These are our results and we observe that</a:t>
            </a:r>
          </a:p>
          <a:p>
            <a:r>
              <a:rPr lang="en-US" dirty="0"/>
              <a:t>[CLICK] Smaller subarrays, for example 128 rows, eliminate the overheads.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8626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1C069-C76F-BDDB-EE30-EA55A79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B99C5-6C9C-B3C5-BC20-531F4162F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4EF8D-53B2-1C71-DE8A-4307B8E14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 </a:t>
            </a:r>
            <a:r>
              <a:rPr lang="en-US" dirty="0" err="1"/>
              <a:t>ColumnKeeper’s</a:t>
            </a:r>
            <a:r>
              <a:rPr lang="en-US" dirty="0"/>
              <a:t> overheads we examine its sensitivity to the subarray size:</a:t>
            </a:r>
          </a:p>
          <a:p>
            <a:r>
              <a:rPr lang="en-US" dirty="0"/>
              <a:t>[CLICK] Here the x-axis shows the size of the subarray in terms of number of rows</a:t>
            </a:r>
          </a:p>
          <a:p>
            <a:r>
              <a:rPr lang="en-US" dirty="0"/>
              <a:t>[CLICK] The y axis shows IPC normalized to a baseline system with a subarray size of 1024 rows and no ColumnDisturb mitigation</a:t>
            </a:r>
          </a:p>
          <a:p>
            <a:r>
              <a:rPr lang="en-US" dirty="0"/>
              <a:t>[CLICK] Different colored boxplots correspond to different mechanisms.</a:t>
            </a:r>
          </a:p>
          <a:p>
            <a:r>
              <a:rPr lang="en-US" dirty="0"/>
              <a:t>[CLICK] These are our results and we observe that</a:t>
            </a:r>
          </a:p>
          <a:p>
            <a:r>
              <a:rPr lang="en-US" dirty="0"/>
              <a:t>[CLICK] Smaller subarrays, for example 128 rows, eliminate the overheads.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BB163-A21B-6E22-457F-A0157B662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4932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38C6-3404-0FD2-D496-C0E1731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99856-1B14-7F74-CADA-C9AA3A9EA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2E227E-2434-C974-B4A3-F64DFBBFA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 </a:t>
            </a:r>
            <a:r>
              <a:rPr lang="en-US" dirty="0" err="1"/>
              <a:t>ColumnKeeper’s</a:t>
            </a:r>
            <a:r>
              <a:rPr lang="en-US" dirty="0"/>
              <a:t> overheads we examine its sensitivity to the subarray size:</a:t>
            </a:r>
          </a:p>
          <a:p>
            <a:r>
              <a:rPr lang="en-US" dirty="0"/>
              <a:t>[CLICK] Here the x-axis shows the size of the subarray in terms of number of rows</a:t>
            </a:r>
          </a:p>
          <a:p>
            <a:r>
              <a:rPr lang="en-US" dirty="0"/>
              <a:t>[CLICK] The y axis shows IPC normalized to a baseline system with a subarray size of 1024 rows and no ColumnDisturb mitigation</a:t>
            </a:r>
          </a:p>
          <a:p>
            <a:r>
              <a:rPr lang="en-US" dirty="0"/>
              <a:t>[CLICK] Different colored boxplots correspond to different mechanisms.</a:t>
            </a:r>
          </a:p>
          <a:p>
            <a:r>
              <a:rPr lang="en-US" dirty="0"/>
              <a:t>[CLICK] These are our results and we observe that</a:t>
            </a:r>
          </a:p>
          <a:p>
            <a:r>
              <a:rPr lang="en-US" dirty="0"/>
              <a:t>[CLICK] Smaller subarrays, for example 128 rows, eliminate the overheads.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380D5-DF17-1EDC-1502-945893603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0569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249A3-879E-1B71-7E8A-A3D2FFD7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59D31-3C65-3FA7-07F8-1A6A39FE0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3AA4D-59F9-07E5-E88D-A5030C58B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applies in general for all the thresholds we evaluate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C5591-A8A7-8860-47CA-8DA1BACC2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3214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 subarrays significantly reduce the overheads of ColumnKeeper even at very low overheads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069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5EBCC-D123-25E9-E26E-628F85DB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648A95-BD0A-D3C6-3F3C-62CCB3A96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BDE32-E744-20CA-8382-378333A0F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[]</a:t>
            </a:r>
          </a:p>
          <a:p>
            <a:endParaRPr lang="en-US" dirty="0"/>
          </a:p>
          <a:p>
            <a:r>
              <a:rPr lang="en-US" dirty="0"/>
              <a:t>Smaller subarrays significantly reduce the overheads of ColumnKeeper even at very low overheads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9E74-099E-ACB8-06E3-0727454CA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4088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ColumnKeeper requires: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We implement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46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3666D-BB16-6E31-A8AF-85FC2285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89BB5-9EBE-9548-8276-9985D96B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1DE8E-FF03-90E8-87F0-F961F11FE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[CLICKx2] The DRAM chip is comprised of multiple DRAM banks.</a:t>
            </a:r>
          </a:p>
          <a:p>
            <a:r>
              <a:rPr lang="en-US" b="1" dirty="0"/>
              <a:t>[CLICK] </a:t>
            </a:r>
            <a:r>
              <a:rPr lang="en-US" dirty="0"/>
              <a:t>Each bank is composed of multiple subarrays and sense amplifiers and</a:t>
            </a:r>
          </a:p>
          <a:p>
            <a:r>
              <a:rPr lang="en-US" b="1" dirty="0"/>
              <a:t>[CLICK] </a:t>
            </a:r>
            <a:r>
              <a:rPr lang="en-US" dirty="0"/>
              <a:t>within each subarray, there is a two dimensional array of DRAM cells</a:t>
            </a:r>
          </a:p>
          <a:p>
            <a:r>
              <a:rPr lang="en-US" b="1" dirty="0"/>
              <a:t>[CLICK] </a:t>
            </a:r>
            <a:r>
              <a:rPr lang="en-US" dirty="0"/>
              <a:t>The cells are organized into rows that are selected using </a:t>
            </a:r>
            <a:r>
              <a:rPr lang="en-US" dirty="0" err="1"/>
              <a:t>wordlines</a:t>
            </a:r>
            <a:endParaRPr lang="en-US" dirty="0"/>
          </a:p>
          <a:p>
            <a:r>
              <a:rPr lang="en-US" b="1" dirty="0"/>
              <a:t>[CLICK] </a:t>
            </a:r>
            <a:r>
              <a:rPr lang="en-US" dirty="0"/>
              <a:t>and columns that connect the dram cells to the sense amplifiers via </a:t>
            </a:r>
            <a:r>
              <a:rPr lang="en-US" dirty="0" err="1"/>
              <a:t>bitlines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FD98-D0F8-F98F-4AF3-C94CC0678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7920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6560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4B25E-D8D0-389C-8871-C35812619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768A5-68B4-B49F-CA3F-9AB080C04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9B5B3-9A1D-F2AB-5713-DDFA96671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 outline of my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8D45A-ED6C-1640-8A73-3699538C3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0473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F474E-7C03-52EA-4E87-1E2581865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BC22447-9790-B025-B9B5-123F7B028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AC8A51D-3F47-0A81-C485-C13CE39B8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D0000B-78C3-F073-6CD1-5FCE0CCCF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2600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5BFCD-03B0-8231-60D9-231331BB8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AB57BAC-6456-EA60-2095-A35AEBE76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B8C422B-CBD1-B4DC-926A-3396A61CF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C537E6-B938-81EE-FCC0-10088C4C4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1896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hammer rows across three consecutive subarrays</a:t>
            </a:r>
          </a:p>
          <a:p>
            <a:r>
              <a:rPr lang="en-US" dirty="0"/>
              <a:t>Normalize to the same workload with no CD mitigation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1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D162A-0985-45FA-CB5D-F01545D5D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0C68A-3639-4890-298A-5DE657D7C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84F25-13EB-CEF5-ED09-09DDC4FE9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access DRAM one must first</a:t>
            </a:r>
          </a:p>
          <a:p>
            <a:r>
              <a:rPr lang="en-US" dirty="0"/>
              <a:t>[CLICK] Activate (also known as opening) a DRAM row which latches its data into the row buffer</a:t>
            </a:r>
          </a:p>
          <a:p>
            <a:r>
              <a:rPr lang="en-US" dirty="0"/>
              <a:t>[CLICK] And then retrieve or update data with a READ or WRITE command</a:t>
            </a:r>
          </a:p>
          <a:p>
            <a:r>
              <a:rPr lang="en-US" dirty="0"/>
              <a:t>[CLICK] To access data in a different row the DRAM bank must be </a:t>
            </a:r>
            <a:r>
              <a:rPr lang="en-US" dirty="0" err="1"/>
              <a:t>precharged</a:t>
            </a:r>
            <a:r>
              <a:rPr lang="en-US" dirty="0"/>
              <a:t> (also known as closing a row) which prepares it for a new ACTIVATE command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5C6E2-30CF-6ECF-BD01-98A7FD595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94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45017-309C-638D-D2D7-A4B32530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7B915-DA3B-C68D-FCF1-D80B4A0A5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9190E-D763-07C5-EA9C-52E71688A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Repeatedly opening and closing rows may cause read disturbance phenomena, which break memory isolation</a:t>
            </a:r>
          </a:p>
          <a:p>
            <a:r>
              <a:rPr lang="en-US" b="0" dirty="0"/>
              <a:t>One prominent example is </a:t>
            </a:r>
            <a:r>
              <a:rPr lang="en-US" b="0" dirty="0" err="1"/>
              <a:t>RowHammer</a:t>
            </a:r>
            <a:r>
              <a:rPr lang="en-US" b="0" dirty="0"/>
              <a:t>.</a:t>
            </a:r>
          </a:p>
          <a:p>
            <a:r>
              <a:rPr lang="en-US" b="1" dirty="0"/>
              <a:t>[CLICK] T</a:t>
            </a:r>
            <a:r>
              <a:rPr lang="en-US" b="0" dirty="0"/>
              <a:t>his is a picture of a DRAM bank</a:t>
            </a:r>
          </a:p>
          <a:p>
            <a:r>
              <a:rPr lang="en-US" b="1" dirty="0"/>
              <a:t>[CLICK] </a:t>
            </a:r>
            <a:r>
              <a:rPr lang="en-US" dirty="0"/>
              <a:t>To induce </a:t>
            </a:r>
            <a:r>
              <a:rPr lang="en-US" dirty="0" err="1"/>
              <a:t>RowHammer</a:t>
            </a:r>
            <a:r>
              <a:rPr lang="en-US" dirty="0"/>
              <a:t> bitflips, we repeatedly open and close a DRAM row called an aggressor row</a:t>
            </a:r>
          </a:p>
          <a:p>
            <a:r>
              <a:rPr lang="en-US" b="1" dirty="0"/>
              <a:t>[CLICK] </a:t>
            </a:r>
            <a:r>
              <a:rPr lang="en-US" dirty="0"/>
              <a:t>Too many activations cause bitflips in adjacent rows in the same subarray. Rows that experience bitflips are called victim rows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AE77F-2B36-DC71-88E6-AD22A3294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61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7300-4398-82FB-511A-C566F8A7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0AC66-5340-B262-8918-8129385BF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BE04C-E150-24D0-BBCA-0A85E9753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point here is that </a:t>
            </a:r>
            <a:r>
              <a:rPr lang="en-US" dirty="0" err="1"/>
              <a:t>RowHammer</a:t>
            </a:r>
            <a:r>
              <a:rPr lang="en-US" dirty="0"/>
              <a:t> causes bitflips in adjacent rows in the same subarray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D5EBC-CF30-F3DE-1193-1BD6272D0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89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E83-158B-4B59-84E9-E280E6DBC3FC}" type="datetime1">
              <a:rPr lang="tr-TR" smtClean="0"/>
              <a:t>23.07.2026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3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78DC-E34F-485C-BBC9-32750B73CCB6}" type="datetime1">
              <a:rPr lang="tr-TR" smtClean="0"/>
              <a:t>23.07.2026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86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333B-CC29-4525-88F0-A44EF15B0F10}" type="datetime1">
              <a:rPr lang="tr-TR" smtClean="0"/>
              <a:t>23.07.2026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5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644-7E65-48F8-93BF-10F482289F2D}" type="datetime1">
              <a:rPr lang="tr-TR" smtClean="0"/>
              <a:t>23.07.2026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9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5" y="6311"/>
            <a:ext cx="9144001" cy="872836"/>
          </a:xfrm>
          <a:solidFill>
            <a:srgbClr val="F1F3F7"/>
          </a:solidFill>
        </p:spPr>
        <p:txBody>
          <a:bodyPr>
            <a:noAutofit/>
          </a:bodyPr>
          <a:lstStyle>
            <a:lvl1pPr>
              <a:defRPr sz="3600" b="0" i="0">
                <a:solidFill>
                  <a:srgbClr val="002060"/>
                </a:solidFill>
                <a:latin typeface="Aptos" panose="020B0503050203000203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010" y="6565956"/>
            <a:ext cx="489065" cy="204298"/>
          </a:xfrm>
        </p:spPr>
        <p:txBody>
          <a:bodyPr/>
          <a:lstStyle>
            <a:lvl1pPr>
              <a:defRPr sz="1800" b="1">
                <a:solidFill>
                  <a:srgbClr val="001F60"/>
                </a:solidFill>
                <a:latin typeface="Aptos" panose="020B0503050203000203" pitchFamily="34" charset="0"/>
              </a:defRPr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b="1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3925" y="6517178"/>
            <a:ext cx="1315489" cy="2530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65418B-41BF-68ED-C9FE-C38AE3E973E9}"/>
              </a:ext>
            </a:extLst>
          </p:cNvPr>
          <p:cNvCxnSpPr>
            <a:cxnSpLocks/>
          </p:cNvCxnSpPr>
          <p:nvPr userDrawn="1"/>
        </p:nvCxnSpPr>
        <p:spPr>
          <a:xfrm>
            <a:off x="-5" y="879147"/>
            <a:ext cx="9144005" cy="0"/>
          </a:xfrm>
          <a:prstGeom prst="line">
            <a:avLst/>
          </a:prstGeom>
          <a:ln w="28575"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5" y="6311"/>
            <a:ext cx="9144001" cy="872836"/>
          </a:xfrm>
          <a:solidFill>
            <a:srgbClr val="D6DDE5">
              <a:alpha val="35000"/>
            </a:srgbClr>
          </a:solidFill>
        </p:spPr>
        <p:txBody>
          <a:bodyPr>
            <a:noAutofit/>
          </a:bodyPr>
          <a:lstStyle>
            <a:lvl1pPr>
              <a:defRPr sz="3600" b="0" i="0">
                <a:solidFill>
                  <a:srgbClr val="002060"/>
                </a:solidFill>
                <a:latin typeface="Aptos" panose="020B0503050203000203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35264"/>
            <a:ext cx="9144003" cy="5433131"/>
          </a:xfrm>
        </p:spPr>
        <p:txBody>
          <a:bodyPr/>
          <a:lstStyle>
            <a:lvl1pPr>
              <a:defRPr b="0" i="0">
                <a:latin typeface="Aptos" panose="020B0503050203000203" pitchFamily="34" charset="0"/>
              </a:defRPr>
            </a:lvl1pPr>
            <a:lvl2pPr>
              <a:defRPr>
                <a:latin typeface="Aptos"/>
              </a:defRPr>
            </a:lvl2pPr>
            <a:lvl3pPr>
              <a:defRPr>
                <a:latin typeface="Aptos"/>
              </a:defRPr>
            </a:lvl3pPr>
            <a:lvl4pPr>
              <a:defRPr>
                <a:latin typeface="Aptos"/>
              </a:defRPr>
            </a:lvl4pPr>
            <a:lvl5pPr>
              <a:defRPr>
                <a:latin typeface="Apto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010" y="6565956"/>
            <a:ext cx="489065" cy="204298"/>
          </a:xfrm>
        </p:spPr>
        <p:txBody>
          <a:bodyPr/>
          <a:lstStyle>
            <a:lvl1pPr>
              <a:defRPr sz="1800">
                <a:solidFill>
                  <a:srgbClr val="001F60"/>
                </a:solidFill>
                <a:latin typeface="Aptos" panose="020B0503050203000203" pitchFamily="34" charset="0"/>
              </a:defRPr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>
              <a:latin typeface="Aptos" panose="020B0503050203000203" pitchFamily="34" charset="0"/>
            </a:endParaRPr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3925" y="6517178"/>
            <a:ext cx="1315489" cy="2530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65418B-41BF-68ED-C9FE-C38AE3E973E9}"/>
              </a:ext>
            </a:extLst>
          </p:cNvPr>
          <p:cNvCxnSpPr>
            <a:cxnSpLocks/>
          </p:cNvCxnSpPr>
          <p:nvPr userDrawn="1"/>
        </p:nvCxnSpPr>
        <p:spPr>
          <a:xfrm>
            <a:off x="-5" y="879147"/>
            <a:ext cx="9144005" cy="0"/>
          </a:xfrm>
          <a:prstGeom prst="line">
            <a:avLst/>
          </a:prstGeom>
          <a:ln w="28575"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D87A-3270-44B8-81B9-EE9946E7E5FC}" type="datetime1">
              <a:rPr lang="tr-TR" smtClean="0"/>
              <a:t>23.07.2026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0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979C-F9C2-4CFE-B5A9-0C6B05A5D3EC}" type="datetime1">
              <a:rPr lang="tr-TR" smtClean="0"/>
              <a:t>23.07.2026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655-2E18-480C-9064-E1B296A32B7A}" type="datetime1">
              <a:rPr lang="tr-TR" smtClean="0"/>
              <a:t>23.07.2026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6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BE6C-826E-4CEC-84E2-E26B95886B92}" type="datetime1">
              <a:rPr lang="tr-TR" smtClean="0"/>
              <a:t>23.07.2026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4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6753-E1F1-41BE-961E-DEE85F5F88E3}" type="datetime1">
              <a:rPr lang="tr-TR" smtClean="0"/>
              <a:t>23.07.2026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4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802B-CCFE-42A6-B3E1-C435C701A830}" type="datetime1">
              <a:rPr lang="tr-TR" smtClean="0"/>
              <a:t>23.07.2026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F34D-9950-478C-A4B2-CD9A98A43558}" type="datetime1">
              <a:rPr lang="tr-TR" smtClean="0"/>
              <a:t>23.07.2026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68EA19BC-84E2-B20E-D9CA-F6EC07ACDA63}"/>
              </a:ext>
            </a:extLst>
          </p:cNvPr>
          <p:cNvSpPr/>
          <p:nvPr userDrawn="1"/>
        </p:nvSpPr>
        <p:spPr>
          <a:xfrm>
            <a:off x="-1077666" y="539462"/>
            <a:ext cx="849085" cy="466531"/>
          </a:xfrm>
          <a:prstGeom prst="rect">
            <a:avLst/>
          </a:prstGeom>
          <a:solidFill>
            <a:srgbClr val="1B4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1CA6EA86-CEF8-C463-FE7C-0B40F3AFCADF}"/>
              </a:ext>
            </a:extLst>
          </p:cNvPr>
          <p:cNvSpPr/>
          <p:nvPr userDrawn="1"/>
        </p:nvSpPr>
        <p:spPr>
          <a:xfrm>
            <a:off x="-1077667" y="1077527"/>
            <a:ext cx="849085" cy="466531"/>
          </a:xfrm>
          <a:prstGeom prst="rect">
            <a:avLst/>
          </a:prstGeom>
          <a:solidFill>
            <a:srgbClr val="E639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43F55123-6402-8B8A-CAD4-A9BD906B569D}"/>
              </a:ext>
            </a:extLst>
          </p:cNvPr>
          <p:cNvSpPr/>
          <p:nvPr userDrawn="1"/>
        </p:nvSpPr>
        <p:spPr>
          <a:xfrm>
            <a:off x="-1077667" y="1615592"/>
            <a:ext cx="849085" cy="466531"/>
          </a:xfrm>
          <a:prstGeom prst="rect">
            <a:avLst/>
          </a:prstGeom>
          <a:solidFill>
            <a:srgbClr val="F5A6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45B484E-4836-A2F4-9832-3B0D69CA46A4}"/>
              </a:ext>
            </a:extLst>
          </p:cNvPr>
          <p:cNvSpPr/>
          <p:nvPr userDrawn="1"/>
        </p:nvSpPr>
        <p:spPr>
          <a:xfrm>
            <a:off x="-1077668" y="2155054"/>
            <a:ext cx="849085" cy="466531"/>
          </a:xfrm>
          <a:prstGeom prst="rect">
            <a:avLst/>
          </a:prstGeom>
          <a:solidFill>
            <a:srgbClr val="5B2C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F4B1A99-F06E-82E8-CD81-123648DC1EBE}"/>
              </a:ext>
            </a:extLst>
          </p:cNvPr>
          <p:cNvSpPr/>
          <p:nvPr userDrawn="1"/>
        </p:nvSpPr>
        <p:spPr>
          <a:xfrm>
            <a:off x="-1077669" y="2693119"/>
            <a:ext cx="849085" cy="466531"/>
          </a:xfrm>
          <a:prstGeom prst="rect">
            <a:avLst/>
          </a:prstGeom>
          <a:solidFill>
            <a:srgbClr val="F72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4F6B98-E975-0A4F-B04B-5F3FD87BA154}"/>
              </a:ext>
            </a:extLst>
          </p:cNvPr>
          <p:cNvSpPr/>
          <p:nvPr userDrawn="1"/>
        </p:nvSpPr>
        <p:spPr>
          <a:xfrm>
            <a:off x="-2055569" y="539461"/>
            <a:ext cx="849085" cy="466531"/>
          </a:xfrm>
          <a:prstGeom prst="rect">
            <a:avLst/>
          </a:prstGeom>
          <a:solidFill>
            <a:srgbClr val="D6E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6292F7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E3FD0C4-2418-8E58-968D-B3352EDC4962}"/>
              </a:ext>
            </a:extLst>
          </p:cNvPr>
          <p:cNvSpPr/>
          <p:nvPr userDrawn="1"/>
        </p:nvSpPr>
        <p:spPr>
          <a:xfrm>
            <a:off x="-2055567" y="1077527"/>
            <a:ext cx="849085" cy="466531"/>
          </a:xfrm>
          <a:prstGeom prst="rect">
            <a:avLst/>
          </a:prstGeom>
          <a:solidFill>
            <a:srgbClr val="FBDA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F99CE5C-B9DD-70C9-7D13-418B7A165D7F}"/>
              </a:ext>
            </a:extLst>
          </p:cNvPr>
          <p:cNvSpPr/>
          <p:nvPr userDrawn="1"/>
        </p:nvSpPr>
        <p:spPr>
          <a:xfrm>
            <a:off x="-2055567" y="1615592"/>
            <a:ext cx="849085" cy="466531"/>
          </a:xfrm>
          <a:prstGeom prst="rect">
            <a:avLst/>
          </a:prstGeom>
          <a:solidFill>
            <a:srgbClr val="FDE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188929A-C5F3-4188-7020-EB1FFA19992C}"/>
              </a:ext>
            </a:extLst>
          </p:cNvPr>
          <p:cNvSpPr/>
          <p:nvPr userDrawn="1"/>
        </p:nvSpPr>
        <p:spPr>
          <a:xfrm>
            <a:off x="-2055569" y="2155054"/>
            <a:ext cx="849085" cy="466531"/>
          </a:xfrm>
          <a:prstGeom prst="rect">
            <a:avLst/>
          </a:prstGeom>
          <a:solidFill>
            <a:srgbClr val="E4D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6E8508F-0BC5-6B63-2377-26895A041F3E}"/>
              </a:ext>
            </a:extLst>
          </p:cNvPr>
          <p:cNvSpPr/>
          <p:nvPr userDrawn="1"/>
        </p:nvSpPr>
        <p:spPr>
          <a:xfrm>
            <a:off x="-2055569" y="2693119"/>
            <a:ext cx="849085" cy="466531"/>
          </a:xfrm>
          <a:prstGeom prst="rect">
            <a:avLst/>
          </a:prstGeom>
          <a:solidFill>
            <a:srgbClr val="FDD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22">
            <a:extLst>
              <a:ext uri="{FF2B5EF4-FFF2-40B4-BE49-F238E27FC236}">
                <a16:creationId xmlns:a16="http://schemas.microsoft.com/office/drawing/2014/main" id="{4FF5A4B2-960C-AFD5-12EB-0F34D53E64B7}"/>
              </a:ext>
            </a:extLst>
          </p:cNvPr>
          <p:cNvSpPr/>
          <p:nvPr userDrawn="1"/>
        </p:nvSpPr>
        <p:spPr>
          <a:xfrm>
            <a:off x="-2055570" y="3231184"/>
            <a:ext cx="1826986" cy="4665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14" name="Dikdörtgen 22">
            <a:extLst>
              <a:ext uri="{FF2B5EF4-FFF2-40B4-BE49-F238E27FC236}">
                <a16:creationId xmlns:a16="http://schemas.microsoft.com/office/drawing/2014/main" id="{28A515E4-26B9-99AC-E320-A10307BDC08B}"/>
              </a:ext>
            </a:extLst>
          </p:cNvPr>
          <p:cNvSpPr/>
          <p:nvPr userDrawn="1"/>
        </p:nvSpPr>
        <p:spPr>
          <a:xfrm>
            <a:off x="-1077669" y="0"/>
            <a:ext cx="849085" cy="4665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15" name="Dikdörtgen 6">
            <a:extLst>
              <a:ext uri="{FF2B5EF4-FFF2-40B4-BE49-F238E27FC236}">
                <a16:creationId xmlns:a16="http://schemas.microsoft.com/office/drawing/2014/main" id="{37E073BB-E1D7-20E6-D808-4661E7B16650}"/>
              </a:ext>
            </a:extLst>
          </p:cNvPr>
          <p:cNvSpPr/>
          <p:nvPr userDrawn="1"/>
        </p:nvSpPr>
        <p:spPr>
          <a:xfrm>
            <a:off x="-2055569" y="0"/>
            <a:ext cx="849085" cy="466531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6292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>
              <a:lumMod val="40000"/>
              <a:lumOff val="60000"/>
            </a:schemeClr>
          </a:solidFill>
          <a:latin typeface="Aptos" panose="020B0502040204020203" pitchFamily="34" charset="0"/>
          <a:ea typeface="Aptos"/>
          <a:cs typeface="Apto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Aptos" panose="020B0502040204020203" pitchFamily="34" charset="0"/>
          <a:ea typeface="Aptos"/>
          <a:cs typeface="Apto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/>
          <a:ea typeface="Aptos"/>
          <a:cs typeface="Apto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/>
          <a:ea typeface="Aptos"/>
          <a:cs typeface="Apto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/>
          <a:ea typeface="Aptos"/>
          <a:cs typeface="Apto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/>
          <a:ea typeface="Aptos"/>
          <a:cs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/>
          <a:ea typeface="Aptos"/>
          <a:cs typeface="Apto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/>
          <a:ea typeface="Aptos"/>
          <a:cs typeface="Apto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/>
          <a:ea typeface="Aptos"/>
          <a:cs typeface="Apto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/>
          <a:ea typeface="Aptos"/>
          <a:cs typeface="Apto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ptos"/>
          <a:ea typeface="Aptos"/>
          <a:cs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6.png"/><Relationship Id="rId10" Type="http://schemas.openxmlformats.org/officeDocument/2006/relationships/image" Target="../media/image1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A273C-E4BC-1D37-9B7A-016B8D107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3D6ECA2E-4AC4-6357-678C-780802949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0" t="33599" r="12247" b="30996"/>
          <a:stretch/>
        </p:blipFill>
        <p:spPr>
          <a:xfrm>
            <a:off x="3395954" y="6337737"/>
            <a:ext cx="2354356" cy="405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DC9CE-3990-3BE1-5CEE-DC0307862BF5}"/>
              </a:ext>
            </a:extLst>
          </p:cNvPr>
          <p:cNvSpPr txBox="1"/>
          <p:nvPr/>
        </p:nvSpPr>
        <p:spPr>
          <a:xfrm>
            <a:off x="3215639" y="3841911"/>
            <a:ext cx="314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Andreas </a:t>
            </a:r>
            <a:r>
              <a:rPr lang="en-US" sz="2000" b="1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Kosmas</a:t>
            </a:r>
            <a:r>
              <a:rPr lang="en-US" b="1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 Kakolyris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BB8EC8-F15A-1B8C-7273-871BF3CB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42" y="6294277"/>
            <a:ext cx="1934309" cy="4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35FA0-4977-7D0F-24AF-41185456CB33}"/>
              </a:ext>
            </a:extLst>
          </p:cNvPr>
          <p:cNvSpPr/>
          <p:nvPr/>
        </p:nvSpPr>
        <p:spPr>
          <a:xfrm>
            <a:off x="0" y="6337737"/>
            <a:ext cx="1637731" cy="52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43371375-AFD5-99F0-C7D3-A092A76CD3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049" y="6294277"/>
            <a:ext cx="1929532" cy="371206"/>
          </a:xfrm>
          <a:prstGeom prst="rect">
            <a:avLst/>
          </a:prstGeom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72820A92-EB93-5FC5-E2D5-133B4A400B14}"/>
              </a:ext>
            </a:extLst>
          </p:cNvPr>
          <p:cNvSpPr txBox="1">
            <a:spLocks/>
          </p:cNvSpPr>
          <p:nvPr/>
        </p:nvSpPr>
        <p:spPr>
          <a:xfrm>
            <a:off x="0" y="4324350"/>
            <a:ext cx="9578975" cy="1487488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ptos" panose="020B0502040204020203" pitchFamily="34" charset="0"/>
                <a:ea typeface="Aptos"/>
                <a:cs typeface="Apto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/>
                <a:ea typeface="Aptos"/>
                <a:cs typeface="Apto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F. Nisa </a:t>
            </a:r>
            <a:r>
              <a:rPr lang="en-US" sz="190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Bostancı</a:t>
            </a:r>
            <a:endParaRPr lang="en-US" sz="190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Harsh </a:t>
            </a:r>
            <a:r>
              <a:rPr lang="en-US" sz="190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Songara</a:t>
            </a:r>
            <a:endParaRPr lang="en-US" sz="190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Konstantinos Kanellopoulos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Ataberk</a:t>
            </a: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 Olgun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Konstantinos Marios </a:t>
            </a:r>
            <a:r>
              <a:rPr lang="en-US" sz="190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Sgouras</a:t>
            </a:r>
            <a:endParaRPr lang="en-US" sz="190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A. Giray </a:t>
            </a:r>
            <a:r>
              <a:rPr lang="en-US" sz="190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Yağlıkçı</a:t>
            </a:r>
            <a:endParaRPr lang="en-US" sz="190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İsmail Emir Yüksel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Umut Başer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Onur Mutlu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DB3BC7-E083-3B39-3587-CF5E14CCBCF5}"/>
              </a:ext>
            </a:extLst>
          </p:cNvPr>
          <p:cNvGrpSpPr/>
          <p:nvPr/>
        </p:nvGrpSpPr>
        <p:grpSpPr>
          <a:xfrm>
            <a:off x="0" y="0"/>
            <a:ext cx="9144000" cy="3418113"/>
            <a:chOff x="0" y="0"/>
            <a:chExt cx="9144000" cy="34181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A7E5C8-E8B3-A58A-3F12-4768DD932F3F}"/>
                </a:ext>
              </a:extLst>
            </p:cNvPr>
            <p:cNvSpPr/>
            <p:nvPr/>
          </p:nvSpPr>
          <p:spPr>
            <a:xfrm>
              <a:off x="0" y="0"/>
              <a:ext cx="9144000" cy="3418113"/>
            </a:xfrm>
            <a:prstGeom prst="rect">
              <a:avLst/>
            </a:prstGeom>
            <a:solidFill>
              <a:srgbClr val="D6DD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0648A5-F671-E5A2-CA43-CFD098199D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18113"/>
              <a:ext cx="9144000" cy="0"/>
            </a:xfrm>
            <a:prstGeom prst="line">
              <a:avLst/>
            </a:prstGeom>
            <a:ln w="1905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1421B7-CEBC-8DB3-6338-0D3E220A63CE}"/>
                </a:ext>
              </a:extLst>
            </p:cNvPr>
            <p:cNvGrpSpPr/>
            <p:nvPr/>
          </p:nvGrpSpPr>
          <p:grpSpPr>
            <a:xfrm>
              <a:off x="7246819" y="62554"/>
              <a:ext cx="1839649" cy="597131"/>
              <a:chOff x="7262439" y="19094"/>
              <a:chExt cx="1839649" cy="59713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A17824E-5943-CC52-7DC3-254E24CA2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2022" y="27419"/>
                <a:ext cx="580482" cy="58048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D8567F1-D87A-AA6B-BA36-BB1AE4331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439" y="35743"/>
                <a:ext cx="580482" cy="58048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2112128-37B4-B507-BE3A-037DBFB6B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1606" y="19094"/>
                <a:ext cx="580482" cy="580482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A4AA8-D9CA-8D03-C0DA-6740E6EE63FF}"/>
                </a:ext>
              </a:extLst>
            </p:cNvPr>
            <p:cNvSpPr txBox="1"/>
            <p:nvPr/>
          </p:nvSpPr>
          <p:spPr>
            <a:xfrm>
              <a:off x="0" y="988812"/>
              <a:ext cx="914400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001F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ColumnKeeper: Efficient Solutions </a:t>
              </a:r>
              <a:br>
                <a:rPr lang="en-US" sz="4200" b="1" dirty="0">
                  <a:solidFill>
                    <a:srgbClr val="001F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</a:br>
              <a:r>
                <a:rPr lang="en-US" sz="4200" b="1" dirty="0">
                  <a:solidFill>
                    <a:srgbClr val="001F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to the ColumnDisturb Vulnerability</a:t>
              </a:r>
              <a:br>
                <a:rPr lang="en-US" sz="4200" b="1" noProof="0" dirty="0">
                  <a:solidFill>
                    <a:srgbClr val="001F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</a:br>
              <a:r>
                <a:rPr lang="en-US" sz="4200" b="1" noProof="0" dirty="0">
                  <a:solidFill>
                    <a:srgbClr val="001F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in DRAM-based Systems</a:t>
              </a:r>
              <a:endParaRPr lang="en-US" sz="4200" dirty="0">
                <a:solidFill>
                  <a:srgbClr val="001F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50F42-CC19-93EF-B0EA-1F377F36F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D6DCF944-F8B8-5A81-7F27-0EE2E58E1F65}"/>
              </a:ext>
            </a:extLst>
          </p:cNvPr>
          <p:cNvGrpSpPr/>
          <p:nvPr/>
        </p:nvGrpSpPr>
        <p:grpSpPr>
          <a:xfrm>
            <a:off x="3892317" y="2062213"/>
            <a:ext cx="1359366" cy="4046935"/>
            <a:chOff x="1250189" y="1905588"/>
            <a:chExt cx="1359366" cy="4046935"/>
          </a:xfrm>
        </p:grpSpPr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81690ED0-5A75-58F5-6F2B-ED1A29E5ADB3}"/>
                </a:ext>
              </a:extLst>
            </p:cNvPr>
            <p:cNvGrpSpPr/>
            <p:nvPr/>
          </p:nvGrpSpPr>
          <p:grpSpPr>
            <a:xfrm>
              <a:off x="1250189" y="1905588"/>
              <a:ext cx="1356595" cy="1153764"/>
              <a:chOff x="2445468" y="3541790"/>
              <a:chExt cx="1356595" cy="1153764"/>
            </a:xfrm>
          </p:grpSpPr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07D8F3F1-FC1E-AEC8-016D-63BB3F391DD4}"/>
                  </a:ext>
                </a:extLst>
              </p:cNvPr>
              <p:cNvGrpSpPr/>
              <p:nvPr/>
            </p:nvGrpSpPr>
            <p:grpSpPr>
              <a:xfrm>
                <a:off x="2448239" y="3541790"/>
                <a:ext cx="1353824" cy="1153764"/>
                <a:chOff x="612647" y="1701024"/>
                <a:chExt cx="1353824" cy="1153764"/>
              </a:xfrm>
            </p:grpSpPr>
            <p:cxnSp>
              <p:nvCxnSpPr>
                <p:cNvPr id="485" name="Düz Bağlayıcı 440">
                  <a:extLst>
                    <a:ext uri="{FF2B5EF4-FFF2-40B4-BE49-F238E27FC236}">
                      <a16:creationId xmlns:a16="http://schemas.microsoft.com/office/drawing/2014/main" id="{EB34CFD4-0514-680F-763D-F18061824A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707048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Düz Bağlayıcı 440">
                  <a:extLst>
                    <a:ext uri="{FF2B5EF4-FFF2-40B4-BE49-F238E27FC236}">
                      <a16:creationId xmlns:a16="http://schemas.microsoft.com/office/drawing/2014/main" id="{C3DDE31F-443C-2624-23AC-868E26C45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Düz Bağlayıcı 440">
                  <a:extLst>
                    <a:ext uri="{FF2B5EF4-FFF2-40B4-BE49-F238E27FC236}">
                      <a16:creationId xmlns:a16="http://schemas.microsoft.com/office/drawing/2014/main" id="{6E07962F-5D1B-1FDE-0F64-5D7169B10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Düz Bağlayıcı 440">
                  <a:extLst>
                    <a:ext uri="{FF2B5EF4-FFF2-40B4-BE49-F238E27FC236}">
                      <a16:creationId xmlns:a16="http://schemas.microsoft.com/office/drawing/2014/main" id="{BA8872CB-DF95-D7CE-104A-0D464EFED2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1F69724F-D0A0-9AEB-D15F-028CF9668341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B07A4A71-F022-D9AD-2F3B-DB551DE15633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9D8779EA-4724-39F7-FCD3-DA36DAC4F1AF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500" name="Düz Bağlayıcı 440">
                  <a:extLst>
                    <a:ext uri="{FF2B5EF4-FFF2-40B4-BE49-F238E27FC236}">
                      <a16:creationId xmlns:a16="http://schemas.microsoft.com/office/drawing/2014/main" id="{12D634EE-4189-580E-7230-324AF2B6E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701024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Düz Bağlayıcı 440">
                  <a:extLst>
                    <a:ext uri="{FF2B5EF4-FFF2-40B4-BE49-F238E27FC236}">
                      <a16:creationId xmlns:a16="http://schemas.microsoft.com/office/drawing/2014/main" id="{DEB3ACF9-CA4F-8ED8-72C5-718AAE1230B6}"/>
                    </a:ext>
                  </a:extLst>
                </p:cNvPr>
                <p:cNvCxnSpPr>
                  <a:cxnSpLocks/>
                  <a:stCxn id="78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Düz Bağlayıcı 440">
                  <a:extLst>
                    <a:ext uri="{FF2B5EF4-FFF2-40B4-BE49-F238E27FC236}">
                      <a16:creationId xmlns:a16="http://schemas.microsoft.com/office/drawing/2014/main" id="{9DD88CB9-DDFB-27E7-93BD-7AE261551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Düz Bağlayıcı 440">
                  <a:extLst>
                    <a:ext uri="{FF2B5EF4-FFF2-40B4-BE49-F238E27FC236}">
                      <a16:creationId xmlns:a16="http://schemas.microsoft.com/office/drawing/2014/main" id="{CC174F05-8434-5F36-A79E-AE8076CCD2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E36DF0B6-D578-46DE-91D1-F5404E33A9C5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9B232910-F8CF-FCDF-3A9D-8A42FBFEB8CD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A14A3543-56AA-01AF-3F0D-73409D9A92F3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88248BE-0E52-5287-1871-BF8EA29B08E9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76" name="Düz Bağlayıcı 440">
                  <a:extLst>
                    <a:ext uri="{FF2B5EF4-FFF2-40B4-BE49-F238E27FC236}">
                      <a16:creationId xmlns:a16="http://schemas.microsoft.com/office/drawing/2014/main" id="{55EB99C5-9E9A-7B17-63D3-2B139A1BFD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90A9357B-891A-6417-C1D4-78092C89D1F5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6620B8A-277A-370E-7285-ED862A0BF87D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82BE6C89-F97A-D22F-2463-DAC08EF9A439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E1079ADA-62A4-DD5E-4002-3B0471DE4F38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5091F6A-92AE-81DB-A74F-18F2ABA4F241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</p:grpSp>
          <p:cxnSp>
            <p:nvCxnSpPr>
              <p:cNvPr id="480" name="Düz Bağlayıcı 440">
                <a:extLst>
                  <a:ext uri="{FF2B5EF4-FFF2-40B4-BE49-F238E27FC236}">
                    <a16:creationId xmlns:a16="http://schemas.microsoft.com/office/drawing/2014/main" id="{134B734D-1AC6-BD8B-915B-7579C958B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111E856-6D61-4678-0D83-FDE9581914C0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54304CD5-014C-31DB-E1E1-7A747040A670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86050972-6DED-890B-98A2-8177A576D4B0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32C79573-64E7-3166-417D-6B4CC3F61C1D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A007F2-70E7-8BB2-0569-B2B145164FC2}"/>
                </a:ext>
              </a:extLst>
            </p:cNvPr>
            <p:cNvGrpSpPr/>
            <p:nvPr/>
          </p:nvGrpSpPr>
          <p:grpSpPr>
            <a:xfrm>
              <a:off x="1252960" y="4791271"/>
              <a:ext cx="1356595" cy="1161252"/>
              <a:chOff x="2445468" y="3534302"/>
              <a:chExt cx="1356595" cy="11612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59A50BE-290B-2F1E-AEED-2DC8AB5C92B5}"/>
                  </a:ext>
                </a:extLst>
              </p:cNvPr>
              <p:cNvGrpSpPr/>
              <p:nvPr/>
            </p:nvGrpSpPr>
            <p:grpSpPr>
              <a:xfrm>
                <a:off x="2448239" y="3534302"/>
                <a:ext cx="1353824" cy="1161252"/>
                <a:chOff x="612647" y="1693536"/>
                <a:chExt cx="1353824" cy="1161252"/>
              </a:xfrm>
            </p:grpSpPr>
            <p:cxnSp>
              <p:nvCxnSpPr>
                <p:cNvPr id="41" name="Düz Bağlayıcı 440">
                  <a:extLst>
                    <a:ext uri="{FF2B5EF4-FFF2-40B4-BE49-F238E27FC236}">
                      <a16:creationId xmlns:a16="http://schemas.microsoft.com/office/drawing/2014/main" id="{4EF71661-4F2B-3E27-9294-D17D62DFF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693536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40">
                  <a:extLst>
                    <a:ext uri="{FF2B5EF4-FFF2-40B4-BE49-F238E27FC236}">
                      <a16:creationId xmlns:a16="http://schemas.microsoft.com/office/drawing/2014/main" id="{BDE935CF-94E1-9DB2-04B5-0B15139AC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Düz Bağlayıcı 440">
                  <a:extLst>
                    <a:ext uri="{FF2B5EF4-FFF2-40B4-BE49-F238E27FC236}">
                      <a16:creationId xmlns:a16="http://schemas.microsoft.com/office/drawing/2014/main" id="{4868328E-646E-36A3-B0A1-89BAAC4FD2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Düz Bağlayıcı 440">
                  <a:extLst>
                    <a:ext uri="{FF2B5EF4-FFF2-40B4-BE49-F238E27FC236}">
                      <a16:creationId xmlns:a16="http://schemas.microsoft.com/office/drawing/2014/main" id="{6B457A11-B4F0-96C3-1DB4-2E9985AE6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A54C12C1-85E2-0433-3737-1CF334DC8FB0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740EC4E7-1F4D-B00C-AEF2-365B9FC8D59C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CBFF84F-53BA-B961-03F4-403292E575B5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59" name="Düz Bağlayıcı 440">
                  <a:extLst>
                    <a:ext uri="{FF2B5EF4-FFF2-40B4-BE49-F238E27FC236}">
                      <a16:creationId xmlns:a16="http://schemas.microsoft.com/office/drawing/2014/main" id="{31B81C49-CDF8-3ACA-2CBE-01CF55B657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696520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Düz Bağlayıcı 440">
                  <a:extLst>
                    <a:ext uri="{FF2B5EF4-FFF2-40B4-BE49-F238E27FC236}">
                      <a16:creationId xmlns:a16="http://schemas.microsoft.com/office/drawing/2014/main" id="{BF7497B0-171D-0D83-C7B3-AF1BF91B75B5}"/>
                    </a:ext>
                  </a:extLst>
                </p:cNvPr>
                <p:cNvCxnSpPr>
                  <a:cxnSpLocks/>
                  <a:stCxn id="473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Düz Bağlayıcı 440">
                  <a:extLst>
                    <a:ext uri="{FF2B5EF4-FFF2-40B4-BE49-F238E27FC236}">
                      <a16:creationId xmlns:a16="http://schemas.microsoft.com/office/drawing/2014/main" id="{7D4EDB3D-161E-575E-1BE4-F3C8FBA9C7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Düz Bağlayıcı 440">
                  <a:extLst>
                    <a:ext uri="{FF2B5EF4-FFF2-40B4-BE49-F238E27FC236}">
                      <a16:creationId xmlns:a16="http://schemas.microsoft.com/office/drawing/2014/main" id="{78F14225-0F63-B8D9-11A8-9949CAC87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5B719C73-0FA3-3BC3-F4BA-31BFE0BFCC4E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152F5C95-8335-D41C-8B9B-5E97A4695098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8A9808BA-EBD6-9517-0C52-9554AA3A8E3E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7C1EC93F-4832-487D-2806-A37885C4F6A1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468" name="Düz Bağlayıcı 440">
                  <a:extLst>
                    <a:ext uri="{FF2B5EF4-FFF2-40B4-BE49-F238E27FC236}">
                      <a16:creationId xmlns:a16="http://schemas.microsoft.com/office/drawing/2014/main" id="{F894CA24-1EB2-0C48-6EBF-6806FD1258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1DD6FAEB-3E3D-E30D-2C1B-5C33BA814853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F9806655-F38A-A1BF-1506-EE6DB6FEA2EA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913B92C5-ECA3-486B-85EB-214B2E0071ED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6A769F2D-3FCF-C1D0-2944-31C50080F878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59ACDA67-41DB-E1DB-95D5-3D5043E3DF84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</p:grpSp>
          <p:cxnSp>
            <p:nvCxnSpPr>
              <p:cNvPr id="23" name="Düz Bağlayıcı 440">
                <a:extLst>
                  <a:ext uri="{FF2B5EF4-FFF2-40B4-BE49-F238E27FC236}">
                    <a16:creationId xmlns:a16="http://schemas.microsoft.com/office/drawing/2014/main" id="{1D3CAC35-E2B6-CC28-C02F-31FF84F49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3499ED-49FF-FF28-4816-31DD775483CD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D51E91B-E27B-20F5-8A08-DD766E86B1DC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8D70015-8062-9ACB-E215-6E0166B76E00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35B68A1-2355-1A71-E07B-15A35F65C60A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</p:grpSp>
      </p:grpSp>
      <p:cxnSp>
        <p:nvCxnSpPr>
          <p:cNvPr id="30" name="Düz Bağlayıcı 440">
            <a:extLst>
              <a:ext uri="{FF2B5EF4-FFF2-40B4-BE49-F238E27FC236}">
                <a16:creationId xmlns:a16="http://schemas.microsoft.com/office/drawing/2014/main" id="{BD2E4236-C2E3-310C-EC63-B7C8C8609557}"/>
              </a:ext>
            </a:extLst>
          </p:cNvPr>
          <p:cNvCxnSpPr>
            <a:cxnSpLocks/>
          </p:cNvCxnSpPr>
          <p:nvPr/>
        </p:nvCxnSpPr>
        <p:spPr>
          <a:xfrm flipH="1">
            <a:off x="3902964" y="3954870"/>
            <a:ext cx="1346536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49641349-FF78-CC31-DEBE-752BE7188394}"/>
              </a:ext>
            </a:extLst>
          </p:cNvPr>
          <p:cNvGrpSpPr/>
          <p:nvPr/>
        </p:nvGrpSpPr>
        <p:grpSpPr>
          <a:xfrm>
            <a:off x="3893611" y="3219605"/>
            <a:ext cx="1356778" cy="1724745"/>
            <a:chOff x="773131" y="2810740"/>
            <a:chExt cx="1356778" cy="1724745"/>
          </a:xfrm>
        </p:grpSpPr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20F6505A-2052-9205-B66E-88F0F1B782E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51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4411755C-9309-0A27-57C5-56C0D75B48B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807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46187E2F-3AD1-E4AB-510C-932DCC508D1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Düz Bağlayıcı 440">
              <a:extLst>
                <a:ext uri="{FF2B5EF4-FFF2-40B4-BE49-F238E27FC236}">
                  <a16:creationId xmlns:a16="http://schemas.microsoft.com/office/drawing/2014/main" id="{FAB36FE8-BE39-7474-9943-285F3C439E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A581B8D6-2D74-C0F8-5725-4006ECBAA40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Düz Bağlayıcı 440">
              <a:extLst>
                <a:ext uri="{FF2B5EF4-FFF2-40B4-BE49-F238E27FC236}">
                  <a16:creationId xmlns:a16="http://schemas.microsoft.com/office/drawing/2014/main" id="{FE26ECAF-FEEF-C07D-509A-3BCCC51ED2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820DDAAA-4363-6B4B-4363-FDF55D6867D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28181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8CC9B5EB-4174-AAD4-F86C-7F7E9DD4A2A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Düz Bağlayıcı 440">
              <a:extLst>
                <a:ext uri="{FF2B5EF4-FFF2-40B4-BE49-F238E27FC236}">
                  <a16:creationId xmlns:a16="http://schemas.microsoft.com/office/drawing/2014/main" id="{1294D757-37D4-BF66-4D9D-4282E78E4FD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Düz Bağlayıcı 440">
              <a:extLst>
                <a:ext uri="{FF2B5EF4-FFF2-40B4-BE49-F238E27FC236}">
                  <a16:creationId xmlns:a16="http://schemas.microsoft.com/office/drawing/2014/main" id="{56928205-D5CD-F13E-DE67-E71156289C5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Düz Bağlayıcı 440">
              <a:extLst>
                <a:ext uri="{FF2B5EF4-FFF2-40B4-BE49-F238E27FC236}">
                  <a16:creationId xmlns:a16="http://schemas.microsoft.com/office/drawing/2014/main" id="{A5792C0C-5A47-D8A0-B348-D116D4730E9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Düz Bağlayıcı 440">
              <a:extLst>
                <a:ext uri="{FF2B5EF4-FFF2-40B4-BE49-F238E27FC236}">
                  <a16:creationId xmlns:a16="http://schemas.microsoft.com/office/drawing/2014/main" id="{B6618A7E-E6AD-5669-8826-0DD71E23C1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54179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1B0CAD6F-5ADA-BFDE-9679-5E359AA74A55}"/>
                </a:ext>
              </a:extLst>
            </p:cNvPr>
            <p:cNvGrpSpPr/>
            <p:nvPr/>
          </p:nvGrpSpPr>
          <p:grpSpPr>
            <a:xfrm>
              <a:off x="773131" y="3761311"/>
              <a:ext cx="1353824" cy="504633"/>
              <a:chOff x="4148285" y="2366550"/>
              <a:chExt cx="684014" cy="260345"/>
            </a:xfrm>
          </p:grpSpPr>
          <p:cxnSp>
            <p:nvCxnSpPr>
              <p:cNvPr id="207" name="Düz Bağlayıcı 440">
                <a:extLst>
                  <a:ext uri="{FF2B5EF4-FFF2-40B4-BE49-F238E27FC236}">
                    <a16:creationId xmlns:a16="http://schemas.microsoft.com/office/drawing/2014/main" id="{BF2D11BC-B1AB-83D0-BAAA-9787D6AEC97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651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Düz Bağlayıcı 440">
                <a:extLst>
                  <a:ext uri="{FF2B5EF4-FFF2-40B4-BE49-F238E27FC236}">
                    <a16:creationId xmlns:a16="http://schemas.microsoft.com/office/drawing/2014/main" id="{8F39AA4B-FECA-16C2-C237-EF028B6FDD2F}"/>
                  </a:ext>
                </a:extLst>
              </p:cNvPr>
              <p:cNvCxnSpPr>
                <a:cxnSpLocks/>
                <a:stCxn id="214" idx="4"/>
              </p:cNvCxnSpPr>
              <p:nvPr/>
            </p:nvCxnSpPr>
            <p:spPr>
              <a:xfrm flipV="1">
                <a:off x="4573323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Düz Bağlayıcı 440">
                <a:extLst>
                  <a:ext uri="{FF2B5EF4-FFF2-40B4-BE49-F238E27FC236}">
                    <a16:creationId xmlns:a16="http://schemas.microsoft.com/office/drawing/2014/main" id="{03805F73-41FB-E4AB-4D21-683369DC0C7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0994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Düz Bağlayıcı 440">
                <a:extLst>
                  <a:ext uri="{FF2B5EF4-FFF2-40B4-BE49-F238E27FC236}">
                    <a16:creationId xmlns:a16="http://schemas.microsoft.com/office/drawing/2014/main" id="{D3D07BD4-1EED-79BF-6028-2CB8371F4577}"/>
                  </a:ext>
                </a:extLst>
              </p:cNvPr>
              <p:cNvCxnSpPr>
                <a:cxnSpLocks/>
                <a:stCxn id="217" idx="4"/>
              </p:cNvCxnSpPr>
              <p:nvPr/>
            </p:nvCxnSpPr>
            <p:spPr>
              <a:xfrm flipV="1">
                <a:off x="4248538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Düz Bağlayıcı 440">
                <a:extLst>
                  <a:ext uri="{FF2B5EF4-FFF2-40B4-BE49-F238E27FC236}">
                    <a16:creationId xmlns:a16="http://schemas.microsoft.com/office/drawing/2014/main" id="{9C6E5490-342D-A1C4-E770-5F9FEDB5783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48285" y="2522521"/>
                <a:ext cx="684014" cy="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2BA348AB-8A2E-35F9-6431-3F47B11D5713}"/>
                  </a:ext>
                </a:extLst>
              </p:cNvPr>
              <p:cNvSpPr/>
              <p:nvPr/>
            </p:nvSpPr>
            <p:spPr>
              <a:xfrm rot="10800000">
                <a:off x="4681651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3CE72B7-FBBA-6EF0-F960-88DDA936E7A7}"/>
                  </a:ext>
                </a:extLst>
              </p:cNvPr>
              <p:cNvSpPr/>
              <p:nvPr/>
            </p:nvSpPr>
            <p:spPr>
              <a:xfrm rot="10800000">
                <a:off x="4519323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6BF31FB-ABB8-CC75-1A17-E441FE8BFD0C}"/>
                  </a:ext>
                </a:extLst>
              </p:cNvPr>
              <p:cNvSpPr/>
              <p:nvPr/>
            </p:nvSpPr>
            <p:spPr>
              <a:xfrm rot="10800000">
                <a:off x="4356994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78ACBE97-5EBC-5FB3-BAFF-2CF0C7C379D2}"/>
                  </a:ext>
                </a:extLst>
              </p:cNvPr>
              <p:cNvSpPr/>
              <p:nvPr/>
            </p:nvSpPr>
            <p:spPr>
              <a:xfrm rot="10800000">
                <a:off x="4194538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cxnSp>
            <p:nvCxnSpPr>
              <p:cNvPr id="218" name="Düz Bağlayıcı 440">
                <a:extLst>
                  <a:ext uri="{FF2B5EF4-FFF2-40B4-BE49-F238E27FC236}">
                    <a16:creationId xmlns:a16="http://schemas.microsoft.com/office/drawing/2014/main" id="{3B9858FB-B606-0BCE-B2A7-0831EC362CC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486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Düz Bağlayıcı 440">
                <a:extLst>
                  <a:ext uri="{FF2B5EF4-FFF2-40B4-BE49-F238E27FC236}">
                    <a16:creationId xmlns:a16="http://schemas.microsoft.com/office/drawing/2014/main" id="{9E5B4095-C136-D8C8-8636-A7A5C3FF6F6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1135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Düz Bağlayıcı 440">
                <a:extLst>
                  <a:ext uri="{FF2B5EF4-FFF2-40B4-BE49-F238E27FC236}">
                    <a16:creationId xmlns:a16="http://schemas.microsoft.com/office/drawing/2014/main" id="{B4B3E633-2D19-867A-A869-EEC1BF50BBA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73323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Düz Bağlayıcı 440">
                <a:extLst>
                  <a:ext uri="{FF2B5EF4-FFF2-40B4-BE49-F238E27FC236}">
                    <a16:creationId xmlns:a16="http://schemas.microsoft.com/office/drawing/2014/main" id="{6E5751BD-90A3-6E9C-7FEF-467C0A03FBF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7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F824D9-5651-F9A9-F9A2-E79D8C61C451}"/>
                </a:ext>
              </a:extLst>
            </p:cNvPr>
            <p:cNvGrpSpPr/>
            <p:nvPr/>
          </p:nvGrpSpPr>
          <p:grpSpPr>
            <a:xfrm>
              <a:off x="864675" y="3177147"/>
              <a:ext cx="1177867" cy="209339"/>
              <a:chOff x="864675" y="3114087"/>
              <a:chExt cx="1177867" cy="209339"/>
            </a:xfrm>
            <a:solidFill>
              <a:srgbClr val="FED7ED"/>
            </a:solidFill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32878A4-0307-43BE-8E36-50E87B032B46}"/>
                  </a:ext>
                </a:extLst>
              </p:cNvPr>
              <p:cNvSpPr/>
              <p:nvPr/>
            </p:nvSpPr>
            <p:spPr>
              <a:xfrm rot="10800000">
                <a:off x="1828785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latin typeface="Aptos" panose="020B0502040204020203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8FE0506E-8C20-27CC-5D32-AEE74ECA8CEC}"/>
                  </a:ext>
                </a:extLst>
              </p:cNvPr>
              <p:cNvSpPr/>
              <p:nvPr/>
            </p:nvSpPr>
            <p:spPr>
              <a:xfrm rot="10800000">
                <a:off x="1507500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D080D9AC-2C80-830D-AEFC-247C011801CE}"/>
                  </a:ext>
                </a:extLst>
              </p:cNvPr>
              <p:cNvSpPr/>
              <p:nvPr/>
            </p:nvSpPr>
            <p:spPr>
              <a:xfrm rot="10800000">
                <a:off x="1186213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B181E46A-DB07-B192-9AAE-867E03BF4E57}"/>
                  </a:ext>
                </a:extLst>
              </p:cNvPr>
              <p:cNvSpPr/>
              <p:nvPr/>
            </p:nvSpPr>
            <p:spPr>
              <a:xfrm rot="10800000">
                <a:off x="864675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50FA9E-B778-6B99-4D22-2E858F451390}"/>
                </a:ext>
              </a:extLst>
            </p:cNvPr>
            <p:cNvGrpSpPr/>
            <p:nvPr/>
          </p:nvGrpSpPr>
          <p:grpSpPr>
            <a:xfrm>
              <a:off x="864675" y="3437121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6BB33AE4-2A0D-3806-1088-3CFDC084EACC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B3EE73B7-685A-83A3-0387-A173E2C8345D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C4FE87C7-FCEB-7346-E5E8-B7FAEAC2CBC3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7D75A90F-9C6F-AFDC-A5F6-B6CC1E1099AB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1F70CEC-DBC3-16DE-C4D7-EFF87D198CA3}"/>
                </a:ext>
              </a:extLst>
            </p:cNvPr>
            <p:cNvGrpSpPr/>
            <p:nvPr/>
          </p:nvGrpSpPr>
          <p:grpSpPr>
            <a:xfrm>
              <a:off x="868492" y="4262121"/>
              <a:ext cx="1159018" cy="273364"/>
              <a:chOff x="721261" y="4336712"/>
              <a:chExt cx="1159018" cy="273364"/>
            </a:xfrm>
          </p:grpSpPr>
          <p:sp>
            <p:nvSpPr>
              <p:cNvPr id="58" name="Dikdörtgen 256">
                <a:extLst>
                  <a:ext uri="{FF2B5EF4-FFF2-40B4-BE49-F238E27FC236}">
                    <a16:creationId xmlns:a16="http://schemas.microsoft.com/office/drawing/2014/main" id="{6DA3B4F1-6D61-897C-C6D0-AC7B18E28D08}"/>
                  </a:ext>
                </a:extLst>
              </p:cNvPr>
              <p:cNvSpPr/>
              <p:nvPr/>
            </p:nvSpPr>
            <p:spPr>
              <a:xfrm>
                <a:off x="721261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452" name="Dikdörtgen 256">
                <a:extLst>
                  <a:ext uri="{FF2B5EF4-FFF2-40B4-BE49-F238E27FC236}">
                    <a16:creationId xmlns:a16="http://schemas.microsoft.com/office/drawing/2014/main" id="{C14CD6EE-49E6-4C1C-F8FC-62807A72649D}"/>
                  </a:ext>
                </a:extLst>
              </p:cNvPr>
              <p:cNvSpPr/>
              <p:nvPr/>
            </p:nvSpPr>
            <p:spPr>
              <a:xfrm>
                <a:off x="1363345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E57A84-745C-8410-0612-0DD7B85397EE}"/>
                </a:ext>
              </a:extLst>
            </p:cNvPr>
            <p:cNvGrpSpPr/>
            <p:nvPr/>
          </p:nvGrpSpPr>
          <p:grpSpPr>
            <a:xfrm>
              <a:off x="868492" y="2810740"/>
              <a:ext cx="1159018" cy="273364"/>
              <a:chOff x="721261" y="2885331"/>
              <a:chExt cx="1159018" cy="273364"/>
            </a:xfrm>
          </p:grpSpPr>
          <p:sp>
            <p:nvSpPr>
              <p:cNvPr id="490" name="Dikdörtgen 256">
                <a:extLst>
                  <a:ext uri="{FF2B5EF4-FFF2-40B4-BE49-F238E27FC236}">
                    <a16:creationId xmlns:a16="http://schemas.microsoft.com/office/drawing/2014/main" id="{1B60B44D-8360-3F8B-EB38-2F12161E5866}"/>
                  </a:ext>
                </a:extLst>
              </p:cNvPr>
              <p:cNvSpPr/>
              <p:nvPr/>
            </p:nvSpPr>
            <p:spPr>
              <a:xfrm>
                <a:off x="721261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61" name="Dikdörtgen 256">
                <a:extLst>
                  <a:ext uri="{FF2B5EF4-FFF2-40B4-BE49-F238E27FC236}">
                    <a16:creationId xmlns:a16="http://schemas.microsoft.com/office/drawing/2014/main" id="{2CE7B717-BDCF-0CD2-39E3-C6750C2F8FF6}"/>
                  </a:ext>
                </a:extLst>
              </p:cNvPr>
              <p:cNvSpPr/>
              <p:nvPr/>
            </p:nvSpPr>
            <p:spPr>
              <a:xfrm>
                <a:off x="1363345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10085121-9DAA-B913-C444-165DF899632D}"/>
                </a:ext>
              </a:extLst>
            </p:cNvPr>
            <p:cNvCxnSpPr>
              <a:cxnSpLocks/>
            </p:cNvCxnSpPr>
            <p:nvPr/>
          </p:nvCxnSpPr>
          <p:spPr>
            <a:xfrm>
              <a:off x="776085" y="379382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D00D26F-2406-0ADA-956A-4C028B259F88}"/>
                </a:ext>
              </a:extLst>
            </p:cNvPr>
            <p:cNvGrpSpPr/>
            <p:nvPr/>
          </p:nvGrpSpPr>
          <p:grpSpPr>
            <a:xfrm>
              <a:off x="868086" y="3696960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7E08C78-8C99-B189-D212-ADF9C9B6738D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1A8990-BC11-6780-A91E-385A7D3D124C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E3207B-1523-E9BC-07F0-732EB4135DC5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367BC6C-9161-CA72-D98D-671C4C9DBD0F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AB6DA12-458B-9C5A-DFCE-ED4A8CB8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Read Disturbance: RowPress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478" name="Slide Number Placeholder 4">
            <a:extLst>
              <a:ext uri="{FF2B5EF4-FFF2-40B4-BE49-F238E27FC236}">
                <a16:creationId xmlns:a16="http://schemas.microsoft.com/office/drawing/2014/main" id="{D95C0E19-7B62-64B6-002F-1473E1B7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54" name="Content Placeholder 2">
            <a:extLst>
              <a:ext uri="{FF2B5EF4-FFF2-40B4-BE49-F238E27FC236}">
                <a16:creationId xmlns:a16="http://schemas.microsoft.com/office/drawing/2014/main" id="{115F437D-FD7D-A611-1BFD-D49D275036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9144000" cy="858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GB" sz="2000" b="1" dirty="0">
                <a:solidFill>
                  <a:srgbClr val="001F60"/>
                </a:solidFill>
              </a:rPr>
              <a:t>Read disturbance </a:t>
            </a:r>
            <a:r>
              <a:rPr lang="en-GB" sz="2000" dirty="0"/>
              <a:t>in DRAM </a:t>
            </a:r>
            <a:r>
              <a:rPr lang="en-GB" sz="2000" b="1" dirty="0">
                <a:solidFill>
                  <a:srgbClr val="E63946"/>
                </a:solidFill>
              </a:rPr>
              <a:t>breaks memory isolation</a:t>
            </a:r>
          </a:p>
          <a:p>
            <a:pPr>
              <a:spcBef>
                <a:spcPts val="400"/>
              </a:spcBef>
            </a:pPr>
            <a:r>
              <a:rPr lang="en-GB" sz="2000" dirty="0"/>
              <a:t>Another prominent example: </a:t>
            </a:r>
            <a:r>
              <a:rPr lang="en-GB" sz="2000" b="1" dirty="0">
                <a:solidFill>
                  <a:srgbClr val="5B2C8E"/>
                </a:solidFill>
              </a:rPr>
              <a:t>RowPress</a:t>
            </a:r>
          </a:p>
        </p:txBody>
      </p: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F8BCAC94-F100-C1DC-F528-4AF73D32B8E6}"/>
              </a:ext>
            </a:extLst>
          </p:cNvPr>
          <p:cNvGrpSpPr/>
          <p:nvPr/>
        </p:nvGrpSpPr>
        <p:grpSpPr>
          <a:xfrm>
            <a:off x="3982788" y="3500702"/>
            <a:ext cx="3013202" cy="882594"/>
            <a:chOff x="864367" y="3089599"/>
            <a:chExt cx="3013202" cy="88259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FBAA88-F862-9214-C36C-0FA54D821D47}"/>
                </a:ext>
              </a:extLst>
            </p:cNvPr>
            <p:cNvGrpSpPr/>
            <p:nvPr/>
          </p:nvGrpSpPr>
          <p:grpSpPr>
            <a:xfrm>
              <a:off x="864367" y="3177410"/>
              <a:ext cx="1182140" cy="730951"/>
              <a:chOff x="864367" y="3114350"/>
              <a:chExt cx="1182140" cy="7309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5BCE1DC-34C9-5897-F7DD-F7605D513ECC}"/>
                  </a:ext>
                </a:extLst>
              </p:cNvPr>
              <p:cNvGrpSpPr/>
              <p:nvPr/>
            </p:nvGrpSpPr>
            <p:grpSpPr>
              <a:xfrm>
                <a:off x="866214" y="3114350"/>
                <a:ext cx="1177867" cy="209339"/>
                <a:chOff x="717444" y="3511712"/>
                <a:chExt cx="1177867" cy="209339"/>
              </a:xfrm>
              <a:solidFill>
                <a:srgbClr val="5B2C8E"/>
              </a:solidFill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A3D69E6-DA8D-CA03-8B69-4B11BBA2F1E6}"/>
                    </a:ext>
                  </a:extLst>
                </p:cNvPr>
                <p:cNvSpPr/>
                <p:nvPr/>
              </p:nvSpPr>
              <p:spPr>
                <a:xfrm>
                  <a:off x="168155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F93591A-73AE-29D5-9430-3EB2CACF8B26}"/>
                    </a:ext>
                  </a:extLst>
                </p:cNvPr>
                <p:cNvSpPr/>
                <p:nvPr/>
              </p:nvSpPr>
              <p:spPr>
                <a:xfrm>
                  <a:off x="1360269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42C5521-B53D-2812-8792-EC60BEBAB411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D3EB640-D5C0-9E80-46C8-137650F3B978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A1E688C-672B-AC7E-B64F-5DE4469BA139}"/>
                  </a:ext>
                </a:extLst>
              </p:cNvPr>
              <p:cNvGrpSpPr/>
              <p:nvPr/>
            </p:nvGrpSpPr>
            <p:grpSpPr>
              <a:xfrm>
                <a:off x="864367" y="3631689"/>
                <a:ext cx="1182140" cy="213612"/>
                <a:chOff x="717444" y="3507439"/>
                <a:chExt cx="1182140" cy="213612"/>
              </a:xfrm>
              <a:solidFill>
                <a:srgbClr val="5B2C8E"/>
              </a:solidFill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F8782F2-5C8A-3B57-ECC3-931E1C71D923}"/>
                    </a:ext>
                  </a:extLst>
                </p:cNvPr>
                <p:cNvSpPr/>
                <p:nvPr/>
              </p:nvSpPr>
              <p:spPr>
                <a:xfrm>
                  <a:off x="1685827" y="3507439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9970CC0-611B-C3AD-E5CC-9A1873F485F7}"/>
                    </a:ext>
                  </a:extLst>
                </p:cNvPr>
                <p:cNvSpPr/>
                <p:nvPr/>
              </p:nvSpPr>
              <p:spPr>
                <a:xfrm>
                  <a:off x="136454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71540C8-3DC2-11EF-5508-EB4034E7A30B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86DF8530-8FD4-577F-E08B-5236CB2CAFC8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EAEB2CDE-3F4C-5668-C5C7-ED9CA07A8242}"/>
                </a:ext>
              </a:extLst>
            </p:cNvPr>
            <p:cNvSpPr txBox="1"/>
            <p:nvPr/>
          </p:nvSpPr>
          <p:spPr>
            <a:xfrm>
              <a:off x="2382181" y="3089599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B81ABB0C-32F5-2021-21F2-A471F2963236}"/>
                </a:ext>
              </a:extLst>
            </p:cNvPr>
            <p:cNvSpPr txBox="1"/>
            <p:nvPr/>
          </p:nvSpPr>
          <p:spPr>
            <a:xfrm>
              <a:off x="2390394" y="3602861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E93FAF67-13E4-1FA2-6FF4-794A711CA092}"/>
              </a:ext>
            </a:extLst>
          </p:cNvPr>
          <p:cNvGrpSpPr/>
          <p:nvPr/>
        </p:nvGrpSpPr>
        <p:grpSpPr>
          <a:xfrm>
            <a:off x="3983711" y="3757333"/>
            <a:ext cx="3432284" cy="369332"/>
            <a:chOff x="864675" y="3347713"/>
            <a:chExt cx="3432284" cy="36933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93A4EC-EEE6-43F5-5349-A6361D992639}"/>
                </a:ext>
              </a:extLst>
            </p:cNvPr>
            <p:cNvGrpSpPr/>
            <p:nvPr/>
          </p:nvGrpSpPr>
          <p:grpSpPr>
            <a:xfrm>
              <a:off x="864675" y="3436191"/>
              <a:ext cx="1177867" cy="209339"/>
              <a:chOff x="717444" y="3511712"/>
              <a:chExt cx="1177867" cy="209339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AC9C1E9-8ABC-4609-8B15-312ACEBFB084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C46D005-879D-F792-E29D-B5C0D1FC70E9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9070E19-0ECE-0E51-455F-D52825949A36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5EF0C9C-D21D-5B15-3392-6C8985741D5A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5B5D4503-B9A0-5811-115B-41AF9B498A0E}"/>
                </a:ext>
              </a:extLst>
            </p:cNvPr>
            <p:cNvSpPr txBox="1"/>
            <p:nvPr/>
          </p:nvSpPr>
          <p:spPr>
            <a:xfrm>
              <a:off x="2387632" y="3347713"/>
              <a:ext cx="190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Aggressor Row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B79D3B-2DD7-E95B-DDFC-4F990BF7BE6F}"/>
              </a:ext>
            </a:extLst>
          </p:cNvPr>
          <p:cNvSpPr txBox="1"/>
          <p:nvPr/>
        </p:nvSpPr>
        <p:spPr>
          <a:xfrm>
            <a:off x="2832522" y="361883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keep</a:t>
            </a:r>
            <a:b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</a:br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open</a:t>
            </a:r>
          </a:p>
        </p:txBody>
      </p:sp>
      <p:pic>
        <p:nvPicPr>
          <p:cNvPr id="6" name="Picture Placeholder 32">
            <a:extLst>
              <a:ext uri="{FF2B5EF4-FFF2-40B4-BE49-F238E27FC236}">
                <a16:creationId xmlns:a16="http://schemas.microsoft.com/office/drawing/2014/main" id="{CAFE121E-A1D0-53B0-3CF9-DFDCBD751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2D3D"/>
              </a:clrFrom>
              <a:clrTo>
                <a:srgbClr val="192D3D">
                  <a:alpha val="0"/>
                </a:srgbClr>
              </a:clrTo>
            </a:clrChange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8642" b="30229"/>
          <a:stretch>
            <a:fillRect/>
          </a:stretch>
        </p:blipFill>
        <p:spPr>
          <a:xfrm flipH="1">
            <a:off x="2924159" y="3556662"/>
            <a:ext cx="5940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82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B06CB-678C-6A57-DD2E-C9989F91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FBA8953C-8D53-3857-6888-352DC7DAEF20}"/>
              </a:ext>
            </a:extLst>
          </p:cNvPr>
          <p:cNvGrpSpPr/>
          <p:nvPr/>
        </p:nvGrpSpPr>
        <p:grpSpPr>
          <a:xfrm>
            <a:off x="3892317" y="2062213"/>
            <a:ext cx="1359366" cy="4046935"/>
            <a:chOff x="1250189" y="1905588"/>
            <a:chExt cx="1359366" cy="4046935"/>
          </a:xfrm>
        </p:grpSpPr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C80BEE80-34D1-DC98-E0FA-1A8078A60972}"/>
                </a:ext>
              </a:extLst>
            </p:cNvPr>
            <p:cNvGrpSpPr/>
            <p:nvPr/>
          </p:nvGrpSpPr>
          <p:grpSpPr>
            <a:xfrm>
              <a:off x="1250189" y="1905588"/>
              <a:ext cx="1356595" cy="1153764"/>
              <a:chOff x="2445468" y="3541790"/>
              <a:chExt cx="1356595" cy="1153764"/>
            </a:xfrm>
          </p:grpSpPr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9B62C0F4-E6DC-C844-8DFD-8F91CD43F471}"/>
                  </a:ext>
                </a:extLst>
              </p:cNvPr>
              <p:cNvGrpSpPr/>
              <p:nvPr/>
            </p:nvGrpSpPr>
            <p:grpSpPr>
              <a:xfrm>
                <a:off x="2448239" y="3541790"/>
                <a:ext cx="1353824" cy="1153764"/>
                <a:chOff x="612647" y="1701024"/>
                <a:chExt cx="1353824" cy="1153764"/>
              </a:xfrm>
            </p:grpSpPr>
            <p:cxnSp>
              <p:nvCxnSpPr>
                <p:cNvPr id="485" name="Düz Bağlayıcı 440">
                  <a:extLst>
                    <a:ext uri="{FF2B5EF4-FFF2-40B4-BE49-F238E27FC236}">
                      <a16:creationId xmlns:a16="http://schemas.microsoft.com/office/drawing/2014/main" id="{000902E8-FB95-84DB-0FD8-5CB13DC9B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707048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Düz Bağlayıcı 440">
                  <a:extLst>
                    <a:ext uri="{FF2B5EF4-FFF2-40B4-BE49-F238E27FC236}">
                      <a16:creationId xmlns:a16="http://schemas.microsoft.com/office/drawing/2014/main" id="{43010B47-4DF4-50A4-137C-16275C8B99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Düz Bağlayıcı 440">
                  <a:extLst>
                    <a:ext uri="{FF2B5EF4-FFF2-40B4-BE49-F238E27FC236}">
                      <a16:creationId xmlns:a16="http://schemas.microsoft.com/office/drawing/2014/main" id="{0D4FB0AA-598C-151E-7EC4-01E84BC49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Düz Bağlayıcı 440">
                  <a:extLst>
                    <a:ext uri="{FF2B5EF4-FFF2-40B4-BE49-F238E27FC236}">
                      <a16:creationId xmlns:a16="http://schemas.microsoft.com/office/drawing/2014/main" id="{F1435A49-D5D4-A603-3456-7BA746CA0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9BFD1DF3-B46C-6D9C-20C5-8C81FCBA34B2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1DAA05E6-E83F-3F10-BB1D-43EAE6631058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8FB1AA83-E692-02E1-73F8-59EDBE39E26B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500" name="Düz Bağlayıcı 440">
                  <a:extLst>
                    <a:ext uri="{FF2B5EF4-FFF2-40B4-BE49-F238E27FC236}">
                      <a16:creationId xmlns:a16="http://schemas.microsoft.com/office/drawing/2014/main" id="{7F407EB3-AABF-BFDA-FE1B-98CDC573D2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701024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Düz Bağlayıcı 440">
                  <a:extLst>
                    <a:ext uri="{FF2B5EF4-FFF2-40B4-BE49-F238E27FC236}">
                      <a16:creationId xmlns:a16="http://schemas.microsoft.com/office/drawing/2014/main" id="{75CB18BE-3384-0B5D-282E-8DDE3793EE81}"/>
                    </a:ext>
                  </a:extLst>
                </p:cNvPr>
                <p:cNvCxnSpPr>
                  <a:cxnSpLocks/>
                  <a:stCxn id="78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Düz Bağlayıcı 440">
                  <a:extLst>
                    <a:ext uri="{FF2B5EF4-FFF2-40B4-BE49-F238E27FC236}">
                      <a16:creationId xmlns:a16="http://schemas.microsoft.com/office/drawing/2014/main" id="{0057C157-DA3B-B0C2-1E1C-B97B267963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Düz Bağlayıcı 440">
                  <a:extLst>
                    <a:ext uri="{FF2B5EF4-FFF2-40B4-BE49-F238E27FC236}">
                      <a16:creationId xmlns:a16="http://schemas.microsoft.com/office/drawing/2014/main" id="{028A459D-8F4A-F1A9-ABFB-FA6F03575C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BCC59A7C-9F06-1781-0D18-073F37E16C1E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5C101633-94FA-D59E-55E1-4B46AD0C2B85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ADAE1A4C-01A5-30B3-997B-79672695D5F6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11DF2C23-C5C2-EFA6-AA58-4DC6F109EAEA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76" name="Düz Bağlayıcı 440">
                  <a:extLst>
                    <a:ext uri="{FF2B5EF4-FFF2-40B4-BE49-F238E27FC236}">
                      <a16:creationId xmlns:a16="http://schemas.microsoft.com/office/drawing/2014/main" id="{FACF06CD-9F27-21A9-4028-5DAFB3B7C7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C059F92-D83F-74E4-8033-BDBD838A87BE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EE438777-F774-FFB6-0713-F9B927BB97E0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E44520C-ED8E-8A78-E710-717176C4BCB2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666286A-B91F-06BA-41AD-BE5CF17D7753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85C4982-1A97-FC88-1977-850537CD083B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</p:grpSp>
          <p:cxnSp>
            <p:nvCxnSpPr>
              <p:cNvPr id="480" name="Düz Bağlayıcı 440">
                <a:extLst>
                  <a:ext uri="{FF2B5EF4-FFF2-40B4-BE49-F238E27FC236}">
                    <a16:creationId xmlns:a16="http://schemas.microsoft.com/office/drawing/2014/main" id="{EAC90682-59A4-300E-755D-9A89272BA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BF59B5AA-976E-AB17-FDC7-FFDA61A2306D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0B47EBE2-FFA1-52DD-FD26-B9C183F88DD8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0B7D17F5-6D88-DBCA-121C-46170F4B2BDF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F34196FE-01C4-6DC1-827A-FB28FA3DFEE4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F5238A-A373-69F6-C5EE-EB13C2826041}"/>
                </a:ext>
              </a:extLst>
            </p:cNvPr>
            <p:cNvGrpSpPr/>
            <p:nvPr/>
          </p:nvGrpSpPr>
          <p:grpSpPr>
            <a:xfrm>
              <a:off x="1252960" y="4791271"/>
              <a:ext cx="1356595" cy="1161252"/>
              <a:chOff x="2445468" y="3534302"/>
              <a:chExt cx="1356595" cy="11612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962A8B5-24D1-E528-688C-BBAA89876E8B}"/>
                  </a:ext>
                </a:extLst>
              </p:cNvPr>
              <p:cNvGrpSpPr/>
              <p:nvPr/>
            </p:nvGrpSpPr>
            <p:grpSpPr>
              <a:xfrm>
                <a:off x="2448239" y="3534302"/>
                <a:ext cx="1353824" cy="1161252"/>
                <a:chOff x="612647" y="1693536"/>
                <a:chExt cx="1353824" cy="1161252"/>
              </a:xfrm>
            </p:grpSpPr>
            <p:cxnSp>
              <p:nvCxnSpPr>
                <p:cNvPr id="41" name="Düz Bağlayıcı 440">
                  <a:extLst>
                    <a:ext uri="{FF2B5EF4-FFF2-40B4-BE49-F238E27FC236}">
                      <a16:creationId xmlns:a16="http://schemas.microsoft.com/office/drawing/2014/main" id="{D2CD98D5-EEFE-D304-4B2C-4F69FE945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693536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40">
                  <a:extLst>
                    <a:ext uri="{FF2B5EF4-FFF2-40B4-BE49-F238E27FC236}">
                      <a16:creationId xmlns:a16="http://schemas.microsoft.com/office/drawing/2014/main" id="{2858D0C9-8528-72D6-653D-B92EDACA45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Düz Bağlayıcı 440">
                  <a:extLst>
                    <a:ext uri="{FF2B5EF4-FFF2-40B4-BE49-F238E27FC236}">
                      <a16:creationId xmlns:a16="http://schemas.microsoft.com/office/drawing/2014/main" id="{774894E9-D4D0-29C4-1308-D4A6DD66B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Düz Bağlayıcı 440">
                  <a:extLst>
                    <a:ext uri="{FF2B5EF4-FFF2-40B4-BE49-F238E27FC236}">
                      <a16:creationId xmlns:a16="http://schemas.microsoft.com/office/drawing/2014/main" id="{75BBC171-C8D3-71D0-0885-4B1F97141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AE6E63F-01F6-AF8B-A83D-DF55D0BE7689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B686121-A418-EE65-68BF-AFA21599C486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038343BB-5A38-9075-40F8-E84371C840C3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59" name="Düz Bağlayıcı 440">
                  <a:extLst>
                    <a:ext uri="{FF2B5EF4-FFF2-40B4-BE49-F238E27FC236}">
                      <a16:creationId xmlns:a16="http://schemas.microsoft.com/office/drawing/2014/main" id="{EB4B5FFF-D72A-6F4C-4A16-DF6A917326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696520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Düz Bağlayıcı 440">
                  <a:extLst>
                    <a:ext uri="{FF2B5EF4-FFF2-40B4-BE49-F238E27FC236}">
                      <a16:creationId xmlns:a16="http://schemas.microsoft.com/office/drawing/2014/main" id="{0DB9DBDD-0F8A-2499-815D-D2AFA7CC2D2D}"/>
                    </a:ext>
                  </a:extLst>
                </p:cNvPr>
                <p:cNvCxnSpPr>
                  <a:cxnSpLocks/>
                  <a:stCxn id="473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Düz Bağlayıcı 440">
                  <a:extLst>
                    <a:ext uri="{FF2B5EF4-FFF2-40B4-BE49-F238E27FC236}">
                      <a16:creationId xmlns:a16="http://schemas.microsoft.com/office/drawing/2014/main" id="{2BDEF8D3-E213-F552-11C6-7DBAA67632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Düz Bağlayıcı 440">
                  <a:extLst>
                    <a:ext uri="{FF2B5EF4-FFF2-40B4-BE49-F238E27FC236}">
                      <a16:creationId xmlns:a16="http://schemas.microsoft.com/office/drawing/2014/main" id="{261E0596-D945-BCE2-D5BB-9DC713CF5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46762CF4-B527-3ADB-A321-D919AC0593D7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293BA109-2829-58B8-9FAD-8AB9DA6ADE32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A817DC46-A3CF-E098-F57B-6DA23D68122D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047C2158-1BA0-1F45-E3B4-B136CFEAC20C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cxnSp>
              <p:nvCxnSpPr>
                <p:cNvPr id="468" name="Düz Bağlayıcı 440">
                  <a:extLst>
                    <a:ext uri="{FF2B5EF4-FFF2-40B4-BE49-F238E27FC236}">
                      <a16:creationId xmlns:a16="http://schemas.microsoft.com/office/drawing/2014/main" id="{1DFB8A58-E8C7-F629-6A3F-501C8E2BD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1649B66E-183B-5E79-E991-3019931B90C5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AFB2A654-2976-1BCF-2E41-7F5BAEDBC5C8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20EF4C89-4AC0-51C4-2385-78DDA567FA28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76FAABA6-216A-7678-3E3C-F714A48BC790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FA07F84B-7E7C-A0DA-E2DB-6DB2ABBFAA01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2040204020203" pitchFamily="34" charset="0"/>
                  </a:endParaRPr>
                </a:p>
              </p:txBody>
            </p:sp>
          </p:grpSp>
          <p:cxnSp>
            <p:nvCxnSpPr>
              <p:cNvPr id="23" name="Düz Bağlayıcı 440">
                <a:extLst>
                  <a:ext uri="{FF2B5EF4-FFF2-40B4-BE49-F238E27FC236}">
                    <a16:creationId xmlns:a16="http://schemas.microsoft.com/office/drawing/2014/main" id="{37069A2C-E69D-3FFC-3272-F6812A41C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2D57848-6DD3-D186-A17B-5418466F5E9E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B128E92-89E3-C9EB-B72F-187D12063881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FB8F583-0A35-FC92-0EEC-5933DABBA213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27BC8A-BE40-20D8-4C06-8E99B3AE3E0C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</p:grpSp>
      </p:grpSp>
      <p:cxnSp>
        <p:nvCxnSpPr>
          <p:cNvPr id="30" name="Düz Bağlayıcı 440">
            <a:extLst>
              <a:ext uri="{FF2B5EF4-FFF2-40B4-BE49-F238E27FC236}">
                <a16:creationId xmlns:a16="http://schemas.microsoft.com/office/drawing/2014/main" id="{4F102002-068F-5F10-DEC1-0FC82E85F94A}"/>
              </a:ext>
            </a:extLst>
          </p:cNvPr>
          <p:cNvCxnSpPr>
            <a:cxnSpLocks/>
          </p:cNvCxnSpPr>
          <p:nvPr/>
        </p:nvCxnSpPr>
        <p:spPr>
          <a:xfrm flipH="1">
            <a:off x="3902964" y="3954870"/>
            <a:ext cx="1346536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EE4810AF-3D4F-65AB-486A-63BB85843134}"/>
              </a:ext>
            </a:extLst>
          </p:cNvPr>
          <p:cNvGrpSpPr/>
          <p:nvPr/>
        </p:nvGrpSpPr>
        <p:grpSpPr>
          <a:xfrm>
            <a:off x="3893611" y="3219605"/>
            <a:ext cx="1356778" cy="1724745"/>
            <a:chOff x="773131" y="2810740"/>
            <a:chExt cx="1356778" cy="1724745"/>
          </a:xfrm>
        </p:grpSpPr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0B58B06B-65F2-A332-B6E1-3F3AD015201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51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7874E991-BA68-C73B-2C3C-9741BAD48CE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807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54E08B91-AAAB-BCD7-70B3-02A5DA1093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Düz Bağlayıcı 440">
              <a:extLst>
                <a:ext uri="{FF2B5EF4-FFF2-40B4-BE49-F238E27FC236}">
                  <a16:creationId xmlns:a16="http://schemas.microsoft.com/office/drawing/2014/main" id="{0CEF381F-FCC2-0B28-68F3-0C7C4FFBA10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510833F4-5A73-DC09-26BA-FA396F9D6D4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Düz Bağlayıcı 440">
              <a:extLst>
                <a:ext uri="{FF2B5EF4-FFF2-40B4-BE49-F238E27FC236}">
                  <a16:creationId xmlns:a16="http://schemas.microsoft.com/office/drawing/2014/main" id="{2CCA2211-38D6-0F5B-FCE4-EF2EDDC9115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E9EACF2A-BF54-F869-45C6-ABE72E6E9DA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28181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4757FCE6-E689-A98C-FFB3-578AFAC5414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Düz Bağlayıcı 440">
              <a:extLst>
                <a:ext uri="{FF2B5EF4-FFF2-40B4-BE49-F238E27FC236}">
                  <a16:creationId xmlns:a16="http://schemas.microsoft.com/office/drawing/2014/main" id="{889A97A4-BEC9-8152-3D15-FBAC05043D8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Düz Bağlayıcı 440">
              <a:extLst>
                <a:ext uri="{FF2B5EF4-FFF2-40B4-BE49-F238E27FC236}">
                  <a16:creationId xmlns:a16="http://schemas.microsoft.com/office/drawing/2014/main" id="{6F036CF6-AB38-D671-A12B-4B77D738AD9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Düz Bağlayıcı 440">
              <a:extLst>
                <a:ext uri="{FF2B5EF4-FFF2-40B4-BE49-F238E27FC236}">
                  <a16:creationId xmlns:a16="http://schemas.microsoft.com/office/drawing/2014/main" id="{D02F4135-C58C-6000-1EEB-E014036670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Düz Bağlayıcı 440">
              <a:extLst>
                <a:ext uri="{FF2B5EF4-FFF2-40B4-BE49-F238E27FC236}">
                  <a16:creationId xmlns:a16="http://schemas.microsoft.com/office/drawing/2014/main" id="{20F9AC84-CC4F-C495-0224-98C026740DE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54179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DCEF1C37-DAE8-6A3E-05CA-E0C3FBEDE561}"/>
                </a:ext>
              </a:extLst>
            </p:cNvPr>
            <p:cNvGrpSpPr/>
            <p:nvPr/>
          </p:nvGrpSpPr>
          <p:grpSpPr>
            <a:xfrm>
              <a:off x="773131" y="3761311"/>
              <a:ext cx="1353824" cy="504633"/>
              <a:chOff x="4148285" y="2366550"/>
              <a:chExt cx="684014" cy="260345"/>
            </a:xfrm>
          </p:grpSpPr>
          <p:cxnSp>
            <p:nvCxnSpPr>
              <p:cNvPr id="207" name="Düz Bağlayıcı 440">
                <a:extLst>
                  <a:ext uri="{FF2B5EF4-FFF2-40B4-BE49-F238E27FC236}">
                    <a16:creationId xmlns:a16="http://schemas.microsoft.com/office/drawing/2014/main" id="{F65EF617-2880-B644-F4D9-3E7BDD5CDE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651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Düz Bağlayıcı 440">
                <a:extLst>
                  <a:ext uri="{FF2B5EF4-FFF2-40B4-BE49-F238E27FC236}">
                    <a16:creationId xmlns:a16="http://schemas.microsoft.com/office/drawing/2014/main" id="{B41E88C6-6740-3F41-3084-C89C10E03EDC}"/>
                  </a:ext>
                </a:extLst>
              </p:cNvPr>
              <p:cNvCxnSpPr>
                <a:cxnSpLocks/>
                <a:stCxn id="214" idx="4"/>
              </p:cNvCxnSpPr>
              <p:nvPr/>
            </p:nvCxnSpPr>
            <p:spPr>
              <a:xfrm flipV="1">
                <a:off x="4573323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Düz Bağlayıcı 440">
                <a:extLst>
                  <a:ext uri="{FF2B5EF4-FFF2-40B4-BE49-F238E27FC236}">
                    <a16:creationId xmlns:a16="http://schemas.microsoft.com/office/drawing/2014/main" id="{82E71192-AABB-6CE6-6761-4629F8E9534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0994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Düz Bağlayıcı 440">
                <a:extLst>
                  <a:ext uri="{FF2B5EF4-FFF2-40B4-BE49-F238E27FC236}">
                    <a16:creationId xmlns:a16="http://schemas.microsoft.com/office/drawing/2014/main" id="{242A0792-E905-6F49-AC7E-2B9C2E544931}"/>
                  </a:ext>
                </a:extLst>
              </p:cNvPr>
              <p:cNvCxnSpPr>
                <a:cxnSpLocks/>
                <a:stCxn id="217" idx="4"/>
              </p:cNvCxnSpPr>
              <p:nvPr/>
            </p:nvCxnSpPr>
            <p:spPr>
              <a:xfrm flipV="1">
                <a:off x="4248538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Düz Bağlayıcı 440">
                <a:extLst>
                  <a:ext uri="{FF2B5EF4-FFF2-40B4-BE49-F238E27FC236}">
                    <a16:creationId xmlns:a16="http://schemas.microsoft.com/office/drawing/2014/main" id="{B973460B-2E96-4360-EDEC-DCD060DEFF8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48285" y="2522521"/>
                <a:ext cx="684014" cy="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A7F6369C-076F-ED9C-3B65-EE6CE8E3D34A}"/>
                  </a:ext>
                </a:extLst>
              </p:cNvPr>
              <p:cNvSpPr/>
              <p:nvPr/>
            </p:nvSpPr>
            <p:spPr>
              <a:xfrm rot="10800000">
                <a:off x="4681651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2D9F9EC4-F9E6-5F05-717E-2E128092A862}"/>
                  </a:ext>
                </a:extLst>
              </p:cNvPr>
              <p:cNvSpPr/>
              <p:nvPr/>
            </p:nvSpPr>
            <p:spPr>
              <a:xfrm rot="10800000">
                <a:off x="4519323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D3CBEF37-AFF6-F391-DA95-0E94ADDA178D}"/>
                  </a:ext>
                </a:extLst>
              </p:cNvPr>
              <p:cNvSpPr/>
              <p:nvPr/>
            </p:nvSpPr>
            <p:spPr>
              <a:xfrm rot="10800000">
                <a:off x="4356994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A971E3BA-7BAD-D98F-DED8-BE8B19C97F93}"/>
                  </a:ext>
                </a:extLst>
              </p:cNvPr>
              <p:cNvSpPr/>
              <p:nvPr/>
            </p:nvSpPr>
            <p:spPr>
              <a:xfrm rot="10800000">
                <a:off x="4194538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cxnSp>
            <p:nvCxnSpPr>
              <p:cNvPr id="218" name="Düz Bağlayıcı 440">
                <a:extLst>
                  <a:ext uri="{FF2B5EF4-FFF2-40B4-BE49-F238E27FC236}">
                    <a16:creationId xmlns:a16="http://schemas.microsoft.com/office/drawing/2014/main" id="{578C8B79-2004-C8D0-D2DC-79E154253BF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486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Düz Bağlayıcı 440">
                <a:extLst>
                  <a:ext uri="{FF2B5EF4-FFF2-40B4-BE49-F238E27FC236}">
                    <a16:creationId xmlns:a16="http://schemas.microsoft.com/office/drawing/2014/main" id="{BE39F60B-EDD6-5FF1-7C54-A359EADC4B4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1135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Düz Bağlayıcı 440">
                <a:extLst>
                  <a:ext uri="{FF2B5EF4-FFF2-40B4-BE49-F238E27FC236}">
                    <a16:creationId xmlns:a16="http://schemas.microsoft.com/office/drawing/2014/main" id="{57735C33-B2C9-22B5-CD08-260376B750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73323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Düz Bağlayıcı 440">
                <a:extLst>
                  <a:ext uri="{FF2B5EF4-FFF2-40B4-BE49-F238E27FC236}">
                    <a16:creationId xmlns:a16="http://schemas.microsoft.com/office/drawing/2014/main" id="{3386C54D-4B35-62F7-5880-061BDF98F5F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7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3920BE-009C-883A-C6BA-90CD93A90A85}"/>
                </a:ext>
              </a:extLst>
            </p:cNvPr>
            <p:cNvGrpSpPr/>
            <p:nvPr/>
          </p:nvGrpSpPr>
          <p:grpSpPr>
            <a:xfrm>
              <a:off x="864675" y="3177147"/>
              <a:ext cx="1177867" cy="209339"/>
              <a:chOff x="864675" y="3114087"/>
              <a:chExt cx="1177867" cy="209339"/>
            </a:xfrm>
            <a:solidFill>
              <a:srgbClr val="FED7ED"/>
            </a:solidFill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F94A18FA-55E2-B1DD-D68A-BC45557DD36C}"/>
                  </a:ext>
                </a:extLst>
              </p:cNvPr>
              <p:cNvSpPr/>
              <p:nvPr/>
            </p:nvSpPr>
            <p:spPr>
              <a:xfrm rot="10800000">
                <a:off x="1828785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latin typeface="Aptos" panose="020B0502040204020203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3081C361-F387-4C0B-53A5-D4424794D09C}"/>
                  </a:ext>
                </a:extLst>
              </p:cNvPr>
              <p:cNvSpPr/>
              <p:nvPr/>
            </p:nvSpPr>
            <p:spPr>
              <a:xfrm rot="10800000">
                <a:off x="1507500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F0F6134C-F33B-2915-BCFE-3661B11170E5}"/>
                  </a:ext>
                </a:extLst>
              </p:cNvPr>
              <p:cNvSpPr/>
              <p:nvPr/>
            </p:nvSpPr>
            <p:spPr>
              <a:xfrm rot="10800000">
                <a:off x="1186213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436A7-EBBC-AE58-45AF-C011B76BAB29}"/>
                  </a:ext>
                </a:extLst>
              </p:cNvPr>
              <p:cNvSpPr/>
              <p:nvPr/>
            </p:nvSpPr>
            <p:spPr>
              <a:xfrm rot="10800000">
                <a:off x="864675" y="311408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105991D-6B1B-30CD-D17F-D499A6951788}"/>
                </a:ext>
              </a:extLst>
            </p:cNvPr>
            <p:cNvGrpSpPr/>
            <p:nvPr/>
          </p:nvGrpSpPr>
          <p:grpSpPr>
            <a:xfrm>
              <a:off x="864675" y="3437121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29E70EBA-9DA6-AB2D-FF60-48891279C039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7C95EA13-5231-751B-7BFA-1A3489DF17FC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AE03332C-1E38-1FCC-E3A2-E38D8837F599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2E0C8B9D-40D9-6AB6-B22F-837842ECEE9C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00B52B8-BFBA-9AD9-F2F8-24F1D8806944}"/>
                </a:ext>
              </a:extLst>
            </p:cNvPr>
            <p:cNvGrpSpPr/>
            <p:nvPr/>
          </p:nvGrpSpPr>
          <p:grpSpPr>
            <a:xfrm>
              <a:off x="868492" y="4262121"/>
              <a:ext cx="1159018" cy="273364"/>
              <a:chOff x="721261" y="4336712"/>
              <a:chExt cx="1159018" cy="273364"/>
            </a:xfrm>
          </p:grpSpPr>
          <p:sp>
            <p:nvSpPr>
              <p:cNvPr id="58" name="Dikdörtgen 256">
                <a:extLst>
                  <a:ext uri="{FF2B5EF4-FFF2-40B4-BE49-F238E27FC236}">
                    <a16:creationId xmlns:a16="http://schemas.microsoft.com/office/drawing/2014/main" id="{AF76149E-B533-77AA-843A-C5DB36DDA53D}"/>
                  </a:ext>
                </a:extLst>
              </p:cNvPr>
              <p:cNvSpPr/>
              <p:nvPr/>
            </p:nvSpPr>
            <p:spPr>
              <a:xfrm>
                <a:off x="721261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452" name="Dikdörtgen 256">
                <a:extLst>
                  <a:ext uri="{FF2B5EF4-FFF2-40B4-BE49-F238E27FC236}">
                    <a16:creationId xmlns:a16="http://schemas.microsoft.com/office/drawing/2014/main" id="{D21B4F25-38D0-6B96-E978-A7638341679E}"/>
                  </a:ext>
                </a:extLst>
              </p:cNvPr>
              <p:cNvSpPr/>
              <p:nvPr/>
            </p:nvSpPr>
            <p:spPr>
              <a:xfrm>
                <a:off x="1363345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C0319B9-7C3F-1404-3991-F4DEA97359EF}"/>
                </a:ext>
              </a:extLst>
            </p:cNvPr>
            <p:cNvGrpSpPr/>
            <p:nvPr/>
          </p:nvGrpSpPr>
          <p:grpSpPr>
            <a:xfrm>
              <a:off x="868492" y="2810740"/>
              <a:ext cx="1159018" cy="273364"/>
              <a:chOff x="721261" y="2885331"/>
              <a:chExt cx="1159018" cy="273364"/>
            </a:xfrm>
          </p:grpSpPr>
          <p:sp>
            <p:nvSpPr>
              <p:cNvPr id="490" name="Dikdörtgen 256">
                <a:extLst>
                  <a:ext uri="{FF2B5EF4-FFF2-40B4-BE49-F238E27FC236}">
                    <a16:creationId xmlns:a16="http://schemas.microsoft.com/office/drawing/2014/main" id="{78AEBA22-2671-88BB-7DA3-25BD600DA6BC}"/>
                  </a:ext>
                </a:extLst>
              </p:cNvPr>
              <p:cNvSpPr/>
              <p:nvPr/>
            </p:nvSpPr>
            <p:spPr>
              <a:xfrm>
                <a:off x="721261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61" name="Dikdörtgen 256">
                <a:extLst>
                  <a:ext uri="{FF2B5EF4-FFF2-40B4-BE49-F238E27FC236}">
                    <a16:creationId xmlns:a16="http://schemas.microsoft.com/office/drawing/2014/main" id="{3A29E447-2938-DAE8-BC66-4EB9A47E66F7}"/>
                  </a:ext>
                </a:extLst>
              </p:cNvPr>
              <p:cNvSpPr/>
              <p:nvPr/>
            </p:nvSpPr>
            <p:spPr>
              <a:xfrm>
                <a:off x="1363345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BCBEA0EA-40FB-386F-BB33-14C2E3091067}"/>
                </a:ext>
              </a:extLst>
            </p:cNvPr>
            <p:cNvCxnSpPr>
              <a:cxnSpLocks/>
            </p:cNvCxnSpPr>
            <p:nvPr/>
          </p:nvCxnSpPr>
          <p:spPr>
            <a:xfrm>
              <a:off x="776085" y="379382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D72189-B1BE-4CA6-2B44-9ECB080A9E27}"/>
                </a:ext>
              </a:extLst>
            </p:cNvPr>
            <p:cNvGrpSpPr/>
            <p:nvPr/>
          </p:nvGrpSpPr>
          <p:grpSpPr>
            <a:xfrm>
              <a:off x="868086" y="3696960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7EE4805-3CF7-5C91-86BF-75EB676561BD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BBBD270-9785-F37E-3165-DCC95F232E95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B885568-60FE-F7A8-6030-7897CBF28CF8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1CA2226-0A0C-6146-F713-FA260E4ACBF3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8D75B7E-3D6E-B331-72B3-68EE648F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Read Disturbance: RowPress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478" name="Slide Number Placeholder 4">
            <a:extLst>
              <a:ext uri="{FF2B5EF4-FFF2-40B4-BE49-F238E27FC236}">
                <a16:creationId xmlns:a16="http://schemas.microsoft.com/office/drawing/2014/main" id="{2300181A-D3A0-7A59-7BF9-44A5B14C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54" name="Content Placeholder 2">
            <a:extLst>
              <a:ext uri="{FF2B5EF4-FFF2-40B4-BE49-F238E27FC236}">
                <a16:creationId xmlns:a16="http://schemas.microsoft.com/office/drawing/2014/main" id="{08D848F3-9FC8-A3AB-2BF8-97F03F3CAA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9144000" cy="858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GB" sz="2000" b="1" dirty="0">
                <a:solidFill>
                  <a:srgbClr val="001F60"/>
                </a:solidFill>
              </a:rPr>
              <a:t>Read disturbance </a:t>
            </a:r>
            <a:r>
              <a:rPr lang="en-GB" sz="2000" dirty="0"/>
              <a:t>in DRAM </a:t>
            </a:r>
            <a:r>
              <a:rPr lang="en-GB" sz="2000" b="1" dirty="0">
                <a:solidFill>
                  <a:srgbClr val="E63946"/>
                </a:solidFill>
              </a:rPr>
              <a:t>breaks memory isolation</a:t>
            </a:r>
          </a:p>
          <a:p>
            <a:pPr>
              <a:spcBef>
                <a:spcPts val="400"/>
              </a:spcBef>
            </a:pPr>
            <a:r>
              <a:rPr lang="en-GB" sz="2000" dirty="0"/>
              <a:t>Another prominent example: </a:t>
            </a:r>
            <a:r>
              <a:rPr lang="en-GB" sz="2000" b="1" dirty="0">
                <a:solidFill>
                  <a:srgbClr val="5B2C8E"/>
                </a:solidFill>
              </a:rPr>
              <a:t>RowPress</a:t>
            </a:r>
          </a:p>
        </p:txBody>
      </p: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DD906E4B-C84D-6A0A-8DA6-3B8F0BF3AAA1}"/>
              </a:ext>
            </a:extLst>
          </p:cNvPr>
          <p:cNvGrpSpPr/>
          <p:nvPr/>
        </p:nvGrpSpPr>
        <p:grpSpPr>
          <a:xfrm>
            <a:off x="3982788" y="3500702"/>
            <a:ext cx="3013202" cy="882594"/>
            <a:chOff x="864367" y="3089599"/>
            <a:chExt cx="3013202" cy="88259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6119566-D451-CBAC-B708-DF02A578C62B}"/>
                </a:ext>
              </a:extLst>
            </p:cNvPr>
            <p:cNvGrpSpPr/>
            <p:nvPr/>
          </p:nvGrpSpPr>
          <p:grpSpPr>
            <a:xfrm>
              <a:off x="864367" y="3177410"/>
              <a:ext cx="1182140" cy="730951"/>
              <a:chOff x="864367" y="3114350"/>
              <a:chExt cx="1182140" cy="7309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998C216-8AC0-4EB4-9B66-36282F9A7327}"/>
                  </a:ext>
                </a:extLst>
              </p:cNvPr>
              <p:cNvGrpSpPr/>
              <p:nvPr/>
            </p:nvGrpSpPr>
            <p:grpSpPr>
              <a:xfrm>
                <a:off x="866214" y="3114350"/>
                <a:ext cx="1177867" cy="209339"/>
                <a:chOff x="717444" y="3511712"/>
                <a:chExt cx="1177867" cy="209339"/>
              </a:xfrm>
              <a:solidFill>
                <a:srgbClr val="5B2C8E"/>
              </a:solidFill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90F7AA2-A819-D90F-F79D-A8C7AC854655}"/>
                    </a:ext>
                  </a:extLst>
                </p:cNvPr>
                <p:cNvSpPr/>
                <p:nvPr/>
              </p:nvSpPr>
              <p:spPr>
                <a:xfrm>
                  <a:off x="168155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95DD87A-8BA1-4704-2F36-9565BD9BB8F4}"/>
                    </a:ext>
                  </a:extLst>
                </p:cNvPr>
                <p:cNvSpPr/>
                <p:nvPr/>
              </p:nvSpPr>
              <p:spPr>
                <a:xfrm>
                  <a:off x="1360269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87158C-3776-4026-1269-32C10DB45B37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1BBEF80-A0AD-2DFE-C2ED-CC5CFA16289F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BB33D80-310C-5D48-E414-D2C18B36E489}"/>
                  </a:ext>
                </a:extLst>
              </p:cNvPr>
              <p:cNvGrpSpPr/>
              <p:nvPr/>
            </p:nvGrpSpPr>
            <p:grpSpPr>
              <a:xfrm>
                <a:off x="864367" y="3631689"/>
                <a:ext cx="1182140" cy="213612"/>
                <a:chOff x="717444" y="3507439"/>
                <a:chExt cx="1182140" cy="213612"/>
              </a:xfrm>
              <a:solidFill>
                <a:srgbClr val="5B2C8E"/>
              </a:solidFill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8C39B2E-E1BC-8F5D-EC5C-78E86539243B}"/>
                    </a:ext>
                  </a:extLst>
                </p:cNvPr>
                <p:cNvSpPr/>
                <p:nvPr/>
              </p:nvSpPr>
              <p:spPr>
                <a:xfrm>
                  <a:off x="1685827" y="3507439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BE0D923-B6FA-DE4C-78A3-635DDBBB80E3}"/>
                    </a:ext>
                  </a:extLst>
                </p:cNvPr>
                <p:cNvSpPr/>
                <p:nvPr/>
              </p:nvSpPr>
              <p:spPr>
                <a:xfrm>
                  <a:off x="136454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B66D4F0-1877-2AA3-7499-FF20BBEE17B0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4908CFA-3C2D-A30C-9C93-812B019C1BC1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2E82B44C-15FB-AEBF-0339-E00BFC1CF0D8}"/>
                </a:ext>
              </a:extLst>
            </p:cNvPr>
            <p:cNvSpPr txBox="1"/>
            <p:nvPr/>
          </p:nvSpPr>
          <p:spPr>
            <a:xfrm>
              <a:off x="2382181" y="3089599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56F1182E-4190-CA90-897B-F3E97C49A930}"/>
                </a:ext>
              </a:extLst>
            </p:cNvPr>
            <p:cNvSpPr txBox="1"/>
            <p:nvPr/>
          </p:nvSpPr>
          <p:spPr>
            <a:xfrm>
              <a:off x="2390394" y="3602861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774C0483-97E8-C357-7AFF-E232D25DD1BA}"/>
              </a:ext>
            </a:extLst>
          </p:cNvPr>
          <p:cNvGrpSpPr/>
          <p:nvPr/>
        </p:nvGrpSpPr>
        <p:grpSpPr>
          <a:xfrm>
            <a:off x="3983711" y="3757333"/>
            <a:ext cx="3432284" cy="369332"/>
            <a:chOff x="864675" y="3347713"/>
            <a:chExt cx="3432284" cy="36933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87D936-C257-E175-1034-DE53E7C418EA}"/>
                </a:ext>
              </a:extLst>
            </p:cNvPr>
            <p:cNvGrpSpPr/>
            <p:nvPr/>
          </p:nvGrpSpPr>
          <p:grpSpPr>
            <a:xfrm>
              <a:off x="864675" y="3436191"/>
              <a:ext cx="1177867" cy="209339"/>
              <a:chOff x="717444" y="3511712"/>
              <a:chExt cx="1177867" cy="209339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704FAE8-354D-351E-E20E-1DD4F24206BF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416598-0159-CBCB-6DF5-FB275F5E41AD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CC7B147-3495-D06D-BB46-03807DD245BD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477F56E-5F58-1933-DFBF-B2E484815BA6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AFBF0D9E-4629-97E8-197B-CD2B587A1DF8}"/>
                </a:ext>
              </a:extLst>
            </p:cNvPr>
            <p:cNvSpPr txBox="1"/>
            <p:nvPr/>
          </p:nvSpPr>
          <p:spPr>
            <a:xfrm>
              <a:off x="2387632" y="3347713"/>
              <a:ext cx="190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Aggressor Row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D94E00AB-6241-B340-DA88-EE7B2B41E349}"/>
              </a:ext>
            </a:extLst>
          </p:cNvPr>
          <p:cNvSpPr/>
          <p:nvPr/>
        </p:nvSpPr>
        <p:spPr>
          <a:xfrm>
            <a:off x="44806" y="1814234"/>
            <a:ext cx="9100083" cy="4468125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CCECBBFF-1852-39B9-5C20-6B63040ADB38}"/>
              </a:ext>
            </a:extLst>
          </p:cNvPr>
          <p:cNvGrpSpPr/>
          <p:nvPr/>
        </p:nvGrpSpPr>
        <p:grpSpPr>
          <a:xfrm>
            <a:off x="-14" y="5037088"/>
            <a:ext cx="9144010" cy="721242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0B80BECB-AF62-7001-37BE-018ADFEAC019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RowPress causes more bitflips </a:t>
              </a:r>
              <a:r>
                <a:rPr lang="en-US" sz="2400" dirty="0">
                  <a:solidFill>
                    <a:srgbClr val="001F60"/>
                  </a:solidFill>
                  <a:latin typeface="Aptos" panose="020B0503050203000203" pitchFamily="34" charset="0"/>
                </a:rPr>
                <a:t>in </a:t>
              </a:r>
              <a:r>
                <a:rPr lang="en-US" sz="24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adjacent</a:t>
              </a:r>
              <a:r>
                <a:rPr lang="en-US" sz="24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4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rows</a:t>
              </a:r>
              <a: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b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</a:br>
              <a:r>
                <a:rPr lang="en-US" sz="2400" dirty="0">
                  <a:solidFill>
                    <a:srgbClr val="001F60"/>
                  </a:solidFill>
                  <a:latin typeface="Aptos" panose="020B0503050203000203" pitchFamily="34" charset="0"/>
                </a:rPr>
                <a:t>in the </a:t>
              </a:r>
              <a:r>
                <a:rPr lang="en-US" sz="24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same subarray</a:t>
              </a:r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0A87334B-E256-3332-8C19-24A26639F024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4AB9474A-7EA9-CF23-7FDC-195B045103E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D4C8CB-ECB3-E3DE-EABC-92E7C87BF875}"/>
              </a:ext>
            </a:extLst>
          </p:cNvPr>
          <p:cNvSpPr txBox="1"/>
          <p:nvPr/>
        </p:nvSpPr>
        <p:spPr>
          <a:xfrm>
            <a:off x="2832522" y="361883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keep</a:t>
            </a:r>
            <a:b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</a:br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8344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D743D-BE15-015F-152D-E224F6A06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D08C0D3-10C1-E9E4-AE14-7FF77377AF7E}"/>
              </a:ext>
            </a:extLst>
          </p:cNvPr>
          <p:cNvGrpSpPr/>
          <p:nvPr/>
        </p:nvGrpSpPr>
        <p:grpSpPr>
          <a:xfrm>
            <a:off x="3892317" y="2264285"/>
            <a:ext cx="1359366" cy="3657775"/>
            <a:chOff x="3892317" y="2264285"/>
            <a:chExt cx="1359366" cy="3657775"/>
          </a:xfrm>
        </p:grpSpPr>
        <p:cxnSp>
          <p:nvCxnSpPr>
            <p:cNvPr id="488" name="Düz Bağlayıcı 440">
              <a:extLst>
                <a:ext uri="{FF2B5EF4-FFF2-40B4-BE49-F238E27FC236}">
                  <a16:creationId xmlns:a16="http://schemas.microsoft.com/office/drawing/2014/main" id="{3F51054F-6829-7C97-1228-C96368D9C609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3028889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Düz Bağlayıcı 440">
              <a:extLst>
                <a:ext uri="{FF2B5EF4-FFF2-40B4-BE49-F238E27FC236}">
                  <a16:creationId xmlns:a16="http://schemas.microsoft.com/office/drawing/2014/main" id="{5F4AB3CA-3C3E-13CD-8E1A-ECCCDA728B18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276891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Düz Bağlayıcı 440">
              <a:extLst>
                <a:ext uri="{FF2B5EF4-FFF2-40B4-BE49-F238E27FC236}">
                  <a16:creationId xmlns:a16="http://schemas.microsoft.com/office/drawing/2014/main" id="{1BD2C344-4E38-8E8D-1925-9E01BE25EC1B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226428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Düz Bağlayıcı 440">
              <a:extLst>
                <a:ext uri="{FF2B5EF4-FFF2-40B4-BE49-F238E27FC236}">
                  <a16:creationId xmlns:a16="http://schemas.microsoft.com/office/drawing/2014/main" id="{39CAB925-4A3C-9E00-A6CE-6EDBD313B859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17" y="250935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0">
              <a:extLst>
                <a:ext uri="{FF2B5EF4-FFF2-40B4-BE49-F238E27FC236}">
                  <a16:creationId xmlns:a16="http://schemas.microsoft.com/office/drawing/2014/main" id="{D6E078AD-F3F3-EEB9-5D10-16B03D7A15D7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92206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Düz Bağlayıcı 440">
              <a:extLst>
                <a:ext uri="{FF2B5EF4-FFF2-40B4-BE49-F238E27FC236}">
                  <a16:creationId xmlns:a16="http://schemas.microsoft.com/office/drawing/2014/main" id="{5FE84FD1-2915-ADAA-1E2F-D9EF145DCC81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66208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Düz Bağlayıcı 440">
              <a:extLst>
                <a:ext uri="{FF2B5EF4-FFF2-40B4-BE49-F238E27FC236}">
                  <a16:creationId xmlns:a16="http://schemas.microsoft.com/office/drawing/2014/main" id="{44C6E92B-A43F-8DB3-75EE-3E5E4799C202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15745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440">
              <a:extLst>
                <a:ext uri="{FF2B5EF4-FFF2-40B4-BE49-F238E27FC236}">
                  <a16:creationId xmlns:a16="http://schemas.microsoft.com/office/drawing/2014/main" id="{A4019BD1-D378-80FC-6048-81717E822D56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5402527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6A713F5C-D5BB-595E-5257-04F38FBEF03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3611" y="3690681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Düz Bağlayıcı 440">
              <a:extLst>
                <a:ext uri="{FF2B5EF4-FFF2-40B4-BE49-F238E27FC236}">
                  <a16:creationId xmlns:a16="http://schemas.microsoft.com/office/drawing/2014/main" id="{DB59846D-51A6-E49B-6F6B-F264F5834BD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3611" y="4472498"/>
              <a:ext cx="1353824" cy="0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153DA1D4-289B-2A66-8B74-11F58C82A399}"/>
                </a:ext>
              </a:extLst>
            </p:cNvPr>
            <p:cNvCxnSpPr>
              <a:cxnSpLocks/>
            </p:cNvCxnSpPr>
            <p:nvPr/>
          </p:nvCxnSpPr>
          <p:spPr>
            <a:xfrm>
              <a:off x="3896565" y="4202691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40">
              <a:extLst>
                <a:ext uri="{FF2B5EF4-FFF2-40B4-BE49-F238E27FC236}">
                  <a16:creationId xmlns:a16="http://schemas.microsoft.com/office/drawing/2014/main" id="{6182B45C-BD49-00EC-454B-254F54E5DFA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2317" y="394990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9" name="Düz Bağlayıcı 440">
            <a:extLst>
              <a:ext uri="{FF2B5EF4-FFF2-40B4-BE49-F238E27FC236}">
                <a16:creationId xmlns:a16="http://schemas.microsoft.com/office/drawing/2014/main" id="{F1819B4D-7F5E-3F1D-0C8F-6D52FF4F8E13}"/>
              </a:ext>
            </a:extLst>
          </p:cNvPr>
          <p:cNvCxnSpPr>
            <a:cxnSpLocks/>
          </p:cNvCxnSpPr>
          <p:nvPr/>
        </p:nvCxnSpPr>
        <p:spPr>
          <a:xfrm rot="10800000">
            <a:off x="3895088" y="3955413"/>
            <a:ext cx="1353824" cy="0"/>
          </a:xfrm>
          <a:prstGeom prst="line">
            <a:avLst/>
          </a:prstGeom>
          <a:ln w="3810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6" name="Picture Placeholder 32">
            <a:extLst>
              <a:ext uri="{FF2B5EF4-FFF2-40B4-BE49-F238E27FC236}">
                <a16:creationId xmlns:a16="http://schemas.microsoft.com/office/drawing/2014/main" id="{40BFBBDA-D204-46C8-0823-7B8B3E25A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2D3D"/>
              </a:clrFrom>
              <a:clrTo>
                <a:srgbClr val="192D3D">
                  <a:alpha val="0"/>
                </a:srgbClr>
              </a:clrTo>
            </a:clrChange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8642" b="30229"/>
          <a:stretch>
            <a:fillRect/>
          </a:stretch>
        </p:blipFill>
        <p:spPr>
          <a:xfrm flipH="1">
            <a:off x="2924159" y="3556662"/>
            <a:ext cx="5940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426D256-8523-49D3-74A6-82D1F6463D5B}"/>
              </a:ext>
            </a:extLst>
          </p:cNvPr>
          <p:cNvGrpSpPr/>
          <p:nvPr/>
        </p:nvGrpSpPr>
        <p:grpSpPr>
          <a:xfrm>
            <a:off x="4086377" y="2068237"/>
            <a:ext cx="969767" cy="4032318"/>
            <a:chOff x="4086377" y="2068237"/>
            <a:chExt cx="969767" cy="4032318"/>
          </a:xfrm>
        </p:grpSpPr>
        <p:cxnSp>
          <p:nvCxnSpPr>
            <p:cNvPr id="485" name="Düz Bağlayıcı 440">
              <a:extLst>
                <a:ext uri="{FF2B5EF4-FFF2-40B4-BE49-F238E27FC236}">
                  <a16:creationId xmlns:a16="http://schemas.microsoft.com/office/drawing/2014/main" id="{EEA25224-3D63-FAA8-B835-10DF1A98453E}"/>
                </a:ext>
              </a:extLst>
            </p:cNvPr>
            <p:cNvCxnSpPr>
              <a:cxnSpLocks/>
            </p:cNvCxnSpPr>
            <p:nvPr/>
          </p:nvCxnSpPr>
          <p:spPr>
            <a:xfrm>
              <a:off x="4728949" y="2068237"/>
              <a:ext cx="0" cy="103006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Düz Bağlayıcı 440">
              <a:extLst>
                <a:ext uri="{FF2B5EF4-FFF2-40B4-BE49-F238E27FC236}">
                  <a16:creationId xmlns:a16="http://schemas.microsoft.com/office/drawing/2014/main" id="{0EC67D26-0AB2-84A8-4112-AB9991CD9ABC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09" y="2351983"/>
              <a:ext cx="0" cy="863994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Düz Bağlayıcı 440">
              <a:extLst>
                <a:ext uri="{FF2B5EF4-FFF2-40B4-BE49-F238E27FC236}">
                  <a16:creationId xmlns:a16="http://schemas.microsoft.com/office/drawing/2014/main" id="{166DB712-2496-8766-BF21-523D2DCBBF2D}"/>
                </a:ext>
              </a:extLst>
            </p:cNvPr>
            <p:cNvCxnSpPr>
              <a:cxnSpLocks/>
            </p:cNvCxnSpPr>
            <p:nvPr/>
          </p:nvCxnSpPr>
          <p:spPr>
            <a:xfrm>
              <a:off x="4086377" y="2068237"/>
              <a:ext cx="0" cy="9015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Düz Bağlayıcı 440">
              <a:extLst>
                <a:ext uri="{FF2B5EF4-FFF2-40B4-BE49-F238E27FC236}">
                  <a16:creationId xmlns:a16="http://schemas.microsoft.com/office/drawing/2014/main" id="{D0BEF1C8-5A4D-967D-66B6-0FA1A30A98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2147" y="2419754"/>
              <a:ext cx="5516" cy="83843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40">
              <a:extLst>
                <a:ext uri="{FF2B5EF4-FFF2-40B4-BE49-F238E27FC236}">
                  <a16:creationId xmlns:a16="http://schemas.microsoft.com/office/drawing/2014/main" id="{582172DC-355A-95FD-C6E2-E73B5304C1E3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4947896"/>
              <a:ext cx="0" cy="103006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40">
              <a:extLst>
                <a:ext uri="{FF2B5EF4-FFF2-40B4-BE49-F238E27FC236}">
                  <a16:creationId xmlns:a16="http://schemas.microsoft.com/office/drawing/2014/main" id="{970E4CBC-EDD5-01F2-89ED-5F797461A9D0}"/>
                </a:ext>
              </a:extLst>
            </p:cNvPr>
            <p:cNvCxnSpPr>
              <a:cxnSpLocks/>
            </p:cNvCxnSpPr>
            <p:nvPr/>
          </p:nvCxnSpPr>
          <p:spPr>
            <a:xfrm>
              <a:off x="5052980" y="5236362"/>
              <a:ext cx="0" cy="863994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440">
              <a:extLst>
                <a:ext uri="{FF2B5EF4-FFF2-40B4-BE49-F238E27FC236}">
                  <a16:creationId xmlns:a16="http://schemas.microsoft.com/office/drawing/2014/main" id="{4CDA6E1F-D9CF-0372-51AC-47A3CED2F5C6}"/>
                </a:ext>
              </a:extLst>
            </p:cNvPr>
            <p:cNvCxnSpPr>
              <a:cxnSpLocks/>
            </p:cNvCxnSpPr>
            <p:nvPr/>
          </p:nvCxnSpPr>
          <p:spPr>
            <a:xfrm>
              <a:off x="4089148" y="4884677"/>
              <a:ext cx="0" cy="107585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Düz Bağlayıcı 440">
              <a:extLst>
                <a:ext uri="{FF2B5EF4-FFF2-40B4-BE49-F238E27FC236}">
                  <a16:creationId xmlns:a16="http://schemas.microsoft.com/office/drawing/2014/main" id="{97CFFD35-A6E9-5604-1684-50A53DD98F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4918" y="5262125"/>
              <a:ext cx="5516" cy="83843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8FB37758-1F45-6476-4E25-08F71DBAAD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4831" y="3341552"/>
              <a:ext cx="29" cy="1157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5F2BBAA6-E4BB-977A-EA5A-C262EFE5ED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35" y="3455336"/>
              <a:ext cx="252" cy="94766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5FE136B3-A8A1-42F2-A9C6-0F029BAB7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2147" y="3683652"/>
              <a:ext cx="11425" cy="1078676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F4421304-C121-1870-D484-1FC7F0F1AD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0209" y="3943628"/>
              <a:ext cx="5935" cy="8187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D52C9020-B09A-37D2-3D4D-4FDDE16F9EF7}"/>
              </a:ext>
            </a:extLst>
          </p:cNvPr>
          <p:cNvGrpSpPr/>
          <p:nvPr/>
        </p:nvGrpSpPr>
        <p:grpSpPr>
          <a:xfrm>
            <a:off x="4089882" y="2347401"/>
            <a:ext cx="966261" cy="3625973"/>
            <a:chOff x="4089148" y="2351983"/>
            <a:chExt cx="966261" cy="3625973"/>
          </a:xfrm>
        </p:grpSpPr>
        <p:cxnSp>
          <p:nvCxnSpPr>
            <p:cNvPr id="493" name="Düz Bağlayıcı 440">
              <a:extLst>
                <a:ext uri="{FF2B5EF4-FFF2-40B4-BE49-F238E27FC236}">
                  <a16:creationId xmlns:a16="http://schemas.microsoft.com/office/drawing/2014/main" id="{3D7F7467-5CE4-64E2-543A-DE5F95E71538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09" y="2351983"/>
              <a:ext cx="0" cy="863994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Düz Bağlayıcı 440">
              <a:extLst>
                <a:ext uri="{FF2B5EF4-FFF2-40B4-BE49-F238E27FC236}">
                  <a16:creationId xmlns:a16="http://schemas.microsoft.com/office/drawing/2014/main" id="{543C93D4-506C-7957-3923-56B67DC37ACD}"/>
                </a:ext>
              </a:extLst>
            </p:cNvPr>
            <p:cNvCxnSpPr>
              <a:cxnSpLocks/>
              <a:stCxn id="141" idx="4"/>
            </p:cNvCxnSpPr>
            <p:nvPr/>
          </p:nvCxnSpPr>
          <p:spPr>
            <a:xfrm flipH="1">
              <a:off x="4402147" y="2375111"/>
              <a:ext cx="3811" cy="851323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Düz Bağlayıcı 440">
              <a:extLst>
                <a:ext uri="{FF2B5EF4-FFF2-40B4-BE49-F238E27FC236}">
                  <a16:creationId xmlns:a16="http://schemas.microsoft.com/office/drawing/2014/main" id="{54E03477-81F0-A067-EFAF-D9C306F70F2A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4947896"/>
              <a:ext cx="0" cy="103006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Düz Bağlayıcı 440">
              <a:extLst>
                <a:ext uri="{FF2B5EF4-FFF2-40B4-BE49-F238E27FC236}">
                  <a16:creationId xmlns:a16="http://schemas.microsoft.com/office/drawing/2014/main" id="{A82DFBBA-0404-92D5-B1A6-495E5FC3BAF5}"/>
                </a:ext>
              </a:extLst>
            </p:cNvPr>
            <p:cNvCxnSpPr>
              <a:cxnSpLocks/>
            </p:cNvCxnSpPr>
            <p:nvPr/>
          </p:nvCxnSpPr>
          <p:spPr>
            <a:xfrm>
              <a:off x="4089148" y="4884677"/>
              <a:ext cx="0" cy="107585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Düz Bağlayıcı 440">
              <a:extLst>
                <a:ext uri="{FF2B5EF4-FFF2-40B4-BE49-F238E27FC236}">
                  <a16:creationId xmlns:a16="http://schemas.microsoft.com/office/drawing/2014/main" id="{F1C6310C-CC46-BD3C-D25F-5BD1FCD74D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4831" y="3341552"/>
              <a:ext cx="29" cy="115700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Düz Bağlayıcı 440">
              <a:extLst>
                <a:ext uri="{FF2B5EF4-FFF2-40B4-BE49-F238E27FC236}">
                  <a16:creationId xmlns:a16="http://schemas.microsoft.com/office/drawing/2014/main" id="{B756FA81-0B60-2998-46C9-BB83285B14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35" y="3455336"/>
              <a:ext cx="252" cy="947661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Düz Bağlayıcı 440">
              <a:extLst>
                <a:ext uri="{FF2B5EF4-FFF2-40B4-BE49-F238E27FC236}">
                  <a16:creationId xmlns:a16="http://schemas.microsoft.com/office/drawing/2014/main" id="{F5212851-A751-15DC-E38B-E434A2519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2147" y="3683652"/>
              <a:ext cx="11425" cy="1078676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Düz Bağlayıcı 440">
              <a:extLst>
                <a:ext uri="{FF2B5EF4-FFF2-40B4-BE49-F238E27FC236}">
                  <a16:creationId xmlns:a16="http://schemas.microsoft.com/office/drawing/2014/main" id="{53B160B0-13B2-433D-12D4-30C1E6DD0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0209" y="3803979"/>
              <a:ext cx="5200" cy="899693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5F03F5-21EF-9747-9C28-6A19A40C06E5}"/>
              </a:ext>
            </a:extLst>
          </p:cNvPr>
          <p:cNvGrpSpPr/>
          <p:nvPr/>
        </p:nvGrpSpPr>
        <p:grpSpPr>
          <a:xfrm>
            <a:off x="3976727" y="2159615"/>
            <a:ext cx="1189706" cy="3867115"/>
            <a:chOff x="3976727" y="2159615"/>
            <a:chExt cx="1189706" cy="3867115"/>
          </a:xfrm>
        </p:grpSpPr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830B6805-D816-D138-A269-EABCB2E1C7A4}"/>
                </a:ext>
              </a:extLst>
            </p:cNvPr>
            <p:cNvSpPr/>
            <p:nvPr/>
          </p:nvSpPr>
          <p:spPr>
            <a:xfrm>
              <a:off x="3979498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1CCC0550-F43A-6FFB-9BC6-F0001E44B210}"/>
                </a:ext>
              </a:extLst>
            </p:cNvPr>
            <p:cNvSpPr/>
            <p:nvPr/>
          </p:nvSpPr>
          <p:spPr>
            <a:xfrm>
              <a:off x="4622071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8051958A-9F60-C2F4-BC8A-253931F83FAF}"/>
                </a:ext>
              </a:extLst>
            </p:cNvPr>
            <p:cNvSpPr/>
            <p:nvPr/>
          </p:nvSpPr>
          <p:spPr>
            <a:xfrm>
              <a:off x="4943609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503" name="Düz Bağlayıcı 440">
              <a:extLst>
                <a:ext uri="{FF2B5EF4-FFF2-40B4-BE49-F238E27FC236}">
                  <a16:creationId xmlns:a16="http://schemas.microsoft.com/office/drawing/2014/main" id="{6145FB35-9E74-1671-5F87-33CE16375D41}"/>
                </a:ext>
              </a:extLst>
            </p:cNvPr>
            <p:cNvCxnSpPr>
              <a:cxnSpLocks/>
            </p:cNvCxnSpPr>
            <p:nvPr/>
          </p:nvCxnSpPr>
          <p:spPr>
            <a:xfrm>
              <a:off x="4728949" y="2611603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25F7C9B-CF8E-811C-88E2-B2F50EB4EEFC}"/>
                </a:ext>
              </a:extLst>
            </p:cNvPr>
            <p:cNvSpPr/>
            <p:nvPr/>
          </p:nvSpPr>
          <p:spPr>
            <a:xfrm>
              <a:off x="3979498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80C082E-470E-B5F2-79E9-265E4348D57D}"/>
                </a:ext>
              </a:extLst>
            </p:cNvPr>
            <p:cNvSpPr/>
            <p:nvPr/>
          </p:nvSpPr>
          <p:spPr>
            <a:xfrm>
              <a:off x="4300784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CA95011-E216-04FC-6B55-73EC5FA70A20}"/>
                </a:ext>
              </a:extLst>
            </p:cNvPr>
            <p:cNvSpPr/>
            <p:nvPr/>
          </p:nvSpPr>
          <p:spPr>
            <a:xfrm>
              <a:off x="4943609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8562D7-3013-1FB0-B6F3-137956FF9391}"/>
                </a:ext>
              </a:extLst>
            </p:cNvPr>
            <p:cNvSpPr/>
            <p:nvPr/>
          </p:nvSpPr>
          <p:spPr>
            <a:xfrm>
              <a:off x="4622071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7F4CE4E-5E89-19D4-C72F-538190A832F7}"/>
                </a:ext>
              </a:extLst>
            </p:cNvPr>
            <p:cNvSpPr/>
            <p:nvPr/>
          </p:nvSpPr>
          <p:spPr>
            <a:xfrm>
              <a:off x="3979498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10AE5AD-2F5F-9369-524D-672DE442E340}"/>
                </a:ext>
              </a:extLst>
            </p:cNvPr>
            <p:cNvSpPr/>
            <p:nvPr/>
          </p:nvSpPr>
          <p:spPr>
            <a:xfrm>
              <a:off x="4300784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940EDDC-5B12-ADA0-9CF4-06069C2FFCD6}"/>
                </a:ext>
              </a:extLst>
            </p:cNvPr>
            <p:cNvSpPr/>
            <p:nvPr/>
          </p:nvSpPr>
          <p:spPr>
            <a:xfrm>
              <a:off x="4943609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211BECC-6BCC-EA69-4EE8-51D9213F2820}"/>
                </a:ext>
              </a:extLst>
            </p:cNvPr>
            <p:cNvSpPr/>
            <p:nvPr/>
          </p:nvSpPr>
          <p:spPr>
            <a:xfrm>
              <a:off x="4622071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AFAB663-64E6-2C6F-B56D-34FC49B2BCD3}"/>
                </a:ext>
              </a:extLst>
            </p:cNvPr>
            <p:cNvSpPr/>
            <p:nvPr/>
          </p:nvSpPr>
          <p:spPr>
            <a:xfrm>
              <a:off x="4300784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0F27757F-1B4D-F17B-DE01-37AD1EF879F2}"/>
                </a:ext>
              </a:extLst>
            </p:cNvPr>
            <p:cNvSpPr/>
            <p:nvPr/>
          </p:nvSpPr>
          <p:spPr>
            <a:xfrm>
              <a:off x="3976727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25C70832-B654-C61B-3C69-BA4F74B1D3EE}"/>
                </a:ext>
              </a:extLst>
            </p:cNvPr>
            <p:cNvSpPr/>
            <p:nvPr/>
          </p:nvSpPr>
          <p:spPr>
            <a:xfrm>
              <a:off x="4298013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D7DC12BB-4765-D750-84C7-2BFB606D8663}"/>
                </a:ext>
              </a:extLst>
            </p:cNvPr>
            <p:cNvSpPr/>
            <p:nvPr/>
          </p:nvSpPr>
          <p:spPr>
            <a:xfrm>
              <a:off x="4940838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2D748A13-D94E-6D3F-8D82-D59BE1CADAAA}"/>
                </a:ext>
              </a:extLst>
            </p:cNvPr>
            <p:cNvSpPr/>
            <p:nvPr/>
          </p:nvSpPr>
          <p:spPr>
            <a:xfrm>
              <a:off x="4619300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648A716-D5D5-70D6-14F8-1D19A0079724}"/>
                </a:ext>
              </a:extLst>
            </p:cNvPr>
            <p:cNvSpPr/>
            <p:nvPr/>
          </p:nvSpPr>
          <p:spPr>
            <a:xfrm>
              <a:off x="3982269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092EDC3-6E2D-CDC2-5FC4-A373999AB3AE}"/>
                </a:ext>
              </a:extLst>
            </p:cNvPr>
            <p:cNvSpPr/>
            <p:nvPr/>
          </p:nvSpPr>
          <p:spPr>
            <a:xfrm>
              <a:off x="4624842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A0893EE-EF77-4152-6C1A-03738AA5F95D}"/>
                </a:ext>
              </a:extLst>
            </p:cNvPr>
            <p:cNvSpPr/>
            <p:nvPr/>
          </p:nvSpPr>
          <p:spPr>
            <a:xfrm>
              <a:off x="4946380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63" name="Düz Bağlayıcı 440">
              <a:extLst>
                <a:ext uri="{FF2B5EF4-FFF2-40B4-BE49-F238E27FC236}">
                  <a16:creationId xmlns:a16="http://schemas.microsoft.com/office/drawing/2014/main" id="{B80AF4A4-3B8B-1718-D652-3CD6FFEC36C2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5504774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2A0F2153-2BF7-F2A4-E09C-984B34EDB2EB}"/>
                </a:ext>
              </a:extLst>
            </p:cNvPr>
            <p:cNvSpPr/>
            <p:nvPr/>
          </p:nvSpPr>
          <p:spPr>
            <a:xfrm>
              <a:off x="3982269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6F941E2A-2F18-E9A9-DFFD-2E46F1C36A0B}"/>
                </a:ext>
              </a:extLst>
            </p:cNvPr>
            <p:cNvSpPr/>
            <p:nvPr/>
          </p:nvSpPr>
          <p:spPr>
            <a:xfrm>
              <a:off x="4303555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B079CB20-0D2C-D760-9DB5-83580C571986}"/>
                </a:ext>
              </a:extLst>
            </p:cNvPr>
            <p:cNvSpPr/>
            <p:nvPr/>
          </p:nvSpPr>
          <p:spPr>
            <a:xfrm>
              <a:off x="4946380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838D31AA-CD1D-8691-74AB-D011F62B6A13}"/>
                </a:ext>
              </a:extLst>
            </p:cNvPr>
            <p:cNvSpPr/>
            <p:nvPr/>
          </p:nvSpPr>
          <p:spPr>
            <a:xfrm>
              <a:off x="4624842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F445385-6CDB-6919-D0A4-158A13CC2FDC}"/>
                </a:ext>
              </a:extLst>
            </p:cNvPr>
            <p:cNvSpPr/>
            <p:nvPr/>
          </p:nvSpPr>
          <p:spPr>
            <a:xfrm>
              <a:off x="3982269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40BA9A64-2485-E1E3-E685-F655D4851B3A}"/>
                </a:ext>
              </a:extLst>
            </p:cNvPr>
            <p:cNvSpPr/>
            <p:nvPr/>
          </p:nvSpPr>
          <p:spPr>
            <a:xfrm>
              <a:off x="4303555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03C2BE5-B271-E41E-6847-0B7ACC307F18}"/>
                </a:ext>
              </a:extLst>
            </p:cNvPr>
            <p:cNvSpPr/>
            <p:nvPr/>
          </p:nvSpPr>
          <p:spPr>
            <a:xfrm>
              <a:off x="4946380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376C1213-8A6D-07AE-E8C8-D9FCD7BB6B7A}"/>
                </a:ext>
              </a:extLst>
            </p:cNvPr>
            <p:cNvSpPr/>
            <p:nvPr/>
          </p:nvSpPr>
          <p:spPr>
            <a:xfrm>
              <a:off x="4624842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2A3C5642-FC79-D0AB-90DE-2BA629D22097}"/>
                </a:ext>
              </a:extLst>
            </p:cNvPr>
            <p:cNvSpPr/>
            <p:nvPr/>
          </p:nvSpPr>
          <p:spPr>
            <a:xfrm>
              <a:off x="4303555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853721-E3E9-020D-97BF-40F3B3EEEE12}"/>
                </a:ext>
              </a:extLst>
            </p:cNvPr>
            <p:cNvSpPr/>
            <p:nvPr/>
          </p:nvSpPr>
          <p:spPr>
            <a:xfrm>
              <a:off x="3979498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C17C33-BBB1-1B5A-6F1E-2C8A9A4BE936}"/>
                </a:ext>
              </a:extLst>
            </p:cNvPr>
            <p:cNvSpPr/>
            <p:nvPr/>
          </p:nvSpPr>
          <p:spPr>
            <a:xfrm>
              <a:off x="4300784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DF3BDC-082B-F5A5-E3E5-0CC0F3235F3C}"/>
                </a:ext>
              </a:extLst>
            </p:cNvPr>
            <p:cNvSpPr/>
            <p:nvPr/>
          </p:nvSpPr>
          <p:spPr>
            <a:xfrm>
              <a:off x="4943609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91639B-95BD-70B6-45F9-30CB3418FA7B}"/>
                </a:ext>
              </a:extLst>
            </p:cNvPr>
            <p:cNvSpPr/>
            <p:nvPr/>
          </p:nvSpPr>
          <p:spPr>
            <a:xfrm>
              <a:off x="4622071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D9E3E84E-2753-234D-8AAB-6553598E48F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144" y="3683651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1AEBDF2-A98A-8865-0276-5B7F044B528E}"/>
                </a:ext>
              </a:extLst>
            </p:cNvPr>
            <p:cNvSpPr/>
            <p:nvPr/>
          </p:nvSpPr>
          <p:spPr>
            <a:xfrm rot="10800000">
              <a:off x="4949267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F9B23E7-E382-CF36-A4E4-0B93D733A8F2}"/>
                </a:ext>
              </a:extLst>
            </p:cNvPr>
            <p:cNvSpPr/>
            <p:nvPr/>
          </p:nvSpPr>
          <p:spPr>
            <a:xfrm rot="10800000">
              <a:off x="4627982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B4B1298-04B0-CC95-F661-07F2383210B0}"/>
                </a:ext>
              </a:extLst>
            </p:cNvPr>
            <p:cNvSpPr/>
            <p:nvPr/>
          </p:nvSpPr>
          <p:spPr>
            <a:xfrm rot="10800000">
              <a:off x="4306695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DADC93D4-F763-043E-79EF-BC9FF84EA6D2}"/>
                </a:ext>
              </a:extLst>
            </p:cNvPr>
            <p:cNvSpPr/>
            <p:nvPr/>
          </p:nvSpPr>
          <p:spPr>
            <a:xfrm rot="10800000">
              <a:off x="3985157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218" name="Düz Bağlayıcı 440">
              <a:extLst>
                <a:ext uri="{FF2B5EF4-FFF2-40B4-BE49-F238E27FC236}">
                  <a16:creationId xmlns:a16="http://schemas.microsoft.com/office/drawing/2014/main" id="{B535D9CB-E021-AFA9-C1F7-E0884CA21C0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92314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Düz Bağlayıcı 440">
              <a:extLst>
                <a:ext uri="{FF2B5EF4-FFF2-40B4-BE49-F238E27FC236}">
                  <a16:creationId xmlns:a16="http://schemas.microsoft.com/office/drawing/2014/main" id="{A0F1AB6E-08C0-00D1-07DE-72F408E1FE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3853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Düz Bağlayıcı 440">
              <a:extLst>
                <a:ext uri="{FF2B5EF4-FFF2-40B4-BE49-F238E27FC236}">
                  <a16:creationId xmlns:a16="http://schemas.microsoft.com/office/drawing/2014/main" id="{133B0EC4-DB80-13CC-975B-85387DC53B4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4861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Düz Bağlayıcı 440">
              <a:extLst>
                <a:ext uri="{FF2B5EF4-FFF2-40B4-BE49-F238E27FC236}">
                  <a16:creationId xmlns:a16="http://schemas.microsoft.com/office/drawing/2014/main" id="{E103DDDA-0D8A-A6AC-13A5-5035C4FA1E2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399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8EF3F93A-1806-740F-B048-6C29FD4B51E8}"/>
                </a:ext>
              </a:extLst>
            </p:cNvPr>
            <p:cNvSpPr/>
            <p:nvPr/>
          </p:nvSpPr>
          <p:spPr>
            <a:xfrm rot="10800000">
              <a:off x="4949265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BC20BA4-1EBB-D6F1-81D0-6AC46F8548EF}"/>
                </a:ext>
              </a:extLst>
            </p:cNvPr>
            <p:cNvSpPr/>
            <p:nvPr/>
          </p:nvSpPr>
          <p:spPr>
            <a:xfrm rot="10800000">
              <a:off x="4627980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4CC4AF2B-8594-2555-4DE2-C983557887B6}"/>
                </a:ext>
              </a:extLst>
            </p:cNvPr>
            <p:cNvSpPr/>
            <p:nvPr/>
          </p:nvSpPr>
          <p:spPr>
            <a:xfrm rot="10800000">
              <a:off x="4306693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BD1474D4-D04A-55EC-B1D6-F825F167DEBC}"/>
                </a:ext>
              </a:extLst>
            </p:cNvPr>
            <p:cNvSpPr/>
            <p:nvPr/>
          </p:nvSpPr>
          <p:spPr>
            <a:xfrm rot="10800000">
              <a:off x="3985155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E2DA5919-5AFC-C834-4B1C-D0818F27606B}"/>
                </a:ext>
              </a:extLst>
            </p:cNvPr>
            <p:cNvSpPr/>
            <p:nvPr/>
          </p:nvSpPr>
          <p:spPr>
            <a:xfrm>
              <a:off x="4949265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6E0EF2E3-F985-83BC-9ACE-D309B48206E8}"/>
                </a:ext>
              </a:extLst>
            </p:cNvPr>
            <p:cNvSpPr/>
            <p:nvPr/>
          </p:nvSpPr>
          <p:spPr>
            <a:xfrm>
              <a:off x="4627980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457A6B64-9D07-1283-D7AC-6890B815B96B}"/>
                </a:ext>
              </a:extLst>
            </p:cNvPr>
            <p:cNvSpPr/>
            <p:nvPr/>
          </p:nvSpPr>
          <p:spPr>
            <a:xfrm>
              <a:off x="4306693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8768DB61-B79F-F7C0-38BB-A808CBB05297}"/>
                </a:ext>
              </a:extLst>
            </p:cNvPr>
            <p:cNvSpPr/>
            <p:nvPr/>
          </p:nvSpPr>
          <p:spPr>
            <a:xfrm>
              <a:off x="3985155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7DB7C9-72BC-96ED-9696-6A13B1DFBFDE}"/>
                </a:ext>
              </a:extLst>
            </p:cNvPr>
            <p:cNvSpPr/>
            <p:nvPr/>
          </p:nvSpPr>
          <p:spPr>
            <a:xfrm>
              <a:off x="4952676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2AFDB8-772F-46DE-45B1-15464AF0A603}"/>
                </a:ext>
              </a:extLst>
            </p:cNvPr>
            <p:cNvSpPr/>
            <p:nvPr/>
          </p:nvSpPr>
          <p:spPr>
            <a:xfrm>
              <a:off x="4631391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0EA8615-91B4-190B-8CD6-04756484A953}"/>
                </a:ext>
              </a:extLst>
            </p:cNvPr>
            <p:cNvSpPr/>
            <p:nvPr/>
          </p:nvSpPr>
          <p:spPr>
            <a:xfrm>
              <a:off x="4310104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E3375C-4C60-D799-84CD-FDD36FD52A4C}"/>
                </a:ext>
              </a:extLst>
            </p:cNvPr>
            <p:cNvSpPr/>
            <p:nvPr/>
          </p:nvSpPr>
          <p:spPr>
            <a:xfrm>
              <a:off x="3988566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2F82EB5-9761-882C-13BC-70F46911AF6E}"/>
              </a:ext>
            </a:extLst>
          </p:cNvPr>
          <p:cNvGrpSpPr/>
          <p:nvPr/>
        </p:nvGrpSpPr>
        <p:grpSpPr>
          <a:xfrm>
            <a:off x="3978527" y="2161190"/>
            <a:ext cx="1186935" cy="3867115"/>
            <a:chOff x="3979498" y="2159615"/>
            <a:chExt cx="1186935" cy="3867115"/>
          </a:xfrm>
          <a:solidFill>
            <a:srgbClr val="E63946"/>
          </a:solidFill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61D50F-760C-3546-46D8-8C9C9CD0D752}"/>
                </a:ext>
              </a:extLst>
            </p:cNvPr>
            <p:cNvSpPr/>
            <p:nvPr/>
          </p:nvSpPr>
          <p:spPr>
            <a:xfrm>
              <a:off x="4943609" y="292422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718EA14-F9F6-240A-B78A-5493B2290337}"/>
                </a:ext>
              </a:extLst>
            </p:cNvPr>
            <p:cNvSpPr/>
            <p:nvPr/>
          </p:nvSpPr>
          <p:spPr>
            <a:xfrm>
              <a:off x="4300784" y="266424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98A7804-F016-FDF5-8900-80DE0DBBC592}"/>
                </a:ext>
              </a:extLst>
            </p:cNvPr>
            <p:cNvSpPr/>
            <p:nvPr/>
          </p:nvSpPr>
          <p:spPr>
            <a:xfrm>
              <a:off x="4943609" y="266424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63BCD-D1D2-6453-FD02-531EB451C1E2}"/>
                </a:ext>
              </a:extLst>
            </p:cNvPr>
            <p:cNvSpPr/>
            <p:nvPr/>
          </p:nvSpPr>
          <p:spPr>
            <a:xfrm>
              <a:off x="4300784" y="215961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EEBE6FF-D638-51D7-8CDB-0DFA49E2FBD1}"/>
                </a:ext>
              </a:extLst>
            </p:cNvPr>
            <p:cNvSpPr/>
            <p:nvPr/>
          </p:nvSpPr>
          <p:spPr>
            <a:xfrm>
              <a:off x="4943609" y="215961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03E6725-38C8-DEEE-83F9-2C72F42741C5}"/>
                </a:ext>
              </a:extLst>
            </p:cNvPr>
            <p:cNvSpPr/>
            <p:nvPr/>
          </p:nvSpPr>
          <p:spPr>
            <a:xfrm>
              <a:off x="4300784" y="292422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C2F8956-8843-1BFE-A9B7-3B16186E5A3D}"/>
                </a:ext>
              </a:extLst>
            </p:cNvPr>
            <p:cNvSpPr/>
            <p:nvPr/>
          </p:nvSpPr>
          <p:spPr>
            <a:xfrm>
              <a:off x="4298013" y="2404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0A1C711-BC83-782D-E2BE-9E073F626A5F}"/>
                </a:ext>
              </a:extLst>
            </p:cNvPr>
            <p:cNvSpPr/>
            <p:nvPr/>
          </p:nvSpPr>
          <p:spPr>
            <a:xfrm>
              <a:off x="4940838" y="2404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EBC46A8-0E51-7E58-C200-7755552567F9}"/>
                </a:ext>
              </a:extLst>
            </p:cNvPr>
            <p:cNvSpPr/>
            <p:nvPr/>
          </p:nvSpPr>
          <p:spPr>
            <a:xfrm>
              <a:off x="3982269" y="581739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0E1CB67-1329-EF77-C490-8E48570BFA7C}"/>
                </a:ext>
              </a:extLst>
            </p:cNvPr>
            <p:cNvSpPr/>
            <p:nvPr/>
          </p:nvSpPr>
          <p:spPr>
            <a:xfrm>
              <a:off x="4624842" y="581739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1D83E3A-DF30-C952-AF74-7DD632529014}"/>
                </a:ext>
              </a:extLst>
            </p:cNvPr>
            <p:cNvSpPr/>
            <p:nvPr/>
          </p:nvSpPr>
          <p:spPr>
            <a:xfrm>
              <a:off x="3982269" y="555741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B9C5AEEA-1617-58F6-613D-A415E5F70AB8}"/>
                </a:ext>
              </a:extLst>
            </p:cNvPr>
            <p:cNvSpPr/>
            <p:nvPr/>
          </p:nvSpPr>
          <p:spPr>
            <a:xfrm>
              <a:off x="4624842" y="555741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04A52B3-2B01-F385-BE41-6DFEC23C7AE7}"/>
                </a:ext>
              </a:extLst>
            </p:cNvPr>
            <p:cNvSpPr/>
            <p:nvPr/>
          </p:nvSpPr>
          <p:spPr>
            <a:xfrm>
              <a:off x="3982269" y="50527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DDBF25C-0F46-D50E-959A-592EBBC9B18E}"/>
                </a:ext>
              </a:extLst>
            </p:cNvPr>
            <p:cNvSpPr/>
            <p:nvPr/>
          </p:nvSpPr>
          <p:spPr>
            <a:xfrm>
              <a:off x="4624842" y="50527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57C28B3-3E90-327D-A0E1-0D518844E144}"/>
                </a:ext>
              </a:extLst>
            </p:cNvPr>
            <p:cNvSpPr/>
            <p:nvPr/>
          </p:nvSpPr>
          <p:spPr>
            <a:xfrm>
              <a:off x="3979498" y="529785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2726794A-8A8E-320D-6FC8-B551525CED08}"/>
                </a:ext>
              </a:extLst>
            </p:cNvPr>
            <p:cNvSpPr/>
            <p:nvPr/>
          </p:nvSpPr>
          <p:spPr>
            <a:xfrm>
              <a:off x="4622071" y="529785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D9602F64-3D69-301F-C501-B4AAF7E7CCA0}"/>
                </a:ext>
              </a:extLst>
            </p:cNvPr>
            <p:cNvSpPr/>
            <p:nvPr/>
          </p:nvSpPr>
          <p:spPr>
            <a:xfrm rot="10800000">
              <a:off x="4949267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D9D21D7-5F83-E0D7-3459-862D213A3965}"/>
                </a:ext>
              </a:extLst>
            </p:cNvPr>
            <p:cNvSpPr/>
            <p:nvPr/>
          </p:nvSpPr>
          <p:spPr>
            <a:xfrm rot="10800000">
              <a:off x="4627982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B54AF73-A0FD-4776-1CFB-22FFD5164982}"/>
                </a:ext>
              </a:extLst>
            </p:cNvPr>
            <p:cNvSpPr/>
            <p:nvPr/>
          </p:nvSpPr>
          <p:spPr>
            <a:xfrm rot="10800000">
              <a:off x="4306695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813823A-FFC4-A4D6-6A55-59C16BFD00E6}"/>
                </a:ext>
              </a:extLst>
            </p:cNvPr>
            <p:cNvSpPr/>
            <p:nvPr/>
          </p:nvSpPr>
          <p:spPr>
            <a:xfrm rot="10800000">
              <a:off x="3985157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171" name="Düz Bağlayıcı 440">
              <a:extLst>
                <a:ext uri="{FF2B5EF4-FFF2-40B4-BE49-F238E27FC236}">
                  <a16:creationId xmlns:a16="http://schemas.microsoft.com/office/drawing/2014/main" id="{82D4DF0B-8392-B411-E18A-519456859AF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92314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440">
              <a:extLst>
                <a:ext uri="{FF2B5EF4-FFF2-40B4-BE49-F238E27FC236}">
                  <a16:creationId xmlns:a16="http://schemas.microsoft.com/office/drawing/2014/main" id="{9F9D833F-C929-D9B8-CAB2-75473C107D3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3853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Düz Bağlayıcı 440">
              <a:extLst>
                <a:ext uri="{FF2B5EF4-FFF2-40B4-BE49-F238E27FC236}">
                  <a16:creationId xmlns:a16="http://schemas.microsoft.com/office/drawing/2014/main" id="{14237233-F733-B981-8D99-DFA60DF9D35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4861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Düz Bağlayıcı 440">
              <a:extLst>
                <a:ext uri="{FF2B5EF4-FFF2-40B4-BE49-F238E27FC236}">
                  <a16:creationId xmlns:a16="http://schemas.microsoft.com/office/drawing/2014/main" id="{E29D57C5-FEB2-EF8B-AB49-A2FF1B456F6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399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2021353-F520-BA34-CF5D-63CFD0444DED}"/>
                </a:ext>
              </a:extLst>
            </p:cNvPr>
            <p:cNvSpPr/>
            <p:nvPr/>
          </p:nvSpPr>
          <p:spPr>
            <a:xfrm rot="10800000">
              <a:off x="4949265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8199265-5BE2-10D0-73AD-48B2906FB4B6}"/>
                </a:ext>
              </a:extLst>
            </p:cNvPr>
            <p:cNvSpPr/>
            <p:nvPr/>
          </p:nvSpPr>
          <p:spPr>
            <a:xfrm rot="10800000">
              <a:off x="4627980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C19CC8D-6FBB-2AD8-EF4E-349C4B5404BD}"/>
                </a:ext>
              </a:extLst>
            </p:cNvPr>
            <p:cNvSpPr/>
            <p:nvPr/>
          </p:nvSpPr>
          <p:spPr>
            <a:xfrm rot="10800000">
              <a:off x="4306693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70D8CBBD-56FB-F5E3-B9C2-BC112B3157C3}"/>
                </a:ext>
              </a:extLst>
            </p:cNvPr>
            <p:cNvSpPr/>
            <p:nvPr/>
          </p:nvSpPr>
          <p:spPr>
            <a:xfrm rot="10800000">
              <a:off x="3985155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0F2D569-848F-0747-B14B-ECB411C10B22}"/>
                </a:ext>
              </a:extLst>
            </p:cNvPr>
            <p:cNvSpPr/>
            <p:nvPr/>
          </p:nvSpPr>
          <p:spPr>
            <a:xfrm>
              <a:off x="4949265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94FEE77-4176-1294-D999-71CA5008F0E1}"/>
                </a:ext>
              </a:extLst>
            </p:cNvPr>
            <p:cNvSpPr/>
            <p:nvPr/>
          </p:nvSpPr>
          <p:spPr>
            <a:xfrm>
              <a:off x="4627980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67E9C725-1D15-B39E-FBBF-8F85163C9BD3}"/>
                </a:ext>
              </a:extLst>
            </p:cNvPr>
            <p:cNvSpPr/>
            <p:nvPr/>
          </p:nvSpPr>
          <p:spPr>
            <a:xfrm>
              <a:off x="4306693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B1454967-49C0-ECA6-3931-49134F56C952}"/>
                </a:ext>
              </a:extLst>
            </p:cNvPr>
            <p:cNvSpPr/>
            <p:nvPr/>
          </p:nvSpPr>
          <p:spPr>
            <a:xfrm>
              <a:off x="3985155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C98453EF-9ABF-8581-C8FB-7A8D1C6265FD}"/>
                </a:ext>
              </a:extLst>
            </p:cNvPr>
            <p:cNvSpPr/>
            <p:nvPr/>
          </p:nvSpPr>
          <p:spPr>
            <a:xfrm>
              <a:off x="4952676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157050FD-8F31-98BE-E745-CB25872A7A88}"/>
                </a:ext>
              </a:extLst>
            </p:cNvPr>
            <p:cNvSpPr/>
            <p:nvPr/>
          </p:nvSpPr>
          <p:spPr>
            <a:xfrm>
              <a:off x="4631391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C347238A-8504-2EDB-E31A-7039D3FD9FDC}"/>
                </a:ext>
              </a:extLst>
            </p:cNvPr>
            <p:cNvSpPr/>
            <p:nvPr/>
          </p:nvSpPr>
          <p:spPr>
            <a:xfrm>
              <a:off x="4310104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D4DE49C1-911A-5887-12F4-6D1F4C9C0081}"/>
                </a:ext>
              </a:extLst>
            </p:cNvPr>
            <p:cNvSpPr/>
            <p:nvPr/>
          </p:nvSpPr>
          <p:spPr>
            <a:xfrm>
              <a:off x="3988566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3A953E4-2970-7A66-00C7-7AB4D0BF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Read Disturbance: ColumnDisturb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478" name="Slide Number Placeholder 4">
            <a:extLst>
              <a:ext uri="{FF2B5EF4-FFF2-40B4-BE49-F238E27FC236}">
                <a16:creationId xmlns:a16="http://schemas.microsoft.com/office/drawing/2014/main" id="{4844A5D2-524D-5464-7543-7676D8DE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639" name="Content Placeholder 2">
            <a:extLst>
              <a:ext uri="{FF2B5EF4-FFF2-40B4-BE49-F238E27FC236}">
                <a16:creationId xmlns:a16="http://schemas.microsoft.com/office/drawing/2014/main" id="{F625A657-FC56-56CB-6F9A-3C091042DE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9144000" cy="858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001F60"/>
                </a:solidFill>
              </a:rPr>
              <a:t>ColumnDisturb: </a:t>
            </a:r>
            <a:r>
              <a:rPr lang="en-US" sz="2000" dirty="0"/>
              <a:t>Repeatedly </a:t>
            </a:r>
            <a:r>
              <a:rPr lang="en-US" sz="2000" b="1" dirty="0">
                <a:solidFill>
                  <a:srgbClr val="E63946"/>
                </a:solidFill>
              </a:rPr>
              <a:t>hammering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E63946"/>
                </a:solidFill>
              </a:rPr>
              <a:t>pressing</a:t>
            </a:r>
            <a:r>
              <a:rPr lang="en-US" sz="2000" dirty="0"/>
              <a:t> a DRAM row</a:t>
            </a:r>
            <a:br>
              <a:rPr lang="en-US" sz="2000" dirty="0"/>
            </a:br>
            <a:r>
              <a:rPr lang="en-US" sz="2000" b="1" dirty="0">
                <a:solidFill>
                  <a:srgbClr val="E63946"/>
                </a:solidFill>
              </a:rPr>
              <a:t>disturbs many </a:t>
            </a:r>
            <a:r>
              <a:rPr lang="en-US" sz="2000" dirty="0"/>
              <a:t>DRAM cells </a:t>
            </a:r>
            <a:r>
              <a:rPr lang="en-US" sz="2000" b="1" dirty="0">
                <a:solidFill>
                  <a:srgbClr val="E63946"/>
                </a:solidFill>
              </a:rPr>
              <a:t>on the same DRAM column</a:t>
            </a:r>
            <a:endParaRPr lang="en-US" sz="2000" dirty="0"/>
          </a:p>
          <a:p>
            <a:pPr>
              <a:spcBef>
                <a:spcPts val="400"/>
              </a:spcBef>
            </a:pPr>
            <a:endParaRPr lang="en-GB" sz="2000" dirty="0">
              <a:solidFill>
                <a:srgbClr val="5B2C8E"/>
              </a:solidFill>
            </a:endParaRPr>
          </a:p>
        </p:txBody>
      </p: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BF244097-226C-8939-5565-FF231AA6C8CE}"/>
              </a:ext>
            </a:extLst>
          </p:cNvPr>
          <p:cNvGrpSpPr/>
          <p:nvPr/>
        </p:nvGrpSpPr>
        <p:grpSpPr>
          <a:xfrm>
            <a:off x="5381114" y="2249289"/>
            <a:ext cx="1437029" cy="3678046"/>
            <a:chOff x="3868198" y="1974969"/>
            <a:chExt cx="1437029" cy="3678046"/>
          </a:xfrm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61B4867B-2DB9-4DA0-9B78-13113CD1A46C}"/>
                </a:ext>
              </a:extLst>
            </p:cNvPr>
            <p:cNvGrpSpPr/>
            <p:nvPr/>
          </p:nvGrpSpPr>
          <p:grpSpPr>
            <a:xfrm>
              <a:off x="3868198" y="3400036"/>
              <a:ext cx="1437029" cy="804196"/>
              <a:chOff x="3868198" y="3400036"/>
              <a:chExt cx="1437029" cy="804196"/>
            </a:xfrm>
          </p:grpSpPr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3496D78C-B322-9382-E1DF-F9757D77D5EB}"/>
                  </a:ext>
                </a:extLst>
              </p:cNvPr>
              <p:cNvSpPr txBox="1"/>
              <p:nvPr/>
            </p:nvSpPr>
            <p:spPr>
              <a:xfrm>
                <a:off x="4192543" y="3632966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5" name="Left Brace 604">
                <a:extLst>
                  <a:ext uri="{FF2B5EF4-FFF2-40B4-BE49-F238E27FC236}">
                    <a16:creationId xmlns:a16="http://schemas.microsoft.com/office/drawing/2014/main" id="{12D84060-4551-7C9C-89C7-CB979FD5395D}"/>
                  </a:ext>
                </a:extLst>
              </p:cNvPr>
              <p:cNvSpPr/>
              <p:nvPr/>
            </p:nvSpPr>
            <p:spPr>
              <a:xfrm rot="10800000">
                <a:off x="3868198" y="3400036"/>
                <a:ext cx="299798" cy="804196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E207EC05-D94B-61D2-9A38-2415028DC167}"/>
                </a:ext>
              </a:extLst>
            </p:cNvPr>
            <p:cNvGrpSpPr/>
            <p:nvPr/>
          </p:nvGrpSpPr>
          <p:grpSpPr>
            <a:xfrm>
              <a:off x="3868198" y="1974969"/>
              <a:ext cx="1437029" cy="780911"/>
              <a:chOff x="3868198" y="1974969"/>
              <a:chExt cx="1437029" cy="780911"/>
            </a:xfrm>
          </p:grpSpPr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38855443-1ECA-6253-BB18-03B7ED92B29A}"/>
                  </a:ext>
                </a:extLst>
              </p:cNvPr>
              <p:cNvSpPr txBox="1"/>
              <p:nvPr/>
            </p:nvSpPr>
            <p:spPr>
              <a:xfrm>
                <a:off x="4192543" y="2295658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3" name="Left Brace 602">
                <a:extLst>
                  <a:ext uri="{FF2B5EF4-FFF2-40B4-BE49-F238E27FC236}">
                    <a16:creationId xmlns:a16="http://schemas.microsoft.com/office/drawing/2014/main" id="{3DB0F889-2BC8-D161-CC8D-37E38F3376B8}"/>
                  </a:ext>
                </a:extLst>
              </p:cNvPr>
              <p:cNvSpPr/>
              <p:nvPr/>
            </p:nvSpPr>
            <p:spPr>
              <a:xfrm rot="10800000">
                <a:off x="3868198" y="1974969"/>
                <a:ext cx="299798" cy="780911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F47F0668-EED5-2557-5EDF-C52D037F16E0}"/>
                </a:ext>
              </a:extLst>
            </p:cNvPr>
            <p:cNvGrpSpPr/>
            <p:nvPr/>
          </p:nvGrpSpPr>
          <p:grpSpPr>
            <a:xfrm>
              <a:off x="3868198" y="4879570"/>
              <a:ext cx="1412482" cy="773445"/>
              <a:chOff x="3868198" y="4879570"/>
              <a:chExt cx="1412482" cy="773445"/>
            </a:xfrm>
          </p:grpSpPr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35E5EFD3-FD7C-93EC-C24A-BD779A628737}"/>
                  </a:ext>
                </a:extLst>
              </p:cNvPr>
              <p:cNvSpPr txBox="1"/>
              <p:nvPr/>
            </p:nvSpPr>
            <p:spPr>
              <a:xfrm>
                <a:off x="4167996" y="5080206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1" name="Left Brace 600">
                <a:extLst>
                  <a:ext uri="{FF2B5EF4-FFF2-40B4-BE49-F238E27FC236}">
                    <a16:creationId xmlns:a16="http://schemas.microsoft.com/office/drawing/2014/main" id="{0FFC86F7-8A19-4B3D-30E5-C8CF1C6ADD31}"/>
                  </a:ext>
                </a:extLst>
              </p:cNvPr>
              <p:cNvSpPr/>
              <p:nvPr/>
            </p:nvSpPr>
            <p:spPr>
              <a:xfrm rot="10800000">
                <a:off x="3868198" y="4879570"/>
                <a:ext cx="299798" cy="773445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18C4C6A0-9BE0-A2D0-EC88-751B103BB9F1}"/>
              </a:ext>
            </a:extLst>
          </p:cNvPr>
          <p:cNvGrpSpPr/>
          <p:nvPr/>
        </p:nvGrpSpPr>
        <p:grpSpPr>
          <a:xfrm>
            <a:off x="3990430" y="3217683"/>
            <a:ext cx="1159018" cy="1724745"/>
            <a:chOff x="3988972" y="3219605"/>
            <a:chExt cx="1159018" cy="1724745"/>
          </a:xfrm>
        </p:grpSpPr>
        <p:sp>
          <p:nvSpPr>
            <p:cNvPr id="629" name="Dikdörtgen 256">
              <a:extLst>
                <a:ext uri="{FF2B5EF4-FFF2-40B4-BE49-F238E27FC236}">
                  <a16:creationId xmlns:a16="http://schemas.microsoft.com/office/drawing/2014/main" id="{345F0ABD-CA68-0C45-C7C1-365EBEF88C9B}"/>
                </a:ext>
              </a:extLst>
            </p:cNvPr>
            <p:cNvSpPr/>
            <p:nvPr/>
          </p:nvSpPr>
          <p:spPr>
            <a:xfrm>
              <a:off x="3988972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  <p:sp>
          <p:nvSpPr>
            <p:cNvPr id="630" name="Dikdörtgen 256">
              <a:extLst>
                <a:ext uri="{FF2B5EF4-FFF2-40B4-BE49-F238E27FC236}">
                  <a16:creationId xmlns:a16="http://schemas.microsoft.com/office/drawing/2014/main" id="{5152F5D6-C36F-7CB4-DF07-8D0C6051CC8A}"/>
                </a:ext>
              </a:extLst>
            </p:cNvPr>
            <p:cNvSpPr/>
            <p:nvPr/>
          </p:nvSpPr>
          <p:spPr>
            <a:xfrm>
              <a:off x="4631056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  <p:sp>
          <p:nvSpPr>
            <p:cNvPr id="631" name="Dikdörtgen 256">
              <a:extLst>
                <a:ext uri="{FF2B5EF4-FFF2-40B4-BE49-F238E27FC236}">
                  <a16:creationId xmlns:a16="http://schemas.microsoft.com/office/drawing/2014/main" id="{41427F95-B0E4-8B75-899A-0E43AC1E3883}"/>
                </a:ext>
              </a:extLst>
            </p:cNvPr>
            <p:cNvSpPr/>
            <p:nvPr/>
          </p:nvSpPr>
          <p:spPr>
            <a:xfrm>
              <a:off x="3988972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  <p:sp>
          <p:nvSpPr>
            <p:cNvPr id="632" name="Dikdörtgen 256">
              <a:extLst>
                <a:ext uri="{FF2B5EF4-FFF2-40B4-BE49-F238E27FC236}">
                  <a16:creationId xmlns:a16="http://schemas.microsoft.com/office/drawing/2014/main" id="{B76056CF-C0E3-A037-5348-6EFF31F968B3}"/>
                </a:ext>
              </a:extLst>
            </p:cNvPr>
            <p:cNvSpPr/>
            <p:nvPr/>
          </p:nvSpPr>
          <p:spPr>
            <a:xfrm>
              <a:off x="4631056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7C00E1-FE39-8D56-BCC3-D8A8184EFAFE}"/>
              </a:ext>
            </a:extLst>
          </p:cNvPr>
          <p:cNvGrpSpPr/>
          <p:nvPr/>
        </p:nvGrpSpPr>
        <p:grpSpPr>
          <a:xfrm>
            <a:off x="3988972" y="3219605"/>
            <a:ext cx="1159018" cy="1724745"/>
            <a:chOff x="3988972" y="3219605"/>
            <a:chExt cx="1159018" cy="1724745"/>
          </a:xfrm>
        </p:grpSpPr>
        <p:sp>
          <p:nvSpPr>
            <p:cNvPr id="58" name="Dikdörtgen 256">
              <a:extLst>
                <a:ext uri="{FF2B5EF4-FFF2-40B4-BE49-F238E27FC236}">
                  <a16:creationId xmlns:a16="http://schemas.microsoft.com/office/drawing/2014/main" id="{58533CC2-7C31-AD0C-5899-8342EF3AC84E}"/>
                </a:ext>
              </a:extLst>
            </p:cNvPr>
            <p:cNvSpPr/>
            <p:nvPr/>
          </p:nvSpPr>
          <p:spPr>
            <a:xfrm>
              <a:off x="3988972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52" name="Dikdörtgen 256">
              <a:extLst>
                <a:ext uri="{FF2B5EF4-FFF2-40B4-BE49-F238E27FC236}">
                  <a16:creationId xmlns:a16="http://schemas.microsoft.com/office/drawing/2014/main" id="{CAD14996-6845-E29C-95A2-E9848112BFBB}"/>
                </a:ext>
              </a:extLst>
            </p:cNvPr>
            <p:cNvSpPr/>
            <p:nvPr/>
          </p:nvSpPr>
          <p:spPr>
            <a:xfrm>
              <a:off x="4631056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90" name="Dikdörtgen 256">
              <a:extLst>
                <a:ext uri="{FF2B5EF4-FFF2-40B4-BE49-F238E27FC236}">
                  <a16:creationId xmlns:a16="http://schemas.microsoft.com/office/drawing/2014/main" id="{0D57F998-DE75-D808-1427-30123412C204}"/>
                </a:ext>
              </a:extLst>
            </p:cNvPr>
            <p:cNvSpPr/>
            <p:nvPr/>
          </p:nvSpPr>
          <p:spPr>
            <a:xfrm>
              <a:off x="3988972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61" name="Dikdörtgen 256">
              <a:extLst>
                <a:ext uri="{FF2B5EF4-FFF2-40B4-BE49-F238E27FC236}">
                  <a16:creationId xmlns:a16="http://schemas.microsoft.com/office/drawing/2014/main" id="{6E361B56-911B-77A3-B951-B7A7EC98EE45}"/>
                </a:ext>
              </a:extLst>
            </p:cNvPr>
            <p:cNvSpPr/>
            <p:nvPr/>
          </p:nvSpPr>
          <p:spPr>
            <a:xfrm>
              <a:off x="4631056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FCED1326-78F4-833E-1B9B-C860322FACDD}"/>
              </a:ext>
            </a:extLst>
          </p:cNvPr>
          <p:cNvGrpSpPr/>
          <p:nvPr/>
        </p:nvGrpSpPr>
        <p:grpSpPr>
          <a:xfrm>
            <a:off x="4070350" y="3209075"/>
            <a:ext cx="997325" cy="1747100"/>
            <a:chOff x="4070350" y="3209075"/>
            <a:chExt cx="997325" cy="1747100"/>
          </a:xfrm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FFF79DF7-6E78-2C1F-C0E8-F5D8F93EC75B}"/>
                </a:ext>
              </a:extLst>
            </p:cNvPr>
            <p:cNvGrpSpPr/>
            <p:nvPr/>
          </p:nvGrpSpPr>
          <p:grpSpPr>
            <a:xfrm>
              <a:off x="4070350" y="4660050"/>
              <a:ext cx="349200" cy="289775"/>
              <a:chOff x="4070350" y="4660050"/>
              <a:chExt cx="349200" cy="289775"/>
            </a:xfrm>
          </p:grpSpPr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A8230938-4381-A49F-2222-69E48EC011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D7CA4C37-26A0-BA0C-0120-EF31E67AA5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492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8E8D783D-5F83-CC68-5B23-2BA554266A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380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11926839-5B1A-C2ED-B7E3-E4111360A502}"/>
                </a:ext>
              </a:extLst>
            </p:cNvPr>
            <p:cNvGrpSpPr/>
            <p:nvPr/>
          </p:nvGrpSpPr>
          <p:grpSpPr>
            <a:xfrm>
              <a:off x="4714875" y="4666400"/>
              <a:ext cx="352800" cy="289775"/>
              <a:chOff x="4070350" y="4660050"/>
              <a:chExt cx="352800" cy="289775"/>
            </a:xfrm>
          </p:grpSpPr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4B3C6720-C367-BF76-35FA-247B882A7C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BF655626-FD46-B0D0-A2DA-E467FFBED1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528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7D02A3BC-7102-9A74-054F-F6467D6736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015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9761877D-FC1D-FE1D-236F-30C6F09FD828}"/>
                </a:ext>
              </a:extLst>
            </p:cNvPr>
            <p:cNvGrpSpPr/>
            <p:nvPr/>
          </p:nvGrpSpPr>
          <p:grpSpPr>
            <a:xfrm>
              <a:off x="4073525" y="3209075"/>
              <a:ext cx="345600" cy="289775"/>
              <a:chOff x="4070350" y="4660050"/>
              <a:chExt cx="345600" cy="289775"/>
            </a:xfrm>
          </p:grpSpPr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95DD09E2-2D20-A372-0B17-32F6D9AEEC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732B095B-662F-EBE2-CBE8-C489936261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456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DE3E1ACA-B463-E108-49BB-E8C79618F6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745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id="{A51F7133-4D86-8F69-8620-98C2CC18C072}"/>
                </a:ext>
              </a:extLst>
            </p:cNvPr>
            <p:cNvGrpSpPr/>
            <p:nvPr/>
          </p:nvGrpSpPr>
          <p:grpSpPr>
            <a:xfrm>
              <a:off x="4721225" y="3215425"/>
              <a:ext cx="345600" cy="289775"/>
              <a:chOff x="4073525" y="4660050"/>
              <a:chExt cx="345600" cy="289775"/>
            </a:xfrm>
          </p:grpSpPr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EC4BB46F-4F69-C9D9-CE53-9DCA8F79E2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4BB393FB-283A-5234-55F1-9B2E4DB985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3525" y="4797425"/>
                <a:ext cx="3456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0DBB1476-3C97-CCB8-5C29-7AE80CAB47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380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E0A04AE-BDCA-AE7A-0F21-7138639248E3}"/>
              </a:ext>
            </a:extLst>
          </p:cNvPr>
          <p:cNvGrpSpPr/>
          <p:nvPr/>
        </p:nvGrpSpPr>
        <p:grpSpPr>
          <a:xfrm>
            <a:off x="266932" y="3316361"/>
            <a:ext cx="3516505" cy="1490531"/>
            <a:chOff x="266932" y="3316361"/>
            <a:chExt cx="3516505" cy="1490531"/>
          </a:xfrm>
        </p:grpSpPr>
        <p:sp>
          <p:nvSpPr>
            <p:cNvPr id="193" name="Rounded Rectangle 73">
              <a:extLst>
                <a:ext uri="{FF2B5EF4-FFF2-40B4-BE49-F238E27FC236}">
                  <a16:creationId xmlns:a16="http://schemas.microsoft.com/office/drawing/2014/main" id="{5DE461BC-62D6-7D43-2EC9-2388C5C2ABDA}"/>
                </a:ext>
              </a:extLst>
            </p:cNvPr>
            <p:cNvSpPr/>
            <p:nvPr/>
          </p:nvSpPr>
          <p:spPr>
            <a:xfrm>
              <a:off x="266932" y="3683275"/>
              <a:ext cx="3071886" cy="951241"/>
            </a:xfrm>
            <a:prstGeom prst="roundRect">
              <a:avLst>
                <a:gd name="adj" fmla="val 8811"/>
              </a:avLst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74320" rtlCol="0" anchor="ctr"/>
            <a:lstStyle/>
            <a:p>
              <a:pPr algn="ctr"/>
              <a:r>
                <a:rPr lang="en-US" sz="1600" b="1" dirty="0">
                  <a:solidFill>
                    <a:srgbClr val="1A4B8A"/>
                  </a:solidFill>
                  <a:latin typeface="Aptos" panose="020B0503050203000203" pitchFamily="34" charset="0"/>
                </a:rPr>
                <a:t>Open-</a:t>
              </a:r>
              <a:r>
                <a:rPr lang="en-US" sz="1600" b="1" dirty="0" err="1">
                  <a:solidFill>
                    <a:srgbClr val="1A4B8A"/>
                  </a:solidFill>
                  <a:latin typeface="Aptos" panose="020B0503050203000203" pitchFamily="34" charset="0"/>
                </a:rPr>
                <a:t>bitline</a:t>
              </a:r>
              <a:r>
                <a:rPr lang="en-US" sz="1600" b="1" dirty="0">
                  <a:solidFill>
                    <a:srgbClr val="1A4B8A"/>
                  </a:solidFill>
                  <a:latin typeface="Aptos" panose="020B0503050203000203" pitchFamily="34" charset="0"/>
                </a:rPr>
                <a:t> architecture:</a:t>
              </a:r>
              <a:br>
                <a:rPr lang="en-US" sz="1600" b="1" dirty="0">
                  <a:solidFill>
                    <a:srgbClr val="1A4B8A"/>
                  </a:solidFill>
                  <a:latin typeface="Aptos" panose="020B0503050203000203" pitchFamily="34" charset="0"/>
                </a:rPr>
              </a:br>
              <a:r>
                <a:rPr lang="en-US" sz="1600" b="1" dirty="0">
                  <a:solidFill>
                    <a:srgbClr val="1A4B8A"/>
                  </a:solidFill>
                  <a:latin typeface="Aptos" panose="020B0503050203000203" pitchFamily="34" charset="0"/>
                </a:rPr>
                <a:t>columns of a single row</a:t>
              </a:r>
              <a:br>
                <a:rPr lang="en-US" sz="1600" b="1" dirty="0">
                  <a:solidFill>
                    <a:srgbClr val="1A4B8A"/>
                  </a:solidFill>
                  <a:latin typeface="Aptos" panose="020B0503050203000203" pitchFamily="34" charset="0"/>
                </a:rPr>
              </a:br>
              <a:r>
                <a:rPr lang="en-US" sz="1600" b="1" dirty="0">
                  <a:solidFill>
                    <a:srgbClr val="1A4B8A"/>
                  </a:solidFill>
                  <a:latin typeface="Aptos" panose="020B0503050203000203" pitchFamily="34" charset="0"/>
                </a:rPr>
                <a:t>span multiple subarrays</a:t>
              </a:r>
            </a:p>
          </p:txBody>
        </p:sp>
        <p:cxnSp>
          <p:nvCxnSpPr>
            <p:cNvPr id="194" name="Connector: Curved 5">
              <a:extLst>
                <a:ext uri="{FF2B5EF4-FFF2-40B4-BE49-F238E27FC236}">
                  <a16:creationId xmlns:a16="http://schemas.microsoft.com/office/drawing/2014/main" id="{E7F96A2C-4B06-C8B1-F6D4-18C3BB96B567}"/>
                </a:ext>
              </a:extLst>
            </p:cNvPr>
            <p:cNvCxnSpPr>
              <a:cxnSpLocks/>
              <a:stCxn id="193" idx="0"/>
            </p:cNvCxnSpPr>
            <p:nvPr/>
          </p:nvCxnSpPr>
          <p:spPr>
            <a:xfrm rot="5400000" flipH="1" flipV="1">
              <a:off x="2609699" y="2509537"/>
              <a:ext cx="366914" cy="1980562"/>
            </a:xfrm>
            <a:prstGeom prst="curvedConnector2">
              <a:avLst/>
            </a:prstGeom>
            <a:ln w="38100">
              <a:solidFill>
                <a:srgbClr val="1A4B8A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or: Curved 5">
              <a:extLst>
                <a:ext uri="{FF2B5EF4-FFF2-40B4-BE49-F238E27FC236}">
                  <a16:creationId xmlns:a16="http://schemas.microsoft.com/office/drawing/2014/main" id="{A28750E6-A986-8C7F-B10E-5ABA2922139A}"/>
                </a:ext>
              </a:extLst>
            </p:cNvPr>
            <p:cNvCxnSpPr>
              <a:cxnSpLocks/>
              <a:stCxn id="193" idx="2"/>
            </p:cNvCxnSpPr>
            <p:nvPr/>
          </p:nvCxnSpPr>
          <p:spPr>
            <a:xfrm rot="16200000" flipH="1">
              <a:off x="2706968" y="3730423"/>
              <a:ext cx="172376" cy="1980562"/>
            </a:xfrm>
            <a:prstGeom prst="curvedConnector2">
              <a:avLst/>
            </a:prstGeom>
            <a:ln w="38100">
              <a:solidFill>
                <a:srgbClr val="1A4B8A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1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E467-9E87-7830-2C55-7CE4A6617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C440114-98A9-ACF4-B792-280E989C2834}"/>
              </a:ext>
            </a:extLst>
          </p:cNvPr>
          <p:cNvGrpSpPr/>
          <p:nvPr/>
        </p:nvGrpSpPr>
        <p:grpSpPr>
          <a:xfrm>
            <a:off x="3892317" y="2264285"/>
            <a:ext cx="1359366" cy="3657775"/>
            <a:chOff x="3892317" y="2264285"/>
            <a:chExt cx="1359366" cy="3657775"/>
          </a:xfrm>
        </p:grpSpPr>
        <p:cxnSp>
          <p:nvCxnSpPr>
            <p:cNvPr id="488" name="Düz Bağlayıcı 440">
              <a:extLst>
                <a:ext uri="{FF2B5EF4-FFF2-40B4-BE49-F238E27FC236}">
                  <a16:creationId xmlns:a16="http://schemas.microsoft.com/office/drawing/2014/main" id="{6835CEA2-7CE2-96BE-ED55-795D650E183F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3028889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Düz Bağlayıcı 440">
              <a:extLst>
                <a:ext uri="{FF2B5EF4-FFF2-40B4-BE49-F238E27FC236}">
                  <a16:creationId xmlns:a16="http://schemas.microsoft.com/office/drawing/2014/main" id="{0401ABE0-20A1-3498-E594-AFB141D364BB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276891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Düz Bağlayıcı 440">
              <a:extLst>
                <a:ext uri="{FF2B5EF4-FFF2-40B4-BE49-F238E27FC236}">
                  <a16:creationId xmlns:a16="http://schemas.microsoft.com/office/drawing/2014/main" id="{47AC0771-D86A-6112-DC34-0542F9367C41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226428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Düz Bağlayıcı 440">
              <a:extLst>
                <a:ext uri="{FF2B5EF4-FFF2-40B4-BE49-F238E27FC236}">
                  <a16:creationId xmlns:a16="http://schemas.microsoft.com/office/drawing/2014/main" id="{8DE1F6B3-2BA4-A0D4-25B2-F26F88E3BA9C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17" y="250935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0">
              <a:extLst>
                <a:ext uri="{FF2B5EF4-FFF2-40B4-BE49-F238E27FC236}">
                  <a16:creationId xmlns:a16="http://schemas.microsoft.com/office/drawing/2014/main" id="{2895C5FC-8C12-63BA-25B6-0D81011840D4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92206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Düz Bağlayıcı 440">
              <a:extLst>
                <a:ext uri="{FF2B5EF4-FFF2-40B4-BE49-F238E27FC236}">
                  <a16:creationId xmlns:a16="http://schemas.microsoft.com/office/drawing/2014/main" id="{875716D7-0050-9268-D5C1-843C1A5AA4B0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66208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Düz Bağlayıcı 440">
              <a:extLst>
                <a:ext uri="{FF2B5EF4-FFF2-40B4-BE49-F238E27FC236}">
                  <a16:creationId xmlns:a16="http://schemas.microsoft.com/office/drawing/2014/main" id="{8E4A7AF3-E9AF-F55E-D312-83FB121DE41F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15745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440">
              <a:extLst>
                <a:ext uri="{FF2B5EF4-FFF2-40B4-BE49-F238E27FC236}">
                  <a16:creationId xmlns:a16="http://schemas.microsoft.com/office/drawing/2014/main" id="{22E9A759-66FD-5308-C47B-E27F25A251EA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5402527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40511F79-90C4-54C3-D42B-8EA3FBBFEE5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3611" y="3690681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Düz Bağlayıcı 440">
              <a:extLst>
                <a:ext uri="{FF2B5EF4-FFF2-40B4-BE49-F238E27FC236}">
                  <a16:creationId xmlns:a16="http://schemas.microsoft.com/office/drawing/2014/main" id="{697D485B-C14B-400A-BFAF-F7720FEB978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3611" y="4472498"/>
              <a:ext cx="1353824" cy="0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D2379B59-ECE2-2DDF-14CC-EA76B2DB7A5B}"/>
                </a:ext>
              </a:extLst>
            </p:cNvPr>
            <p:cNvCxnSpPr>
              <a:cxnSpLocks/>
            </p:cNvCxnSpPr>
            <p:nvPr/>
          </p:nvCxnSpPr>
          <p:spPr>
            <a:xfrm>
              <a:off x="3896565" y="4202691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40">
              <a:extLst>
                <a:ext uri="{FF2B5EF4-FFF2-40B4-BE49-F238E27FC236}">
                  <a16:creationId xmlns:a16="http://schemas.microsoft.com/office/drawing/2014/main" id="{C1F557F8-8D40-7128-9642-82BA9E9E5C1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2317" y="394990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9" name="Düz Bağlayıcı 440">
            <a:extLst>
              <a:ext uri="{FF2B5EF4-FFF2-40B4-BE49-F238E27FC236}">
                <a16:creationId xmlns:a16="http://schemas.microsoft.com/office/drawing/2014/main" id="{DA937BB8-21E0-1D28-5162-FCEFC8B331C1}"/>
              </a:ext>
            </a:extLst>
          </p:cNvPr>
          <p:cNvCxnSpPr>
            <a:cxnSpLocks/>
          </p:cNvCxnSpPr>
          <p:nvPr/>
        </p:nvCxnSpPr>
        <p:spPr>
          <a:xfrm rot="10800000">
            <a:off x="3895088" y="3955413"/>
            <a:ext cx="1353824" cy="0"/>
          </a:xfrm>
          <a:prstGeom prst="line">
            <a:avLst/>
          </a:prstGeom>
          <a:ln w="3810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458417D-10B6-C195-C670-3332AFF4FEC8}"/>
              </a:ext>
            </a:extLst>
          </p:cNvPr>
          <p:cNvGrpSpPr/>
          <p:nvPr/>
        </p:nvGrpSpPr>
        <p:grpSpPr>
          <a:xfrm>
            <a:off x="4086377" y="2068237"/>
            <a:ext cx="969767" cy="4032318"/>
            <a:chOff x="4086377" y="2068237"/>
            <a:chExt cx="969767" cy="4032318"/>
          </a:xfrm>
        </p:grpSpPr>
        <p:cxnSp>
          <p:nvCxnSpPr>
            <p:cNvPr id="485" name="Düz Bağlayıcı 440">
              <a:extLst>
                <a:ext uri="{FF2B5EF4-FFF2-40B4-BE49-F238E27FC236}">
                  <a16:creationId xmlns:a16="http://schemas.microsoft.com/office/drawing/2014/main" id="{9EBB76DD-CFBD-BE2F-6A4F-08923A692817}"/>
                </a:ext>
              </a:extLst>
            </p:cNvPr>
            <p:cNvCxnSpPr>
              <a:cxnSpLocks/>
            </p:cNvCxnSpPr>
            <p:nvPr/>
          </p:nvCxnSpPr>
          <p:spPr>
            <a:xfrm>
              <a:off x="4728949" y="2068237"/>
              <a:ext cx="0" cy="103006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Düz Bağlayıcı 440">
              <a:extLst>
                <a:ext uri="{FF2B5EF4-FFF2-40B4-BE49-F238E27FC236}">
                  <a16:creationId xmlns:a16="http://schemas.microsoft.com/office/drawing/2014/main" id="{B1027FC0-6EAC-4578-C004-C75EBEA53377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09" y="2351983"/>
              <a:ext cx="0" cy="863994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Düz Bağlayıcı 440">
              <a:extLst>
                <a:ext uri="{FF2B5EF4-FFF2-40B4-BE49-F238E27FC236}">
                  <a16:creationId xmlns:a16="http://schemas.microsoft.com/office/drawing/2014/main" id="{41FD8A7B-154F-793C-161A-AE6D28B8FEEF}"/>
                </a:ext>
              </a:extLst>
            </p:cNvPr>
            <p:cNvCxnSpPr>
              <a:cxnSpLocks/>
            </p:cNvCxnSpPr>
            <p:nvPr/>
          </p:nvCxnSpPr>
          <p:spPr>
            <a:xfrm>
              <a:off x="4086377" y="2068237"/>
              <a:ext cx="0" cy="9015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Düz Bağlayıcı 440">
              <a:extLst>
                <a:ext uri="{FF2B5EF4-FFF2-40B4-BE49-F238E27FC236}">
                  <a16:creationId xmlns:a16="http://schemas.microsoft.com/office/drawing/2014/main" id="{C87CE6DF-183D-3FC8-5366-A981FF8817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2147" y="2419754"/>
              <a:ext cx="5516" cy="83843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40">
              <a:extLst>
                <a:ext uri="{FF2B5EF4-FFF2-40B4-BE49-F238E27FC236}">
                  <a16:creationId xmlns:a16="http://schemas.microsoft.com/office/drawing/2014/main" id="{375EA1DB-0D91-1D99-579A-5CE651E37A3E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4947896"/>
              <a:ext cx="0" cy="103006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40">
              <a:extLst>
                <a:ext uri="{FF2B5EF4-FFF2-40B4-BE49-F238E27FC236}">
                  <a16:creationId xmlns:a16="http://schemas.microsoft.com/office/drawing/2014/main" id="{55EF8B98-21AB-7F9D-E1B7-EA5B573CF31F}"/>
                </a:ext>
              </a:extLst>
            </p:cNvPr>
            <p:cNvCxnSpPr>
              <a:cxnSpLocks/>
            </p:cNvCxnSpPr>
            <p:nvPr/>
          </p:nvCxnSpPr>
          <p:spPr>
            <a:xfrm>
              <a:off x="5052980" y="5236362"/>
              <a:ext cx="0" cy="863994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440">
              <a:extLst>
                <a:ext uri="{FF2B5EF4-FFF2-40B4-BE49-F238E27FC236}">
                  <a16:creationId xmlns:a16="http://schemas.microsoft.com/office/drawing/2014/main" id="{5887D0A9-60DF-2B51-3437-55F4F2647B6D}"/>
                </a:ext>
              </a:extLst>
            </p:cNvPr>
            <p:cNvCxnSpPr>
              <a:cxnSpLocks/>
            </p:cNvCxnSpPr>
            <p:nvPr/>
          </p:nvCxnSpPr>
          <p:spPr>
            <a:xfrm>
              <a:off x="4089148" y="4884677"/>
              <a:ext cx="0" cy="107585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Düz Bağlayıcı 440">
              <a:extLst>
                <a:ext uri="{FF2B5EF4-FFF2-40B4-BE49-F238E27FC236}">
                  <a16:creationId xmlns:a16="http://schemas.microsoft.com/office/drawing/2014/main" id="{04B576A5-3918-C151-EF29-E3A593FB91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4918" y="5262125"/>
              <a:ext cx="5516" cy="83843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4B1EDA0D-8727-C09A-C042-5F7B01782E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4831" y="3341552"/>
              <a:ext cx="29" cy="1157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AC6C1C6A-CE0C-5EA1-0C86-183EE5926D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35" y="3455336"/>
              <a:ext cx="252" cy="94766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AF3892AD-16CE-1CB4-4F06-94BBAF9A0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2147" y="3683652"/>
              <a:ext cx="11425" cy="1078676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25F9C5B1-B481-674C-0C39-598FB1BD7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0209" y="3943628"/>
              <a:ext cx="5935" cy="8187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9F0F258-8497-2391-A00E-D0DD77134CBF}"/>
              </a:ext>
            </a:extLst>
          </p:cNvPr>
          <p:cNvGrpSpPr/>
          <p:nvPr/>
        </p:nvGrpSpPr>
        <p:grpSpPr>
          <a:xfrm>
            <a:off x="4089882" y="2347401"/>
            <a:ext cx="966261" cy="3625973"/>
            <a:chOff x="4089148" y="2351983"/>
            <a:chExt cx="966261" cy="3625973"/>
          </a:xfrm>
        </p:grpSpPr>
        <p:cxnSp>
          <p:nvCxnSpPr>
            <p:cNvPr id="493" name="Düz Bağlayıcı 440">
              <a:extLst>
                <a:ext uri="{FF2B5EF4-FFF2-40B4-BE49-F238E27FC236}">
                  <a16:creationId xmlns:a16="http://schemas.microsoft.com/office/drawing/2014/main" id="{5491CE79-F177-BF00-EE61-D89647723239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09" y="2351983"/>
              <a:ext cx="0" cy="863994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Düz Bağlayıcı 440">
              <a:extLst>
                <a:ext uri="{FF2B5EF4-FFF2-40B4-BE49-F238E27FC236}">
                  <a16:creationId xmlns:a16="http://schemas.microsoft.com/office/drawing/2014/main" id="{7EC297B9-0625-BBBB-A0BF-065B57F3872E}"/>
                </a:ext>
              </a:extLst>
            </p:cNvPr>
            <p:cNvCxnSpPr>
              <a:cxnSpLocks/>
              <a:stCxn id="141" idx="4"/>
            </p:cNvCxnSpPr>
            <p:nvPr/>
          </p:nvCxnSpPr>
          <p:spPr>
            <a:xfrm flipH="1">
              <a:off x="4402147" y="2375111"/>
              <a:ext cx="3811" cy="851323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Düz Bağlayıcı 440">
              <a:extLst>
                <a:ext uri="{FF2B5EF4-FFF2-40B4-BE49-F238E27FC236}">
                  <a16:creationId xmlns:a16="http://schemas.microsoft.com/office/drawing/2014/main" id="{E2C8E81C-4650-703E-5ADD-4F9E0DA10FE4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4947896"/>
              <a:ext cx="0" cy="103006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Düz Bağlayıcı 440">
              <a:extLst>
                <a:ext uri="{FF2B5EF4-FFF2-40B4-BE49-F238E27FC236}">
                  <a16:creationId xmlns:a16="http://schemas.microsoft.com/office/drawing/2014/main" id="{4B174AE3-115A-9DFB-F8ED-8CB6E25192A3}"/>
                </a:ext>
              </a:extLst>
            </p:cNvPr>
            <p:cNvCxnSpPr>
              <a:cxnSpLocks/>
            </p:cNvCxnSpPr>
            <p:nvPr/>
          </p:nvCxnSpPr>
          <p:spPr>
            <a:xfrm>
              <a:off x="4089148" y="4884677"/>
              <a:ext cx="0" cy="107585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Düz Bağlayıcı 440">
              <a:extLst>
                <a:ext uri="{FF2B5EF4-FFF2-40B4-BE49-F238E27FC236}">
                  <a16:creationId xmlns:a16="http://schemas.microsoft.com/office/drawing/2014/main" id="{65009EC9-AADA-D930-818A-92CA272334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4831" y="3341552"/>
              <a:ext cx="29" cy="115700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Düz Bağlayıcı 440">
              <a:extLst>
                <a:ext uri="{FF2B5EF4-FFF2-40B4-BE49-F238E27FC236}">
                  <a16:creationId xmlns:a16="http://schemas.microsoft.com/office/drawing/2014/main" id="{DACC997C-ADAC-3BCF-3434-DDFB857A3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35" y="3455336"/>
              <a:ext cx="252" cy="947661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Düz Bağlayıcı 440">
              <a:extLst>
                <a:ext uri="{FF2B5EF4-FFF2-40B4-BE49-F238E27FC236}">
                  <a16:creationId xmlns:a16="http://schemas.microsoft.com/office/drawing/2014/main" id="{249F9C07-36EF-322A-EF7E-0540989A3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2147" y="3683652"/>
              <a:ext cx="11425" cy="1078676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Düz Bağlayıcı 440">
              <a:extLst>
                <a:ext uri="{FF2B5EF4-FFF2-40B4-BE49-F238E27FC236}">
                  <a16:creationId xmlns:a16="http://schemas.microsoft.com/office/drawing/2014/main" id="{D886043C-74E0-0A17-0F47-F96D9232B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0209" y="3803979"/>
              <a:ext cx="5200" cy="899693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BA4604-6289-E0BC-B6EC-5AAF722B6082}"/>
              </a:ext>
            </a:extLst>
          </p:cNvPr>
          <p:cNvGrpSpPr/>
          <p:nvPr/>
        </p:nvGrpSpPr>
        <p:grpSpPr>
          <a:xfrm>
            <a:off x="3976727" y="2159615"/>
            <a:ext cx="1189706" cy="3867115"/>
            <a:chOff x="3976727" y="2159615"/>
            <a:chExt cx="1189706" cy="3867115"/>
          </a:xfrm>
        </p:grpSpPr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1843B8C-D242-6C2B-CD20-428E8EBFBAD1}"/>
                </a:ext>
              </a:extLst>
            </p:cNvPr>
            <p:cNvSpPr/>
            <p:nvPr/>
          </p:nvSpPr>
          <p:spPr>
            <a:xfrm>
              <a:off x="3979498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6C5EF678-6618-5B77-6E14-B4F00AD5FA60}"/>
                </a:ext>
              </a:extLst>
            </p:cNvPr>
            <p:cNvSpPr/>
            <p:nvPr/>
          </p:nvSpPr>
          <p:spPr>
            <a:xfrm>
              <a:off x="4622071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5AA592EB-5B67-D4A8-58C0-841A39B93322}"/>
                </a:ext>
              </a:extLst>
            </p:cNvPr>
            <p:cNvSpPr/>
            <p:nvPr/>
          </p:nvSpPr>
          <p:spPr>
            <a:xfrm>
              <a:off x="4943609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503" name="Düz Bağlayıcı 440">
              <a:extLst>
                <a:ext uri="{FF2B5EF4-FFF2-40B4-BE49-F238E27FC236}">
                  <a16:creationId xmlns:a16="http://schemas.microsoft.com/office/drawing/2014/main" id="{31DD27A6-9510-228E-851D-24B87F67E42D}"/>
                </a:ext>
              </a:extLst>
            </p:cNvPr>
            <p:cNvCxnSpPr>
              <a:cxnSpLocks/>
            </p:cNvCxnSpPr>
            <p:nvPr/>
          </p:nvCxnSpPr>
          <p:spPr>
            <a:xfrm>
              <a:off x="4728949" y="2611603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DE6683A6-36B9-F6DA-B2C1-46A1BE54C8AE}"/>
                </a:ext>
              </a:extLst>
            </p:cNvPr>
            <p:cNvSpPr/>
            <p:nvPr/>
          </p:nvSpPr>
          <p:spPr>
            <a:xfrm>
              <a:off x="3979498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33C6249-211E-106B-BBB1-852471536D76}"/>
                </a:ext>
              </a:extLst>
            </p:cNvPr>
            <p:cNvSpPr/>
            <p:nvPr/>
          </p:nvSpPr>
          <p:spPr>
            <a:xfrm>
              <a:off x="4300784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9AB1AB4-4CFB-9140-995A-1453B05A27C5}"/>
                </a:ext>
              </a:extLst>
            </p:cNvPr>
            <p:cNvSpPr/>
            <p:nvPr/>
          </p:nvSpPr>
          <p:spPr>
            <a:xfrm>
              <a:off x="4943609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A13DEB9-D2B7-C036-5D6E-96F7459668C0}"/>
                </a:ext>
              </a:extLst>
            </p:cNvPr>
            <p:cNvSpPr/>
            <p:nvPr/>
          </p:nvSpPr>
          <p:spPr>
            <a:xfrm>
              <a:off x="4622071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820E14-F1B3-FAB1-39D6-D70DEF8E138B}"/>
                </a:ext>
              </a:extLst>
            </p:cNvPr>
            <p:cNvSpPr/>
            <p:nvPr/>
          </p:nvSpPr>
          <p:spPr>
            <a:xfrm>
              <a:off x="3979498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B0E92EF-C6A1-354D-635A-2DCDC25AFD12}"/>
                </a:ext>
              </a:extLst>
            </p:cNvPr>
            <p:cNvSpPr/>
            <p:nvPr/>
          </p:nvSpPr>
          <p:spPr>
            <a:xfrm>
              <a:off x="4300784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DFB7D3E-7E9F-B91F-691A-BA4654E3BF3D}"/>
                </a:ext>
              </a:extLst>
            </p:cNvPr>
            <p:cNvSpPr/>
            <p:nvPr/>
          </p:nvSpPr>
          <p:spPr>
            <a:xfrm>
              <a:off x="4943609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48A671F-C070-54E5-AF37-BF92ADE78D99}"/>
                </a:ext>
              </a:extLst>
            </p:cNvPr>
            <p:cNvSpPr/>
            <p:nvPr/>
          </p:nvSpPr>
          <p:spPr>
            <a:xfrm>
              <a:off x="4622071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12A5D28-4D61-ACC6-13A7-0B1FE993D780}"/>
                </a:ext>
              </a:extLst>
            </p:cNvPr>
            <p:cNvSpPr/>
            <p:nvPr/>
          </p:nvSpPr>
          <p:spPr>
            <a:xfrm>
              <a:off x="4300784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E1503653-250D-7E65-82C8-F4D21B7777BC}"/>
                </a:ext>
              </a:extLst>
            </p:cNvPr>
            <p:cNvSpPr/>
            <p:nvPr/>
          </p:nvSpPr>
          <p:spPr>
            <a:xfrm>
              <a:off x="3976727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A5C2BD18-EDFF-089D-7ECA-45D385B62D40}"/>
                </a:ext>
              </a:extLst>
            </p:cNvPr>
            <p:cNvSpPr/>
            <p:nvPr/>
          </p:nvSpPr>
          <p:spPr>
            <a:xfrm>
              <a:off x="4298013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C34402EF-953D-D77E-6A18-86CF0DAA8D3A}"/>
                </a:ext>
              </a:extLst>
            </p:cNvPr>
            <p:cNvSpPr/>
            <p:nvPr/>
          </p:nvSpPr>
          <p:spPr>
            <a:xfrm>
              <a:off x="4940838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5B4B7875-5039-4032-14E0-278F7EA7D68B}"/>
                </a:ext>
              </a:extLst>
            </p:cNvPr>
            <p:cNvSpPr/>
            <p:nvPr/>
          </p:nvSpPr>
          <p:spPr>
            <a:xfrm>
              <a:off x="4619300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27A6E42-AEB2-618D-826C-917526E94A71}"/>
                </a:ext>
              </a:extLst>
            </p:cNvPr>
            <p:cNvSpPr/>
            <p:nvPr/>
          </p:nvSpPr>
          <p:spPr>
            <a:xfrm>
              <a:off x="3982269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1FA9DF-0451-742F-B184-7752047FF78D}"/>
                </a:ext>
              </a:extLst>
            </p:cNvPr>
            <p:cNvSpPr/>
            <p:nvPr/>
          </p:nvSpPr>
          <p:spPr>
            <a:xfrm>
              <a:off x="4624842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FB290A-5F13-4B26-ABC4-35928DC0E726}"/>
                </a:ext>
              </a:extLst>
            </p:cNvPr>
            <p:cNvSpPr/>
            <p:nvPr/>
          </p:nvSpPr>
          <p:spPr>
            <a:xfrm>
              <a:off x="4946380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63" name="Düz Bağlayıcı 440">
              <a:extLst>
                <a:ext uri="{FF2B5EF4-FFF2-40B4-BE49-F238E27FC236}">
                  <a16:creationId xmlns:a16="http://schemas.microsoft.com/office/drawing/2014/main" id="{485FA9CF-E0BE-E2EC-F230-780AB6C62E75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5504774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ADFD24B1-7E3D-9FB6-3BF1-1B0FE2B78816}"/>
                </a:ext>
              </a:extLst>
            </p:cNvPr>
            <p:cNvSpPr/>
            <p:nvPr/>
          </p:nvSpPr>
          <p:spPr>
            <a:xfrm>
              <a:off x="3982269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BDC1EE34-EB00-469F-A4A9-0E74585B1D87}"/>
                </a:ext>
              </a:extLst>
            </p:cNvPr>
            <p:cNvSpPr/>
            <p:nvPr/>
          </p:nvSpPr>
          <p:spPr>
            <a:xfrm>
              <a:off x="4303555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6390712D-0FD3-FB98-C1CB-5C0A90BC744D}"/>
                </a:ext>
              </a:extLst>
            </p:cNvPr>
            <p:cNvSpPr/>
            <p:nvPr/>
          </p:nvSpPr>
          <p:spPr>
            <a:xfrm>
              <a:off x="4946380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0523CB7B-8E6A-A0AD-D9ED-9C14C1467540}"/>
                </a:ext>
              </a:extLst>
            </p:cNvPr>
            <p:cNvSpPr/>
            <p:nvPr/>
          </p:nvSpPr>
          <p:spPr>
            <a:xfrm>
              <a:off x="4624842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EFF29F94-AB11-F4D1-F49B-8E6BA42C7C33}"/>
                </a:ext>
              </a:extLst>
            </p:cNvPr>
            <p:cNvSpPr/>
            <p:nvPr/>
          </p:nvSpPr>
          <p:spPr>
            <a:xfrm>
              <a:off x="3982269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469BC571-7DDE-38C1-86B7-FC825F5659CE}"/>
                </a:ext>
              </a:extLst>
            </p:cNvPr>
            <p:cNvSpPr/>
            <p:nvPr/>
          </p:nvSpPr>
          <p:spPr>
            <a:xfrm>
              <a:off x="4303555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483333E6-770D-EE2A-17C0-245204B2E820}"/>
                </a:ext>
              </a:extLst>
            </p:cNvPr>
            <p:cNvSpPr/>
            <p:nvPr/>
          </p:nvSpPr>
          <p:spPr>
            <a:xfrm>
              <a:off x="4946380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4690DBE6-8D84-F86C-53F0-58A8E9D86A47}"/>
                </a:ext>
              </a:extLst>
            </p:cNvPr>
            <p:cNvSpPr/>
            <p:nvPr/>
          </p:nvSpPr>
          <p:spPr>
            <a:xfrm>
              <a:off x="4624842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65B6C021-8739-8192-30E4-77D68C2F55D7}"/>
                </a:ext>
              </a:extLst>
            </p:cNvPr>
            <p:cNvSpPr/>
            <p:nvPr/>
          </p:nvSpPr>
          <p:spPr>
            <a:xfrm>
              <a:off x="4303555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6AD71F-7F91-783F-1CAB-FCCDE4631B35}"/>
                </a:ext>
              </a:extLst>
            </p:cNvPr>
            <p:cNvSpPr/>
            <p:nvPr/>
          </p:nvSpPr>
          <p:spPr>
            <a:xfrm>
              <a:off x="3979498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84BAE-E6AD-EB72-9A84-9D60F2338008}"/>
                </a:ext>
              </a:extLst>
            </p:cNvPr>
            <p:cNvSpPr/>
            <p:nvPr/>
          </p:nvSpPr>
          <p:spPr>
            <a:xfrm>
              <a:off x="4300784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AA9CE05-F01E-B15D-EC8A-64126BDBB286}"/>
                </a:ext>
              </a:extLst>
            </p:cNvPr>
            <p:cNvSpPr/>
            <p:nvPr/>
          </p:nvSpPr>
          <p:spPr>
            <a:xfrm>
              <a:off x="4943609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80977C-7D2D-1800-4281-25D998867AE8}"/>
                </a:ext>
              </a:extLst>
            </p:cNvPr>
            <p:cNvSpPr/>
            <p:nvPr/>
          </p:nvSpPr>
          <p:spPr>
            <a:xfrm>
              <a:off x="4622071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C8905DF8-8C6C-A5E1-C7F7-B204A3030ED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144" y="3683651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0F17D7C-3496-A4E1-08C2-9536B2E0A8E7}"/>
                </a:ext>
              </a:extLst>
            </p:cNvPr>
            <p:cNvSpPr/>
            <p:nvPr/>
          </p:nvSpPr>
          <p:spPr>
            <a:xfrm rot="10800000">
              <a:off x="4949267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F5D009B0-6F7B-5423-E4F6-6DDACC08E418}"/>
                </a:ext>
              </a:extLst>
            </p:cNvPr>
            <p:cNvSpPr/>
            <p:nvPr/>
          </p:nvSpPr>
          <p:spPr>
            <a:xfrm rot="10800000">
              <a:off x="4627982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5BB03FE1-C7C5-A2EC-CA00-183671FC4750}"/>
                </a:ext>
              </a:extLst>
            </p:cNvPr>
            <p:cNvSpPr/>
            <p:nvPr/>
          </p:nvSpPr>
          <p:spPr>
            <a:xfrm rot="10800000">
              <a:off x="4306695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DA0AB14-581E-BBF0-9431-3197E0670795}"/>
                </a:ext>
              </a:extLst>
            </p:cNvPr>
            <p:cNvSpPr/>
            <p:nvPr/>
          </p:nvSpPr>
          <p:spPr>
            <a:xfrm rot="10800000">
              <a:off x="3985157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218" name="Düz Bağlayıcı 440">
              <a:extLst>
                <a:ext uri="{FF2B5EF4-FFF2-40B4-BE49-F238E27FC236}">
                  <a16:creationId xmlns:a16="http://schemas.microsoft.com/office/drawing/2014/main" id="{691CC322-D6C7-CC3E-F6E0-AB7C14C1D4C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92314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Düz Bağlayıcı 440">
              <a:extLst>
                <a:ext uri="{FF2B5EF4-FFF2-40B4-BE49-F238E27FC236}">
                  <a16:creationId xmlns:a16="http://schemas.microsoft.com/office/drawing/2014/main" id="{58B237F6-DF75-976B-FEA8-60134149EB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3853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Düz Bağlayıcı 440">
              <a:extLst>
                <a:ext uri="{FF2B5EF4-FFF2-40B4-BE49-F238E27FC236}">
                  <a16:creationId xmlns:a16="http://schemas.microsoft.com/office/drawing/2014/main" id="{6F288688-3704-C200-30F7-3AF814C797C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4861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Düz Bağlayıcı 440">
              <a:extLst>
                <a:ext uri="{FF2B5EF4-FFF2-40B4-BE49-F238E27FC236}">
                  <a16:creationId xmlns:a16="http://schemas.microsoft.com/office/drawing/2014/main" id="{425BA2A6-3792-C340-E505-0C77676D547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399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EADB5EF-9229-B6D9-76E8-E3C1E910CB37}"/>
                </a:ext>
              </a:extLst>
            </p:cNvPr>
            <p:cNvSpPr/>
            <p:nvPr/>
          </p:nvSpPr>
          <p:spPr>
            <a:xfrm rot="10800000">
              <a:off x="4949265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1C30787D-5D93-AA00-6053-EE5B4DB87528}"/>
                </a:ext>
              </a:extLst>
            </p:cNvPr>
            <p:cNvSpPr/>
            <p:nvPr/>
          </p:nvSpPr>
          <p:spPr>
            <a:xfrm rot="10800000">
              <a:off x="4627980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146FF8E-2600-6A94-E80A-A67A515CDA56}"/>
                </a:ext>
              </a:extLst>
            </p:cNvPr>
            <p:cNvSpPr/>
            <p:nvPr/>
          </p:nvSpPr>
          <p:spPr>
            <a:xfrm rot="10800000">
              <a:off x="4306693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8937932D-AE04-1378-B245-6823DDBB39A3}"/>
                </a:ext>
              </a:extLst>
            </p:cNvPr>
            <p:cNvSpPr/>
            <p:nvPr/>
          </p:nvSpPr>
          <p:spPr>
            <a:xfrm rot="10800000">
              <a:off x="3985155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F80EB3D1-4A1F-230E-5511-294025646907}"/>
                </a:ext>
              </a:extLst>
            </p:cNvPr>
            <p:cNvSpPr/>
            <p:nvPr/>
          </p:nvSpPr>
          <p:spPr>
            <a:xfrm>
              <a:off x="4949265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BA7BE04-92FB-DE45-4D5C-3EBF28A7E78E}"/>
                </a:ext>
              </a:extLst>
            </p:cNvPr>
            <p:cNvSpPr/>
            <p:nvPr/>
          </p:nvSpPr>
          <p:spPr>
            <a:xfrm>
              <a:off x="4627980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6763EBAF-6613-0146-41AD-4D71AB609B8E}"/>
                </a:ext>
              </a:extLst>
            </p:cNvPr>
            <p:cNvSpPr/>
            <p:nvPr/>
          </p:nvSpPr>
          <p:spPr>
            <a:xfrm>
              <a:off x="4306693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210755E9-0200-7F5B-FBFF-D8E387351786}"/>
                </a:ext>
              </a:extLst>
            </p:cNvPr>
            <p:cNvSpPr/>
            <p:nvPr/>
          </p:nvSpPr>
          <p:spPr>
            <a:xfrm>
              <a:off x="3985155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E65001-7988-9EAC-1DCA-E6CFBCDCDAE7}"/>
                </a:ext>
              </a:extLst>
            </p:cNvPr>
            <p:cNvSpPr/>
            <p:nvPr/>
          </p:nvSpPr>
          <p:spPr>
            <a:xfrm>
              <a:off x="4952676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BBC0A5-39CA-B713-AE24-17A543A798CD}"/>
                </a:ext>
              </a:extLst>
            </p:cNvPr>
            <p:cNvSpPr/>
            <p:nvPr/>
          </p:nvSpPr>
          <p:spPr>
            <a:xfrm>
              <a:off x="4631391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94841F-D0DF-380E-53F7-F9BCE4F9C382}"/>
                </a:ext>
              </a:extLst>
            </p:cNvPr>
            <p:cNvSpPr/>
            <p:nvPr/>
          </p:nvSpPr>
          <p:spPr>
            <a:xfrm>
              <a:off x="4310104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5C3FC8-597F-4325-C213-F70A30D465F9}"/>
                </a:ext>
              </a:extLst>
            </p:cNvPr>
            <p:cNvSpPr/>
            <p:nvPr/>
          </p:nvSpPr>
          <p:spPr>
            <a:xfrm>
              <a:off x="3988566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737228-68D4-2829-361D-2761E5EA1107}"/>
              </a:ext>
            </a:extLst>
          </p:cNvPr>
          <p:cNvGrpSpPr/>
          <p:nvPr/>
        </p:nvGrpSpPr>
        <p:grpSpPr>
          <a:xfrm>
            <a:off x="3978527" y="2161190"/>
            <a:ext cx="1186935" cy="3867115"/>
            <a:chOff x="3979498" y="2159615"/>
            <a:chExt cx="1186935" cy="3867115"/>
          </a:xfrm>
          <a:solidFill>
            <a:srgbClr val="E63946"/>
          </a:solidFill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74D57AA-D307-F6A4-50D7-8171D4F0C041}"/>
                </a:ext>
              </a:extLst>
            </p:cNvPr>
            <p:cNvSpPr/>
            <p:nvPr/>
          </p:nvSpPr>
          <p:spPr>
            <a:xfrm>
              <a:off x="4943609" y="292422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19B6BF5-0A25-84EA-19B1-8B1C27CB02D9}"/>
                </a:ext>
              </a:extLst>
            </p:cNvPr>
            <p:cNvSpPr/>
            <p:nvPr/>
          </p:nvSpPr>
          <p:spPr>
            <a:xfrm>
              <a:off x="4300784" y="266424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BCBCE1-E99A-25D7-A93A-E80677617D9A}"/>
                </a:ext>
              </a:extLst>
            </p:cNvPr>
            <p:cNvSpPr/>
            <p:nvPr/>
          </p:nvSpPr>
          <p:spPr>
            <a:xfrm>
              <a:off x="4943609" y="266424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E3D659F-4022-F54A-8876-BBE77661A564}"/>
                </a:ext>
              </a:extLst>
            </p:cNvPr>
            <p:cNvSpPr/>
            <p:nvPr/>
          </p:nvSpPr>
          <p:spPr>
            <a:xfrm>
              <a:off x="4300784" y="215961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7F991A6-246B-695C-35A2-F8A6108E8626}"/>
                </a:ext>
              </a:extLst>
            </p:cNvPr>
            <p:cNvSpPr/>
            <p:nvPr/>
          </p:nvSpPr>
          <p:spPr>
            <a:xfrm>
              <a:off x="4943609" y="215961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F7C1974-CE98-C7C4-D061-879BD2A32CA5}"/>
                </a:ext>
              </a:extLst>
            </p:cNvPr>
            <p:cNvSpPr/>
            <p:nvPr/>
          </p:nvSpPr>
          <p:spPr>
            <a:xfrm>
              <a:off x="4300784" y="292422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16142CC-DF3B-DC71-54EA-5A076642F337}"/>
                </a:ext>
              </a:extLst>
            </p:cNvPr>
            <p:cNvSpPr/>
            <p:nvPr/>
          </p:nvSpPr>
          <p:spPr>
            <a:xfrm>
              <a:off x="4298013" y="2404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45CCCFE-1970-9939-8974-AEC8D093AF20}"/>
                </a:ext>
              </a:extLst>
            </p:cNvPr>
            <p:cNvSpPr/>
            <p:nvPr/>
          </p:nvSpPr>
          <p:spPr>
            <a:xfrm>
              <a:off x="4940838" y="2404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B4652BC-90DC-EC48-EA34-BD80B2A3A54C}"/>
                </a:ext>
              </a:extLst>
            </p:cNvPr>
            <p:cNvSpPr/>
            <p:nvPr/>
          </p:nvSpPr>
          <p:spPr>
            <a:xfrm>
              <a:off x="3982269" y="581739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5E852A-D3A2-6FBE-DABC-75AA35623994}"/>
                </a:ext>
              </a:extLst>
            </p:cNvPr>
            <p:cNvSpPr/>
            <p:nvPr/>
          </p:nvSpPr>
          <p:spPr>
            <a:xfrm>
              <a:off x="4624842" y="581739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004E006-FB5C-C29E-F646-4E6DDF536A2E}"/>
                </a:ext>
              </a:extLst>
            </p:cNvPr>
            <p:cNvSpPr/>
            <p:nvPr/>
          </p:nvSpPr>
          <p:spPr>
            <a:xfrm>
              <a:off x="3982269" y="555741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9AFA138-CE51-C909-D4AD-0A69E05433A0}"/>
                </a:ext>
              </a:extLst>
            </p:cNvPr>
            <p:cNvSpPr/>
            <p:nvPr/>
          </p:nvSpPr>
          <p:spPr>
            <a:xfrm>
              <a:off x="4624842" y="555741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803A215-7388-2828-8034-9D8131B7C6CF}"/>
                </a:ext>
              </a:extLst>
            </p:cNvPr>
            <p:cNvSpPr/>
            <p:nvPr/>
          </p:nvSpPr>
          <p:spPr>
            <a:xfrm>
              <a:off x="3982269" y="50527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A3A2D86-A464-0011-E46B-C5C8E2278E09}"/>
                </a:ext>
              </a:extLst>
            </p:cNvPr>
            <p:cNvSpPr/>
            <p:nvPr/>
          </p:nvSpPr>
          <p:spPr>
            <a:xfrm>
              <a:off x="4624842" y="50527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310147E-0609-DB6D-12CD-D68BD61E699B}"/>
                </a:ext>
              </a:extLst>
            </p:cNvPr>
            <p:cNvSpPr/>
            <p:nvPr/>
          </p:nvSpPr>
          <p:spPr>
            <a:xfrm>
              <a:off x="3979498" y="529785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EDAA011-6E5D-7EC8-25AA-CD3EA8058739}"/>
                </a:ext>
              </a:extLst>
            </p:cNvPr>
            <p:cNvSpPr/>
            <p:nvPr/>
          </p:nvSpPr>
          <p:spPr>
            <a:xfrm>
              <a:off x="4622071" y="529785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B993C81-1A3F-D90E-6D22-7E81D1C991E7}"/>
                </a:ext>
              </a:extLst>
            </p:cNvPr>
            <p:cNvSpPr/>
            <p:nvPr/>
          </p:nvSpPr>
          <p:spPr>
            <a:xfrm rot="10800000">
              <a:off x="4949267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402D9EE-596B-0406-D458-E962C5B00710}"/>
                </a:ext>
              </a:extLst>
            </p:cNvPr>
            <p:cNvSpPr/>
            <p:nvPr/>
          </p:nvSpPr>
          <p:spPr>
            <a:xfrm rot="10800000">
              <a:off x="4627982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006313E-76B3-A905-5E35-FE8A42EE182F}"/>
                </a:ext>
              </a:extLst>
            </p:cNvPr>
            <p:cNvSpPr/>
            <p:nvPr/>
          </p:nvSpPr>
          <p:spPr>
            <a:xfrm rot="10800000">
              <a:off x="4306695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1F7DD37-AA4D-BBB8-C6C1-16AD2DB7E5D9}"/>
                </a:ext>
              </a:extLst>
            </p:cNvPr>
            <p:cNvSpPr/>
            <p:nvPr/>
          </p:nvSpPr>
          <p:spPr>
            <a:xfrm rot="10800000">
              <a:off x="3985157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171" name="Düz Bağlayıcı 440">
              <a:extLst>
                <a:ext uri="{FF2B5EF4-FFF2-40B4-BE49-F238E27FC236}">
                  <a16:creationId xmlns:a16="http://schemas.microsoft.com/office/drawing/2014/main" id="{FF6D7932-98F6-0B53-F55A-0CD8E11765A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92314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440">
              <a:extLst>
                <a:ext uri="{FF2B5EF4-FFF2-40B4-BE49-F238E27FC236}">
                  <a16:creationId xmlns:a16="http://schemas.microsoft.com/office/drawing/2014/main" id="{07BE5B51-B0BA-C293-D8D2-860E151413D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3853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Düz Bağlayıcı 440">
              <a:extLst>
                <a:ext uri="{FF2B5EF4-FFF2-40B4-BE49-F238E27FC236}">
                  <a16:creationId xmlns:a16="http://schemas.microsoft.com/office/drawing/2014/main" id="{8F98A565-43AE-BAF0-19CC-2C5DC089C5D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4861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Düz Bağlayıcı 440">
              <a:extLst>
                <a:ext uri="{FF2B5EF4-FFF2-40B4-BE49-F238E27FC236}">
                  <a16:creationId xmlns:a16="http://schemas.microsoft.com/office/drawing/2014/main" id="{4BB27E75-56CC-2B9F-518D-5B3C2438D81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399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9CD593F-B7B6-F8EC-72AA-A7166A93F1E4}"/>
                </a:ext>
              </a:extLst>
            </p:cNvPr>
            <p:cNvSpPr/>
            <p:nvPr/>
          </p:nvSpPr>
          <p:spPr>
            <a:xfrm rot="10800000">
              <a:off x="4949265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C1E59DC9-DBF6-BF6C-E1C8-A1021C67923A}"/>
                </a:ext>
              </a:extLst>
            </p:cNvPr>
            <p:cNvSpPr/>
            <p:nvPr/>
          </p:nvSpPr>
          <p:spPr>
            <a:xfrm rot="10800000">
              <a:off x="4627980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8D79C7E-E272-C38E-7FDD-908FA12EF2F8}"/>
                </a:ext>
              </a:extLst>
            </p:cNvPr>
            <p:cNvSpPr/>
            <p:nvPr/>
          </p:nvSpPr>
          <p:spPr>
            <a:xfrm rot="10800000">
              <a:off x="4306693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30A1D9C-8FA6-7C57-7858-E54106D08CA4}"/>
                </a:ext>
              </a:extLst>
            </p:cNvPr>
            <p:cNvSpPr/>
            <p:nvPr/>
          </p:nvSpPr>
          <p:spPr>
            <a:xfrm rot="10800000">
              <a:off x="3985155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228ECBE-9B99-7DD3-901D-0C19E56EB724}"/>
                </a:ext>
              </a:extLst>
            </p:cNvPr>
            <p:cNvSpPr/>
            <p:nvPr/>
          </p:nvSpPr>
          <p:spPr>
            <a:xfrm>
              <a:off x="4949265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710BB00-434C-89F9-09A8-61D823D94BE9}"/>
                </a:ext>
              </a:extLst>
            </p:cNvPr>
            <p:cNvSpPr/>
            <p:nvPr/>
          </p:nvSpPr>
          <p:spPr>
            <a:xfrm>
              <a:off x="4627980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2ABDF3C-8C08-E795-FAA9-F9D5092691AF}"/>
                </a:ext>
              </a:extLst>
            </p:cNvPr>
            <p:cNvSpPr/>
            <p:nvPr/>
          </p:nvSpPr>
          <p:spPr>
            <a:xfrm>
              <a:off x="4306693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C03CE988-BE9D-95E8-D04B-6C551640832B}"/>
                </a:ext>
              </a:extLst>
            </p:cNvPr>
            <p:cNvSpPr/>
            <p:nvPr/>
          </p:nvSpPr>
          <p:spPr>
            <a:xfrm>
              <a:off x="3985155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3F49699-AB00-06C8-4D54-923209661E43}"/>
                </a:ext>
              </a:extLst>
            </p:cNvPr>
            <p:cNvSpPr/>
            <p:nvPr/>
          </p:nvSpPr>
          <p:spPr>
            <a:xfrm>
              <a:off x="4952676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F4BC6670-B522-4B6B-DF02-0C6A58D049E6}"/>
                </a:ext>
              </a:extLst>
            </p:cNvPr>
            <p:cNvSpPr/>
            <p:nvPr/>
          </p:nvSpPr>
          <p:spPr>
            <a:xfrm>
              <a:off x="4631391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759B476C-69D5-F649-640C-7CCD607E1810}"/>
                </a:ext>
              </a:extLst>
            </p:cNvPr>
            <p:cNvSpPr/>
            <p:nvPr/>
          </p:nvSpPr>
          <p:spPr>
            <a:xfrm>
              <a:off x="4310104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DD8722C-8BAE-D0F8-81C9-05AF617C38D5}"/>
                </a:ext>
              </a:extLst>
            </p:cNvPr>
            <p:cNvSpPr/>
            <p:nvPr/>
          </p:nvSpPr>
          <p:spPr>
            <a:xfrm>
              <a:off x="3988566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463D3ABA-D374-E42D-BF46-94936D8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Read Disturbance: ColumnDisturb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478" name="Slide Number Placeholder 4">
            <a:extLst>
              <a:ext uri="{FF2B5EF4-FFF2-40B4-BE49-F238E27FC236}">
                <a16:creationId xmlns:a16="http://schemas.microsoft.com/office/drawing/2014/main" id="{71517CB8-43DF-5225-0EF8-BB866005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639" name="Content Placeholder 2">
            <a:extLst>
              <a:ext uri="{FF2B5EF4-FFF2-40B4-BE49-F238E27FC236}">
                <a16:creationId xmlns:a16="http://schemas.microsoft.com/office/drawing/2014/main" id="{C4CEE457-9249-93A5-D55E-3EF0BA3C2A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9144000" cy="858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001F60"/>
                </a:solidFill>
              </a:rPr>
              <a:t>ColumnDisturb: </a:t>
            </a:r>
            <a:r>
              <a:rPr lang="en-US" sz="2000" dirty="0"/>
              <a:t>Repeatedly </a:t>
            </a:r>
            <a:r>
              <a:rPr lang="en-US" sz="2000" b="1" dirty="0">
                <a:solidFill>
                  <a:srgbClr val="E63946"/>
                </a:solidFill>
              </a:rPr>
              <a:t>hammering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E63946"/>
                </a:solidFill>
              </a:rPr>
              <a:t>pressing</a:t>
            </a:r>
            <a:r>
              <a:rPr lang="en-US" sz="2000" dirty="0"/>
              <a:t> a DRAM row</a:t>
            </a:r>
            <a:br>
              <a:rPr lang="en-US" sz="2000" dirty="0"/>
            </a:br>
            <a:r>
              <a:rPr lang="en-US" sz="2000" b="1" dirty="0">
                <a:solidFill>
                  <a:srgbClr val="E63946"/>
                </a:solidFill>
              </a:rPr>
              <a:t>disturbs many </a:t>
            </a:r>
            <a:r>
              <a:rPr lang="en-US" sz="2000" dirty="0"/>
              <a:t>DRAM cells </a:t>
            </a:r>
            <a:r>
              <a:rPr lang="en-US" sz="2000" b="1" dirty="0">
                <a:solidFill>
                  <a:srgbClr val="E63946"/>
                </a:solidFill>
              </a:rPr>
              <a:t>on the same DRAM column</a:t>
            </a:r>
            <a:endParaRPr lang="en-US" sz="2000" dirty="0"/>
          </a:p>
          <a:p>
            <a:pPr>
              <a:spcBef>
                <a:spcPts val="400"/>
              </a:spcBef>
            </a:pPr>
            <a:endParaRPr lang="en-GB" sz="2000" dirty="0">
              <a:solidFill>
                <a:srgbClr val="5B2C8E"/>
              </a:solidFill>
            </a:endParaRPr>
          </a:p>
        </p:txBody>
      </p: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5E63158C-57DA-5355-A274-AF2CD03E6EA3}"/>
              </a:ext>
            </a:extLst>
          </p:cNvPr>
          <p:cNvGrpSpPr/>
          <p:nvPr/>
        </p:nvGrpSpPr>
        <p:grpSpPr>
          <a:xfrm>
            <a:off x="5381114" y="2249289"/>
            <a:ext cx="1437029" cy="3678046"/>
            <a:chOff x="3868198" y="1974969"/>
            <a:chExt cx="1437029" cy="3678046"/>
          </a:xfrm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794069B6-0F3C-B473-4B88-1BAD33657784}"/>
                </a:ext>
              </a:extLst>
            </p:cNvPr>
            <p:cNvGrpSpPr/>
            <p:nvPr/>
          </p:nvGrpSpPr>
          <p:grpSpPr>
            <a:xfrm>
              <a:off x="3868198" y="3400036"/>
              <a:ext cx="1437029" cy="804196"/>
              <a:chOff x="3868198" y="3400036"/>
              <a:chExt cx="1437029" cy="804196"/>
            </a:xfrm>
          </p:grpSpPr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CFE80A2F-5FD9-A509-EE24-30CB0FFCC420}"/>
                  </a:ext>
                </a:extLst>
              </p:cNvPr>
              <p:cNvSpPr txBox="1"/>
              <p:nvPr/>
            </p:nvSpPr>
            <p:spPr>
              <a:xfrm>
                <a:off x="4192543" y="3632966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5" name="Left Brace 604">
                <a:extLst>
                  <a:ext uri="{FF2B5EF4-FFF2-40B4-BE49-F238E27FC236}">
                    <a16:creationId xmlns:a16="http://schemas.microsoft.com/office/drawing/2014/main" id="{9FD235E6-2184-6666-DD80-24F9511B40D0}"/>
                  </a:ext>
                </a:extLst>
              </p:cNvPr>
              <p:cNvSpPr/>
              <p:nvPr/>
            </p:nvSpPr>
            <p:spPr>
              <a:xfrm rot="10800000">
                <a:off x="3868198" y="3400036"/>
                <a:ext cx="299798" cy="804196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215C87D8-0586-7E71-6833-A66DC630C0B9}"/>
                </a:ext>
              </a:extLst>
            </p:cNvPr>
            <p:cNvGrpSpPr/>
            <p:nvPr/>
          </p:nvGrpSpPr>
          <p:grpSpPr>
            <a:xfrm>
              <a:off x="3868198" y="1974969"/>
              <a:ext cx="1437029" cy="780911"/>
              <a:chOff x="3868198" y="1974969"/>
              <a:chExt cx="1437029" cy="780911"/>
            </a:xfrm>
          </p:grpSpPr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9E14A9FB-6FA3-C03D-3A4D-5496A271D007}"/>
                  </a:ext>
                </a:extLst>
              </p:cNvPr>
              <p:cNvSpPr txBox="1"/>
              <p:nvPr/>
            </p:nvSpPr>
            <p:spPr>
              <a:xfrm>
                <a:off x="4192543" y="2295658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3" name="Left Brace 602">
                <a:extLst>
                  <a:ext uri="{FF2B5EF4-FFF2-40B4-BE49-F238E27FC236}">
                    <a16:creationId xmlns:a16="http://schemas.microsoft.com/office/drawing/2014/main" id="{79CB99E5-FCF6-A49C-C03B-F77D722BA9C6}"/>
                  </a:ext>
                </a:extLst>
              </p:cNvPr>
              <p:cNvSpPr/>
              <p:nvPr/>
            </p:nvSpPr>
            <p:spPr>
              <a:xfrm rot="10800000">
                <a:off x="3868198" y="1974969"/>
                <a:ext cx="299798" cy="780911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C7420385-D1D5-9B31-FF94-ED36E69BFE9D}"/>
                </a:ext>
              </a:extLst>
            </p:cNvPr>
            <p:cNvGrpSpPr/>
            <p:nvPr/>
          </p:nvGrpSpPr>
          <p:grpSpPr>
            <a:xfrm>
              <a:off x="3868198" y="4879570"/>
              <a:ext cx="1412482" cy="773445"/>
              <a:chOff x="3868198" y="4879570"/>
              <a:chExt cx="1412482" cy="773445"/>
            </a:xfrm>
          </p:grpSpPr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ED835DDE-A2B9-A8EA-1A33-28B37B60543B}"/>
                  </a:ext>
                </a:extLst>
              </p:cNvPr>
              <p:cNvSpPr txBox="1"/>
              <p:nvPr/>
            </p:nvSpPr>
            <p:spPr>
              <a:xfrm>
                <a:off x="4167996" y="5080206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1" name="Left Brace 600">
                <a:extLst>
                  <a:ext uri="{FF2B5EF4-FFF2-40B4-BE49-F238E27FC236}">
                    <a16:creationId xmlns:a16="http://schemas.microsoft.com/office/drawing/2014/main" id="{A61293C7-50F6-33E6-6935-4D4496DDE0E9}"/>
                  </a:ext>
                </a:extLst>
              </p:cNvPr>
              <p:cNvSpPr/>
              <p:nvPr/>
            </p:nvSpPr>
            <p:spPr>
              <a:xfrm rot="10800000">
                <a:off x="3868198" y="4879570"/>
                <a:ext cx="299798" cy="773445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111642-953B-2B82-A7E7-760C67F3B7D2}"/>
              </a:ext>
            </a:extLst>
          </p:cNvPr>
          <p:cNvGrpSpPr/>
          <p:nvPr/>
        </p:nvGrpSpPr>
        <p:grpSpPr>
          <a:xfrm>
            <a:off x="3988972" y="3219605"/>
            <a:ext cx="1159018" cy="1724745"/>
            <a:chOff x="3988972" y="3219605"/>
            <a:chExt cx="1159018" cy="1724745"/>
          </a:xfrm>
        </p:grpSpPr>
        <p:sp>
          <p:nvSpPr>
            <p:cNvPr id="58" name="Dikdörtgen 256">
              <a:extLst>
                <a:ext uri="{FF2B5EF4-FFF2-40B4-BE49-F238E27FC236}">
                  <a16:creationId xmlns:a16="http://schemas.microsoft.com/office/drawing/2014/main" id="{4E730F88-BEEC-FA10-820D-2D51EE3183E9}"/>
                </a:ext>
              </a:extLst>
            </p:cNvPr>
            <p:cNvSpPr/>
            <p:nvPr/>
          </p:nvSpPr>
          <p:spPr>
            <a:xfrm>
              <a:off x="3988972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52" name="Dikdörtgen 256">
              <a:extLst>
                <a:ext uri="{FF2B5EF4-FFF2-40B4-BE49-F238E27FC236}">
                  <a16:creationId xmlns:a16="http://schemas.microsoft.com/office/drawing/2014/main" id="{FC4CA291-E2A2-AED7-192A-F3ED26EC71E5}"/>
                </a:ext>
              </a:extLst>
            </p:cNvPr>
            <p:cNvSpPr/>
            <p:nvPr/>
          </p:nvSpPr>
          <p:spPr>
            <a:xfrm>
              <a:off x="4631056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90" name="Dikdörtgen 256">
              <a:extLst>
                <a:ext uri="{FF2B5EF4-FFF2-40B4-BE49-F238E27FC236}">
                  <a16:creationId xmlns:a16="http://schemas.microsoft.com/office/drawing/2014/main" id="{E0383A54-693F-7F38-B657-37DFBB3BEE4C}"/>
                </a:ext>
              </a:extLst>
            </p:cNvPr>
            <p:cNvSpPr/>
            <p:nvPr/>
          </p:nvSpPr>
          <p:spPr>
            <a:xfrm>
              <a:off x="3988972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61" name="Dikdörtgen 256">
              <a:extLst>
                <a:ext uri="{FF2B5EF4-FFF2-40B4-BE49-F238E27FC236}">
                  <a16:creationId xmlns:a16="http://schemas.microsoft.com/office/drawing/2014/main" id="{CB6032C5-A807-B240-9852-3DF8125EAA49}"/>
                </a:ext>
              </a:extLst>
            </p:cNvPr>
            <p:cNvSpPr/>
            <p:nvPr/>
          </p:nvSpPr>
          <p:spPr>
            <a:xfrm>
              <a:off x="4631056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9B1C8AAB-19A0-15B4-898D-16D52AF280B8}"/>
              </a:ext>
            </a:extLst>
          </p:cNvPr>
          <p:cNvGrpSpPr/>
          <p:nvPr/>
        </p:nvGrpSpPr>
        <p:grpSpPr>
          <a:xfrm>
            <a:off x="4070350" y="3209075"/>
            <a:ext cx="997325" cy="1747100"/>
            <a:chOff x="4070350" y="3209075"/>
            <a:chExt cx="997325" cy="1747100"/>
          </a:xfrm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45EB41EB-7430-394F-9F2C-42B66A806436}"/>
                </a:ext>
              </a:extLst>
            </p:cNvPr>
            <p:cNvGrpSpPr/>
            <p:nvPr/>
          </p:nvGrpSpPr>
          <p:grpSpPr>
            <a:xfrm>
              <a:off x="4070350" y="4660050"/>
              <a:ext cx="349200" cy="289775"/>
              <a:chOff x="4070350" y="4660050"/>
              <a:chExt cx="349200" cy="289775"/>
            </a:xfrm>
          </p:grpSpPr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AB83B51D-CED1-7233-76B3-09A9CAB714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E6A8751E-BA73-4B4C-8DA4-66BBF4691C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492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3D4DEB97-661D-095F-4D35-9B3D43932D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380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798B9BD8-F095-ACED-19AA-790419E824D7}"/>
                </a:ext>
              </a:extLst>
            </p:cNvPr>
            <p:cNvGrpSpPr/>
            <p:nvPr/>
          </p:nvGrpSpPr>
          <p:grpSpPr>
            <a:xfrm>
              <a:off x="4714875" y="4666400"/>
              <a:ext cx="352800" cy="289775"/>
              <a:chOff x="4070350" y="4660050"/>
              <a:chExt cx="352800" cy="289775"/>
            </a:xfrm>
          </p:grpSpPr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2AF4EBBF-2C50-7A24-DBC5-C84D417BF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06252C62-6EC8-CBC2-32EF-3467663B59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528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2F9178D2-F946-AC44-0499-132F63D773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015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F8F984F3-A068-DED4-A39D-C61E52492A1D}"/>
                </a:ext>
              </a:extLst>
            </p:cNvPr>
            <p:cNvGrpSpPr/>
            <p:nvPr/>
          </p:nvGrpSpPr>
          <p:grpSpPr>
            <a:xfrm>
              <a:off x="4073525" y="3209075"/>
              <a:ext cx="345600" cy="289775"/>
              <a:chOff x="4070350" y="4660050"/>
              <a:chExt cx="345600" cy="289775"/>
            </a:xfrm>
          </p:grpSpPr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C424B945-7D6C-AFEF-D08D-A9127E1707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BCBEAC0B-C244-AD5D-EA2F-50D7CC5B8C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456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99EC2EC8-C008-C34B-4E39-692FB1D3C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745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id="{070978E5-997C-717C-A877-E0307E8FA347}"/>
                </a:ext>
              </a:extLst>
            </p:cNvPr>
            <p:cNvGrpSpPr/>
            <p:nvPr/>
          </p:nvGrpSpPr>
          <p:grpSpPr>
            <a:xfrm>
              <a:off x="4721225" y="3215425"/>
              <a:ext cx="345600" cy="289775"/>
              <a:chOff x="4073525" y="4660050"/>
              <a:chExt cx="345600" cy="289775"/>
            </a:xfrm>
          </p:grpSpPr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4FA6648D-A8F1-330C-F477-D18C17D66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EAF24CEE-174F-2105-E5B7-D7C95B133D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3525" y="4797425"/>
                <a:ext cx="3456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4E41282B-B412-9405-E3B9-B447F2BCB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380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ACB013-DA2A-C858-6391-1D78D78B137B}"/>
              </a:ext>
            </a:extLst>
          </p:cNvPr>
          <p:cNvSpPr txBox="1"/>
          <p:nvPr/>
        </p:nvSpPr>
        <p:spPr>
          <a:xfrm>
            <a:off x="2111888" y="3955413"/>
            <a:ext cx="235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All 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E7CFA-94D8-9D6A-6703-A31A0A7AC370}"/>
              </a:ext>
            </a:extLst>
          </p:cNvPr>
          <p:cNvSpPr txBox="1"/>
          <p:nvPr/>
        </p:nvSpPr>
        <p:spPr>
          <a:xfrm>
            <a:off x="750036" y="2513455"/>
            <a:ext cx="25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503050203000203" pitchFamily="34" charset="0"/>
              </a:rPr>
              <a:t>Cells on </a:t>
            </a:r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odd columns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1AD83-CF07-A9B5-06A8-BB2BDB1E0511}"/>
              </a:ext>
            </a:extLst>
          </p:cNvPr>
          <p:cNvSpPr txBox="1"/>
          <p:nvPr/>
        </p:nvSpPr>
        <p:spPr>
          <a:xfrm>
            <a:off x="750036" y="5296775"/>
            <a:ext cx="25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503050203000203" pitchFamily="34" charset="0"/>
              </a:rPr>
              <a:t>Cells on </a:t>
            </a:r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even columns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0D27C-6E62-3A46-F3D9-37A7E81E7928}"/>
              </a:ext>
            </a:extLst>
          </p:cNvPr>
          <p:cNvSpPr/>
          <p:nvPr/>
        </p:nvSpPr>
        <p:spPr>
          <a:xfrm>
            <a:off x="3751552" y="1980267"/>
            <a:ext cx="2983785" cy="122384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92A14-A08A-37C1-DB6C-068F45451FA2}"/>
              </a:ext>
            </a:extLst>
          </p:cNvPr>
          <p:cNvSpPr/>
          <p:nvPr/>
        </p:nvSpPr>
        <p:spPr>
          <a:xfrm>
            <a:off x="1587640" y="3504223"/>
            <a:ext cx="5262509" cy="1158738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BCA5E9-4778-4EDB-4E65-D0BFB57ACCDC}"/>
              </a:ext>
            </a:extLst>
          </p:cNvPr>
          <p:cNvSpPr/>
          <p:nvPr/>
        </p:nvSpPr>
        <p:spPr>
          <a:xfrm>
            <a:off x="3827354" y="4951285"/>
            <a:ext cx="2983785" cy="122384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6" grpId="1" animBg="1"/>
      <p:bldP spid="8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180B0-BD3E-4ED3-796F-4D4B77680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CC443E5-EB78-75A9-4CD0-CFC64A07B538}"/>
              </a:ext>
            </a:extLst>
          </p:cNvPr>
          <p:cNvGrpSpPr/>
          <p:nvPr/>
        </p:nvGrpSpPr>
        <p:grpSpPr>
          <a:xfrm>
            <a:off x="3892317" y="2264285"/>
            <a:ext cx="1359366" cy="3657775"/>
            <a:chOff x="3892317" y="2264285"/>
            <a:chExt cx="1359366" cy="3657775"/>
          </a:xfrm>
        </p:grpSpPr>
        <p:cxnSp>
          <p:nvCxnSpPr>
            <p:cNvPr id="488" name="Düz Bağlayıcı 440">
              <a:extLst>
                <a:ext uri="{FF2B5EF4-FFF2-40B4-BE49-F238E27FC236}">
                  <a16:creationId xmlns:a16="http://schemas.microsoft.com/office/drawing/2014/main" id="{E79F4E2E-4C97-AFB8-8C79-518510FA1BCB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3028889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Düz Bağlayıcı 440">
              <a:extLst>
                <a:ext uri="{FF2B5EF4-FFF2-40B4-BE49-F238E27FC236}">
                  <a16:creationId xmlns:a16="http://schemas.microsoft.com/office/drawing/2014/main" id="{DC3B62EB-794B-C4E4-3398-82F6F6450762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276891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Düz Bağlayıcı 440">
              <a:extLst>
                <a:ext uri="{FF2B5EF4-FFF2-40B4-BE49-F238E27FC236}">
                  <a16:creationId xmlns:a16="http://schemas.microsoft.com/office/drawing/2014/main" id="{F1587B1B-9C92-F228-4887-0CCBD6120024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226428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Düz Bağlayıcı 440">
              <a:extLst>
                <a:ext uri="{FF2B5EF4-FFF2-40B4-BE49-F238E27FC236}">
                  <a16:creationId xmlns:a16="http://schemas.microsoft.com/office/drawing/2014/main" id="{E37B50DE-FAF2-F9CA-DBB5-4FD57651024B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17" y="250935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0">
              <a:extLst>
                <a:ext uri="{FF2B5EF4-FFF2-40B4-BE49-F238E27FC236}">
                  <a16:creationId xmlns:a16="http://schemas.microsoft.com/office/drawing/2014/main" id="{FE02C439-9DD7-7D31-6291-093C966DE2AF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92206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Düz Bağlayıcı 440">
              <a:extLst>
                <a:ext uri="{FF2B5EF4-FFF2-40B4-BE49-F238E27FC236}">
                  <a16:creationId xmlns:a16="http://schemas.microsoft.com/office/drawing/2014/main" id="{B1626BE4-16C6-03E6-E695-D843C02189DB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66208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Düz Bağlayıcı 440">
              <a:extLst>
                <a:ext uri="{FF2B5EF4-FFF2-40B4-BE49-F238E27FC236}">
                  <a16:creationId xmlns:a16="http://schemas.microsoft.com/office/drawing/2014/main" id="{0191E26E-FEDF-6096-2BFE-436CD2613139}"/>
                </a:ext>
              </a:extLst>
            </p:cNvPr>
            <p:cNvCxnSpPr>
              <a:cxnSpLocks/>
            </p:cNvCxnSpPr>
            <p:nvPr/>
          </p:nvCxnSpPr>
          <p:spPr>
            <a:xfrm>
              <a:off x="3897859" y="515745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Düz Bağlayıcı 440">
              <a:extLst>
                <a:ext uri="{FF2B5EF4-FFF2-40B4-BE49-F238E27FC236}">
                  <a16:creationId xmlns:a16="http://schemas.microsoft.com/office/drawing/2014/main" id="{33F31CD9-2970-9842-AD51-9580499EB11E}"/>
                </a:ext>
              </a:extLst>
            </p:cNvPr>
            <p:cNvCxnSpPr>
              <a:cxnSpLocks/>
            </p:cNvCxnSpPr>
            <p:nvPr/>
          </p:nvCxnSpPr>
          <p:spPr>
            <a:xfrm>
              <a:off x="3895088" y="5402527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FCB2B41D-15F0-8BA6-3FE7-C1CAB0D223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3611" y="3690681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Düz Bağlayıcı 440">
              <a:extLst>
                <a:ext uri="{FF2B5EF4-FFF2-40B4-BE49-F238E27FC236}">
                  <a16:creationId xmlns:a16="http://schemas.microsoft.com/office/drawing/2014/main" id="{211D51B2-EF96-38FF-E602-42E5DCAA88D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3611" y="4472498"/>
              <a:ext cx="1353824" cy="0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D4F31B56-EC0A-0510-6EB9-201649E5D9DE}"/>
                </a:ext>
              </a:extLst>
            </p:cNvPr>
            <p:cNvCxnSpPr>
              <a:cxnSpLocks/>
            </p:cNvCxnSpPr>
            <p:nvPr/>
          </p:nvCxnSpPr>
          <p:spPr>
            <a:xfrm>
              <a:off x="3896565" y="4202691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40">
              <a:extLst>
                <a:ext uri="{FF2B5EF4-FFF2-40B4-BE49-F238E27FC236}">
                  <a16:creationId xmlns:a16="http://schemas.microsoft.com/office/drawing/2014/main" id="{DAE2CA30-92B2-91E7-1829-928E362D86D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92317" y="3949905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9" name="Düz Bağlayıcı 440">
            <a:extLst>
              <a:ext uri="{FF2B5EF4-FFF2-40B4-BE49-F238E27FC236}">
                <a16:creationId xmlns:a16="http://schemas.microsoft.com/office/drawing/2014/main" id="{E84083D0-A99D-ED64-8250-919F012007CD}"/>
              </a:ext>
            </a:extLst>
          </p:cNvPr>
          <p:cNvCxnSpPr>
            <a:cxnSpLocks/>
          </p:cNvCxnSpPr>
          <p:nvPr/>
        </p:nvCxnSpPr>
        <p:spPr>
          <a:xfrm rot="10800000">
            <a:off x="3895088" y="3955413"/>
            <a:ext cx="1353824" cy="0"/>
          </a:xfrm>
          <a:prstGeom prst="line">
            <a:avLst/>
          </a:prstGeom>
          <a:ln w="3810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3A97E0-D4AB-D0E3-31ED-362B769481CB}"/>
              </a:ext>
            </a:extLst>
          </p:cNvPr>
          <p:cNvGrpSpPr/>
          <p:nvPr/>
        </p:nvGrpSpPr>
        <p:grpSpPr>
          <a:xfrm>
            <a:off x="4086377" y="2068237"/>
            <a:ext cx="969767" cy="4032318"/>
            <a:chOff x="4086377" y="2068237"/>
            <a:chExt cx="969767" cy="4032318"/>
          </a:xfrm>
        </p:grpSpPr>
        <p:cxnSp>
          <p:nvCxnSpPr>
            <p:cNvPr id="485" name="Düz Bağlayıcı 440">
              <a:extLst>
                <a:ext uri="{FF2B5EF4-FFF2-40B4-BE49-F238E27FC236}">
                  <a16:creationId xmlns:a16="http://schemas.microsoft.com/office/drawing/2014/main" id="{586D561F-7C18-4A4F-A3A8-0F0BB9FA8F7C}"/>
                </a:ext>
              </a:extLst>
            </p:cNvPr>
            <p:cNvCxnSpPr>
              <a:cxnSpLocks/>
            </p:cNvCxnSpPr>
            <p:nvPr/>
          </p:nvCxnSpPr>
          <p:spPr>
            <a:xfrm>
              <a:off x="4728949" y="2068237"/>
              <a:ext cx="0" cy="103006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Düz Bağlayıcı 440">
              <a:extLst>
                <a:ext uri="{FF2B5EF4-FFF2-40B4-BE49-F238E27FC236}">
                  <a16:creationId xmlns:a16="http://schemas.microsoft.com/office/drawing/2014/main" id="{92A900CC-EEAC-3D71-ABDF-2428A89F8838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09" y="2351983"/>
              <a:ext cx="0" cy="863994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Düz Bağlayıcı 440">
              <a:extLst>
                <a:ext uri="{FF2B5EF4-FFF2-40B4-BE49-F238E27FC236}">
                  <a16:creationId xmlns:a16="http://schemas.microsoft.com/office/drawing/2014/main" id="{A97B4083-502E-3A32-DCE1-449B3F55D98B}"/>
                </a:ext>
              </a:extLst>
            </p:cNvPr>
            <p:cNvCxnSpPr>
              <a:cxnSpLocks/>
            </p:cNvCxnSpPr>
            <p:nvPr/>
          </p:nvCxnSpPr>
          <p:spPr>
            <a:xfrm>
              <a:off x="4086377" y="2068237"/>
              <a:ext cx="0" cy="9015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Düz Bağlayıcı 440">
              <a:extLst>
                <a:ext uri="{FF2B5EF4-FFF2-40B4-BE49-F238E27FC236}">
                  <a16:creationId xmlns:a16="http://schemas.microsoft.com/office/drawing/2014/main" id="{F5371F10-3BC5-101A-CFE2-897FB59FCC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2147" y="2419754"/>
              <a:ext cx="5516" cy="83843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40">
              <a:extLst>
                <a:ext uri="{FF2B5EF4-FFF2-40B4-BE49-F238E27FC236}">
                  <a16:creationId xmlns:a16="http://schemas.microsoft.com/office/drawing/2014/main" id="{54C0F40E-070F-AE24-9C66-5DE87F3EE148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4947896"/>
              <a:ext cx="0" cy="103006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40">
              <a:extLst>
                <a:ext uri="{FF2B5EF4-FFF2-40B4-BE49-F238E27FC236}">
                  <a16:creationId xmlns:a16="http://schemas.microsoft.com/office/drawing/2014/main" id="{CCDA4A76-24BA-07FA-10A7-90C4C6BF6D16}"/>
                </a:ext>
              </a:extLst>
            </p:cNvPr>
            <p:cNvCxnSpPr>
              <a:cxnSpLocks/>
            </p:cNvCxnSpPr>
            <p:nvPr/>
          </p:nvCxnSpPr>
          <p:spPr>
            <a:xfrm>
              <a:off x="5052980" y="5236362"/>
              <a:ext cx="0" cy="863994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440">
              <a:extLst>
                <a:ext uri="{FF2B5EF4-FFF2-40B4-BE49-F238E27FC236}">
                  <a16:creationId xmlns:a16="http://schemas.microsoft.com/office/drawing/2014/main" id="{0621E8F2-3F13-B2CF-5B3B-1A31B6DFF3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9148" y="4884677"/>
              <a:ext cx="0" cy="107585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Düz Bağlayıcı 440">
              <a:extLst>
                <a:ext uri="{FF2B5EF4-FFF2-40B4-BE49-F238E27FC236}">
                  <a16:creationId xmlns:a16="http://schemas.microsoft.com/office/drawing/2014/main" id="{9516CEE2-9DBA-E2CA-B739-487FD3072A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4918" y="5262125"/>
              <a:ext cx="5516" cy="83843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C14C6894-2355-228A-9E62-4FDCE75EC6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4831" y="3341552"/>
              <a:ext cx="29" cy="1157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8836971C-D587-2F85-1631-0FB1357235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35" y="3455336"/>
              <a:ext cx="252" cy="94766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7B5985A7-AA27-2891-C757-12D414319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2147" y="3683652"/>
              <a:ext cx="11425" cy="1078676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27DB7B1E-1DE3-319A-37D2-8BD6749F0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0209" y="3943628"/>
              <a:ext cx="5935" cy="8187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1ABAC11D-6435-67CF-5C1D-3380DC573A34}"/>
              </a:ext>
            </a:extLst>
          </p:cNvPr>
          <p:cNvGrpSpPr/>
          <p:nvPr/>
        </p:nvGrpSpPr>
        <p:grpSpPr>
          <a:xfrm>
            <a:off x="4089882" y="2347401"/>
            <a:ext cx="966261" cy="3625973"/>
            <a:chOff x="4089148" y="2351983"/>
            <a:chExt cx="966261" cy="3625973"/>
          </a:xfrm>
        </p:grpSpPr>
        <p:cxnSp>
          <p:nvCxnSpPr>
            <p:cNvPr id="493" name="Düz Bağlayıcı 440">
              <a:extLst>
                <a:ext uri="{FF2B5EF4-FFF2-40B4-BE49-F238E27FC236}">
                  <a16:creationId xmlns:a16="http://schemas.microsoft.com/office/drawing/2014/main" id="{A4C2B45A-979A-ABE3-5C51-2D13F1B61251}"/>
                </a:ext>
              </a:extLst>
            </p:cNvPr>
            <p:cNvCxnSpPr>
              <a:cxnSpLocks/>
            </p:cNvCxnSpPr>
            <p:nvPr/>
          </p:nvCxnSpPr>
          <p:spPr>
            <a:xfrm>
              <a:off x="5050209" y="2351983"/>
              <a:ext cx="0" cy="863994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Düz Bağlayıcı 440">
              <a:extLst>
                <a:ext uri="{FF2B5EF4-FFF2-40B4-BE49-F238E27FC236}">
                  <a16:creationId xmlns:a16="http://schemas.microsoft.com/office/drawing/2014/main" id="{6CF263FC-2477-4711-8D13-71E2F275C66D}"/>
                </a:ext>
              </a:extLst>
            </p:cNvPr>
            <p:cNvCxnSpPr>
              <a:cxnSpLocks/>
              <a:stCxn id="141" idx="4"/>
            </p:cNvCxnSpPr>
            <p:nvPr/>
          </p:nvCxnSpPr>
          <p:spPr>
            <a:xfrm flipH="1">
              <a:off x="4402147" y="2375111"/>
              <a:ext cx="3811" cy="851323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Düz Bağlayıcı 440">
              <a:extLst>
                <a:ext uri="{FF2B5EF4-FFF2-40B4-BE49-F238E27FC236}">
                  <a16:creationId xmlns:a16="http://schemas.microsoft.com/office/drawing/2014/main" id="{778A6D8B-A1FC-2F0F-3907-BE2F5B88E026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4947896"/>
              <a:ext cx="0" cy="103006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Düz Bağlayıcı 440">
              <a:extLst>
                <a:ext uri="{FF2B5EF4-FFF2-40B4-BE49-F238E27FC236}">
                  <a16:creationId xmlns:a16="http://schemas.microsoft.com/office/drawing/2014/main" id="{6C91CDC5-7B5B-97A8-3393-187BD2675AFC}"/>
                </a:ext>
              </a:extLst>
            </p:cNvPr>
            <p:cNvCxnSpPr>
              <a:cxnSpLocks/>
            </p:cNvCxnSpPr>
            <p:nvPr/>
          </p:nvCxnSpPr>
          <p:spPr>
            <a:xfrm>
              <a:off x="4089148" y="4884677"/>
              <a:ext cx="0" cy="107585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Düz Bağlayıcı 440">
              <a:extLst>
                <a:ext uri="{FF2B5EF4-FFF2-40B4-BE49-F238E27FC236}">
                  <a16:creationId xmlns:a16="http://schemas.microsoft.com/office/drawing/2014/main" id="{C8B75854-009F-4C93-1B9B-071D4FD29C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4831" y="3341552"/>
              <a:ext cx="29" cy="1157000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Düz Bağlayıcı 440">
              <a:extLst>
                <a:ext uri="{FF2B5EF4-FFF2-40B4-BE49-F238E27FC236}">
                  <a16:creationId xmlns:a16="http://schemas.microsoft.com/office/drawing/2014/main" id="{F6A9AA0B-DEA4-5493-6B4E-2CFB040AE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035" y="3455336"/>
              <a:ext cx="252" cy="947661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Düz Bağlayıcı 440">
              <a:extLst>
                <a:ext uri="{FF2B5EF4-FFF2-40B4-BE49-F238E27FC236}">
                  <a16:creationId xmlns:a16="http://schemas.microsoft.com/office/drawing/2014/main" id="{4B0202D4-1B20-8690-26BF-441A2280E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2147" y="3683652"/>
              <a:ext cx="11425" cy="1078676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Düz Bağlayıcı 440">
              <a:extLst>
                <a:ext uri="{FF2B5EF4-FFF2-40B4-BE49-F238E27FC236}">
                  <a16:creationId xmlns:a16="http://schemas.microsoft.com/office/drawing/2014/main" id="{2E58411F-CF36-F7BB-849C-11A96B375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0209" y="3803979"/>
              <a:ext cx="5200" cy="899693"/>
            </a:xfrm>
            <a:prstGeom prst="line">
              <a:avLst/>
            </a:prstGeom>
            <a:ln w="34925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EB3062B-23A7-3FC4-5C67-9EE27B3F1CBB}"/>
              </a:ext>
            </a:extLst>
          </p:cNvPr>
          <p:cNvGrpSpPr/>
          <p:nvPr/>
        </p:nvGrpSpPr>
        <p:grpSpPr>
          <a:xfrm>
            <a:off x="3976727" y="2159615"/>
            <a:ext cx="1189706" cy="3867115"/>
            <a:chOff x="3976727" y="2159615"/>
            <a:chExt cx="1189706" cy="3867115"/>
          </a:xfrm>
        </p:grpSpPr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28D5E7C6-A8F9-E6DB-0D54-89F8880EDC41}"/>
                </a:ext>
              </a:extLst>
            </p:cNvPr>
            <p:cNvSpPr/>
            <p:nvPr/>
          </p:nvSpPr>
          <p:spPr>
            <a:xfrm>
              <a:off x="3979498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DB37B627-12C4-679A-138A-AB195BD50A4F}"/>
                </a:ext>
              </a:extLst>
            </p:cNvPr>
            <p:cNvSpPr/>
            <p:nvPr/>
          </p:nvSpPr>
          <p:spPr>
            <a:xfrm>
              <a:off x="4622071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F7E14B1B-715F-9616-9D4D-6A568787727D}"/>
                </a:ext>
              </a:extLst>
            </p:cNvPr>
            <p:cNvSpPr/>
            <p:nvPr/>
          </p:nvSpPr>
          <p:spPr>
            <a:xfrm>
              <a:off x="4943609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503" name="Düz Bağlayıcı 440">
              <a:extLst>
                <a:ext uri="{FF2B5EF4-FFF2-40B4-BE49-F238E27FC236}">
                  <a16:creationId xmlns:a16="http://schemas.microsoft.com/office/drawing/2014/main" id="{06878434-EF1D-3E5D-B73C-95DBCEA14EE9}"/>
                </a:ext>
              </a:extLst>
            </p:cNvPr>
            <p:cNvCxnSpPr>
              <a:cxnSpLocks/>
            </p:cNvCxnSpPr>
            <p:nvPr/>
          </p:nvCxnSpPr>
          <p:spPr>
            <a:xfrm>
              <a:off x="4728949" y="2611603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727BBEF1-23CC-1B02-C677-1C2858AD5EBB}"/>
                </a:ext>
              </a:extLst>
            </p:cNvPr>
            <p:cNvSpPr/>
            <p:nvPr/>
          </p:nvSpPr>
          <p:spPr>
            <a:xfrm>
              <a:off x="3979498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E7AC424-EA8F-F127-D224-19886532639D}"/>
                </a:ext>
              </a:extLst>
            </p:cNvPr>
            <p:cNvSpPr/>
            <p:nvPr/>
          </p:nvSpPr>
          <p:spPr>
            <a:xfrm>
              <a:off x="4300784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2093B7F-2DED-EA3C-2577-5D6828FB00C5}"/>
                </a:ext>
              </a:extLst>
            </p:cNvPr>
            <p:cNvSpPr/>
            <p:nvPr/>
          </p:nvSpPr>
          <p:spPr>
            <a:xfrm>
              <a:off x="4943609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28249BA-1AC2-E9F6-EF6F-33F1B24BA9A4}"/>
                </a:ext>
              </a:extLst>
            </p:cNvPr>
            <p:cNvSpPr/>
            <p:nvPr/>
          </p:nvSpPr>
          <p:spPr>
            <a:xfrm>
              <a:off x="4622071" y="266424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2D0F481-A8FB-F4C2-4FAA-1E7D015DB1DF}"/>
                </a:ext>
              </a:extLst>
            </p:cNvPr>
            <p:cNvSpPr/>
            <p:nvPr/>
          </p:nvSpPr>
          <p:spPr>
            <a:xfrm>
              <a:off x="3979498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38519A4-3392-D7B9-157F-A1AE3F495AA0}"/>
                </a:ext>
              </a:extLst>
            </p:cNvPr>
            <p:cNvSpPr/>
            <p:nvPr/>
          </p:nvSpPr>
          <p:spPr>
            <a:xfrm>
              <a:off x="4300784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CF687B9-57B7-3209-94EA-73227CCED86E}"/>
                </a:ext>
              </a:extLst>
            </p:cNvPr>
            <p:cNvSpPr/>
            <p:nvPr/>
          </p:nvSpPr>
          <p:spPr>
            <a:xfrm>
              <a:off x="4943609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52E873D-B97A-48BD-5ED5-6B5BE166FFEC}"/>
                </a:ext>
              </a:extLst>
            </p:cNvPr>
            <p:cNvSpPr/>
            <p:nvPr/>
          </p:nvSpPr>
          <p:spPr>
            <a:xfrm>
              <a:off x="4622071" y="215961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EB6554F-FD48-E140-62B1-41C0EEEFE429}"/>
                </a:ext>
              </a:extLst>
            </p:cNvPr>
            <p:cNvSpPr/>
            <p:nvPr/>
          </p:nvSpPr>
          <p:spPr>
            <a:xfrm>
              <a:off x="4300784" y="2924220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4E5AF856-BF12-6060-FE50-E4939885FC46}"/>
                </a:ext>
              </a:extLst>
            </p:cNvPr>
            <p:cNvSpPr/>
            <p:nvPr/>
          </p:nvSpPr>
          <p:spPr>
            <a:xfrm>
              <a:off x="3976727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9C5A9725-196D-AFC8-1812-B13C67418FE3}"/>
                </a:ext>
              </a:extLst>
            </p:cNvPr>
            <p:cNvSpPr/>
            <p:nvPr/>
          </p:nvSpPr>
          <p:spPr>
            <a:xfrm>
              <a:off x="4298013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457F46BF-21B0-3827-E85B-0F54271303A0}"/>
                </a:ext>
              </a:extLst>
            </p:cNvPr>
            <p:cNvSpPr/>
            <p:nvPr/>
          </p:nvSpPr>
          <p:spPr>
            <a:xfrm>
              <a:off x="4940838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8F47D7C5-CABB-2273-E863-9C37A1A1A4C7}"/>
                </a:ext>
              </a:extLst>
            </p:cNvPr>
            <p:cNvSpPr/>
            <p:nvPr/>
          </p:nvSpPr>
          <p:spPr>
            <a:xfrm>
              <a:off x="4619300" y="240468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8CB878C-6731-9C98-3728-45F4603CABFA}"/>
                </a:ext>
              </a:extLst>
            </p:cNvPr>
            <p:cNvSpPr/>
            <p:nvPr/>
          </p:nvSpPr>
          <p:spPr>
            <a:xfrm>
              <a:off x="3982269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41B77C4-DC55-22E7-6CDE-E1FB6F5AAFE1}"/>
                </a:ext>
              </a:extLst>
            </p:cNvPr>
            <p:cNvSpPr/>
            <p:nvPr/>
          </p:nvSpPr>
          <p:spPr>
            <a:xfrm>
              <a:off x="4624842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263E495-5652-475E-654D-25CD15FB5CDA}"/>
                </a:ext>
              </a:extLst>
            </p:cNvPr>
            <p:cNvSpPr/>
            <p:nvPr/>
          </p:nvSpPr>
          <p:spPr>
            <a:xfrm>
              <a:off x="4946380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63" name="Düz Bağlayıcı 440">
              <a:extLst>
                <a:ext uri="{FF2B5EF4-FFF2-40B4-BE49-F238E27FC236}">
                  <a16:creationId xmlns:a16="http://schemas.microsoft.com/office/drawing/2014/main" id="{C02994D5-972A-4B75-EB20-BA1400D28535}"/>
                </a:ext>
              </a:extLst>
            </p:cNvPr>
            <p:cNvCxnSpPr>
              <a:cxnSpLocks/>
            </p:cNvCxnSpPr>
            <p:nvPr/>
          </p:nvCxnSpPr>
          <p:spPr>
            <a:xfrm>
              <a:off x="4731720" y="5504774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1B19856D-D520-E2FE-230A-1A851B3FE37D}"/>
                </a:ext>
              </a:extLst>
            </p:cNvPr>
            <p:cNvSpPr/>
            <p:nvPr/>
          </p:nvSpPr>
          <p:spPr>
            <a:xfrm>
              <a:off x="3982269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8CD75FB4-CC0B-72C6-B2C8-665A6C3C9E0D}"/>
                </a:ext>
              </a:extLst>
            </p:cNvPr>
            <p:cNvSpPr/>
            <p:nvPr/>
          </p:nvSpPr>
          <p:spPr>
            <a:xfrm>
              <a:off x="4303555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1C2E718B-FB35-FD7C-6814-2FBD3E4CB583}"/>
                </a:ext>
              </a:extLst>
            </p:cNvPr>
            <p:cNvSpPr/>
            <p:nvPr/>
          </p:nvSpPr>
          <p:spPr>
            <a:xfrm>
              <a:off x="4946380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A5C24010-5859-0C64-61B6-655183203F22}"/>
                </a:ext>
              </a:extLst>
            </p:cNvPr>
            <p:cNvSpPr/>
            <p:nvPr/>
          </p:nvSpPr>
          <p:spPr>
            <a:xfrm>
              <a:off x="4624842" y="555741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AAE71B02-B135-BF89-F5B6-3A3F4C08284C}"/>
                </a:ext>
              </a:extLst>
            </p:cNvPr>
            <p:cNvSpPr/>
            <p:nvPr/>
          </p:nvSpPr>
          <p:spPr>
            <a:xfrm>
              <a:off x="3982269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A8F05F2C-933B-68A6-D015-A56E3A4CEEA4}"/>
                </a:ext>
              </a:extLst>
            </p:cNvPr>
            <p:cNvSpPr/>
            <p:nvPr/>
          </p:nvSpPr>
          <p:spPr>
            <a:xfrm>
              <a:off x="4303555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44B36C89-D73C-8E77-02EC-55FF31F72FF3}"/>
                </a:ext>
              </a:extLst>
            </p:cNvPr>
            <p:cNvSpPr/>
            <p:nvPr/>
          </p:nvSpPr>
          <p:spPr>
            <a:xfrm>
              <a:off x="4946380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E71B8AF8-1196-F573-2AEE-D62D29E781DB}"/>
                </a:ext>
              </a:extLst>
            </p:cNvPr>
            <p:cNvSpPr/>
            <p:nvPr/>
          </p:nvSpPr>
          <p:spPr>
            <a:xfrm>
              <a:off x="4624842" y="50527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B8205ED0-0B48-79A7-8714-FDC0032C9D3A}"/>
                </a:ext>
              </a:extLst>
            </p:cNvPr>
            <p:cNvSpPr/>
            <p:nvPr/>
          </p:nvSpPr>
          <p:spPr>
            <a:xfrm>
              <a:off x="4303555" y="581739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D17469-A24B-9DC7-568F-BF20C07C620F}"/>
                </a:ext>
              </a:extLst>
            </p:cNvPr>
            <p:cNvSpPr/>
            <p:nvPr/>
          </p:nvSpPr>
          <p:spPr>
            <a:xfrm>
              <a:off x="3979498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A1575AB-618C-7C66-F82A-4AA4EE464AD2}"/>
                </a:ext>
              </a:extLst>
            </p:cNvPr>
            <p:cNvSpPr/>
            <p:nvPr/>
          </p:nvSpPr>
          <p:spPr>
            <a:xfrm>
              <a:off x="4300784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68DB4E-C04D-A8C3-06D8-4E638CC27467}"/>
                </a:ext>
              </a:extLst>
            </p:cNvPr>
            <p:cNvSpPr/>
            <p:nvPr/>
          </p:nvSpPr>
          <p:spPr>
            <a:xfrm>
              <a:off x="4943609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D319D59-0951-3A3F-E3E1-30013F5A715E}"/>
                </a:ext>
              </a:extLst>
            </p:cNvPr>
            <p:cNvSpPr/>
            <p:nvPr/>
          </p:nvSpPr>
          <p:spPr>
            <a:xfrm>
              <a:off x="4622071" y="5297858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32CCB244-C9CA-8B3D-E017-DEC3B5783FA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144" y="3683651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407C9C7-DC52-3F55-D838-5D4F43818C55}"/>
                </a:ext>
              </a:extLst>
            </p:cNvPr>
            <p:cNvSpPr/>
            <p:nvPr/>
          </p:nvSpPr>
          <p:spPr>
            <a:xfrm rot="10800000">
              <a:off x="4949267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C1BCB15-7F38-7C67-49D5-A365C04A87E7}"/>
                </a:ext>
              </a:extLst>
            </p:cNvPr>
            <p:cNvSpPr/>
            <p:nvPr/>
          </p:nvSpPr>
          <p:spPr>
            <a:xfrm rot="10800000">
              <a:off x="4627982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969B50C-6BFA-6B79-832F-5361A1C44FE6}"/>
                </a:ext>
              </a:extLst>
            </p:cNvPr>
            <p:cNvSpPr/>
            <p:nvPr/>
          </p:nvSpPr>
          <p:spPr>
            <a:xfrm rot="10800000">
              <a:off x="4306695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9F9C0BE-396F-CD2E-74B7-90DF3EA5709B}"/>
                </a:ext>
              </a:extLst>
            </p:cNvPr>
            <p:cNvSpPr/>
            <p:nvPr/>
          </p:nvSpPr>
          <p:spPr>
            <a:xfrm rot="10800000">
              <a:off x="3985157" y="4367829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218" name="Düz Bağlayıcı 440">
              <a:extLst>
                <a:ext uri="{FF2B5EF4-FFF2-40B4-BE49-F238E27FC236}">
                  <a16:creationId xmlns:a16="http://schemas.microsoft.com/office/drawing/2014/main" id="{D48BCC23-A883-4522-52DB-C068BABED9B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92314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Düz Bağlayıcı 440">
              <a:extLst>
                <a:ext uri="{FF2B5EF4-FFF2-40B4-BE49-F238E27FC236}">
                  <a16:creationId xmlns:a16="http://schemas.microsoft.com/office/drawing/2014/main" id="{7AAD112E-1659-FC2D-F2E9-B61D77F992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3853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Düz Bağlayıcı 440">
              <a:extLst>
                <a:ext uri="{FF2B5EF4-FFF2-40B4-BE49-F238E27FC236}">
                  <a16:creationId xmlns:a16="http://schemas.microsoft.com/office/drawing/2014/main" id="{F6340B62-8371-576E-A985-9CDE8E40116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4861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Düz Bağlayıcı 440">
              <a:extLst>
                <a:ext uri="{FF2B5EF4-FFF2-40B4-BE49-F238E27FC236}">
                  <a16:creationId xmlns:a16="http://schemas.microsoft.com/office/drawing/2014/main" id="{457FB407-D4F2-73CB-49B8-384387667CC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399" y="4170176"/>
              <a:ext cx="0" cy="129253"/>
            </a:xfrm>
            <a:prstGeom prst="line">
              <a:avLst/>
            </a:prstGeom>
            <a:solidFill>
              <a:srgbClr val="F2F3F8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EA66DDF-8677-8745-DFE6-2A8B0BA9ED0F}"/>
                </a:ext>
              </a:extLst>
            </p:cNvPr>
            <p:cNvSpPr/>
            <p:nvPr/>
          </p:nvSpPr>
          <p:spPr>
            <a:xfrm rot="10800000">
              <a:off x="4949265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FE22D81-0F52-02C8-9EB3-D00615FB3DE4}"/>
                </a:ext>
              </a:extLst>
            </p:cNvPr>
            <p:cNvSpPr/>
            <p:nvPr/>
          </p:nvSpPr>
          <p:spPr>
            <a:xfrm rot="10800000">
              <a:off x="4627980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90ABCA4-A0AB-577B-DDE3-9449C0FC10C7}"/>
                </a:ext>
              </a:extLst>
            </p:cNvPr>
            <p:cNvSpPr/>
            <p:nvPr/>
          </p:nvSpPr>
          <p:spPr>
            <a:xfrm rot="10800000">
              <a:off x="4306693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A1634C8A-7572-05C5-92D6-420826D194B8}"/>
                </a:ext>
              </a:extLst>
            </p:cNvPr>
            <p:cNvSpPr/>
            <p:nvPr/>
          </p:nvSpPr>
          <p:spPr>
            <a:xfrm rot="10800000">
              <a:off x="3985155" y="35860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FA82B755-41E3-144C-29E9-4B71A9E51350}"/>
                </a:ext>
              </a:extLst>
            </p:cNvPr>
            <p:cNvSpPr/>
            <p:nvPr/>
          </p:nvSpPr>
          <p:spPr>
            <a:xfrm>
              <a:off x="4949265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363D534F-E939-F788-E7C6-5342AFEF5F1B}"/>
                </a:ext>
              </a:extLst>
            </p:cNvPr>
            <p:cNvSpPr/>
            <p:nvPr/>
          </p:nvSpPr>
          <p:spPr>
            <a:xfrm>
              <a:off x="4627980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38345D11-5A60-D8F5-8569-BAF35A7BEA54}"/>
                </a:ext>
              </a:extLst>
            </p:cNvPr>
            <p:cNvSpPr/>
            <p:nvPr/>
          </p:nvSpPr>
          <p:spPr>
            <a:xfrm>
              <a:off x="4306693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6DDA1615-A670-7D44-F478-EC76AF9E0BF9}"/>
                </a:ext>
              </a:extLst>
            </p:cNvPr>
            <p:cNvSpPr/>
            <p:nvPr/>
          </p:nvSpPr>
          <p:spPr>
            <a:xfrm>
              <a:off x="3985155" y="384598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F326E7-1B21-9F44-AF17-E293AB77451B}"/>
                </a:ext>
              </a:extLst>
            </p:cNvPr>
            <p:cNvSpPr/>
            <p:nvPr/>
          </p:nvSpPr>
          <p:spPr>
            <a:xfrm>
              <a:off x="4952676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37E58A-96BA-D466-D4C4-08AE65050A6B}"/>
                </a:ext>
              </a:extLst>
            </p:cNvPr>
            <p:cNvSpPr/>
            <p:nvPr/>
          </p:nvSpPr>
          <p:spPr>
            <a:xfrm>
              <a:off x="4631391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CDFF86-F677-35C9-6900-9054B0731EEC}"/>
                </a:ext>
              </a:extLst>
            </p:cNvPr>
            <p:cNvSpPr/>
            <p:nvPr/>
          </p:nvSpPr>
          <p:spPr>
            <a:xfrm>
              <a:off x="4310104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C74739-B5F8-882C-D92C-264CE5DDC0E3}"/>
                </a:ext>
              </a:extLst>
            </p:cNvPr>
            <p:cNvSpPr/>
            <p:nvPr/>
          </p:nvSpPr>
          <p:spPr>
            <a:xfrm>
              <a:off x="3988566" y="4105825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A36E577-56D1-FB83-B6A5-FD1AAF17136D}"/>
              </a:ext>
            </a:extLst>
          </p:cNvPr>
          <p:cNvGrpSpPr/>
          <p:nvPr/>
        </p:nvGrpSpPr>
        <p:grpSpPr>
          <a:xfrm>
            <a:off x="3978527" y="2161190"/>
            <a:ext cx="1186935" cy="3867115"/>
            <a:chOff x="3979498" y="2159615"/>
            <a:chExt cx="1186935" cy="3867115"/>
          </a:xfrm>
          <a:solidFill>
            <a:srgbClr val="E63946"/>
          </a:solidFill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52054D1-84E4-A874-9C58-D627C3648AA3}"/>
                </a:ext>
              </a:extLst>
            </p:cNvPr>
            <p:cNvSpPr/>
            <p:nvPr/>
          </p:nvSpPr>
          <p:spPr>
            <a:xfrm>
              <a:off x="4943609" y="292422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E5E8A5D-CDAE-8C22-98DC-BB26ED834285}"/>
                </a:ext>
              </a:extLst>
            </p:cNvPr>
            <p:cNvSpPr/>
            <p:nvPr/>
          </p:nvSpPr>
          <p:spPr>
            <a:xfrm>
              <a:off x="4300784" y="266424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8BE1FE5-FEDC-04D6-77C7-388D793AE5B2}"/>
                </a:ext>
              </a:extLst>
            </p:cNvPr>
            <p:cNvSpPr/>
            <p:nvPr/>
          </p:nvSpPr>
          <p:spPr>
            <a:xfrm>
              <a:off x="4943609" y="266424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000B7AE-7648-4879-4139-C5BD2F84D084}"/>
                </a:ext>
              </a:extLst>
            </p:cNvPr>
            <p:cNvSpPr/>
            <p:nvPr/>
          </p:nvSpPr>
          <p:spPr>
            <a:xfrm>
              <a:off x="4300784" y="215961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DBF5763-2D77-25BF-1A81-EDEC98A493BC}"/>
                </a:ext>
              </a:extLst>
            </p:cNvPr>
            <p:cNvSpPr/>
            <p:nvPr/>
          </p:nvSpPr>
          <p:spPr>
            <a:xfrm>
              <a:off x="4943609" y="215961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C9C134A-CB43-A5D4-6CED-08746A6414DF}"/>
                </a:ext>
              </a:extLst>
            </p:cNvPr>
            <p:cNvSpPr/>
            <p:nvPr/>
          </p:nvSpPr>
          <p:spPr>
            <a:xfrm>
              <a:off x="4300784" y="292422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BC57DEE-A3CA-E941-757F-666A4A011882}"/>
                </a:ext>
              </a:extLst>
            </p:cNvPr>
            <p:cNvSpPr/>
            <p:nvPr/>
          </p:nvSpPr>
          <p:spPr>
            <a:xfrm>
              <a:off x="4298013" y="2404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5943BFD-DB90-766A-E0D0-9EA8B369F656}"/>
                </a:ext>
              </a:extLst>
            </p:cNvPr>
            <p:cNvSpPr/>
            <p:nvPr/>
          </p:nvSpPr>
          <p:spPr>
            <a:xfrm>
              <a:off x="4940838" y="2404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9CED3DC-0F96-13DA-900E-A6186C0FFCD4}"/>
                </a:ext>
              </a:extLst>
            </p:cNvPr>
            <p:cNvSpPr/>
            <p:nvPr/>
          </p:nvSpPr>
          <p:spPr>
            <a:xfrm>
              <a:off x="3982269" y="581739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A3E9BCC-D339-6F17-26C0-EA67F0A54282}"/>
                </a:ext>
              </a:extLst>
            </p:cNvPr>
            <p:cNvSpPr/>
            <p:nvPr/>
          </p:nvSpPr>
          <p:spPr>
            <a:xfrm>
              <a:off x="4624842" y="581739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0D9CB8E-1A52-0676-2AD8-10FA1D8CC038}"/>
                </a:ext>
              </a:extLst>
            </p:cNvPr>
            <p:cNvSpPr/>
            <p:nvPr/>
          </p:nvSpPr>
          <p:spPr>
            <a:xfrm>
              <a:off x="3982269" y="555741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14155CB-7976-8FF6-D0A4-DC1553831179}"/>
                </a:ext>
              </a:extLst>
            </p:cNvPr>
            <p:cNvSpPr/>
            <p:nvPr/>
          </p:nvSpPr>
          <p:spPr>
            <a:xfrm>
              <a:off x="4624842" y="555741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5C07F13-7A1F-3309-76E3-4D298D8C6FA9}"/>
                </a:ext>
              </a:extLst>
            </p:cNvPr>
            <p:cNvSpPr/>
            <p:nvPr/>
          </p:nvSpPr>
          <p:spPr>
            <a:xfrm>
              <a:off x="3982269" y="50527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D3CBAA3-D53F-8C39-5563-885CAB8B4F59}"/>
                </a:ext>
              </a:extLst>
            </p:cNvPr>
            <p:cNvSpPr/>
            <p:nvPr/>
          </p:nvSpPr>
          <p:spPr>
            <a:xfrm>
              <a:off x="4624842" y="50527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ECC05B5-A561-413A-49B1-E36AD2F9B1E8}"/>
                </a:ext>
              </a:extLst>
            </p:cNvPr>
            <p:cNvSpPr/>
            <p:nvPr/>
          </p:nvSpPr>
          <p:spPr>
            <a:xfrm>
              <a:off x="3979498" y="529785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46F53F1-9C69-0978-C9BF-7D6B7D0587A6}"/>
                </a:ext>
              </a:extLst>
            </p:cNvPr>
            <p:cNvSpPr/>
            <p:nvPr/>
          </p:nvSpPr>
          <p:spPr>
            <a:xfrm>
              <a:off x="4622071" y="529785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724757D-F55D-1269-7764-DDD1AD75A715}"/>
                </a:ext>
              </a:extLst>
            </p:cNvPr>
            <p:cNvSpPr/>
            <p:nvPr/>
          </p:nvSpPr>
          <p:spPr>
            <a:xfrm rot="10800000">
              <a:off x="4949267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32125B3-CD3C-4C35-6C1B-A65997A3F34F}"/>
                </a:ext>
              </a:extLst>
            </p:cNvPr>
            <p:cNvSpPr/>
            <p:nvPr/>
          </p:nvSpPr>
          <p:spPr>
            <a:xfrm rot="10800000">
              <a:off x="4627982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26AF9A1-D964-1E48-E4CF-5F9C2C6D65B8}"/>
                </a:ext>
              </a:extLst>
            </p:cNvPr>
            <p:cNvSpPr/>
            <p:nvPr/>
          </p:nvSpPr>
          <p:spPr>
            <a:xfrm rot="10800000">
              <a:off x="4306695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9BDB11F8-AA95-77F8-EE9B-59A67752F079}"/>
                </a:ext>
              </a:extLst>
            </p:cNvPr>
            <p:cNvSpPr/>
            <p:nvPr/>
          </p:nvSpPr>
          <p:spPr>
            <a:xfrm rot="10800000">
              <a:off x="3985157" y="436782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171" name="Düz Bağlayıcı 440">
              <a:extLst>
                <a:ext uri="{FF2B5EF4-FFF2-40B4-BE49-F238E27FC236}">
                  <a16:creationId xmlns:a16="http://schemas.microsoft.com/office/drawing/2014/main" id="{BC6DC993-A430-B8E8-BC34-DB0B1815C52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92314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Düz Bağlayıcı 440">
              <a:extLst>
                <a:ext uri="{FF2B5EF4-FFF2-40B4-BE49-F238E27FC236}">
                  <a16:creationId xmlns:a16="http://schemas.microsoft.com/office/drawing/2014/main" id="{68E68CF5-2C83-21F4-7780-626F87FF661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3853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Düz Bağlayıcı 440">
              <a:extLst>
                <a:ext uri="{FF2B5EF4-FFF2-40B4-BE49-F238E27FC236}">
                  <a16:creationId xmlns:a16="http://schemas.microsoft.com/office/drawing/2014/main" id="{92FE1082-E730-9C7F-C4F0-DC22943530E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4861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Düz Bağlayıcı 440">
              <a:extLst>
                <a:ext uri="{FF2B5EF4-FFF2-40B4-BE49-F238E27FC236}">
                  <a16:creationId xmlns:a16="http://schemas.microsoft.com/office/drawing/2014/main" id="{44447357-8666-8FDA-2ADB-9B6EBF7E37F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56399" y="4170176"/>
              <a:ext cx="0" cy="129253"/>
            </a:xfrm>
            <a:prstGeom prst="line">
              <a:avLst/>
            </a:prstGeom>
            <a:grpFill/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6FE9F82-83D9-B6B6-0A1D-9EBC3F8E8715}"/>
                </a:ext>
              </a:extLst>
            </p:cNvPr>
            <p:cNvSpPr/>
            <p:nvPr/>
          </p:nvSpPr>
          <p:spPr>
            <a:xfrm rot="10800000">
              <a:off x="4949265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04960AF-D020-46BB-07B5-61880C116F7E}"/>
                </a:ext>
              </a:extLst>
            </p:cNvPr>
            <p:cNvSpPr/>
            <p:nvPr/>
          </p:nvSpPr>
          <p:spPr>
            <a:xfrm rot="10800000">
              <a:off x="4627980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B25A2D5-C573-4B69-6955-300C6BA8EB07}"/>
                </a:ext>
              </a:extLst>
            </p:cNvPr>
            <p:cNvSpPr/>
            <p:nvPr/>
          </p:nvSpPr>
          <p:spPr>
            <a:xfrm rot="10800000">
              <a:off x="4306693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3B94928-CF2B-AD77-322B-B73F3E203E77}"/>
                </a:ext>
              </a:extLst>
            </p:cNvPr>
            <p:cNvSpPr/>
            <p:nvPr/>
          </p:nvSpPr>
          <p:spPr>
            <a:xfrm rot="10800000">
              <a:off x="3985155" y="358601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6B7D1435-617F-B445-F765-8D50DA0512E3}"/>
                </a:ext>
              </a:extLst>
            </p:cNvPr>
            <p:cNvSpPr/>
            <p:nvPr/>
          </p:nvSpPr>
          <p:spPr>
            <a:xfrm>
              <a:off x="4949265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0A5B635-8CA7-BE5A-53CE-5E15B63E0C2C}"/>
                </a:ext>
              </a:extLst>
            </p:cNvPr>
            <p:cNvSpPr/>
            <p:nvPr/>
          </p:nvSpPr>
          <p:spPr>
            <a:xfrm>
              <a:off x="4627980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606261A7-F2EE-75C3-CE96-505C8D18475D}"/>
                </a:ext>
              </a:extLst>
            </p:cNvPr>
            <p:cNvSpPr/>
            <p:nvPr/>
          </p:nvSpPr>
          <p:spPr>
            <a:xfrm>
              <a:off x="4306693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661FD91-EF43-BB09-8614-433A68CC8DDF}"/>
                </a:ext>
              </a:extLst>
            </p:cNvPr>
            <p:cNvSpPr/>
            <p:nvPr/>
          </p:nvSpPr>
          <p:spPr>
            <a:xfrm>
              <a:off x="3985155" y="3845986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9CD601A0-E125-5732-89ED-EBDB32513C88}"/>
                </a:ext>
              </a:extLst>
            </p:cNvPr>
            <p:cNvSpPr/>
            <p:nvPr/>
          </p:nvSpPr>
          <p:spPr>
            <a:xfrm>
              <a:off x="4952676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5E24F488-F2F6-FA04-6F85-2DA791E9BB8B}"/>
                </a:ext>
              </a:extLst>
            </p:cNvPr>
            <p:cNvSpPr/>
            <p:nvPr/>
          </p:nvSpPr>
          <p:spPr>
            <a:xfrm>
              <a:off x="4631391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8A4B63C9-3A19-3706-65C4-687DE5EA20AF}"/>
                </a:ext>
              </a:extLst>
            </p:cNvPr>
            <p:cNvSpPr/>
            <p:nvPr/>
          </p:nvSpPr>
          <p:spPr>
            <a:xfrm>
              <a:off x="4310104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1C74347B-31BD-6960-EA8B-0BC4754EC03E}"/>
                </a:ext>
              </a:extLst>
            </p:cNvPr>
            <p:cNvSpPr/>
            <p:nvPr/>
          </p:nvSpPr>
          <p:spPr>
            <a:xfrm>
              <a:off x="3988566" y="410582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A0A80E6-3521-2C8E-6BDA-DEA3C062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Read Disturbance: ColumnDisturb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478" name="Slide Number Placeholder 4">
            <a:extLst>
              <a:ext uri="{FF2B5EF4-FFF2-40B4-BE49-F238E27FC236}">
                <a16:creationId xmlns:a16="http://schemas.microsoft.com/office/drawing/2014/main" id="{093B7BF9-7A89-3FAB-39E8-AC68DFEB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639" name="Content Placeholder 2">
            <a:extLst>
              <a:ext uri="{FF2B5EF4-FFF2-40B4-BE49-F238E27FC236}">
                <a16:creationId xmlns:a16="http://schemas.microsoft.com/office/drawing/2014/main" id="{F8FAE4F9-8503-663A-1EC0-4C55575E60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9144000" cy="858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001F60"/>
                </a:solidFill>
              </a:rPr>
              <a:t>ColumnDisturb: </a:t>
            </a:r>
            <a:r>
              <a:rPr lang="en-US" sz="2000" dirty="0"/>
              <a:t>Repeatedly </a:t>
            </a:r>
            <a:r>
              <a:rPr lang="en-US" sz="2000" b="1" dirty="0">
                <a:solidFill>
                  <a:srgbClr val="E63946"/>
                </a:solidFill>
              </a:rPr>
              <a:t>hammering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E63946"/>
                </a:solidFill>
              </a:rPr>
              <a:t>pressing</a:t>
            </a:r>
            <a:r>
              <a:rPr lang="en-US" sz="2000" dirty="0"/>
              <a:t> a DRAM row</a:t>
            </a:r>
            <a:br>
              <a:rPr lang="en-US" sz="2000" dirty="0"/>
            </a:br>
            <a:r>
              <a:rPr lang="en-US" sz="2000" b="1" dirty="0">
                <a:solidFill>
                  <a:srgbClr val="E63946"/>
                </a:solidFill>
              </a:rPr>
              <a:t>disturbs many </a:t>
            </a:r>
            <a:r>
              <a:rPr lang="en-US" sz="2000" dirty="0"/>
              <a:t>DRAM cells </a:t>
            </a:r>
            <a:r>
              <a:rPr lang="en-US" sz="2000" b="1" dirty="0">
                <a:solidFill>
                  <a:srgbClr val="E63946"/>
                </a:solidFill>
              </a:rPr>
              <a:t>on the same DRAM column</a:t>
            </a:r>
            <a:endParaRPr lang="en-US" sz="2000" dirty="0"/>
          </a:p>
          <a:p>
            <a:pPr>
              <a:spcBef>
                <a:spcPts val="400"/>
              </a:spcBef>
            </a:pPr>
            <a:endParaRPr lang="en-GB" sz="2000" dirty="0">
              <a:solidFill>
                <a:srgbClr val="5B2C8E"/>
              </a:solidFill>
            </a:endParaRPr>
          </a:p>
        </p:txBody>
      </p: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C31CCF5D-90A8-EDDC-048E-F7E9A78532B2}"/>
              </a:ext>
            </a:extLst>
          </p:cNvPr>
          <p:cNvGrpSpPr/>
          <p:nvPr/>
        </p:nvGrpSpPr>
        <p:grpSpPr>
          <a:xfrm>
            <a:off x="5381114" y="2249289"/>
            <a:ext cx="1437029" cy="3678046"/>
            <a:chOff x="3868198" y="1974969"/>
            <a:chExt cx="1437029" cy="3678046"/>
          </a:xfrm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0DB712C6-3200-B48B-779D-903F62D8F766}"/>
                </a:ext>
              </a:extLst>
            </p:cNvPr>
            <p:cNvGrpSpPr/>
            <p:nvPr/>
          </p:nvGrpSpPr>
          <p:grpSpPr>
            <a:xfrm>
              <a:off x="3868198" y="3400036"/>
              <a:ext cx="1437029" cy="804196"/>
              <a:chOff x="3868198" y="3400036"/>
              <a:chExt cx="1437029" cy="804196"/>
            </a:xfrm>
          </p:grpSpPr>
          <p:sp>
            <p:nvSpPr>
              <p:cNvPr id="604" name="TextBox 603">
                <a:extLst>
                  <a:ext uri="{FF2B5EF4-FFF2-40B4-BE49-F238E27FC236}">
                    <a16:creationId xmlns:a16="http://schemas.microsoft.com/office/drawing/2014/main" id="{57FD9BA7-08B7-72A0-2733-7A5B2675B083}"/>
                  </a:ext>
                </a:extLst>
              </p:cNvPr>
              <p:cNvSpPr txBox="1"/>
              <p:nvPr/>
            </p:nvSpPr>
            <p:spPr>
              <a:xfrm>
                <a:off x="4192543" y="3632966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5" name="Left Brace 604">
                <a:extLst>
                  <a:ext uri="{FF2B5EF4-FFF2-40B4-BE49-F238E27FC236}">
                    <a16:creationId xmlns:a16="http://schemas.microsoft.com/office/drawing/2014/main" id="{44A8A397-182F-8737-00B5-41B70E2973D9}"/>
                  </a:ext>
                </a:extLst>
              </p:cNvPr>
              <p:cNvSpPr/>
              <p:nvPr/>
            </p:nvSpPr>
            <p:spPr>
              <a:xfrm rot="10800000">
                <a:off x="3868198" y="3400036"/>
                <a:ext cx="299798" cy="804196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9D2395D5-8CB5-B2EA-DABA-7E9DBFEA1DCD}"/>
                </a:ext>
              </a:extLst>
            </p:cNvPr>
            <p:cNvGrpSpPr/>
            <p:nvPr/>
          </p:nvGrpSpPr>
          <p:grpSpPr>
            <a:xfrm>
              <a:off x="3868198" y="1974969"/>
              <a:ext cx="1437029" cy="780911"/>
              <a:chOff x="3868198" y="1974969"/>
              <a:chExt cx="1437029" cy="780911"/>
            </a:xfrm>
          </p:grpSpPr>
          <p:sp>
            <p:nvSpPr>
              <p:cNvPr id="602" name="TextBox 601">
                <a:extLst>
                  <a:ext uri="{FF2B5EF4-FFF2-40B4-BE49-F238E27FC236}">
                    <a16:creationId xmlns:a16="http://schemas.microsoft.com/office/drawing/2014/main" id="{3F847CAE-6278-AAE2-A4FB-38E7F02EC6B9}"/>
                  </a:ext>
                </a:extLst>
              </p:cNvPr>
              <p:cNvSpPr txBox="1"/>
              <p:nvPr/>
            </p:nvSpPr>
            <p:spPr>
              <a:xfrm>
                <a:off x="4192543" y="2295658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3" name="Left Brace 602">
                <a:extLst>
                  <a:ext uri="{FF2B5EF4-FFF2-40B4-BE49-F238E27FC236}">
                    <a16:creationId xmlns:a16="http://schemas.microsoft.com/office/drawing/2014/main" id="{B3813D4C-5491-3EEC-BA2D-AF43ED5BF597}"/>
                  </a:ext>
                </a:extLst>
              </p:cNvPr>
              <p:cNvSpPr/>
              <p:nvPr/>
            </p:nvSpPr>
            <p:spPr>
              <a:xfrm rot="10800000">
                <a:off x="3868198" y="1974969"/>
                <a:ext cx="299798" cy="780911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A52B0CD1-D81E-A574-743A-95DD14603570}"/>
                </a:ext>
              </a:extLst>
            </p:cNvPr>
            <p:cNvGrpSpPr/>
            <p:nvPr/>
          </p:nvGrpSpPr>
          <p:grpSpPr>
            <a:xfrm>
              <a:off x="3868198" y="4879570"/>
              <a:ext cx="1412482" cy="773445"/>
              <a:chOff x="3868198" y="4879570"/>
              <a:chExt cx="1412482" cy="773445"/>
            </a:xfrm>
          </p:grpSpPr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A5F5E336-F68B-2087-57BD-64CA7D8F645F}"/>
                  </a:ext>
                </a:extLst>
              </p:cNvPr>
              <p:cNvSpPr txBox="1"/>
              <p:nvPr/>
            </p:nvSpPr>
            <p:spPr>
              <a:xfrm>
                <a:off x="4167996" y="5080206"/>
                <a:ext cx="1112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ptos" panose="020B0503050203000203" pitchFamily="34" charset="0"/>
                  </a:rPr>
                  <a:t>Subarray</a:t>
                </a:r>
              </a:p>
            </p:txBody>
          </p:sp>
          <p:sp>
            <p:nvSpPr>
              <p:cNvPr id="601" name="Left Brace 600">
                <a:extLst>
                  <a:ext uri="{FF2B5EF4-FFF2-40B4-BE49-F238E27FC236}">
                    <a16:creationId xmlns:a16="http://schemas.microsoft.com/office/drawing/2014/main" id="{601094BC-A08E-90F0-F65D-4600182FF0E1}"/>
                  </a:ext>
                </a:extLst>
              </p:cNvPr>
              <p:cNvSpPr/>
              <p:nvPr/>
            </p:nvSpPr>
            <p:spPr>
              <a:xfrm rot="10800000">
                <a:off x="3868198" y="4879570"/>
                <a:ext cx="299798" cy="773445"/>
              </a:xfrm>
              <a:prstGeom prst="leftBrace">
                <a:avLst>
                  <a:gd name="adj1" fmla="val 49578"/>
                  <a:gd name="adj2" fmla="val 5000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ptos" panose="020B0503050203000203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B7B1AC-ABB9-6595-C0FB-D468366A3AC7}"/>
              </a:ext>
            </a:extLst>
          </p:cNvPr>
          <p:cNvGrpSpPr/>
          <p:nvPr/>
        </p:nvGrpSpPr>
        <p:grpSpPr>
          <a:xfrm>
            <a:off x="3988972" y="3219605"/>
            <a:ext cx="1159018" cy="1724745"/>
            <a:chOff x="3988972" y="3219605"/>
            <a:chExt cx="1159018" cy="1724745"/>
          </a:xfrm>
        </p:grpSpPr>
        <p:sp>
          <p:nvSpPr>
            <p:cNvPr id="58" name="Dikdörtgen 256">
              <a:extLst>
                <a:ext uri="{FF2B5EF4-FFF2-40B4-BE49-F238E27FC236}">
                  <a16:creationId xmlns:a16="http://schemas.microsoft.com/office/drawing/2014/main" id="{CC18AF6A-EC05-F74B-ADFC-60D0265D1E3E}"/>
                </a:ext>
              </a:extLst>
            </p:cNvPr>
            <p:cNvSpPr/>
            <p:nvPr/>
          </p:nvSpPr>
          <p:spPr>
            <a:xfrm>
              <a:off x="3988972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52" name="Dikdörtgen 256">
              <a:extLst>
                <a:ext uri="{FF2B5EF4-FFF2-40B4-BE49-F238E27FC236}">
                  <a16:creationId xmlns:a16="http://schemas.microsoft.com/office/drawing/2014/main" id="{7E28C469-EEE7-C5D3-9BA9-112078DBFABD}"/>
                </a:ext>
              </a:extLst>
            </p:cNvPr>
            <p:cNvSpPr/>
            <p:nvPr/>
          </p:nvSpPr>
          <p:spPr>
            <a:xfrm>
              <a:off x="4631056" y="4670986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90" name="Dikdörtgen 256">
              <a:extLst>
                <a:ext uri="{FF2B5EF4-FFF2-40B4-BE49-F238E27FC236}">
                  <a16:creationId xmlns:a16="http://schemas.microsoft.com/office/drawing/2014/main" id="{8E5B3734-A599-C4A7-5CB3-92E1FBFD3F58}"/>
                </a:ext>
              </a:extLst>
            </p:cNvPr>
            <p:cNvSpPr/>
            <p:nvPr/>
          </p:nvSpPr>
          <p:spPr>
            <a:xfrm>
              <a:off x="3988972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61" name="Dikdörtgen 256">
              <a:extLst>
                <a:ext uri="{FF2B5EF4-FFF2-40B4-BE49-F238E27FC236}">
                  <a16:creationId xmlns:a16="http://schemas.microsoft.com/office/drawing/2014/main" id="{716D798C-2158-94DE-A443-2473CE198D63}"/>
                </a:ext>
              </a:extLst>
            </p:cNvPr>
            <p:cNvSpPr/>
            <p:nvPr/>
          </p:nvSpPr>
          <p:spPr>
            <a:xfrm>
              <a:off x="4631056" y="3219605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0484B8C9-6B26-2CC7-88CB-199B1EDF8943}"/>
              </a:ext>
            </a:extLst>
          </p:cNvPr>
          <p:cNvGrpSpPr/>
          <p:nvPr/>
        </p:nvGrpSpPr>
        <p:grpSpPr>
          <a:xfrm>
            <a:off x="4070350" y="3209075"/>
            <a:ext cx="997325" cy="1747100"/>
            <a:chOff x="4070350" y="3209075"/>
            <a:chExt cx="997325" cy="1747100"/>
          </a:xfrm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73CCE538-D1B4-A972-F88C-7C7DAF881626}"/>
                </a:ext>
              </a:extLst>
            </p:cNvPr>
            <p:cNvGrpSpPr/>
            <p:nvPr/>
          </p:nvGrpSpPr>
          <p:grpSpPr>
            <a:xfrm>
              <a:off x="4070350" y="4660050"/>
              <a:ext cx="349200" cy="289775"/>
              <a:chOff x="4070350" y="4660050"/>
              <a:chExt cx="349200" cy="289775"/>
            </a:xfrm>
          </p:grpSpPr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2A30EAED-E77D-72FA-510F-2166AC1AC8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BF7797E3-BF3D-F5E9-5760-61C016A18A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492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2AFC5262-EC38-3A64-83A2-CCFC51755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380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AA055A8C-90DF-7EC3-3E6F-007895108FB5}"/>
                </a:ext>
              </a:extLst>
            </p:cNvPr>
            <p:cNvGrpSpPr/>
            <p:nvPr/>
          </p:nvGrpSpPr>
          <p:grpSpPr>
            <a:xfrm>
              <a:off x="4714875" y="4666400"/>
              <a:ext cx="352800" cy="289775"/>
              <a:chOff x="4070350" y="4660050"/>
              <a:chExt cx="352800" cy="289775"/>
            </a:xfrm>
          </p:grpSpPr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7BD58306-939F-403E-78D0-3693A3DF9F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1E393760-98C1-A5CC-AF42-25F027CD84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528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EAF2ED99-C373-9648-75D4-4C8E11DB1A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015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811192EC-563B-2DF6-C83F-279EC9057304}"/>
                </a:ext>
              </a:extLst>
            </p:cNvPr>
            <p:cNvGrpSpPr/>
            <p:nvPr/>
          </p:nvGrpSpPr>
          <p:grpSpPr>
            <a:xfrm>
              <a:off x="4073525" y="3209075"/>
              <a:ext cx="345600" cy="289775"/>
              <a:chOff x="4070350" y="4660050"/>
              <a:chExt cx="345600" cy="289775"/>
            </a:xfrm>
          </p:grpSpPr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498D2954-3D94-D68B-FCFE-6F0005607A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CE1B9FA6-F69D-B0C0-07D7-03510CD504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0350" y="4797425"/>
                <a:ext cx="3456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379A9E1B-A24E-9538-7043-FE1DAB8B26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745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id="{2DA0C139-1F48-9E95-1F67-F3B25A302F9D}"/>
                </a:ext>
              </a:extLst>
            </p:cNvPr>
            <p:cNvGrpSpPr/>
            <p:nvPr/>
          </p:nvGrpSpPr>
          <p:grpSpPr>
            <a:xfrm>
              <a:off x="4721225" y="3215425"/>
              <a:ext cx="345600" cy="289775"/>
              <a:chOff x="4073525" y="4660050"/>
              <a:chExt cx="345600" cy="289775"/>
            </a:xfrm>
          </p:grpSpPr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9A761640-8C32-4888-350A-429ECC589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9400" y="480060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9C85AF09-CD7A-677F-AB04-8A78A5B6F7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73525" y="4797425"/>
                <a:ext cx="345600" cy="0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59A15865-3B69-654B-8BA9-554EB64CD1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3800" y="4660050"/>
                <a:ext cx="0" cy="149225"/>
              </a:xfrm>
              <a:prstGeom prst="line">
                <a:avLst/>
              </a:prstGeom>
              <a:ln w="3492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12E337-3DCD-D91A-08C7-5AC7F73AD7D1}"/>
              </a:ext>
            </a:extLst>
          </p:cNvPr>
          <p:cNvSpPr txBox="1"/>
          <p:nvPr/>
        </p:nvSpPr>
        <p:spPr>
          <a:xfrm>
            <a:off x="2111888" y="3955413"/>
            <a:ext cx="235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All 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AB58B-C44B-4AE5-0CD8-F5A3F76E270F}"/>
              </a:ext>
            </a:extLst>
          </p:cNvPr>
          <p:cNvSpPr txBox="1"/>
          <p:nvPr/>
        </p:nvSpPr>
        <p:spPr>
          <a:xfrm>
            <a:off x="750036" y="2513455"/>
            <a:ext cx="25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503050203000203" pitchFamily="34" charset="0"/>
              </a:rPr>
              <a:t>Cells on </a:t>
            </a:r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odd columns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F7BD6-EC0E-D3CC-F2AC-4E099428912D}"/>
              </a:ext>
            </a:extLst>
          </p:cNvPr>
          <p:cNvSpPr txBox="1"/>
          <p:nvPr/>
        </p:nvSpPr>
        <p:spPr>
          <a:xfrm>
            <a:off x="750036" y="5296775"/>
            <a:ext cx="25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503050203000203" pitchFamily="34" charset="0"/>
              </a:rPr>
              <a:t>Cells on </a:t>
            </a:r>
            <a:r>
              <a:rPr lang="en-US" b="1" dirty="0">
                <a:solidFill>
                  <a:srgbClr val="E63946"/>
                </a:solidFill>
                <a:latin typeface="Aptos" panose="020B0503050203000203" pitchFamily="34" charset="0"/>
              </a:rPr>
              <a:t>even columns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6790B-87B2-3986-4F86-3AC2F4FD80F7}"/>
              </a:ext>
            </a:extLst>
          </p:cNvPr>
          <p:cNvSpPr/>
          <p:nvPr/>
        </p:nvSpPr>
        <p:spPr>
          <a:xfrm>
            <a:off x="3751552" y="1980267"/>
            <a:ext cx="2983785" cy="122384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71AAD-2C7D-767D-1987-405FBE517836}"/>
              </a:ext>
            </a:extLst>
          </p:cNvPr>
          <p:cNvSpPr/>
          <p:nvPr/>
        </p:nvSpPr>
        <p:spPr>
          <a:xfrm>
            <a:off x="1587640" y="3504223"/>
            <a:ext cx="5262509" cy="115873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39CD8-05CD-3C71-5EF7-270BE17B95B7}"/>
              </a:ext>
            </a:extLst>
          </p:cNvPr>
          <p:cNvSpPr/>
          <p:nvPr/>
        </p:nvSpPr>
        <p:spPr>
          <a:xfrm>
            <a:off x="3827354" y="4951285"/>
            <a:ext cx="2983785" cy="122384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5B1E11-521B-25BD-D3FF-B393DCAC02B4}"/>
              </a:ext>
            </a:extLst>
          </p:cNvPr>
          <p:cNvSpPr/>
          <p:nvPr/>
        </p:nvSpPr>
        <p:spPr>
          <a:xfrm>
            <a:off x="-1" y="1610436"/>
            <a:ext cx="9143997" cy="456469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1F6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A1106D-25A5-18E6-C791-A74B14B32F85}"/>
              </a:ext>
            </a:extLst>
          </p:cNvPr>
          <p:cNvGrpSpPr/>
          <p:nvPr/>
        </p:nvGrpSpPr>
        <p:grpSpPr>
          <a:xfrm>
            <a:off x="0" y="1814977"/>
            <a:ext cx="9144010" cy="803988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9B5C2D-B013-97D0-A861-C9AB81C4A8F3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ColumnDisturb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affects DRAM cells across </a:t>
              </a:r>
            </a:p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three consecutive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DRAM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subarrays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 (up to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3072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DRAM rows)</a:t>
              </a:r>
              <a:endParaRPr lang="en-CH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F133C2-9E59-2D4B-4FC5-24D9E28D1B9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55A7C6-C7C7-F31B-8B40-671705FD62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75755B-EAAB-3731-E9E6-116C8303B21D}"/>
              </a:ext>
            </a:extLst>
          </p:cNvPr>
          <p:cNvGrpSpPr/>
          <p:nvPr/>
        </p:nvGrpSpPr>
        <p:grpSpPr>
          <a:xfrm>
            <a:off x="-14" y="3010218"/>
            <a:ext cx="9144010" cy="803988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96E532-D5A1-BC25-F9CA-CB1157EB53C0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ColumnDisturb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induces bitflips within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the DDR4 refresh window</a:t>
              </a:r>
              <a:endParaRPr lang="en-CH" sz="2000" b="1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14C87F-878E-36D1-87BE-8F3EF6C32A3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3C455E-91AB-AEE0-EF18-5B410F04F92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5A9B1E-4A2F-AA46-9AE3-0062D44CF08E}"/>
              </a:ext>
            </a:extLst>
          </p:cNvPr>
          <p:cNvGrpSpPr/>
          <p:nvPr/>
        </p:nvGrpSpPr>
        <p:grpSpPr>
          <a:xfrm>
            <a:off x="0" y="4205459"/>
            <a:ext cx="9144010" cy="803988"/>
            <a:chOff x="-5" y="1413164"/>
            <a:chExt cx="9144010" cy="872836"/>
          </a:xfrm>
          <a:solidFill>
            <a:srgbClr val="E5D6F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A76A84C-98A0-46BC-5422-0B0D0232F822}"/>
                    </a:ext>
                  </a:extLst>
                </p:cNvPr>
                <p:cNvSpPr/>
                <p:nvPr/>
              </p:nvSpPr>
              <p:spPr>
                <a:xfrm>
                  <a:off x="-5" y="1413164"/>
                  <a:ext cx="9144005" cy="8728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The </a:t>
                  </a:r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number of activations </a:t>
                  </a:r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required to </a:t>
                  </a:r>
                  <a:br>
                    <a:rPr lang="en-US" sz="2000" dirty="0">
                      <a:solidFill>
                        <a:srgbClr val="5B2C8E"/>
                      </a:solidFill>
                      <a:latin typeface="Aptos" panose="020B0503050203000203" pitchFamily="34" charset="0"/>
                    </a:rPr>
                  </a:br>
                  <a:r>
                    <a:rPr lang="en-US" sz="2000" b="1" dirty="0">
                      <a:solidFill>
                        <a:srgbClr val="E63946"/>
                      </a:solidFill>
                      <a:latin typeface="Aptos" panose="020B0503050203000203" pitchFamily="34" charset="0"/>
                    </a:rPr>
                    <a:t>induce ColumnDisturb bitflips (N</a:t>
                  </a:r>
                  <a:r>
                    <a:rPr lang="en-US" sz="2000" b="1" baseline="-25000" dirty="0">
                      <a:solidFill>
                        <a:srgbClr val="E63946"/>
                      </a:solidFill>
                      <a:latin typeface="Aptos" panose="020B0503050203000203" pitchFamily="34" charset="0"/>
                    </a:rPr>
                    <a:t>CD</a:t>
                  </a:r>
                  <a:r>
                    <a:rPr lang="en-US" sz="2000" b="1" dirty="0">
                      <a:solidFill>
                        <a:srgbClr val="E63946"/>
                      </a:solidFill>
                      <a:latin typeface="Aptos" panose="020B0503050203000203" pitchFamily="34" charset="0"/>
                    </a:rPr>
                    <a:t>) </a:t>
                  </a:r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is currently</a:t>
                  </a:r>
                  <a:r>
                    <a:rPr lang="en-US" sz="2000" dirty="0">
                      <a:solidFill>
                        <a:srgbClr val="5B2C8E"/>
                      </a:solidFill>
                      <a:latin typeface="Aptos" panose="020B050305020300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E63946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000" dirty="0">
                      <a:solidFill>
                        <a:srgbClr val="E63946"/>
                      </a:solidFill>
                      <a:latin typeface="Aptos" panose="020B0503050203000203" pitchFamily="34" charset="0"/>
                    </a:rPr>
                    <a:t> </a:t>
                  </a:r>
                  <a:r>
                    <a:rPr lang="en-US" sz="2000" b="1" dirty="0">
                      <a:solidFill>
                        <a:srgbClr val="E63946"/>
                      </a:solidFill>
                      <a:latin typeface="Aptos" panose="020B0503050203000203" pitchFamily="34" charset="0"/>
                    </a:rPr>
                    <a:t>1M</a:t>
                  </a:r>
                  <a:endParaRPr lang="en-CH" sz="2000" b="1" dirty="0">
                    <a:solidFill>
                      <a:srgbClr val="5B2C8E"/>
                    </a:solidFill>
                    <a:latin typeface="Aptos" panose="020B0503050203000203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A76A84C-98A0-46BC-5422-0B0D0232F8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" y="1413164"/>
                  <a:ext cx="9144005" cy="872836"/>
                </a:xfrm>
                <a:prstGeom prst="rect">
                  <a:avLst/>
                </a:prstGeom>
                <a:blipFill>
                  <a:blip r:embed="rId3"/>
                  <a:stretch>
                    <a:fillRect b="-78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FC5C7A-5D3B-59B0-EE5B-8AD496D0B5C4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7BFA78-80F2-B45E-6857-7FE6682AB71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3134BC-3B33-1DAC-1BBB-8366CDCF9904}"/>
              </a:ext>
            </a:extLst>
          </p:cNvPr>
          <p:cNvGrpSpPr/>
          <p:nvPr/>
        </p:nvGrpSpPr>
        <p:grpSpPr>
          <a:xfrm>
            <a:off x="0" y="5400701"/>
            <a:ext cx="9144010" cy="803989"/>
            <a:chOff x="-5" y="1413163"/>
            <a:chExt cx="9144010" cy="872837"/>
          </a:xfrm>
          <a:solidFill>
            <a:srgbClr val="FDE9C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EE724E-3422-6457-042D-78956F512651}"/>
                </a:ext>
              </a:extLst>
            </p:cNvPr>
            <p:cNvSpPr/>
            <p:nvPr/>
          </p:nvSpPr>
          <p:spPr>
            <a:xfrm>
              <a:off x="-5" y="1413163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Scaling studies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show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ColumnDisturb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is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getting worse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in newer chips</a:t>
              </a:r>
              <a:endParaRPr lang="en-CH" sz="2000" b="1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2BCDF8-A0EC-833A-93F9-CEE02905B7B2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4B71D8-337A-E15D-9555-3D1D15544B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647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99A4C-1666-BC05-6BC2-0DC873EE2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06CCED2F-6A58-48D8-938F-498422ED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F2F94-0BF8-4C6F-677C-D9A84263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15</a:t>
            </a:fld>
            <a:endParaRPr lang="tr-T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D54B5D-3FA7-E815-90B1-A8E77BE87755}"/>
              </a:ext>
            </a:extLst>
          </p:cNvPr>
          <p:cNvGrpSpPr/>
          <p:nvPr/>
        </p:nvGrpSpPr>
        <p:grpSpPr>
          <a:xfrm>
            <a:off x="-24" y="1387942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4D58F9-E917-EFC6-1061-3F3476120E01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Background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8FBB8E1-F576-94B0-2D12-3580B4E13FCA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39E722-E736-A31F-FD97-8DC948A6D61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B2E89B-6059-04BD-5786-88163BF4E9C8}"/>
              </a:ext>
            </a:extLst>
          </p:cNvPr>
          <p:cNvGrpSpPr/>
          <p:nvPr/>
        </p:nvGrpSpPr>
        <p:grpSpPr>
          <a:xfrm>
            <a:off x="-24" y="2168110"/>
            <a:ext cx="9144010" cy="55287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8497CC-388C-9A93-B69C-067642F38CBF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Motivation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4864EB-D011-A509-3C0C-D64BB1D0212A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DED024-72E4-70FE-0FA8-25C3287C96B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15FFCE-3055-D6C8-B9A3-87C36C0572F2}"/>
              </a:ext>
            </a:extLst>
          </p:cNvPr>
          <p:cNvGrpSpPr/>
          <p:nvPr/>
        </p:nvGrpSpPr>
        <p:grpSpPr>
          <a:xfrm>
            <a:off x="-24" y="2948278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572DD8-4A0C-82CA-D6ED-5C93BD7A86C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(Deterministic)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5AD6D6-2B8C-9A58-E91A-7455518F8B72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4C0539-83E8-EB1F-3423-575BD459C25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5F87B0-91C2-2DEE-356D-D7631D6EA646}"/>
              </a:ext>
            </a:extLst>
          </p:cNvPr>
          <p:cNvGrpSpPr/>
          <p:nvPr/>
        </p:nvGrpSpPr>
        <p:grpSpPr>
          <a:xfrm>
            <a:off x="-24" y="450861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FBF147-A836-C35D-6625-127C3D6D092B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Evaluation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CBD960-937F-B610-EE59-D8BA86F7097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26B14F-29DF-85D3-604D-7056F4A0236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B1A7BC-66AF-2F21-B09B-02CBB4E33389}"/>
              </a:ext>
            </a:extLst>
          </p:cNvPr>
          <p:cNvGrpSpPr/>
          <p:nvPr/>
        </p:nvGrpSpPr>
        <p:grpSpPr>
          <a:xfrm>
            <a:off x="-24" y="528878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783443B-C04D-F0A0-7BF0-0C5584820B6B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Conclusion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1D02F9-723F-FB2A-3222-1F7CF7A0721E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0C9218-CD82-2C36-8B75-4FCEF31559F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3B66DD-E0DF-F73C-4F21-87AF9F8B34D4}"/>
              </a:ext>
            </a:extLst>
          </p:cNvPr>
          <p:cNvGrpSpPr/>
          <p:nvPr/>
        </p:nvGrpSpPr>
        <p:grpSpPr>
          <a:xfrm>
            <a:off x="0" y="3728446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56B8EA-70DF-5CCF-FFFC-A89E345997BF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ColumnKeeper-P (Probabilistic)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9F4801-0E5C-4781-EF10-9789153CAC04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CCC739C-F11D-03EB-6AFA-F06479B36C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5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A9E9E-A9A8-080A-3B5D-6705AD87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529A10-61F1-7287-0D22-5BB4CDAE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ColumnDisturb (I)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25" name="Slide Number Placeholder 4">
            <a:extLst>
              <a:ext uri="{FF2B5EF4-FFF2-40B4-BE49-F238E27FC236}">
                <a16:creationId xmlns:a16="http://schemas.microsoft.com/office/drawing/2014/main" id="{12F7A141-BAFA-E31C-1B04-995BD503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54" name="Content Placeholder 2">
            <a:extLst>
              <a:ext uri="{FF2B5EF4-FFF2-40B4-BE49-F238E27FC236}">
                <a16:creationId xmlns:a16="http://schemas.microsoft.com/office/drawing/2014/main" id="{C6018E78-908E-109C-6D2C-06AA2BFB6A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68375"/>
            <a:ext cx="9144000" cy="13890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01F60"/>
                </a:solidFill>
              </a:rPr>
              <a:t>easiest way </a:t>
            </a:r>
            <a:r>
              <a:rPr lang="en-US" sz="2000" dirty="0"/>
              <a:t>of mitigating ColumnDisturb is to </a:t>
            </a:r>
            <a:r>
              <a:rPr lang="en-US" sz="2000" b="1" dirty="0">
                <a:solidFill>
                  <a:srgbClr val="001F60"/>
                </a:solidFill>
              </a:rPr>
              <a:t>reduce </a:t>
            </a:r>
            <a:r>
              <a:rPr lang="en-US" sz="2000" dirty="0"/>
              <a:t>the</a:t>
            </a:r>
            <a:br>
              <a:rPr lang="en-US" sz="2000" dirty="0"/>
            </a:br>
            <a:r>
              <a:rPr lang="en-US" sz="2000" dirty="0"/>
              <a:t>DRAM refresh window</a:t>
            </a:r>
            <a:r>
              <a:rPr lang="en-US" sz="2000" b="1" dirty="0"/>
              <a:t> </a:t>
            </a:r>
            <a:r>
              <a:rPr lang="en-US" sz="2000" dirty="0"/>
              <a:t>so that </a:t>
            </a:r>
            <a:r>
              <a:rPr lang="en-US" sz="2000" b="1" dirty="0">
                <a:solidFill>
                  <a:srgbClr val="E63946"/>
                </a:solidFill>
              </a:rPr>
              <a:t>all rows </a:t>
            </a:r>
            <a:r>
              <a:rPr lang="en-US" sz="2000" dirty="0"/>
              <a:t>are refreshed </a:t>
            </a:r>
            <a:r>
              <a:rPr lang="en-US" sz="2000" b="1" dirty="0">
                <a:solidFill>
                  <a:srgbClr val="E63946"/>
                </a:solidFill>
              </a:rPr>
              <a:t>before bitflips</a:t>
            </a:r>
            <a:r>
              <a:rPr lang="en-US" sz="2000" b="1" dirty="0"/>
              <a:t> </a:t>
            </a:r>
            <a:r>
              <a:rPr lang="en-US" sz="2000" dirty="0"/>
              <a:t>can </a:t>
            </a:r>
            <a:r>
              <a:rPr lang="en-US" sz="2000" b="1" dirty="0">
                <a:solidFill>
                  <a:srgbClr val="E63946"/>
                </a:solidFill>
              </a:rPr>
              <a:t>occur</a:t>
            </a:r>
          </a:p>
          <a:p>
            <a:pPr>
              <a:spcBef>
                <a:spcPts val="400"/>
              </a:spcBef>
            </a:pPr>
            <a:endParaRPr lang="en-GB" sz="2000" dirty="0">
              <a:solidFill>
                <a:srgbClr val="5B2C8E"/>
              </a:solidFill>
            </a:endParaRPr>
          </a:p>
        </p:txBody>
      </p: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2B9EDE4D-0CCC-8A3B-283C-73B5CCF2E348}"/>
              </a:ext>
            </a:extLst>
          </p:cNvPr>
          <p:cNvGrpSpPr/>
          <p:nvPr/>
        </p:nvGrpSpPr>
        <p:grpSpPr>
          <a:xfrm>
            <a:off x="0" y="2486119"/>
            <a:ext cx="9144010" cy="72124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A4DBFC9-4405-8B96-0C8C-6680FC1AC466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Significant</a:t>
              </a: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 performance overheads</a:t>
              </a:r>
              <a:r>
                <a:rPr lang="en-US" sz="2000" dirty="0">
                  <a:solidFill>
                    <a:srgbClr val="E63946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at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near-future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ColumnDisturb</a:t>
              </a:r>
              <a:r>
                <a:rPr lang="en-US" sz="2000" dirty="0">
                  <a:solidFill>
                    <a:srgbClr val="E63946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thresholds: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More than 50%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 workloads with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high memory intensity</a:t>
              </a:r>
            </a:p>
          </p:txBody>
        </p: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C7237AC2-B935-79B1-AFD4-4D03E91DC8C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BAC95BFF-A9AE-90C0-A698-96DC460985B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7EF14D-3C69-63CF-FE4D-B1439600C6EA}"/>
              </a:ext>
            </a:extLst>
          </p:cNvPr>
          <p:cNvGrpSpPr/>
          <p:nvPr/>
        </p:nvGrpSpPr>
        <p:grpSpPr>
          <a:xfrm>
            <a:off x="28" y="3757306"/>
            <a:ext cx="9144010" cy="721242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422C93-A41D-8BD2-D953-56674D21BB80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Significant</a:t>
              </a:r>
              <a:r>
                <a:rPr lang="en-US" sz="2000" dirty="0">
                  <a:solidFill>
                    <a:srgbClr val="E63946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DRAM energy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at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near-future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ColumnDisturb </a:t>
              </a: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thresholds:</a:t>
              </a:r>
              <a:endParaRPr lang="en-US" sz="2000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More than 6x increase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in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energy consumption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ADE8DD-6E5B-31B6-D892-502EF2A8051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F724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799448-26AA-8DBA-6E8A-2D502B5B44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F724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1282BF-6215-3E4A-C459-0F76AEF27B1E}"/>
              </a:ext>
            </a:extLst>
          </p:cNvPr>
          <p:cNvGrpSpPr/>
          <p:nvPr/>
        </p:nvGrpSpPr>
        <p:grpSpPr>
          <a:xfrm>
            <a:off x="0" y="5028492"/>
            <a:ext cx="9144024" cy="723935"/>
            <a:chOff x="-14" y="5652480"/>
            <a:chExt cx="9144024" cy="723935"/>
          </a:xfrm>
          <a:solidFill>
            <a:srgbClr val="E5D6F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7296F2-7E7A-C626-05DB-6466265C86EF}"/>
                </a:ext>
              </a:extLst>
            </p:cNvPr>
            <p:cNvSpPr/>
            <p:nvPr/>
          </p:nvSpPr>
          <p:spPr>
            <a:xfrm>
              <a:off x="-14" y="5652480"/>
              <a:ext cx="9144005" cy="721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Mitigating ColumnDisturb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by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increasing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the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DRAM refresh rate</a:t>
              </a:r>
            </a:p>
            <a:p>
              <a:pPr algn="ctr">
                <a:spcBef>
                  <a:spcPts val="300"/>
                </a:spcBef>
              </a:pP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incurs </a:t>
              </a: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prohibitive overheads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C99616-4F17-AADF-6D5C-3D4D537E62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55173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DCFBB7-F713-C296-A444-1AB084708DE0}"/>
                </a:ext>
              </a:extLst>
            </p:cNvPr>
            <p:cNvCxnSpPr>
              <a:cxnSpLocks/>
            </p:cNvCxnSpPr>
            <p:nvPr/>
          </p:nvCxnSpPr>
          <p:spPr>
            <a:xfrm>
              <a:off x="5" y="6376415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277F837-445E-AC7C-FBF3-F326D0EB26D8}"/>
              </a:ext>
            </a:extLst>
          </p:cNvPr>
          <p:cNvSpPr/>
          <p:nvPr/>
        </p:nvSpPr>
        <p:spPr>
          <a:xfrm>
            <a:off x="2169" y="2150332"/>
            <a:ext cx="9143998" cy="268454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7D46-7B71-CBAF-0C3E-073CF92C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CC6D2F-3814-9530-251C-53F40513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ColumnDisturb (II)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4F24B8F1-5CE1-7561-7956-4120117C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54" name="Content Placeholder 2">
            <a:extLst>
              <a:ext uri="{FF2B5EF4-FFF2-40B4-BE49-F238E27FC236}">
                <a16:creationId xmlns:a16="http://schemas.microsoft.com/office/drawing/2014/main" id="{B8B86C79-41B8-F0B0-586D-9109C2BA63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68375"/>
            <a:ext cx="9144000" cy="66992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001F60"/>
                </a:solidFill>
              </a:rPr>
              <a:t>Alternative method:  </a:t>
            </a:r>
            <a:r>
              <a:rPr lang="en-US" sz="2000" dirty="0"/>
              <a:t>Modifying </a:t>
            </a:r>
            <a:r>
              <a:rPr lang="en-US" sz="2000" b="1" dirty="0" err="1">
                <a:solidFill>
                  <a:srgbClr val="E63946"/>
                </a:solidFill>
              </a:rPr>
              <a:t>RowHammer</a:t>
            </a:r>
            <a:r>
              <a:rPr lang="en-US" sz="2000" b="1" dirty="0">
                <a:solidFill>
                  <a:srgbClr val="E63946"/>
                </a:solidFill>
              </a:rPr>
              <a:t> mitigation mechanisms </a:t>
            </a:r>
            <a:br>
              <a:rPr lang="el-GR" sz="2000" b="1" dirty="0">
                <a:solidFill>
                  <a:srgbClr val="E63946"/>
                </a:solidFill>
              </a:rPr>
            </a:br>
            <a:r>
              <a:rPr lang="en-US" sz="2000" dirty="0"/>
              <a:t>to protect against ColumnDisturb</a:t>
            </a:r>
            <a:br>
              <a:rPr lang="el-GR" sz="2000" dirty="0"/>
            </a:br>
            <a:endParaRPr lang="en-GB" sz="2000" dirty="0">
              <a:solidFill>
                <a:srgbClr val="5B2C8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5612B9-EE16-2D29-01F7-B69FEADFDE88}"/>
              </a:ext>
            </a:extLst>
          </p:cNvPr>
          <p:cNvSpPr txBox="1"/>
          <p:nvPr/>
        </p:nvSpPr>
        <p:spPr>
          <a:xfrm>
            <a:off x="-15" y="2036624"/>
            <a:ext cx="9144000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b="1" dirty="0" err="1">
                <a:solidFill>
                  <a:srgbClr val="E63946"/>
                </a:solidFill>
              </a:rPr>
              <a:t>RowHammer</a:t>
            </a:r>
            <a:r>
              <a:rPr lang="en-US" sz="2000" dirty="0"/>
              <a:t> mitigations such as </a:t>
            </a:r>
            <a:r>
              <a:rPr lang="en-US" sz="2000" b="1" dirty="0">
                <a:solidFill>
                  <a:srgbClr val="001F60"/>
                </a:solidFill>
              </a:rPr>
              <a:t>Per-Row Activation Counting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001F60"/>
                </a:solidFill>
              </a:rPr>
              <a:t>PRAC</a:t>
            </a:r>
            <a:r>
              <a:rPr lang="en-US" sz="2000" dirty="0"/>
              <a:t>):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Track activations </a:t>
            </a:r>
            <a:r>
              <a:rPr lang="en-US" sz="2000" b="1" dirty="0">
                <a:solidFill>
                  <a:srgbClr val="001F60"/>
                </a:solidFill>
              </a:rPr>
              <a:t>at the row granularity</a:t>
            </a: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Only refresh </a:t>
            </a:r>
            <a:r>
              <a:rPr lang="en-US" sz="2000" b="1" dirty="0">
                <a:solidFill>
                  <a:srgbClr val="001F60"/>
                </a:solidFill>
              </a:rPr>
              <a:t>a few neighboring victim rows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81377-4BCB-A43B-D0B1-FE5574777E1D}"/>
              </a:ext>
            </a:extLst>
          </p:cNvPr>
          <p:cNvSpPr txBox="1"/>
          <p:nvPr/>
        </p:nvSpPr>
        <p:spPr>
          <a:xfrm>
            <a:off x="-5" y="3639448"/>
            <a:ext cx="9144000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001F60"/>
                </a:solidFill>
              </a:rPr>
              <a:t>Using PRAC</a:t>
            </a:r>
            <a:r>
              <a:rPr lang="en-US" sz="2000" dirty="0"/>
              <a:t> to mitigate ColumnDisturb </a:t>
            </a:r>
            <a:r>
              <a:rPr lang="en-US" sz="2000" b="1" dirty="0">
                <a:solidFill>
                  <a:srgbClr val="E63946"/>
                </a:solidFill>
              </a:rPr>
              <a:t>requires</a:t>
            </a:r>
            <a:r>
              <a:rPr lang="en-US" sz="2000" dirty="0"/>
              <a:t>: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</a:rPr>
              <a:t>Aggressively configuring PRAC </a:t>
            </a:r>
            <a:r>
              <a:rPr lang="en-US" sz="2000" dirty="0">
                <a:solidFill>
                  <a:srgbClr val="001F60"/>
                </a:solidFill>
              </a:rPr>
              <a:t>to fire at a low threshold</a:t>
            </a:r>
            <a:endParaRPr lang="en-US" sz="2000" b="1" dirty="0">
              <a:solidFill>
                <a:srgbClr val="001F60"/>
              </a:solidFill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</a:rPr>
              <a:t>Refreshing</a:t>
            </a:r>
            <a:r>
              <a:rPr lang="en-US" sz="2000" dirty="0"/>
              <a:t> all </a:t>
            </a:r>
            <a:r>
              <a:rPr lang="en-US" sz="2000" b="1" dirty="0">
                <a:solidFill>
                  <a:srgbClr val="E63946"/>
                </a:solidFill>
              </a:rPr>
              <a:t>3072 rows </a:t>
            </a:r>
            <a:r>
              <a:rPr lang="en-US" sz="2000" dirty="0">
                <a:solidFill>
                  <a:srgbClr val="001F60"/>
                </a:solidFill>
              </a:rPr>
              <a:t>across three subarrays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6D55B-3B19-7EB4-07EA-D63823CB5E69}"/>
              </a:ext>
            </a:extLst>
          </p:cNvPr>
          <p:cNvGrpSpPr/>
          <p:nvPr/>
        </p:nvGrpSpPr>
        <p:grpSpPr>
          <a:xfrm>
            <a:off x="-21" y="5155672"/>
            <a:ext cx="9144006" cy="669715"/>
            <a:chOff x="-6" y="1413164"/>
            <a:chExt cx="9144006" cy="436420"/>
          </a:xfrm>
          <a:solidFill>
            <a:srgbClr val="FED6ED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5F52CD-3229-0B7F-8614-A1C73950E7CE}"/>
                </a:ext>
              </a:extLst>
            </p:cNvPr>
            <p:cNvSpPr/>
            <p:nvPr/>
          </p:nvSpPr>
          <p:spPr>
            <a:xfrm>
              <a:off x="-5" y="1413166"/>
              <a:ext cx="9144005" cy="4364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Modified PRAC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incurs</a:t>
              </a:r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 prohibitive overheads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B0626E-3E6F-30BB-99D5-94431AA7CC5E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D1F550-CDEC-FD0C-4884-72BA0C7DAFE1}"/>
                </a:ext>
              </a:extLst>
            </p:cNvPr>
            <p:cNvCxnSpPr>
              <a:cxnSpLocks/>
            </p:cNvCxnSpPr>
            <p:nvPr/>
          </p:nvCxnSpPr>
          <p:spPr>
            <a:xfrm>
              <a:off x="-6" y="184958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0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4CD27-5909-D95B-68EC-22BDCC3B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53158A-2D7D-272A-9398-135A65FE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79EF70E-562A-3D2C-AD0D-940F35E2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18</a:t>
            </a:fld>
            <a:endParaRPr lang="tr-T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17CD6A-17D8-6875-5807-A53BE207745C}"/>
              </a:ext>
            </a:extLst>
          </p:cNvPr>
          <p:cNvGrpSpPr/>
          <p:nvPr/>
        </p:nvGrpSpPr>
        <p:grpSpPr>
          <a:xfrm>
            <a:off x="6" y="2553509"/>
            <a:ext cx="9144010" cy="2338085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23F395-D487-8C30-6978-1057AB00F205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endParaRPr lang="en-US" sz="2800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EEC26A-D2DA-EE2B-1FFA-541CC24745C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1A4B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C6459F-5EE5-45F9-BFA8-61BB9B8054F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1A4B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03FA629-C2FB-8282-C31E-3B22FF4F87B5}"/>
              </a:ext>
            </a:extLst>
          </p:cNvPr>
          <p:cNvSpPr txBox="1"/>
          <p:nvPr/>
        </p:nvSpPr>
        <p:spPr>
          <a:xfrm>
            <a:off x="-7" y="2697344"/>
            <a:ext cx="9144001" cy="196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1F60"/>
                </a:solidFill>
                <a:latin typeface="Aptos" panose="020B0503050203000203" pitchFamily="34" charset="0"/>
              </a:rPr>
              <a:t>Design </a:t>
            </a: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mechanisms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that </a:t>
            </a:r>
            <a:r>
              <a:rPr lang="en-US" sz="2800" b="1" dirty="0">
                <a:solidFill>
                  <a:srgbClr val="001F60"/>
                </a:solidFill>
                <a:latin typeface="Aptos" panose="020B0503050203000203" pitchFamily="34" charset="0"/>
              </a:rPr>
              <a:t>prevent ColumnDisturb bitflips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E63946"/>
                </a:solidFill>
                <a:latin typeface="Aptos" panose="020B0503050203000203" pitchFamily="34" charset="0"/>
              </a:rPr>
              <a:t>at low performance, energy, </a:t>
            </a: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and </a:t>
            </a:r>
            <a:r>
              <a:rPr lang="en-US" sz="2800" b="1" dirty="0">
                <a:solidFill>
                  <a:srgbClr val="E63946"/>
                </a:solidFill>
                <a:latin typeface="Aptos" panose="020B0503050203000203" pitchFamily="34" charset="0"/>
              </a:rPr>
              <a:t>area overheads</a:t>
            </a:r>
          </a:p>
        </p:txBody>
      </p:sp>
    </p:spTree>
    <p:extLst>
      <p:ext uri="{BB962C8B-B14F-4D97-AF65-F5344CB8AC3E}">
        <p14:creationId xmlns:p14="http://schemas.microsoft.com/office/powerpoint/2010/main" val="196112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EC1E4-2C83-C56D-65C9-DAB8FA512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4B7C6D-9797-9AEA-CFB5-89B5D156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Overarching Key Idea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4F16FD0F-E74A-A099-D682-C54CD96F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19</a:t>
            </a:fld>
            <a:endParaRPr lang="tr-T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422F45-2C77-12B5-8C08-30A08803B5B1}"/>
              </a:ext>
            </a:extLst>
          </p:cNvPr>
          <p:cNvGrpSpPr/>
          <p:nvPr/>
        </p:nvGrpSpPr>
        <p:grpSpPr>
          <a:xfrm>
            <a:off x="0" y="2472935"/>
            <a:ext cx="9144010" cy="872836"/>
            <a:chOff x="-5" y="1413164"/>
            <a:chExt cx="9144010" cy="872836"/>
          </a:xfrm>
          <a:solidFill>
            <a:srgbClr val="D6DDE5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CF5616-590A-0644-3386-4E73949BEDA0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solidFill>
              <a:srgbClr val="E5D6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Track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 activations at </a:t>
              </a:r>
              <a: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subarray granularity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BC683A-6738-8DF9-B36E-7B8FB507AEC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5B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CF8905-728B-E44E-E6D9-D43D8371E0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5B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FB52E6-BE7D-9E49-35DC-08663E2FB2C4}"/>
              </a:ext>
            </a:extLst>
          </p:cNvPr>
          <p:cNvGrpSpPr/>
          <p:nvPr/>
        </p:nvGrpSpPr>
        <p:grpSpPr>
          <a:xfrm>
            <a:off x="0" y="3974653"/>
            <a:ext cx="9144010" cy="872836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44E3B7-466C-B1B8-AAC8-A16F5995689D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Iteratively refresh 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all rows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within each subarray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53925F-90F3-3E9B-08DA-BECF1BB4B852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5B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06117C-97FA-F7D3-680B-E219343A52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5B2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490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80C71-651B-C095-301E-B487E3A71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DB420-C59D-1B29-1025-D2663D31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Executive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0998-E2E8-8571-19EA-EDFEDA8D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44D42-94F6-CEC9-1F41-FCF86EC125C9}"/>
              </a:ext>
            </a:extLst>
          </p:cNvPr>
          <p:cNvSpPr txBox="1"/>
          <p:nvPr/>
        </p:nvSpPr>
        <p:spPr>
          <a:xfrm>
            <a:off x="-6" y="924592"/>
            <a:ext cx="914400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000" b="1" u="sng" noProof="0" dirty="0">
                <a:solidFill>
                  <a:srgbClr val="001F60"/>
                </a:solidFill>
                <a:latin typeface="Aptos" panose="020B0503050203000203" pitchFamily="34" charset="0"/>
              </a:rPr>
              <a:t>Problem:</a:t>
            </a:r>
            <a:r>
              <a:rPr lang="en-US" sz="2000" b="1" noProof="0" dirty="0">
                <a:solidFill>
                  <a:srgbClr val="001F60"/>
                </a:solidFill>
                <a:latin typeface="Aptos" panose="020B0503050203000203" pitchFamily="34" charset="0"/>
              </a:rPr>
              <a:t> </a:t>
            </a:r>
            <a:r>
              <a:rPr lang="en-US" sz="2000" noProof="0" dirty="0">
                <a:solidFill>
                  <a:srgbClr val="001F60"/>
                </a:solidFill>
                <a:latin typeface="Aptos" panose="020B0503050203000203" pitchFamily="34" charset="0"/>
              </a:rPr>
              <a:t>DRAM chips are </a:t>
            </a:r>
            <a:r>
              <a:rPr lang="en-US" sz="2000" b="1" noProof="0" dirty="0">
                <a:solidFill>
                  <a:srgbClr val="001F60"/>
                </a:solidFill>
                <a:latin typeface="Aptos" panose="020B0503050203000203" pitchFamily="34" charset="0"/>
              </a:rPr>
              <a:t>vulnerable</a:t>
            </a:r>
            <a:r>
              <a:rPr lang="en-US" sz="2000" noProof="0" dirty="0">
                <a:solidFill>
                  <a:srgbClr val="001F60"/>
                </a:solidFill>
                <a:latin typeface="Aptos" panose="020B0503050203000203" pitchFamily="34" charset="0"/>
              </a:rPr>
              <a:t> to </a:t>
            </a:r>
            <a:r>
              <a:rPr lang="en-US" sz="2000" b="1" noProof="0" dirty="0">
                <a:solidFill>
                  <a:srgbClr val="001F60"/>
                </a:solidFill>
                <a:latin typeface="Aptos" panose="020B0503050203000203" pitchFamily="34" charset="0"/>
              </a:rPr>
              <a:t>ColumnDisturb</a:t>
            </a:r>
            <a:r>
              <a:rPr lang="en-US" sz="2000" noProof="0" dirty="0">
                <a:solidFill>
                  <a:srgbClr val="001F60"/>
                </a:solidFill>
                <a:latin typeface="Aptos" panose="020B0503050203000203" pitchFamily="34" charset="0"/>
              </a:rPr>
              <a:t>,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a new, </a:t>
            </a:r>
            <a:r>
              <a:rPr lang="en-US" sz="2000" b="1" noProof="0" dirty="0">
                <a:solidFill>
                  <a:srgbClr val="001F60"/>
                </a:solidFill>
                <a:latin typeface="Aptos" panose="020B0503050203000203" pitchFamily="34" charset="0"/>
              </a:rPr>
              <a:t>c</a:t>
            </a:r>
            <a:r>
              <a:rPr lang="en-US" sz="2000" b="1" dirty="0" err="1">
                <a:solidFill>
                  <a:srgbClr val="001F60"/>
                </a:solidFill>
                <a:latin typeface="Aptos" panose="020B0503050203000203" pitchFamily="34" charset="0"/>
              </a:rPr>
              <a:t>olumn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-based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</a:t>
            </a:r>
            <a:r>
              <a:rPr lang="en-US" sz="2000" noProof="0" dirty="0">
                <a:solidFill>
                  <a:srgbClr val="001F60"/>
                </a:solidFill>
                <a:latin typeface="Aptos" panose="020B0503050203000203" pitchFamily="34" charset="0"/>
              </a:rPr>
              <a:t>read disturbance phenomenon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. </a:t>
            </a:r>
            <a:b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</a:b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Naively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mitigating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ColumnDisturb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incurs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significant overheads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.</a:t>
            </a:r>
            <a:endParaRPr lang="en-US" sz="2000" dirty="0">
              <a:latin typeface="Aptos" panose="020B0503050203000203" pitchFamily="34" charset="0"/>
            </a:endParaRPr>
          </a:p>
          <a:p>
            <a:r>
              <a:rPr lang="en-US" sz="2000" b="1" u="sng" dirty="0">
                <a:solidFill>
                  <a:srgbClr val="E63946"/>
                </a:solidFill>
                <a:latin typeface="Aptos" panose="020B0503050203000203" pitchFamily="34" charset="0"/>
              </a:rPr>
              <a:t>Goal: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 </a:t>
            </a:r>
            <a: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</a:rPr>
              <a:t>Design mechanisms that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mitigate ColumnDisturb bitflips</a:t>
            </a:r>
            <a: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</a:rPr>
              <a:t> with </a:t>
            </a:r>
            <a:b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</a:rPr>
            </a:b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low performance, energy</a:t>
            </a:r>
            <a: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</a:rPr>
              <a:t> and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area </a:t>
            </a:r>
            <a: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</a:rPr>
              <a:t>overheads</a:t>
            </a:r>
            <a:endParaRPr lang="en-US" sz="2000" dirty="0">
              <a:solidFill>
                <a:srgbClr val="5B2C8E"/>
              </a:solidFill>
              <a:latin typeface="Aptos" panose="020B0503050203000203" pitchFamily="34" charset="0"/>
            </a:endParaRPr>
          </a:p>
          <a:p>
            <a:r>
              <a:rPr lang="en-US" sz="2000" b="1" u="sng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Key Idea:</a:t>
            </a:r>
            <a:r>
              <a:rPr lang="en-US" sz="2000" b="1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 </a:t>
            </a:r>
            <a:r>
              <a:rPr lang="en-US" sz="2000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Track row activations </a:t>
            </a:r>
            <a:r>
              <a:rPr lang="en-US" sz="2000" b="1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at subarray granularity.</a:t>
            </a:r>
            <a:r>
              <a:rPr lang="en-US" sz="2000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 </a:t>
            </a:r>
            <a:br>
              <a:rPr lang="en-US" sz="2000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</a:br>
            <a:r>
              <a:rPr lang="en-US" sz="2000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Iteratively </a:t>
            </a:r>
            <a:r>
              <a:rPr lang="en-US" sz="2000" b="1" dirty="0">
                <a:solidFill>
                  <a:srgbClr val="00882E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refresh all rows.</a:t>
            </a:r>
            <a:endParaRPr lang="en-US" sz="2000" b="1" i="1" u="sng" dirty="0">
              <a:solidFill>
                <a:srgbClr val="1A4B8A"/>
              </a:solidFill>
              <a:latin typeface="Aptos" panose="020B0503050203000203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b="1" u="sng" dirty="0">
                <a:solidFill>
                  <a:srgbClr val="5B2B8E"/>
                </a:solidFill>
                <a:latin typeface="Aptos" panose="020B0503050203000203" pitchFamily="34" charset="0"/>
              </a:rPr>
              <a:t>ColumnKeeper-D (Deterministic):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Uses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separate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 activation counters for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odd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and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even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 </a:t>
            </a:r>
            <a:r>
              <a:rPr lang="en-US" sz="2000" b="1" dirty="0" err="1">
                <a:solidFill>
                  <a:srgbClr val="5B2B8E"/>
                </a:solidFill>
                <a:latin typeface="Aptos" panose="020B0503050203000203" pitchFamily="34" charset="0"/>
              </a:rPr>
              <a:t>bitlines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 of each subarray and issues a preventive refresh when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 either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counter reaches a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predetermined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threshold</a:t>
            </a:r>
            <a:endParaRPr lang="en-US" sz="2000" dirty="0">
              <a:solidFill>
                <a:srgbClr val="5B2B8E"/>
              </a:solidFill>
              <a:latin typeface="Aptos" panose="020B0503050203000203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b="1" u="sng" dirty="0">
                <a:solidFill>
                  <a:srgbClr val="1A4B8A"/>
                </a:solidFill>
                <a:latin typeface="Aptos" panose="020B0503050203000203" pitchFamily="34" charset="0"/>
              </a:rPr>
              <a:t>ColumnKeeper-P (Probabilistic):</a:t>
            </a:r>
            <a:r>
              <a:rPr lang="en-US" sz="2000" b="1" dirty="0">
                <a:solidFill>
                  <a:srgbClr val="1A4B8A"/>
                </a:solidFill>
                <a:latin typeface="Aptos" panose="020B0503050203000203" pitchFamily="34" charset="0"/>
              </a:rPr>
              <a:t> Probabilistically</a:t>
            </a:r>
            <a:r>
              <a:rPr lang="en-US" sz="2000" b="1" i="1" dirty="0">
                <a:solidFill>
                  <a:srgbClr val="1A4B8A"/>
                </a:solidFill>
                <a:latin typeface="Aptos" panose="020B0503050203000203" pitchFamily="34" charset="0"/>
              </a:rPr>
              <a:t> </a:t>
            </a:r>
            <a:r>
              <a:rPr lang="en-US" sz="2000" dirty="0">
                <a:solidFill>
                  <a:srgbClr val="1A4B8A"/>
                </a:solidFill>
                <a:latin typeface="Aptos" panose="020B0503050203000203" pitchFamily="34" charset="0"/>
              </a:rPr>
              <a:t>issues refreshes to one row in </a:t>
            </a:r>
            <a:br>
              <a:rPr lang="en-US" sz="2000" dirty="0">
                <a:solidFill>
                  <a:srgbClr val="1A4B8A"/>
                </a:solidFill>
                <a:latin typeface="Aptos" panose="020B0503050203000203" pitchFamily="34" charset="0"/>
              </a:rPr>
            </a:br>
            <a:r>
              <a:rPr lang="en-US" sz="2000" b="1" dirty="0">
                <a:solidFill>
                  <a:srgbClr val="1A4B8A"/>
                </a:solidFill>
                <a:latin typeface="Aptos" panose="020B0503050203000203" pitchFamily="34" charset="0"/>
              </a:rPr>
              <a:t>three consecutive subarrays </a:t>
            </a:r>
            <a:r>
              <a:rPr lang="en-US" sz="2000" dirty="0">
                <a:solidFill>
                  <a:srgbClr val="1A4B8A"/>
                </a:solidFill>
                <a:latin typeface="Aptos" panose="020B0503050203000203" pitchFamily="34" charset="0"/>
              </a:rPr>
              <a:t>upon a row</a:t>
            </a:r>
            <a:r>
              <a:rPr lang="el-GR" sz="2000" dirty="0">
                <a:solidFill>
                  <a:srgbClr val="1A4B8A"/>
                </a:solidFill>
                <a:latin typeface="Aptos" panose="020B0503050203000203" pitchFamily="34" charset="0"/>
              </a:rPr>
              <a:t> </a:t>
            </a:r>
            <a:r>
              <a:rPr lang="en-US" sz="2000" dirty="0">
                <a:solidFill>
                  <a:srgbClr val="1A4B8A"/>
                </a:solidFill>
                <a:latin typeface="Aptos" panose="020B0503050203000203" pitchFamily="34" charset="0"/>
              </a:rPr>
              <a:t>activation in the middle subarray</a:t>
            </a:r>
            <a:endParaRPr lang="en-US" sz="2000" noProof="0" dirty="0">
              <a:latin typeface="Aptos" panose="020B0503050203000203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u="sng" noProof="0" dirty="0">
                <a:solidFill>
                  <a:srgbClr val="F72485"/>
                </a:solidFill>
                <a:latin typeface="Aptos" panose="020B0503050203000203" pitchFamily="34" charset="0"/>
              </a:rPr>
              <a:t>Evaluation</a:t>
            </a:r>
            <a:endParaRPr lang="en-US" sz="2000" b="1" noProof="0" dirty="0">
              <a:solidFill>
                <a:srgbClr val="F72485"/>
              </a:solidFill>
              <a:latin typeface="Aptos" panose="020B0503050203000203" pitchFamily="34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ColumnKeeper </a:t>
            </a:r>
            <a:r>
              <a:rPr lang="en-US" sz="2000" b="1" noProof="0" dirty="0">
                <a:solidFill>
                  <a:srgbClr val="F72485"/>
                </a:solidFill>
                <a:latin typeface="Aptos" panose="020B0503050203000203" pitchFamily="34" charset="0"/>
              </a:rPr>
              <a:t>mitigates ColumnDisturb </a:t>
            </a: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bitflips with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</a:rPr>
              <a:t>low overheads</a:t>
            </a:r>
            <a:b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</a:rPr>
            </a:b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at </a:t>
            </a:r>
            <a:r>
              <a:rPr lang="en-US" sz="2000" b="1" noProof="0" dirty="0">
                <a:solidFill>
                  <a:srgbClr val="F72485"/>
                </a:solidFill>
                <a:latin typeface="Aptos" panose="020B0503050203000203" pitchFamily="34" charset="0"/>
              </a:rPr>
              <a:t>current (1M)</a:t>
            </a: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 and “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</a:rPr>
              <a:t>near-future</a:t>
            </a: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” </a:t>
            </a:r>
            <a:r>
              <a:rPr lang="en-US" sz="2000" b="1" noProof="0" dirty="0">
                <a:solidFill>
                  <a:srgbClr val="F72485"/>
                </a:solidFill>
                <a:latin typeface="Aptos" panose="020B0503050203000203" pitchFamily="34" charset="0"/>
              </a:rPr>
              <a:t>(128K) </a:t>
            </a: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thresholds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</a:rPr>
              <a:t>ColumnKeeper</a:t>
            </a:r>
            <a:r>
              <a:rPr lang="en-US" sz="2000" b="1" noProof="0" dirty="0">
                <a:solidFill>
                  <a:srgbClr val="F72485"/>
                </a:solidFill>
                <a:latin typeface="Aptos" panose="020B0503050203000203" pitchFamily="34" charset="0"/>
              </a:rPr>
              <a:t> can mitigate</a:t>
            </a: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</a:rPr>
              <a:t> ColumnDisturb bitflips </a:t>
            </a: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with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</a:rPr>
              <a:t>low overheads </a:t>
            </a:r>
            <a:b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</a:rPr>
            </a:b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</a:rPr>
              <a:t>even</a:t>
            </a:r>
            <a:r>
              <a:rPr lang="en-US" sz="2000" b="1" noProof="0" dirty="0">
                <a:solidFill>
                  <a:srgbClr val="F72485"/>
                </a:solidFill>
                <a:latin typeface="Aptos" panose="020B0503050203000203" pitchFamily="34" charset="0"/>
              </a:rPr>
              <a:t> at low thresholds (16K) </a:t>
            </a:r>
            <a:r>
              <a:rPr lang="en-US" sz="2000" noProof="0" dirty="0">
                <a:solidFill>
                  <a:srgbClr val="F72485"/>
                </a:solidFill>
                <a:latin typeface="Aptos" panose="020B0503050203000203" pitchFamily="34" charset="0"/>
              </a:rPr>
              <a:t>with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</a:rPr>
              <a:t>changes to DRAM microarchitecture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433CA-7773-25CB-D33D-D12698D74072}"/>
              </a:ext>
            </a:extLst>
          </p:cNvPr>
          <p:cNvSpPr txBox="1"/>
          <p:nvPr/>
        </p:nvSpPr>
        <p:spPr>
          <a:xfrm>
            <a:off x="2025267" y="6502426"/>
            <a:ext cx="544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1F60"/>
                </a:solidFill>
                <a:latin typeface="Aptos" panose="020B0503050203000203" pitchFamily="34" charset="0"/>
              </a:rPr>
              <a:t>https://</a:t>
            </a:r>
            <a:r>
              <a:rPr lang="en-US" b="1" u="sng" dirty="0" err="1">
                <a:solidFill>
                  <a:srgbClr val="001F60"/>
                </a:solidFill>
                <a:latin typeface="Aptos" panose="020B0503050203000203" pitchFamily="34" charset="0"/>
              </a:rPr>
              <a:t>github.com</a:t>
            </a:r>
            <a:r>
              <a:rPr lang="en-US" b="1" u="sng" dirty="0">
                <a:solidFill>
                  <a:srgbClr val="001F60"/>
                </a:solidFill>
                <a:latin typeface="Aptos" panose="020B0503050203000203" pitchFamily="34" charset="0"/>
              </a:rPr>
              <a:t>/CMU-SAFARI/ColumnKeeper</a:t>
            </a:r>
          </a:p>
        </p:txBody>
      </p:sp>
    </p:spTree>
    <p:extLst>
      <p:ext uri="{BB962C8B-B14F-4D97-AF65-F5344CB8AC3E}">
        <p14:creationId xmlns:p14="http://schemas.microsoft.com/office/powerpoint/2010/main" val="29410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80282-F5EA-69A4-6849-A54DA8F2E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98885463-23F2-AD9E-ECF7-FFBADEB6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C9703-AB57-E797-BDAD-39618F87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20</a:t>
            </a:fld>
            <a:endParaRPr lang="tr-T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EAE74C-9B56-D51C-23E8-972B0AF474D9}"/>
              </a:ext>
            </a:extLst>
          </p:cNvPr>
          <p:cNvGrpSpPr/>
          <p:nvPr/>
        </p:nvGrpSpPr>
        <p:grpSpPr>
          <a:xfrm>
            <a:off x="-24" y="1387942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8372EA-12D7-E064-3F6C-EACD3FC4FF19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Background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26861D-89C2-113F-DF0C-199E132EDF92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41B31D-99FD-78CB-074A-96DB9E2C48B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C91872-B078-34B9-FCD9-326BBFFABE38}"/>
              </a:ext>
            </a:extLst>
          </p:cNvPr>
          <p:cNvGrpSpPr/>
          <p:nvPr/>
        </p:nvGrpSpPr>
        <p:grpSpPr>
          <a:xfrm>
            <a:off x="-24" y="2168110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65F450-CF72-887A-F576-4F58E725CAA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Motivation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338D3C-478E-BEDD-A191-406BD004C36A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D8090F-3A60-2593-3C24-92D7E0BE2E3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6AD22F-CA7A-4394-033F-4BF8387B4012}"/>
              </a:ext>
            </a:extLst>
          </p:cNvPr>
          <p:cNvGrpSpPr/>
          <p:nvPr/>
        </p:nvGrpSpPr>
        <p:grpSpPr>
          <a:xfrm>
            <a:off x="-24" y="2948278"/>
            <a:ext cx="9144010" cy="55287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19070C-A593-20EA-ED54-FA31BB888F3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(Deterministic)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90DD2D-A365-65E2-DB35-788889BBAFE0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71584B-D146-9ACB-D8BE-28E73A4D5B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299E91-7467-3A8A-7950-A9029A6BB181}"/>
              </a:ext>
            </a:extLst>
          </p:cNvPr>
          <p:cNvGrpSpPr/>
          <p:nvPr/>
        </p:nvGrpSpPr>
        <p:grpSpPr>
          <a:xfrm>
            <a:off x="-24" y="450861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87079A-ABF3-58FE-E7EE-2A4DDE0560AB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Evaluation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3ABB36-0E95-CCC3-18C7-282DDAF634F5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C949D4-AE8A-945C-5CCD-32905BAFD62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970905-500C-43D8-338C-955922903C9B}"/>
              </a:ext>
            </a:extLst>
          </p:cNvPr>
          <p:cNvGrpSpPr/>
          <p:nvPr/>
        </p:nvGrpSpPr>
        <p:grpSpPr>
          <a:xfrm>
            <a:off x="-24" y="528878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50C320-7EBF-B872-CA62-10FA1C788C5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Conclusion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07022FD-85D2-C9C4-2796-981D8C278B6E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E76620-44F8-8EB7-F797-D2FB75225C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0FBDA0-B2AD-59E0-41FF-BABCE2C807D6}"/>
              </a:ext>
            </a:extLst>
          </p:cNvPr>
          <p:cNvGrpSpPr/>
          <p:nvPr/>
        </p:nvGrpSpPr>
        <p:grpSpPr>
          <a:xfrm>
            <a:off x="0" y="3728446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BBD2F3-7F7C-0B95-9C54-76DD916BE865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ColumnKeeper-P (Probabilistic)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8AE851-B3C3-4149-FB49-DCA86222F0CA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28AF88-8EA1-C77F-3224-D89CB27791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140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656B4-612D-9B94-207F-8EADD40EE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A32F6EA-E195-6209-C11E-921C4ECF5067}"/>
              </a:ext>
            </a:extLst>
          </p:cNvPr>
          <p:cNvGrpSpPr/>
          <p:nvPr/>
        </p:nvGrpSpPr>
        <p:grpSpPr>
          <a:xfrm>
            <a:off x="-20" y="1117365"/>
            <a:ext cx="9144016" cy="872836"/>
            <a:chOff x="-20" y="1117365"/>
            <a:chExt cx="9144016" cy="8728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08BBBE-CE56-4C61-A549-EA9F055157D4}"/>
                </a:ext>
              </a:extLst>
            </p:cNvPr>
            <p:cNvGrpSpPr/>
            <p:nvPr/>
          </p:nvGrpSpPr>
          <p:grpSpPr>
            <a:xfrm>
              <a:off x="-14" y="1117365"/>
              <a:ext cx="9144010" cy="872836"/>
              <a:chOff x="-5" y="1413164"/>
              <a:chExt cx="9144010" cy="872836"/>
            </a:xfrm>
            <a:solidFill>
              <a:srgbClr val="D7E5F2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F837B8-AFDE-AC7C-43EC-7E3362D73DE2}"/>
                  </a:ext>
                </a:extLst>
              </p:cNvPr>
              <p:cNvSpPr/>
              <p:nvPr/>
            </p:nvSpPr>
            <p:spPr>
              <a:xfrm>
                <a:off x="-5" y="1413164"/>
                <a:ext cx="9144005" cy="872836"/>
              </a:xfrm>
              <a:prstGeom prst="rect">
                <a:avLst/>
              </a:prstGeom>
              <a:solidFill>
                <a:srgbClr val="FDE9C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15C89EA-DB9B-9D6A-4249-88FCCBC26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" y="1413164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BDE5F0C-93FB-6B96-D223-707680F02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86000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81C77B-BAC5-6D80-9B7D-55FBA976A507}"/>
                </a:ext>
              </a:extLst>
            </p:cNvPr>
            <p:cNvSpPr txBox="1"/>
            <p:nvPr/>
          </p:nvSpPr>
          <p:spPr>
            <a:xfrm>
              <a:off x="-20" y="1169386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Activations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 in 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one subarray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affect </a:t>
              </a:r>
              <a:r>
                <a:rPr lang="en-US" sz="22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all columns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in that subarray but </a:t>
              </a:r>
            </a:p>
            <a:p>
              <a:pPr algn="ctr"/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either</a:t>
              </a:r>
              <a:r>
                <a:rPr lang="en-US" sz="2200" dirty="0">
                  <a:solidFill>
                    <a:srgbClr val="E63946"/>
                  </a:solidFill>
                  <a:latin typeface="Aptos" panose="020B0503050203000203" pitchFamily="34" charset="0"/>
                </a:rPr>
                <a:t> </a:t>
              </a:r>
              <a:r>
                <a:rPr lang="en-US" sz="22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or </a:t>
              </a:r>
              <a:r>
                <a:rPr lang="en-US" sz="22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columns 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in neighboring subarrays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5472196-CD6F-327E-01AD-7235763B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98" name="Slide Number Placeholder 4">
            <a:extLst>
              <a:ext uri="{FF2B5EF4-FFF2-40B4-BE49-F238E27FC236}">
                <a16:creationId xmlns:a16="http://schemas.microsoft.com/office/drawing/2014/main" id="{29815627-CC7D-8263-A229-61BB5E1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83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FCBFC-BE01-47FD-461B-7A6A9B7D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Düz Bağlayıcı 440">
            <a:extLst>
              <a:ext uri="{FF2B5EF4-FFF2-40B4-BE49-F238E27FC236}">
                <a16:creationId xmlns:a16="http://schemas.microsoft.com/office/drawing/2014/main" id="{6D64D8A9-6199-53AE-A3E6-DABC24CEE970}"/>
              </a:ext>
            </a:extLst>
          </p:cNvPr>
          <p:cNvCxnSpPr>
            <a:cxnSpLocks/>
          </p:cNvCxnSpPr>
          <p:nvPr/>
        </p:nvCxnSpPr>
        <p:spPr>
          <a:xfrm>
            <a:off x="1642241" y="4444374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40">
            <a:extLst>
              <a:ext uri="{FF2B5EF4-FFF2-40B4-BE49-F238E27FC236}">
                <a16:creationId xmlns:a16="http://schemas.microsoft.com/office/drawing/2014/main" id="{14DEBFD7-CC4F-A69E-CC0F-55280C9B1B21}"/>
              </a:ext>
            </a:extLst>
          </p:cNvPr>
          <p:cNvCxnSpPr>
            <a:cxnSpLocks/>
          </p:cNvCxnSpPr>
          <p:nvPr/>
        </p:nvCxnSpPr>
        <p:spPr>
          <a:xfrm>
            <a:off x="1634915" y="2733984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Düz Bağlayıcı 440">
            <a:extLst>
              <a:ext uri="{FF2B5EF4-FFF2-40B4-BE49-F238E27FC236}">
                <a16:creationId xmlns:a16="http://schemas.microsoft.com/office/drawing/2014/main" id="{D797D2B6-92FD-FAB0-D133-A72268C9A68C}"/>
              </a:ext>
            </a:extLst>
          </p:cNvPr>
          <p:cNvCxnSpPr>
            <a:cxnSpLocks/>
          </p:cNvCxnSpPr>
          <p:nvPr/>
        </p:nvCxnSpPr>
        <p:spPr>
          <a:xfrm rot="10800000">
            <a:off x="2486670" y="5018472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Düz Bağlayıcı 440">
            <a:extLst>
              <a:ext uri="{FF2B5EF4-FFF2-40B4-BE49-F238E27FC236}">
                <a16:creationId xmlns:a16="http://schemas.microsoft.com/office/drawing/2014/main" id="{370404BA-2C3A-6322-6610-3BBF2AA87288}"/>
              </a:ext>
            </a:extLst>
          </p:cNvPr>
          <p:cNvCxnSpPr>
            <a:cxnSpLocks/>
          </p:cNvCxnSpPr>
          <p:nvPr/>
        </p:nvCxnSpPr>
        <p:spPr>
          <a:xfrm rot="10800000">
            <a:off x="1846589" y="5055724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Düz Bağlayıcı 440">
            <a:extLst>
              <a:ext uri="{FF2B5EF4-FFF2-40B4-BE49-F238E27FC236}">
                <a16:creationId xmlns:a16="http://schemas.microsoft.com/office/drawing/2014/main" id="{C0B4102F-5330-F333-2D55-352D2D3767B5}"/>
              </a:ext>
            </a:extLst>
          </p:cNvPr>
          <p:cNvCxnSpPr>
            <a:cxnSpLocks/>
          </p:cNvCxnSpPr>
          <p:nvPr/>
        </p:nvCxnSpPr>
        <p:spPr>
          <a:xfrm>
            <a:off x="2147491" y="314381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Düz Bağlayıcı 440">
            <a:extLst>
              <a:ext uri="{FF2B5EF4-FFF2-40B4-BE49-F238E27FC236}">
                <a16:creationId xmlns:a16="http://schemas.microsoft.com/office/drawing/2014/main" id="{D88B6EE8-40B8-E68B-96D8-A597FF759256}"/>
              </a:ext>
            </a:extLst>
          </p:cNvPr>
          <p:cNvCxnSpPr>
            <a:cxnSpLocks/>
          </p:cNvCxnSpPr>
          <p:nvPr/>
        </p:nvCxnSpPr>
        <p:spPr>
          <a:xfrm>
            <a:off x="2790036" y="314381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Düz Bağlayıcı 440">
            <a:extLst>
              <a:ext uri="{FF2B5EF4-FFF2-40B4-BE49-F238E27FC236}">
                <a16:creationId xmlns:a16="http://schemas.microsoft.com/office/drawing/2014/main" id="{BC7DD8FC-2637-D551-5D36-6EE2B2233D06}"/>
              </a:ext>
            </a:extLst>
          </p:cNvPr>
          <p:cNvCxnSpPr>
            <a:cxnSpLocks/>
          </p:cNvCxnSpPr>
          <p:nvPr/>
        </p:nvCxnSpPr>
        <p:spPr>
          <a:xfrm>
            <a:off x="1826204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Düz Bağlayıcı 440">
            <a:extLst>
              <a:ext uri="{FF2B5EF4-FFF2-40B4-BE49-F238E27FC236}">
                <a16:creationId xmlns:a16="http://schemas.microsoft.com/office/drawing/2014/main" id="{CA920FFC-2916-8ABF-7BD6-2E8F22BF2250}"/>
              </a:ext>
            </a:extLst>
          </p:cNvPr>
          <p:cNvCxnSpPr>
            <a:cxnSpLocks/>
          </p:cNvCxnSpPr>
          <p:nvPr/>
        </p:nvCxnSpPr>
        <p:spPr>
          <a:xfrm>
            <a:off x="2147489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Düz Bağlayıcı 440">
            <a:extLst>
              <a:ext uri="{FF2B5EF4-FFF2-40B4-BE49-F238E27FC236}">
                <a16:creationId xmlns:a16="http://schemas.microsoft.com/office/drawing/2014/main" id="{A04A3E91-1051-35DB-60AB-33F81F493D51}"/>
              </a:ext>
            </a:extLst>
          </p:cNvPr>
          <p:cNvCxnSpPr>
            <a:cxnSpLocks/>
          </p:cNvCxnSpPr>
          <p:nvPr/>
        </p:nvCxnSpPr>
        <p:spPr>
          <a:xfrm>
            <a:off x="2468776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Düz Bağlayıcı 440">
            <a:extLst>
              <a:ext uri="{FF2B5EF4-FFF2-40B4-BE49-F238E27FC236}">
                <a16:creationId xmlns:a16="http://schemas.microsoft.com/office/drawing/2014/main" id="{382C0EED-3DBF-F3C1-A01C-0FA9D672995A}"/>
              </a:ext>
            </a:extLst>
          </p:cNvPr>
          <p:cNvCxnSpPr>
            <a:cxnSpLocks/>
          </p:cNvCxnSpPr>
          <p:nvPr/>
        </p:nvCxnSpPr>
        <p:spPr>
          <a:xfrm>
            <a:off x="2790315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Düz Bağlayıcı 440">
            <a:extLst>
              <a:ext uri="{FF2B5EF4-FFF2-40B4-BE49-F238E27FC236}">
                <a16:creationId xmlns:a16="http://schemas.microsoft.com/office/drawing/2014/main" id="{65840A07-43CE-38CD-8D48-1240D354958D}"/>
              </a:ext>
            </a:extLst>
          </p:cNvPr>
          <p:cNvCxnSpPr>
            <a:cxnSpLocks/>
          </p:cNvCxnSpPr>
          <p:nvPr/>
        </p:nvCxnSpPr>
        <p:spPr>
          <a:xfrm>
            <a:off x="1634915" y="2481199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Düz Bağlayıcı 440">
            <a:extLst>
              <a:ext uri="{FF2B5EF4-FFF2-40B4-BE49-F238E27FC236}">
                <a16:creationId xmlns:a16="http://schemas.microsoft.com/office/drawing/2014/main" id="{D6B3FE4E-1CD2-B8A7-758E-17721F39F3C3}"/>
              </a:ext>
            </a:extLst>
          </p:cNvPr>
          <p:cNvCxnSpPr>
            <a:cxnSpLocks/>
          </p:cNvCxnSpPr>
          <p:nvPr/>
        </p:nvCxnSpPr>
        <p:spPr>
          <a:xfrm>
            <a:off x="1634915" y="3245803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Düz Bağlayıcı 440">
            <a:extLst>
              <a:ext uri="{FF2B5EF4-FFF2-40B4-BE49-F238E27FC236}">
                <a16:creationId xmlns:a16="http://schemas.microsoft.com/office/drawing/2014/main" id="{096DA5D6-3CEA-A696-7F99-2E20BC51C8FD}"/>
              </a:ext>
            </a:extLst>
          </p:cNvPr>
          <p:cNvCxnSpPr>
            <a:cxnSpLocks/>
          </p:cNvCxnSpPr>
          <p:nvPr/>
        </p:nvCxnSpPr>
        <p:spPr>
          <a:xfrm>
            <a:off x="1634915" y="2985829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Düz Bağlayıcı 440">
            <a:extLst>
              <a:ext uri="{FF2B5EF4-FFF2-40B4-BE49-F238E27FC236}">
                <a16:creationId xmlns:a16="http://schemas.microsoft.com/office/drawing/2014/main" id="{5B21B593-5B84-1197-17F6-A94A6DF7121B}"/>
              </a:ext>
            </a:extLst>
          </p:cNvPr>
          <p:cNvCxnSpPr>
            <a:cxnSpLocks/>
          </p:cNvCxnSpPr>
          <p:nvPr/>
        </p:nvCxnSpPr>
        <p:spPr>
          <a:xfrm rot="10800000">
            <a:off x="2489388" y="366399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Düz Bağlayıcı 440">
            <a:extLst>
              <a:ext uri="{FF2B5EF4-FFF2-40B4-BE49-F238E27FC236}">
                <a16:creationId xmlns:a16="http://schemas.microsoft.com/office/drawing/2014/main" id="{29A6AA88-4725-5F25-7013-B60D9AC6EFF4}"/>
              </a:ext>
            </a:extLst>
          </p:cNvPr>
          <p:cNvCxnSpPr>
            <a:cxnSpLocks/>
          </p:cNvCxnSpPr>
          <p:nvPr/>
        </p:nvCxnSpPr>
        <p:spPr>
          <a:xfrm rot="10800000">
            <a:off x="1846844" y="366399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Düz Bağlayıcı 440">
            <a:extLst>
              <a:ext uri="{FF2B5EF4-FFF2-40B4-BE49-F238E27FC236}">
                <a16:creationId xmlns:a16="http://schemas.microsoft.com/office/drawing/2014/main" id="{734C2989-EAED-2A4E-5D2D-D226CE146167}"/>
              </a:ext>
            </a:extLst>
          </p:cNvPr>
          <p:cNvCxnSpPr>
            <a:cxnSpLocks/>
          </p:cNvCxnSpPr>
          <p:nvPr/>
        </p:nvCxnSpPr>
        <p:spPr>
          <a:xfrm rot="10800000">
            <a:off x="2810701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Düz Bağlayıcı 440">
            <a:extLst>
              <a:ext uri="{FF2B5EF4-FFF2-40B4-BE49-F238E27FC236}">
                <a16:creationId xmlns:a16="http://schemas.microsoft.com/office/drawing/2014/main" id="{50E22228-A163-4161-B83B-12EBA8A1190B}"/>
              </a:ext>
            </a:extLst>
          </p:cNvPr>
          <p:cNvCxnSpPr>
            <a:cxnSpLocks/>
          </p:cNvCxnSpPr>
          <p:nvPr/>
        </p:nvCxnSpPr>
        <p:spPr>
          <a:xfrm rot="10800000">
            <a:off x="2489416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Düz Bağlayıcı 440">
            <a:extLst>
              <a:ext uri="{FF2B5EF4-FFF2-40B4-BE49-F238E27FC236}">
                <a16:creationId xmlns:a16="http://schemas.microsoft.com/office/drawing/2014/main" id="{6EEDB559-3021-66D0-22FF-D6751018E2CA}"/>
              </a:ext>
            </a:extLst>
          </p:cNvPr>
          <p:cNvCxnSpPr>
            <a:cxnSpLocks/>
          </p:cNvCxnSpPr>
          <p:nvPr/>
        </p:nvCxnSpPr>
        <p:spPr>
          <a:xfrm rot="10800000">
            <a:off x="2168129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Düz Bağlayıcı 440">
            <a:extLst>
              <a:ext uri="{FF2B5EF4-FFF2-40B4-BE49-F238E27FC236}">
                <a16:creationId xmlns:a16="http://schemas.microsoft.com/office/drawing/2014/main" id="{94037D9F-20FD-2FD5-04F4-C1A2BE67A24B}"/>
              </a:ext>
            </a:extLst>
          </p:cNvPr>
          <p:cNvCxnSpPr>
            <a:cxnSpLocks/>
          </p:cNvCxnSpPr>
          <p:nvPr/>
        </p:nvCxnSpPr>
        <p:spPr>
          <a:xfrm rot="10800000">
            <a:off x="1846590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Düz Bağlayıcı 440">
            <a:extLst>
              <a:ext uri="{FF2B5EF4-FFF2-40B4-BE49-F238E27FC236}">
                <a16:creationId xmlns:a16="http://schemas.microsoft.com/office/drawing/2014/main" id="{C64D0896-F9C5-5FA1-14FA-F76F3EC63875}"/>
              </a:ext>
            </a:extLst>
          </p:cNvPr>
          <p:cNvCxnSpPr>
            <a:cxnSpLocks/>
          </p:cNvCxnSpPr>
          <p:nvPr/>
        </p:nvCxnSpPr>
        <p:spPr>
          <a:xfrm rot="10800000">
            <a:off x="1648168" y="393451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Düz Bağlayıcı 440">
            <a:extLst>
              <a:ext uri="{FF2B5EF4-FFF2-40B4-BE49-F238E27FC236}">
                <a16:creationId xmlns:a16="http://schemas.microsoft.com/office/drawing/2014/main" id="{CD91D480-D770-8EED-CA70-393E40265BE0}"/>
              </a:ext>
            </a:extLst>
          </p:cNvPr>
          <p:cNvCxnSpPr>
            <a:cxnSpLocks/>
          </p:cNvCxnSpPr>
          <p:nvPr/>
        </p:nvCxnSpPr>
        <p:spPr>
          <a:xfrm rot="10800000">
            <a:off x="2810701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Düz Bağlayıcı 440">
            <a:extLst>
              <a:ext uri="{FF2B5EF4-FFF2-40B4-BE49-F238E27FC236}">
                <a16:creationId xmlns:a16="http://schemas.microsoft.com/office/drawing/2014/main" id="{641ACF72-F7C7-DAB6-2B6F-5A59B65884AD}"/>
              </a:ext>
            </a:extLst>
          </p:cNvPr>
          <p:cNvCxnSpPr>
            <a:cxnSpLocks/>
          </p:cNvCxnSpPr>
          <p:nvPr/>
        </p:nvCxnSpPr>
        <p:spPr>
          <a:xfrm rot="10800000">
            <a:off x="2489416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Düz Bağlayıcı 440">
            <a:extLst>
              <a:ext uri="{FF2B5EF4-FFF2-40B4-BE49-F238E27FC236}">
                <a16:creationId xmlns:a16="http://schemas.microsoft.com/office/drawing/2014/main" id="{09FBD052-E2B1-A6F7-586C-F20C13859E7B}"/>
              </a:ext>
            </a:extLst>
          </p:cNvPr>
          <p:cNvCxnSpPr>
            <a:cxnSpLocks/>
          </p:cNvCxnSpPr>
          <p:nvPr/>
        </p:nvCxnSpPr>
        <p:spPr>
          <a:xfrm rot="10800000">
            <a:off x="2168129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Düz Bağlayıcı 440">
            <a:extLst>
              <a:ext uri="{FF2B5EF4-FFF2-40B4-BE49-F238E27FC236}">
                <a16:creationId xmlns:a16="http://schemas.microsoft.com/office/drawing/2014/main" id="{4AD17AF9-8314-7847-831C-49E291C8CFF7}"/>
              </a:ext>
            </a:extLst>
          </p:cNvPr>
          <p:cNvCxnSpPr>
            <a:cxnSpLocks/>
          </p:cNvCxnSpPr>
          <p:nvPr/>
        </p:nvCxnSpPr>
        <p:spPr>
          <a:xfrm rot="10800000">
            <a:off x="1846590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Düz Bağlayıcı 440">
            <a:extLst>
              <a:ext uri="{FF2B5EF4-FFF2-40B4-BE49-F238E27FC236}">
                <a16:creationId xmlns:a16="http://schemas.microsoft.com/office/drawing/2014/main" id="{1616F376-384B-71B3-86C5-23B22B0B9291}"/>
              </a:ext>
            </a:extLst>
          </p:cNvPr>
          <p:cNvCxnSpPr>
            <a:cxnSpLocks/>
          </p:cNvCxnSpPr>
          <p:nvPr/>
        </p:nvCxnSpPr>
        <p:spPr>
          <a:xfrm rot="10800000">
            <a:off x="1648168" y="4197259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Düz Bağlayıcı 440">
            <a:extLst>
              <a:ext uri="{FF2B5EF4-FFF2-40B4-BE49-F238E27FC236}">
                <a16:creationId xmlns:a16="http://schemas.microsoft.com/office/drawing/2014/main" id="{2E5A82EE-7024-DE3E-A66A-3FAA3DC3CCE6}"/>
              </a:ext>
            </a:extLst>
          </p:cNvPr>
          <p:cNvCxnSpPr>
            <a:cxnSpLocks/>
          </p:cNvCxnSpPr>
          <p:nvPr/>
        </p:nvCxnSpPr>
        <p:spPr>
          <a:xfrm rot="10800000">
            <a:off x="2810703" y="4552295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Düz Bağlayıcı 440">
            <a:extLst>
              <a:ext uri="{FF2B5EF4-FFF2-40B4-BE49-F238E27FC236}">
                <a16:creationId xmlns:a16="http://schemas.microsoft.com/office/drawing/2014/main" id="{D633E55B-005C-E8A8-95A2-BB96EF83504A}"/>
              </a:ext>
            </a:extLst>
          </p:cNvPr>
          <p:cNvCxnSpPr>
            <a:cxnSpLocks/>
            <a:stCxn id="431" idx="4"/>
          </p:cNvCxnSpPr>
          <p:nvPr/>
        </p:nvCxnSpPr>
        <p:spPr>
          <a:xfrm flipV="1">
            <a:off x="2489418" y="4552295"/>
            <a:ext cx="0" cy="5936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Düz Bağlayıcı 440">
            <a:extLst>
              <a:ext uri="{FF2B5EF4-FFF2-40B4-BE49-F238E27FC236}">
                <a16:creationId xmlns:a16="http://schemas.microsoft.com/office/drawing/2014/main" id="{7EA9E612-B07A-FC7B-8D1A-3AEA61232712}"/>
              </a:ext>
            </a:extLst>
          </p:cNvPr>
          <p:cNvCxnSpPr>
            <a:cxnSpLocks/>
          </p:cNvCxnSpPr>
          <p:nvPr/>
        </p:nvCxnSpPr>
        <p:spPr>
          <a:xfrm rot="10800000">
            <a:off x="2168131" y="4552295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Düz Bağlayıcı 440">
            <a:extLst>
              <a:ext uri="{FF2B5EF4-FFF2-40B4-BE49-F238E27FC236}">
                <a16:creationId xmlns:a16="http://schemas.microsoft.com/office/drawing/2014/main" id="{1288D077-A685-7F56-809B-166A1585E0E6}"/>
              </a:ext>
            </a:extLst>
          </p:cNvPr>
          <p:cNvCxnSpPr>
            <a:cxnSpLocks/>
            <a:stCxn id="433" idx="4"/>
          </p:cNvCxnSpPr>
          <p:nvPr/>
        </p:nvCxnSpPr>
        <p:spPr>
          <a:xfrm flipV="1">
            <a:off x="1846592" y="4552295"/>
            <a:ext cx="0" cy="5936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Düz Bağlayıcı 440">
            <a:extLst>
              <a:ext uri="{FF2B5EF4-FFF2-40B4-BE49-F238E27FC236}">
                <a16:creationId xmlns:a16="http://schemas.microsoft.com/office/drawing/2014/main" id="{B27FF348-69BE-992A-41C3-8DF7545327B8}"/>
              </a:ext>
            </a:extLst>
          </p:cNvPr>
          <p:cNvCxnSpPr>
            <a:cxnSpLocks/>
          </p:cNvCxnSpPr>
          <p:nvPr/>
        </p:nvCxnSpPr>
        <p:spPr>
          <a:xfrm rot="10800000">
            <a:off x="1648168" y="4716327"/>
            <a:ext cx="1353824" cy="0"/>
          </a:xfrm>
          <a:prstGeom prst="line">
            <a:avLst/>
          </a:prstGeom>
          <a:solidFill>
            <a:srgbClr val="F9D3E4"/>
          </a:solidFill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Düz Bağlayıcı 440">
            <a:extLst>
              <a:ext uri="{FF2B5EF4-FFF2-40B4-BE49-F238E27FC236}">
                <a16:creationId xmlns:a16="http://schemas.microsoft.com/office/drawing/2014/main" id="{3EA72AD6-60C8-82FF-0E96-C43F3365604F}"/>
              </a:ext>
            </a:extLst>
          </p:cNvPr>
          <p:cNvCxnSpPr>
            <a:cxnSpLocks/>
          </p:cNvCxnSpPr>
          <p:nvPr/>
        </p:nvCxnSpPr>
        <p:spPr>
          <a:xfrm rot="10800000">
            <a:off x="1846871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Düz Bağlayıcı 440">
            <a:extLst>
              <a:ext uri="{FF2B5EF4-FFF2-40B4-BE49-F238E27FC236}">
                <a16:creationId xmlns:a16="http://schemas.microsoft.com/office/drawing/2014/main" id="{A10F53CF-0434-7820-1B99-539DA5036A56}"/>
              </a:ext>
            </a:extLst>
          </p:cNvPr>
          <p:cNvCxnSpPr>
            <a:cxnSpLocks/>
          </p:cNvCxnSpPr>
          <p:nvPr/>
        </p:nvCxnSpPr>
        <p:spPr>
          <a:xfrm rot="10800000">
            <a:off x="2168410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Düz Bağlayıcı 440">
            <a:extLst>
              <a:ext uri="{FF2B5EF4-FFF2-40B4-BE49-F238E27FC236}">
                <a16:creationId xmlns:a16="http://schemas.microsoft.com/office/drawing/2014/main" id="{730107D8-B387-3F40-5D2A-AB2E21C238A1}"/>
              </a:ext>
            </a:extLst>
          </p:cNvPr>
          <p:cNvCxnSpPr>
            <a:cxnSpLocks/>
          </p:cNvCxnSpPr>
          <p:nvPr/>
        </p:nvCxnSpPr>
        <p:spPr>
          <a:xfrm rot="10800000">
            <a:off x="2489418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Düz Bağlayıcı 440">
            <a:extLst>
              <a:ext uri="{FF2B5EF4-FFF2-40B4-BE49-F238E27FC236}">
                <a16:creationId xmlns:a16="http://schemas.microsoft.com/office/drawing/2014/main" id="{CF6FCF38-5BFC-0BB0-C4E4-1D6B619B2E04}"/>
              </a:ext>
            </a:extLst>
          </p:cNvPr>
          <p:cNvCxnSpPr>
            <a:cxnSpLocks/>
          </p:cNvCxnSpPr>
          <p:nvPr/>
        </p:nvCxnSpPr>
        <p:spPr>
          <a:xfrm rot="10800000">
            <a:off x="2810956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Dikdörtgen 256">
            <a:extLst>
              <a:ext uri="{FF2B5EF4-FFF2-40B4-BE49-F238E27FC236}">
                <a16:creationId xmlns:a16="http://schemas.microsoft.com/office/drawing/2014/main" id="{24B32F3B-AA0F-DC53-3811-A4DF9F24B4E0}"/>
              </a:ext>
            </a:extLst>
          </p:cNvPr>
          <p:cNvSpPr/>
          <p:nvPr/>
        </p:nvSpPr>
        <p:spPr>
          <a:xfrm>
            <a:off x="1743529" y="4914815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sp>
        <p:nvSpPr>
          <p:cNvPr id="411" name="Dikdörtgen 256">
            <a:extLst>
              <a:ext uri="{FF2B5EF4-FFF2-40B4-BE49-F238E27FC236}">
                <a16:creationId xmlns:a16="http://schemas.microsoft.com/office/drawing/2014/main" id="{974C885F-3DB4-2B49-D381-707693206659}"/>
              </a:ext>
            </a:extLst>
          </p:cNvPr>
          <p:cNvSpPr/>
          <p:nvPr/>
        </p:nvSpPr>
        <p:spPr>
          <a:xfrm>
            <a:off x="2385613" y="4914815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sp>
        <p:nvSpPr>
          <p:cNvPr id="407" name="Dikdörtgen 256">
            <a:extLst>
              <a:ext uri="{FF2B5EF4-FFF2-40B4-BE49-F238E27FC236}">
                <a16:creationId xmlns:a16="http://schemas.microsoft.com/office/drawing/2014/main" id="{6D3CBE54-1245-6401-F350-81A525F97D83}"/>
              </a:ext>
            </a:extLst>
          </p:cNvPr>
          <p:cNvSpPr/>
          <p:nvPr/>
        </p:nvSpPr>
        <p:spPr>
          <a:xfrm>
            <a:off x="1743529" y="3463434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sp>
        <p:nvSpPr>
          <p:cNvPr id="408" name="Dikdörtgen 256">
            <a:extLst>
              <a:ext uri="{FF2B5EF4-FFF2-40B4-BE49-F238E27FC236}">
                <a16:creationId xmlns:a16="http://schemas.microsoft.com/office/drawing/2014/main" id="{87154258-6EAD-037A-A9B3-163F057E86AB}"/>
              </a:ext>
            </a:extLst>
          </p:cNvPr>
          <p:cNvSpPr/>
          <p:nvPr/>
        </p:nvSpPr>
        <p:spPr>
          <a:xfrm>
            <a:off x="2385613" y="3463434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cxnSp>
        <p:nvCxnSpPr>
          <p:cNvPr id="564" name="Düz Bağlayıcı 440">
            <a:extLst>
              <a:ext uri="{FF2B5EF4-FFF2-40B4-BE49-F238E27FC236}">
                <a16:creationId xmlns:a16="http://schemas.microsoft.com/office/drawing/2014/main" id="{E1353972-9D7A-A845-831A-229187F732E3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985185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Düz Bağlayıcı 440">
            <a:extLst>
              <a:ext uri="{FF2B5EF4-FFF2-40B4-BE49-F238E27FC236}">
                <a16:creationId xmlns:a16="http://schemas.microsoft.com/office/drawing/2014/main" id="{FCB8AFDB-723F-FE78-DC91-DB306B2226B9}"/>
              </a:ext>
            </a:extLst>
          </p:cNvPr>
          <p:cNvCxnSpPr>
            <a:cxnSpLocks/>
          </p:cNvCxnSpPr>
          <p:nvPr/>
        </p:nvCxnSpPr>
        <p:spPr>
          <a:xfrm rot="10800000">
            <a:off x="2485172" y="5985185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Düz Bağlayıcı 440">
            <a:extLst>
              <a:ext uri="{FF2B5EF4-FFF2-40B4-BE49-F238E27FC236}">
                <a16:creationId xmlns:a16="http://schemas.microsoft.com/office/drawing/2014/main" id="{1B461058-A86E-FC61-6E04-BCA054A59FD0}"/>
              </a:ext>
            </a:extLst>
          </p:cNvPr>
          <p:cNvCxnSpPr>
            <a:cxnSpLocks/>
          </p:cNvCxnSpPr>
          <p:nvPr/>
        </p:nvCxnSpPr>
        <p:spPr>
          <a:xfrm>
            <a:off x="1826204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Düz Bağlayıcı 440">
            <a:extLst>
              <a:ext uri="{FF2B5EF4-FFF2-40B4-BE49-F238E27FC236}">
                <a16:creationId xmlns:a16="http://schemas.microsoft.com/office/drawing/2014/main" id="{B26D98B2-6573-D434-53E0-E4D6200E765A}"/>
              </a:ext>
            </a:extLst>
          </p:cNvPr>
          <p:cNvCxnSpPr>
            <a:cxnSpLocks/>
          </p:cNvCxnSpPr>
          <p:nvPr/>
        </p:nvCxnSpPr>
        <p:spPr>
          <a:xfrm>
            <a:off x="2790036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Düz Bağlayıcı 440">
            <a:extLst>
              <a:ext uri="{FF2B5EF4-FFF2-40B4-BE49-F238E27FC236}">
                <a16:creationId xmlns:a16="http://schemas.microsoft.com/office/drawing/2014/main" id="{A5E7A4B2-7C71-8CCA-DC99-5FCB82E1D9C5}"/>
              </a:ext>
            </a:extLst>
          </p:cNvPr>
          <p:cNvCxnSpPr>
            <a:cxnSpLocks/>
          </p:cNvCxnSpPr>
          <p:nvPr/>
        </p:nvCxnSpPr>
        <p:spPr>
          <a:xfrm rot="10800000">
            <a:off x="1642242" y="614599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Düz Bağlayıcı 440">
            <a:extLst>
              <a:ext uri="{FF2B5EF4-FFF2-40B4-BE49-F238E27FC236}">
                <a16:creationId xmlns:a16="http://schemas.microsoft.com/office/drawing/2014/main" id="{04F7E5C7-73ED-3132-8575-D57333601DA6}"/>
              </a:ext>
            </a:extLst>
          </p:cNvPr>
          <p:cNvCxnSpPr>
            <a:cxnSpLocks/>
          </p:cNvCxnSpPr>
          <p:nvPr/>
        </p:nvCxnSpPr>
        <p:spPr>
          <a:xfrm rot="10800000">
            <a:off x="2157623" y="597757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Düz Bağlayıcı 440">
            <a:extLst>
              <a:ext uri="{FF2B5EF4-FFF2-40B4-BE49-F238E27FC236}">
                <a16:creationId xmlns:a16="http://schemas.microsoft.com/office/drawing/2014/main" id="{064D2868-66D9-C579-AA55-0AE3F742B241}"/>
              </a:ext>
            </a:extLst>
          </p:cNvPr>
          <p:cNvCxnSpPr>
            <a:cxnSpLocks/>
          </p:cNvCxnSpPr>
          <p:nvPr/>
        </p:nvCxnSpPr>
        <p:spPr>
          <a:xfrm>
            <a:off x="2790315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Düz Bağlayıcı 440">
            <a:extLst>
              <a:ext uri="{FF2B5EF4-FFF2-40B4-BE49-F238E27FC236}">
                <a16:creationId xmlns:a16="http://schemas.microsoft.com/office/drawing/2014/main" id="{9EAA1997-0DFB-3EF8-0990-325B39123F2A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97757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Düz Bağlayıcı 440">
            <a:extLst>
              <a:ext uri="{FF2B5EF4-FFF2-40B4-BE49-F238E27FC236}">
                <a16:creationId xmlns:a16="http://schemas.microsoft.com/office/drawing/2014/main" id="{FFE33DB4-2153-D0E7-8265-385BAD0DCD9C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37758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Düz Bağlayıcı 440">
            <a:extLst>
              <a:ext uri="{FF2B5EF4-FFF2-40B4-BE49-F238E27FC236}">
                <a16:creationId xmlns:a16="http://schemas.microsoft.com/office/drawing/2014/main" id="{B9EEC185-2C39-71D5-02F3-9C37F8AF5701}"/>
              </a:ext>
            </a:extLst>
          </p:cNvPr>
          <p:cNvCxnSpPr>
            <a:cxnSpLocks/>
          </p:cNvCxnSpPr>
          <p:nvPr/>
        </p:nvCxnSpPr>
        <p:spPr>
          <a:xfrm>
            <a:off x="2147489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Düz Bağlayıcı 440">
            <a:extLst>
              <a:ext uri="{FF2B5EF4-FFF2-40B4-BE49-F238E27FC236}">
                <a16:creationId xmlns:a16="http://schemas.microsoft.com/office/drawing/2014/main" id="{697C30C6-64AC-E90A-6C57-68F174CDE221}"/>
              </a:ext>
            </a:extLst>
          </p:cNvPr>
          <p:cNvCxnSpPr>
            <a:cxnSpLocks/>
          </p:cNvCxnSpPr>
          <p:nvPr/>
        </p:nvCxnSpPr>
        <p:spPr>
          <a:xfrm rot="10800000">
            <a:off x="2485172" y="537758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Düz Bağlayıcı 440">
            <a:extLst>
              <a:ext uri="{FF2B5EF4-FFF2-40B4-BE49-F238E27FC236}">
                <a16:creationId xmlns:a16="http://schemas.microsoft.com/office/drawing/2014/main" id="{48C569AE-8614-636F-175B-02CEB5A98E44}"/>
              </a:ext>
            </a:extLst>
          </p:cNvPr>
          <p:cNvCxnSpPr>
            <a:cxnSpLocks/>
          </p:cNvCxnSpPr>
          <p:nvPr/>
        </p:nvCxnSpPr>
        <p:spPr>
          <a:xfrm rot="10800000">
            <a:off x="1642242" y="538244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Düz Bağlayıcı 440">
            <a:extLst>
              <a:ext uri="{FF2B5EF4-FFF2-40B4-BE49-F238E27FC236}">
                <a16:creationId xmlns:a16="http://schemas.microsoft.com/office/drawing/2014/main" id="{3E01CD8F-069C-0725-9F0B-4B281C2CF913}"/>
              </a:ext>
            </a:extLst>
          </p:cNvPr>
          <p:cNvCxnSpPr>
            <a:cxnSpLocks/>
          </p:cNvCxnSpPr>
          <p:nvPr/>
        </p:nvCxnSpPr>
        <p:spPr>
          <a:xfrm rot="10800000">
            <a:off x="2158201" y="536997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Düz Bağlayıcı 440">
            <a:extLst>
              <a:ext uri="{FF2B5EF4-FFF2-40B4-BE49-F238E27FC236}">
                <a16:creationId xmlns:a16="http://schemas.microsoft.com/office/drawing/2014/main" id="{AF624066-1D1B-53CC-7759-3C332D94AEF4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36997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Düz Bağlayıcı 440">
            <a:extLst>
              <a:ext uri="{FF2B5EF4-FFF2-40B4-BE49-F238E27FC236}">
                <a16:creationId xmlns:a16="http://schemas.microsoft.com/office/drawing/2014/main" id="{877AD861-C24C-0F36-D49F-31A2A4D5F1C8}"/>
              </a:ext>
            </a:extLst>
          </p:cNvPr>
          <p:cNvCxnSpPr>
            <a:cxnSpLocks/>
          </p:cNvCxnSpPr>
          <p:nvPr/>
        </p:nvCxnSpPr>
        <p:spPr>
          <a:xfrm>
            <a:off x="1826204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Düz Bağlayıcı 440">
            <a:extLst>
              <a:ext uri="{FF2B5EF4-FFF2-40B4-BE49-F238E27FC236}">
                <a16:creationId xmlns:a16="http://schemas.microsoft.com/office/drawing/2014/main" id="{7D519303-1E2B-25BC-AE1E-43CF5DCE6DE6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59256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Düz Bağlayıcı 440">
            <a:extLst>
              <a:ext uri="{FF2B5EF4-FFF2-40B4-BE49-F238E27FC236}">
                <a16:creationId xmlns:a16="http://schemas.microsoft.com/office/drawing/2014/main" id="{C95D20C9-7369-A30B-819D-AF441617D7B6}"/>
              </a:ext>
            </a:extLst>
          </p:cNvPr>
          <p:cNvCxnSpPr>
            <a:cxnSpLocks/>
          </p:cNvCxnSpPr>
          <p:nvPr/>
        </p:nvCxnSpPr>
        <p:spPr>
          <a:xfrm rot="10800000">
            <a:off x="2485172" y="559256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Düz Bağlayıcı 440">
            <a:extLst>
              <a:ext uri="{FF2B5EF4-FFF2-40B4-BE49-F238E27FC236}">
                <a16:creationId xmlns:a16="http://schemas.microsoft.com/office/drawing/2014/main" id="{1E2156A1-92FA-E065-7015-D59ECC255BC0}"/>
              </a:ext>
            </a:extLst>
          </p:cNvPr>
          <p:cNvCxnSpPr>
            <a:cxnSpLocks/>
          </p:cNvCxnSpPr>
          <p:nvPr/>
        </p:nvCxnSpPr>
        <p:spPr>
          <a:xfrm rot="10800000">
            <a:off x="1642242" y="563993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Düz Bağlayıcı 440">
            <a:extLst>
              <a:ext uri="{FF2B5EF4-FFF2-40B4-BE49-F238E27FC236}">
                <a16:creationId xmlns:a16="http://schemas.microsoft.com/office/drawing/2014/main" id="{8317BB2B-AE41-AD2A-D599-AD973416BE3E}"/>
              </a:ext>
            </a:extLst>
          </p:cNvPr>
          <p:cNvCxnSpPr>
            <a:cxnSpLocks/>
          </p:cNvCxnSpPr>
          <p:nvPr/>
        </p:nvCxnSpPr>
        <p:spPr>
          <a:xfrm rot="10800000">
            <a:off x="2158201" y="558495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Düz Bağlayıcı 440">
            <a:extLst>
              <a:ext uri="{FF2B5EF4-FFF2-40B4-BE49-F238E27FC236}">
                <a16:creationId xmlns:a16="http://schemas.microsoft.com/office/drawing/2014/main" id="{2F87EDCA-CB42-1BAE-1858-B849699D6840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58495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Düz Bağlayıcı 440">
            <a:extLst>
              <a:ext uri="{FF2B5EF4-FFF2-40B4-BE49-F238E27FC236}">
                <a16:creationId xmlns:a16="http://schemas.microsoft.com/office/drawing/2014/main" id="{B320CE41-B92D-B29E-1782-BA92D74F0716}"/>
              </a:ext>
            </a:extLst>
          </p:cNvPr>
          <p:cNvCxnSpPr>
            <a:cxnSpLocks/>
          </p:cNvCxnSpPr>
          <p:nvPr/>
        </p:nvCxnSpPr>
        <p:spPr>
          <a:xfrm rot="10800000">
            <a:off x="2485451" y="5846896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Düz Bağlayıcı 440">
            <a:extLst>
              <a:ext uri="{FF2B5EF4-FFF2-40B4-BE49-F238E27FC236}">
                <a16:creationId xmlns:a16="http://schemas.microsoft.com/office/drawing/2014/main" id="{FC1E99B2-02EE-3355-85AF-B93CAA9923CD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59256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Düz Bağlayıcı 440">
            <a:extLst>
              <a:ext uri="{FF2B5EF4-FFF2-40B4-BE49-F238E27FC236}">
                <a16:creationId xmlns:a16="http://schemas.microsoft.com/office/drawing/2014/main" id="{72935040-1E6A-C377-3A1F-FA19D5C2A68E}"/>
              </a:ext>
            </a:extLst>
          </p:cNvPr>
          <p:cNvCxnSpPr>
            <a:cxnSpLocks/>
          </p:cNvCxnSpPr>
          <p:nvPr/>
        </p:nvCxnSpPr>
        <p:spPr>
          <a:xfrm rot="10800000">
            <a:off x="2806990" y="5846896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Düz Bağlayıcı 440">
            <a:extLst>
              <a:ext uri="{FF2B5EF4-FFF2-40B4-BE49-F238E27FC236}">
                <a16:creationId xmlns:a16="http://schemas.microsoft.com/office/drawing/2014/main" id="{F5E0107E-8FA9-3610-DAB5-EC28CF6D31B5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839290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Düz Bağlayıcı 440">
            <a:extLst>
              <a:ext uri="{FF2B5EF4-FFF2-40B4-BE49-F238E27FC236}">
                <a16:creationId xmlns:a16="http://schemas.microsoft.com/office/drawing/2014/main" id="{3AD4F966-63B7-2A0F-14B4-62ACB6DB5A9F}"/>
              </a:ext>
            </a:extLst>
          </p:cNvPr>
          <p:cNvCxnSpPr>
            <a:cxnSpLocks/>
          </p:cNvCxnSpPr>
          <p:nvPr/>
        </p:nvCxnSpPr>
        <p:spPr>
          <a:xfrm rot="10800000">
            <a:off x="2158201" y="5839290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Düz Bağlayıcı 440">
            <a:extLst>
              <a:ext uri="{FF2B5EF4-FFF2-40B4-BE49-F238E27FC236}">
                <a16:creationId xmlns:a16="http://schemas.microsoft.com/office/drawing/2014/main" id="{01E18CED-3E14-2411-F6D3-712EAFA31CE5}"/>
              </a:ext>
            </a:extLst>
          </p:cNvPr>
          <p:cNvCxnSpPr>
            <a:cxnSpLocks/>
          </p:cNvCxnSpPr>
          <p:nvPr/>
        </p:nvCxnSpPr>
        <p:spPr>
          <a:xfrm flipH="1">
            <a:off x="1648167" y="5632458"/>
            <a:ext cx="1347899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Düz Bağlayıcı 440">
            <a:extLst>
              <a:ext uri="{FF2B5EF4-FFF2-40B4-BE49-F238E27FC236}">
                <a16:creationId xmlns:a16="http://schemas.microsoft.com/office/drawing/2014/main" id="{DB1A998C-F9E8-0534-E0E3-73AC5A1E8857}"/>
              </a:ext>
            </a:extLst>
          </p:cNvPr>
          <p:cNvCxnSpPr>
            <a:cxnSpLocks/>
          </p:cNvCxnSpPr>
          <p:nvPr/>
        </p:nvCxnSpPr>
        <p:spPr>
          <a:xfrm flipH="1">
            <a:off x="1648167" y="2990744"/>
            <a:ext cx="1347899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641714FA-6640-62D2-1627-B640944F53C1}"/>
              </a:ext>
            </a:extLst>
          </p:cNvPr>
          <p:cNvSpPr txBox="1"/>
          <p:nvPr/>
        </p:nvSpPr>
        <p:spPr>
          <a:xfrm>
            <a:off x="3073149" y="2564707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F60"/>
                </a:solidFill>
                <a:latin typeface="Aptos" panose="020B0503050203000203" pitchFamily="34" charset="0"/>
              </a:rPr>
              <a:t>Subarray A</a:t>
            </a:r>
          </a:p>
        </p:txBody>
      </p:sp>
      <p:cxnSp>
        <p:nvCxnSpPr>
          <p:cNvPr id="498" name="Düz Bağlayıcı 440">
            <a:extLst>
              <a:ext uri="{FF2B5EF4-FFF2-40B4-BE49-F238E27FC236}">
                <a16:creationId xmlns:a16="http://schemas.microsoft.com/office/drawing/2014/main" id="{8E3078ED-9ADF-2EAD-A0AF-88625B44B2E0}"/>
              </a:ext>
            </a:extLst>
          </p:cNvPr>
          <p:cNvCxnSpPr>
            <a:cxnSpLocks/>
          </p:cNvCxnSpPr>
          <p:nvPr/>
        </p:nvCxnSpPr>
        <p:spPr>
          <a:xfrm>
            <a:off x="2147489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Düz Bağlayıcı 440">
            <a:extLst>
              <a:ext uri="{FF2B5EF4-FFF2-40B4-BE49-F238E27FC236}">
                <a16:creationId xmlns:a16="http://schemas.microsoft.com/office/drawing/2014/main" id="{A57AA727-EED5-EF48-D186-CD91EE310DBB}"/>
              </a:ext>
            </a:extLst>
          </p:cNvPr>
          <p:cNvCxnSpPr>
            <a:cxnSpLocks/>
          </p:cNvCxnSpPr>
          <p:nvPr/>
        </p:nvCxnSpPr>
        <p:spPr>
          <a:xfrm>
            <a:off x="2468776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Düz Bağlayıcı 440">
            <a:extLst>
              <a:ext uri="{FF2B5EF4-FFF2-40B4-BE49-F238E27FC236}">
                <a16:creationId xmlns:a16="http://schemas.microsoft.com/office/drawing/2014/main" id="{DD1077CC-ED0E-BC26-354D-0811FDB70EBC}"/>
              </a:ext>
            </a:extLst>
          </p:cNvPr>
          <p:cNvCxnSpPr>
            <a:cxnSpLocks/>
          </p:cNvCxnSpPr>
          <p:nvPr/>
        </p:nvCxnSpPr>
        <p:spPr>
          <a:xfrm>
            <a:off x="2790315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Düz Bağlayıcı 440">
            <a:extLst>
              <a:ext uri="{FF2B5EF4-FFF2-40B4-BE49-F238E27FC236}">
                <a16:creationId xmlns:a16="http://schemas.microsoft.com/office/drawing/2014/main" id="{B26A049B-8EE6-1CE8-547E-5E5F1BD147FA}"/>
              </a:ext>
            </a:extLst>
          </p:cNvPr>
          <p:cNvCxnSpPr>
            <a:cxnSpLocks/>
          </p:cNvCxnSpPr>
          <p:nvPr/>
        </p:nvCxnSpPr>
        <p:spPr>
          <a:xfrm>
            <a:off x="2468776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Oval 490">
            <a:extLst>
              <a:ext uri="{FF2B5EF4-FFF2-40B4-BE49-F238E27FC236}">
                <a16:creationId xmlns:a16="http://schemas.microsoft.com/office/drawing/2014/main" id="{E2B87281-510D-5CC3-3CC3-ED217E2721D9}"/>
              </a:ext>
            </a:extLst>
          </p:cNvPr>
          <p:cNvSpPr/>
          <p:nvPr/>
        </p:nvSpPr>
        <p:spPr>
          <a:xfrm>
            <a:off x="1719325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6147C6C8-F778-EB97-2A00-4DBD02DD1070}"/>
              </a:ext>
            </a:extLst>
          </p:cNvPr>
          <p:cNvSpPr/>
          <p:nvPr/>
        </p:nvSpPr>
        <p:spPr>
          <a:xfrm>
            <a:off x="2040611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5B0BE3C7-223F-CB03-5D5B-D5C7CD84BD48}"/>
              </a:ext>
            </a:extLst>
          </p:cNvPr>
          <p:cNvSpPr/>
          <p:nvPr/>
        </p:nvSpPr>
        <p:spPr>
          <a:xfrm>
            <a:off x="2361898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C421B626-6603-0F8B-75F5-9CABD019B5D3}"/>
              </a:ext>
            </a:extLst>
          </p:cNvPr>
          <p:cNvSpPr/>
          <p:nvPr/>
        </p:nvSpPr>
        <p:spPr>
          <a:xfrm>
            <a:off x="2683436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cxnSp>
        <p:nvCxnSpPr>
          <p:cNvPr id="528" name="Düz Bağlayıcı 440">
            <a:extLst>
              <a:ext uri="{FF2B5EF4-FFF2-40B4-BE49-F238E27FC236}">
                <a16:creationId xmlns:a16="http://schemas.microsoft.com/office/drawing/2014/main" id="{E50AADBE-BEF7-9327-7147-713E73AA4117}"/>
              </a:ext>
            </a:extLst>
          </p:cNvPr>
          <p:cNvCxnSpPr>
            <a:cxnSpLocks/>
          </p:cNvCxnSpPr>
          <p:nvPr/>
        </p:nvCxnSpPr>
        <p:spPr>
          <a:xfrm>
            <a:off x="2468497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Düz Bağlayıcı 440">
            <a:extLst>
              <a:ext uri="{FF2B5EF4-FFF2-40B4-BE49-F238E27FC236}">
                <a16:creationId xmlns:a16="http://schemas.microsoft.com/office/drawing/2014/main" id="{B067922E-A887-F8AE-8FE0-6E2EB34E2767}"/>
              </a:ext>
            </a:extLst>
          </p:cNvPr>
          <p:cNvCxnSpPr>
            <a:cxnSpLocks/>
          </p:cNvCxnSpPr>
          <p:nvPr/>
        </p:nvCxnSpPr>
        <p:spPr>
          <a:xfrm>
            <a:off x="2147489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Düz Bağlayıcı 440">
            <a:extLst>
              <a:ext uri="{FF2B5EF4-FFF2-40B4-BE49-F238E27FC236}">
                <a16:creationId xmlns:a16="http://schemas.microsoft.com/office/drawing/2014/main" id="{98F32CC8-3605-FD7C-DEE5-1DD09731A5EF}"/>
              </a:ext>
            </a:extLst>
          </p:cNvPr>
          <p:cNvCxnSpPr>
            <a:cxnSpLocks/>
          </p:cNvCxnSpPr>
          <p:nvPr/>
        </p:nvCxnSpPr>
        <p:spPr>
          <a:xfrm>
            <a:off x="1825951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>
            <a:extLst>
              <a:ext uri="{FF2B5EF4-FFF2-40B4-BE49-F238E27FC236}">
                <a16:creationId xmlns:a16="http://schemas.microsoft.com/office/drawing/2014/main" id="{38C12818-3993-B11D-00C0-081372604DA5}"/>
              </a:ext>
            </a:extLst>
          </p:cNvPr>
          <p:cNvGrpSpPr/>
          <p:nvPr/>
        </p:nvGrpSpPr>
        <p:grpSpPr>
          <a:xfrm>
            <a:off x="1719325" y="2376529"/>
            <a:ext cx="1177868" cy="973944"/>
            <a:chOff x="1719325" y="2280273"/>
            <a:chExt cx="1177868" cy="973944"/>
          </a:xfrm>
          <a:solidFill>
            <a:srgbClr val="F2F3F8"/>
          </a:solidFill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38771BFD-47A9-C33F-545F-C01DBF0F8637}"/>
                </a:ext>
              </a:extLst>
            </p:cNvPr>
            <p:cNvSpPr/>
            <p:nvPr/>
          </p:nvSpPr>
          <p:spPr>
            <a:xfrm>
              <a:off x="1719325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3050203000203" pitchFamily="34" charset="0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D92E3D7A-B029-9C0B-BB76-005F16833C43}"/>
                </a:ext>
              </a:extLst>
            </p:cNvPr>
            <p:cNvSpPr/>
            <p:nvPr/>
          </p:nvSpPr>
          <p:spPr>
            <a:xfrm>
              <a:off x="2040611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6B1E8317-06A8-3F8A-3FB4-1528CA73ACB5}"/>
                </a:ext>
              </a:extLst>
            </p:cNvPr>
            <p:cNvSpPr/>
            <p:nvPr/>
          </p:nvSpPr>
          <p:spPr>
            <a:xfrm>
              <a:off x="2361898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820BA1B-9098-4DAA-77EF-2C380011C2E9}"/>
                </a:ext>
              </a:extLst>
            </p:cNvPr>
            <p:cNvSpPr/>
            <p:nvPr/>
          </p:nvSpPr>
          <p:spPr>
            <a:xfrm>
              <a:off x="2683436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8AAFD5E8-4B11-E158-B27C-D87DD62D5EED}"/>
                </a:ext>
              </a:extLst>
            </p:cNvPr>
            <p:cNvSpPr/>
            <p:nvPr/>
          </p:nvSpPr>
          <p:spPr>
            <a:xfrm>
              <a:off x="1719325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1BAC0D0D-FB99-BD5D-4697-2A75322920D5}"/>
                </a:ext>
              </a:extLst>
            </p:cNvPr>
            <p:cNvSpPr/>
            <p:nvPr/>
          </p:nvSpPr>
          <p:spPr>
            <a:xfrm>
              <a:off x="2040611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A75CEDC1-EF36-BB39-0228-452A082B8C2C}"/>
                </a:ext>
              </a:extLst>
            </p:cNvPr>
            <p:cNvSpPr/>
            <p:nvPr/>
          </p:nvSpPr>
          <p:spPr>
            <a:xfrm>
              <a:off x="2683436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93DFD084-85FD-A216-E19D-40159B4FA55F}"/>
                </a:ext>
              </a:extLst>
            </p:cNvPr>
            <p:cNvSpPr/>
            <p:nvPr/>
          </p:nvSpPr>
          <p:spPr>
            <a:xfrm>
              <a:off x="2361898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790762FE-F466-240D-E02B-A99818CF35D6}"/>
                </a:ext>
              </a:extLst>
            </p:cNvPr>
            <p:cNvSpPr/>
            <p:nvPr/>
          </p:nvSpPr>
          <p:spPr>
            <a:xfrm>
              <a:off x="1719325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BC111455-4D34-00D6-86A2-228A19E8903D}"/>
                </a:ext>
              </a:extLst>
            </p:cNvPr>
            <p:cNvSpPr/>
            <p:nvPr/>
          </p:nvSpPr>
          <p:spPr>
            <a:xfrm>
              <a:off x="2040611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CAFCC07A-93B1-A0CF-8B2C-7A95ABC6DC44}"/>
                </a:ext>
              </a:extLst>
            </p:cNvPr>
            <p:cNvSpPr/>
            <p:nvPr/>
          </p:nvSpPr>
          <p:spPr>
            <a:xfrm>
              <a:off x="2361898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64F4C54C-C02E-C0B4-6617-9C45577077C6}"/>
                </a:ext>
              </a:extLst>
            </p:cNvPr>
            <p:cNvSpPr/>
            <p:nvPr/>
          </p:nvSpPr>
          <p:spPr>
            <a:xfrm>
              <a:off x="2683436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sp>
        <p:nvSpPr>
          <p:cNvPr id="677" name="TextBox 676">
            <a:extLst>
              <a:ext uri="{FF2B5EF4-FFF2-40B4-BE49-F238E27FC236}">
                <a16:creationId xmlns:a16="http://schemas.microsoft.com/office/drawing/2014/main" id="{B5A15A71-8576-6438-4100-07BC99D3A3A7}"/>
              </a:ext>
            </a:extLst>
          </p:cNvPr>
          <p:cNvSpPr txBox="1"/>
          <p:nvPr/>
        </p:nvSpPr>
        <p:spPr>
          <a:xfrm>
            <a:off x="3131985" y="41228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F60"/>
                </a:solidFill>
                <a:latin typeface="Aptos" panose="020B0503050203000203" pitchFamily="34" charset="0"/>
              </a:rPr>
              <a:t>Subarray B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00C740D3-89D3-0D19-B48D-9FC234823F36}"/>
              </a:ext>
            </a:extLst>
          </p:cNvPr>
          <p:cNvSpPr txBox="1"/>
          <p:nvPr/>
        </p:nvSpPr>
        <p:spPr>
          <a:xfrm>
            <a:off x="3127330" y="564374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F60"/>
                </a:solidFill>
                <a:latin typeface="Aptos" panose="020B0503050203000203" pitchFamily="34" charset="0"/>
              </a:rPr>
              <a:t>Subarray C</a:t>
            </a:r>
          </a:p>
        </p:txBody>
      </p: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1C54C964-9BF4-33AF-A623-F1A69F4DE80B}"/>
              </a:ext>
            </a:extLst>
          </p:cNvPr>
          <p:cNvGrpSpPr/>
          <p:nvPr/>
        </p:nvGrpSpPr>
        <p:grpSpPr>
          <a:xfrm>
            <a:off x="1736133" y="5272336"/>
            <a:ext cx="1177456" cy="981551"/>
            <a:chOff x="1736133" y="5176080"/>
            <a:chExt cx="1177456" cy="981551"/>
          </a:xfrm>
          <a:solidFill>
            <a:srgbClr val="F2F3F8"/>
          </a:solidFill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3557B7DD-3FFC-E3DA-41B4-F80133A71C9E}"/>
                </a:ext>
              </a:extLst>
            </p:cNvPr>
            <p:cNvSpPr/>
            <p:nvPr/>
          </p:nvSpPr>
          <p:spPr>
            <a:xfrm rot="10800000">
              <a:off x="2699832" y="594829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06EBB253-D88F-97A8-BB2D-9BAE00F79128}"/>
                </a:ext>
              </a:extLst>
            </p:cNvPr>
            <p:cNvSpPr/>
            <p:nvPr/>
          </p:nvSpPr>
          <p:spPr>
            <a:xfrm rot="10800000">
              <a:off x="2378294" y="594829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70741158-6094-E6B2-E5F8-609532289EAC}"/>
                </a:ext>
              </a:extLst>
            </p:cNvPr>
            <p:cNvSpPr/>
            <p:nvPr/>
          </p:nvSpPr>
          <p:spPr>
            <a:xfrm rot="10800000">
              <a:off x="2051322" y="59406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F780A255-1CF7-2CDD-A30F-A71CD27FE5FB}"/>
                </a:ext>
              </a:extLst>
            </p:cNvPr>
            <p:cNvSpPr/>
            <p:nvPr/>
          </p:nvSpPr>
          <p:spPr>
            <a:xfrm rot="10800000">
              <a:off x="1736133" y="59406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5B12FB37-7005-7B88-E553-FF33309AA719}"/>
                </a:ext>
              </a:extLst>
            </p:cNvPr>
            <p:cNvSpPr/>
            <p:nvPr/>
          </p:nvSpPr>
          <p:spPr>
            <a:xfrm rot="10800000">
              <a:off x="2699832" y="5183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B9BA6B7E-3329-B0FB-3CBE-7829D39043E6}"/>
                </a:ext>
              </a:extLst>
            </p:cNvPr>
            <p:cNvSpPr/>
            <p:nvPr/>
          </p:nvSpPr>
          <p:spPr>
            <a:xfrm rot="10800000">
              <a:off x="2378294" y="5183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B94286D-482A-D02B-B092-35D98E62733B}"/>
                </a:ext>
              </a:extLst>
            </p:cNvPr>
            <p:cNvSpPr/>
            <p:nvPr/>
          </p:nvSpPr>
          <p:spPr>
            <a:xfrm rot="10800000">
              <a:off x="2051322" y="517608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A74073A1-46E3-42F0-6112-E1D3B750D1D1}"/>
                </a:ext>
              </a:extLst>
            </p:cNvPr>
            <p:cNvSpPr/>
            <p:nvPr/>
          </p:nvSpPr>
          <p:spPr>
            <a:xfrm rot="10800000">
              <a:off x="1736133" y="517608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0539563-C6EB-510C-A9DC-E3C16EC3C053}"/>
                </a:ext>
              </a:extLst>
            </p:cNvPr>
            <p:cNvSpPr/>
            <p:nvPr/>
          </p:nvSpPr>
          <p:spPr>
            <a:xfrm rot="10800000">
              <a:off x="2378294" y="544366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8C9F0665-55CD-203C-D2E0-71063861BF61}"/>
                </a:ext>
              </a:extLst>
            </p:cNvPr>
            <p:cNvSpPr/>
            <p:nvPr/>
          </p:nvSpPr>
          <p:spPr>
            <a:xfrm rot="10800000">
              <a:off x="2051322" y="543605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67D75645-9E92-0D2B-AF7F-01650139B90B}"/>
                </a:ext>
              </a:extLst>
            </p:cNvPr>
            <p:cNvSpPr/>
            <p:nvPr/>
          </p:nvSpPr>
          <p:spPr>
            <a:xfrm rot="10800000">
              <a:off x="1736133" y="543605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C50C8219-0F82-3797-3CDF-95C29DEDC24E}"/>
                </a:ext>
              </a:extLst>
            </p:cNvPr>
            <p:cNvSpPr/>
            <p:nvPr/>
          </p:nvSpPr>
          <p:spPr>
            <a:xfrm rot="10800000">
              <a:off x="2699832" y="544366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5C37D08D-DF48-23C7-C65B-7B9A6FBA2E81}"/>
              </a:ext>
            </a:extLst>
          </p:cNvPr>
          <p:cNvGrpSpPr/>
          <p:nvPr/>
        </p:nvGrpSpPr>
        <p:grpSpPr>
          <a:xfrm>
            <a:off x="1739712" y="3829841"/>
            <a:ext cx="1177869" cy="991156"/>
            <a:chOff x="1739712" y="3733585"/>
            <a:chExt cx="1177869" cy="991156"/>
          </a:xfrm>
          <a:solidFill>
            <a:srgbClr val="F2F3F8"/>
          </a:solidFill>
        </p:grpSpPr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24A0ECD7-65CA-55A5-EBAD-BEF6BE409A85}"/>
                </a:ext>
              </a:extLst>
            </p:cNvPr>
            <p:cNvSpPr/>
            <p:nvPr/>
          </p:nvSpPr>
          <p:spPr>
            <a:xfrm rot="10800000">
              <a:off x="2703824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9770243D-C5F5-6D15-4BB4-FD3CD72ADDE2}"/>
                </a:ext>
              </a:extLst>
            </p:cNvPr>
            <p:cNvSpPr/>
            <p:nvPr/>
          </p:nvSpPr>
          <p:spPr>
            <a:xfrm rot="10800000">
              <a:off x="2382539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BDB2E56-A630-C053-161F-376F87EB9E49}"/>
                </a:ext>
              </a:extLst>
            </p:cNvPr>
            <p:cNvSpPr/>
            <p:nvPr/>
          </p:nvSpPr>
          <p:spPr>
            <a:xfrm rot="10800000">
              <a:off x="2061252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A1F04DC2-F9A4-6C3D-E4B5-12A2460B9AB6}"/>
                </a:ext>
              </a:extLst>
            </p:cNvPr>
            <p:cNvSpPr/>
            <p:nvPr/>
          </p:nvSpPr>
          <p:spPr>
            <a:xfrm rot="10800000">
              <a:off x="1739714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652C096B-0502-FCEA-2A09-C61E885B31B2}"/>
                </a:ext>
              </a:extLst>
            </p:cNvPr>
            <p:cNvSpPr/>
            <p:nvPr/>
          </p:nvSpPr>
          <p:spPr>
            <a:xfrm rot="10800000">
              <a:off x="2703822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3050203000203" pitchFamily="34" charset="0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8AC48A27-9E20-6E36-D70D-DE82A9EEEE7C}"/>
                </a:ext>
              </a:extLst>
            </p:cNvPr>
            <p:cNvSpPr/>
            <p:nvPr/>
          </p:nvSpPr>
          <p:spPr>
            <a:xfrm rot="10800000">
              <a:off x="2382537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DB7048CA-CF86-1EC2-A23E-DE8C1AF3D52F}"/>
                </a:ext>
              </a:extLst>
            </p:cNvPr>
            <p:cNvSpPr/>
            <p:nvPr/>
          </p:nvSpPr>
          <p:spPr>
            <a:xfrm rot="10800000">
              <a:off x="2061250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EC0DD32E-558F-A6D0-3031-FE9BB53583F5}"/>
                </a:ext>
              </a:extLst>
            </p:cNvPr>
            <p:cNvSpPr/>
            <p:nvPr/>
          </p:nvSpPr>
          <p:spPr>
            <a:xfrm rot="10800000">
              <a:off x="1739712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0B675706-9075-D83A-3047-1F96DE34577A}"/>
                </a:ext>
              </a:extLst>
            </p:cNvPr>
            <p:cNvSpPr/>
            <p:nvPr/>
          </p:nvSpPr>
          <p:spPr>
            <a:xfrm>
              <a:off x="2703822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C60E8F41-61C1-7B01-5608-EEAAB2701F1F}"/>
                </a:ext>
              </a:extLst>
            </p:cNvPr>
            <p:cNvSpPr/>
            <p:nvPr/>
          </p:nvSpPr>
          <p:spPr>
            <a:xfrm>
              <a:off x="2382537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2350FAE3-99C3-3154-4CC5-739B3AF20E77}"/>
                </a:ext>
              </a:extLst>
            </p:cNvPr>
            <p:cNvSpPr/>
            <p:nvPr/>
          </p:nvSpPr>
          <p:spPr>
            <a:xfrm>
              <a:off x="2061250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2A24C78C-F25D-1FE0-3E1E-2B2EF65CB50C}"/>
                </a:ext>
              </a:extLst>
            </p:cNvPr>
            <p:cNvSpPr/>
            <p:nvPr/>
          </p:nvSpPr>
          <p:spPr>
            <a:xfrm>
              <a:off x="1739712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</p:grpSp>
      <p:pic>
        <p:nvPicPr>
          <p:cNvPr id="657" name="Picture Placeholder 32">
            <a:extLst>
              <a:ext uri="{FF2B5EF4-FFF2-40B4-BE49-F238E27FC236}">
                <a16:creationId xmlns:a16="http://schemas.microsoft.com/office/drawing/2014/main" id="{A8AA8CD7-5BFA-5DBC-76A6-4F5D3330A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2D3D"/>
              </a:clrFrom>
              <a:clrTo>
                <a:srgbClr val="192D3D">
                  <a:alpha val="0"/>
                </a:srgbClr>
              </a:clrTo>
            </a:clrChange>
            <a:alphaModFix/>
            <a:duotone>
              <a:prstClr val="black"/>
              <a:srgbClr val="5B2C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8642" b="30229"/>
          <a:stretch>
            <a:fillRect/>
          </a:stretch>
        </p:blipFill>
        <p:spPr>
          <a:xfrm flipH="1">
            <a:off x="881032" y="2563854"/>
            <a:ext cx="5940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85" name="Group 684">
            <a:extLst>
              <a:ext uri="{FF2B5EF4-FFF2-40B4-BE49-F238E27FC236}">
                <a16:creationId xmlns:a16="http://schemas.microsoft.com/office/drawing/2014/main" id="{51D6B6A6-DCD2-CF07-6C68-FEDAE52AB458}"/>
              </a:ext>
            </a:extLst>
          </p:cNvPr>
          <p:cNvGrpSpPr/>
          <p:nvPr/>
        </p:nvGrpSpPr>
        <p:grpSpPr>
          <a:xfrm>
            <a:off x="771694" y="2684352"/>
            <a:ext cx="648562" cy="447631"/>
            <a:chOff x="771694" y="2588096"/>
            <a:chExt cx="648562" cy="447631"/>
          </a:xfrm>
        </p:grpSpPr>
        <p:pic>
          <p:nvPicPr>
            <p:cNvPr id="683" name="Graphic 682" descr="Hammer1 with solid fill">
              <a:extLst>
                <a:ext uri="{FF2B5EF4-FFF2-40B4-BE49-F238E27FC236}">
                  <a16:creationId xmlns:a16="http://schemas.microsoft.com/office/drawing/2014/main" id="{6DE568B0-9EF4-6C2F-685A-5696B94DE3D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2625" y="2588096"/>
              <a:ext cx="447631" cy="447631"/>
            </a:xfrm>
            <a:prstGeom prst="rect">
              <a:avLst/>
            </a:prstGeom>
          </p:spPr>
        </p:pic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E88873DF-B020-7D2C-E64B-1B4DC28931A1}"/>
                </a:ext>
              </a:extLst>
            </p:cNvPr>
            <p:cNvSpPr txBox="1"/>
            <p:nvPr/>
          </p:nvSpPr>
          <p:spPr>
            <a:xfrm>
              <a:off x="771694" y="2649296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endParaRPr lang="en-US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pic>
        <p:nvPicPr>
          <p:cNvPr id="692" name="Picture Placeholder 32">
            <a:extLst>
              <a:ext uri="{FF2B5EF4-FFF2-40B4-BE49-F238E27FC236}">
                <a16:creationId xmlns:a16="http://schemas.microsoft.com/office/drawing/2014/main" id="{5766A262-CB5D-25DA-07B1-A73FDFE0F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2D3D"/>
              </a:clrFrom>
              <a:clrTo>
                <a:srgbClr val="192D3D">
                  <a:alpha val="0"/>
                </a:srgbClr>
              </a:clrTo>
            </a:clrChange>
            <a:alphaModFix/>
            <a:duotone>
              <a:prstClr val="black"/>
              <a:srgbClr val="F724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8642" b="30229"/>
          <a:stretch>
            <a:fillRect/>
          </a:stretch>
        </p:blipFill>
        <p:spPr>
          <a:xfrm flipH="1">
            <a:off x="906134" y="5237401"/>
            <a:ext cx="5940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89" name="Group 688">
            <a:extLst>
              <a:ext uri="{FF2B5EF4-FFF2-40B4-BE49-F238E27FC236}">
                <a16:creationId xmlns:a16="http://schemas.microsoft.com/office/drawing/2014/main" id="{D394C6DA-A77A-B89F-BE03-56E872AC51F4}"/>
              </a:ext>
            </a:extLst>
          </p:cNvPr>
          <p:cNvGrpSpPr/>
          <p:nvPr/>
        </p:nvGrpSpPr>
        <p:grpSpPr>
          <a:xfrm>
            <a:off x="796796" y="5357899"/>
            <a:ext cx="648562" cy="447631"/>
            <a:chOff x="771694" y="2588096"/>
            <a:chExt cx="648562" cy="447631"/>
          </a:xfrm>
        </p:grpSpPr>
        <p:pic>
          <p:nvPicPr>
            <p:cNvPr id="690" name="Graphic 689" descr="Hammer1 with solid fill">
              <a:extLst>
                <a:ext uri="{FF2B5EF4-FFF2-40B4-BE49-F238E27FC236}">
                  <a16:creationId xmlns:a16="http://schemas.microsoft.com/office/drawing/2014/main" id="{4A33B401-AC46-5D7B-1706-5A5E7A4BAD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2625" y="2588096"/>
              <a:ext cx="447631" cy="447631"/>
            </a:xfrm>
            <a:prstGeom prst="rect">
              <a:avLst/>
            </a:prstGeom>
          </p:spPr>
        </p:pic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96D8E6F6-6D8E-4CFD-DD13-8975092D1C4D}"/>
                </a:ext>
              </a:extLst>
            </p:cNvPr>
            <p:cNvSpPr txBox="1"/>
            <p:nvPr/>
          </p:nvSpPr>
          <p:spPr>
            <a:xfrm>
              <a:off x="771694" y="264929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endParaRPr lang="en-US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2" name="Group 771">
            <a:extLst>
              <a:ext uri="{FF2B5EF4-FFF2-40B4-BE49-F238E27FC236}">
                <a16:creationId xmlns:a16="http://schemas.microsoft.com/office/drawing/2014/main" id="{CCC5D8BB-0065-DDD1-A346-D58E44923011}"/>
              </a:ext>
            </a:extLst>
          </p:cNvPr>
          <p:cNvGrpSpPr/>
          <p:nvPr/>
        </p:nvGrpSpPr>
        <p:grpSpPr>
          <a:xfrm>
            <a:off x="4622718" y="2394798"/>
            <a:ext cx="1223412" cy="692267"/>
            <a:chOff x="5312749" y="2966400"/>
            <a:chExt cx="1223412" cy="692267"/>
          </a:xfrm>
        </p:grpSpPr>
        <p:sp>
          <p:nvSpPr>
            <p:cNvPr id="770" name="TextBox 769">
              <a:extLst>
                <a:ext uri="{FF2B5EF4-FFF2-40B4-BE49-F238E27FC236}">
                  <a16:creationId xmlns:a16="http://schemas.microsoft.com/office/drawing/2014/main" id="{0A254185-DF7A-DDA0-9C5D-E7872004D1ED}"/>
                </a:ext>
              </a:extLst>
            </p:cNvPr>
            <p:cNvSpPr txBox="1"/>
            <p:nvPr/>
          </p:nvSpPr>
          <p:spPr>
            <a:xfrm>
              <a:off x="5313600" y="2966400"/>
              <a:ext cx="114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71" name="TextBox 770">
              <a:extLst>
                <a:ext uri="{FF2B5EF4-FFF2-40B4-BE49-F238E27FC236}">
                  <a16:creationId xmlns:a16="http://schemas.microsoft.com/office/drawing/2014/main" id="{FC667700-134C-27B5-26BA-C3C8653ADED8}"/>
                </a:ext>
              </a:extLst>
            </p:cNvPr>
            <p:cNvSpPr txBox="1"/>
            <p:nvPr/>
          </p:nvSpPr>
          <p:spPr>
            <a:xfrm>
              <a:off x="5312749" y="3258557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9454831B-4877-35DF-E4CA-4D580DBE3550}"/>
              </a:ext>
            </a:extLst>
          </p:cNvPr>
          <p:cNvGrpSpPr/>
          <p:nvPr/>
        </p:nvGrpSpPr>
        <p:grpSpPr>
          <a:xfrm>
            <a:off x="4571980" y="3976471"/>
            <a:ext cx="1223412" cy="692267"/>
            <a:chOff x="5312749" y="2966400"/>
            <a:chExt cx="1223412" cy="692267"/>
          </a:xfrm>
        </p:grpSpPr>
        <p:sp>
          <p:nvSpPr>
            <p:cNvPr id="774" name="TextBox 773">
              <a:extLst>
                <a:ext uri="{FF2B5EF4-FFF2-40B4-BE49-F238E27FC236}">
                  <a16:creationId xmlns:a16="http://schemas.microsoft.com/office/drawing/2014/main" id="{180CD227-ED89-6199-F791-EC5048E22C32}"/>
                </a:ext>
              </a:extLst>
            </p:cNvPr>
            <p:cNvSpPr txBox="1"/>
            <p:nvPr/>
          </p:nvSpPr>
          <p:spPr>
            <a:xfrm>
              <a:off x="5313600" y="2966400"/>
              <a:ext cx="1136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75" name="TextBox 774">
              <a:extLst>
                <a:ext uri="{FF2B5EF4-FFF2-40B4-BE49-F238E27FC236}">
                  <a16:creationId xmlns:a16="http://schemas.microsoft.com/office/drawing/2014/main" id="{9FCCF8B7-705E-0432-ED34-4EB93767E65E}"/>
                </a:ext>
              </a:extLst>
            </p:cNvPr>
            <p:cNvSpPr txBox="1"/>
            <p:nvPr/>
          </p:nvSpPr>
          <p:spPr>
            <a:xfrm>
              <a:off x="5312749" y="3258557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6" name="Group 775">
            <a:extLst>
              <a:ext uri="{FF2B5EF4-FFF2-40B4-BE49-F238E27FC236}">
                <a16:creationId xmlns:a16="http://schemas.microsoft.com/office/drawing/2014/main" id="{7F8E39D5-2529-3CEA-B195-5B1783D75B73}"/>
              </a:ext>
            </a:extLst>
          </p:cNvPr>
          <p:cNvGrpSpPr/>
          <p:nvPr/>
        </p:nvGrpSpPr>
        <p:grpSpPr>
          <a:xfrm>
            <a:off x="4622718" y="5527188"/>
            <a:ext cx="1217000" cy="692267"/>
            <a:chOff x="5312749" y="2966400"/>
            <a:chExt cx="1217000" cy="692267"/>
          </a:xfrm>
        </p:grpSpPr>
        <p:sp>
          <p:nvSpPr>
            <p:cNvPr id="777" name="TextBox 776">
              <a:extLst>
                <a:ext uri="{FF2B5EF4-FFF2-40B4-BE49-F238E27FC236}">
                  <a16:creationId xmlns:a16="http://schemas.microsoft.com/office/drawing/2014/main" id="{CB666F60-DFB8-43E7-4233-41FCA704FF52}"/>
                </a:ext>
              </a:extLst>
            </p:cNvPr>
            <p:cNvSpPr txBox="1"/>
            <p:nvPr/>
          </p:nvSpPr>
          <p:spPr>
            <a:xfrm>
              <a:off x="5313600" y="2966400"/>
              <a:ext cx="1136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78" name="TextBox 777">
              <a:extLst>
                <a:ext uri="{FF2B5EF4-FFF2-40B4-BE49-F238E27FC236}">
                  <a16:creationId xmlns:a16="http://schemas.microsoft.com/office/drawing/2014/main" id="{3E8F92E8-3104-D244-88B8-D7C09D89CEA4}"/>
                </a:ext>
              </a:extLst>
            </p:cNvPr>
            <p:cNvSpPr txBox="1"/>
            <p:nvPr/>
          </p:nvSpPr>
          <p:spPr>
            <a:xfrm>
              <a:off x="5312749" y="3258557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DF2C09B7-76A7-619D-F81C-B031264F9B86}"/>
              </a:ext>
            </a:extLst>
          </p:cNvPr>
          <p:cNvGrpSpPr/>
          <p:nvPr/>
        </p:nvGrpSpPr>
        <p:grpSpPr>
          <a:xfrm>
            <a:off x="6055470" y="2388147"/>
            <a:ext cx="2005677" cy="692267"/>
            <a:chOff x="5312749" y="2966400"/>
            <a:chExt cx="2005677" cy="692267"/>
          </a:xfrm>
        </p:grpSpPr>
        <p:sp>
          <p:nvSpPr>
            <p:cNvPr id="780" name="TextBox 779">
              <a:extLst>
                <a:ext uri="{FF2B5EF4-FFF2-40B4-BE49-F238E27FC236}">
                  <a16:creationId xmlns:a16="http://schemas.microsoft.com/office/drawing/2014/main" id="{6D936E78-5CFA-2239-9FBD-0768264F897E}"/>
                </a:ext>
              </a:extLst>
            </p:cNvPr>
            <p:cNvSpPr txBox="1"/>
            <p:nvPr/>
          </p:nvSpPr>
          <p:spPr>
            <a:xfrm>
              <a:off x="5313600" y="2966400"/>
              <a:ext cx="1840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Total ACTs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81" name="TextBox 780">
              <a:extLst>
                <a:ext uri="{FF2B5EF4-FFF2-40B4-BE49-F238E27FC236}">
                  <a16:creationId xmlns:a16="http://schemas.microsoft.com/office/drawing/2014/main" id="{8DA5DDC7-881C-0A2B-0744-9B3F21BB5023}"/>
                </a:ext>
              </a:extLst>
            </p:cNvPr>
            <p:cNvSpPr txBox="1"/>
            <p:nvPr/>
          </p:nvSpPr>
          <p:spPr>
            <a:xfrm>
              <a:off x="5312749" y="3258557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Actual ACTs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82" name="Group 781">
            <a:extLst>
              <a:ext uri="{FF2B5EF4-FFF2-40B4-BE49-F238E27FC236}">
                <a16:creationId xmlns:a16="http://schemas.microsoft.com/office/drawing/2014/main" id="{62355C20-2261-5A3E-8BC3-347F04B93147}"/>
              </a:ext>
            </a:extLst>
          </p:cNvPr>
          <p:cNvGrpSpPr/>
          <p:nvPr/>
        </p:nvGrpSpPr>
        <p:grpSpPr>
          <a:xfrm>
            <a:off x="6027000" y="5567142"/>
            <a:ext cx="2000869" cy="692267"/>
            <a:chOff x="5312749" y="2966400"/>
            <a:chExt cx="2000869" cy="692267"/>
          </a:xfrm>
        </p:grpSpPr>
        <p:sp>
          <p:nvSpPr>
            <p:cNvPr id="783" name="TextBox 782">
              <a:extLst>
                <a:ext uri="{FF2B5EF4-FFF2-40B4-BE49-F238E27FC236}">
                  <a16:creationId xmlns:a16="http://schemas.microsoft.com/office/drawing/2014/main" id="{921ED175-A893-DEE5-B543-3D92D7939BB8}"/>
                </a:ext>
              </a:extLst>
            </p:cNvPr>
            <p:cNvSpPr txBox="1"/>
            <p:nvPr/>
          </p:nvSpPr>
          <p:spPr>
            <a:xfrm>
              <a:off x="5313600" y="2966400"/>
              <a:ext cx="183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Total ACTs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84" name="TextBox 783">
              <a:extLst>
                <a:ext uri="{FF2B5EF4-FFF2-40B4-BE49-F238E27FC236}">
                  <a16:creationId xmlns:a16="http://schemas.microsoft.com/office/drawing/2014/main" id="{0154DD19-7242-35F5-E638-005B315FF27E}"/>
                </a:ext>
              </a:extLst>
            </p:cNvPr>
            <p:cNvSpPr txBox="1"/>
            <p:nvPr/>
          </p:nvSpPr>
          <p:spPr>
            <a:xfrm>
              <a:off x="5312749" y="3258557"/>
              <a:ext cx="2000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Actual ACTs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E514E40F-A646-E8EA-7827-912EF229D185}"/>
              </a:ext>
            </a:extLst>
          </p:cNvPr>
          <p:cNvGrpSpPr/>
          <p:nvPr/>
        </p:nvGrpSpPr>
        <p:grpSpPr>
          <a:xfrm>
            <a:off x="6035954" y="3965006"/>
            <a:ext cx="3050835" cy="692267"/>
            <a:chOff x="5312749" y="2966400"/>
            <a:chExt cx="3050835" cy="692267"/>
          </a:xfrm>
        </p:grpSpPr>
        <p:sp>
          <p:nvSpPr>
            <p:cNvPr id="786" name="TextBox 785">
              <a:extLst>
                <a:ext uri="{FF2B5EF4-FFF2-40B4-BE49-F238E27FC236}">
                  <a16:creationId xmlns:a16="http://schemas.microsoft.com/office/drawing/2014/main" id="{24C028C1-520B-CB50-191F-10FCF5DBB65B}"/>
                </a:ext>
              </a:extLst>
            </p:cNvPr>
            <p:cNvSpPr txBox="1"/>
            <p:nvPr/>
          </p:nvSpPr>
          <p:spPr>
            <a:xfrm>
              <a:off x="5313600" y="2966400"/>
              <a:ext cx="2226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Total ACTs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+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4FEA2643-3271-3A14-360F-116B528B7F23}"/>
                </a:ext>
              </a:extLst>
            </p:cNvPr>
            <p:cNvSpPr txBox="1"/>
            <p:nvPr/>
          </p:nvSpPr>
          <p:spPr>
            <a:xfrm>
              <a:off x="5312749" y="3258557"/>
              <a:ext cx="3050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Actual ACTs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= max{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,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}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276C477-F3A0-65CC-42C4-A21E4B41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98" name="Slide Number Placeholder 4">
            <a:extLst>
              <a:ext uri="{FF2B5EF4-FFF2-40B4-BE49-F238E27FC236}">
                <a16:creationId xmlns:a16="http://schemas.microsoft.com/office/drawing/2014/main" id="{419AAC32-178F-840B-9FCE-F66FC6AF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22</a:t>
            </a:fld>
            <a:endParaRPr lang="tr-T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AF940F-C75D-C9CD-748C-194A95E4760C}"/>
              </a:ext>
            </a:extLst>
          </p:cNvPr>
          <p:cNvGrpSpPr/>
          <p:nvPr/>
        </p:nvGrpSpPr>
        <p:grpSpPr>
          <a:xfrm>
            <a:off x="1722893" y="2621312"/>
            <a:ext cx="1177868" cy="209339"/>
            <a:chOff x="3243325" y="3245803"/>
            <a:chExt cx="1177868" cy="209339"/>
          </a:xfrm>
          <a:solidFill>
            <a:srgbClr val="F2F3F8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52A05A-976E-E7EA-38DB-939644157DB5}"/>
                </a:ext>
              </a:extLst>
            </p:cNvPr>
            <p:cNvSpPr/>
            <p:nvPr/>
          </p:nvSpPr>
          <p:spPr>
            <a:xfrm>
              <a:off x="3243325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8A5356-D022-23C5-EE4D-892F59C41ACE}"/>
                </a:ext>
              </a:extLst>
            </p:cNvPr>
            <p:cNvSpPr/>
            <p:nvPr/>
          </p:nvSpPr>
          <p:spPr>
            <a:xfrm>
              <a:off x="3564611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FAF087-47A3-76D2-75E7-F04E4EFD034B}"/>
                </a:ext>
              </a:extLst>
            </p:cNvPr>
            <p:cNvSpPr/>
            <p:nvPr/>
          </p:nvSpPr>
          <p:spPr>
            <a:xfrm>
              <a:off x="3885898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4E71B1-0C7A-543F-B7B5-E0C8731B2CB8}"/>
                </a:ext>
              </a:extLst>
            </p:cNvPr>
            <p:cNvSpPr/>
            <p:nvPr/>
          </p:nvSpPr>
          <p:spPr>
            <a:xfrm>
              <a:off x="4207436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5FEF97-4A71-64D6-A974-7222D4B5C079}"/>
              </a:ext>
            </a:extLst>
          </p:cNvPr>
          <p:cNvGrpSpPr/>
          <p:nvPr/>
        </p:nvGrpSpPr>
        <p:grpSpPr>
          <a:xfrm>
            <a:off x="1741075" y="4337077"/>
            <a:ext cx="1177868" cy="209339"/>
            <a:chOff x="3243325" y="3245803"/>
            <a:chExt cx="1177868" cy="209339"/>
          </a:xfrm>
          <a:solidFill>
            <a:srgbClr val="F2F3F8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9E21B59-1054-4F11-F1C2-22A9C1C7430B}"/>
                </a:ext>
              </a:extLst>
            </p:cNvPr>
            <p:cNvSpPr/>
            <p:nvPr/>
          </p:nvSpPr>
          <p:spPr>
            <a:xfrm>
              <a:off x="3243325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F1B5EC-57AF-AC3E-9312-F6D52A0A7C99}"/>
                </a:ext>
              </a:extLst>
            </p:cNvPr>
            <p:cNvSpPr/>
            <p:nvPr/>
          </p:nvSpPr>
          <p:spPr>
            <a:xfrm>
              <a:off x="3558673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8361B4-8414-5403-C3E5-B3AB64FC3047}"/>
                </a:ext>
              </a:extLst>
            </p:cNvPr>
            <p:cNvSpPr/>
            <p:nvPr/>
          </p:nvSpPr>
          <p:spPr>
            <a:xfrm>
              <a:off x="3885898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8C0753-887F-C718-4DF7-155F37D44A32}"/>
                </a:ext>
              </a:extLst>
            </p:cNvPr>
            <p:cNvSpPr/>
            <p:nvPr/>
          </p:nvSpPr>
          <p:spPr>
            <a:xfrm>
              <a:off x="4207436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cxnSp>
        <p:nvCxnSpPr>
          <p:cNvPr id="23" name="Düz Bağlayıcı 440">
            <a:extLst>
              <a:ext uri="{FF2B5EF4-FFF2-40B4-BE49-F238E27FC236}">
                <a16:creationId xmlns:a16="http://schemas.microsoft.com/office/drawing/2014/main" id="{A148294B-F5D8-8A82-108D-5375B8522E59}"/>
              </a:ext>
            </a:extLst>
          </p:cNvPr>
          <p:cNvCxnSpPr>
            <a:cxnSpLocks/>
          </p:cNvCxnSpPr>
          <p:nvPr/>
        </p:nvCxnSpPr>
        <p:spPr>
          <a:xfrm>
            <a:off x="1648179" y="5886102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447070-D069-BC09-3227-22AD93855DEC}"/>
              </a:ext>
            </a:extLst>
          </p:cNvPr>
          <p:cNvGrpSpPr/>
          <p:nvPr/>
        </p:nvGrpSpPr>
        <p:grpSpPr>
          <a:xfrm>
            <a:off x="1736157" y="5789038"/>
            <a:ext cx="1177868" cy="209339"/>
            <a:chOff x="3243325" y="3245803"/>
            <a:chExt cx="1177868" cy="209339"/>
          </a:xfrm>
          <a:solidFill>
            <a:srgbClr val="F2F3F8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865456-2A83-0915-6149-D1B0F971914C}"/>
                </a:ext>
              </a:extLst>
            </p:cNvPr>
            <p:cNvSpPr/>
            <p:nvPr/>
          </p:nvSpPr>
          <p:spPr>
            <a:xfrm>
              <a:off x="3243325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B7FD8E-B23E-50AB-2405-B804CFD8CD9F}"/>
                </a:ext>
              </a:extLst>
            </p:cNvPr>
            <p:cNvSpPr/>
            <p:nvPr/>
          </p:nvSpPr>
          <p:spPr>
            <a:xfrm>
              <a:off x="3558673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05BB62-3D58-F2A7-976F-617BFC762616}"/>
                </a:ext>
              </a:extLst>
            </p:cNvPr>
            <p:cNvSpPr/>
            <p:nvPr/>
          </p:nvSpPr>
          <p:spPr>
            <a:xfrm>
              <a:off x="3885898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5AF8EC-3349-2C02-6791-94F97319161F}"/>
                </a:ext>
              </a:extLst>
            </p:cNvPr>
            <p:cNvSpPr/>
            <p:nvPr/>
          </p:nvSpPr>
          <p:spPr>
            <a:xfrm>
              <a:off x="4207436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36E8E162-5532-9A22-5636-7397B5845693}"/>
              </a:ext>
            </a:extLst>
          </p:cNvPr>
          <p:cNvGrpSpPr/>
          <p:nvPr/>
        </p:nvGrpSpPr>
        <p:grpSpPr>
          <a:xfrm>
            <a:off x="1718280" y="2275994"/>
            <a:ext cx="1184739" cy="2546299"/>
            <a:chOff x="1718280" y="2275994"/>
            <a:chExt cx="1184739" cy="2546299"/>
          </a:xfrm>
        </p:grpSpPr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A8B1C89D-450A-0FBC-E384-11C558844314}"/>
                </a:ext>
              </a:extLst>
            </p:cNvPr>
            <p:cNvGrpSpPr/>
            <p:nvPr/>
          </p:nvGrpSpPr>
          <p:grpSpPr>
            <a:xfrm>
              <a:off x="1744001" y="2275994"/>
              <a:ext cx="1159018" cy="2498255"/>
              <a:chOff x="5280759" y="2179738"/>
              <a:chExt cx="1159018" cy="2498255"/>
            </a:xfrm>
          </p:grpSpPr>
          <p:cxnSp>
            <p:nvCxnSpPr>
              <p:cNvPr id="699" name="Düz Bağlayıcı 440">
                <a:extLst>
                  <a:ext uri="{FF2B5EF4-FFF2-40B4-BE49-F238E27FC236}">
                    <a16:creationId xmlns:a16="http://schemas.microsoft.com/office/drawing/2014/main" id="{380B031F-1434-2F98-2C9F-F84B07815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6268" y="2179738"/>
                <a:ext cx="0" cy="972000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Düz Bağlayıcı 440">
                <a:extLst>
                  <a:ext uri="{FF2B5EF4-FFF2-40B4-BE49-F238E27FC236}">
                    <a16:creationId xmlns:a16="http://schemas.microsoft.com/office/drawing/2014/main" id="{D04EB81E-908E-3673-4215-F824B7A9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815" y="2182632"/>
                <a:ext cx="0" cy="972000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Düz Bağlayıcı 440">
                <a:extLst>
                  <a:ext uri="{FF2B5EF4-FFF2-40B4-BE49-F238E27FC236}">
                    <a16:creationId xmlns:a16="http://schemas.microsoft.com/office/drawing/2014/main" id="{C54FD4F6-ACC6-1094-2521-ADEE38CBD5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553" y="2182632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Düz Bağlayıcı 440">
                <a:extLst>
                  <a:ext uri="{FF2B5EF4-FFF2-40B4-BE49-F238E27FC236}">
                    <a16:creationId xmlns:a16="http://schemas.microsoft.com/office/drawing/2014/main" id="{1F91354A-CC53-21F6-1B20-B4C846458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100" y="2182632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Düz Bağlayıcı 440">
                <a:extLst>
                  <a:ext uri="{FF2B5EF4-FFF2-40B4-BE49-F238E27FC236}">
                    <a16:creationId xmlns:a16="http://schemas.microsoft.com/office/drawing/2014/main" id="{07645413-E144-5877-DE42-73A3030CB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4047" y="3429000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Düz Bağlayıcı 440">
                <a:extLst>
                  <a:ext uri="{FF2B5EF4-FFF2-40B4-BE49-F238E27FC236}">
                    <a16:creationId xmlns:a16="http://schemas.microsoft.com/office/drawing/2014/main" id="{02B54060-37C7-A981-C49A-C874209D7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9263" y="3431625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CD78D551-7D4C-07F3-471F-8CAC0CAC52D7}"/>
                  </a:ext>
                </a:extLst>
              </p:cNvPr>
              <p:cNvGrpSpPr/>
              <p:nvPr/>
            </p:nvGrpSpPr>
            <p:grpSpPr>
              <a:xfrm>
                <a:off x="5280759" y="3365355"/>
                <a:ext cx="1159018" cy="273364"/>
                <a:chOff x="4766651" y="3666877"/>
                <a:chExt cx="1159018" cy="273364"/>
              </a:xfrm>
              <a:solidFill>
                <a:srgbClr val="5B2C8E"/>
              </a:solidFill>
            </p:grpSpPr>
            <p:sp>
              <p:nvSpPr>
                <p:cNvPr id="694" name="Dikdörtgen 256">
                  <a:extLst>
                    <a:ext uri="{FF2B5EF4-FFF2-40B4-BE49-F238E27FC236}">
                      <a16:creationId xmlns:a16="http://schemas.microsoft.com/office/drawing/2014/main" id="{D9CF5296-C652-07FB-A991-2B72556CBFFB}"/>
                    </a:ext>
                  </a:extLst>
                </p:cNvPr>
                <p:cNvSpPr/>
                <p:nvPr/>
              </p:nvSpPr>
              <p:spPr>
                <a:xfrm>
                  <a:off x="4766651" y="3666877"/>
                  <a:ext cx="516934" cy="273364"/>
                </a:xfrm>
                <a:prstGeom prst="roundRect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ptos" panose="020B0503050203000203" pitchFamily="34" charset="0"/>
                      <a:ea typeface="Aptos" panose="020B0609020000020004" pitchFamily="49" charset="0"/>
                      <a:cs typeface="Aptos" panose="020B0609020000020004" pitchFamily="49" charset="0"/>
                    </a:rPr>
                    <a:t>SA</a:t>
                  </a:r>
                </a:p>
              </p:txBody>
            </p:sp>
            <p:sp>
              <p:nvSpPr>
                <p:cNvPr id="695" name="Dikdörtgen 256">
                  <a:extLst>
                    <a:ext uri="{FF2B5EF4-FFF2-40B4-BE49-F238E27FC236}">
                      <a16:creationId xmlns:a16="http://schemas.microsoft.com/office/drawing/2014/main" id="{D331E0B2-0FE0-5651-BABF-9032DEABDB16}"/>
                    </a:ext>
                  </a:extLst>
                </p:cNvPr>
                <p:cNvSpPr/>
                <p:nvPr/>
              </p:nvSpPr>
              <p:spPr>
                <a:xfrm>
                  <a:off x="5408735" y="3666877"/>
                  <a:ext cx="516934" cy="273364"/>
                </a:xfrm>
                <a:prstGeom prst="roundRect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ptos" panose="020B0503050203000203" pitchFamily="34" charset="0"/>
                      <a:ea typeface="Aptos" panose="020B0609020000020004" pitchFamily="49" charset="0"/>
                      <a:cs typeface="Aptos" panose="020B0609020000020004" pitchFamily="49" charset="0"/>
                    </a:rPr>
                    <a:t>SA</a:t>
                  </a:r>
                </a:p>
              </p:txBody>
            </p:sp>
          </p:grp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AF9C56C6-E6BA-2E13-30E9-3206CC2D75D0}"/>
                </a:ext>
              </a:extLst>
            </p:cNvPr>
            <p:cNvGrpSpPr/>
            <p:nvPr/>
          </p:nvGrpSpPr>
          <p:grpSpPr>
            <a:xfrm>
              <a:off x="1718280" y="2375838"/>
              <a:ext cx="1181436" cy="973944"/>
              <a:chOff x="3405954" y="3043172"/>
              <a:chExt cx="1181436" cy="973944"/>
            </a:xfrm>
          </p:grpSpPr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1E21118D-3C63-0F8C-2143-751EB24C3A85}"/>
                  </a:ext>
                </a:extLst>
              </p:cNvPr>
              <p:cNvSpPr/>
              <p:nvPr/>
            </p:nvSpPr>
            <p:spPr>
              <a:xfrm>
                <a:off x="3405954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9DAB3425-FEBD-C660-60F1-8185D4A33C7E}"/>
                  </a:ext>
                </a:extLst>
              </p:cNvPr>
              <p:cNvSpPr/>
              <p:nvPr/>
            </p:nvSpPr>
            <p:spPr>
              <a:xfrm>
                <a:off x="3727240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17039B26-CBF2-56DE-E3A7-DDA6C21A0CC4}"/>
                  </a:ext>
                </a:extLst>
              </p:cNvPr>
              <p:cNvSpPr/>
              <p:nvPr/>
            </p:nvSpPr>
            <p:spPr>
              <a:xfrm>
                <a:off x="4048527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69FF742D-21FD-FF1A-27B5-A7C6B78E2DB4}"/>
                  </a:ext>
                </a:extLst>
              </p:cNvPr>
              <p:cNvSpPr/>
              <p:nvPr/>
            </p:nvSpPr>
            <p:spPr>
              <a:xfrm>
                <a:off x="4370065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58C2F2F4-EE70-7736-3356-8F6FE77366CB}"/>
                  </a:ext>
                </a:extLst>
              </p:cNvPr>
              <p:cNvGrpSpPr/>
              <p:nvPr/>
            </p:nvGrpSpPr>
            <p:grpSpPr>
              <a:xfrm>
                <a:off x="3405954" y="3043172"/>
                <a:ext cx="1177868" cy="973944"/>
                <a:chOff x="1719325" y="2280273"/>
                <a:chExt cx="1177868" cy="973944"/>
              </a:xfrm>
              <a:solidFill>
                <a:srgbClr val="5B2B8E"/>
              </a:solidFill>
            </p:grpSpPr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A21BFFC6-099C-F245-0A29-E05ACEB32DD5}"/>
                    </a:ext>
                  </a:extLst>
                </p:cNvPr>
                <p:cNvSpPr/>
                <p:nvPr/>
              </p:nvSpPr>
              <p:spPr>
                <a:xfrm>
                  <a:off x="1719325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0219C56C-0B9D-5122-FBC9-01DEC0C738CD}"/>
                    </a:ext>
                  </a:extLst>
                </p:cNvPr>
                <p:cNvSpPr/>
                <p:nvPr/>
              </p:nvSpPr>
              <p:spPr>
                <a:xfrm>
                  <a:off x="2040611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AD547C36-A5F0-8450-3382-937ECC00A36B}"/>
                    </a:ext>
                  </a:extLst>
                </p:cNvPr>
                <p:cNvSpPr/>
                <p:nvPr/>
              </p:nvSpPr>
              <p:spPr>
                <a:xfrm>
                  <a:off x="2361898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18D4C043-3D3C-6212-FA13-2F77888B41E4}"/>
                    </a:ext>
                  </a:extLst>
                </p:cNvPr>
                <p:cNvSpPr/>
                <p:nvPr/>
              </p:nvSpPr>
              <p:spPr>
                <a:xfrm>
                  <a:off x="2683436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674270E6-0A20-66C6-2401-FDC3895CB893}"/>
                    </a:ext>
                  </a:extLst>
                </p:cNvPr>
                <p:cNvSpPr/>
                <p:nvPr/>
              </p:nvSpPr>
              <p:spPr>
                <a:xfrm>
                  <a:off x="1719325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05506676-52B3-E2A6-5802-85426ADF24ED}"/>
                    </a:ext>
                  </a:extLst>
                </p:cNvPr>
                <p:cNvSpPr/>
                <p:nvPr/>
              </p:nvSpPr>
              <p:spPr>
                <a:xfrm>
                  <a:off x="2040611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042E64C5-6E79-CAED-4C56-3745BF6D4C5C}"/>
                    </a:ext>
                  </a:extLst>
                </p:cNvPr>
                <p:cNvSpPr/>
                <p:nvPr/>
              </p:nvSpPr>
              <p:spPr>
                <a:xfrm>
                  <a:off x="2683436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E732A80C-BB26-D80C-681F-F04CA8E03787}"/>
                    </a:ext>
                  </a:extLst>
                </p:cNvPr>
                <p:cNvSpPr/>
                <p:nvPr/>
              </p:nvSpPr>
              <p:spPr>
                <a:xfrm>
                  <a:off x="2361898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24E2162A-A659-7DFA-66EE-72EC2D737CF7}"/>
                    </a:ext>
                  </a:extLst>
                </p:cNvPr>
                <p:cNvSpPr/>
                <p:nvPr/>
              </p:nvSpPr>
              <p:spPr>
                <a:xfrm>
                  <a:off x="1719325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F9231DDC-8328-D707-63B6-FB700B9A14A2}"/>
                    </a:ext>
                  </a:extLst>
                </p:cNvPr>
                <p:cNvSpPr/>
                <p:nvPr/>
              </p:nvSpPr>
              <p:spPr>
                <a:xfrm>
                  <a:off x="2040611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4906C920-8C27-6E66-30F1-7571F19CEE34}"/>
                    </a:ext>
                  </a:extLst>
                </p:cNvPr>
                <p:cNvSpPr/>
                <p:nvPr/>
              </p:nvSpPr>
              <p:spPr>
                <a:xfrm>
                  <a:off x="2361898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3C2427F5-CD9F-A516-28CC-8D10E9911855}"/>
                    </a:ext>
                  </a:extLst>
                </p:cNvPr>
                <p:cNvSpPr/>
                <p:nvPr/>
              </p:nvSpPr>
              <p:spPr>
                <a:xfrm>
                  <a:off x="2683436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345FB0A5-EBD6-23FE-7715-DDFE30D85644}"/>
                  </a:ext>
                </a:extLst>
              </p:cNvPr>
              <p:cNvGrpSpPr/>
              <p:nvPr/>
            </p:nvGrpSpPr>
            <p:grpSpPr>
              <a:xfrm>
                <a:off x="3409522" y="3287955"/>
                <a:ext cx="1177868" cy="209339"/>
                <a:chOff x="3243325" y="3245803"/>
                <a:chExt cx="1177868" cy="209339"/>
              </a:xfrm>
              <a:solidFill>
                <a:srgbClr val="5B2B8E"/>
              </a:solidFill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E7AA90CA-4161-11DB-0475-C1AE1E24DC72}"/>
                    </a:ext>
                  </a:extLst>
                </p:cNvPr>
                <p:cNvSpPr/>
                <p:nvPr/>
              </p:nvSpPr>
              <p:spPr>
                <a:xfrm>
                  <a:off x="3243325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0087F98E-6AA1-8F97-13C7-641D5894BF14}"/>
                    </a:ext>
                  </a:extLst>
                </p:cNvPr>
                <p:cNvSpPr/>
                <p:nvPr/>
              </p:nvSpPr>
              <p:spPr>
                <a:xfrm>
                  <a:off x="3564611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237ED489-CF4B-6256-22FA-8063A7658690}"/>
                    </a:ext>
                  </a:extLst>
                </p:cNvPr>
                <p:cNvSpPr/>
                <p:nvPr/>
              </p:nvSpPr>
              <p:spPr>
                <a:xfrm>
                  <a:off x="3885898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78669EA0-62D8-406B-6E8C-5B1C6D21C721}"/>
                    </a:ext>
                  </a:extLst>
                </p:cNvPr>
                <p:cNvSpPr/>
                <p:nvPr/>
              </p:nvSpPr>
              <p:spPr>
                <a:xfrm>
                  <a:off x="4207436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37CB1F7A-E590-768B-61AC-CFEF8C6F19E7}"/>
                </a:ext>
              </a:extLst>
            </p:cNvPr>
            <p:cNvGrpSpPr/>
            <p:nvPr/>
          </p:nvGrpSpPr>
          <p:grpSpPr>
            <a:xfrm>
              <a:off x="1739281" y="3831137"/>
              <a:ext cx="857693" cy="991156"/>
              <a:chOff x="3413886" y="3045341"/>
              <a:chExt cx="857693" cy="991156"/>
            </a:xfrm>
            <a:solidFill>
              <a:srgbClr val="5B2B8E"/>
            </a:solidFill>
          </p:grpSpPr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B013728E-A22D-A24A-F45F-496C24690ACF}"/>
                  </a:ext>
                </a:extLst>
              </p:cNvPr>
              <p:cNvSpPr/>
              <p:nvPr/>
            </p:nvSpPr>
            <p:spPr>
              <a:xfrm rot="10800000">
                <a:off x="4056713" y="382715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E84EA5CE-C532-5DAB-9C54-948A17AD7054}"/>
                  </a:ext>
                </a:extLst>
              </p:cNvPr>
              <p:cNvSpPr/>
              <p:nvPr/>
            </p:nvSpPr>
            <p:spPr>
              <a:xfrm rot="10800000">
                <a:off x="3413888" y="382715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0D67A5A1-446C-97B4-C405-3CC0009C1FBC}"/>
                  </a:ext>
                </a:extLst>
              </p:cNvPr>
              <p:cNvSpPr/>
              <p:nvPr/>
            </p:nvSpPr>
            <p:spPr>
              <a:xfrm rot="10800000">
                <a:off x="4056711" y="304534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74D7DED0-7CD1-B2E3-05E2-0622283347B2}"/>
                  </a:ext>
                </a:extLst>
              </p:cNvPr>
              <p:cNvSpPr/>
              <p:nvPr/>
            </p:nvSpPr>
            <p:spPr>
              <a:xfrm rot="10800000">
                <a:off x="3413886" y="304534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14A36E90-12E8-924E-8BC4-9294BB5B922B}"/>
                  </a:ext>
                </a:extLst>
              </p:cNvPr>
              <p:cNvSpPr/>
              <p:nvPr/>
            </p:nvSpPr>
            <p:spPr>
              <a:xfrm>
                <a:off x="4056711" y="3305315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A7C65001-C7E1-7820-2D2B-8E0CA07DFCC1}"/>
                  </a:ext>
                </a:extLst>
              </p:cNvPr>
              <p:cNvSpPr/>
              <p:nvPr/>
            </p:nvSpPr>
            <p:spPr>
              <a:xfrm>
                <a:off x="3413886" y="3305315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12687976-BAFD-A341-CF91-F7BF379182CB}"/>
                  </a:ext>
                </a:extLst>
              </p:cNvPr>
              <p:cNvSpPr/>
              <p:nvPr/>
            </p:nvSpPr>
            <p:spPr>
              <a:xfrm>
                <a:off x="3415249" y="355257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7032DB61-CB19-6761-64CF-1FE465C68241}"/>
                  </a:ext>
                </a:extLst>
              </p:cNvPr>
              <p:cNvSpPr/>
              <p:nvPr/>
            </p:nvSpPr>
            <p:spPr>
              <a:xfrm>
                <a:off x="4057822" y="355257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065D9246-0614-12E8-3E55-52C8A1DFF2FD}"/>
              </a:ext>
            </a:extLst>
          </p:cNvPr>
          <p:cNvGrpSpPr/>
          <p:nvPr/>
        </p:nvGrpSpPr>
        <p:grpSpPr>
          <a:xfrm>
            <a:off x="1739585" y="3830387"/>
            <a:ext cx="1180931" cy="2517273"/>
            <a:chOff x="1739585" y="3830387"/>
            <a:chExt cx="1180931" cy="2517273"/>
          </a:xfrm>
        </p:grpSpPr>
        <p:grpSp>
          <p:nvGrpSpPr>
            <p:cNvPr id="763" name="Group 762">
              <a:extLst>
                <a:ext uri="{FF2B5EF4-FFF2-40B4-BE49-F238E27FC236}">
                  <a16:creationId xmlns:a16="http://schemas.microsoft.com/office/drawing/2014/main" id="{46AB95BD-C329-C8F5-BD83-07518D3A9D40}"/>
                </a:ext>
              </a:extLst>
            </p:cNvPr>
            <p:cNvGrpSpPr/>
            <p:nvPr/>
          </p:nvGrpSpPr>
          <p:grpSpPr>
            <a:xfrm>
              <a:off x="1745981" y="3877149"/>
              <a:ext cx="1159018" cy="2470511"/>
              <a:chOff x="4617229" y="3730288"/>
              <a:chExt cx="1159018" cy="2470511"/>
            </a:xfrm>
          </p:grpSpPr>
          <p:cxnSp>
            <p:nvCxnSpPr>
              <p:cNvPr id="749" name="Düz Bağlayıcı 440">
                <a:extLst>
                  <a:ext uri="{FF2B5EF4-FFF2-40B4-BE49-F238E27FC236}">
                    <a16:creationId xmlns:a16="http://schemas.microsoft.com/office/drawing/2014/main" id="{819054C1-B081-2A72-CB31-921FCA57A7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4595" y="3740860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Düz Bağlayıcı 440">
                <a:extLst>
                  <a:ext uri="{FF2B5EF4-FFF2-40B4-BE49-F238E27FC236}">
                    <a16:creationId xmlns:a16="http://schemas.microsoft.com/office/drawing/2014/main" id="{66FD4B13-994E-8FCE-7E5A-C77F6B01F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2428" y="3730288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Düz Bağlayıcı 440">
                <a:extLst>
                  <a:ext uri="{FF2B5EF4-FFF2-40B4-BE49-F238E27FC236}">
                    <a16:creationId xmlns:a16="http://schemas.microsoft.com/office/drawing/2014/main" id="{26142635-BBED-6BC5-FDE1-140E8A47A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5231" y="4934370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Düz Bağlayıcı 440">
                <a:extLst>
                  <a:ext uri="{FF2B5EF4-FFF2-40B4-BE49-F238E27FC236}">
                    <a16:creationId xmlns:a16="http://schemas.microsoft.com/office/drawing/2014/main" id="{9E2F2C7C-7918-944E-0D59-9B7720808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0447" y="4942279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Düz Bağlayıcı 440">
                <a:extLst>
                  <a:ext uri="{FF2B5EF4-FFF2-40B4-BE49-F238E27FC236}">
                    <a16:creationId xmlns:a16="http://schemas.microsoft.com/office/drawing/2014/main" id="{03F18C3B-5EA9-1DA6-6E59-B8FC3171D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8804" y="4954431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Düz Bağlayıcı 440">
                <a:extLst>
                  <a:ext uri="{FF2B5EF4-FFF2-40B4-BE49-F238E27FC236}">
                    <a16:creationId xmlns:a16="http://schemas.microsoft.com/office/drawing/2014/main" id="{74AB8367-D076-E3FF-708B-2EF0A35E5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7142" y="4947586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" name="Dikdörtgen 256">
                <a:extLst>
                  <a:ext uri="{FF2B5EF4-FFF2-40B4-BE49-F238E27FC236}">
                    <a16:creationId xmlns:a16="http://schemas.microsoft.com/office/drawing/2014/main" id="{DF013678-8497-7965-7A29-57FBD8F63C94}"/>
                  </a:ext>
                </a:extLst>
              </p:cNvPr>
              <p:cNvSpPr/>
              <p:nvPr/>
            </p:nvSpPr>
            <p:spPr>
              <a:xfrm>
                <a:off x="4617229" y="4765011"/>
                <a:ext cx="516934" cy="273364"/>
              </a:xfrm>
              <a:prstGeom prst="roundRect">
                <a:avLst/>
              </a:prstGeom>
              <a:solidFill>
                <a:srgbClr val="F7248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759" name="Dikdörtgen 256">
                <a:extLst>
                  <a:ext uri="{FF2B5EF4-FFF2-40B4-BE49-F238E27FC236}">
                    <a16:creationId xmlns:a16="http://schemas.microsoft.com/office/drawing/2014/main" id="{53C40D27-9D1C-426D-379E-28ADB0CF9E2F}"/>
                  </a:ext>
                </a:extLst>
              </p:cNvPr>
              <p:cNvSpPr/>
              <p:nvPr/>
            </p:nvSpPr>
            <p:spPr>
              <a:xfrm>
                <a:off x="5259313" y="4765011"/>
                <a:ext cx="516934" cy="273364"/>
              </a:xfrm>
              <a:prstGeom prst="roundRect">
                <a:avLst/>
              </a:prstGeom>
              <a:solidFill>
                <a:srgbClr val="F7248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86215D52-F48C-76EF-8AF9-10B8DC4C5D0A}"/>
                </a:ext>
              </a:extLst>
            </p:cNvPr>
            <p:cNvGrpSpPr/>
            <p:nvPr/>
          </p:nvGrpSpPr>
          <p:grpSpPr>
            <a:xfrm>
              <a:off x="2057996" y="3830387"/>
              <a:ext cx="862520" cy="991156"/>
              <a:chOff x="4871739" y="3043494"/>
              <a:chExt cx="862520" cy="991156"/>
            </a:xfrm>
            <a:solidFill>
              <a:srgbClr val="F72485"/>
            </a:solidFill>
          </p:grpSpPr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AC365080-2342-6E18-FE04-39EE3F39A07F}"/>
                  </a:ext>
                </a:extLst>
              </p:cNvPr>
              <p:cNvSpPr/>
              <p:nvPr/>
            </p:nvSpPr>
            <p:spPr>
              <a:xfrm rot="10800000">
                <a:off x="5519140" y="382531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B3091129-F998-80AE-826A-3E271E559CF5}"/>
                  </a:ext>
                </a:extLst>
              </p:cNvPr>
              <p:cNvSpPr/>
              <p:nvPr/>
            </p:nvSpPr>
            <p:spPr>
              <a:xfrm rot="10800000">
                <a:off x="4876568" y="382531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99FC45C3-9DB5-9F95-278E-E51360451CCE}"/>
                  </a:ext>
                </a:extLst>
              </p:cNvPr>
              <p:cNvSpPr/>
              <p:nvPr/>
            </p:nvSpPr>
            <p:spPr>
              <a:xfrm rot="10800000">
                <a:off x="5519138" y="3043494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latin typeface="Aptos" panose="020B0503050203000203" pitchFamily="34" charset="0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9499297C-66A3-5C0B-9388-55A4A0ACB4B5}"/>
                  </a:ext>
                </a:extLst>
              </p:cNvPr>
              <p:cNvSpPr/>
              <p:nvPr/>
            </p:nvSpPr>
            <p:spPr>
              <a:xfrm rot="10800000">
                <a:off x="4876566" y="3043494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65040EB4-1FD0-04C9-DAC4-D8AC7ACDB125}"/>
                  </a:ext>
                </a:extLst>
              </p:cNvPr>
              <p:cNvSpPr/>
              <p:nvPr/>
            </p:nvSpPr>
            <p:spPr>
              <a:xfrm>
                <a:off x="5519138" y="330346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CF90D9D5-1190-5E68-6079-D85E0AF00F68}"/>
                  </a:ext>
                </a:extLst>
              </p:cNvPr>
              <p:cNvSpPr/>
              <p:nvPr/>
            </p:nvSpPr>
            <p:spPr>
              <a:xfrm>
                <a:off x="4876566" y="330346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724DFE27-6A7F-5974-991D-8CEE7EB581E9}"/>
                  </a:ext>
                </a:extLst>
              </p:cNvPr>
              <p:cNvSpPr/>
              <p:nvPr/>
            </p:nvSpPr>
            <p:spPr>
              <a:xfrm>
                <a:off x="4871739" y="3550730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7173C798-5E62-3946-2650-809887FEA0F1}"/>
                  </a:ext>
                </a:extLst>
              </p:cNvPr>
              <p:cNvSpPr/>
              <p:nvPr/>
            </p:nvSpPr>
            <p:spPr>
              <a:xfrm>
                <a:off x="5520502" y="3550730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5C447E7F-AB27-870A-1311-EC60D9403673}"/>
                </a:ext>
              </a:extLst>
            </p:cNvPr>
            <p:cNvGrpSpPr/>
            <p:nvPr/>
          </p:nvGrpSpPr>
          <p:grpSpPr>
            <a:xfrm>
              <a:off x="1739585" y="5273627"/>
              <a:ext cx="1177892" cy="981551"/>
              <a:chOff x="3307676" y="5348514"/>
              <a:chExt cx="1177892" cy="981551"/>
            </a:xfrm>
          </p:grpSpPr>
          <p:grpSp>
            <p:nvGrpSpPr>
              <p:cNvPr id="681" name="Group 680">
                <a:extLst>
                  <a:ext uri="{FF2B5EF4-FFF2-40B4-BE49-F238E27FC236}">
                    <a16:creationId xmlns:a16="http://schemas.microsoft.com/office/drawing/2014/main" id="{E22CE422-D6B4-7E77-35A4-3D27D860774C}"/>
                  </a:ext>
                </a:extLst>
              </p:cNvPr>
              <p:cNvGrpSpPr/>
              <p:nvPr/>
            </p:nvGrpSpPr>
            <p:grpSpPr>
              <a:xfrm>
                <a:off x="3307676" y="5348514"/>
                <a:ext cx="1177456" cy="981551"/>
                <a:chOff x="1736133" y="5176080"/>
                <a:chExt cx="1177456" cy="981551"/>
              </a:xfrm>
              <a:solidFill>
                <a:srgbClr val="F2F3F8"/>
              </a:solidFill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841F2AD1-10CF-B275-AC1E-B2D97F9BD2C7}"/>
                    </a:ext>
                  </a:extLst>
                </p:cNvPr>
                <p:cNvSpPr/>
                <p:nvPr/>
              </p:nvSpPr>
              <p:spPr>
                <a:xfrm rot="10800000">
                  <a:off x="2699832" y="5948292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86" name="Oval 685">
                  <a:extLst>
                    <a:ext uri="{FF2B5EF4-FFF2-40B4-BE49-F238E27FC236}">
                      <a16:creationId xmlns:a16="http://schemas.microsoft.com/office/drawing/2014/main" id="{7E2BA9BC-85F9-2DCC-7279-F51A002B5976}"/>
                    </a:ext>
                  </a:extLst>
                </p:cNvPr>
                <p:cNvSpPr/>
                <p:nvPr/>
              </p:nvSpPr>
              <p:spPr>
                <a:xfrm rot="10800000">
                  <a:off x="2378294" y="5948292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87" name="Oval 686">
                  <a:extLst>
                    <a:ext uri="{FF2B5EF4-FFF2-40B4-BE49-F238E27FC236}">
                      <a16:creationId xmlns:a16="http://schemas.microsoft.com/office/drawing/2014/main" id="{FEE2A1DC-6CFB-54FC-F139-0D9D8B831ABD}"/>
                    </a:ext>
                  </a:extLst>
                </p:cNvPr>
                <p:cNvSpPr/>
                <p:nvPr/>
              </p:nvSpPr>
              <p:spPr>
                <a:xfrm rot="10800000">
                  <a:off x="2051322" y="5940685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88" name="Oval 687">
                  <a:extLst>
                    <a:ext uri="{FF2B5EF4-FFF2-40B4-BE49-F238E27FC236}">
                      <a16:creationId xmlns:a16="http://schemas.microsoft.com/office/drawing/2014/main" id="{3C504E38-9DAF-9D15-A942-57297B92FFD7}"/>
                    </a:ext>
                  </a:extLst>
                </p:cNvPr>
                <p:cNvSpPr/>
                <p:nvPr/>
              </p:nvSpPr>
              <p:spPr>
                <a:xfrm rot="10800000">
                  <a:off x="1736133" y="5940685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93" name="Oval 692">
                  <a:extLst>
                    <a:ext uri="{FF2B5EF4-FFF2-40B4-BE49-F238E27FC236}">
                      <a16:creationId xmlns:a16="http://schemas.microsoft.com/office/drawing/2014/main" id="{F06CFCC9-77FA-29DA-E0EA-D81CAB28FEFC}"/>
                    </a:ext>
                  </a:extLst>
                </p:cNvPr>
                <p:cNvSpPr/>
                <p:nvPr/>
              </p:nvSpPr>
              <p:spPr>
                <a:xfrm rot="10800000">
                  <a:off x="2699832" y="5183687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DB596B53-C1EE-F1FB-A42C-69E04F76DBFB}"/>
                    </a:ext>
                  </a:extLst>
                </p:cNvPr>
                <p:cNvSpPr/>
                <p:nvPr/>
              </p:nvSpPr>
              <p:spPr>
                <a:xfrm rot="10800000">
                  <a:off x="2378294" y="5183687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98" name="Oval 697">
                  <a:extLst>
                    <a:ext uri="{FF2B5EF4-FFF2-40B4-BE49-F238E27FC236}">
                      <a16:creationId xmlns:a16="http://schemas.microsoft.com/office/drawing/2014/main" id="{093CE0A4-9653-5B40-1BBC-4A02512F5FA6}"/>
                    </a:ext>
                  </a:extLst>
                </p:cNvPr>
                <p:cNvSpPr/>
                <p:nvPr/>
              </p:nvSpPr>
              <p:spPr>
                <a:xfrm rot="10800000">
                  <a:off x="2051322" y="5176080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1" name="Oval 700">
                  <a:extLst>
                    <a:ext uri="{FF2B5EF4-FFF2-40B4-BE49-F238E27FC236}">
                      <a16:creationId xmlns:a16="http://schemas.microsoft.com/office/drawing/2014/main" id="{676CBDEA-70A6-C132-3426-1B2F515E9715}"/>
                    </a:ext>
                  </a:extLst>
                </p:cNvPr>
                <p:cNvSpPr/>
                <p:nvPr/>
              </p:nvSpPr>
              <p:spPr>
                <a:xfrm rot="10800000">
                  <a:off x="1736133" y="5176080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68F6F087-BA1B-59FD-D7B2-0C631EE153A6}"/>
                    </a:ext>
                  </a:extLst>
                </p:cNvPr>
                <p:cNvSpPr/>
                <p:nvPr/>
              </p:nvSpPr>
              <p:spPr>
                <a:xfrm rot="10800000">
                  <a:off x="2378294" y="5443661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3" name="Oval 702">
                  <a:extLst>
                    <a:ext uri="{FF2B5EF4-FFF2-40B4-BE49-F238E27FC236}">
                      <a16:creationId xmlns:a16="http://schemas.microsoft.com/office/drawing/2014/main" id="{C7D9CB07-61FD-8C14-A17C-4D6C78511A59}"/>
                    </a:ext>
                  </a:extLst>
                </p:cNvPr>
                <p:cNvSpPr/>
                <p:nvPr/>
              </p:nvSpPr>
              <p:spPr>
                <a:xfrm rot="10800000">
                  <a:off x="2051322" y="5436054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4" name="Oval 703">
                  <a:extLst>
                    <a:ext uri="{FF2B5EF4-FFF2-40B4-BE49-F238E27FC236}">
                      <a16:creationId xmlns:a16="http://schemas.microsoft.com/office/drawing/2014/main" id="{A1C2E70A-B599-53F6-83ED-2DFC8B335791}"/>
                    </a:ext>
                  </a:extLst>
                </p:cNvPr>
                <p:cNvSpPr/>
                <p:nvPr/>
              </p:nvSpPr>
              <p:spPr>
                <a:xfrm rot="10800000">
                  <a:off x="1736133" y="5436054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5" name="Oval 704">
                  <a:extLst>
                    <a:ext uri="{FF2B5EF4-FFF2-40B4-BE49-F238E27FC236}">
                      <a16:creationId xmlns:a16="http://schemas.microsoft.com/office/drawing/2014/main" id="{A90EE9AC-60C0-1E5A-E6FD-5C21145D84A8}"/>
                    </a:ext>
                  </a:extLst>
                </p:cNvPr>
                <p:cNvSpPr/>
                <p:nvPr/>
              </p:nvSpPr>
              <p:spPr>
                <a:xfrm rot="10800000">
                  <a:off x="2699832" y="5443661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241A68B7-E0F2-58F3-3CA7-3778C14F8127}"/>
                  </a:ext>
                </a:extLst>
              </p:cNvPr>
              <p:cNvGrpSpPr/>
              <p:nvPr/>
            </p:nvGrpSpPr>
            <p:grpSpPr>
              <a:xfrm>
                <a:off x="3307700" y="5865216"/>
                <a:ext cx="1177868" cy="209339"/>
                <a:chOff x="3243325" y="3245803"/>
                <a:chExt cx="1177868" cy="209339"/>
              </a:xfrm>
              <a:solidFill>
                <a:srgbClr val="F2F3F8"/>
              </a:solidFill>
            </p:grpSpPr>
            <p:sp>
              <p:nvSpPr>
                <p:cNvPr id="707" name="Oval 706">
                  <a:extLst>
                    <a:ext uri="{FF2B5EF4-FFF2-40B4-BE49-F238E27FC236}">
                      <a16:creationId xmlns:a16="http://schemas.microsoft.com/office/drawing/2014/main" id="{C4756F7C-94E5-F536-A7F9-52CAB05108C9}"/>
                    </a:ext>
                  </a:extLst>
                </p:cNvPr>
                <p:cNvSpPr/>
                <p:nvPr/>
              </p:nvSpPr>
              <p:spPr>
                <a:xfrm>
                  <a:off x="3243325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1DAEBA37-EDDD-3EFA-AC10-002AE3971ABC}"/>
                    </a:ext>
                  </a:extLst>
                </p:cNvPr>
                <p:cNvSpPr/>
                <p:nvPr/>
              </p:nvSpPr>
              <p:spPr>
                <a:xfrm>
                  <a:off x="3558673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C1ADE686-768D-36D3-3B1F-48D0587C1863}"/>
                    </a:ext>
                  </a:extLst>
                </p:cNvPr>
                <p:cNvSpPr/>
                <p:nvPr/>
              </p:nvSpPr>
              <p:spPr>
                <a:xfrm>
                  <a:off x="3885898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10" name="Oval 709">
                  <a:extLst>
                    <a:ext uri="{FF2B5EF4-FFF2-40B4-BE49-F238E27FC236}">
                      <a16:creationId xmlns:a16="http://schemas.microsoft.com/office/drawing/2014/main" id="{17491C21-AD19-3D99-C747-E006DCFD49A4}"/>
                    </a:ext>
                  </a:extLst>
                </p:cNvPr>
                <p:cNvSpPr/>
                <p:nvPr/>
              </p:nvSpPr>
              <p:spPr>
                <a:xfrm>
                  <a:off x="4207436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9218B8-CB52-8321-99B4-722108063C9F}"/>
              </a:ext>
            </a:extLst>
          </p:cNvPr>
          <p:cNvGrpSpPr/>
          <p:nvPr/>
        </p:nvGrpSpPr>
        <p:grpSpPr>
          <a:xfrm>
            <a:off x="-20" y="1117365"/>
            <a:ext cx="9144016" cy="872836"/>
            <a:chOff x="-20" y="1117365"/>
            <a:chExt cx="9144016" cy="8728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0860F5-C697-3D7D-DE75-5497590BEBD5}"/>
                </a:ext>
              </a:extLst>
            </p:cNvPr>
            <p:cNvGrpSpPr/>
            <p:nvPr/>
          </p:nvGrpSpPr>
          <p:grpSpPr>
            <a:xfrm>
              <a:off x="-14" y="1117365"/>
              <a:ext cx="9144010" cy="872836"/>
              <a:chOff x="-5" y="1413164"/>
              <a:chExt cx="9144010" cy="872836"/>
            </a:xfrm>
            <a:solidFill>
              <a:srgbClr val="D7E5F2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4BD927-36D6-E68B-E451-8229841C85C6}"/>
                  </a:ext>
                </a:extLst>
              </p:cNvPr>
              <p:cNvSpPr/>
              <p:nvPr/>
            </p:nvSpPr>
            <p:spPr>
              <a:xfrm>
                <a:off x="-5" y="1413164"/>
                <a:ext cx="9144005" cy="872836"/>
              </a:xfrm>
              <a:prstGeom prst="rect">
                <a:avLst/>
              </a:prstGeom>
              <a:solidFill>
                <a:srgbClr val="FDE9C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3473228-F84F-12C9-B126-22E9F5FF7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" y="1413164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1277928-9E71-CB0F-9B9D-C9B320379D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86000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66047E-530B-D6DB-2D37-365B6270DA29}"/>
                </a:ext>
              </a:extLst>
            </p:cNvPr>
            <p:cNvSpPr txBox="1"/>
            <p:nvPr/>
          </p:nvSpPr>
          <p:spPr>
            <a:xfrm>
              <a:off x="-20" y="1169386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Activations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 in 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one subarray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affect </a:t>
              </a:r>
              <a:r>
                <a:rPr lang="en-US" sz="22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all columns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in that subarray but </a:t>
              </a:r>
            </a:p>
            <a:p>
              <a:pPr algn="ctr"/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either</a:t>
              </a:r>
              <a:r>
                <a:rPr lang="en-US" sz="2200" dirty="0">
                  <a:solidFill>
                    <a:srgbClr val="E63946"/>
                  </a:solidFill>
                  <a:latin typeface="Aptos" panose="020B0503050203000203" pitchFamily="34" charset="0"/>
                </a:rPr>
                <a:t> </a:t>
              </a:r>
              <a:r>
                <a:rPr lang="en-US" sz="22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or </a:t>
              </a:r>
              <a:r>
                <a:rPr lang="en-US" sz="22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columns 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in neighboring subarrays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7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15807-F2F4-8AE0-F8C3-BA429C640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93DE96EF-D091-DDAC-64C2-AA1ADEAA2A3A}"/>
              </a:ext>
            </a:extLst>
          </p:cNvPr>
          <p:cNvGrpSpPr/>
          <p:nvPr/>
        </p:nvGrpSpPr>
        <p:grpSpPr>
          <a:xfrm>
            <a:off x="-20" y="1117365"/>
            <a:ext cx="9144016" cy="872836"/>
            <a:chOff x="-20" y="1117365"/>
            <a:chExt cx="9144016" cy="8728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3EB7DF-A1C8-E1B6-F036-2D0CC24378E3}"/>
                </a:ext>
              </a:extLst>
            </p:cNvPr>
            <p:cNvGrpSpPr/>
            <p:nvPr/>
          </p:nvGrpSpPr>
          <p:grpSpPr>
            <a:xfrm>
              <a:off x="-14" y="1117365"/>
              <a:ext cx="9144010" cy="872836"/>
              <a:chOff x="-5" y="1413164"/>
              <a:chExt cx="9144010" cy="872836"/>
            </a:xfrm>
            <a:solidFill>
              <a:srgbClr val="D7E5F2"/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BD5DE0A-719C-5748-29EA-6DAA56485330}"/>
                  </a:ext>
                </a:extLst>
              </p:cNvPr>
              <p:cNvSpPr/>
              <p:nvPr/>
            </p:nvSpPr>
            <p:spPr>
              <a:xfrm>
                <a:off x="-5" y="1413164"/>
                <a:ext cx="9144005" cy="872836"/>
              </a:xfrm>
              <a:prstGeom prst="rect">
                <a:avLst/>
              </a:prstGeom>
              <a:solidFill>
                <a:srgbClr val="FDE9C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053CDE8-3F62-A7F6-ECB3-B93EF71C10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" y="1413164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0DC44E-E42E-839B-C81B-DC2AA9E9C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86000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CCB027-4E9F-E5D1-DBFE-87EBF027EC18}"/>
                </a:ext>
              </a:extLst>
            </p:cNvPr>
            <p:cNvSpPr txBox="1"/>
            <p:nvPr/>
          </p:nvSpPr>
          <p:spPr>
            <a:xfrm>
              <a:off x="-20" y="1169386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Activations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 in 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one subarray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affect </a:t>
              </a:r>
              <a:r>
                <a:rPr lang="en-US" sz="22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all columns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in that subarray but </a:t>
              </a:r>
            </a:p>
            <a:p>
              <a:pPr algn="ctr"/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either</a:t>
              </a:r>
              <a:r>
                <a:rPr lang="en-US" sz="2200" dirty="0">
                  <a:solidFill>
                    <a:srgbClr val="E63946"/>
                  </a:solidFill>
                  <a:latin typeface="Aptos" panose="020B0503050203000203" pitchFamily="34" charset="0"/>
                </a:rPr>
                <a:t> </a:t>
              </a:r>
              <a:r>
                <a:rPr lang="en-US" sz="22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or </a:t>
              </a:r>
              <a:r>
                <a:rPr lang="en-US" sz="22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columns </a:t>
              </a: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in neighboring subarrays</a:t>
              </a:r>
            </a:p>
          </p:txBody>
        </p:sp>
      </p:grp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A627AE48-9B8F-DE0B-D32A-4EBF55143467}"/>
              </a:ext>
            </a:extLst>
          </p:cNvPr>
          <p:cNvGrpSpPr/>
          <p:nvPr/>
        </p:nvGrpSpPr>
        <p:grpSpPr>
          <a:xfrm>
            <a:off x="796796" y="5357899"/>
            <a:ext cx="648562" cy="447631"/>
            <a:chOff x="771694" y="2588096"/>
            <a:chExt cx="648562" cy="447631"/>
          </a:xfrm>
        </p:grpSpPr>
        <p:pic>
          <p:nvPicPr>
            <p:cNvPr id="690" name="Graphic 689" descr="Hammer1 with solid fill">
              <a:extLst>
                <a:ext uri="{FF2B5EF4-FFF2-40B4-BE49-F238E27FC236}">
                  <a16:creationId xmlns:a16="http://schemas.microsoft.com/office/drawing/2014/main" id="{6307C25F-AAB8-AFB4-6E2E-7D74ED99A9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2625" y="2588096"/>
              <a:ext cx="447631" cy="447631"/>
            </a:xfrm>
            <a:prstGeom prst="rect">
              <a:avLst/>
            </a:prstGeom>
          </p:spPr>
        </p:pic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6F72A9BC-5CE0-DAFF-977A-DA5310F96694}"/>
                </a:ext>
              </a:extLst>
            </p:cNvPr>
            <p:cNvSpPr txBox="1"/>
            <p:nvPr/>
          </p:nvSpPr>
          <p:spPr>
            <a:xfrm>
              <a:off x="771694" y="264929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endParaRPr lang="en-US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18B3E07F-916A-EDB7-3ADE-B54EAF0F2962}"/>
              </a:ext>
            </a:extLst>
          </p:cNvPr>
          <p:cNvGrpSpPr/>
          <p:nvPr/>
        </p:nvGrpSpPr>
        <p:grpSpPr>
          <a:xfrm>
            <a:off x="771694" y="2684352"/>
            <a:ext cx="648562" cy="447631"/>
            <a:chOff x="771694" y="2588096"/>
            <a:chExt cx="648562" cy="447631"/>
          </a:xfrm>
        </p:grpSpPr>
        <p:pic>
          <p:nvPicPr>
            <p:cNvPr id="683" name="Graphic 682" descr="Hammer1 with solid fill">
              <a:extLst>
                <a:ext uri="{FF2B5EF4-FFF2-40B4-BE49-F238E27FC236}">
                  <a16:creationId xmlns:a16="http://schemas.microsoft.com/office/drawing/2014/main" id="{729F2057-E873-49CF-F3B6-DCE346C7CD0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2625" y="2588096"/>
              <a:ext cx="447631" cy="447631"/>
            </a:xfrm>
            <a:prstGeom prst="rect">
              <a:avLst/>
            </a:prstGeom>
          </p:spPr>
        </p:pic>
        <p:sp>
          <p:nvSpPr>
            <p:cNvPr id="684" name="TextBox 683">
              <a:extLst>
                <a:ext uri="{FF2B5EF4-FFF2-40B4-BE49-F238E27FC236}">
                  <a16:creationId xmlns:a16="http://schemas.microsoft.com/office/drawing/2014/main" id="{77258DB0-B3F4-6116-7744-AFB449438DC7}"/>
                </a:ext>
              </a:extLst>
            </p:cNvPr>
            <p:cNvSpPr txBox="1"/>
            <p:nvPr/>
          </p:nvSpPr>
          <p:spPr>
            <a:xfrm>
              <a:off x="771694" y="2649296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endParaRPr lang="en-US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cxnSp>
        <p:nvCxnSpPr>
          <p:cNvPr id="22" name="Düz Bağlayıcı 440">
            <a:extLst>
              <a:ext uri="{FF2B5EF4-FFF2-40B4-BE49-F238E27FC236}">
                <a16:creationId xmlns:a16="http://schemas.microsoft.com/office/drawing/2014/main" id="{F2623A99-CDAB-8C86-F3FB-2C074B6C2489}"/>
              </a:ext>
            </a:extLst>
          </p:cNvPr>
          <p:cNvCxnSpPr>
            <a:cxnSpLocks/>
          </p:cNvCxnSpPr>
          <p:nvPr/>
        </p:nvCxnSpPr>
        <p:spPr>
          <a:xfrm>
            <a:off x="1642241" y="4444374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440">
            <a:extLst>
              <a:ext uri="{FF2B5EF4-FFF2-40B4-BE49-F238E27FC236}">
                <a16:creationId xmlns:a16="http://schemas.microsoft.com/office/drawing/2014/main" id="{02393D16-657C-CEEF-E497-775D7A0A0B98}"/>
              </a:ext>
            </a:extLst>
          </p:cNvPr>
          <p:cNvCxnSpPr>
            <a:cxnSpLocks/>
          </p:cNvCxnSpPr>
          <p:nvPr/>
        </p:nvCxnSpPr>
        <p:spPr>
          <a:xfrm>
            <a:off x="1634915" y="2733984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Düz Bağlayıcı 440">
            <a:extLst>
              <a:ext uri="{FF2B5EF4-FFF2-40B4-BE49-F238E27FC236}">
                <a16:creationId xmlns:a16="http://schemas.microsoft.com/office/drawing/2014/main" id="{6123A27D-9814-2DC8-6D95-DFC9097F7819}"/>
              </a:ext>
            </a:extLst>
          </p:cNvPr>
          <p:cNvCxnSpPr>
            <a:cxnSpLocks/>
          </p:cNvCxnSpPr>
          <p:nvPr/>
        </p:nvCxnSpPr>
        <p:spPr>
          <a:xfrm rot="10800000">
            <a:off x="2486670" y="5018472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Düz Bağlayıcı 440">
            <a:extLst>
              <a:ext uri="{FF2B5EF4-FFF2-40B4-BE49-F238E27FC236}">
                <a16:creationId xmlns:a16="http://schemas.microsoft.com/office/drawing/2014/main" id="{D9E3EFFF-7C0B-D380-45B7-A48A62635D27}"/>
              </a:ext>
            </a:extLst>
          </p:cNvPr>
          <p:cNvCxnSpPr>
            <a:cxnSpLocks/>
          </p:cNvCxnSpPr>
          <p:nvPr/>
        </p:nvCxnSpPr>
        <p:spPr>
          <a:xfrm rot="10800000">
            <a:off x="1846589" y="5055724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Düz Bağlayıcı 440">
            <a:extLst>
              <a:ext uri="{FF2B5EF4-FFF2-40B4-BE49-F238E27FC236}">
                <a16:creationId xmlns:a16="http://schemas.microsoft.com/office/drawing/2014/main" id="{1AF55E13-4F0C-405D-8D86-18C2A58626BC}"/>
              </a:ext>
            </a:extLst>
          </p:cNvPr>
          <p:cNvCxnSpPr>
            <a:cxnSpLocks/>
          </p:cNvCxnSpPr>
          <p:nvPr/>
        </p:nvCxnSpPr>
        <p:spPr>
          <a:xfrm>
            <a:off x="2147491" y="314381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Düz Bağlayıcı 440">
            <a:extLst>
              <a:ext uri="{FF2B5EF4-FFF2-40B4-BE49-F238E27FC236}">
                <a16:creationId xmlns:a16="http://schemas.microsoft.com/office/drawing/2014/main" id="{E49E87F7-79CB-8692-6CF6-BC56FAAC84F2}"/>
              </a:ext>
            </a:extLst>
          </p:cNvPr>
          <p:cNvCxnSpPr>
            <a:cxnSpLocks/>
          </p:cNvCxnSpPr>
          <p:nvPr/>
        </p:nvCxnSpPr>
        <p:spPr>
          <a:xfrm>
            <a:off x="2790036" y="314381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Düz Bağlayıcı 440">
            <a:extLst>
              <a:ext uri="{FF2B5EF4-FFF2-40B4-BE49-F238E27FC236}">
                <a16:creationId xmlns:a16="http://schemas.microsoft.com/office/drawing/2014/main" id="{A9556C5B-53DF-4D76-50AA-EEFF85A21937}"/>
              </a:ext>
            </a:extLst>
          </p:cNvPr>
          <p:cNvCxnSpPr>
            <a:cxnSpLocks/>
          </p:cNvCxnSpPr>
          <p:nvPr/>
        </p:nvCxnSpPr>
        <p:spPr>
          <a:xfrm>
            <a:off x="1826204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Düz Bağlayıcı 440">
            <a:extLst>
              <a:ext uri="{FF2B5EF4-FFF2-40B4-BE49-F238E27FC236}">
                <a16:creationId xmlns:a16="http://schemas.microsoft.com/office/drawing/2014/main" id="{F49C397D-4E44-8C17-7A32-BDA4599D72E6}"/>
              </a:ext>
            </a:extLst>
          </p:cNvPr>
          <p:cNvCxnSpPr>
            <a:cxnSpLocks/>
          </p:cNvCxnSpPr>
          <p:nvPr/>
        </p:nvCxnSpPr>
        <p:spPr>
          <a:xfrm>
            <a:off x="2147489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Düz Bağlayıcı 440">
            <a:extLst>
              <a:ext uri="{FF2B5EF4-FFF2-40B4-BE49-F238E27FC236}">
                <a16:creationId xmlns:a16="http://schemas.microsoft.com/office/drawing/2014/main" id="{9068CEF7-D1FB-2D68-427F-73D35FFC0787}"/>
              </a:ext>
            </a:extLst>
          </p:cNvPr>
          <p:cNvCxnSpPr>
            <a:cxnSpLocks/>
          </p:cNvCxnSpPr>
          <p:nvPr/>
        </p:nvCxnSpPr>
        <p:spPr>
          <a:xfrm>
            <a:off x="2468776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Düz Bağlayıcı 440">
            <a:extLst>
              <a:ext uri="{FF2B5EF4-FFF2-40B4-BE49-F238E27FC236}">
                <a16:creationId xmlns:a16="http://schemas.microsoft.com/office/drawing/2014/main" id="{2030A23B-60A6-7DAF-6B66-DB796959C9D2}"/>
              </a:ext>
            </a:extLst>
          </p:cNvPr>
          <p:cNvCxnSpPr>
            <a:cxnSpLocks/>
          </p:cNvCxnSpPr>
          <p:nvPr/>
        </p:nvCxnSpPr>
        <p:spPr>
          <a:xfrm>
            <a:off x="2790315" y="227888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Düz Bağlayıcı 440">
            <a:extLst>
              <a:ext uri="{FF2B5EF4-FFF2-40B4-BE49-F238E27FC236}">
                <a16:creationId xmlns:a16="http://schemas.microsoft.com/office/drawing/2014/main" id="{C8028224-C48C-BB29-8DBD-65D213F8F9B7}"/>
              </a:ext>
            </a:extLst>
          </p:cNvPr>
          <p:cNvCxnSpPr>
            <a:cxnSpLocks/>
          </p:cNvCxnSpPr>
          <p:nvPr/>
        </p:nvCxnSpPr>
        <p:spPr>
          <a:xfrm>
            <a:off x="1634915" y="2481199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Düz Bağlayıcı 440">
            <a:extLst>
              <a:ext uri="{FF2B5EF4-FFF2-40B4-BE49-F238E27FC236}">
                <a16:creationId xmlns:a16="http://schemas.microsoft.com/office/drawing/2014/main" id="{63B573C7-4962-1ED7-E314-1BD172B354AD}"/>
              </a:ext>
            </a:extLst>
          </p:cNvPr>
          <p:cNvCxnSpPr>
            <a:cxnSpLocks/>
          </p:cNvCxnSpPr>
          <p:nvPr/>
        </p:nvCxnSpPr>
        <p:spPr>
          <a:xfrm>
            <a:off x="1634915" y="3245803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Düz Bağlayıcı 440">
            <a:extLst>
              <a:ext uri="{FF2B5EF4-FFF2-40B4-BE49-F238E27FC236}">
                <a16:creationId xmlns:a16="http://schemas.microsoft.com/office/drawing/2014/main" id="{9BEA276B-5BA8-B41F-E6A4-1E6AC6077CBD}"/>
              </a:ext>
            </a:extLst>
          </p:cNvPr>
          <p:cNvCxnSpPr>
            <a:cxnSpLocks/>
          </p:cNvCxnSpPr>
          <p:nvPr/>
        </p:nvCxnSpPr>
        <p:spPr>
          <a:xfrm>
            <a:off x="1634915" y="2985829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Düz Bağlayıcı 440">
            <a:extLst>
              <a:ext uri="{FF2B5EF4-FFF2-40B4-BE49-F238E27FC236}">
                <a16:creationId xmlns:a16="http://schemas.microsoft.com/office/drawing/2014/main" id="{E3856E45-86CE-1E4F-2568-F6AFD00B1C52}"/>
              </a:ext>
            </a:extLst>
          </p:cNvPr>
          <p:cNvCxnSpPr>
            <a:cxnSpLocks/>
          </p:cNvCxnSpPr>
          <p:nvPr/>
        </p:nvCxnSpPr>
        <p:spPr>
          <a:xfrm rot="10800000">
            <a:off x="2489388" y="366399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Düz Bağlayıcı 440">
            <a:extLst>
              <a:ext uri="{FF2B5EF4-FFF2-40B4-BE49-F238E27FC236}">
                <a16:creationId xmlns:a16="http://schemas.microsoft.com/office/drawing/2014/main" id="{F207DAFD-330F-7539-A87E-054FF6E8109E}"/>
              </a:ext>
            </a:extLst>
          </p:cNvPr>
          <p:cNvCxnSpPr>
            <a:cxnSpLocks/>
          </p:cNvCxnSpPr>
          <p:nvPr/>
        </p:nvCxnSpPr>
        <p:spPr>
          <a:xfrm rot="10800000">
            <a:off x="1846844" y="3663996"/>
            <a:ext cx="28" cy="37250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Düz Bağlayıcı 440">
            <a:extLst>
              <a:ext uri="{FF2B5EF4-FFF2-40B4-BE49-F238E27FC236}">
                <a16:creationId xmlns:a16="http://schemas.microsoft.com/office/drawing/2014/main" id="{3377D343-EB73-F073-54C0-613A0607A22D}"/>
              </a:ext>
            </a:extLst>
          </p:cNvPr>
          <p:cNvCxnSpPr>
            <a:cxnSpLocks/>
          </p:cNvCxnSpPr>
          <p:nvPr/>
        </p:nvCxnSpPr>
        <p:spPr>
          <a:xfrm rot="10800000">
            <a:off x="2810701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Düz Bağlayıcı 440">
            <a:extLst>
              <a:ext uri="{FF2B5EF4-FFF2-40B4-BE49-F238E27FC236}">
                <a16:creationId xmlns:a16="http://schemas.microsoft.com/office/drawing/2014/main" id="{FDA21718-9E10-E266-06D0-12FFC07ED19B}"/>
              </a:ext>
            </a:extLst>
          </p:cNvPr>
          <p:cNvCxnSpPr>
            <a:cxnSpLocks/>
          </p:cNvCxnSpPr>
          <p:nvPr/>
        </p:nvCxnSpPr>
        <p:spPr>
          <a:xfrm rot="10800000">
            <a:off x="2489416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Düz Bağlayıcı 440">
            <a:extLst>
              <a:ext uri="{FF2B5EF4-FFF2-40B4-BE49-F238E27FC236}">
                <a16:creationId xmlns:a16="http://schemas.microsoft.com/office/drawing/2014/main" id="{66E7A7EC-8C58-21E2-C3A0-EB46EE3DCF80}"/>
              </a:ext>
            </a:extLst>
          </p:cNvPr>
          <p:cNvCxnSpPr>
            <a:cxnSpLocks/>
          </p:cNvCxnSpPr>
          <p:nvPr/>
        </p:nvCxnSpPr>
        <p:spPr>
          <a:xfrm rot="10800000">
            <a:off x="2168129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Düz Bağlayıcı 440">
            <a:extLst>
              <a:ext uri="{FF2B5EF4-FFF2-40B4-BE49-F238E27FC236}">
                <a16:creationId xmlns:a16="http://schemas.microsoft.com/office/drawing/2014/main" id="{C073EDB1-0F73-7565-1F6B-C67AE2C7AFBC}"/>
              </a:ext>
            </a:extLst>
          </p:cNvPr>
          <p:cNvCxnSpPr>
            <a:cxnSpLocks/>
          </p:cNvCxnSpPr>
          <p:nvPr/>
        </p:nvCxnSpPr>
        <p:spPr>
          <a:xfrm rot="10800000">
            <a:off x="1846590" y="392748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Düz Bağlayıcı 440">
            <a:extLst>
              <a:ext uri="{FF2B5EF4-FFF2-40B4-BE49-F238E27FC236}">
                <a16:creationId xmlns:a16="http://schemas.microsoft.com/office/drawing/2014/main" id="{D5275FB1-9D28-0445-6E40-0162CF3D0E7D}"/>
              </a:ext>
            </a:extLst>
          </p:cNvPr>
          <p:cNvCxnSpPr>
            <a:cxnSpLocks/>
          </p:cNvCxnSpPr>
          <p:nvPr/>
        </p:nvCxnSpPr>
        <p:spPr>
          <a:xfrm rot="10800000">
            <a:off x="1648168" y="393451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Düz Bağlayıcı 440">
            <a:extLst>
              <a:ext uri="{FF2B5EF4-FFF2-40B4-BE49-F238E27FC236}">
                <a16:creationId xmlns:a16="http://schemas.microsoft.com/office/drawing/2014/main" id="{EFE3BA08-66BC-DD5F-FD32-613E8EBE31A8}"/>
              </a:ext>
            </a:extLst>
          </p:cNvPr>
          <p:cNvCxnSpPr>
            <a:cxnSpLocks/>
          </p:cNvCxnSpPr>
          <p:nvPr/>
        </p:nvCxnSpPr>
        <p:spPr>
          <a:xfrm rot="10800000">
            <a:off x="2810701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Düz Bağlayıcı 440">
            <a:extLst>
              <a:ext uri="{FF2B5EF4-FFF2-40B4-BE49-F238E27FC236}">
                <a16:creationId xmlns:a16="http://schemas.microsoft.com/office/drawing/2014/main" id="{0E20FB76-9D8E-E636-FCF1-66AAAB5FDE70}"/>
              </a:ext>
            </a:extLst>
          </p:cNvPr>
          <p:cNvCxnSpPr>
            <a:cxnSpLocks/>
          </p:cNvCxnSpPr>
          <p:nvPr/>
        </p:nvCxnSpPr>
        <p:spPr>
          <a:xfrm rot="10800000">
            <a:off x="2489416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Düz Bağlayıcı 440">
            <a:extLst>
              <a:ext uri="{FF2B5EF4-FFF2-40B4-BE49-F238E27FC236}">
                <a16:creationId xmlns:a16="http://schemas.microsoft.com/office/drawing/2014/main" id="{1EF7B387-C845-97FF-DA63-5E7D26473759}"/>
              </a:ext>
            </a:extLst>
          </p:cNvPr>
          <p:cNvCxnSpPr>
            <a:cxnSpLocks/>
          </p:cNvCxnSpPr>
          <p:nvPr/>
        </p:nvCxnSpPr>
        <p:spPr>
          <a:xfrm rot="10800000">
            <a:off x="2168129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Düz Bağlayıcı 440">
            <a:extLst>
              <a:ext uri="{FF2B5EF4-FFF2-40B4-BE49-F238E27FC236}">
                <a16:creationId xmlns:a16="http://schemas.microsoft.com/office/drawing/2014/main" id="{49CC16C4-575D-48B3-D284-00BB708A0C97}"/>
              </a:ext>
            </a:extLst>
          </p:cNvPr>
          <p:cNvCxnSpPr>
            <a:cxnSpLocks/>
          </p:cNvCxnSpPr>
          <p:nvPr/>
        </p:nvCxnSpPr>
        <p:spPr>
          <a:xfrm rot="10800000">
            <a:off x="1846590" y="418745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Düz Bağlayıcı 440">
            <a:extLst>
              <a:ext uri="{FF2B5EF4-FFF2-40B4-BE49-F238E27FC236}">
                <a16:creationId xmlns:a16="http://schemas.microsoft.com/office/drawing/2014/main" id="{41C77692-FE72-6B76-FA8F-A683624D4808}"/>
              </a:ext>
            </a:extLst>
          </p:cNvPr>
          <p:cNvCxnSpPr>
            <a:cxnSpLocks/>
          </p:cNvCxnSpPr>
          <p:nvPr/>
        </p:nvCxnSpPr>
        <p:spPr>
          <a:xfrm rot="10800000">
            <a:off x="1648168" y="4197259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Düz Bağlayıcı 440">
            <a:extLst>
              <a:ext uri="{FF2B5EF4-FFF2-40B4-BE49-F238E27FC236}">
                <a16:creationId xmlns:a16="http://schemas.microsoft.com/office/drawing/2014/main" id="{AB1B9106-09E3-7F0E-AE9D-EB18D72DFDD3}"/>
              </a:ext>
            </a:extLst>
          </p:cNvPr>
          <p:cNvCxnSpPr>
            <a:cxnSpLocks/>
          </p:cNvCxnSpPr>
          <p:nvPr/>
        </p:nvCxnSpPr>
        <p:spPr>
          <a:xfrm rot="10800000">
            <a:off x="2810703" y="4552295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Düz Bağlayıcı 440">
            <a:extLst>
              <a:ext uri="{FF2B5EF4-FFF2-40B4-BE49-F238E27FC236}">
                <a16:creationId xmlns:a16="http://schemas.microsoft.com/office/drawing/2014/main" id="{6C92468A-0119-3803-5DC2-CFB784371A66}"/>
              </a:ext>
            </a:extLst>
          </p:cNvPr>
          <p:cNvCxnSpPr>
            <a:cxnSpLocks/>
            <a:stCxn id="431" idx="4"/>
          </p:cNvCxnSpPr>
          <p:nvPr/>
        </p:nvCxnSpPr>
        <p:spPr>
          <a:xfrm flipV="1">
            <a:off x="2489418" y="4552295"/>
            <a:ext cx="0" cy="5936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Düz Bağlayıcı 440">
            <a:extLst>
              <a:ext uri="{FF2B5EF4-FFF2-40B4-BE49-F238E27FC236}">
                <a16:creationId xmlns:a16="http://schemas.microsoft.com/office/drawing/2014/main" id="{16DF3A70-A73C-544B-14D7-FAB0CF4D21F5}"/>
              </a:ext>
            </a:extLst>
          </p:cNvPr>
          <p:cNvCxnSpPr>
            <a:cxnSpLocks/>
          </p:cNvCxnSpPr>
          <p:nvPr/>
        </p:nvCxnSpPr>
        <p:spPr>
          <a:xfrm rot="10800000">
            <a:off x="2168131" y="4552295"/>
            <a:ext cx="0" cy="36634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Düz Bağlayıcı 440">
            <a:extLst>
              <a:ext uri="{FF2B5EF4-FFF2-40B4-BE49-F238E27FC236}">
                <a16:creationId xmlns:a16="http://schemas.microsoft.com/office/drawing/2014/main" id="{7092427F-D067-9AC1-05D2-76EB43617528}"/>
              </a:ext>
            </a:extLst>
          </p:cNvPr>
          <p:cNvCxnSpPr>
            <a:cxnSpLocks/>
            <a:stCxn id="433" idx="4"/>
          </p:cNvCxnSpPr>
          <p:nvPr/>
        </p:nvCxnSpPr>
        <p:spPr>
          <a:xfrm flipV="1">
            <a:off x="1846592" y="4552295"/>
            <a:ext cx="0" cy="5936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Düz Bağlayıcı 440">
            <a:extLst>
              <a:ext uri="{FF2B5EF4-FFF2-40B4-BE49-F238E27FC236}">
                <a16:creationId xmlns:a16="http://schemas.microsoft.com/office/drawing/2014/main" id="{64C5B5B1-CA42-96A0-EF05-465B33D2657B}"/>
              </a:ext>
            </a:extLst>
          </p:cNvPr>
          <p:cNvCxnSpPr>
            <a:cxnSpLocks/>
          </p:cNvCxnSpPr>
          <p:nvPr/>
        </p:nvCxnSpPr>
        <p:spPr>
          <a:xfrm rot="10800000">
            <a:off x="1648168" y="4716327"/>
            <a:ext cx="1353824" cy="0"/>
          </a:xfrm>
          <a:prstGeom prst="line">
            <a:avLst/>
          </a:prstGeom>
          <a:solidFill>
            <a:srgbClr val="F9D3E4"/>
          </a:solidFill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Düz Bağlayıcı 440">
            <a:extLst>
              <a:ext uri="{FF2B5EF4-FFF2-40B4-BE49-F238E27FC236}">
                <a16:creationId xmlns:a16="http://schemas.microsoft.com/office/drawing/2014/main" id="{4FCEB1AF-9B64-96F4-5195-4D2D93D5034C}"/>
              </a:ext>
            </a:extLst>
          </p:cNvPr>
          <p:cNvCxnSpPr>
            <a:cxnSpLocks/>
          </p:cNvCxnSpPr>
          <p:nvPr/>
        </p:nvCxnSpPr>
        <p:spPr>
          <a:xfrm rot="10800000">
            <a:off x="1846871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Düz Bağlayıcı 440">
            <a:extLst>
              <a:ext uri="{FF2B5EF4-FFF2-40B4-BE49-F238E27FC236}">
                <a16:creationId xmlns:a16="http://schemas.microsoft.com/office/drawing/2014/main" id="{FE53684C-BC97-0C97-9975-C3CA0F13B71C}"/>
              </a:ext>
            </a:extLst>
          </p:cNvPr>
          <p:cNvCxnSpPr>
            <a:cxnSpLocks/>
          </p:cNvCxnSpPr>
          <p:nvPr/>
        </p:nvCxnSpPr>
        <p:spPr>
          <a:xfrm rot="10800000">
            <a:off x="2168410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Düz Bağlayıcı 440">
            <a:extLst>
              <a:ext uri="{FF2B5EF4-FFF2-40B4-BE49-F238E27FC236}">
                <a16:creationId xmlns:a16="http://schemas.microsoft.com/office/drawing/2014/main" id="{1B1D4B5E-31B0-5A5A-9F05-9F2915644BBC}"/>
              </a:ext>
            </a:extLst>
          </p:cNvPr>
          <p:cNvCxnSpPr>
            <a:cxnSpLocks/>
          </p:cNvCxnSpPr>
          <p:nvPr/>
        </p:nvCxnSpPr>
        <p:spPr>
          <a:xfrm rot="10800000">
            <a:off x="2489418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Düz Bağlayıcı 440">
            <a:extLst>
              <a:ext uri="{FF2B5EF4-FFF2-40B4-BE49-F238E27FC236}">
                <a16:creationId xmlns:a16="http://schemas.microsoft.com/office/drawing/2014/main" id="{42A09D5E-47BB-BDE6-82F8-50CB8ECD8BDD}"/>
              </a:ext>
            </a:extLst>
          </p:cNvPr>
          <p:cNvCxnSpPr>
            <a:cxnSpLocks/>
          </p:cNvCxnSpPr>
          <p:nvPr/>
        </p:nvCxnSpPr>
        <p:spPr>
          <a:xfrm rot="10800000">
            <a:off x="2810956" y="4414005"/>
            <a:ext cx="0" cy="129253"/>
          </a:xfrm>
          <a:prstGeom prst="line">
            <a:avLst/>
          </a:prstGeom>
          <a:solidFill>
            <a:srgbClr val="F9D3E4"/>
          </a:solidFill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Dikdörtgen 256">
            <a:extLst>
              <a:ext uri="{FF2B5EF4-FFF2-40B4-BE49-F238E27FC236}">
                <a16:creationId xmlns:a16="http://schemas.microsoft.com/office/drawing/2014/main" id="{F547E46C-38C8-55B7-3345-DE4176B3AD89}"/>
              </a:ext>
            </a:extLst>
          </p:cNvPr>
          <p:cNvSpPr/>
          <p:nvPr/>
        </p:nvSpPr>
        <p:spPr>
          <a:xfrm>
            <a:off x="1743529" y="4914815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sp>
        <p:nvSpPr>
          <p:cNvPr id="411" name="Dikdörtgen 256">
            <a:extLst>
              <a:ext uri="{FF2B5EF4-FFF2-40B4-BE49-F238E27FC236}">
                <a16:creationId xmlns:a16="http://schemas.microsoft.com/office/drawing/2014/main" id="{C043D42C-5F39-9A8F-F22E-82E108999CCD}"/>
              </a:ext>
            </a:extLst>
          </p:cNvPr>
          <p:cNvSpPr/>
          <p:nvPr/>
        </p:nvSpPr>
        <p:spPr>
          <a:xfrm>
            <a:off x="2385613" y="4914815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sp>
        <p:nvSpPr>
          <p:cNvPr id="407" name="Dikdörtgen 256">
            <a:extLst>
              <a:ext uri="{FF2B5EF4-FFF2-40B4-BE49-F238E27FC236}">
                <a16:creationId xmlns:a16="http://schemas.microsoft.com/office/drawing/2014/main" id="{615566CD-E35E-8011-F5AE-94F5CE38CCF8}"/>
              </a:ext>
            </a:extLst>
          </p:cNvPr>
          <p:cNvSpPr/>
          <p:nvPr/>
        </p:nvSpPr>
        <p:spPr>
          <a:xfrm>
            <a:off x="1743529" y="3463434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sp>
        <p:nvSpPr>
          <p:cNvPr id="408" name="Dikdörtgen 256">
            <a:extLst>
              <a:ext uri="{FF2B5EF4-FFF2-40B4-BE49-F238E27FC236}">
                <a16:creationId xmlns:a16="http://schemas.microsoft.com/office/drawing/2014/main" id="{A9615219-3EA3-8FC3-DF6A-39F179090ADD}"/>
              </a:ext>
            </a:extLst>
          </p:cNvPr>
          <p:cNvSpPr/>
          <p:nvPr/>
        </p:nvSpPr>
        <p:spPr>
          <a:xfrm>
            <a:off x="2385613" y="3463434"/>
            <a:ext cx="516934" cy="273364"/>
          </a:xfrm>
          <a:prstGeom prst="roundRect">
            <a:avLst/>
          </a:prstGeom>
          <a:solidFill>
            <a:srgbClr val="1B4B8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ptos" panose="020B0503050203000203" pitchFamily="34" charset="0"/>
                <a:ea typeface="Aptos" panose="020B0609020000020004" pitchFamily="49" charset="0"/>
                <a:cs typeface="Aptos" panose="020B0609020000020004" pitchFamily="49" charset="0"/>
              </a:rPr>
              <a:t>SA</a:t>
            </a:r>
          </a:p>
        </p:txBody>
      </p:sp>
      <p:cxnSp>
        <p:nvCxnSpPr>
          <p:cNvPr id="564" name="Düz Bağlayıcı 440">
            <a:extLst>
              <a:ext uri="{FF2B5EF4-FFF2-40B4-BE49-F238E27FC236}">
                <a16:creationId xmlns:a16="http://schemas.microsoft.com/office/drawing/2014/main" id="{421A005D-15D6-614E-4251-F442FA6FB26E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985185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Düz Bağlayıcı 440">
            <a:extLst>
              <a:ext uri="{FF2B5EF4-FFF2-40B4-BE49-F238E27FC236}">
                <a16:creationId xmlns:a16="http://schemas.microsoft.com/office/drawing/2014/main" id="{2820C16C-563B-FF59-8256-75B9A54FB092}"/>
              </a:ext>
            </a:extLst>
          </p:cNvPr>
          <p:cNvCxnSpPr>
            <a:cxnSpLocks/>
          </p:cNvCxnSpPr>
          <p:nvPr/>
        </p:nvCxnSpPr>
        <p:spPr>
          <a:xfrm rot="10800000">
            <a:off x="2485172" y="5985185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Düz Bağlayıcı 440">
            <a:extLst>
              <a:ext uri="{FF2B5EF4-FFF2-40B4-BE49-F238E27FC236}">
                <a16:creationId xmlns:a16="http://schemas.microsoft.com/office/drawing/2014/main" id="{E5C14378-D900-A478-20D3-6B4B85C4632C}"/>
              </a:ext>
            </a:extLst>
          </p:cNvPr>
          <p:cNvCxnSpPr>
            <a:cxnSpLocks/>
          </p:cNvCxnSpPr>
          <p:nvPr/>
        </p:nvCxnSpPr>
        <p:spPr>
          <a:xfrm>
            <a:off x="1826204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Düz Bağlayıcı 440">
            <a:extLst>
              <a:ext uri="{FF2B5EF4-FFF2-40B4-BE49-F238E27FC236}">
                <a16:creationId xmlns:a16="http://schemas.microsoft.com/office/drawing/2014/main" id="{5A0901CA-BAEC-A4C4-1918-47F97343D109}"/>
              </a:ext>
            </a:extLst>
          </p:cNvPr>
          <p:cNvCxnSpPr>
            <a:cxnSpLocks/>
          </p:cNvCxnSpPr>
          <p:nvPr/>
        </p:nvCxnSpPr>
        <p:spPr>
          <a:xfrm>
            <a:off x="2790036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Düz Bağlayıcı 440">
            <a:extLst>
              <a:ext uri="{FF2B5EF4-FFF2-40B4-BE49-F238E27FC236}">
                <a16:creationId xmlns:a16="http://schemas.microsoft.com/office/drawing/2014/main" id="{F0B25EE1-47DD-D529-DD38-E0F4A5F7FD19}"/>
              </a:ext>
            </a:extLst>
          </p:cNvPr>
          <p:cNvCxnSpPr>
            <a:cxnSpLocks/>
          </p:cNvCxnSpPr>
          <p:nvPr/>
        </p:nvCxnSpPr>
        <p:spPr>
          <a:xfrm rot="10800000">
            <a:off x="1642242" y="614599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Düz Bağlayıcı 440">
            <a:extLst>
              <a:ext uri="{FF2B5EF4-FFF2-40B4-BE49-F238E27FC236}">
                <a16:creationId xmlns:a16="http://schemas.microsoft.com/office/drawing/2014/main" id="{E27E6D94-AACA-D9A2-FA0A-D900FC465455}"/>
              </a:ext>
            </a:extLst>
          </p:cNvPr>
          <p:cNvCxnSpPr>
            <a:cxnSpLocks/>
          </p:cNvCxnSpPr>
          <p:nvPr/>
        </p:nvCxnSpPr>
        <p:spPr>
          <a:xfrm rot="10800000">
            <a:off x="2157623" y="597757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Düz Bağlayıcı 440">
            <a:extLst>
              <a:ext uri="{FF2B5EF4-FFF2-40B4-BE49-F238E27FC236}">
                <a16:creationId xmlns:a16="http://schemas.microsoft.com/office/drawing/2014/main" id="{568A068E-1476-DFC6-C052-29B550CFA62D}"/>
              </a:ext>
            </a:extLst>
          </p:cNvPr>
          <p:cNvCxnSpPr>
            <a:cxnSpLocks/>
          </p:cNvCxnSpPr>
          <p:nvPr/>
        </p:nvCxnSpPr>
        <p:spPr>
          <a:xfrm>
            <a:off x="2790315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Düz Bağlayıcı 440">
            <a:extLst>
              <a:ext uri="{FF2B5EF4-FFF2-40B4-BE49-F238E27FC236}">
                <a16:creationId xmlns:a16="http://schemas.microsoft.com/office/drawing/2014/main" id="{0D5DFDFF-4ED9-FEE2-73A2-9D33FE82203D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977578"/>
            <a:ext cx="0" cy="36634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Düz Bağlayıcı 440">
            <a:extLst>
              <a:ext uri="{FF2B5EF4-FFF2-40B4-BE49-F238E27FC236}">
                <a16:creationId xmlns:a16="http://schemas.microsoft.com/office/drawing/2014/main" id="{AF665EFA-7256-24C0-4FB8-91EAE0D1F198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37758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Düz Bağlayıcı 440">
            <a:extLst>
              <a:ext uri="{FF2B5EF4-FFF2-40B4-BE49-F238E27FC236}">
                <a16:creationId xmlns:a16="http://schemas.microsoft.com/office/drawing/2014/main" id="{A181E48A-8585-C054-5761-8288B9073BF6}"/>
              </a:ext>
            </a:extLst>
          </p:cNvPr>
          <p:cNvCxnSpPr>
            <a:cxnSpLocks/>
          </p:cNvCxnSpPr>
          <p:nvPr/>
        </p:nvCxnSpPr>
        <p:spPr>
          <a:xfrm>
            <a:off x="2147489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Düz Bağlayıcı 440">
            <a:extLst>
              <a:ext uri="{FF2B5EF4-FFF2-40B4-BE49-F238E27FC236}">
                <a16:creationId xmlns:a16="http://schemas.microsoft.com/office/drawing/2014/main" id="{E102A04A-60E6-7D6E-563F-8EE32C9C1962}"/>
              </a:ext>
            </a:extLst>
          </p:cNvPr>
          <p:cNvCxnSpPr>
            <a:cxnSpLocks/>
          </p:cNvCxnSpPr>
          <p:nvPr/>
        </p:nvCxnSpPr>
        <p:spPr>
          <a:xfrm rot="10800000">
            <a:off x="2485172" y="537758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Düz Bağlayıcı 440">
            <a:extLst>
              <a:ext uri="{FF2B5EF4-FFF2-40B4-BE49-F238E27FC236}">
                <a16:creationId xmlns:a16="http://schemas.microsoft.com/office/drawing/2014/main" id="{67F53EC0-CA8E-8FEF-24B1-9C91589C20A7}"/>
              </a:ext>
            </a:extLst>
          </p:cNvPr>
          <p:cNvCxnSpPr>
            <a:cxnSpLocks/>
          </p:cNvCxnSpPr>
          <p:nvPr/>
        </p:nvCxnSpPr>
        <p:spPr>
          <a:xfrm rot="10800000">
            <a:off x="1642242" y="538244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Düz Bağlayıcı 440">
            <a:extLst>
              <a:ext uri="{FF2B5EF4-FFF2-40B4-BE49-F238E27FC236}">
                <a16:creationId xmlns:a16="http://schemas.microsoft.com/office/drawing/2014/main" id="{32AE4DC1-A1A8-CB41-96F0-97896C2A6554}"/>
              </a:ext>
            </a:extLst>
          </p:cNvPr>
          <p:cNvCxnSpPr>
            <a:cxnSpLocks/>
          </p:cNvCxnSpPr>
          <p:nvPr/>
        </p:nvCxnSpPr>
        <p:spPr>
          <a:xfrm rot="10800000">
            <a:off x="2158201" y="536997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Düz Bağlayıcı 440">
            <a:extLst>
              <a:ext uri="{FF2B5EF4-FFF2-40B4-BE49-F238E27FC236}">
                <a16:creationId xmlns:a16="http://schemas.microsoft.com/office/drawing/2014/main" id="{2C66F459-79A6-F56A-AE19-7A2DD71035FA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369976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Düz Bağlayıcı 440">
            <a:extLst>
              <a:ext uri="{FF2B5EF4-FFF2-40B4-BE49-F238E27FC236}">
                <a16:creationId xmlns:a16="http://schemas.microsoft.com/office/drawing/2014/main" id="{5B1904B3-A6AB-CC5B-697B-6F547D8B99D3}"/>
              </a:ext>
            </a:extLst>
          </p:cNvPr>
          <p:cNvCxnSpPr>
            <a:cxnSpLocks/>
          </p:cNvCxnSpPr>
          <p:nvPr/>
        </p:nvCxnSpPr>
        <p:spPr>
          <a:xfrm>
            <a:off x="1826204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Düz Bağlayıcı 440">
            <a:extLst>
              <a:ext uri="{FF2B5EF4-FFF2-40B4-BE49-F238E27FC236}">
                <a16:creationId xmlns:a16="http://schemas.microsoft.com/office/drawing/2014/main" id="{A483EEE0-7016-E875-8655-04C62CFEF1D6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59256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Düz Bağlayıcı 440">
            <a:extLst>
              <a:ext uri="{FF2B5EF4-FFF2-40B4-BE49-F238E27FC236}">
                <a16:creationId xmlns:a16="http://schemas.microsoft.com/office/drawing/2014/main" id="{2BDBEDB3-23CD-E5AA-3874-81A33F218C84}"/>
              </a:ext>
            </a:extLst>
          </p:cNvPr>
          <p:cNvCxnSpPr>
            <a:cxnSpLocks/>
          </p:cNvCxnSpPr>
          <p:nvPr/>
        </p:nvCxnSpPr>
        <p:spPr>
          <a:xfrm rot="10800000">
            <a:off x="2485172" y="559256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Düz Bağlayıcı 440">
            <a:extLst>
              <a:ext uri="{FF2B5EF4-FFF2-40B4-BE49-F238E27FC236}">
                <a16:creationId xmlns:a16="http://schemas.microsoft.com/office/drawing/2014/main" id="{57CA8AD2-2490-FF1F-757C-A845B7FF14C4}"/>
              </a:ext>
            </a:extLst>
          </p:cNvPr>
          <p:cNvCxnSpPr>
            <a:cxnSpLocks/>
          </p:cNvCxnSpPr>
          <p:nvPr/>
        </p:nvCxnSpPr>
        <p:spPr>
          <a:xfrm rot="10800000">
            <a:off x="1642242" y="563993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Düz Bağlayıcı 440">
            <a:extLst>
              <a:ext uri="{FF2B5EF4-FFF2-40B4-BE49-F238E27FC236}">
                <a16:creationId xmlns:a16="http://schemas.microsoft.com/office/drawing/2014/main" id="{DD2044A6-95FC-7534-CDF0-DBFD9EBD64CA}"/>
              </a:ext>
            </a:extLst>
          </p:cNvPr>
          <p:cNvCxnSpPr>
            <a:cxnSpLocks/>
          </p:cNvCxnSpPr>
          <p:nvPr/>
        </p:nvCxnSpPr>
        <p:spPr>
          <a:xfrm rot="10800000">
            <a:off x="2158201" y="558495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Düz Bağlayıcı 440">
            <a:extLst>
              <a:ext uri="{FF2B5EF4-FFF2-40B4-BE49-F238E27FC236}">
                <a16:creationId xmlns:a16="http://schemas.microsoft.com/office/drawing/2014/main" id="{7C078199-567E-594A-C13C-722196CE98E0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584953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Düz Bağlayıcı 440">
            <a:extLst>
              <a:ext uri="{FF2B5EF4-FFF2-40B4-BE49-F238E27FC236}">
                <a16:creationId xmlns:a16="http://schemas.microsoft.com/office/drawing/2014/main" id="{4C9CC668-6FD9-4FD3-8CF6-7B6FE79420A1}"/>
              </a:ext>
            </a:extLst>
          </p:cNvPr>
          <p:cNvCxnSpPr>
            <a:cxnSpLocks/>
          </p:cNvCxnSpPr>
          <p:nvPr/>
        </p:nvCxnSpPr>
        <p:spPr>
          <a:xfrm rot="10800000">
            <a:off x="2485451" y="5846896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Düz Bağlayıcı 440">
            <a:extLst>
              <a:ext uri="{FF2B5EF4-FFF2-40B4-BE49-F238E27FC236}">
                <a16:creationId xmlns:a16="http://schemas.microsoft.com/office/drawing/2014/main" id="{8A72BC9F-6DC0-0C55-FBA7-3965CB3780D7}"/>
              </a:ext>
            </a:extLst>
          </p:cNvPr>
          <p:cNvCxnSpPr>
            <a:cxnSpLocks/>
          </p:cNvCxnSpPr>
          <p:nvPr/>
        </p:nvCxnSpPr>
        <p:spPr>
          <a:xfrm rot="10800000">
            <a:off x="2806711" y="5592560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Düz Bağlayıcı 440">
            <a:extLst>
              <a:ext uri="{FF2B5EF4-FFF2-40B4-BE49-F238E27FC236}">
                <a16:creationId xmlns:a16="http://schemas.microsoft.com/office/drawing/2014/main" id="{8EDC18C3-BDB1-5A98-13E7-D5AA65EAB51E}"/>
              </a:ext>
            </a:extLst>
          </p:cNvPr>
          <p:cNvCxnSpPr>
            <a:cxnSpLocks/>
          </p:cNvCxnSpPr>
          <p:nvPr/>
        </p:nvCxnSpPr>
        <p:spPr>
          <a:xfrm rot="10800000">
            <a:off x="2806990" y="5846896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Düz Bağlayıcı 440">
            <a:extLst>
              <a:ext uri="{FF2B5EF4-FFF2-40B4-BE49-F238E27FC236}">
                <a16:creationId xmlns:a16="http://schemas.microsoft.com/office/drawing/2014/main" id="{B3129A35-B01E-318F-FB02-7F686A68D97A}"/>
              </a:ext>
            </a:extLst>
          </p:cNvPr>
          <p:cNvCxnSpPr>
            <a:cxnSpLocks/>
          </p:cNvCxnSpPr>
          <p:nvPr/>
        </p:nvCxnSpPr>
        <p:spPr>
          <a:xfrm rot="10800000">
            <a:off x="1843012" y="5839290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Düz Bağlayıcı 440">
            <a:extLst>
              <a:ext uri="{FF2B5EF4-FFF2-40B4-BE49-F238E27FC236}">
                <a16:creationId xmlns:a16="http://schemas.microsoft.com/office/drawing/2014/main" id="{88C56272-9577-37BD-66B6-E5A154A64A81}"/>
              </a:ext>
            </a:extLst>
          </p:cNvPr>
          <p:cNvCxnSpPr>
            <a:cxnSpLocks/>
          </p:cNvCxnSpPr>
          <p:nvPr/>
        </p:nvCxnSpPr>
        <p:spPr>
          <a:xfrm rot="10800000">
            <a:off x="2158201" y="5839290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Düz Bağlayıcı 440">
            <a:extLst>
              <a:ext uri="{FF2B5EF4-FFF2-40B4-BE49-F238E27FC236}">
                <a16:creationId xmlns:a16="http://schemas.microsoft.com/office/drawing/2014/main" id="{D2D8D07D-0B54-E46B-5707-21DE48D5C4AF}"/>
              </a:ext>
            </a:extLst>
          </p:cNvPr>
          <p:cNvCxnSpPr>
            <a:cxnSpLocks/>
          </p:cNvCxnSpPr>
          <p:nvPr/>
        </p:nvCxnSpPr>
        <p:spPr>
          <a:xfrm flipH="1">
            <a:off x="1648167" y="5632458"/>
            <a:ext cx="1347899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Düz Bağlayıcı 440">
            <a:extLst>
              <a:ext uri="{FF2B5EF4-FFF2-40B4-BE49-F238E27FC236}">
                <a16:creationId xmlns:a16="http://schemas.microsoft.com/office/drawing/2014/main" id="{08F20911-37C0-12CC-55BF-86DDEF483933}"/>
              </a:ext>
            </a:extLst>
          </p:cNvPr>
          <p:cNvCxnSpPr>
            <a:cxnSpLocks/>
          </p:cNvCxnSpPr>
          <p:nvPr/>
        </p:nvCxnSpPr>
        <p:spPr>
          <a:xfrm flipH="1">
            <a:off x="1648167" y="2990744"/>
            <a:ext cx="1347899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DBA1F7E4-F5BE-12AF-6EDD-89D4F0A57548}"/>
              </a:ext>
            </a:extLst>
          </p:cNvPr>
          <p:cNvSpPr txBox="1"/>
          <p:nvPr/>
        </p:nvSpPr>
        <p:spPr>
          <a:xfrm>
            <a:off x="3073149" y="2564707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F60"/>
                </a:solidFill>
                <a:latin typeface="Aptos" panose="020B0503050203000203" pitchFamily="34" charset="0"/>
              </a:rPr>
              <a:t>Subarray A</a:t>
            </a:r>
          </a:p>
        </p:txBody>
      </p:sp>
      <p:cxnSp>
        <p:nvCxnSpPr>
          <p:cNvPr id="498" name="Düz Bağlayıcı 440">
            <a:extLst>
              <a:ext uri="{FF2B5EF4-FFF2-40B4-BE49-F238E27FC236}">
                <a16:creationId xmlns:a16="http://schemas.microsoft.com/office/drawing/2014/main" id="{1366DA04-5C82-1BEA-3DD9-7DAD0E1E6843}"/>
              </a:ext>
            </a:extLst>
          </p:cNvPr>
          <p:cNvCxnSpPr>
            <a:cxnSpLocks/>
          </p:cNvCxnSpPr>
          <p:nvPr/>
        </p:nvCxnSpPr>
        <p:spPr>
          <a:xfrm>
            <a:off x="2147489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Düz Bağlayıcı 440">
            <a:extLst>
              <a:ext uri="{FF2B5EF4-FFF2-40B4-BE49-F238E27FC236}">
                <a16:creationId xmlns:a16="http://schemas.microsoft.com/office/drawing/2014/main" id="{3FFCD5B7-8C72-A61A-415A-44EE6826621C}"/>
              </a:ext>
            </a:extLst>
          </p:cNvPr>
          <p:cNvCxnSpPr>
            <a:cxnSpLocks/>
          </p:cNvCxnSpPr>
          <p:nvPr/>
        </p:nvCxnSpPr>
        <p:spPr>
          <a:xfrm>
            <a:off x="2468776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Düz Bağlayıcı 440">
            <a:extLst>
              <a:ext uri="{FF2B5EF4-FFF2-40B4-BE49-F238E27FC236}">
                <a16:creationId xmlns:a16="http://schemas.microsoft.com/office/drawing/2014/main" id="{7F812559-790C-5ED6-3975-A36D60BAE8FE}"/>
              </a:ext>
            </a:extLst>
          </p:cNvPr>
          <p:cNvCxnSpPr>
            <a:cxnSpLocks/>
          </p:cNvCxnSpPr>
          <p:nvPr/>
        </p:nvCxnSpPr>
        <p:spPr>
          <a:xfrm>
            <a:off x="2790315" y="3043494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Düz Bağlayıcı 440">
            <a:extLst>
              <a:ext uri="{FF2B5EF4-FFF2-40B4-BE49-F238E27FC236}">
                <a16:creationId xmlns:a16="http://schemas.microsoft.com/office/drawing/2014/main" id="{3D247AF9-EBBE-F7BC-A711-43AD45F6A164}"/>
              </a:ext>
            </a:extLst>
          </p:cNvPr>
          <p:cNvCxnSpPr>
            <a:cxnSpLocks/>
          </p:cNvCxnSpPr>
          <p:nvPr/>
        </p:nvCxnSpPr>
        <p:spPr>
          <a:xfrm>
            <a:off x="2468776" y="2828517"/>
            <a:ext cx="0" cy="20933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Oval 490">
            <a:extLst>
              <a:ext uri="{FF2B5EF4-FFF2-40B4-BE49-F238E27FC236}">
                <a16:creationId xmlns:a16="http://schemas.microsoft.com/office/drawing/2014/main" id="{938E2A34-8CBD-0F98-F554-3649E38D7665}"/>
              </a:ext>
            </a:extLst>
          </p:cNvPr>
          <p:cNvSpPr/>
          <p:nvPr/>
        </p:nvSpPr>
        <p:spPr>
          <a:xfrm>
            <a:off x="1719325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DE26E912-5BBB-0035-65D5-37E03E3425A5}"/>
              </a:ext>
            </a:extLst>
          </p:cNvPr>
          <p:cNvSpPr/>
          <p:nvPr/>
        </p:nvSpPr>
        <p:spPr>
          <a:xfrm>
            <a:off x="2040611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2AFAFB52-650D-04EA-C526-54E56518FEF0}"/>
              </a:ext>
            </a:extLst>
          </p:cNvPr>
          <p:cNvSpPr/>
          <p:nvPr/>
        </p:nvSpPr>
        <p:spPr>
          <a:xfrm>
            <a:off x="2361898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70BB1EC1-42B2-5571-05FE-F2BF1E7826AC}"/>
              </a:ext>
            </a:extLst>
          </p:cNvPr>
          <p:cNvSpPr/>
          <p:nvPr/>
        </p:nvSpPr>
        <p:spPr>
          <a:xfrm>
            <a:off x="2683436" y="2376529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3050203000203" pitchFamily="34" charset="0"/>
            </a:endParaRPr>
          </a:p>
        </p:txBody>
      </p:sp>
      <p:cxnSp>
        <p:nvCxnSpPr>
          <p:cNvPr id="528" name="Düz Bağlayıcı 440">
            <a:extLst>
              <a:ext uri="{FF2B5EF4-FFF2-40B4-BE49-F238E27FC236}">
                <a16:creationId xmlns:a16="http://schemas.microsoft.com/office/drawing/2014/main" id="{A50F6FF4-F99E-08DA-4A21-4B968A799780}"/>
              </a:ext>
            </a:extLst>
          </p:cNvPr>
          <p:cNvCxnSpPr>
            <a:cxnSpLocks/>
          </p:cNvCxnSpPr>
          <p:nvPr/>
        </p:nvCxnSpPr>
        <p:spPr>
          <a:xfrm>
            <a:off x="2468497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Düz Bağlayıcı 440">
            <a:extLst>
              <a:ext uri="{FF2B5EF4-FFF2-40B4-BE49-F238E27FC236}">
                <a16:creationId xmlns:a16="http://schemas.microsoft.com/office/drawing/2014/main" id="{77FCCF9F-471F-4118-585B-08337AE1A22B}"/>
              </a:ext>
            </a:extLst>
          </p:cNvPr>
          <p:cNvCxnSpPr>
            <a:cxnSpLocks/>
          </p:cNvCxnSpPr>
          <p:nvPr/>
        </p:nvCxnSpPr>
        <p:spPr>
          <a:xfrm>
            <a:off x="2147489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Düz Bağlayıcı 440">
            <a:extLst>
              <a:ext uri="{FF2B5EF4-FFF2-40B4-BE49-F238E27FC236}">
                <a16:creationId xmlns:a16="http://schemas.microsoft.com/office/drawing/2014/main" id="{F5E16D8D-5E15-0ED5-B4F3-433F7B00316A}"/>
              </a:ext>
            </a:extLst>
          </p:cNvPr>
          <p:cNvCxnSpPr>
            <a:cxnSpLocks/>
          </p:cNvCxnSpPr>
          <p:nvPr/>
        </p:nvCxnSpPr>
        <p:spPr>
          <a:xfrm>
            <a:off x="1825951" y="2654267"/>
            <a:ext cx="0" cy="12925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>
            <a:extLst>
              <a:ext uri="{FF2B5EF4-FFF2-40B4-BE49-F238E27FC236}">
                <a16:creationId xmlns:a16="http://schemas.microsoft.com/office/drawing/2014/main" id="{AE364713-AF8A-83B0-54B4-BD6BF447BA32}"/>
              </a:ext>
            </a:extLst>
          </p:cNvPr>
          <p:cNvGrpSpPr/>
          <p:nvPr/>
        </p:nvGrpSpPr>
        <p:grpSpPr>
          <a:xfrm>
            <a:off x="1719325" y="2376529"/>
            <a:ext cx="1177868" cy="973944"/>
            <a:chOff x="1719325" y="2280273"/>
            <a:chExt cx="1177868" cy="973944"/>
          </a:xfrm>
          <a:solidFill>
            <a:srgbClr val="F2F3F8"/>
          </a:solidFill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D422894D-EE2D-E3C6-BC92-56ADD63F5572}"/>
                </a:ext>
              </a:extLst>
            </p:cNvPr>
            <p:cNvSpPr/>
            <p:nvPr/>
          </p:nvSpPr>
          <p:spPr>
            <a:xfrm>
              <a:off x="1719325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3050203000203" pitchFamily="34" charset="0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B096500D-C0E2-5034-E554-D0F3265C5D8A}"/>
                </a:ext>
              </a:extLst>
            </p:cNvPr>
            <p:cNvSpPr/>
            <p:nvPr/>
          </p:nvSpPr>
          <p:spPr>
            <a:xfrm>
              <a:off x="2040611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8EF59163-DA47-E627-33E7-5215B213167F}"/>
                </a:ext>
              </a:extLst>
            </p:cNvPr>
            <p:cNvSpPr/>
            <p:nvPr/>
          </p:nvSpPr>
          <p:spPr>
            <a:xfrm>
              <a:off x="2361898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B23DBD5-2590-1077-7FC8-2CA150B6B710}"/>
                </a:ext>
              </a:extLst>
            </p:cNvPr>
            <p:cNvSpPr/>
            <p:nvPr/>
          </p:nvSpPr>
          <p:spPr>
            <a:xfrm>
              <a:off x="2683436" y="3044878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20AEE785-C204-E673-1878-8E0B54281552}"/>
                </a:ext>
              </a:extLst>
            </p:cNvPr>
            <p:cNvSpPr/>
            <p:nvPr/>
          </p:nvSpPr>
          <p:spPr>
            <a:xfrm>
              <a:off x="1719325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4A12BE06-EAD7-654E-6222-E1847F756BA0}"/>
                </a:ext>
              </a:extLst>
            </p:cNvPr>
            <p:cNvSpPr/>
            <p:nvPr/>
          </p:nvSpPr>
          <p:spPr>
            <a:xfrm>
              <a:off x="2040611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A9D9B4AE-3352-9D56-772A-9F90F2A6109F}"/>
                </a:ext>
              </a:extLst>
            </p:cNvPr>
            <p:cNvSpPr/>
            <p:nvPr/>
          </p:nvSpPr>
          <p:spPr>
            <a:xfrm>
              <a:off x="2683436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D4D78907-A785-3123-DE18-DB2B0E418450}"/>
                </a:ext>
              </a:extLst>
            </p:cNvPr>
            <p:cNvSpPr/>
            <p:nvPr/>
          </p:nvSpPr>
          <p:spPr>
            <a:xfrm>
              <a:off x="2361898" y="278490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607FA0ED-C210-93AD-E4EA-9D52889957E0}"/>
                </a:ext>
              </a:extLst>
            </p:cNvPr>
            <p:cNvSpPr/>
            <p:nvPr/>
          </p:nvSpPr>
          <p:spPr>
            <a:xfrm>
              <a:off x="1719325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B5678384-021F-B067-7047-BFE4FF9CACEF}"/>
                </a:ext>
              </a:extLst>
            </p:cNvPr>
            <p:cNvSpPr/>
            <p:nvPr/>
          </p:nvSpPr>
          <p:spPr>
            <a:xfrm>
              <a:off x="2040611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5E057DD0-DFFC-8259-769F-A7D68DC3B43E}"/>
                </a:ext>
              </a:extLst>
            </p:cNvPr>
            <p:cNvSpPr/>
            <p:nvPr/>
          </p:nvSpPr>
          <p:spPr>
            <a:xfrm>
              <a:off x="2361898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772521B6-ADA5-9E7A-7125-19CBE3A40089}"/>
                </a:ext>
              </a:extLst>
            </p:cNvPr>
            <p:cNvSpPr/>
            <p:nvPr/>
          </p:nvSpPr>
          <p:spPr>
            <a:xfrm>
              <a:off x="2683436" y="228027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sp>
        <p:nvSpPr>
          <p:cNvPr id="677" name="TextBox 676">
            <a:extLst>
              <a:ext uri="{FF2B5EF4-FFF2-40B4-BE49-F238E27FC236}">
                <a16:creationId xmlns:a16="http://schemas.microsoft.com/office/drawing/2014/main" id="{25CD054E-69AC-05F7-BED9-F912990EF196}"/>
              </a:ext>
            </a:extLst>
          </p:cNvPr>
          <p:cNvSpPr txBox="1"/>
          <p:nvPr/>
        </p:nvSpPr>
        <p:spPr>
          <a:xfrm>
            <a:off x="3131985" y="41228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F60"/>
                </a:solidFill>
                <a:latin typeface="Aptos" panose="020B0503050203000203" pitchFamily="34" charset="0"/>
              </a:rPr>
              <a:t>Subarray B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788F5D0B-4821-D3C2-F5D8-91B84B470127}"/>
              </a:ext>
            </a:extLst>
          </p:cNvPr>
          <p:cNvSpPr txBox="1"/>
          <p:nvPr/>
        </p:nvSpPr>
        <p:spPr>
          <a:xfrm>
            <a:off x="3127330" y="564374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F60"/>
                </a:solidFill>
                <a:latin typeface="Aptos" panose="020B0503050203000203" pitchFamily="34" charset="0"/>
              </a:rPr>
              <a:t>Subarray C</a:t>
            </a:r>
          </a:p>
        </p:txBody>
      </p: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B575EAB8-D27F-2D47-63C5-9333D239957F}"/>
              </a:ext>
            </a:extLst>
          </p:cNvPr>
          <p:cNvGrpSpPr/>
          <p:nvPr/>
        </p:nvGrpSpPr>
        <p:grpSpPr>
          <a:xfrm>
            <a:off x="1736133" y="5272336"/>
            <a:ext cx="1177456" cy="981551"/>
            <a:chOff x="1736133" y="5176080"/>
            <a:chExt cx="1177456" cy="981551"/>
          </a:xfrm>
          <a:solidFill>
            <a:srgbClr val="F2F3F8"/>
          </a:solidFill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CDCEA651-C893-4C0B-9DC9-7840A6AA46CE}"/>
                </a:ext>
              </a:extLst>
            </p:cNvPr>
            <p:cNvSpPr/>
            <p:nvPr/>
          </p:nvSpPr>
          <p:spPr>
            <a:xfrm rot="10800000">
              <a:off x="2699832" y="594829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6451928F-2D30-8B93-E9EA-583817913062}"/>
                </a:ext>
              </a:extLst>
            </p:cNvPr>
            <p:cNvSpPr/>
            <p:nvPr/>
          </p:nvSpPr>
          <p:spPr>
            <a:xfrm rot="10800000">
              <a:off x="2378294" y="594829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57C374E0-B8A3-FE9D-B0ED-60618E51BE2E}"/>
                </a:ext>
              </a:extLst>
            </p:cNvPr>
            <p:cNvSpPr/>
            <p:nvPr/>
          </p:nvSpPr>
          <p:spPr>
            <a:xfrm rot="10800000">
              <a:off x="2051322" y="59406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81A9361D-CA50-215A-BD12-2885B57F0A89}"/>
                </a:ext>
              </a:extLst>
            </p:cNvPr>
            <p:cNvSpPr/>
            <p:nvPr/>
          </p:nvSpPr>
          <p:spPr>
            <a:xfrm rot="10800000">
              <a:off x="1736133" y="59406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B3DC97A7-668E-FB83-9882-8416FB6DC7C8}"/>
                </a:ext>
              </a:extLst>
            </p:cNvPr>
            <p:cNvSpPr/>
            <p:nvPr/>
          </p:nvSpPr>
          <p:spPr>
            <a:xfrm rot="10800000">
              <a:off x="2699832" y="5183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A325715F-2848-1584-13F2-5B2974907F81}"/>
                </a:ext>
              </a:extLst>
            </p:cNvPr>
            <p:cNvSpPr/>
            <p:nvPr/>
          </p:nvSpPr>
          <p:spPr>
            <a:xfrm rot="10800000">
              <a:off x="2378294" y="5183687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F63A7FEA-3B17-A569-EF5E-E593B7D37C75}"/>
                </a:ext>
              </a:extLst>
            </p:cNvPr>
            <p:cNvSpPr/>
            <p:nvPr/>
          </p:nvSpPr>
          <p:spPr>
            <a:xfrm rot="10800000">
              <a:off x="2051322" y="517608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8B492D72-7BC6-DC9B-C48A-3ED7614129B9}"/>
                </a:ext>
              </a:extLst>
            </p:cNvPr>
            <p:cNvSpPr/>
            <p:nvPr/>
          </p:nvSpPr>
          <p:spPr>
            <a:xfrm rot="10800000">
              <a:off x="1736133" y="5176080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BD88E483-5B16-76DB-88DB-9054BE29DB77}"/>
                </a:ext>
              </a:extLst>
            </p:cNvPr>
            <p:cNvSpPr/>
            <p:nvPr/>
          </p:nvSpPr>
          <p:spPr>
            <a:xfrm rot="10800000">
              <a:off x="2378294" y="544366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84DC3796-C1B1-E88C-9B2C-92209D06EDA2}"/>
                </a:ext>
              </a:extLst>
            </p:cNvPr>
            <p:cNvSpPr/>
            <p:nvPr/>
          </p:nvSpPr>
          <p:spPr>
            <a:xfrm rot="10800000">
              <a:off x="2051322" y="543605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90446136-F194-61E9-2507-BF182455A151}"/>
                </a:ext>
              </a:extLst>
            </p:cNvPr>
            <p:cNvSpPr/>
            <p:nvPr/>
          </p:nvSpPr>
          <p:spPr>
            <a:xfrm rot="10800000">
              <a:off x="1736133" y="5436054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D23B3A64-4799-C97F-1821-B2B5E7D80595}"/>
                </a:ext>
              </a:extLst>
            </p:cNvPr>
            <p:cNvSpPr/>
            <p:nvPr/>
          </p:nvSpPr>
          <p:spPr>
            <a:xfrm rot="10800000">
              <a:off x="2699832" y="5443661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15E0EEDE-8437-E215-4252-F76415BB543D}"/>
              </a:ext>
            </a:extLst>
          </p:cNvPr>
          <p:cNvGrpSpPr/>
          <p:nvPr/>
        </p:nvGrpSpPr>
        <p:grpSpPr>
          <a:xfrm>
            <a:off x="1739712" y="3829841"/>
            <a:ext cx="1177869" cy="991156"/>
            <a:chOff x="1739712" y="3733585"/>
            <a:chExt cx="1177869" cy="991156"/>
          </a:xfrm>
          <a:solidFill>
            <a:srgbClr val="F2F3F8"/>
          </a:solidFill>
        </p:grpSpPr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AD7A39E8-65C2-737D-39CB-DD0B8BDA46CA}"/>
                </a:ext>
              </a:extLst>
            </p:cNvPr>
            <p:cNvSpPr/>
            <p:nvPr/>
          </p:nvSpPr>
          <p:spPr>
            <a:xfrm rot="10800000">
              <a:off x="2703824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E11AE104-91B2-3306-A002-9DE9EF2EC1E3}"/>
                </a:ext>
              </a:extLst>
            </p:cNvPr>
            <p:cNvSpPr/>
            <p:nvPr/>
          </p:nvSpPr>
          <p:spPr>
            <a:xfrm rot="10800000">
              <a:off x="2382539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4A90A80-5DF1-051F-6765-D3449CECB935}"/>
                </a:ext>
              </a:extLst>
            </p:cNvPr>
            <p:cNvSpPr/>
            <p:nvPr/>
          </p:nvSpPr>
          <p:spPr>
            <a:xfrm rot="10800000">
              <a:off x="2061252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8F713B0-0599-F710-1427-961506F48D48}"/>
                </a:ext>
              </a:extLst>
            </p:cNvPr>
            <p:cNvSpPr/>
            <p:nvPr/>
          </p:nvSpPr>
          <p:spPr>
            <a:xfrm rot="10800000">
              <a:off x="1739714" y="4515402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3B18B738-1076-4423-739C-3DD60DC4DC9F}"/>
                </a:ext>
              </a:extLst>
            </p:cNvPr>
            <p:cNvSpPr/>
            <p:nvPr/>
          </p:nvSpPr>
          <p:spPr>
            <a:xfrm rot="10800000">
              <a:off x="2703822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3050203000203" pitchFamily="34" charset="0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A2F46568-37C6-F4E2-B4E2-227A11C6F47B}"/>
                </a:ext>
              </a:extLst>
            </p:cNvPr>
            <p:cNvSpPr/>
            <p:nvPr/>
          </p:nvSpPr>
          <p:spPr>
            <a:xfrm rot="10800000">
              <a:off x="2382537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BC469CC4-D046-928B-FBFA-73B3EBBFD97D}"/>
                </a:ext>
              </a:extLst>
            </p:cNvPr>
            <p:cNvSpPr/>
            <p:nvPr/>
          </p:nvSpPr>
          <p:spPr>
            <a:xfrm rot="10800000">
              <a:off x="2061250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3235E3CC-8CB7-4FC4-D918-EF925AFCDDBF}"/>
                </a:ext>
              </a:extLst>
            </p:cNvPr>
            <p:cNvSpPr/>
            <p:nvPr/>
          </p:nvSpPr>
          <p:spPr>
            <a:xfrm rot="10800000">
              <a:off x="1739712" y="3733585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D5B3AF76-359C-5ACF-67E2-FB0DC87E3B8F}"/>
                </a:ext>
              </a:extLst>
            </p:cNvPr>
            <p:cNvSpPr/>
            <p:nvPr/>
          </p:nvSpPr>
          <p:spPr>
            <a:xfrm>
              <a:off x="2703822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D468BA1B-20DC-C085-2579-5C6A61047FD0}"/>
                </a:ext>
              </a:extLst>
            </p:cNvPr>
            <p:cNvSpPr/>
            <p:nvPr/>
          </p:nvSpPr>
          <p:spPr>
            <a:xfrm>
              <a:off x="2382537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2122AC0-14CD-C212-5B9C-B9850BC45227}"/>
                </a:ext>
              </a:extLst>
            </p:cNvPr>
            <p:cNvSpPr/>
            <p:nvPr/>
          </p:nvSpPr>
          <p:spPr>
            <a:xfrm>
              <a:off x="2061250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836BD141-3CEF-FD05-6FBF-BA5F60BBE40B}"/>
                </a:ext>
              </a:extLst>
            </p:cNvPr>
            <p:cNvSpPr/>
            <p:nvPr/>
          </p:nvSpPr>
          <p:spPr>
            <a:xfrm>
              <a:off x="1739712" y="3993559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2" name="Group 771">
            <a:extLst>
              <a:ext uri="{FF2B5EF4-FFF2-40B4-BE49-F238E27FC236}">
                <a16:creationId xmlns:a16="http://schemas.microsoft.com/office/drawing/2014/main" id="{4EAA1016-006F-9F73-3B7D-1BFE99722E3F}"/>
              </a:ext>
            </a:extLst>
          </p:cNvPr>
          <p:cNvGrpSpPr/>
          <p:nvPr/>
        </p:nvGrpSpPr>
        <p:grpSpPr>
          <a:xfrm>
            <a:off x="4622718" y="2394798"/>
            <a:ext cx="1223412" cy="692267"/>
            <a:chOff x="5312749" y="2966400"/>
            <a:chExt cx="1223412" cy="692267"/>
          </a:xfrm>
        </p:grpSpPr>
        <p:sp>
          <p:nvSpPr>
            <p:cNvPr id="770" name="TextBox 769">
              <a:extLst>
                <a:ext uri="{FF2B5EF4-FFF2-40B4-BE49-F238E27FC236}">
                  <a16:creationId xmlns:a16="http://schemas.microsoft.com/office/drawing/2014/main" id="{A83F1C88-B5CF-BB28-72BC-022686747929}"/>
                </a:ext>
              </a:extLst>
            </p:cNvPr>
            <p:cNvSpPr txBox="1"/>
            <p:nvPr/>
          </p:nvSpPr>
          <p:spPr>
            <a:xfrm>
              <a:off x="5313600" y="2966400"/>
              <a:ext cx="114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71" name="TextBox 770">
              <a:extLst>
                <a:ext uri="{FF2B5EF4-FFF2-40B4-BE49-F238E27FC236}">
                  <a16:creationId xmlns:a16="http://schemas.microsoft.com/office/drawing/2014/main" id="{842322C1-49FF-8883-93A2-0F23E415F708}"/>
                </a:ext>
              </a:extLst>
            </p:cNvPr>
            <p:cNvSpPr txBox="1"/>
            <p:nvPr/>
          </p:nvSpPr>
          <p:spPr>
            <a:xfrm>
              <a:off x="5312749" y="3258557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96BBE779-C470-6FC3-180C-92E4F1B8D04F}"/>
              </a:ext>
            </a:extLst>
          </p:cNvPr>
          <p:cNvGrpSpPr/>
          <p:nvPr/>
        </p:nvGrpSpPr>
        <p:grpSpPr>
          <a:xfrm>
            <a:off x="4571980" y="3976471"/>
            <a:ext cx="1223412" cy="692267"/>
            <a:chOff x="5312749" y="2966400"/>
            <a:chExt cx="1223412" cy="692267"/>
          </a:xfrm>
        </p:grpSpPr>
        <p:sp>
          <p:nvSpPr>
            <p:cNvPr id="774" name="TextBox 773">
              <a:extLst>
                <a:ext uri="{FF2B5EF4-FFF2-40B4-BE49-F238E27FC236}">
                  <a16:creationId xmlns:a16="http://schemas.microsoft.com/office/drawing/2014/main" id="{EE39DE5F-51E4-EB6B-F2D2-D1FEEFEDE61F}"/>
                </a:ext>
              </a:extLst>
            </p:cNvPr>
            <p:cNvSpPr txBox="1"/>
            <p:nvPr/>
          </p:nvSpPr>
          <p:spPr>
            <a:xfrm>
              <a:off x="5313600" y="2966400"/>
              <a:ext cx="1136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75" name="TextBox 774">
              <a:extLst>
                <a:ext uri="{FF2B5EF4-FFF2-40B4-BE49-F238E27FC236}">
                  <a16:creationId xmlns:a16="http://schemas.microsoft.com/office/drawing/2014/main" id="{F5A85501-0B36-2B1F-C770-2260CE02583E}"/>
                </a:ext>
              </a:extLst>
            </p:cNvPr>
            <p:cNvSpPr txBox="1"/>
            <p:nvPr/>
          </p:nvSpPr>
          <p:spPr>
            <a:xfrm>
              <a:off x="5312749" y="3258557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6" name="Group 775">
            <a:extLst>
              <a:ext uri="{FF2B5EF4-FFF2-40B4-BE49-F238E27FC236}">
                <a16:creationId xmlns:a16="http://schemas.microsoft.com/office/drawing/2014/main" id="{7CB1B163-6388-D9CE-2432-5E3710D1339A}"/>
              </a:ext>
            </a:extLst>
          </p:cNvPr>
          <p:cNvGrpSpPr/>
          <p:nvPr/>
        </p:nvGrpSpPr>
        <p:grpSpPr>
          <a:xfrm>
            <a:off x="4622718" y="5527188"/>
            <a:ext cx="1217000" cy="692267"/>
            <a:chOff x="5312749" y="2966400"/>
            <a:chExt cx="1217000" cy="692267"/>
          </a:xfrm>
        </p:grpSpPr>
        <p:sp>
          <p:nvSpPr>
            <p:cNvPr id="777" name="TextBox 776">
              <a:extLst>
                <a:ext uri="{FF2B5EF4-FFF2-40B4-BE49-F238E27FC236}">
                  <a16:creationId xmlns:a16="http://schemas.microsoft.com/office/drawing/2014/main" id="{ED1D30EF-9B16-BD74-7B82-AB72B2224B4D}"/>
                </a:ext>
              </a:extLst>
            </p:cNvPr>
            <p:cNvSpPr txBox="1"/>
            <p:nvPr/>
          </p:nvSpPr>
          <p:spPr>
            <a:xfrm>
              <a:off x="5313600" y="2966400"/>
              <a:ext cx="1136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odd </a:t>
              </a:r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78" name="TextBox 777">
              <a:extLst>
                <a:ext uri="{FF2B5EF4-FFF2-40B4-BE49-F238E27FC236}">
                  <a16:creationId xmlns:a16="http://schemas.microsoft.com/office/drawing/2014/main" id="{90495FD3-AF52-E82D-F8D8-AA3BADF36228}"/>
                </a:ext>
              </a:extLst>
            </p:cNvPr>
            <p:cNvSpPr txBox="1"/>
            <p:nvPr/>
          </p:nvSpPr>
          <p:spPr>
            <a:xfrm>
              <a:off x="5312749" y="3258557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9FCA89DF-BA88-6EDE-D458-3E1F438D8878}"/>
              </a:ext>
            </a:extLst>
          </p:cNvPr>
          <p:cNvGrpSpPr/>
          <p:nvPr/>
        </p:nvGrpSpPr>
        <p:grpSpPr>
          <a:xfrm>
            <a:off x="6055470" y="2388147"/>
            <a:ext cx="2005677" cy="692267"/>
            <a:chOff x="5312749" y="2966400"/>
            <a:chExt cx="2005677" cy="692267"/>
          </a:xfrm>
        </p:grpSpPr>
        <p:sp>
          <p:nvSpPr>
            <p:cNvPr id="780" name="TextBox 779">
              <a:extLst>
                <a:ext uri="{FF2B5EF4-FFF2-40B4-BE49-F238E27FC236}">
                  <a16:creationId xmlns:a16="http://schemas.microsoft.com/office/drawing/2014/main" id="{3507342B-410F-D0B9-A591-F6FA8ED052D4}"/>
                </a:ext>
              </a:extLst>
            </p:cNvPr>
            <p:cNvSpPr txBox="1"/>
            <p:nvPr/>
          </p:nvSpPr>
          <p:spPr>
            <a:xfrm>
              <a:off x="5313600" y="2966400"/>
              <a:ext cx="1840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Total ACTs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81" name="TextBox 780">
              <a:extLst>
                <a:ext uri="{FF2B5EF4-FFF2-40B4-BE49-F238E27FC236}">
                  <a16:creationId xmlns:a16="http://schemas.microsoft.com/office/drawing/2014/main" id="{6F382106-6C31-3591-A5C0-9D0A734E394F}"/>
                </a:ext>
              </a:extLst>
            </p:cNvPr>
            <p:cNvSpPr txBox="1"/>
            <p:nvPr/>
          </p:nvSpPr>
          <p:spPr>
            <a:xfrm>
              <a:off x="5312749" y="3258557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Actual ACTs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5B2C8E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aseline="-25000" dirty="0">
                  <a:solidFill>
                    <a:srgbClr val="5B2C8E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5B2C8E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82" name="Group 781">
            <a:extLst>
              <a:ext uri="{FF2B5EF4-FFF2-40B4-BE49-F238E27FC236}">
                <a16:creationId xmlns:a16="http://schemas.microsoft.com/office/drawing/2014/main" id="{E092F6EC-E6A0-5FD2-6B50-983B4B963C39}"/>
              </a:ext>
            </a:extLst>
          </p:cNvPr>
          <p:cNvGrpSpPr/>
          <p:nvPr/>
        </p:nvGrpSpPr>
        <p:grpSpPr>
          <a:xfrm>
            <a:off x="6027000" y="5567142"/>
            <a:ext cx="2000869" cy="692267"/>
            <a:chOff x="5312749" y="2966400"/>
            <a:chExt cx="2000869" cy="692267"/>
          </a:xfrm>
        </p:grpSpPr>
        <p:sp>
          <p:nvSpPr>
            <p:cNvPr id="783" name="TextBox 782">
              <a:extLst>
                <a:ext uri="{FF2B5EF4-FFF2-40B4-BE49-F238E27FC236}">
                  <a16:creationId xmlns:a16="http://schemas.microsoft.com/office/drawing/2014/main" id="{78B9DCED-61C2-1961-A970-EDA1E8A3CB5C}"/>
                </a:ext>
              </a:extLst>
            </p:cNvPr>
            <p:cNvSpPr txBox="1"/>
            <p:nvPr/>
          </p:nvSpPr>
          <p:spPr>
            <a:xfrm>
              <a:off x="5313600" y="2966400"/>
              <a:ext cx="183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Total ACTs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84" name="TextBox 783">
              <a:extLst>
                <a:ext uri="{FF2B5EF4-FFF2-40B4-BE49-F238E27FC236}">
                  <a16:creationId xmlns:a16="http://schemas.microsoft.com/office/drawing/2014/main" id="{A446D511-B4A8-23C6-EE2F-BAB05B211B79}"/>
                </a:ext>
              </a:extLst>
            </p:cNvPr>
            <p:cNvSpPr txBox="1"/>
            <p:nvPr/>
          </p:nvSpPr>
          <p:spPr>
            <a:xfrm>
              <a:off x="5312749" y="3258557"/>
              <a:ext cx="2000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Actual ACTs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dirty="0">
                  <a:solidFill>
                    <a:srgbClr val="F72485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aseline="-25000" dirty="0">
                  <a:solidFill>
                    <a:srgbClr val="F72485"/>
                  </a:solidFill>
                  <a:latin typeface="Aptos" panose="020B0503050203000203" pitchFamily="34" charset="0"/>
                </a:rPr>
                <a:t> </a:t>
              </a:r>
              <a:endParaRPr lang="en-US" sz="2000" dirty="0">
                <a:solidFill>
                  <a:srgbClr val="F72485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CC1D95E0-59E7-107B-A6E8-EC3586A23B7D}"/>
              </a:ext>
            </a:extLst>
          </p:cNvPr>
          <p:cNvGrpSpPr/>
          <p:nvPr/>
        </p:nvGrpSpPr>
        <p:grpSpPr>
          <a:xfrm>
            <a:off x="6035954" y="3965006"/>
            <a:ext cx="3050835" cy="692267"/>
            <a:chOff x="5312749" y="2966400"/>
            <a:chExt cx="3050835" cy="692267"/>
          </a:xfrm>
        </p:grpSpPr>
        <p:sp>
          <p:nvSpPr>
            <p:cNvPr id="786" name="TextBox 785">
              <a:extLst>
                <a:ext uri="{FF2B5EF4-FFF2-40B4-BE49-F238E27FC236}">
                  <a16:creationId xmlns:a16="http://schemas.microsoft.com/office/drawing/2014/main" id="{4026161E-F472-59AD-6482-DC15B5C36358}"/>
                </a:ext>
              </a:extLst>
            </p:cNvPr>
            <p:cNvSpPr txBox="1"/>
            <p:nvPr/>
          </p:nvSpPr>
          <p:spPr>
            <a:xfrm>
              <a:off x="5313600" y="2966400"/>
              <a:ext cx="2226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Total ACTs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= 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+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9F613869-3851-342E-6535-F4F022B5561D}"/>
                </a:ext>
              </a:extLst>
            </p:cNvPr>
            <p:cNvSpPr txBox="1"/>
            <p:nvPr/>
          </p:nvSpPr>
          <p:spPr>
            <a:xfrm>
              <a:off x="5312749" y="3258557"/>
              <a:ext cx="3050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Actual ACTs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= max{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Χ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,</a:t>
              </a:r>
              <a:r>
                <a:rPr lang="el-GR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Υ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}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endParaRPr lang="en-US" sz="2000" b="1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FB663CB-B351-9BA6-BC76-42A92CF4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98" name="Slide Number Placeholder 4">
            <a:extLst>
              <a:ext uri="{FF2B5EF4-FFF2-40B4-BE49-F238E27FC236}">
                <a16:creationId xmlns:a16="http://schemas.microsoft.com/office/drawing/2014/main" id="{974C059B-8926-62E1-525C-AC5F39A7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23</a:t>
            </a:fld>
            <a:endParaRPr lang="tr-T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40344-9824-CDA3-7502-55CF08B938D1}"/>
              </a:ext>
            </a:extLst>
          </p:cNvPr>
          <p:cNvGrpSpPr/>
          <p:nvPr/>
        </p:nvGrpSpPr>
        <p:grpSpPr>
          <a:xfrm>
            <a:off x="1722893" y="2621312"/>
            <a:ext cx="1177868" cy="209339"/>
            <a:chOff x="3243325" y="3245803"/>
            <a:chExt cx="1177868" cy="209339"/>
          </a:xfrm>
          <a:solidFill>
            <a:srgbClr val="F2F3F8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AE3400C-ADAE-8A72-B588-74C89184BEB0}"/>
                </a:ext>
              </a:extLst>
            </p:cNvPr>
            <p:cNvSpPr/>
            <p:nvPr/>
          </p:nvSpPr>
          <p:spPr>
            <a:xfrm>
              <a:off x="3243325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0BF04-8FA8-1076-764E-DEC55A06438E}"/>
                </a:ext>
              </a:extLst>
            </p:cNvPr>
            <p:cNvSpPr/>
            <p:nvPr/>
          </p:nvSpPr>
          <p:spPr>
            <a:xfrm>
              <a:off x="3564611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090B8F-50D0-A3F6-B86E-A17614E12307}"/>
                </a:ext>
              </a:extLst>
            </p:cNvPr>
            <p:cNvSpPr/>
            <p:nvPr/>
          </p:nvSpPr>
          <p:spPr>
            <a:xfrm>
              <a:off x="3885898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E0420C-A4D7-F170-0F06-5858FD01EA22}"/>
                </a:ext>
              </a:extLst>
            </p:cNvPr>
            <p:cNvSpPr/>
            <p:nvPr/>
          </p:nvSpPr>
          <p:spPr>
            <a:xfrm>
              <a:off x="4207436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E238B7-9A19-D997-CF8B-C8C15DF5E7C7}"/>
              </a:ext>
            </a:extLst>
          </p:cNvPr>
          <p:cNvGrpSpPr/>
          <p:nvPr/>
        </p:nvGrpSpPr>
        <p:grpSpPr>
          <a:xfrm>
            <a:off x="1741075" y="4337077"/>
            <a:ext cx="1177868" cy="209339"/>
            <a:chOff x="3243325" y="3245803"/>
            <a:chExt cx="1177868" cy="209339"/>
          </a:xfrm>
          <a:solidFill>
            <a:srgbClr val="F2F3F8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C32074-1F41-3257-F664-220128304960}"/>
                </a:ext>
              </a:extLst>
            </p:cNvPr>
            <p:cNvSpPr/>
            <p:nvPr/>
          </p:nvSpPr>
          <p:spPr>
            <a:xfrm>
              <a:off x="3243325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26D1FD-121D-DE1B-1606-014D6C612D43}"/>
                </a:ext>
              </a:extLst>
            </p:cNvPr>
            <p:cNvSpPr/>
            <p:nvPr/>
          </p:nvSpPr>
          <p:spPr>
            <a:xfrm>
              <a:off x="3558673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A67BEB0-8017-7A6C-E64D-16EA8740A7B4}"/>
                </a:ext>
              </a:extLst>
            </p:cNvPr>
            <p:cNvSpPr/>
            <p:nvPr/>
          </p:nvSpPr>
          <p:spPr>
            <a:xfrm>
              <a:off x="3885898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1201A9-D203-5A2B-6C3C-F824344CF9EA}"/>
                </a:ext>
              </a:extLst>
            </p:cNvPr>
            <p:cNvSpPr/>
            <p:nvPr/>
          </p:nvSpPr>
          <p:spPr>
            <a:xfrm>
              <a:off x="4207436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cxnSp>
        <p:nvCxnSpPr>
          <p:cNvPr id="23" name="Düz Bağlayıcı 440">
            <a:extLst>
              <a:ext uri="{FF2B5EF4-FFF2-40B4-BE49-F238E27FC236}">
                <a16:creationId xmlns:a16="http://schemas.microsoft.com/office/drawing/2014/main" id="{121A7269-2084-F521-2601-DF737E4BFBEB}"/>
              </a:ext>
            </a:extLst>
          </p:cNvPr>
          <p:cNvCxnSpPr>
            <a:cxnSpLocks/>
          </p:cNvCxnSpPr>
          <p:nvPr/>
        </p:nvCxnSpPr>
        <p:spPr>
          <a:xfrm>
            <a:off x="1648179" y="5886102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633866-3374-2308-A7F8-31D9FDF28796}"/>
              </a:ext>
            </a:extLst>
          </p:cNvPr>
          <p:cNvGrpSpPr/>
          <p:nvPr/>
        </p:nvGrpSpPr>
        <p:grpSpPr>
          <a:xfrm>
            <a:off x="1736157" y="5789038"/>
            <a:ext cx="1177868" cy="209339"/>
            <a:chOff x="3243325" y="3245803"/>
            <a:chExt cx="1177868" cy="209339"/>
          </a:xfrm>
          <a:solidFill>
            <a:srgbClr val="F2F3F8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627025E-87EE-BD03-F45F-05E3DEBC2253}"/>
                </a:ext>
              </a:extLst>
            </p:cNvPr>
            <p:cNvSpPr/>
            <p:nvPr/>
          </p:nvSpPr>
          <p:spPr>
            <a:xfrm>
              <a:off x="3243325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D4DA8EF-DFCB-A01F-469B-88CFC9E396FE}"/>
                </a:ext>
              </a:extLst>
            </p:cNvPr>
            <p:cNvSpPr/>
            <p:nvPr/>
          </p:nvSpPr>
          <p:spPr>
            <a:xfrm>
              <a:off x="3558673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523222-FCE3-A8E5-3C0C-26000AA0AD86}"/>
                </a:ext>
              </a:extLst>
            </p:cNvPr>
            <p:cNvSpPr/>
            <p:nvPr/>
          </p:nvSpPr>
          <p:spPr>
            <a:xfrm>
              <a:off x="3885898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E1FCC3A-3ACF-A38A-AA59-449EC4FF3E98}"/>
                </a:ext>
              </a:extLst>
            </p:cNvPr>
            <p:cNvSpPr/>
            <p:nvPr/>
          </p:nvSpPr>
          <p:spPr>
            <a:xfrm>
              <a:off x="4207436" y="3245803"/>
              <a:ext cx="213757" cy="20933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3050203000203" pitchFamily="34" charset="0"/>
              </a:endParaRPr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29FAC96C-3FFA-7509-5812-57F9ADA97709}"/>
              </a:ext>
            </a:extLst>
          </p:cNvPr>
          <p:cNvGrpSpPr/>
          <p:nvPr/>
        </p:nvGrpSpPr>
        <p:grpSpPr>
          <a:xfrm>
            <a:off x="1718280" y="2275994"/>
            <a:ext cx="1184739" cy="2546299"/>
            <a:chOff x="1718280" y="2275994"/>
            <a:chExt cx="1184739" cy="2546299"/>
          </a:xfrm>
        </p:grpSpPr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15B7665E-6AF9-389A-AAF8-5CDCF4C18279}"/>
                </a:ext>
              </a:extLst>
            </p:cNvPr>
            <p:cNvGrpSpPr/>
            <p:nvPr/>
          </p:nvGrpSpPr>
          <p:grpSpPr>
            <a:xfrm>
              <a:off x="1744001" y="2275994"/>
              <a:ext cx="1159018" cy="2498255"/>
              <a:chOff x="5280759" y="2179738"/>
              <a:chExt cx="1159018" cy="2498255"/>
            </a:xfrm>
          </p:grpSpPr>
          <p:cxnSp>
            <p:nvCxnSpPr>
              <p:cNvPr id="699" name="Düz Bağlayıcı 440">
                <a:extLst>
                  <a:ext uri="{FF2B5EF4-FFF2-40B4-BE49-F238E27FC236}">
                    <a16:creationId xmlns:a16="http://schemas.microsoft.com/office/drawing/2014/main" id="{285C656D-407F-502B-97B9-4CE506812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6268" y="2179738"/>
                <a:ext cx="0" cy="972000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Düz Bağlayıcı 440">
                <a:extLst>
                  <a:ext uri="{FF2B5EF4-FFF2-40B4-BE49-F238E27FC236}">
                    <a16:creationId xmlns:a16="http://schemas.microsoft.com/office/drawing/2014/main" id="{1934EC54-ED4B-0189-109A-93CC71D14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815" y="2182632"/>
                <a:ext cx="0" cy="972000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Düz Bağlayıcı 440">
                <a:extLst>
                  <a:ext uri="{FF2B5EF4-FFF2-40B4-BE49-F238E27FC236}">
                    <a16:creationId xmlns:a16="http://schemas.microsoft.com/office/drawing/2014/main" id="{0E74CCBE-6B01-36AE-0E18-0A6CA8BF1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7553" y="2182632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Düz Bağlayıcı 440">
                <a:extLst>
                  <a:ext uri="{FF2B5EF4-FFF2-40B4-BE49-F238E27FC236}">
                    <a16:creationId xmlns:a16="http://schemas.microsoft.com/office/drawing/2014/main" id="{4E6A9E50-03F8-A07C-2AAE-62645210F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100" y="2182632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Düz Bağlayıcı 440">
                <a:extLst>
                  <a:ext uri="{FF2B5EF4-FFF2-40B4-BE49-F238E27FC236}">
                    <a16:creationId xmlns:a16="http://schemas.microsoft.com/office/drawing/2014/main" id="{8B68B606-5460-2930-D9B0-9CC2B48D5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4047" y="3429000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Düz Bağlayıcı 440">
                <a:extLst>
                  <a:ext uri="{FF2B5EF4-FFF2-40B4-BE49-F238E27FC236}">
                    <a16:creationId xmlns:a16="http://schemas.microsoft.com/office/drawing/2014/main" id="{BE3B88CE-85ED-D49E-56D8-C6B6AA9EEF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9263" y="3431625"/>
                <a:ext cx="0" cy="1246368"/>
              </a:xfrm>
              <a:prstGeom prst="line">
                <a:avLst/>
              </a:prstGeom>
              <a:solidFill>
                <a:srgbClr val="5B2C8E"/>
              </a:solidFill>
              <a:ln w="57150" cap="rnd">
                <a:solidFill>
                  <a:srgbClr val="5B2C8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688E3CC2-4384-3425-319F-9D655F420E28}"/>
                  </a:ext>
                </a:extLst>
              </p:cNvPr>
              <p:cNvGrpSpPr/>
              <p:nvPr/>
            </p:nvGrpSpPr>
            <p:grpSpPr>
              <a:xfrm>
                <a:off x="5280759" y="3365355"/>
                <a:ext cx="1159018" cy="273364"/>
                <a:chOff x="4766651" y="3666877"/>
                <a:chExt cx="1159018" cy="273364"/>
              </a:xfrm>
              <a:solidFill>
                <a:srgbClr val="5B2C8E"/>
              </a:solidFill>
            </p:grpSpPr>
            <p:sp>
              <p:nvSpPr>
                <p:cNvPr id="694" name="Dikdörtgen 256">
                  <a:extLst>
                    <a:ext uri="{FF2B5EF4-FFF2-40B4-BE49-F238E27FC236}">
                      <a16:creationId xmlns:a16="http://schemas.microsoft.com/office/drawing/2014/main" id="{651B1727-D6A6-D26F-B5F1-21E74AA16CEF}"/>
                    </a:ext>
                  </a:extLst>
                </p:cNvPr>
                <p:cNvSpPr/>
                <p:nvPr/>
              </p:nvSpPr>
              <p:spPr>
                <a:xfrm>
                  <a:off x="4766651" y="3666877"/>
                  <a:ext cx="516934" cy="273364"/>
                </a:xfrm>
                <a:prstGeom prst="roundRect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ptos" panose="020B0503050203000203" pitchFamily="34" charset="0"/>
                      <a:ea typeface="Aptos" panose="020B0609020000020004" pitchFamily="49" charset="0"/>
                      <a:cs typeface="Aptos" panose="020B0609020000020004" pitchFamily="49" charset="0"/>
                    </a:rPr>
                    <a:t>SA</a:t>
                  </a:r>
                </a:p>
              </p:txBody>
            </p:sp>
            <p:sp>
              <p:nvSpPr>
                <p:cNvPr id="695" name="Dikdörtgen 256">
                  <a:extLst>
                    <a:ext uri="{FF2B5EF4-FFF2-40B4-BE49-F238E27FC236}">
                      <a16:creationId xmlns:a16="http://schemas.microsoft.com/office/drawing/2014/main" id="{02A5E4D4-04D1-A08F-745B-D3FBBB8ECFCB}"/>
                    </a:ext>
                  </a:extLst>
                </p:cNvPr>
                <p:cNvSpPr/>
                <p:nvPr/>
              </p:nvSpPr>
              <p:spPr>
                <a:xfrm>
                  <a:off x="5408735" y="3666877"/>
                  <a:ext cx="516934" cy="273364"/>
                </a:xfrm>
                <a:prstGeom prst="roundRect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ptos" panose="020B0503050203000203" pitchFamily="34" charset="0"/>
                      <a:ea typeface="Aptos" panose="020B0609020000020004" pitchFamily="49" charset="0"/>
                      <a:cs typeface="Aptos" panose="020B0609020000020004" pitchFamily="49" charset="0"/>
                    </a:rPr>
                    <a:t>SA</a:t>
                  </a:r>
                </a:p>
              </p:txBody>
            </p:sp>
          </p:grp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DF84E04A-533E-5826-A827-1767BFDF5ECD}"/>
                </a:ext>
              </a:extLst>
            </p:cNvPr>
            <p:cNvGrpSpPr/>
            <p:nvPr/>
          </p:nvGrpSpPr>
          <p:grpSpPr>
            <a:xfrm>
              <a:off x="1718280" y="2375838"/>
              <a:ext cx="1181436" cy="973944"/>
              <a:chOff x="3405954" y="3043172"/>
              <a:chExt cx="1181436" cy="973944"/>
            </a:xfrm>
          </p:grpSpPr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82293C2D-ED08-3E00-3041-02F2EFC3D1EF}"/>
                  </a:ext>
                </a:extLst>
              </p:cNvPr>
              <p:cNvSpPr/>
              <p:nvPr/>
            </p:nvSpPr>
            <p:spPr>
              <a:xfrm>
                <a:off x="3405954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99EA6BF2-343A-67AB-7403-00A9C3EDCC0B}"/>
                  </a:ext>
                </a:extLst>
              </p:cNvPr>
              <p:cNvSpPr/>
              <p:nvPr/>
            </p:nvSpPr>
            <p:spPr>
              <a:xfrm>
                <a:off x="3727240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32795FD8-ECCC-93E2-B070-AA69AB66A235}"/>
                  </a:ext>
                </a:extLst>
              </p:cNvPr>
              <p:cNvSpPr/>
              <p:nvPr/>
            </p:nvSpPr>
            <p:spPr>
              <a:xfrm>
                <a:off x="4048527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3B304C3B-6AC3-6001-EA2E-DD108E11C7D3}"/>
                  </a:ext>
                </a:extLst>
              </p:cNvPr>
              <p:cNvSpPr/>
              <p:nvPr/>
            </p:nvSpPr>
            <p:spPr>
              <a:xfrm>
                <a:off x="4370065" y="3043172"/>
                <a:ext cx="213757" cy="209339"/>
              </a:xfrm>
              <a:prstGeom prst="ellipse">
                <a:avLst/>
              </a:prstGeom>
              <a:solidFill>
                <a:srgbClr val="5B2B8E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20C9A886-5358-0A67-F97F-C8112E499B74}"/>
                  </a:ext>
                </a:extLst>
              </p:cNvPr>
              <p:cNvGrpSpPr/>
              <p:nvPr/>
            </p:nvGrpSpPr>
            <p:grpSpPr>
              <a:xfrm>
                <a:off x="3405954" y="3043172"/>
                <a:ext cx="1177868" cy="973944"/>
                <a:chOff x="1719325" y="2280273"/>
                <a:chExt cx="1177868" cy="973944"/>
              </a:xfrm>
              <a:solidFill>
                <a:srgbClr val="5B2B8E"/>
              </a:solidFill>
            </p:grpSpPr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475CE089-7D98-8726-71D4-B63E24CC6617}"/>
                    </a:ext>
                  </a:extLst>
                </p:cNvPr>
                <p:cNvSpPr/>
                <p:nvPr/>
              </p:nvSpPr>
              <p:spPr>
                <a:xfrm>
                  <a:off x="1719325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0BCF59C6-4F3A-83B3-FF19-A3A73A984CC0}"/>
                    </a:ext>
                  </a:extLst>
                </p:cNvPr>
                <p:cNvSpPr/>
                <p:nvPr/>
              </p:nvSpPr>
              <p:spPr>
                <a:xfrm>
                  <a:off x="2040611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819F36C0-F9CE-5607-E087-7F8BFC16F514}"/>
                    </a:ext>
                  </a:extLst>
                </p:cNvPr>
                <p:cNvSpPr/>
                <p:nvPr/>
              </p:nvSpPr>
              <p:spPr>
                <a:xfrm>
                  <a:off x="2361898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5CFF356B-F229-B7FF-8034-F6C51D1A7C5C}"/>
                    </a:ext>
                  </a:extLst>
                </p:cNvPr>
                <p:cNvSpPr/>
                <p:nvPr/>
              </p:nvSpPr>
              <p:spPr>
                <a:xfrm>
                  <a:off x="2683436" y="3044878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859B633E-0B3C-E1FD-CB24-5F4A35A6EE6C}"/>
                    </a:ext>
                  </a:extLst>
                </p:cNvPr>
                <p:cNvSpPr/>
                <p:nvPr/>
              </p:nvSpPr>
              <p:spPr>
                <a:xfrm>
                  <a:off x="1719325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AE20769D-0E1C-F744-3501-382DC5E578DB}"/>
                    </a:ext>
                  </a:extLst>
                </p:cNvPr>
                <p:cNvSpPr/>
                <p:nvPr/>
              </p:nvSpPr>
              <p:spPr>
                <a:xfrm>
                  <a:off x="2040611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75772571-0448-5DED-305B-6B26C0919163}"/>
                    </a:ext>
                  </a:extLst>
                </p:cNvPr>
                <p:cNvSpPr/>
                <p:nvPr/>
              </p:nvSpPr>
              <p:spPr>
                <a:xfrm>
                  <a:off x="2683436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7F9DBFDC-7BFD-3109-FB2E-17B08717942F}"/>
                    </a:ext>
                  </a:extLst>
                </p:cNvPr>
                <p:cNvSpPr/>
                <p:nvPr/>
              </p:nvSpPr>
              <p:spPr>
                <a:xfrm>
                  <a:off x="2361898" y="2784904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D622D795-4141-076A-EBCB-3C0131284A8C}"/>
                    </a:ext>
                  </a:extLst>
                </p:cNvPr>
                <p:cNvSpPr/>
                <p:nvPr/>
              </p:nvSpPr>
              <p:spPr>
                <a:xfrm>
                  <a:off x="1719325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C1843A63-38A2-E7D4-FB2E-13F4E0631EF5}"/>
                    </a:ext>
                  </a:extLst>
                </p:cNvPr>
                <p:cNvSpPr/>
                <p:nvPr/>
              </p:nvSpPr>
              <p:spPr>
                <a:xfrm>
                  <a:off x="2040611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95FD21DB-5753-2D2B-4926-50497B76AAF3}"/>
                    </a:ext>
                  </a:extLst>
                </p:cNvPr>
                <p:cNvSpPr/>
                <p:nvPr/>
              </p:nvSpPr>
              <p:spPr>
                <a:xfrm>
                  <a:off x="2361898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FF18ECBE-6127-1E1F-1528-428C34EBF503}"/>
                    </a:ext>
                  </a:extLst>
                </p:cNvPr>
                <p:cNvSpPr/>
                <p:nvPr/>
              </p:nvSpPr>
              <p:spPr>
                <a:xfrm>
                  <a:off x="2683436" y="228027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A497175C-FCF2-F382-1A29-B53DB312BF23}"/>
                  </a:ext>
                </a:extLst>
              </p:cNvPr>
              <p:cNvGrpSpPr/>
              <p:nvPr/>
            </p:nvGrpSpPr>
            <p:grpSpPr>
              <a:xfrm>
                <a:off x="3409522" y="3287955"/>
                <a:ext cx="1177868" cy="209339"/>
                <a:chOff x="3243325" y="3245803"/>
                <a:chExt cx="1177868" cy="209339"/>
              </a:xfrm>
              <a:solidFill>
                <a:srgbClr val="5B2B8E"/>
              </a:solidFill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E2703086-A255-E576-5BC8-FAD989A2FCBB}"/>
                    </a:ext>
                  </a:extLst>
                </p:cNvPr>
                <p:cNvSpPr/>
                <p:nvPr/>
              </p:nvSpPr>
              <p:spPr>
                <a:xfrm>
                  <a:off x="3243325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171B8B8F-E9F2-7F45-9DB7-1F5056AFAE95}"/>
                    </a:ext>
                  </a:extLst>
                </p:cNvPr>
                <p:cNvSpPr/>
                <p:nvPr/>
              </p:nvSpPr>
              <p:spPr>
                <a:xfrm>
                  <a:off x="3564611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F91A1599-C431-F06F-2CDC-7FEC54609936}"/>
                    </a:ext>
                  </a:extLst>
                </p:cNvPr>
                <p:cNvSpPr/>
                <p:nvPr/>
              </p:nvSpPr>
              <p:spPr>
                <a:xfrm>
                  <a:off x="3885898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9DE2C792-FE07-EA38-5598-B778079F1AC9}"/>
                    </a:ext>
                  </a:extLst>
                </p:cNvPr>
                <p:cNvSpPr/>
                <p:nvPr/>
              </p:nvSpPr>
              <p:spPr>
                <a:xfrm>
                  <a:off x="4207436" y="3245803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647B0BEB-632A-211C-095F-18A2533F178D}"/>
                </a:ext>
              </a:extLst>
            </p:cNvPr>
            <p:cNvGrpSpPr/>
            <p:nvPr/>
          </p:nvGrpSpPr>
          <p:grpSpPr>
            <a:xfrm>
              <a:off x="1739281" y="3831137"/>
              <a:ext cx="857693" cy="991156"/>
              <a:chOff x="3413886" y="3045341"/>
              <a:chExt cx="857693" cy="991156"/>
            </a:xfrm>
            <a:solidFill>
              <a:srgbClr val="5B2B8E"/>
            </a:solidFill>
          </p:grpSpPr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E3278D3E-FD67-FBCF-6C56-E70B97F1B6A6}"/>
                  </a:ext>
                </a:extLst>
              </p:cNvPr>
              <p:cNvSpPr/>
              <p:nvPr/>
            </p:nvSpPr>
            <p:spPr>
              <a:xfrm rot="10800000">
                <a:off x="4056713" y="382715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D70A98FC-90B2-11A0-8FD6-0AEECBB8778F}"/>
                  </a:ext>
                </a:extLst>
              </p:cNvPr>
              <p:cNvSpPr/>
              <p:nvPr/>
            </p:nvSpPr>
            <p:spPr>
              <a:xfrm rot="10800000">
                <a:off x="3413888" y="382715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68F8D81D-0F76-2CC2-F033-0FE27CCAE04E}"/>
                  </a:ext>
                </a:extLst>
              </p:cNvPr>
              <p:cNvSpPr/>
              <p:nvPr/>
            </p:nvSpPr>
            <p:spPr>
              <a:xfrm rot="10800000">
                <a:off x="4056711" y="304534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EA409A19-C719-52BB-CC9B-C15A3988B063}"/>
                  </a:ext>
                </a:extLst>
              </p:cNvPr>
              <p:cNvSpPr/>
              <p:nvPr/>
            </p:nvSpPr>
            <p:spPr>
              <a:xfrm rot="10800000">
                <a:off x="3413886" y="304534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0109508F-B21C-0148-3915-F3147AAA8106}"/>
                  </a:ext>
                </a:extLst>
              </p:cNvPr>
              <p:cNvSpPr/>
              <p:nvPr/>
            </p:nvSpPr>
            <p:spPr>
              <a:xfrm>
                <a:off x="4056711" y="3305315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E73AA9C8-609D-EC76-0768-DF2B1E5DE16D}"/>
                  </a:ext>
                </a:extLst>
              </p:cNvPr>
              <p:cNvSpPr/>
              <p:nvPr/>
            </p:nvSpPr>
            <p:spPr>
              <a:xfrm>
                <a:off x="3413886" y="3305315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9E71A61E-366A-6C08-9638-E779CCE34986}"/>
                  </a:ext>
                </a:extLst>
              </p:cNvPr>
              <p:cNvSpPr/>
              <p:nvPr/>
            </p:nvSpPr>
            <p:spPr>
              <a:xfrm>
                <a:off x="3415249" y="355257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B4A7B3BF-49BE-8364-AD97-B3D5A701AFC7}"/>
                  </a:ext>
                </a:extLst>
              </p:cNvPr>
              <p:cNvSpPr/>
              <p:nvPr/>
            </p:nvSpPr>
            <p:spPr>
              <a:xfrm>
                <a:off x="4057822" y="3552577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</p:grp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68640B18-7250-CFCA-F791-CF287D3E1CED}"/>
              </a:ext>
            </a:extLst>
          </p:cNvPr>
          <p:cNvGrpSpPr/>
          <p:nvPr/>
        </p:nvGrpSpPr>
        <p:grpSpPr>
          <a:xfrm>
            <a:off x="1739585" y="3830387"/>
            <a:ext cx="1180931" cy="2517273"/>
            <a:chOff x="1739585" y="3830387"/>
            <a:chExt cx="1180931" cy="2517273"/>
          </a:xfrm>
        </p:grpSpPr>
        <p:grpSp>
          <p:nvGrpSpPr>
            <p:cNvPr id="763" name="Group 762">
              <a:extLst>
                <a:ext uri="{FF2B5EF4-FFF2-40B4-BE49-F238E27FC236}">
                  <a16:creationId xmlns:a16="http://schemas.microsoft.com/office/drawing/2014/main" id="{6231CDAD-DFA1-496A-9775-F2912A9986F8}"/>
                </a:ext>
              </a:extLst>
            </p:cNvPr>
            <p:cNvGrpSpPr/>
            <p:nvPr/>
          </p:nvGrpSpPr>
          <p:grpSpPr>
            <a:xfrm>
              <a:off x="1745981" y="3877149"/>
              <a:ext cx="1159018" cy="2470511"/>
              <a:chOff x="4617229" y="3730288"/>
              <a:chExt cx="1159018" cy="2470511"/>
            </a:xfrm>
          </p:grpSpPr>
          <p:cxnSp>
            <p:nvCxnSpPr>
              <p:cNvPr id="749" name="Düz Bağlayıcı 440">
                <a:extLst>
                  <a:ext uri="{FF2B5EF4-FFF2-40B4-BE49-F238E27FC236}">
                    <a16:creationId xmlns:a16="http://schemas.microsoft.com/office/drawing/2014/main" id="{8C6A254F-4891-DF1A-591F-BA0553B79D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4595" y="3740860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Düz Bağlayıcı 440">
                <a:extLst>
                  <a:ext uri="{FF2B5EF4-FFF2-40B4-BE49-F238E27FC236}">
                    <a16:creationId xmlns:a16="http://schemas.microsoft.com/office/drawing/2014/main" id="{A5373431-E80E-CF3F-D2CE-F1E38220D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2428" y="3730288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Düz Bağlayıcı 440">
                <a:extLst>
                  <a:ext uri="{FF2B5EF4-FFF2-40B4-BE49-F238E27FC236}">
                    <a16:creationId xmlns:a16="http://schemas.microsoft.com/office/drawing/2014/main" id="{ED514475-F9E7-7979-9E8A-EACC50BA3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5231" y="4934370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Düz Bağlayıcı 440">
                <a:extLst>
                  <a:ext uri="{FF2B5EF4-FFF2-40B4-BE49-F238E27FC236}">
                    <a16:creationId xmlns:a16="http://schemas.microsoft.com/office/drawing/2014/main" id="{F9E0D580-F9AC-2E5E-8BFD-61ED95A58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0447" y="4942279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Düz Bağlayıcı 440">
                <a:extLst>
                  <a:ext uri="{FF2B5EF4-FFF2-40B4-BE49-F238E27FC236}">
                    <a16:creationId xmlns:a16="http://schemas.microsoft.com/office/drawing/2014/main" id="{54725281-7E26-D6A4-2078-3D0B87BA3E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8804" y="4954431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Düz Bağlayıcı 440">
                <a:extLst>
                  <a:ext uri="{FF2B5EF4-FFF2-40B4-BE49-F238E27FC236}">
                    <a16:creationId xmlns:a16="http://schemas.microsoft.com/office/drawing/2014/main" id="{C9F5BC53-2AF5-E9DB-EBCC-FC6488883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7142" y="4947586"/>
                <a:ext cx="0" cy="1246368"/>
              </a:xfrm>
              <a:prstGeom prst="line">
                <a:avLst/>
              </a:prstGeom>
              <a:solidFill>
                <a:srgbClr val="F72485"/>
              </a:solidFill>
              <a:ln w="57150" cap="rnd">
                <a:solidFill>
                  <a:srgbClr val="F7248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" name="Dikdörtgen 256">
                <a:extLst>
                  <a:ext uri="{FF2B5EF4-FFF2-40B4-BE49-F238E27FC236}">
                    <a16:creationId xmlns:a16="http://schemas.microsoft.com/office/drawing/2014/main" id="{45EB14FB-5163-AEA6-6F83-C1705B1B06C0}"/>
                  </a:ext>
                </a:extLst>
              </p:cNvPr>
              <p:cNvSpPr/>
              <p:nvPr/>
            </p:nvSpPr>
            <p:spPr>
              <a:xfrm>
                <a:off x="4617229" y="4765011"/>
                <a:ext cx="516934" cy="273364"/>
              </a:xfrm>
              <a:prstGeom prst="roundRect">
                <a:avLst/>
              </a:prstGeom>
              <a:solidFill>
                <a:srgbClr val="F7248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759" name="Dikdörtgen 256">
                <a:extLst>
                  <a:ext uri="{FF2B5EF4-FFF2-40B4-BE49-F238E27FC236}">
                    <a16:creationId xmlns:a16="http://schemas.microsoft.com/office/drawing/2014/main" id="{E0E0B9C9-D669-BFAD-F241-7D2F381F8857}"/>
                  </a:ext>
                </a:extLst>
              </p:cNvPr>
              <p:cNvSpPr/>
              <p:nvPr/>
            </p:nvSpPr>
            <p:spPr>
              <a:xfrm>
                <a:off x="5259313" y="4765011"/>
                <a:ext cx="516934" cy="273364"/>
              </a:xfrm>
              <a:prstGeom prst="roundRect">
                <a:avLst/>
              </a:prstGeom>
              <a:solidFill>
                <a:srgbClr val="F72485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3093126D-5653-86DC-743D-C48F0D4C0984}"/>
                </a:ext>
              </a:extLst>
            </p:cNvPr>
            <p:cNvGrpSpPr/>
            <p:nvPr/>
          </p:nvGrpSpPr>
          <p:grpSpPr>
            <a:xfrm>
              <a:off x="2057996" y="3830387"/>
              <a:ext cx="862520" cy="991156"/>
              <a:chOff x="4871739" y="3043494"/>
              <a:chExt cx="862520" cy="991156"/>
            </a:xfrm>
            <a:solidFill>
              <a:srgbClr val="F72485"/>
            </a:solidFill>
          </p:grpSpPr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6080FC80-813A-78F3-1A8E-2E307E7488F7}"/>
                  </a:ext>
                </a:extLst>
              </p:cNvPr>
              <p:cNvSpPr/>
              <p:nvPr/>
            </p:nvSpPr>
            <p:spPr>
              <a:xfrm rot="10800000">
                <a:off x="5519140" y="382531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0479B3D1-EA01-6E7C-35D0-EDC37440FE07}"/>
                  </a:ext>
                </a:extLst>
              </p:cNvPr>
              <p:cNvSpPr/>
              <p:nvPr/>
            </p:nvSpPr>
            <p:spPr>
              <a:xfrm rot="10800000">
                <a:off x="4876568" y="3825311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1C2E69BA-9A67-3314-8170-1D50902CDF8D}"/>
                  </a:ext>
                </a:extLst>
              </p:cNvPr>
              <p:cNvSpPr/>
              <p:nvPr/>
            </p:nvSpPr>
            <p:spPr>
              <a:xfrm rot="10800000">
                <a:off x="5519138" y="3043494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latin typeface="Aptos" panose="020B0503050203000203" pitchFamily="34" charset="0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EC47EE96-B363-BF4B-0217-A121A58BA683}"/>
                  </a:ext>
                </a:extLst>
              </p:cNvPr>
              <p:cNvSpPr/>
              <p:nvPr/>
            </p:nvSpPr>
            <p:spPr>
              <a:xfrm rot="10800000">
                <a:off x="4876566" y="3043494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D9168F84-C619-A2B0-98A2-E800BAB678BC}"/>
                  </a:ext>
                </a:extLst>
              </p:cNvPr>
              <p:cNvSpPr/>
              <p:nvPr/>
            </p:nvSpPr>
            <p:spPr>
              <a:xfrm>
                <a:off x="5519138" y="330346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9F44DAD3-5105-2240-DAE2-1BE2B8A39ED2}"/>
                  </a:ext>
                </a:extLst>
              </p:cNvPr>
              <p:cNvSpPr/>
              <p:nvPr/>
            </p:nvSpPr>
            <p:spPr>
              <a:xfrm>
                <a:off x="4876566" y="3303468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014642BE-9CC7-78B9-3006-5B27DAC10BEC}"/>
                  </a:ext>
                </a:extLst>
              </p:cNvPr>
              <p:cNvSpPr/>
              <p:nvPr/>
            </p:nvSpPr>
            <p:spPr>
              <a:xfrm>
                <a:off x="4871739" y="3550730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BB07B7F3-62B5-59F6-9B61-5CB3F0BEFEA9}"/>
                  </a:ext>
                </a:extLst>
              </p:cNvPr>
              <p:cNvSpPr/>
              <p:nvPr/>
            </p:nvSpPr>
            <p:spPr>
              <a:xfrm>
                <a:off x="5520502" y="3550730"/>
                <a:ext cx="213757" cy="20933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9BAAD923-F13D-B9AB-B1E4-87E5B429CF70}"/>
                </a:ext>
              </a:extLst>
            </p:cNvPr>
            <p:cNvGrpSpPr/>
            <p:nvPr/>
          </p:nvGrpSpPr>
          <p:grpSpPr>
            <a:xfrm>
              <a:off x="1739585" y="5273627"/>
              <a:ext cx="1177892" cy="981551"/>
              <a:chOff x="3307676" y="5348514"/>
              <a:chExt cx="1177892" cy="981551"/>
            </a:xfrm>
          </p:grpSpPr>
          <p:grpSp>
            <p:nvGrpSpPr>
              <p:cNvPr id="681" name="Group 680">
                <a:extLst>
                  <a:ext uri="{FF2B5EF4-FFF2-40B4-BE49-F238E27FC236}">
                    <a16:creationId xmlns:a16="http://schemas.microsoft.com/office/drawing/2014/main" id="{BFAA906C-7E0E-B38B-5984-0C334CF7752A}"/>
                  </a:ext>
                </a:extLst>
              </p:cNvPr>
              <p:cNvGrpSpPr/>
              <p:nvPr/>
            </p:nvGrpSpPr>
            <p:grpSpPr>
              <a:xfrm>
                <a:off x="3307676" y="5348514"/>
                <a:ext cx="1177456" cy="981551"/>
                <a:chOff x="1736133" y="5176080"/>
                <a:chExt cx="1177456" cy="981551"/>
              </a:xfrm>
              <a:solidFill>
                <a:srgbClr val="F2F3F8"/>
              </a:solidFill>
            </p:grpSpPr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5BC95D86-07A4-C973-BE01-9C2D39A42D81}"/>
                    </a:ext>
                  </a:extLst>
                </p:cNvPr>
                <p:cNvSpPr/>
                <p:nvPr/>
              </p:nvSpPr>
              <p:spPr>
                <a:xfrm rot="10800000">
                  <a:off x="2699832" y="5948292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86" name="Oval 685">
                  <a:extLst>
                    <a:ext uri="{FF2B5EF4-FFF2-40B4-BE49-F238E27FC236}">
                      <a16:creationId xmlns:a16="http://schemas.microsoft.com/office/drawing/2014/main" id="{90C0F363-42ED-E707-6CE1-018A31AB542E}"/>
                    </a:ext>
                  </a:extLst>
                </p:cNvPr>
                <p:cNvSpPr/>
                <p:nvPr/>
              </p:nvSpPr>
              <p:spPr>
                <a:xfrm rot="10800000">
                  <a:off x="2378294" y="5948292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87" name="Oval 686">
                  <a:extLst>
                    <a:ext uri="{FF2B5EF4-FFF2-40B4-BE49-F238E27FC236}">
                      <a16:creationId xmlns:a16="http://schemas.microsoft.com/office/drawing/2014/main" id="{CCD585EB-A79C-BDE8-6BDA-7E2294FE0ABB}"/>
                    </a:ext>
                  </a:extLst>
                </p:cNvPr>
                <p:cNvSpPr/>
                <p:nvPr/>
              </p:nvSpPr>
              <p:spPr>
                <a:xfrm rot="10800000">
                  <a:off x="2051322" y="5940685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88" name="Oval 687">
                  <a:extLst>
                    <a:ext uri="{FF2B5EF4-FFF2-40B4-BE49-F238E27FC236}">
                      <a16:creationId xmlns:a16="http://schemas.microsoft.com/office/drawing/2014/main" id="{7E436102-6766-F5C9-FFA9-26F962D47C93}"/>
                    </a:ext>
                  </a:extLst>
                </p:cNvPr>
                <p:cNvSpPr/>
                <p:nvPr/>
              </p:nvSpPr>
              <p:spPr>
                <a:xfrm rot="10800000">
                  <a:off x="1736133" y="5940685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93" name="Oval 692">
                  <a:extLst>
                    <a:ext uri="{FF2B5EF4-FFF2-40B4-BE49-F238E27FC236}">
                      <a16:creationId xmlns:a16="http://schemas.microsoft.com/office/drawing/2014/main" id="{62E4B903-4753-1BFD-9162-EAB856229D54}"/>
                    </a:ext>
                  </a:extLst>
                </p:cNvPr>
                <p:cNvSpPr/>
                <p:nvPr/>
              </p:nvSpPr>
              <p:spPr>
                <a:xfrm rot="10800000">
                  <a:off x="2699832" y="5183687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9A518F1E-2D8B-B608-274F-6C478060477B}"/>
                    </a:ext>
                  </a:extLst>
                </p:cNvPr>
                <p:cNvSpPr/>
                <p:nvPr/>
              </p:nvSpPr>
              <p:spPr>
                <a:xfrm rot="10800000">
                  <a:off x="2378294" y="5183687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698" name="Oval 697">
                  <a:extLst>
                    <a:ext uri="{FF2B5EF4-FFF2-40B4-BE49-F238E27FC236}">
                      <a16:creationId xmlns:a16="http://schemas.microsoft.com/office/drawing/2014/main" id="{CC6366EE-E886-FB33-ADAC-0E8EE302F93F}"/>
                    </a:ext>
                  </a:extLst>
                </p:cNvPr>
                <p:cNvSpPr/>
                <p:nvPr/>
              </p:nvSpPr>
              <p:spPr>
                <a:xfrm rot="10800000">
                  <a:off x="2051322" y="5176080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1" name="Oval 700">
                  <a:extLst>
                    <a:ext uri="{FF2B5EF4-FFF2-40B4-BE49-F238E27FC236}">
                      <a16:creationId xmlns:a16="http://schemas.microsoft.com/office/drawing/2014/main" id="{D628FDB0-72A1-E4BA-A36C-B83417CF0D7E}"/>
                    </a:ext>
                  </a:extLst>
                </p:cNvPr>
                <p:cNvSpPr/>
                <p:nvPr/>
              </p:nvSpPr>
              <p:spPr>
                <a:xfrm rot="10800000">
                  <a:off x="1736133" y="5176080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E628F11F-FC0A-B853-9DB7-B948C0AB41CC}"/>
                    </a:ext>
                  </a:extLst>
                </p:cNvPr>
                <p:cNvSpPr/>
                <p:nvPr/>
              </p:nvSpPr>
              <p:spPr>
                <a:xfrm rot="10800000">
                  <a:off x="2378294" y="5443661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3" name="Oval 702">
                  <a:extLst>
                    <a:ext uri="{FF2B5EF4-FFF2-40B4-BE49-F238E27FC236}">
                      <a16:creationId xmlns:a16="http://schemas.microsoft.com/office/drawing/2014/main" id="{77D9999A-2B4A-F68C-8FD8-3C52E264DC43}"/>
                    </a:ext>
                  </a:extLst>
                </p:cNvPr>
                <p:cNvSpPr/>
                <p:nvPr/>
              </p:nvSpPr>
              <p:spPr>
                <a:xfrm rot="10800000">
                  <a:off x="2051322" y="5436054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4" name="Oval 703">
                  <a:extLst>
                    <a:ext uri="{FF2B5EF4-FFF2-40B4-BE49-F238E27FC236}">
                      <a16:creationId xmlns:a16="http://schemas.microsoft.com/office/drawing/2014/main" id="{2A2C973B-8AE5-0EB4-0234-34E22F1544EB}"/>
                    </a:ext>
                  </a:extLst>
                </p:cNvPr>
                <p:cNvSpPr/>
                <p:nvPr/>
              </p:nvSpPr>
              <p:spPr>
                <a:xfrm rot="10800000">
                  <a:off x="1736133" y="5436054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5" name="Oval 704">
                  <a:extLst>
                    <a:ext uri="{FF2B5EF4-FFF2-40B4-BE49-F238E27FC236}">
                      <a16:creationId xmlns:a16="http://schemas.microsoft.com/office/drawing/2014/main" id="{3DE25699-60C7-34C1-7446-98E69BC75C9B}"/>
                    </a:ext>
                  </a:extLst>
                </p:cNvPr>
                <p:cNvSpPr/>
                <p:nvPr/>
              </p:nvSpPr>
              <p:spPr>
                <a:xfrm rot="10800000">
                  <a:off x="2699832" y="5443661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19C6BC96-4351-C588-01FF-649A39F03372}"/>
                  </a:ext>
                </a:extLst>
              </p:cNvPr>
              <p:cNvGrpSpPr/>
              <p:nvPr/>
            </p:nvGrpSpPr>
            <p:grpSpPr>
              <a:xfrm>
                <a:off x="3307700" y="5865216"/>
                <a:ext cx="1177868" cy="209339"/>
                <a:chOff x="3243325" y="3245803"/>
                <a:chExt cx="1177868" cy="209339"/>
              </a:xfrm>
              <a:solidFill>
                <a:srgbClr val="F2F3F8"/>
              </a:solidFill>
            </p:grpSpPr>
            <p:sp>
              <p:nvSpPr>
                <p:cNvPr id="707" name="Oval 706">
                  <a:extLst>
                    <a:ext uri="{FF2B5EF4-FFF2-40B4-BE49-F238E27FC236}">
                      <a16:creationId xmlns:a16="http://schemas.microsoft.com/office/drawing/2014/main" id="{FFED8D2B-FB33-684D-9AA6-054161CF96F8}"/>
                    </a:ext>
                  </a:extLst>
                </p:cNvPr>
                <p:cNvSpPr/>
                <p:nvPr/>
              </p:nvSpPr>
              <p:spPr>
                <a:xfrm>
                  <a:off x="3243325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9420E536-4328-CAF0-1E51-A08A33FD7768}"/>
                    </a:ext>
                  </a:extLst>
                </p:cNvPr>
                <p:cNvSpPr/>
                <p:nvPr/>
              </p:nvSpPr>
              <p:spPr>
                <a:xfrm>
                  <a:off x="3558673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56F20F7E-2B25-5BFA-C785-0AABC0AECF09}"/>
                    </a:ext>
                  </a:extLst>
                </p:cNvPr>
                <p:cNvSpPr/>
                <p:nvPr/>
              </p:nvSpPr>
              <p:spPr>
                <a:xfrm>
                  <a:off x="3885898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10" name="Oval 709">
                  <a:extLst>
                    <a:ext uri="{FF2B5EF4-FFF2-40B4-BE49-F238E27FC236}">
                      <a16:creationId xmlns:a16="http://schemas.microsoft.com/office/drawing/2014/main" id="{6AA23D60-D446-A5F6-37A2-FDDB0748CC14}"/>
                    </a:ext>
                  </a:extLst>
                </p:cNvPr>
                <p:cNvSpPr/>
                <p:nvPr/>
              </p:nvSpPr>
              <p:spPr>
                <a:xfrm>
                  <a:off x="4207436" y="3245803"/>
                  <a:ext cx="213757" cy="209339"/>
                </a:xfrm>
                <a:prstGeom prst="ellipse">
                  <a:avLst/>
                </a:prstGeom>
                <a:solidFill>
                  <a:srgbClr val="F72485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AD38D27-5A7D-ECA9-472F-BCB0B42909F7}"/>
              </a:ext>
            </a:extLst>
          </p:cNvPr>
          <p:cNvSpPr/>
          <p:nvPr/>
        </p:nvSpPr>
        <p:spPr>
          <a:xfrm>
            <a:off x="20" y="981778"/>
            <a:ext cx="9143960" cy="54265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A793A-80DF-CFC8-3C62-B819CCCE1C52}"/>
              </a:ext>
            </a:extLst>
          </p:cNvPr>
          <p:cNvGrpSpPr/>
          <p:nvPr/>
        </p:nvGrpSpPr>
        <p:grpSpPr>
          <a:xfrm>
            <a:off x="-3252" y="4440099"/>
            <a:ext cx="9151505" cy="822073"/>
            <a:chOff x="-7500" y="1413164"/>
            <a:chExt cx="9151505" cy="872836"/>
          </a:xfrm>
          <a:solidFill>
            <a:srgbClr val="D6DDE5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6B31036-E78B-2D4C-79DA-8A9A364FE5A2}"/>
                    </a:ext>
                  </a:extLst>
                </p:cNvPr>
                <p:cNvSpPr/>
                <p:nvPr/>
              </p:nvSpPr>
              <p:spPr>
                <a:xfrm>
                  <a:off x="-7500" y="1413164"/>
                  <a:ext cx="9144005" cy="872836"/>
                </a:xfrm>
                <a:prstGeom prst="rect">
                  <a:avLst/>
                </a:prstGeom>
                <a:solidFill>
                  <a:srgbClr val="FED6E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300"/>
                    </a:spcBef>
                  </a:pPr>
                  <a:r>
                    <a:rPr lang="en-US" sz="2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In the </a:t>
                  </a:r>
                  <a:r>
                    <a:rPr lang="en-US" sz="2400" b="1" dirty="0">
                      <a:solidFill>
                        <a:srgbClr val="E63946"/>
                      </a:solidFill>
                      <a:latin typeface="Aptos" panose="020B0503050203000203" pitchFamily="34" charset="0"/>
                    </a:rPr>
                    <a:t>worst case </a:t>
                  </a:r>
                  <a:r>
                    <a:rPr lang="en-US" sz="2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when </a:t>
                  </a:r>
                  <a:r>
                    <a:rPr lang="el-GR" sz="24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Χ </a:t>
                  </a:r>
                  <a:r>
                    <a:rPr lang="en-US" sz="24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=</a:t>
                  </a:r>
                  <a:r>
                    <a:rPr lang="el-GR" sz="24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 Υ</a:t>
                  </a:r>
                  <a:br>
                    <a:rPr lang="en-US" sz="24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</a:br>
                  <a:r>
                    <a:rPr lang="en-US" sz="24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Total ACTs  = 2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4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 Actual ACTs</a:t>
                  </a: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6B31036-E78B-2D4C-79DA-8A9A364FE5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500" y="1413164"/>
                  <a:ext cx="9144005" cy="872836"/>
                </a:xfrm>
                <a:prstGeom prst="rect">
                  <a:avLst/>
                </a:prstGeom>
                <a:blipFill>
                  <a:blip r:embed="rId5"/>
                  <a:stretch>
                    <a:fillRect t="-6061"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A77E81-8027-DF9B-5BDA-A1E9709419F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396AAC-E804-59A6-AB7C-0901663F0EC3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8F70DF0-16B0-FD86-5205-AE226F6EEF5A}"/>
              </a:ext>
            </a:extLst>
          </p:cNvPr>
          <p:cNvGrpSpPr/>
          <p:nvPr/>
        </p:nvGrpSpPr>
        <p:grpSpPr>
          <a:xfrm>
            <a:off x="0" y="3249391"/>
            <a:ext cx="9144016" cy="872836"/>
            <a:chOff x="-20" y="1117365"/>
            <a:chExt cx="9144016" cy="8728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9226302-D5F2-6B78-F710-CD82CA737CB2}"/>
                </a:ext>
              </a:extLst>
            </p:cNvPr>
            <p:cNvGrpSpPr/>
            <p:nvPr/>
          </p:nvGrpSpPr>
          <p:grpSpPr>
            <a:xfrm>
              <a:off x="-14" y="1117365"/>
              <a:ext cx="9144010" cy="872836"/>
              <a:chOff x="-5" y="1413164"/>
              <a:chExt cx="9144010" cy="872836"/>
            </a:xfrm>
            <a:solidFill>
              <a:srgbClr val="D7E5F2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88CDAEE-445C-868B-E600-42F173A798D2}"/>
                  </a:ext>
                </a:extLst>
              </p:cNvPr>
              <p:cNvSpPr/>
              <p:nvPr/>
            </p:nvSpPr>
            <p:spPr>
              <a:xfrm>
                <a:off x="-5" y="1413164"/>
                <a:ext cx="9144005" cy="872836"/>
              </a:xfrm>
              <a:prstGeom prst="rect">
                <a:avLst/>
              </a:prstGeom>
              <a:solidFill>
                <a:srgbClr val="FDE9C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97BD4F6-BB3F-2387-731E-2AD5C0C10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" y="1413164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69FF195-59C8-D78C-96CE-17FD27A41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86000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4E0202-9686-F8F1-E383-9EBD1F5D2123}"/>
                </a:ext>
              </a:extLst>
            </p:cNvPr>
            <p:cNvSpPr txBox="1"/>
            <p:nvPr/>
          </p:nvSpPr>
          <p:spPr>
            <a:xfrm>
              <a:off x="-20" y="1169385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Naively counting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the activations affecting a subarray</a:t>
              </a:r>
              <a:b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</a:br>
              <a:r>
                <a:rPr lang="en-US" sz="22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overestimates the activation count </a:t>
              </a:r>
              <a:r>
                <a:rPr lang="en-US" sz="2200" dirty="0">
                  <a:solidFill>
                    <a:srgbClr val="001F60"/>
                  </a:solidFill>
                  <a:latin typeface="Aptos" panose="020B0503050203000203" pitchFamily="34" charset="0"/>
                </a:rPr>
                <a:t>of cells and </a:t>
              </a:r>
              <a:r>
                <a:rPr lang="en-US" sz="22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increases overheads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7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DED44-546C-D2A8-89E8-29B323E68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B417-260D-4378-A4DF-321349DB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ColumnKeeper-D 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614F0-A20C-8C38-F830-2957A339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24</a:t>
            </a:fld>
            <a:endParaRPr lang="tr-TR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C69FF1-519A-0976-8DA7-B71D57B61063}"/>
              </a:ext>
            </a:extLst>
          </p:cNvPr>
          <p:cNvGrpSpPr/>
          <p:nvPr/>
        </p:nvGrpSpPr>
        <p:grpSpPr>
          <a:xfrm>
            <a:off x="-14" y="2554476"/>
            <a:ext cx="9144010" cy="2336150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0B7FB5-67CF-BB20-A707-0212BABF16BA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Separately count activations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in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odd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and 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even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columns of each subarray to </a:t>
              </a:r>
              <a: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mitigate ColumnDisturb </a:t>
              </a:r>
              <a:b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</a:rPr>
              </a:b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at 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 performance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and 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energy overheads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4C7D16-0E6B-93F6-E720-1BF8999437F2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B4F2154-FCFB-965C-2CBB-E20D6BB0A9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27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F20B6-AAFA-840B-9798-5C179D3CD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E061F55E-4980-1870-2104-0FFDF3C9300C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Memory Request Scheduler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19FA7-E294-4978-6AC6-4C8FA60B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-D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00BA-3070-9E46-2F46-9759E4BF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B45823-91F9-0D0C-DEF0-CEDDFF9DDEF9}"/>
              </a:ext>
            </a:extLst>
          </p:cNvPr>
          <p:cNvSpPr/>
          <p:nvPr/>
        </p:nvSpPr>
        <p:spPr>
          <a:xfrm>
            <a:off x="-1" y="2604228"/>
            <a:ext cx="7822259" cy="38441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4AF759-0AAE-1C1E-7613-26AD2E074B04}"/>
              </a:ext>
            </a:extLst>
          </p:cNvPr>
          <p:cNvSpPr/>
          <p:nvPr/>
        </p:nvSpPr>
        <p:spPr>
          <a:xfrm>
            <a:off x="1787995" y="2740423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8B1E344-6B40-79AB-7F82-F81DEEA8AFB9}"/>
              </a:ext>
            </a:extLst>
          </p:cNvPr>
          <p:cNvGrpSpPr/>
          <p:nvPr/>
        </p:nvGrpSpPr>
        <p:grpSpPr>
          <a:xfrm>
            <a:off x="1954770" y="2707000"/>
            <a:ext cx="1153961" cy="2999905"/>
            <a:chOff x="1100453" y="1765010"/>
            <a:chExt cx="770011" cy="200176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03863EA-3663-FB81-65A3-3212F93B94B1}"/>
                </a:ext>
              </a:extLst>
            </p:cNvPr>
            <p:cNvGrpSpPr/>
            <p:nvPr/>
          </p:nvGrpSpPr>
          <p:grpSpPr>
            <a:xfrm>
              <a:off x="1203925" y="2026272"/>
              <a:ext cx="568144" cy="1740507"/>
              <a:chOff x="3684227" y="1475126"/>
              <a:chExt cx="568144" cy="1740507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5A09403F-1FB2-8347-3102-C954CEDAB627}"/>
                  </a:ext>
                </a:extLst>
              </p:cNvPr>
              <p:cNvSpPr/>
              <p:nvPr/>
            </p:nvSpPr>
            <p:spPr>
              <a:xfrm>
                <a:off x="3684227" y="1475126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5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DB71C7-11D1-C79E-FC27-CF1CC0146739}"/>
                  </a:ext>
                </a:extLst>
              </p:cNvPr>
              <p:cNvSpPr/>
              <p:nvPr/>
            </p:nvSpPr>
            <p:spPr>
              <a:xfrm>
                <a:off x="3684227" y="1790918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8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6726512-18CB-EA92-0A2E-5F81B08E6A69}"/>
                  </a:ext>
                </a:extLst>
              </p:cNvPr>
              <p:cNvSpPr/>
              <p:nvPr/>
            </p:nvSpPr>
            <p:spPr>
              <a:xfrm>
                <a:off x="3684227" y="2106711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4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6D7D909-9253-C039-25E0-A49BD6D4DFC8}"/>
                  </a:ext>
                </a:extLst>
              </p:cNvPr>
              <p:cNvSpPr/>
              <p:nvPr/>
            </p:nvSpPr>
            <p:spPr>
              <a:xfrm>
                <a:off x="3684227" y="2422504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3D3070D-32F4-7C30-625F-A4F3BBDB0EAE}"/>
                  </a:ext>
                </a:extLst>
              </p:cNvPr>
              <p:cNvSpPr/>
              <p:nvPr/>
            </p:nvSpPr>
            <p:spPr>
              <a:xfrm>
                <a:off x="3684227" y="2899840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072557E-0F4E-89E2-2484-824613DD63AA}"/>
                  </a:ext>
                </a:extLst>
              </p:cNvPr>
              <p:cNvSpPr txBox="1"/>
              <p:nvPr/>
            </p:nvSpPr>
            <p:spPr>
              <a:xfrm>
                <a:off x="3831718" y="2646984"/>
                <a:ext cx="277252" cy="26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CF47216-B5C1-574A-16BC-ABAF9F6B2675}"/>
                </a:ext>
              </a:extLst>
            </p:cNvPr>
            <p:cNvSpPr txBox="1"/>
            <p:nvPr/>
          </p:nvSpPr>
          <p:spPr>
            <a:xfrm>
              <a:off x="1100453" y="1765010"/>
              <a:ext cx="770011" cy="26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CT-Even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8AF392-A385-2DBE-5826-FCBB4F7F5540}"/>
              </a:ext>
            </a:extLst>
          </p:cNvPr>
          <p:cNvSpPr txBox="1"/>
          <p:nvPr/>
        </p:nvSpPr>
        <p:spPr>
          <a:xfrm>
            <a:off x="-5" y="977466"/>
            <a:ext cx="9144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2C8E"/>
                </a:solidFill>
                <a:latin typeface="Aptos" panose="020B0503050203000203" pitchFamily="34" charset="0"/>
              </a:rPr>
              <a:t>ColumnKeeper-D</a:t>
            </a:r>
            <a:r>
              <a:rPr lang="en-US" sz="2000" dirty="0">
                <a:latin typeface="Aptos" panose="020B0503050203000203" pitchFamily="34" charset="0"/>
              </a:rPr>
              <a:t> consists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Counter Table – Even (CT-Even):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Counts activations in even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Counter Table – Odd (CT-Odd):</a:t>
            </a:r>
            <a:r>
              <a:rPr lang="en-US" sz="2000" b="1" dirty="0">
                <a:latin typeface="Aptos" panose="020B0503050203000203" pitchFamily="34" charset="0"/>
              </a:rPr>
              <a:t>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Counts activations in odd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Row Pointer Table (RPT):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Points to the next row to be preventively refreshed </a:t>
            </a:r>
            <a:b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</a:b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in each subarray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CB77FD-DE75-6D1E-A43D-8396444FC14E}"/>
              </a:ext>
            </a:extLst>
          </p:cNvPr>
          <p:cNvGrpSpPr/>
          <p:nvPr/>
        </p:nvGrpSpPr>
        <p:grpSpPr>
          <a:xfrm>
            <a:off x="3148385" y="2707000"/>
            <a:ext cx="1068121" cy="2999905"/>
            <a:chOff x="1137347" y="1765010"/>
            <a:chExt cx="712732" cy="200176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6487CC7-4F40-C1CE-F049-C95596D5CD05}"/>
                </a:ext>
              </a:extLst>
            </p:cNvPr>
            <p:cNvGrpSpPr/>
            <p:nvPr/>
          </p:nvGrpSpPr>
          <p:grpSpPr>
            <a:xfrm>
              <a:off x="1203925" y="2026272"/>
              <a:ext cx="568144" cy="1740507"/>
              <a:chOff x="3684227" y="1475126"/>
              <a:chExt cx="568144" cy="174050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C10907-2DA4-1564-30DC-A2F3DBE110FA}"/>
                  </a:ext>
                </a:extLst>
              </p:cNvPr>
              <p:cNvSpPr/>
              <p:nvPr/>
            </p:nvSpPr>
            <p:spPr>
              <a:xfrm>
                <a:off x="3684227" y="1475126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D3B80B9-1DB4-135F-9F73-6A93140BA1FE}"/>
                  </a:ext>
                </a:extLst>
              </p:cNvPr>
              <p:cNvSpPr/>
              <p:nvPr/>
            </p:nvSpPr>
            <p:spPr>
              <a:xfrm>
                <a:off x="3684227" y="1790918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4005FEF-6397-3B64-6414-2B99B7984D48}"/>
                  </a:ext>
                </a:extLst>
              </p:cNvPr>
              <p:cNvSpPr/>
              <p:nvPr/>
            </p:nvSpPr>
            <p:spPr>
              <a:xfrm>
                <a:off x="3684227" y="2106711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9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F73D62-7A45-5012-BBE9-4CCA656C4B66}"/>
                  </a:ext>
                </a:extLst>
              </p:cNvPr>
              <p:cNvSpPr/>
              <p:nvPr/>
            </p:nvSpPr>
            <p:spPr>
              <a:xfrm>
                <a:off x="3684227" y="2422504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E339A04-D7C7-0141-3310-743797ACD6CF}"/>
                  </a:ext>
                </a:extLst>
              </p:cNvPr>
              <p:cNvSpPr/>
              <p:nvPr/>
            </p:nvSpPr>
            <p:spPr>
              <a:xfrm>
                <a:off x="3684227" y="2899840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3AB827-D94A-FC13-76E5-27EF6B89A270}"/>
                  </a:ext>
                </a:extLst>
              </p:cNvPr>
              <p:cNvSpPr txBox="1"/>
              <p:nvPr/>
            </p:nvSpPr>
            <p:spPr>
              <a:xfrm>
                <a:off x="3831718" y="2646984"/>
                <a:ext cx="277252" cy="26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CD146D-508C-0B2D-0D41-780AEA755DA1}"/>
                </a:ext>
              </a:extLst>
            </p:cNvPr>
            <p:cNvSpPr txBox="1"/>
            <p:nvPr/>
          </p:nvSpPr>
          <p:spPr>
            <a:xfrm>
              <a:off x="1137347" y="1765010"/>
              <a:ext cx="712732" cy="26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CT-Odd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D12495-5C56-7D5D-2D4F-0A1873232FE4}"/>
              </a:ext>
            </a:extLst>
          </p:cNvPr>
          <p:cNvGrpSpPr/>
          <p:nvPr/>
        </p:nvGrpSpPr>
        <p:grpSpPr>
          <a:xfrm>
            <a:off x="1321742" y="3099670"/>
            <a:ext cx="400110" cy="2599217"/>
            <a:chOff x="3782923" y="1863618"/>
            <a:chExt cx="266984" cy="173439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297F6D0-9895-7499-B2F3-7EF8BAE0C750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67" y="1869622"/>
              <a:ext cx="0" cy="172465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1E790B3-B4D3-B6CE-3C57-D06C7A73CBF1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36" y="1863618"/>
              <a:ext cx="16395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BCD41F4-AA56-00CF-E1B0-B57D604F59E5}"/>
                </a:ext>
              </a:extLst>
            </p:cNvPr>
            <p:cNvCxnSpPr/>
            <p:nvPr/>
          </p:nvCxnSpPr>
          <p:spPr>
            <a:xfrm>
              <a:off x="3849989" y="3598017"/>
              <a:ext cx="16395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B08995E-9668-59A7-6F4D-6035C865F4A3}"/>
                </a:ext>
              </a:extLst>
            </p:cNvPr>
            <p:cNvSpPr txBox="1"/>
            <p:nvPr/>
          </p:nvSpPr>
          <p:spPr>
            <a:xfrm rot="16200000">
              <a:off x="3467667" y="2597978"/>
              <a:ext cx="897495" cy="26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ptos" panose="020B0503050203000203" pitchFamily="34" charset="0"/>
                </a:rPr>
                <a:t>N</a:t>
              </a:r>
              <a:r>
                <a:rPr lang="en-US" sz="2000" baseline="-25000" dirty="0">
                  <a:latin typeface="Aptos" panose="020B0503050203000203" pitchFamily="34" charset="0"/>
                </a:rPr>
                <a:t>SUBARRAYS</a:t>
              </a:r>
              <a:endParaRPr lang="en-US" sz="2000" dirty="0">
                <a:latin typeface="Aptos" panose="020B050305020300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2242BF-AFEB-C383-1BE2-7226EA5E7B4E}"/>
              </a:ext>
            </a:extLst>
          </p:cNvPr>
          <p:cNvGrpSpPr/>
          <p:nvPr/>
        </p:nvGrpSpPr>
        <p:grpSpPr>
          <a:xfrm>
            <a:off x="2109832" y="3098350"/>
            <a:ext cx="851437" cy="1419766"/>
            <a:chOff x="2262232" y="3250934"/>
            <a:chExt cx="851437" cy="14197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DD3BFD-491D-6CA2-11CD-73AFE3B1D0EC}"/>
                </a:ext>
              </a:extLst>
            </p:cNvPr>
            <p:cNvSpPr/>
            <p:nvPr/>
          </p:nvSpPr>
          <p:spPr>
            <a:xfrm>
              <a:off x="2262232" y="3250934"/>
              <a:ext cx="85143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7D9D5B-0F70-1337-802C-F13A24780525}"/>
                </a:ext>
              </a:extLst>
            </p:cNvPr>
            <p:cNvSpPr/>
            <p:nvPr/>
          </p:nvSpPr>
          <p:spPr>
            <a:xfrm>
              <a:off x="2262232" y="3724188"/>
              <a:ext cx="85143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655D41-65E7-DCF5-196C-B183978012AA}"/>
                </a:ext>
              </a:extLst>
            </p:cNvPr>
            <p:cNvSpPr/>
            <p:nvPr/>
          </p:nvSpPr>
          <p:spPr>
            <a:xfrm>
              <a:off x="2262232" y="4197444"/>
              <a:ext cx="85143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9B51FD-8D1E-E237-63C7-4E2099844A3E}"/>
              </a:ext>
            </a:extLst>
          </p:cNvPr>
          <p:cNvGrpSpPr/>
          <p:nvPr/>
        </p:nvGrpSpPr>
        <p:grpSpPr>
          <a:xfrm>
            <a:off x="3248159" y="3098350"/>
            <a:ext cx="851437" cy="1419766"/>
            <a:chOff x="3400559" y="3250934"/>
            <a:chExt cx="851437" cy="141976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72880C-7FF1-1AA1-B706-97758165B110}"/>
                </a:ext>
              </a:extLst>
            </p:cNvPr>
            <p:cNvSpPr/>
            <p:nvPr/>
          </p:nvSpPr>
          <p:spPr>
            <a:xfrm>
              <a:off x="3400559" y="3250934"/>
              <a:ext cx="85143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D1206E-88C1-98D3-128C-4592B20A4F1A}"/>
                </a:ext>
              </a:extLst>
            </p:cNvPr>
            <p:cNvSpPr/>
            <p:nvPr/>
          </p:nvSpPr>
          <p:spPr>
            <a:xfrm>
              <a:off x="3400559" y="3724188"/>
              <a:ext cx="85143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B14D6E-5693-D976-8788-10257978EC18}"/>
                </a:ext>
              </a:extLst>
            </p:cNvPr>
            <p:cNvSpPr/>
            <p:nvPr/>
          </p:nvSpPr>
          <p:spPr>
            <a:xfrm>
              <a:off x="3400559" y="4197444"/>
              <a:ext cx="85143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3DA6289E-4B6C-12E3-99A2-DC1BA6F228A1}"/>
              </a:ext>
            </a:extLst>
          </p:cNvPr>
          <p:cNvSpPr/>
          <p:nvPr/>
        </p:nvSpPr>
        <p:spPr>
          <a:xfrm>
            <a:off x="6438535" y="2740423"/>
            <a:ext cx="842389" cy="3072098"/>
          </a:xfrm>
          <a:prstGeom prst="rect">
            <a:avLst/>
          </a:prstGeom>
          <a:solidFill>
            <a:srgbClr val="FCDADD"/>
          </a:solidFill>
          <a:ln w="19050">
            <a:solidFill>
              <a:srgbClr val="E639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47E579-39DC-A28C-6E87-CB417D8121CF}"/>
              </a:ext>
            </a:extLst>
          </p:cNvPr>
          <p:cNvGrpSpPr/>
          <p:nvPr/>
        </p:nvGrpSpPr>
        <p:grpSpPr>
          <a:xfrm>
            <a:off x="6441307" y="2731893"/>
            <a:ext cx="839617" cy="2979984"/>
            <a:chOff x="6441307" y="2731893"/>
            <a:chExt cx="839617" cy="297998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8F144EC-D628-D547-4936-5A734C08E1D7}"/>
                </a:ext>
              </a:extLst>
            </p:cNvPr>
            <p:cNvSpPr txBox="1"/>
            <p:nvPr/>
          </p:nvSpPr>
          <p:spPr>
            <a:xfrm>
              <a:off x="6441307" y="2731893"/>
              <a:ext cx="839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RPT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39D5621-1373-D601-82C7-425261714221}"/>
                </a:ext>
              </a:extLst>
            </p:cNvPr>
            <p:cNvSpPr/>
            <p:nvPr/>
          </p:nvSpPr>
          <p:spPr>
            <a:xfrm>
              <a:off x="6545919" y="3108668"/>
              <a:ext cx="63416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373D73E-E8FD-FEDD-5E79-DA3EDBBEFA3E}"/>
                </a:ext>
              </a:extLst>
            </p:cNvPr>
            <p:cNvSpPr/>
            <p:nvPr/>
          </p:nvSpPr>
          <p:spPr>
            <a:xfrm>
              <a:off x="6545919" y="4055180"/>
              <a:ext cx="63416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B55A69B-9371-E9C1-DBD6-5E6A09D51DDE}"/>
                </a:ext>
              </a:extLst>
            </p:cNvPr>
            <p:cNvSpPr/>
            <p:nvPr/>
          </p:nvSpPr>
          <p:spPr>
            <a:xfrm>
              <a:off x="6545919" y="3581924"/>
              <a:ext cx="63416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C3F0E20-3BF2-C3A1-3768-FB3454DFC73A}"/>
                </a:ext>
              </a:extLst>
            </p:cNvPr>
            <p:cNvSpPr/>
            <p:nvPr/>
          </p:nvSpPr>
          <p:spPr>
            <a:xfrm>
              <a:off x="6545915" y="4528435"/>
              <a:ext cx="63416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E390DE1-CE57-ACFE-598F-AD76BF0D7637}"/>
                </a:ext>
              </a:extLst>
            </p:cNvPr>
            <p:cNvSpPr/>
            <p:nvPr/>
          </p:nvSpPr>
          <p:spPr>
            <a:xfrm>
              <a:off x="6545919" y="5238621"/>
              <a:ext cx="634167" cy="473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D924140-CEC1-9260-2660-3C37126E8609}"/>
                </a:ext>
              </a:extLst>
            </p:cNvPr>
            <p:cNvSpPr txBox="1"/>
            <p:nvPr/>
          </p:nvSpPr>
          <p:spPr>
            <a:xfrm>
              <a:off x="6663984" y="4854681"/>
              <a:ext cx="415497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2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1574B-A9F0-7545-C49D-3F3D7FA0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4C692-B57C-4099-41C8-CB327E372F77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90ECD9A-78DF-8811-A1A6-A339BBAAD4A6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235B01A-022C-41E5-49F2-281397AA61FF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7F4723-F7F8-A295-D1CE-3C854C2E5EEB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8FB86E-59D0-63D8-1528-8F1D56CC5A6E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739B87-3B05-BA1A-1B62-47803F6053B4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1C00DC6-D135-11B7-C3F9-6E84982E92C4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4E5231C-2A0C-60DB-CDED-97D7CEF17226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9909C3D-BFDC-1416-5223-B5950794207A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06FFD08-64B9-23E1-B8A5-163BFD98A339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7BCD0C3-C748-AF21-BD6D-A93ABA4B62C6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92C6EEE-E218-E9BB-BA82-EECA45A4E9C3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202516F-FE7F-1CBE-59E2-48763D6E3FE2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Memory Request Scheduler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8BE39-12D4-30A8-E69F-925C3DAD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-D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258FB-B77C-2F65-23A0-60E07F03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6903A1-0ED0-C979-4161-6EA5B99A5437}"/>
              </a:ext>
            </a:extLst>
          </p:cNvPr>
          <p:cNvSpPr/>
          <p:nvPr/>
        </p:nvSpPr>
        <p:spPr>
          <a:xfrm>
            <a:off x="1321740" y="2604228"/>
            <a:ext cx="6124089" cy="38441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C97C92A-5FC0-FE14-366D-71943A938266}"/>
              </a:ext>
            </a:extLst>
          </p:cNvPr>
          <p:cNvSpPr/>
          <p:nvPr/>
        </p:nvSpPr>
        <p:spPr>
          <a:xfrm>
            <a:off x="1791170" y="2740423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8402266-A7B7-ECF6-8261-FB28A6992AA2}"/>
              </a:ext>
            </a:extLst>
          </p:cNvPr>
          <p:cNvGrpSpPr/>
          <p:nvPr/>
        </p:nvGrpSpPr>
        <p:grpSpPr>
          <a:xfrm>
            <a:off x="1954208" y="2707000"/>
            <a:ext cx="1150787" cy="2999905"/>
            <a:chOff x="1100082" y="1765010"/>
            <a:chExt cx="767893" cy="200176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FB6DD42-8F45-8FC9-F055-60AEFC0CA516}"/>
                </a:ext>
              </a:extLst>
            </p:cNvPr>
            <p:cNvGrpSpPr/>
            <p:nvPr/>
          </p:nvGrpSpPr>
          <p:grpSpPr>
            <a:xfrm>
              <a:off x="1203925" y="2026272"/>
              <a:ext cx="568144" cy="1740507"/>
              <a:chOff x="3684227" y="1475126"/>
              <a:chExt cx="568144" cy="1740507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1B1390F-6B2D-121D-8A7B-A569E619A6A6}"/>
                  </a:ext>
                </a:extLst>
              </p:cNvPr>
              <p:cNvSpPr/>
              <p:nvPr/>
            </p:nvSpPr>
            <p:spPr>
              <a:xfrm>
                <a:off x="3684227" y="1475126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5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D41FD7F4-D68C-84D0-16C9-873448AFBA72}"/>
                  </a:ext>
                </a:extLst>
              </p:cNvPr>
              <p:cNvSpPr/>
              <p:nvPr/>
            </p:nvSpPr>
            <p:spPr>
              <a:xfrm>
                <a:off x="3684227" y="1790918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8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AE67B169-67D7-EAC1-A21B-5E2504AC586D}"/>
                  </a:ext>
                </a:extLst>
              </p:cNvPr>
              <p:cNvSpPr/>
              <p:nvPr/>
            </p:nvSpPr>
            <p:spPr>
              <a:xfrm>
                <a:off x="3684227" y="2106711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4</a:t>
                </a: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4A96FED6-D947-BD3F-7451-0B0C836E5254}"/>
                  </a:ext>
                </a:extLst>
              </p:cNvPr>
              <p:cNvSpPr/>
              <p:nvPr/>
            </p:nvSpPr>
            <p:spPr>
              <a:xfrm>
                <a:off x="3684227" y="2422504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98D9DC3-3592-7420-8EAB-015FD958D994}"/>
                  </a:ext>
                </a:extLst>
              </p:cNvPr>
              <p:cNvSpPr/>
              <p:nvPr/>
            </p:nvSpPr>
            <p:spPr>
              <a:xfrm>
                <a:off x="3684227" y="2899840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6E45ED5F-0958-864C-D822-C945DD399C24}"/>
                  </a:ext>
                </a:extLst>
              </p:cNvPr>
              <p:cNvSpPr txBox="1"/>
              <p:nvPr/>
            </p:nvSpPr>
            <p:spPr>
              <a:xfrm>
                <a:off x="3831718" y="2646984"/>
                <a:ext cx="277252" cy="26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64B3D9D-CDF4-754E-3AD6-7956BD0FB219}"/>
                </a:ext>
              </a:extLst>
            </p:cNvPr>
            <p:cNvSpPr txBox="1"/>
            <p:nvPr/>
          </p:nvSpPr>
          <p:spPr>
            <a:xfrm>
              <a:off x="1100082" y="1765010"/>
              <a:ext cx="767893" cy="26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CT-Even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E8549E-D8D8-38E6-08D3-D104B1AC9D7E}"/>
              </a:ext>
            </a:extLst>
          </p:cNvPr>
          <p:cNvSpPr txBox="1"/>
          <p:nvPr/>
        </p:nvSpPr>
        <p:spPr>
          <a:xfrm>
            <a:off x="-5" y="977466"/>
            <a:ext cx="9144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Upon a row activation in subarray k, ColumnKeeper-D: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Increments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both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CT-Even and CT-Odd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entries for subarray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Increments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CT-Even entry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for the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previous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subarray </a:t>
            </a:r>
            <a:endParaRPr lang="en-US" sz="2000" dirty="0">
              <a:solidFill>
                <a:srgbClr val="E63946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Increments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CT-Odd entry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for the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next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subarray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58E62B-6BD2-5557-4A3E-240AD9B9F075}"/>
              </a:ext>
            </a:extLst>
          </p:cNvPr>
          <p:cNvGrpSpPr/>
          <p:nvPr/>
        </p:nvGrpSpPr>
        <p:grpSpPr>
          <a:xfrm>
            <a:off x="3124346" y="2707000"/>
            <a:ext cx="1119013" cy="2999905"/>
            <a:chOff x="1121307" y="1765010"/>
            <a:chExt cx="746691" cy="200176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8A791C-5785-14C0-5043-E90EFFCF0E43}"/>
                </a:ext>
              </a:extLst>
            </p:cNvPr>
            <p:cNvGrpSpPr/>
            <p:nvPr/>
          </p:nvGrpSpPr>
          <p:grpSpPr>
            <a:xfrm>
              <a:off x="1203925" y="2026272"/>
              <a:ext cx="568144" cy="1740507"/>
              <a:chOff x="3684227" y="1475126"/>
              <a:chExt cx="568144" cy="174050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25F18-4790-5400-03B0-845A245B4C98}"/>
                  </a:ext>
                </a:extLst>
              </p:cNvPr>
              <p:cNvSpPr/>
              <p:nvPr/>
            </p:nvSpPr>
            <p:spPr>
              <a:xfrm>
                <a:off x="3684227" y="1475126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1702079-EC27-661E-EFEF-7045AD141D30}"/>
                  </a:ext>
                </a:extLst>
              </p:cNvPr>
              <p:cNvSpPr/>
              <p:nvPr/>
            </p:nvSpPr>
            <p:spPr>
              <a:xfrm>
                <a:off x="3684227" y="1790918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AC5A2F-F24A-FE2B-CFCD-47F3AFF194FB}"/>
                  </a:ext>
                </a:extLst>
              </p:cNvPr>
              <p:cNvSpPr/>
              <p:nvPr/>
            </p:nvSpPr>
            <p:spPr>
              <a:xfrm>
                <a:off x="3684227" y="2106711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9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CF16953-3A7C-9A89-17BE-420B1FDB2D7B}"/>
                  </a:ext>
                </a:extLst>
              </p:cNvPr>
              <p:cNvSpPr/>
              <p:nvPr/>
            </p:nvSpPr>
            <p:spPr>
              <a:xfrm>
                <a:off x="3684227" y="2422504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E60C30-1D56-9627-69BC-80DB8553A7BD}"/>
                  </a:ext>
                </a:extLst>
              </p:cNvPr>
              <p:cNvSpPr/>
              <p:nvPr/>
            </p:nvSpPr>
            <p:spPr>
              <a:xfrm>
                <a:off x="3684227" y="2899840"/>
                <a:ext cx="56814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0EEAC0-B703-0548-4C22-24138FAC95BD}"/>
                  </a:ext>
                </a:extLst>
              </p:cNvPr>
              <p:cNvSpPr txBox="1"/>
              <p:nvPr/>
            </p:nvSpPr>
            <p:spPr>
              <a:xfrm>
                <a:off x="3831718" y="2646984"/>
                <a:ext cx="277252" cy="266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3B345-1F41-8ABA-BD9F-5D49B9F98356}"/>
                </a:ext>
              </a:extLst>
            </p:cNvPr>
            <p:cNvSpPr txBox="1"/>
            <p:nvPr/>
          </p:nvSpPr>
          <p:spPr>
            <a:xfrm>
              <a:off x="1121307" y="1765010"/>
              <a:ext cx="746691" cy="26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CT-Odd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6D6164F-F147-CEA5-5F48-2AD32E1EECBD}"/>
              </a:ext>
            </a:extLst>
          </p:cNvPr>
          <p:cNvGrpSpPr/>
          <p:nvPr/>
        </p:nvGrpSpPr>
        <p:grpSpPr>
          <a:xfrm>
            <a:off x="1321742" y="3099670"/>
            <a:ext cx="400110" cy="2599217"/>
            <a:chOff x="3782923" y="1863618"/>
            <a:chExt cx="266984" cy="173439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783C7F5-6577-539B-BA25-F8AB28A5C961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67" y="1869622"/>
              <a:ext cx="0" cy="172465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650E06C-7C68-48BB-B826-78871D0B4ED5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36" y="1863618"/>
              <a:ext cx="16395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B4B8572-CF61-45FF-89B2-6C4E72CD4FC7}"/>
                </a:ext>
              </a:extLst>
            </p:cNvPr>
            <p:cNvCxnSpPr/>
            <p:nvPr/>
          </p:nvCxnSpPr>
          <p:spPr>
            <a:xfrm>
              <a:off x="3849989" y="3598017"/>
              <a:ext cx="16395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13428EB-8809-3D96-D9C1-444A7B5DE3CA}"/>
                </a:ext>
              </a:extLst>
            </p:cNvPr>
            <p:cNvSpPr txBox="1"/>
            <p:nvPr/>
          </p:nvSpPr>
          <p:spPr>
            <a:xfrm rot="16200000">
              <a:off x="3467667" y="2597978"/>
              <a:ext cx="897495" cy="26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ptos" panose="020B0503050203000203" pitchFamily="34" charset="0"/>
                </a:rPr>
                <a:t>N</a:t>
              </a:r>
              <a:r>
                <a:rPr lang="en-US" sz="2000" baseline="-25000" dirty="0">
                  <a:latin typeface="Aptos" panose="020B0503050203000203" pitchFamily="34" charset="0"/>
                </a:rPr>
                <a:t>SUBARRAYS</a:t>
              </a:r>
              <a:endParaRPr lang="en-US" sz="2000" dirty="0">
                <a:latin typeface="Aptos" panose="020B050305020300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0F5CFF-4353-E0D2-075D-E7A315FABA60}"/>
              </a:ext>
            </a:extLst>
          </p:cNvPr>
          <p:cNvGrpSpPr/>
          <p:nvPr/>
        </p:nvGrpSpPr>
        <p:grpSpPr>
          <a:xfrm>
            <a:off x="2109832" y="3570121"/>
            <a:ext cx="1989763" cy="473256"/>
            <a:chOff x="2109832" y="3570121"/>
            <a:chExt cx="1989763" cy="4732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463EF8-A167-3B09-7AFF-A92E80847A10}"/>
                </a:ext>
              </a:extLst>
            </p:cNvPr>
            <p:cNvSpPr/>
            <p:nvPr/>
          </p:nvSpPr>
          <p:spPr>
            <a:xfrm>
              <a:off x="2109832" y="3570121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8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17CDED-6010-14FE-747C-E33347033506}"/>
                </a:ext>
              </a:extLst>
            </p:cNvPr>
            <p:cNvSpPr/>
            <p:nvPr/>
          </p:nvSpPr>
          <p:spPr>
            <a:xfrm>
              <a:off x="3248158" y="3570121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03BE7C-0DCE-F31F-0D4D-D01629BA52AE}"/>
              </a:ext>
            </a:extLst>
          </p:cNvPr>
          <p:cNvGrpSpPr/>
          <p:nvPr/>
        </p:nvGrpSpPr>
        <p:grpSpPr>
          <a:xfrm>
            <a:off x="2595966" y="3502381"/>
            <a:ext cx="1569555" cy="341177"/>
            <a:chOff x="2526225" y="3572122"/>
            <a:chExt cx="1569555" cy="3411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9F20CB-29B8-8561-7BFF-7DD9108537D7}"/>
                </a:ext>
              </a:extLst>
            </p:cNvPr>
            <p:cNvSpPr txBox="1"/>
            <p:nvPr/>
          </p:nvSpPr>
          <p:spPr>
            <a:xfrm>
              <a:off x="2526225" y="3574745"/>
              <a:ext cx="431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1F60"/>
                  </a:solidFill>
                  <a:latin typeface="Aptos" panose="020B0503050203000203" pitchFamily="34" charset="0"/>
                </a:rPr>
                <a:t>+1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00D5C9-E8F7-634E-4FB1-DB3C958B42C7}"/>
                </a:ext>
              </a:extLst>
            </p:cNvPr>
            <p:cNvSpPr txBox="1"/>
            <p:nvPr/>
          </p:nvSpPr>
          <p:spPr>
            <a:xfrm>
              <a:off x="3664560" y="3572122"/>
              <a:ext cx="431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1F60"/>
                  </a:solidFill>
                  <a:latin typeface="Aptos" panose="020B0503050203000203" pitchFamily="34" charset="0"/>
                </a:rPr>
                <a:t>+1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8B42C-EDCA-3CEE-F93B-CF139CC0AF98}"/>
              </a:ext>
            </a:extLst>
          </p:cNvPr>
          <p:cNvSpPr/>
          <p:nvPr/>
        </p:nvSpPr>
        <p:spPr>
          <a:xfrm>
            <a:off x="2111744" y="3100016"/>
            <a:ext cx="849526" cy="473256"/>
          </a:xfrm>
          <a:prstGeom prst="rect">
            <a:avLst/>
          </a:prstGeom>
          <a:solidFill>
            <a:srgbClr val="D6DDE5"/>
          </a:solidFill>
          <a:ln w="19050">
            <a:solidFill>
              <a:srgbClr val="001F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3AA58-E002-751D-9502-095E3506B772}"/>
              </a:ext>
            </a:extLst>
          </p:cNvPr>
          <p:cNvSpPr txBox="1"/>
          <p:nvPr/>
        </p:nvSpPr>
        <p:spPr>
          <a:xfrm>
            <a:off x="2603917" y="3038575"/>
            <a:ext cx="43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1F60"/>
                </a:solidFill>
                <a:latin typeface="Aptos" panose="020B0503050203000203" pitchFamily="34" charset="0"/>
              </a:rPr>
              <a:t>+1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0ACB3D-015C-ED6E-33B9-BC0CC4FECD84}"/>
              </a:ext>
            </a:extLst>
          </p:cNvPr>
          <p:cNvSpPr/>
          <p:nvPr/>
        </p:nvSpPr>
        <p:spPr>
          <a:xfrm>
            <a:off x="3248157" y="4041708"/>
            <a:ext cx="851437" cy="473256"/>
          </a:xfrm>
          <a:prstGeom prst="rect">
            <a:avLst/>
          </a:prstGeom>
          <a:solidFill>
            <a:srgbClr val="D6DDE5"/>
          </a:solidFill>
          <a:ln w="19050">
            <a:solidFill>
              <a:srgbClr val="001F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C32289-A833-8CA1-079D-0FF69A0AB2E4}"/>
              </a:ext>
            </a:extLst>
          </p:cNvPr>
          <p:cNvSpPr txBox="1"/>
          <p:nvPr/>
        </p:nvSpPr>
        <p:spPr>
          <a:xfrm>
            <a:off x="3747417" y="3988436"/>
            <a:ext cx="43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1F60"/>
                </a:solidFill>
                <a:latin typeface="Aptos" panose="020B0503050203000203" pitchFamily="34" charset="0"/>
              </a:rPr>
              <a:t>+1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2AD794-C122-5327-6DDE-E7B3F0B6DCD1}"/>
              </a:ext>
            </a:extLst>
          </p:cNvPr>
          <p:cNvGrpSpPr/>
          <p:nvPr/>
        </p:nvGrpSpPr>
        <p:grpSpPr>
          <a:xfrm>
            <a:off x="2109832" y="3100781"/>
            <a:ext cx="1989763" cy="1414948"/>
            <a:chOff x="2262232" y="3252416"/>
            <a:chExt cx="1989763" cy="141494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E31BF9A-F5AE-BD2E-1AAF-13D68B23918B}"/>
                </a:ext>
              </a:extLst>
            </p:cNvPr>
            <p:cNvGrpSpPr/>
            <p:nvPr/>
          </p:nvGrpSpPr>
          <p:grpSpPr>
            <a:xfrm>
              <a:off x="2262232" y="3722521"/>
              <a:ext cx="1989763" cy="473256"/>
              <a:chOff x="2109832" y="3570121"/>
              <a:chExt cx="1989763" cy="47325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06760D4-8F13-578F-B4B2-AC5F55A90DCF}"/>
                  </a:ext>
                </a:extLst>
              </p:cNvPr>
              <p:cNvSpPr/>
              <p:nvPr/>
            </p:nvSpPr>
            <p:spPr>
              <a:xfrm>
                <a:off x="2109832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9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53A4133-4DFA-457D-48DA-4E6814210891}"/>
                  </a:ext>
                </a:extLst>
              </p:cNvPr>
              <p:cNvSpPr/>
              <p:nvPr/>
            </p:nvSpPr>
            <p:spPr>
              <a:xfrm>
                <a:off x="3248158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3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6167EB-6226-8326-325C-59B0BE568721}"/>
                </a:ext>
              </a:extLst>
            </p:cNvPr>
            <p:cNvSpPr/>
            <p:nvPr/>
          </p:nvSpPr>
          <p:spPr>
            <a:xfrm>
              <a:off x="2264144" y="3252416"/>
              <a:ext cx="849526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71089-65AF-5763-49C0-A03D0C8F20B0}"/>
                </a:ext>
              </a:extLst>
            </p:cNvPr>
            <p:cNvSpPr/>
            <p:nvPr/>
          </p:nvSpPr>
          <p:spPr>
            <a:xfrm>
              <a:off x="3400557" y="4194108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0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7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585A2-1D93-46FC-951D-A8EC3113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DA5E958-CB60-DD4B-2F05-74715E21EC39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D3925E-C4A6-AC35-B846-5C4D082C4C21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1ADCCE-F432-B6C4-5FAA-920AEE61C094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9A5874A-E907-1AF7-EB5D-D243163ED201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8B953F4-A20E-81AB-718F-3487BD14DB36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0EB57BD-2B0F-E65B-EBD1-C65C1694A2C3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F07180C-AA16-9C86-098B-C210ACDADF5E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9DCE715-AA9A-0491-E31B-49917A5F84CE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8D8F7E0-9BE5-0CE2-CEFC-9D4B044D5C20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6360A07A-919F-5436-2007-ABACE9D51519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4B10728-705B-6406-7439-7FF97D3C34EC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11DDA81-DE94-BB76-1804-9FDEA8EE3339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53F6596-1CBF-1C66-EB86-B7A705282612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Memory Request Scheduler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E8C97D-64E7-84BD-34EC-13C7F3E207BC}"/>
              </a:ext>
            </a:extLst>
          </p:cNvPr>
          <p:cNvSpPr/>
          <p:nvPr/>
        </p:nvSpPr>
        <p:spPr>
          <a:xfrm>
            <a:off x="1321740" y="2604228"/>
            <a:ext cx="6124089" cy="38441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2A206B-1024-7D58-6721-B7C83129B86B}"/>
              </a:ext>
            </a:extLst>
          </p:cNvPr>
          <p:cNvSpPr/>
          <p:nvPr/>
        </p:nvSpPr>
        <p:spPr>
          <a:xfrm>
            <a:off x="1791170" y="2737248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F72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72E504-4AF8-F0D1-3B8D-213FBD6FECBC}"/>
              </a:ext>
            </a:extLst>
          </p:cNvPr>
          <p:cNvGrpSpPr/>
          <p:nvPr/>
        </p:nvGrpSpPr>
        <p:grpSpPr>
          <a:xfrm>
            <a:off x="1321742" y="3099670"/>
            <a:ext cx="400110" cy="2599217"/>
            <a:chOff x="3782923" y="1863618"/>
            <a:chExt cx="266984" cy="173439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C328F7B-2785-464E-513E-A82ABADB4E58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67" y="1869622"/>
              <a:ext cx="0" cy="172465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850F429-B447-B8ED-FEB6-E720CE79554B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36" y="1863618"/>
              <a:ext cx="16395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EFA4E03-6ABF-23FB-88BD-46BF14BA70BE}"/>
                </a:ext>
              </a:extLst>
            </p:cNvPr>
            <p:cNvCxnSpPr/>
            <p:nvPr/>
          </p:nvCxnSpPr>
          <p:spPr>
            <a:xfrm>
              <a:off x="3849989" y="3598017"/>
              <a:ext cx="16395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34A36D6-4AB7-6C0A-7E11-3E87519CD76A}"/>
                </a:ext>
              </a:extLst>
            </p:cNvPr>
            <p:cNvSpPr txBox="1"/>
            <p:nvPr/>
          </p:nvSpPr>
          <p:spPr>
            <a:xfrm rot="16200000">
              <a:off x="3467667" y="2597978"/>
              <a:ext cx="897495" cy="26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ptos" panose="020B0503050203000203" pitchFamily="34" charset="0"/>
                </a:rPr>
                <a:t>N</a:t>
              </a:r>
              <a:r>
                <a:rPr lang="en-US" sz="2000" baseline="-25000" dirty="0">
                  <a:latin typeface="Aptos" panose="020B0503050203000203" pitchFamily="34" charset="0"/>
                </a:rPr>
                <a:t>SUBARRAYS</a:t>
              </a:r>
              <a:endParaRPr lang="en-US" sz="2000" dirty="0">
                <a:latin typeface="Aptos" panose="020B05030502030002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439485-B017-AB95-850F-61F6EA02B94B}"/>
              </a:ext>
            </a:extLst>
          </p:cNvPr>
          <p:cNvGrpSpPr/>
          <p:nvPr/>
        </p:nvGrpSpPr>
        <p:grpSpPr>
          <a:xfrm>
            <a:off x="2953835" y="3238497"/>
            <a:ext cx="1556302" cy="1133710"/>
            <a:chOff x="2961269" y="3238497"/>
            <a:chExt cx="1556302" cy="11337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7F6BAAF-1FC3-FB4C-6AF0-0EBFF70C6623}"/>
                </a:ext>
              </a:extLst>
            </p:cNvPr>
            <p:cNvGrpSpPr/>
            <p:nvPr/>
          </p:nvGrpSpPr>
          <p:grpSpPr>
            <a:xfrm>
              <a:off x="2961271" y="3238497"/>
              <a:ext cx="1556300" cy="185585"/>
              <a:chOff x="2961271" y="3238497"/>
              <a:chExt cx="1556300" cy="185585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7602280-A006-0C84-ECD0-43E479769B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3B8BC98-5D67-9A5B-C5FC-B082E23CEB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E06859-A3E8-F58F-A33A-E5B3E7B88B1B}"/>
                </a:ext>
              </a:extLst>
            </p:cNvPr>
            <p:cNvGrpSpPr/>
            <p:nvPr/>
          </p:nvGrpSpPr>
          <p:grpSpPr>
            <a:xfrm>
              <a:off x="2961269" y="3709857"/>
              <a:ext cx="1556300" cy="185585"/>
              <a:chOff x="2961271" y="3238497"/>
              <a:chExt cx="1556300" cy="185585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B03E8AC-B58B-8540-2AA8-65B1C28F0A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1263461-6297-1D68-5BEC-C4F77319F2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D1643A1-C4E5-D773-ADC5-9346EF991487}"/>
                </a:ext>
              </a:extLst>
            </p:cNvPr>
            <p:cNvGrpSpPr/>
            <p:nvPr/>
          </p:nvGrpSpPr>
          <p:grpSpPr>
            <a:xfrm>
              <a:off x="2961269" y="4186622"/>
              <a:ext cx="1556300" cy="185585"/>
              <a:chOff x="2961271" y="3238497"/>
              <a:chExt cx="1556300" cy="18558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48F2A238-F3AE-290F-8638-500DA821D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58A2950-59A3-7768-F8EE-436DC06FC1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3D41E-5117-5C04-E61B-BA9813D955D6}"/>
              </a:ext>
            </a:extLst>
          </p:cNvPr>
          <p:cNvGrpSpPr/>
          <p:nvPr/>
        </p:nvGrpSpPr>
        <p:grpSpPr>
          <a:xfrm>
            <a:off x="1970114" y="2707000"/>
            <a:ext cx="2250674" cy="2999905"/>
            <a:chOff x="1970114" y="2707000"/>
            <a:chExt cx="2250674" cy="299990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FFF7A86-CE07-E593-7C08-77035D0AA27E}"/>
                </a:ext>
              </a:extLst>
            </p:cNvPr>
            <p:cNvGrpSpPr/>
            <p:nvPr/>
          </p:nvGrpSpPr>
          <p:grpSpPr>
            <a:xfrm>
              <a:off x="1970114" y="2707000"/>
              <a:ext cx="1125859" cy="2999905"/>
              <a:chOff x="1110695" y="1765010"/>
              <a:chExt cx="751259" cy="2001769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E535768-2476-E16E-0632-EDFE1D7E7DDD}"/>
                  </a:ext>
                </a:extLst>
              </p:cNvPr>
              <p:cNvGrpSpPr/>
              <p:nvPr/>
            </p:nvGrpSpPr>
            <p:grpSpPr>
              <a:xfrm>
                <a:off x="1203925" y="2657857"/>
                <a:ext cx="568144" cy="1108922"/>
                <a:chOff x="3684227" y="2106711"/>
                <a:chExt cx="568144" cy="110892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4A58F7EB-829A-21AD-4D51-6C15D9C98A33}"/>
                    </a:ext>
                  </a:extLst>
                </p:cNvPr>
                <p:cNvSpPr/>
                <p:nvPr/>
              </p:nvSpPr>
              <p:spPr>
                <a:xfrm>
                  <a:off x="3684227" y="2106711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4</a:t>
                  </a: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DCADC72-7B94-3006-C6EE-511E08086A2A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17C001E5-C187-1478-FF3D-042912BBBAB1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232A537-7A61-F457-5851-9E5EEA431567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EBDB39B-27D7-25F9-1012-B6CAAEF23AC4}"/>
                  </a:ext>
                </a:extLst>
              </p:cNvPr>
              <p:cNvSpPr txBox="1"/>
              <p:nvPr/>
            </p:nvSpPr>
            <p:spPr>
              <a:xfrm>
                <a:off x="1110695" y="1765010"/>
                <a:ext cx="751259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CT-Even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A54D60-5B9A-1FAE-1A4C-2DDC12A21992}"/>
                </a:ext>
              </a:extLst>
            </p:cNvPr>
            <p:cNvGrpSpPr/>
            <p:nvPr/>
          </p:nvGrpSpPr>
          <p:grpSpPr>
            <a:xfrm>
              <a:off x="3156157" y="2707000"/>
              <a:ext cx="1064631" cy="2999905"/>
              <a:chOff x="1142533" y="1765010"/>
              <a:chExt cx="710403" cy="200176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8841E5D-CD71-EDC1-DF3B-E524EA974527}"/>
                  </a:ext>
                </a:extLst>
              </p:cNvPr>
              <p:cNvGrpSpPr/>
              <p:nvPr/>
            </p:nvGrpSpPr>
            <p:grpSpPr>
              <a:xfrm>
                <a:off x="1203925" y="2026272"/>
                <a:ext cx="568144" cy="1740507"/>
                <a:chOff x="3684227" y="1475126"/>
                <a:chExt cx="568144" cy="1740507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14BF3CA-2DC8-62B8-3F00-5FCD6BF4FD6D}"/>
                    </a:ext>
                  </a:extLst>
                </p:cNvPr>
                <p:cNvSpPr/>
                <p:nvPr/>
              </p:nvSpPr>
              <p:spPr>
                <a:xfrm>
                  <a:off x="3684227" y="1475126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3D896C1-5901-4A29-A1EA-C085FEC74CE1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C09A70B-0B2E-7385-D579-8DDADE594947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370D9F3-A481-0E9A-E802-AC67EF6FEA4C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03DE60-F889-1419-6B60-7822E555F44B}"/>
                  </a:ext>
                </a:extLst>
              </p:cNvPr>
              <p:cNvSpPr txBox="1"/>
              <p:nvPr/>
            </p:nvSpPr>
            <p:spPr>
              <a:xfrm>
                <a:off x="1142533" y="1765010"/>
                <a:ext cx="710403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CT-Odd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993922-4146-F6F6-CF8D-937C5CDB39EE}"/>
                </a:ext>
              </a:extLst>
            </p:cNvPr>
            <p:cNvGrpSpPr/>
            <p:nvPr/>
          </p:nvGrpSpPr>
          <p:grpSpPr>
            <a:xfrm>
              <a:off x="2109833" y="3573457"/>
              <a:ext cx="1989763" cy="473256"/>
              <a:chOff x="2109832" y="3570121"/>
              <a:chExt cx="1989763" cy="47325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2096713-5685-34E3-16B9-E5A2E1FE0CF6}"/>
                  </a:ext>
                </a:extLst>
              </p:cNvPr>
              <p:cNvSpPr/>
              <p:nvPr/>
            </p:nvSpPr>
            <p:spPr>
              <a:xfrm>
                <a:off x="2109832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9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D963BF-D832-22C8-8646-48BB95731DBC}"/>
                  </a:ext>
                </a:extLst>
              </p:cNvPr>
              <p:cNvSpPr/>
              <p:nvPr/>
            </p:nvSpPr>
            <p:spPr>
              <a:xfrm>
                <a:off x="3248158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3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A54FB0E-D1C4-6156-EB4B-12F06705FF95}"/>
                </a:ext>
              </a:extLst>
            </p:cNvPr>
            <p:cNvSpPr/>
            <p:nvPr/>
          </p:nvSpPr>
          <p:spPr>
            <a:xfrm>
              <a:off x="2111745" y="3103352"/>
              <a:ext cx="849526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6098B9-4C14-25D3-EFDF-530741E27986}"/>
                </a:ext>
              </a:extLst>
            </p:cNvPr>
            <p:cNvSpPr/>
            <p:nvPr/>
          </p:nvSpPr>
          <p:spPr>
            <a:xfrm>
              <a:off x="3248158" y="4045044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0E97680-327F-D6C9-0BAE-B75C40B5A96F}"/>
              </a:ext>
            </a:extLst>
          </p:cNvPr>
          <p:cNvGrpSpPr/>
          <p:nvPr/>
        </p:nvGrpSpPr>
        <p:grpSpPr>
          <a:xfrm>
            <a:off x="4508033" y="3121921"/>
            <a:ext cx="849573" cy="1360585"/>
            <a:chOff x="4508033" y="2916589"/>
            <a:chExt cx="849573" cy="15614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DD9B62-3D9E-A905-4C40-AA2006483DD1}"/>
                </a:ext>
              </a:extLst>
            </p:cNvPr>
            <p:cNvSpPr/>
            <p:nvPr/>
          </p:nvSpPr>
          <p:spPr>
            <a:xfrm>
              <a:off x="4508080" y="2916589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AD4333B-A877-1C55-B463-A345E2844B6C}"/>
                </a:ext>
              </a:extLst>
            </p:cNvPr>
            <p:cNvSpPr/>
            <p:nvPr/>
          </p:nvSpPr>
          <p:spPr>
            <a:xfrm>
              <a:off x="4508033" y="3470275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E15E430-A295-BC34-A7FC-57142DF38196}"/>
                </a:ext>
              </a:extLst>
            </p:cNvPr>
            <p:cNvSpPr/>
            <p:nvPr/>
          </p:nvSpPr>
          <p:spPr>
            <a:xfrm>
              <a:off x="4508080" y="4004811"/>
              <a:ext cx="849526" cy="473255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83C637D-15D7-D78B-70CC-54453C3A157B}"/>
              </a:ext>
            </a:extLst>
          </p:cNvPr>
          <p:cNvGrpSpPr/>
          <p:nvPr/>
        </p:nvGrpSpPr>
        <p:grpSpPr>
          <a:xfrm>
            <a:off x="5172300" y="3027420"/>
            <a:ext cx="370614" cy="1227903"/>
            <a:chOff x="5172300" y="3193070"/>
            <a:chExt cx="370614" cy="12279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F005BD6-0438-68B2-4132-F95D352839BE}"/>
                </a:ext>
              </a:extLst>
            </p:cNvPr>
            <p:cNvGrpSpPr/>
            <p:nvPr/>
          </p:nvGrpSpPr>
          <p:grpSpPr>
            <a:xfrm>
              <a:off x="5172300" y="4143974"/>
              <a:ext cx="370614" cy="276999"/>
              <a:chOff x="4115189" y="2230655"/>
              <a:chExt cx="370614" cy="27699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E5F482B-86F3-AED7-B540-5969DF6F5779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456FBFC-973A-5B1E-0676-FC08F502E3E5}"/>
                  </a:ext>
                </a:extLst>
              </p:cNvPr>
              <p:cNvSpPr txBox="1"/>
              <p:nvPr/>
            </p:nvSpPr>
            <p:spPr>
              <a:xfrm>
                <a:off x="4115189" y="2230655"/>
                <a:ext cx="3706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10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1195FF5-9181-8027-AC5B-9BA9A5933077}"/>
                </a:ext>
              </a:extLst>
            </p:cNvPr>
            <p:cNvGrpSpPr/>
            <p:nvPr/>
          </p:nvGrpSpPr>
          <p:grpSpPr>
            <a:xfrm>
              <a:off x="5224454" y="3673862"/>
              <a:ext cx="277640" cy="276999"/>
              <a:chOff x="4158990" y="2230655"/>
              <a:chExt cx="277640" cy="27699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9DE6CC6-0048-8A5F-FF36-5FF300CC0D94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53E953-4099-FE6F-8ECC-C279DD2B49E8}"/>
                  </a:ext>
                </a:extLst>
              </p:cNvPr>
              <p:cNvSpPr txBox="1"/>
              <p:nvPr/>
            </p:nvSpPr>
            <p:spPr>
              <a:xfrm>
                <a:off x="4158990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9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FEB61DC-3325-0C29-72F1-1B6A5418042D}"/>
                </a:ext>
              </a:extLst>
            </p:cNvPr>
            <p:cNvGrpSpPr/>
            <p:nvPr/>
          </p:nvGrpSpPr>
          <p:grpSpPr>
            <a:xfrm>
              <a:off x="5210627" y="3193070"/>
              <a:ext cx="277640" cy="276999"/>
              <a:chOff x="4153516" y="2230655"/>
              <a:chExt cx="277640" cy="27699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373184D-41D0-17E9-3B3F-746FF3FBC5B9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FCC4ED-0650-5223-8EC8-6AAB4C1B4CBC}"/>
                  </a:ext>
                </a:extLst>
              </p:cNvPr>
              <p:cNvSpPr txBox="1"/>
              <p:nvPr/>
            </p:nvSpPr>
            <p:spPr>
              <a:xfrm>
                <a:off x="4153516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6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B4DFBB-7C42-2BF9-2EDD-280F172E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-D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87706-5DD8-FBAB-3084-5D03C2FB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2A4AD-06A4-05F5-D816-3E8D434D4C3B}"/>
              </a:ext>
            </a:extLst>
          </p:cNvPr>
          <p:cNvSpPr txBox="1"/>
          <p:nvPr/>
        </p:nvSpPr>
        <p:spPr>
          <a:xfrm>
            <a:off x="-5" y="977466"/>
            <a:ext cx="9144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Upon a row activation in subarray k, ColumnKeeper-D: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Calculates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maximum value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of the two counters for the three subarrays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Compares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the calculated value to a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predetermined threshold (N</a:t>
            </a:r>
            <a:r>
              <a:rPr lang="en-US" sz="2000" b="1" baseline="-25000" dirty="0">
                <a:solidFill>
                  <a:srgbClr val="E63946"/>
                </a:solidFill>
                <a:latin typeface="Aptos" panose="020B0503050203000203" pitchFamily="34" charset="0"/>
              </a:rPr>
              <a:t>PR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)</a:t>
            </a: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BA1F36E-CFAB-AE20-E1AF-A5DEE58AC140}"/>
              </a:ext>
            </a:extLst>
          </p:cNvPr>
          <p:cNvGrpSpPr/>
          <p:nvPr/>
        </p:nvGrpSpPr>
        <p:grpSpPr>
          <a:xfrm>
            <a:off x="4508034" y="3189343"/>
            <a:ext cx="1386721" cy="1745062"/>
            <a:chOff x="4508034" y="3189343"/>
            <a:chExt cx="1386721" cy="174506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D0116FD-D655-185B-7441-184F81F09B02}"/>
                </a:ext>
              </a:extLst>
            </p:cNvPr>
            <p:cNvGrpSpPr/>
            <p:nvPr/>
          </p:nvGrpSpPr>
          <p:grpSpPr>
            <a:xfrm>
              <a:off x="4508034" y="3309113"/>
              <a:ext cx="1210189" cy="1625292"/>
              <a:chOff x="4508034" y="3309113"/>
              <a:chExt cx="1210189" cy="162529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48DD5F6-2870-4FD2-708D-48A84E620EB8}"/>
                  </a:ext>
                </a:extLst>
              </p:cNvPr>
              <p:cNvGrpSpPr/>
              <p:nvPr/>
            </p:nvGrpSpPr>
            <p:grpSpPr>
              <a:xfrm>
                <a:off x="4508034" y="3309113"/>
                <a:ext cx="1204312" cy="1625292"/>
                <a:chOff x="4508034" y="3321813"/>
                <a:chExt cx="1204312" cy="1625292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67160B0-0FCF-00C6-9305-02DA70AFA474}"/>
                    </a:ext>
                  </a:extLst>
                </p:cNvPr>
                <p:cNvSpPr/>
                <p:nvPr/>
              </p:nvSpPr>
              <p:spPr>
                <a:xfrm>
                  <a:off x="4508034" y="4621280"/>
                  <a:ext cx="849526" cy="3258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N</a:t>
                  </a:r>
                  <a:r>
                    <a:rPr lang="en-US" sz="1400" baseline="-25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PR </a:t>
                  </a:r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= 10</a:t>
                  </a: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1BEB102B-4142-949C-922E-A4377E6B0577}"/>
                    </a:ext>
                  </a:extLst>
                </p:cNvPr>
                <p:cNvGrpSpPr/>
                <p:nvPr/>
              </p:nvGrpSpPr>
              <p:grpSpPr>
                <a:xfrm>
                  <a:off x="5353734" y="3321813"/>
                  <a:ext cx="358612" cy="1465200"/>
                  <a:chOff x="5353734" y="3321813"/>
                  <a:chExt cx="358612" cy="1465200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FDDD6633-8C75-12C0-0739-0BD2FCCFF9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53734" y="4778699"/>
                    <a:ext cx="358612" cy="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4B6BB52E-3D7B-2A76-4265-3AACAB289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00868" y="3321813"/>
                    <a:ext cx="0" cy="146520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A3FDAB3-27C8-85EF-B6B5-6F88FC823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9611" y="4290081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30DFED9-73FD-D4AE-43C4-1A6B2AAE8E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403" y="3810181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C0D1CD3-6392-DD8E-41F5-C5BF52D100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4384" y="3321815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D971ABB-C5B1-AF1F-9098-B24F66F1067A}"/>
                </a:ext>
              </a:extLst>
            </p:cNvPr>
            <p:cNvGrpSpPr/>
            <p:nvPr/>
          </p:nvGrpSpPr>
          <p:grpSpPr>
            <a:xfrm>
              <a:off x="5539895" y="3189343"/>
              <a:ext cx="354860" cy="1241483"/>
              <a:chOff x="7146407" y="2740825"/>
              <a:chExt cx="354860" cy="124148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85D9127-8EBA-98F7-B12B-FDEDA0949B2D}"/>
                  </a:ext>
                </a:extLst>
              </p:cNvPr>
              <p:cNvGrpSpPr/>
              <p:nvPr/>
            </p:nvGrpSpPr>
            <p:grpSpPr>
              <a:xfrm>
                <a:off x="7153273" y="3226279"/>
                <a:ext cx="336952" cy="276999"/>
                <a:chOff x="4131142" y="2216420"/>
                <a:chExt cx="336952" cy="276999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A21066E-53A2-5B14-5123-3329FE0ACE9F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E15FED3-0DFB-3A46-3073-B06BC1E92B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E15FED3-0DFB-3A46-3073-B06BC1E92B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5D0663F-A7B4-C27A-E8BA-D1D0D76B167F}"/>
                  </a:ext>
                </a:extLst>
              </p:cNvPr>
              <p:cNvGrpSpPr/>
              <p:nvPr/>
            </p:nvGrpSpPr>
            <p:grpSpPr>
              <a:xfrm>
                <a:off x="7146407" y="2740825"/>
                <a:ext cx="336952" cy="277057"/>
                <a:chOff x="4132629" y="2211758"/>
                <a:chExt cx="336952" cy="277057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7769A68B-A90C-BB5A-49E0-95513A8FE8ED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F13F3948-723F-E067-BA41-C3DA00CC6F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F13F3948-723F-E067-BA41-C3DA00CC6F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B5E969B-8587-DD2A-213C-51B5B622DFB9}"/>
                  </a:ext>
                </a:extLst>
              </p:cNvPr>
              <p:cNvGrpSpPr/>
              <p:nvPr/>
            </p:nvGrpSpPr>
            <p:grpSpPr>
              <a:xfrm>
                <a:off x="7164315" y="3705029"/>
                <a:ext cx="336952" cy="277279"/>
                <a:chOff x="4135318" y="2211536"/>
                <a:chExt cx="336952" cy="277279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E3F04197-A13F-3B8E-CEDB-C84915802E00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79CCB89E-51F4-A452-DEBF-50B7DC1631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79CCB89E-51F4-A452-DEBF-50B7DC1631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30540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3A994-9E6F-5107-5F0B-CA058857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4443EBA-3EB2-7CEC-4E70-0D8757B2CE98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4ABD0D-8A06-D533-A0E0-E5D4F14B4D07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6245923-DBE9-5C91-6924-662F4F9F1896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52A92AE-AE51-ED66-1B23-166F03A93586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A3B6025-A200-A05A-1FA8-FC736F45F82E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14BE024-1F7C-68A9-6A47-ACEF7AFFA9F8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AC2C8AA-C43C-E605-A206-94C7F068DC91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0876313-70CC-410D-BA3A-9330A50037C6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016D127-7E5B-773B-9A0C-987D0A7427CE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1E0D8B1-863D-299A-CF31-D9266035D383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92E4CD5-B274-3470-91B9-2ADECF86A65D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497B7B3-E438-D7C7-2A51-6958AF60C3D3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89A51789-9D48-7D51-CCB6-22F6076FB06C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Memory Request Scheduler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1954CB-E451-32B0-8917-189960120B92}"/>
              </a:ext>
            </a:extLst>
          </p:cNvPr>
          <p:cNvSpPr/>
          <p:nvPr/>
        </p:nvSpPr>
        <p:spPr>
          <a:xfrm>
            <a:off x="1321740" y="2604228"/>
            <a:ext cx="6124089" cy="38441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ECCAE9-D499-FA61-0C34-C9E67F48AE4E}"/>
              </a:ext>
            </a:extLst>
          </p:cNvPr>
          <p:cNvSpPr/>
          <p:nvPr/>
        </p:nvSpPr>
        <p:spPr>
          <a:xfrm>
            <a:off x="1791170" y="2737248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F72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122CDE-74CB-5DDF-D705-F5780D54AA3B}"/>
              </a:ext>
            </a:extLst>
          </p:cNvPr>
          <p:cNvGrpSpPr/>
          <p:nvPr/>
        </p:nvGrpSpPr>
        <p:grpSpPr>
          <a:xfrm>
            <a:off x="1321742" y="3099670"/>
            <a:ext cx="400110" cy="2599217"/>
            <a:chOff x="3782923" y="1863618"/>
            <a:chExt cx="266984" cy="173439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3A2EEFA-4863-7B72-D480-6D33B68B5B3D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67" y="1869622"/>
              <a:ext cx="0" cy="172465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F371780-475D-DCE7-16CF-54021FE5E3CA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36" y="1863618"/>
              <a:ext cx="16395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C67F042-770B-DA15-4F98-548A61D40102}"/>
                </a:ext>
              </a:extLst>
            </p:cNvPr>
            <p:cNvCxnSpPr/>
            <p:nvPr/>
          </p:nvCxnSpPr>
          <p:spPr>
            <a:xfrm>
              <a:off x="3849989" y="3598017"/>
              <a:ext cx="16395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5C6ADE6-E9BD-5112-E056-0B70974606D2}"/>
                </a:ext>
              </a:extLst>
            </p:cNvPr>
            <p:cNvSpPr txBox="1"/>
            <p:nvPr/>
          </p:nvSpPr>
          <p:spPr>
            <a:xfrm rot="16200000">
              <a:off x="3467667" y="2597978"/>
              <a:ext cx="897495" cy="26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ptos" panose="020B0503050203000203" pitchFamily="34" charset="0"/>
                </a:rPr>
                <a:t>N</a:t>
              </a:r>
              <a:r>
                <a:rPr lang="en-US" sz="2000" baseline="-25000" dirty="0">
                  <a:latin typeface="Aptos" panose="020B0503050203000203" pitchFamily="34" charset="0"/>
                </a:rPr>
                <a:t>SUBARRAYS</a:t>
              </a:r>
              <a:endParaRPr lang="en-US" sz="2000" dirty="0">
                <a:latin typeface="Aptos" panose="020B05030502030002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9C26AFF-FBF2-BC12-39FE-6F72C2DDB492}"/>
              </a:ext>
            </a:extLst>
          </p:cNvPr>
          <p:cNvGrpSpPr/>
          <p:nvPr/>
        </p:nvGrpSpPr>
        <p:grpSpPr>
          <a:xfrm>
            <a:off x="2953835" y="3238497"/>
            <a:ext cx="1556302" cy="1133710"/>
            <a:chOff x="2961269" y="3238497"/>
            <a:chExt cx="1556302" cy="11337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2C5C54C-CDCF-CB4F-C262-8243D4A97521}"/>
                </a:ext>
              </a:extLst>
            </p:cNvPr>
            <p:cNvGrpSpPr/>
            <p:nvPr/>
          </p:nvGrpSpPr>
          <p:grpSpPr>
            <a:xfrm>
              <a:off x="2961271" y="3238497"/>
              <a:ext cx="1556300" cy="185585"/>
              <a:chOff x="2961271" y="3238497"/>
              <a:chExt cx="1556300" cy="185585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3119715F-0AE4-F813-0695-AA1B46B954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77E43F2-BBC4-D8A6-19B8-D50287F26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355799A-9D09-3B20-F157-659E907FBBF0}"/>
                </a:ext>
              </a:extLst>
            </p:cNvPr>
            <p:cNvGrpSpPr/>
            <p:nvPr/>
          </p:nvGrpSpPr>
          <p:grpSpPr>
            <a:xfrm>
              <a:off x="2961269" y="3709857"/>
              <a:ext cx="1556300" cy="185585"/>
              <a:chOff x="2961271" y="3238497"/>
              <a:chExt cx="1556300" cy="185585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70D82CF-EB32-F332-1B22-C9DAF401E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30D36A5-CC9F-EF69-CB9E-B73EABA061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E35C61C-A221-AFA2-3349-E01E217E5854}"/>
                </a:ext>
              </a:extLst>
            </p:cNvPr>
            <p:cNvGrpSpPr/>
            <p:nvPr/>
          </p:nvGrpSpPr>
          <p:grpSpPr>
            <a:xfrm>
              <a:off x="2961269" y="4186622"/>
              <a:ext cx="1556300" cy="185585"/>
              <a:chOff x="2961271" y="3238497"/>
              <a:chExt cx="1556300" cy="18558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5E9D42B-E188-05A5-B13F-38B0AE36D9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71DA9C8-03BE-30EF-6EA9-63E1E0CB9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1E02E9-FA92-3A23-88EF-89893FDB4580}"/>
              </a:ext>
            </a:extLst>
          </p:cNvPr>
          <p:cNvGrpSpPr/>
          <p:nvPr/>
        </p:nvGrpSpPr>
        <p:grpSpPr>
          <a:xfrm>
            <a:off x="1970118" y="2707000"/>
            <a:ext cx="2242582" cy="2999905"/>
            <a:chOff x="1970118" y="2707000"/>
            <a:chExt cx="2242582" cy="299990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D33C61F-6F35-F251-5091-73C927718262}"/>
                </a:ext>
              </a:extLst>
            </p:cNvPr>
            <p:cNvGrpSpPr/>
            <p:nvPr/>
          </p:nvGrpSpPr>
          <p:grpSpPr>
            <a:xfrm>
              <a:off x="1970118" y="2707000"/>
              <a:ext cx="1125859" cy="2999905"/>
              <a:chOff x="1110697" y="1765010"/>
              <a:chExt cx="751259" cy="2001769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EC4B37B7-C64A-8EA7-AF42-6B6F2E7AD9E4}"/>
                  </a:ext>
                </a:extLst>
              </p:cNvPr>
              <p:cNvGrpSpPr/>
              <p:nvPr/>
            </p:nvGrpSpPr>
            <p:grpSpPr>
              <a:xfrm>
                <a:off x="1203925" y="2657857"/>
                <a:ext cx="568144" cy="1108922"/>
                <a:chOff x="3684227" y="2106711"/>
                <a:chExt cx="568144" cy="110892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CBA623E1-3FF8-23DF-F5F8-BC68AC795B6F}"/>
                    </a:ext>
                  </a:extLst>
                </p:cNvPr>
                <p:cNvSpPr/>
                <p:nvPr/>
              </p:nvSpPr>
              <p:spPr>
                <a:xfrm>
                  <a:off x="3684227" y="2106711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4</a:t>
                  </a: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530E2F90-491D-6EF7-1BC8-6915E9B8C8E5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645F337C-B164-7CF2-7C43-F6AEB7CF8265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66006DF9-86C4-978A-1738-C1A2E0D548F1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A187ED5-91B8-3510-0EF4-C6FA16C52A59}"/>
                  </a:ext>
                </a:extLst>
              </p:cNvPr>
              <p:cNvSpPr txBox="1"/>
              <p:nvPr/>
            </p:nvSpPr>
            <p:spPr>
              <a:xfrm>
                <a:off x="1110697" y="1765010"/>
                <a:ext cx="751259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CT-Even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A057F4-6A5D-C81D-B9F9-9DC9D6513B63}"/>
                </a:ext>
              </a:extLst>
            </p:cNvPr>
            <p:cNvGrpSpPr/>
            <p:nvPr/>
          </p:nvGrpSpPr>
          <p:grpSpPr>
            <a:xfrm>
              <a:off x="3164099" y="2707000"/>
              <a:ext cx="1048601" cy="2999905"/>
              <a:chOff x="1147834" y="1765010"/>
              <a:chExt cx="699707" cy="200176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7492AE0-EE1B-94BB-4793-635A312218EA}"/>
                  </a:ext>
                </a:extLst>
              </p:cNvPr>
              <p:cNvGrpSpPr/>
              <p:nvPr/>
            </p:nvGrpSpPr>
            <p:grpSpPr>
              <a:xfrm>
                <a:off x="1203925" y="2026272"/>
                <a:ext cx="568144" cy="1740507"/>
                <a:chOff x="3684227" y="1475126"/>
                <a:chExt cx="568144" cy="1740507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DA713DE-63FB-40F3-0179-FAB9475B7688}"/>
                    </a:ext>
                  </a:extLst>
                </p:cNvPr>
                <p:cNvSpPr/>
                <p:nvPr/>
              </p:nvSpPr>
              <p:spPr>
                <a:xfrm>
                  <a:off x="3684227" y="1475126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FADD61-3EF3-4C4D-6688-40F6454F782D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0E35469-0460-3885-7A27-4516246C1429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2373E89-4E68-3E81-6EDB-E242F17E384D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4D31D0-EAD4-0030-3CA7-04860D9BC336}"/>
                  </a:ext>
                </a:extLst>
              </p:cNvPr>
              <p:cNvSpPr txBox="1"/>
              <p:nvPr/>
            </p:nvSpPr>
            <p:spPr>
              <a:xfrm>
                <a:off x="1147834" y="1765010"/>
                <a:ext cx="699707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CT-Odd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682059-B017-7A1A-5C64-840DCE91B7F1}"/>
                </a:ext>
              </a:extLst>
            </p:cNvPr>
            <p:cNvGrpSpPr/>
            <p:nvPr/>
          </p:nvGrpSpPr>
          <p:grpSpPr>
            <a:xfrm>
              <a:off x="2109833" y="3573457"/>
              <a:ext cx="1989763" cy="473256"/>
              <a:chOff x="2109832" y="3570121"/>
              <a:chExt cx="1989763" cy="47325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1F44CC7-4560-4B3A-74F4-D9F978F4C13F}"/>
                  </a:ext>
                </a:extLst>
              </p:cNvPr>
              <p:cNvSpPr/>
              <p:nvPr/>
            </p:nvSpPr>
            <p:spPr>
              <a:xfrm>
                <a:off x="2109832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9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215409-1245-61F8-3C39-3F4A359D3B9C}"/>
                  </a:ext>
                </a:extLst>
              </p:cNvPr>
              <p:cNvSpPr/>
              <p:nvPr/>
            </p:nvSpPr>
            <p:spPr>
              <a:xfrm>
                <a:off x="3248158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3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21A3CB-41D0-F4A5-FFF5-BC908D0803F9}"/>
                </a:ext>
              </a:extLst>
            </p:cNvPr>
            <p:cNvSpPr/>
            <p:nvPr/>
          </p:nvSpPr>
          <p:spPr>
            <a:xfrm>
              <a:off x="2111745" y="3103352"/>
              <a:ext cx="849526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7FD2EA6-C707-CCAD-9A98-7728BDC9913A}"/>
                </a:ext>
              </a:extLst>
            </p:cNvPr>
            <p:cNvSpPr/>
            <p:nvPr/>
          </p:nvSpPr>
          <p:spPr>
            <a:xfrm>
              <a:off x="3248158" y="4045044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37944D4-AB41-D090-5F9E-D5BE57873483}"/>
              </a:ext>
            </a:extLst>
          </p:cNvPr>
          <p:cNvGrpSpPr/>
          <p:nvPr/>
        </p:nvGrpSpPr>
        <p:grpSpPr>
          <a:xfrm>
            <a:off x="4508033" y="3121921"/>
            <a:ext cx="849573" cy="1360585"/>
            <a:chOff x="4508033" y="2916589"/>
            <a:chExt cx="849573" cy="15614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18F3FE-C866-43FF-6456-4C5202B72EF7}"/>
                </a:ext>
              </a:extLst>
            </p:cNvPr>
            <p:cNvSpPr/>
            <p:nvPr/>
          </p:nvSpPr>
          <p:spPr>
            <a:xfrm>
              <a:off x="4508080" y="2916589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6ECCCB-9CE3-E3ED-E63F-24F09B2F8C38}"/>
                </a:ext>
              </a:extLst>
            </p:cNvPr>
            <p:cNvSpPr/>
            <p:nvPr/>
          </p:nvSpPr>
          <p:spPr>
            <a:xfrm>
              <a:off x="4508033" y="3470275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FBAEB8-09FB-AD35-62E4-1A6CABBFD4A4}"/>
                </a:ext>
              </a:extLst>
            </p:cNvPr>
            <p:cNvSpPr/>
            <p:nvPr/>
          </p:nvSpPr>
          <p:spPr>
            <a:xfrm>
              <a:off x="4508080" y="4004811"/>
              <a:ext cx="849526" cy="473255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A02282A-1C87-100F-7CF9-803FB03BBF4A}"/>
              </a:ext>
            </a:extLst>
          </p:cNvPr>
          <p:cNvGrpSpPr/>
          <p:nvPr/>
        </p:nvGrpSpPr>
        <p:grpSpPr>
          <a:xfrm>
            <a:off x="5172300" y="3027420"/>
            <a:ext cx="370614" cy="1227903"/>
            <a:chOff x="5172300" y="3193070"/>
            <a:chExt cx="370614" cy="12279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A650B2-11B3-890A-DDBC-392C113417B1}"/>
                </a:ext>
              </a:extLst>
            </p:cNvPr>
            <p:cNvGrpSpPr/>
            <p:nvPr/>
          </p:nvGrpSpPr>
          <p:grpSpPr>
            <a:xfrm>
              <a:off x="5172300" y="4143974"/>
              <a:ext cx="370614" cy="276999"/>
              <a:chOff x="4115189" y="2230655"/>
              <a:chExt cx="370614" cy="27699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E7EB984-0817-620F-9D30-6C0EB4B509D0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645732-8894-C606-7330-FF1249A95ED7}"/>
                  </a:ext>
                </a:extLst>
              </p:cNvPr>
              <p:cNvSpPr txBox="1"/>
              <p:nvPr/>
            </p:nvSpPr>
            <p:spPr>
              <a:xfrm>
                <a:off x="4115189" y="2230655"/>
                <a:ext cx="3706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10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0341CA8-A079-F1CE-8590-A8E5C1B506BF}"/>
                </a:ext>
              </a:extLst>
            </p:cNvPr>
            <p:cNvGrpSpPr/>
            <p:nvPr/>
          </p:nvGrpSpPr>
          <p:grpSpPr>
            <a:xfrm>
              <a:off x="5224454" y="3673862"/>
              <a:ext cx="277640" cy="276999"/>
              <a:chOff x="4158990" y="2230655"/>
              <a:chExt cx="277640" cy="27699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6E13436-73AA-1D68-094A-412D2F98FC29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BB696E4-43CC-45C1-D72F-33CF197CCC94}"/>
                  </a:ext>
                </a:extLst>
              </p:cNvPr>
              <p:cNvSpPr txBox="1"/>
              <p:nvPr/>
            </p:nvSpPr>
            <p:spPr>
              <a:xfrm>
                <a:off x="4158990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9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72B0B83-B5CB-E511-5C89-EAAF5E171E14}"/>
                </a:ext>
              </a:extLst>
            </p:cNvPr>
            <p:cNvGrpSpPr/>
            <p:nvPr/>
          </p:nvGrpSpPr>
          <p:grpSpPr>
            <a:xfrm>
              <a:off x="5210627" y="3193070"/>
              <a:ext cx="277640" cy="276999"/>
              <a:chOff x="4153516" y="2230655"/>
              <a:chExt cx="277640" cy="27699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5B7833E-586A-9E69-5A12-6C225F53E86B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52E6543-4790-354B-98DB-8B91B79C8490}"/>
                  </a:ext>
                </a:extLst>
              </p:cNvPr>
              <p:cNvSpPr txBox="1"/>
              <p:nvPr/>
            </p:nvSpPr>
            <p:spPr>
              <a:xfrm>
                <a:off x="4153516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6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7386BB-B183-FA74-AABE-5A90DE7E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-D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BB74-505C-19A3-7345-F9A47D68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F1625-1D64-CE99-4600-E28FD617CB76}"/>
              </a:ext>
            </a:extLst>
          </p:cNvPr>
          <p:cNvSpPr txBox="1"/>
          <p:nvPr/>
        </p:nvSpPr>
        <p:spPr>
          <a:xfrm>
            <a:off x="-5" y="977466"/>
            <a:ext cx="9144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Row activation in subarray 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Calculates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maximum value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of the two counters for the three subarrays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Compares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the calculated value to a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predetermined threshold (N</a:t>
            </a:r>
            <a:r>
              <a:rPr lang="en-US" sz="2000" b="1" baseline="-25000" dirty="0">
                <a:solidFill>
                  <a:srgbClr val="E63946"/>
                </a:solidFill>
                <a:latin typeface="Aptos" panose="020B0503050203000203" pitchFamily="34" charset="0"/>
              </a:rPr>
              <a:t>PR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)</a:t>
            </a: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912F53C-232E-2849-A544-E9CECC46628C}"/>
              </a:ext>
            </a:extLst>
          </p:cNvPr>
          <p:cNvGrpSpPr/>
          <p:nvPr/>
        </p:nvGrpSpPr>
        <p:grpSpPr>
          <a:xfrm>
            <a:off x="4508034" y="3189343"/>
            <a:ext cx="1386721" cy="1745062"/>
            <a:chOff x="4508034" y="3189343"/>
            <a:chExt cx="1386721" cy="174506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CE446ED-EDA1-4F17-00C4-A3EE1123BF3E}"/>
                </a:ext>
              </a:extLst>
            </p:cNvPr>
            <p:cNvGrpSpPr/>
            <p:nvPr/>
          </p:nvGrpSpPr>
          <p:grpSpPr>
            <a:xfrm>
              <a:off x="4508034" y="3309113"/>
              <a:ext cx="1210189" cy="1625292"/>
              <a:chOff x="4508034" y="3309113"/>
              <a:chExt cx="1210189" cy="162529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7AD340C-CE65-7E9D-985C-A69364B123AA}"/>
                  </a:ext>
                </a:extLst>
              </p:cNvPr>
              <p:cNvGrpSpPr/>
              <p:nvPr/>
            </p:nvGrpSpPr>
            <p:grpSpPr>
              <a:xfrm>
                <a:off x="4508034" y="3309113"/>
                <a:ext cx="1204312" cy="1625292"/>
                <a:chOff x="4508034" y="3321813"/>
                <a:chExt cx="1204312" cy="1625292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7BF3689-8407-414E-B799-0D74430E249D}"/>
                    </a:ext>
                  </a:extLst>
                </p:cNvPr>
                <p:cNvSpPr/>
                <p:nvPr/>
              </p:nvSpPr>
              <p:spPr>
                <a:xfrm>
                  <a:off x="4508034" y="4621280"/>
                  <a:ext cx="849526" cy="3258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N</a:t>
                  </a:r>
                  <a:r>
                    <a:rPr lang="en-US" sz="1400" baseline="-25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PR </a:t>
                  </a:r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= 10</a:t>
                  </a: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14D02105-B134-BCF1-3349-4BBED9B91047}"/>
                    </a:ext>
                  </a:extLst>
                </p:cNvPr>
                <p:cNvGrpSpPr/>
                <p:nvPr/>
              </p:nvGrpSpPr>
              <p:grpSpPr>
                <a:xfrm>
                  <a:off x="5353734" y="3321813"/>
                  <a:ext cx="358612" cy="1465200"/>
                  <a:chOff x="5353734" y="3321813"/>
                  <a:chExt cx="358612" cy="1465200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041B9D58-28ED-C01C-2C6F-AE3FDC9D0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53734" y="4778699"/>
                    <a:ext cx="358612" cy="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A826029-E78A-47B6-8F2F-BAADA88531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00868" y="3321813"/>
                    <a:ext cx="0" cy="146520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92DD158-FA63-14DA-4225-BDC3978D8E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9611" y="4290081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6DAE35E-49B5-DE24-08D5-C601164D1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403" y="3810181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4E3BEA7-7D51-5775-75E9-E77494B3B4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4384" y="3321815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90C0965-ECF2-99E2-9B22-0714ABF12CE0}"/>
                </a:ext>
              </a:extLst>
            </p:cNvPr>
            <p:cNvGrpSpPr/>
            <p:nvPr/>
          </p:nvGrpSpPr>
          <p:grpSpPr>
            <a:xfrm>
              <a:off x="5539895" y="3189343"/>
              <a:ext cx="354860" cy="1241483"/>
              <a:chOff x="7146407" y="2740825"/>
              <a:chExt cx="354860" cy="124148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B5CA4E9-C77E-80E9-43B0-AF6893279F82}"/>
                  </a:ext>
                </a:extLst>
              </p:cNvPr>
              <p:cNvGrpSpPr/>
              <p:nvPr/>
            </p:nvGrpSpPr>
            <p:grpSpPr>
              <a:xfrm>
                <a:off x="7153273" y="3226279"/>
                <a:ext cx="336952" cy="276999"/>
                <a:chOff x="4131142" y="2216420"/>
                <a:chExt cx="336952" cy="276999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59A606D-771D-A41B-7594-444E85233B25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635E78BA-B255-69F9-81E3-5435717C60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E15FED3-0DFB-3A46-3073-B06BC1E92B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8BE6F4D-87F3-C7D0-17FC-D5301A1721E4}"/>
                  </a:ext>
                </a:extLst>
              </p:cNvPr>
              <p:cNvGrpSpPr/>
              <p:nvPr/>
            </p:nvGrpSpPr>
            <p:grpSpPr>
              <a:xfrm>
                <a:off x="7146407" y="2740825"/>
                <a:ext cx="336952" cy="277057"/>
                <a:chOff x="4132629" y="2211758"/>
                <a:chExt cx="336952" cy="277057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531799A-3A2B-9EA0-0456-F2FE4C4EAE1B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CFFAAB55-B9D6-E56F-93D1-CA6213D7E3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F13F3948-723F-E067-BA41-C3DA00CC6F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0830C1B-53BD-4FB9-6CAF-723A65105E68}"/>
                  </a:ext>
                </a:extLst>
              </p:cNvPr>
              <p:cNvGrpSpPr/>
              <p:nvPr/>
            </p:nvGrpSpPr>
            <p:grpSpPr>
              <a:xfrm>
                <a:off x="7164315" y="3705029"/>
                <a:ext cx="336952" cy="277279"/>
                <a:chOff x="4135318" y="2211536"/>
                <a:chExt cx="336952" cy="277279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8BBE26F-FBD9-5187-63FC-B7D553C48157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44163EA3-5999-3047-2479-D6397DD71E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79CCB89E-51F4-A452-DEBF-50B7DC1631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D89711E-AF0A-4B1F-E9B2-9362FFD24FFF}"/>
              </a:ext>
            </a:extLst>
          </p:cNvPr>
          <p:cNvGrpSpPr/>
          <p:nvPr/>
        </p:nvGrpSpPr>
        <p:grpSpPr>
          <a:xfrm>
            <a:off x="0" y="2731893"/>
            <a:ext cx="9144000" cy="3716446"/>
            <a:chOff x="0" y="2604228"/>
            <a:chExt cx="9144010" cy="374786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5F69461-7D7B-180E-67C5-C5E568707C8D}"/>
                </a:ext>
              </a:extLst>
            </p:cNvPr>
            <p:cNvSpPr/>
            <p:nvPr/>
          </p:nvSpPr>
          <p:spPr>
            <a:xfrm>
              <a:off x="0" y="2604228"/>
              <a:ext cx="9143996" cy="374786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rgbClr val="552E89">
                <a:shade val="15000"/>
              </a:srgbClr>
            </a:lnRef>
            <a:fillRef idx="1">
              <a:srgbClr val="552E89"/>
            </a:fillRef>
            <a:effectRef idx="0">
              <a:srgbClr val="552E89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0F3C4AF-18BC-AD6F-1F1F-4E3098844EA7}"/>
                </a:ext>
              </a:extLst>
            </p:cNvPr>
            <p:cNvGrpSpPr/>
            <p:nvPr/>
          </p:nvGrpSpPr>
          <p:grpSpPr>
            <a:xfrm>
              <a:off x="0" y="3876523"/>
              <a:ext cx="9144010" cy="1041093"/>
              <a:chOff x="-5" y="1413164"/>
              <a:chExt cx="9144010" cy="872836"/>
            </a:xfrm>
            <a:solidFill>
              <a:srgbClr val="E2D6EE"/>
            </a:solidFill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FCC466C-E112-E8DF-5630-8107145E000D}"/>
                  </a:ext>
                </a:extLst>
              </p:cNvPr>
              <p:cNvSpPr/>
              <p:nvPr/>
            </p:nvSpPr>
            <p:spPr>
              <a:xfrm>
                <a:off x="-5" y="1413164"/>
                <a:ext cx="9144005" cy="872836"/>
              </a:xfrm>
              <a:prstGeom prst="rect">
                <a:avLst/>
              </a:prstGeom>
              <a:solidFill>
                <a:srgbClr val="FFD6ED"/>
              </a:solidFill>
              <a:ln>
                <a:noFill/>
              </a:ln>
            </p:spPr>
            <p:style>
              <a:lnRef idx="2">
                <a:srgbClr val="552E89">
                  <a:shade val="15000"/>
                </a:srgbClr>
              </a:lnRef>
              <a:fillRef idx="1">
                <a:srgbClr val="552E89"/>
              </a:fillRef>
              <a:effectRef idx="0">
                <a:srgbClr val="552E89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We set </a:t>
                </a:r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N</a:t>
                </a:r>
                <a:r>
                  <a:rPr lang="en-US" sz="2000" b="1" baseline="-25000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PR</a:t>
                </a:r>
                <a:r>
                  <a:rPr lang="en-US" sz="2000" dirty="0">
                    <a:solidFill>
                      <a:srgbClr val="5B2C8E"/>
                    </a:solidFill>
                    <a:latin typeface="Aptos" panose="020B0503050203000203" pitchFamily="34" charset="0"/>
                  </a:rPr>
                  <a:t> </a:t>
                </a:r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to</a:t>
                </a:r>
                <a:r>
                  <a:rPr lang="en-US" sz="2000" dirty="0">
                    <a:solidFill>
                      <a:srgbClr val="5B2C8E"/>
                    </a:solidFill>
                    <a:latin typeface="Aptos" panose="020B0503050203000203" pitchFamily="34" charset="0"/>
                  </a:rPr>
                  <a:t> </a:t>
                </a:r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N</a:t>
                </a:r>
                <a:r>
                  <a:rPr lang="en-US" sz="2000" b="1" baseline="-25000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CD </a:t>
                </a:r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 divided by the subarray size</a:t>
                </a:r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  <a:p>
                <a:pPr algn="ctr">
                  <a:spcBef>
                    <a:spcPts val="300"/>
                  </a:spcBef>
                </a:pPr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This ensures </a:t>
                </a:r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all rows</a:t>
                </a:r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 are iteratively refreshed </a:t>
                </a:r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before reaching N</a:t>
                </a:r>
                <a:r>
                  <a:rPr lang="en-US" sz="2000" b="1" baseline="-25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CD</a:t>
                </a:r>
                <a:endPara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endParaRP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BE2EAE6-E2B4-A1B7-E453-EDF2AC752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" y="1413164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rgbClr val="552E89"/>
              </a:lnRef>
              <a:fillRef idx="0">
                <a:srgbClr val="552E89"/>
              </a:fillRef>
              <a:effectRef idx="0">
                <a:srgbClr val="552E89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2F6007F-2525-815E-CC8C-C79B1B4D6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86000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rgbClr val="552E89"/>
              </a:lnRef>
              <a:fillRef idx="0">
                <a:srgbClr val="552E89"/>
              </a:fillRef>
              <a:effectRef idx="0">
                <a:srgbClr val="552E89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71450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F85E-6AC1-4F00-CDB7-7B56C4D0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A0C382E-1DA5-C12F-4E4B-E3C2E82DBDE4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9B256E4-AE53-65D5-E218-DBC1C87A10E1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93ACE0F-0B68-4623-CF0E-819694904A51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7D16838-B8FF-FB7E-C4D0-C96BBC65D13B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9DC9A09-29A3-723B-C92F-CFD9BC3D48F9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CF7D019-1C88-0584-99C9-7DB0E95B1135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6BA82A7-2E74-40A4-19C1-254BDCFD593A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C28DF23-35FF-C39B-A8C9-649266939071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2001D98-CD49-1E08-8259-C0C1C2462F38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0DC32DD-EF78-AADF-27A0-B0E4127B4421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E7056BA-582E-5795-405C-F7EB8CD375CC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47D6F35-0589-CAD4-BF7F-751E721FCDE2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F9B8B983-E8FF-A1F3-6BD2-073E609EF038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Memory Request Scheduler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3FA1F6-DBC7-5C8D-5A0D-E7545DE766BE}"/>
              </a:ext>
            </a:extLst>
          </p:cNvPr>
          <p:cNvSpPr/>
          <p:nvPr/>
        </p:nvSpPr>
        <p:spPr>
          <a:xfrm>
            <a:off x="1321740" y="2604228"/>
            <a:ext cx="6124089" cy="38441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676539-2094-2952-07A9-6867AB6AB9C5}"/>
              </a:ext>
            </a:extLst>
          </p:cNvPr>
          <p:cNvSpPr/>
          <p:nvPr/>
        </p:nvSpPr>
        <p:spPr>
          <a:xfrm>
            <a:off x="1791170" y="2737248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F72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8956E4-5399-6BFC-189B-CA522CDEB5BE}"/>
              </a:ext>
            </a:extLst>
          </p:cNvPr>
          <p:cNvGrpSpPr/>
          <p:nvPr/>
        </p:nvGrpSpPr>
        <p:grpSpPr>
          <a:xfrm>
            <a:off x="1321742" y="3099670"/>
            <a:ext cx="400110" cy="2599217"/>
            <a:chOff x="3782923" y="1863618"/>
            <a:chExt cx="266984" cy="173439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01BB1AB1-F3E5-989A-DD26-68448EB30A11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67" y="1869622"/>
              <a:ext cx="0" cy="172465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540EA8E-DD1B-1792-BE9F-9DDA3900BD7D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36" y="1863618"/>
              <a:ext cx="16395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89D3EF1-2ECD-5C6C-159F-91F54BD6948B}"/>
                </a:ext>
              </a:extLst>
            </p:cNvPr>
            <p:cNvCxnSpPr/>
            <p:nvPr/>
          </p:nvCxnSpPr>
          <p:spPr>
            <a:xfrm>
              <a:off x="3849989" y="3598017"/>
              <a:ext cx="16395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C100BC9-F8E2-B6CF-90FE-E16E1859DC43}"/>
                </a:ext>
              </a:extLst>
            </p:cNvPr>
            <p:cNvSpPr txBox="1"/>
            <p:nvPr/>
          </p:nvSpPr>
          <p:spPr>
            <a:xfrm rot="16200000">
              <a:off x="3467667" y="2597978"/>
              <a:ext cx="897495" cy="26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ptos" panose="020B0503050203000203" pitchFamily="34" charset="0"/>
                </a:rPr>
                <a:t>N</a:t>
              </a:r>
              <a:r>
                <a:rPr lang="en-US" sz="2000" baseline="-25000" dirty="0">
                  <a:latin typeface="Aptos" panose="020B0503050203000203" pitchFamily="34" charset="0"/>
                </a:rPr>
                <a:t>SUBARRAYS</a:t>
              </a:r>
              <a:endParaRPr lang="en-US" sz="2000" dirty="0">
                <a:latin typeface="Aptos" panose="020B05030502030002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7606D1-4566-C337-FF50-3EE735C2CCEA}"/>
              </a:ext>
            </a:extLst>
          </p:cNvPr>
          <p:cNvGrpSpPr/>
          <p:nvPr/>
        </p:nvGrpSpPr>
        <p:grpSpPr>
          <a:xfrm>
            <a:off x="2953835" y="3238497"/>
            <a:ext cx="1556302" cy="1133710"/>
            <a:chOff x="2961269" y="3238497"/>
            <a:chExt cx="1556302" cy="11337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FD9B31B-CCA5-63B2-E96A-D716B81C2610}"/>
                </a:ext>
              </a:extLst>
            </p:cNvPr>
            <p:cNvGrpSpPr/>
            <p:nvPr/>
          </p:nvGrpSpPr>
          <p:grpSpPr>
            <a:xfrm>
              <a:off x="2961271" y="3238497"/>
              <a:ext cx="1556300" cy="185585"/>
              <a:chOff x="2961271" y="3238497"/>
              <a:chExt cx="1556300" cy="185585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509E83F-E40F-B356-5283-DC9844E958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36F84D7-6D5B-7772-4E0D-B3458778D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AE6F5EB-661D-15B2-E3CE-73D57ED529A9}"/>
                </a:ext>
              </a:extLst>
            </p:cNvPr>
            <p:cNvGrpSpPr/>
            <p:nvPr/>
          </p:nvGrpSpPr>
          <p:grpSpPr>
            <a:xfrm>
              <a:off x="2961269" y="3709857"/>
              <a:ext cx="1556300" cy="185585"/>
              <a:chOff x="2961271" y="3238497"/>
              <a:chExt cx="1556300" cy="185585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B85833C-0719-550E-D4F9-A22F555BEA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6B5CBB4-97F5-5B42-4B55-A7696A208E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5B195E7-7DB0-714B-A24D-6C69FF58D6C5}"/>
                </a:ext>
              </a:extLst>
            </p:cNvPr>
            <p:cNvGrpSpPr/>
            <p:nvPr/>
          </p:nvGrpSpPr>
          <p:grpSpPr>
            <a:xfrm>
              <a:off x="2961269" y="4186622"/>
              <a:ext cx="1556300" cy="185585"/>
              <a:chOff x="2961271" y="3238497"/>
              <a:chExt cx="1556300" cy="18558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E86B036-093A-65B6-E137-D96BD13B0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12D251C-7646-C7C3-0E6B-0F37FD010B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5E40B1-7F1C-3DFD-FC95-15525B1599EA}"/>
              </a:ext>
            </a:extLst>
          </p:cNvPr>
          <p:cNvGrpSpPr/>
          <p:nvPr/>
        </p:nvGrpSpPr>
        <p:grpSpPr>
          <a:xfrm>
            <a:off x="1970115" y="2707000"/>
            <a:ext cx="2252303" cy="2999905"/>
            <a:chOff x="1970115" y="2707000"/>
            <a:chExt cx="2252303" cy="299990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03599C6-5E28-DA08-740C-2F5B66541B3C}"/>
                </a:ext>
              </a:extLst>
            </p:cNvPr>
            <p:cNvGrpSpPr/>
            <p:nvPr/>
          </p:nvGrpSpPr>
          <p:grpSpPr>
            <a:xfrm>
              <a:off x="1970115" y="2707000"/>
              <a:ext cx="1125808" cy="2999905"/>
              <a:chOff x="1110695" y="1765010"/>
              <a:chExt cx="751225" cy="2001769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C6A2F1A3-71B8-3A86-C997-28D230210800}"/>
                  </a:ext>
                </a:extLst>
              </p:cNvPr>
              <p:cNvGrpSpPr/>
              <p:nvPr/>
            </p:nvGrpSpPr>
            <p:grpSpPr>
              <a:xfrm>
                <a:off x="1203925" y="2657857"/>
                <a:ext cx="568144" cy="1108922"/>
                <a:chOff x="3684227" y="2106711"/>
                <a:chExt cx="568144" cy="110892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CDB783F4-A99C-8293-F42E-3588FE90BCA3}"/>
                    </a:ext>
                  </a:extLst>
                </p:cNvPr>
                <p:cNvSpPr/>
                <p:nvPr/>
              </p:nvSpPr>
              <p:spPr>
                <a:xfrm>
                  <a:off x="3684227" y="2106711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4</a:t>
                  </a: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53985AC7-CDA1-E399-DF80-17770DB744A7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D1C4CF8E-D273-35E9-34AB-A52E87C57EA5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2C63CDE8-6C73-AFB6-90D9-7DA071699BFE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242D137-4B93-5985-916B-0793A87D2A3B}"/>
                  </a:ext>
                </a:extLst>
              </p:cNvPr>
              <p:cNvSpPr txBox="1"/>
              <p:nvPr/>
            </p:nvSpPr>
            <p:spPr>
              <a:xfrm>
                <a:off x="1110695" y="1765010"/>
                <a:ext cx="751225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CT-Even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E239EF-A599-B34D-9CBD-E2741570AF3A}"/>
                </a:ext>
              </a:extLst>
            </p:cNvPr>
            <p:cNvGrpSpPr/>
            <p:nvPr/>
          </p:nvGrpSpPr>
          <p:grpSpPr>
            <a:xfrm>
              <a:off x="3164098" y="2707000"/>
              <a:ext cx="1058320" cy="2999905"/>
              <a:chOff x="1147834" y="1765010"/>
              <a:chExt cx="706192" cy="200176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9812B26-FBEA-01DF-16D5-A445A44C1F82}"/>
                  </a:ext>
                </a:extLst>
              </p:cNvPr>
              <p:cNvGrpSpPr/>
              <p:nvPr/>
            </p:nvGrpSpPr>
            <p:grpSpPr>
              <a:xfrm>
                <a:off x="1203925" y="2026272"/>
                <a:ext cx="568144" cy="1740507"/>
                <a:chOff x="3684227" y="1475126"/>
                <a:chExt cx="568144" cy="1740507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421BB1F-3DA0-905A-8502-71C9D2C2EB95}"/>
                    </a:ext>
                  </a:extLst>
                </p:cNvPr>
                <p:cNvSpPr/>
                <p:nvPr/>
              </p:nvSpPr>
              <p:spPr>
                <a:xfrm>
                  <a:off x="3684227" y="1475126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944CFBD-D9FF-9B74-049A-AB08F6229359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ACC72E8-9CE2-BC3C-68DC-0020B656C795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7D2153-8D3C-5846-A7C1-71C3B31BE9A4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CBB65D-F6F5-F344-F73C-E8FCBF4CA37C}"/>
                  </a:ext>
                </a:extLst>
              </p:cNvPr>
              <p:cNvSpPr txBox="1"/>
              <p:nvPr/>
            </p:nvSpPr>
            <p:spPr>
              <a:xfrm>
                <a:off x="1147834" y="1765010"/>
                <a:ext cx="706192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CT-Odd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8B63396-1F67-1F5E-0993-A051B8D5FD15}"/>
                </a:ext>
              </a:extLst>
            </p:cNvPr>
            <p:cNvGrpSpPr/>
            <p:nvPr/>
          </p:nvGrpSpPr>
          <p:grpSpPr>
            <a:xfrm>
              <a:off x="2109833" y="3573457"/>
              <a:ext cx="1989763" cy="473256"/>
              <a:chOff x="2109832" y="3570121"/>
              <a:chExt cx="1989763" cy="47325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C7B449-726B-0D09-D924-9540900D901B}"/>
                  </a:ext>
                </a:extLst>
              </p:cNvPr>
              <p:cNvSpPr/>
              <p:nvPr/>
            </p:nvSpPr>
            <p:spPr>
              <a:xfrm>
                <a:off x="2109832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9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0E2A6A5-B8AD-2729-4CBF-2EF1672D806A}"/>
                  </a:ext>
                </a:extLst>
              </p:cNvPr>
              <p:cNvSpPr/>
              <p:nvPr/>
            </p:nvSpPr>
            <p:spPr>
              <a:xfrm>
                <a:off x="3248158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3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1945ED5-C81C-6E79-2AC9-148F28B9631A}"/>
                </a:ext>
              </a:extLst>
            </p:cNvPr>
            <p:cNvSpPr/>
            <p:nvPr/>
          </p:nvSpPr>
          <p:spPr>
            <a:xfrm>
              <a:off x="2111745" y="3103352"/>
              <a:ext cx="849526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E9D4D8-F12E-B126-5443-EC7E305848B5}"/>
                </a:ext>
              </a:extLst>
            </p:cNvPr>
            <p:cNvSpPr/>
            <p:nvPr/>
          </p:nvSpPr>
          <p:spPr>
            <a:xfrm>
              <a:off x="3248158" y="4045044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17BB20-1C87-0B7B-A57D-4B18F626BDA7}"/>
              </a:ext>
            </a:extLst>
          </p:cNvPr>
          <p:cNvGrpSpPr/>
          <p:nvPr/>
        </p:nvGrpSpPr>
        <p:grpSpPr>
          <a:xfrm>
            <a:off x="4508033" y="3121921"/>
            <a:ext cx="849573" cy="1360585"/>
            <a:chOff x="4508033" y="2916589"/>
            <a:chExt cx="849573" cy="15614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EC55E4-910C-2C8A-00A7-C0EF22A09B24}"/>
                </a:ext>
              </a:extLst>
            </p:cNvPr>
            <p:cNvSpPr/>
            <p:nvPr/>
          </p:nvSpPr>
          <p:spPr>
            <a:xfrm>
              <a:off x="4508080" y="2916589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58253A-28F2-5AB1-ECBA-6E95D711C021}"/>
                </a:ext>
              </a:extLst>
            </p:cNvPr>
            <p:cNvSpPr/>
            <p:nvPr/>
          </p:nvSpPr>
          <p:spPr>
            <a:xfrm>
              <a:off x="4508033" y="3470275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285229-1481-17BD-D7A6-2278B36A52A5}"/>
                </a:ext>
              </a:extLst>
            </p:cNvPr>
            <p:cNvSpPr/>
            <p:nvPr/>
          </p:nvSpPr>
          <p:spPr>
            <a:xfrm>
              <a:off x="4508080" y="4004811"/>
              <a:ext cx="849526" cy="473255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1499C56-F39B-B742-F6C1-E98AF416937D}"/>
              </a:ext>
            </a:extLst>
          </p:cNvPr>
          <p:cNvGrpSpPr/>
          <p:nvPr/>
        </p:nvGrpSpPr>
        <p:grpSpPr>
          <a:xfrm>
            <a:off x="5172300" y="3027420"/>
            <a:ext cx="370614" cy="1227903"/>
            <a:chOff x="5172300" y="3193070"/>
            <a:chExt cx="370614" cy="12279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E6C2104-A375-CDA5-0389-A75FBC48A8DD}"/>
                </a:ext>
              </a:extLst>
            </p:cNvPr>
            <p:cNvGrpSpPr/>
            <p:nvPr/>
          </p:nvGrpSpPr>
          <p:grpSpPr>
            <a:xfrm>
              <a:off x="5172300" y="4143974"/>
              <a:ext cx="370614" cy="276999"/>
              <a:chOff x="4115189" y="2230655"/>
              <a:chExt cx="370614" cy="27699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8566C5C-C850-92AE-DD9F-C8E3FC218EAA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FC8CE94-A2FD-7236-7D7E-197A7AF498E1}"/>
                  </a:ext>
                </a:extLst>
              </p:cNvPr>
              <p:cNvSpPr txBox="1"/>
              <p:nvPr/>
            </p:nvSpPr>
            <p:spPr>
              <a:xfrm>
                <a:off x="4115189" y="2230655"/>
                <a:ext cx="3706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10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30C3E2E-0458-806A-8B41-22C85BC4F79D}"/>
                </a:ext>
              </a:extLst>
            </p:cNvPr>
            <p:cNvGrpSpPr/>
            <p:nvPr/>
          </p:nvGrpSpPr>
          <p:grpSpPr>
            <a:xfrm>
              <a:off x="5224454" y="3673862"/>
              <a:ext cx="277640" cy="276999"/>
              <a:chOff x="4158990" y="2230655"/>
              <a:chExt cx="277640" cy="27699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C0B64E7-3F34-6E69-C5D3-403CCA69F0F8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4DB62-878A-8CC1-59DF-69ADDB6CD651}"/>
                  </a:ext>
                </a:extLst>
              </p:cNvPr>
              <p:cNvSpPr txBox="1"/>
              <p:nvPr/>
            </p:nvSpPr>
            <p:spPr>
              <a:xfrm>
                <a:off x="4158990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9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EBDAFB4-D6BE-142E-9EDE-2C2D538E3262}"/>
                </a:ext>
              </a:extLst>
            </p:cNvPr>
            <p:cNvGrpSpPr/>
            <p:nvPr/>
          </p:nvGrpSpPr>
          <p:grpSpPr>
            <a:xfrm>
              <a:off x="5210627" y="3193070"/>
              <a:ext cx="277640" cy="276999"/>
              <a:chOff x="4153516" y="2230655"/>
              <a:chExt cx="277640" cy="27699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269D0A5-DD33-6AC4-DAEA-8B6418EB5290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889B87-9923-3D1F-5986-DF3C203F398C}"/>
                  </a:ext>
                </a:extLst>
              </p:cNvPr>
              <p:cNvSpPr txBox="1"/>
              <p:nvPr/>
            </p:nvSpPr>
            <p:spPr>
              <a:xfrm>
                <a:off x="4153516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6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A7971D-9348-EDF0-E438-5AF77A17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-D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298E6-A839-88BC-17BF-080CA271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B74BF-8072-BB73-F093-486E5D856D0E}"/>
              </a:ext>
            </a:extLst>
          </p:cNvPr>
          <p:cNvSpPr txBox="1"/>
          <p:nvPr/>
        </p:nvSpPr>
        <p:spPr>
          <a:xfrm>
            <a:off x="-5" y="977466"/>
            <a:ext cx="9144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Row activation in subarray 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Calculates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maximum value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of the two counters for the three subarrays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Compares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the calculated value to a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predetermined threshold (N</a:t>
            </a:r>
            <a:r>
              <a:rPr lang="en-US" sz="2000" b="1" baseline="-25000" dirty="0">
                <a:solidFill>
                  <a:srgbClr val="E63946"/>
                </a:solidFill>
                <a:latin typeface="Aptos" panose="020B0503050203000203" pitchFamily="34" charset="0"/>
              </a:rPr>
              <a:t>PR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)</a:t>
            </a: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If the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maximum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counter value for a subarray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exceeds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N</a:t>
            </a:r>
            <a:r>
              <a:rPr lang="en-US" sz="2000" b="1" baseline="-25000" dirty="0">
                <a:solidFill>
                  <a:srgbClr val="001F60"/>
                </a:solidFill>
                <a:latin typeface="Aptos" panose="020B0503050203000203" pitchFamily="34" charset="0"/>
              </a:rPr>
              <a:t>PR</a:t>
            </a:r>
            <a:r>
              <a:rPr lang="en-US" sz="2000" b="1" dirty="0">
                <a:latin typeface="Aptos" panose="020B0503050203000203" pitchFamily="34" charset="0"/>
              </a:rPr>
              <a:t> </a:t>
            </a:r>
            <a:br>
              <a:rPr lang="en-US" sz="2000" b="1" dirty="0">
                <a:latin typeface="Aptos" panose="020B0503050203000203" pitchFamily="34" charset="0"/>
              </a:rPr>
            </a:b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ColumnKeeper-D decides to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issue a preventive refresh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for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that subarray</a:t>
            </a: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9AD5001-1178-1124-F7C2-E2C09AFDAED6}"/>
              </a:ext>
            </a:extLst>
          </p:cNvPr>
          <p:cNvGrpSpPr/>
          <p:nvPr/>
        </p:nvGrpSpPr>
        <p:grpSpPr>
          <a:xfrm>
            <a:off x="4508034" y="3189343"/>
            <a:ext cx="1386721" cy="1745062"/>
            <a:chOff x="4508034" y="3189343"/>
            <a:chExt cx="1386721" cy="174506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2DC9766-4B47-A066-6A0A-744D952D2FB1}"/>
                </a:ext>
              </a:extLst>
            </p:cNvPr>
            <p:cNvGrpSpPr/>
            <p:nvPr/>
          </p:nvGrpSpPr>
          <p:grpSpPr>
            <a:xfrm>
              <a:off x="4508034" y="3309113"/>
              <a:ext cx="1210189" cy="1625292"/>
              <a:chOff x="4508034" y="3309113"/>
              <a:chExt cx="1210189" cy="162529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425DEFC-9642-47FE-36AF-760C21D83A45}"/>
                  </a:ext>
                </a:extLst>
              </p:cNvPr>
              <p:cNvGrpSpPr/>
              <p:nvPr/>
            </p:nvGrpSpPr>
            <p:grpSpPr>
              <a:xfrm>
                <a:off x="4508034" y="3309113"/>
                <a:ext cx="1204312" cy="1625292"/>
                <a:chOff x="4508034" y="3321813"/>
                <a:chExt cx="1204312" cy="1625292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A3C7DBA-2C51-A2D8-10B0-54C619DC742A}"/>
                    </a:ext>
                  </a:extLst>
                </p:cNvPr>
                <p:cNvSpPr/>
                <p:nvPr/>
              </p:nvSpPr>
              <p:spPr>
                <a:xfrm>
                  <a:off x="4508034" y="4621280"/>
                  <a:ext cx="849526" cy="3258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N</a:t>
                  </a:r>
                  <a:r>
                    <a:rPr lang="en-US" sz="1400" baseline="-25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PR </a:t>
                  </a:r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= 10</a:t>
                  </a: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66C84142-1B2C-6DBF-985C-FBD9503708FD}"/>
                    </a:ext>
                  </a:extLst>
                </p:cNvPr>
                <p:cNvGrpSpPr/>
                <p:nvPr/>
              </p:nvGrpSpPr>
              <p:grpSpPr>
                <a:xfrm>
                  <a:off x="5353734" y="3321813"/>
                  <a:ext cx="358612" cy="1465200"/>
                  <a:chOff x="5353734" y="3321813"/>
                  <a:chExt cx="358612" cy="1465200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023C0AA1-6EAD-710D-D08B-DA4FA310F1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53734" y="4778699"/>
                    <a:ext cx="358612" cy="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CA6344A3-1352-4640-06A4-78CAF30CCD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00868" y="3321813"/>
                    <a:ext cx="0" cy="146520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DC2EC6C-D22A-E6E4-36FB-1FEA474B60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9611" y="4290081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896F569-32DF-55E9-C17F-D5FA88A606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403" y="3810181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7811557-0AF1-11AC-1D52-1C8D899245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4384" y="3321815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637C10D-F9F2-68F6-3FB8-E302BEEDED60}"/>
                </a:ext>
              </a:extLst>
            </p:cNvPr>
            <p:cNvGrpSpPr/>
            <p:nvPr/>
          </p:nvGrpSpPr>
          <p:grpSpPr>
            <a:xfrm>
              <a:off x="5539895" y="3189343"/>
              <a:ext cx="354860" cy="1241483"/>
              <a:chOff x="7146407" y="2740825"/>
              <a:chExt cx="354860" cy="124148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A6D8320-7E56-6476-43BD-6EC2E33BA377}"/>
                  </a:ext>
                </a:extLst>
              </p:cNvPr>
              <p:cNvGrpSpPr/>
              <p:nvPr/>
            </p:nvGrpSpPr>
            <p:grpSpPr>
              <a:xfrm>
                <a:off x="7153273" y="3226279"/>
                <a:ext cx="336952" cy="276999"/>
                <a:chOff x="4131142" y="2216420"/>
                <a:chExt cx="336952" cy="276999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25DD134-3685-9076-EA31-2E8BEE8DA70F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3CEB6935-CAC6-C777-822D-F279A70580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E15FED3-0DFB-3A46-3073-B06BC1E92B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18DEBC5-3465-60EF-A805-C8DC76D5720D}"/>
                  </a:ext>
                </a:extLst>
              </p:cNvPr>
              <p:cNvGrpSpPr/>
              <p:nvPr/>
            </p:nvGrpSpPr>
            <p:grpSpPr>
              <a:xfrm>
                <a:off x="7146407" y="2740825"/>
                <a:ext cx="336952" cy="277057"/>
                <a:chOff x="4132629" y="2211758"/>
                <a:chExt cx="336952" cy="277057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40084A15-1CD3-B99E-6E52-AE23086C0A01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0B1562B3-5590-B826-1B61-A0F1D87CD3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F13F3948-723F-E067-BA41-C3DA00CC6F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97ACB92-DAE9-AE17-826A-E839AB60F8C9}"/>
                  </a:ext>
                </a:extLst>
              </p:cNvPr>
              <p:cNvGrpSpPr/>
              <p:nvPr/>
            </p:nvGrpSpPr>
            <p:grpSpPr>
              <a:xfrm>
                <a:off x="7164315" y="3705029"/>
                <a:ext cx="336952" cy="277279"/>
                <a:chOff x="4135318" y="2211536"/>
                <a:chExt cx="336952" cy="277279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6470E13-EF38-2986-56F6-3F3021953E58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88EDEBE3-6EC0-640B-7D90-150CFD2AF2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79CCB89E-51F4-A452-DEBF-50B7DC1631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4C30EC0-EFE9-83D8-564C-315C16704872}"/>
              </a:ext>
            </a:extLst>
          </p:cNvPr>
          <p:cNvGrpSpPr/>
          <p:nvPr/>
        </p:nvGrpSpPr>
        <p:grpSpPr>
          <a:xfrm>
            <a:off x="5836067" y="2923902"/>
            <a:ext cx="373020" cy="1332436"/>
            <a:chOff x="5224454" y="3220948"/>
            <a:chExt cx="373020" cy="133243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81198FF-AB0F-4790-183E-BD95B9A654D3}"/>
                </a:ext>
              </a:extLst>
            </p:cNvPr>
            <p:cNvSpPr txBox="1"/>
            <p:nvPr/>
          </p:nvSpPr>
          <p:spPr>
            <a:xfrm>
              <a:off x="5232909" y="415327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A4AC4BD-9AED-B761-9949-C504277A7572}"/>
                </a:ext>
              </a:extLst>
            </p:cNvPr>
            <p:cNvSpPr txBox="1"/>
            <p:nvPr/>
          </p:nvSpPr>
          <p:spPr>
            <a:xfrm>
              <a:off x="5224454" y="367319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9F8C58E-D1FD-661E-DB54-4B16DF02EEBD}"/>
                </a:ext>
              </a:extLst>
            </p:cNvPr>
            <p:cNvSpPr txBox="1"/>
            <p:nvPr/>
          </p:nvSpPr>
          <p:spPr>
            <a:xfrm>
              <a:off x="5226860" y="322094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92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7522A-1E8F-5789-8763-4FA3CFD5E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E5AC1351-7BA0-3A14-AF50-DD7BBFF3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D23FB-2EEE-0ECA-0538-CDB94656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</a:t>
            </a:fld>
            <a:endParaRPr lang="tr-T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44CC22-B606-E277-B943-F4774CFE95B6}"/>
              </a:ext>
            </a:extLst>
          </p:cNvPr>
          <p:cNvGrpSpPr/>
          <p:nvPr/>
        </p:nvGrpSpPr>
        <p:grpSpPr>
          <a:xfrm>
            <a:off x="-24" y="1387942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5AFA5B-5EC9-EECD-52A7-2C1720637CA4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Background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EA241B7-E621-A1F7-AF2D-55DA322C50DD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B6EF26-32A6-CB96-33F8-58733C8A377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8D6AE-7CD8-D74A-B54E-C713479C6B42}"/>
              </a:ext>
            </a:extLst>
          </p:cNvPr>
          <p:cNvGrpSpPr/>
          <p:nvPr/>
        </p:nvGrpSpPr>
        <p:grpSpPr>
          <a:xfrm>
            <a:off x="-24" y="2168110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82A293-7917-0A65-8D5F-2BDF052C461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Motivation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D98F0E-4981-AFBF-698E-2002EE867D5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C0B461-2C2F-64C1-651C-48A5DE2E09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8356E7-AAEA-20EB-6CE9-85B765BC4771}"/>
              </a:ext>
            </a:extLst>
          </p:cNvPr>
          <p:cNvGrpSpPr/>
          <p:nvPr/>
        </p:nvGrpSpPr>
        <p:grpSpPr>
          <a:xfrm>
            <a:off x="-24" y="2948278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DC37CC-C90C-E330-CA53-EB32B43D521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(Deterministic)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0B0303-6356-6A62-83B0-F808AB59F8A7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EC24B0D-F1DF-EB3B-968E-F10032164C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777BF-9AB8-7654-F838-00862B323B6A}"/>
              </a:ext>
            </a:extLst>
          </p:cNvPr>
          <p:cNvGrpSpPr/>
          <p:nvPr/>
        </p:nvGrpSpPr>
        <p:grpSpPr>
          <a:xfrm>
            <a:off x="-24" y="450861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96B523-CCB0-686F-331E-89BD61ED0305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Evaluation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52D4C2-06BF-9523-6532-7BE4403761B5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5DA6B2C-134A-56B8-C977-59FAC3EAB07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5A92EF-774D-9443-F614-CDBB3E911E34}"/>
              </a:ext>
            </a:extLst>
          </p:cNvPr>
          <p:cNvGrpSpPr/>
          <p:nvPr/>
        </p:nvGrpSpPr>
        <p:grpSpPr>
          <a:xfrm>
            <a:off x="-24" y="528878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2D28DB-FEC1-B6DC-2C67-0B662375164A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Conclusion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B36039-19A1-B93D-87E2-785EEE3A7D91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6FDB77-86DD-846D-FF0A-3962F604E0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DB319D-1115-EC51-9B8F-BA650BC7AC38}"/>
              </a:ext>
            </a:extLst>
          </p:cNvPr>
          <p:cNvGrpSpPr/>
          <p:nvPr/>
        </p:nvGrpSpPr>
        <p:grpSpPr>
          <a:xfrm>
            <a:off x="0" y="3728446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1D38BA-3336-B46C-D80C-D84450B5FDA1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ColumnKeeper-P (Probabilistic)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6D8E63-3041-CA8E-6F48-04998C94C43A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BE3C5E-E779-923F-52B6-DD25E5AFB9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5159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E9B2C-2853-1C6A-F98A-0EF09E046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1138050-1787-387D-EA85-106DC519CFED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515A39-4716-9104-839E-3BCA00401EFA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6364CD6-5C8E-4D82-8270-0BF0766FDEEA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4B6EE8F-E8FD-77F3-F2CD-4E64DBAECC42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10FCC12-B31A-C43C-9971-6D1F6420C01D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90F287E9-5D0C-AC2A-F122-B491C3AADFDD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F0F64FE-9352-64CE-DD93-04E5DB9E337B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6C35F07F-54AC-22C4-54A1-FE66CB364FB3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BCED781-EA19-CB33-DB14-08B63250C8BB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D1F411A-DF5B-7C16-7E85-4C689F99B6FD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2552352-3989-1FE7-C2AC-03B1328699C8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97BFED1-5F4B-C412-9D0A-077B9AB968F4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0173A23-FD33-C8A5-2E35-F8EF401D98ED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Memory Request Scheduler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924EE8-0EE2-46CE-5842-55A7D86B2E22}"/>
              </a:ext>
            </a:extLst>
          </p:cNvPr>
          <p:cNvSpPr/>
          <p:nvPr/>
        </p:nvSpPr>
        <p:spPr>
          <a:xfrm>
            <a:off x="1419682" y="2591671"/>
            <a:ext cx="6106815" cy="327630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6A29E4E-4BD8-A522-DFA4-8926E2B57E74}"/>
              </a:ext>
            </a:extLst>
          </p:cNvPr>
          <p:cNvSpPr/>
          <p:nvPr/>
        </p:nvSpPr>
        <p:spPr>
          <a:xfrm>
            <a:off x="1791170" y="2737248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F72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FCE670-B8F3-5250-801A-FDDD6B4F2AE3}"/>
              </a:ext>
            </a:extLst>
          </p:cNvPr>
          <p:cNvGrpSpPr/>
          <p:nvPr/>
        </p:nvGrpSpPr>
        <p:grpSpPr>
          <a:xfrm>
            <a:off x="1321742" y="3099670"/>
            <a:ext cx="400110" cy="2599217"/>
            <a:chOff x="3782923" y="1863618"/>
            <a:chExt cx="266984" cy="173439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93A105C-C2B0-E131-313D-613BB6AB422F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67" y="1869622"/>
              <a:ext cx="0" cy="172465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3611692-C328-8D4E-33E7-14EC26C296F8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36" y="1863618"/>
              <a:ext cx="16395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C88C97B-084D-148A-19A6-EF0EEA588142}"/>
                </a:ext>
              </a:extLst>
            </p:cNvPr>
            <p:cNvCxnSpPr/>
            <p:nvPr/>
          </p:nvCxnSpPr>
          <p:spPr>
            <a:xfrm>
              <a:off x="3849989" y="3598017"/>
              <a:ext cx="16395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58B8F24-3696-6BE7-E350-5D68DFCBF9D9}"/>
                </a:ext>
              </a:extLst>
            </p:cNvPr>
            <p:cNvSpPr txBox="1"/>
            <p:nvPr/>
          </p:nvSpPr>
          <p:spPr>
            <a:xfrm rot="16200000">
              <a:off x="3467667" y="2597978"/>
              <a:ext cx="897495" cy="26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ptos" panose="020B0503050203000203" pitchFamily="34" charset="0"/>
                </a:rPr>
                <a:t>N</a:t>
              </a:r>
              <a:r>
                <a:rPr lang="en-US" sz="2000" baseline="-25000" dirty="0">
                  <a:latin typeface="Aptos" panose="020B0503050203000203" pitchFamily="34" charset="0"/>
                </a:rPr>
                <a:t>SUBARRAYS</a:t>
              </a:r>
              <a:endParaRPr lang="en-US" sz="2000" dirty="0">
                <a:latin typeface="Aptos" panose="020B05030502030002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65EA69-7489-5844-A683-472517EEE208}"/>
              </a:ext>
            </a:extLst>
          </p:cNvPr>
          <p:cNvGrpSpPr/>
          <p:nvPr/>
        </p:nvGrpSpPr>
        <p:grpSpPr>
          <a:xfrm>
            <a:off x="2953835" y="3238497"/>
            <a:ext cx="1556302" cy="1133710"/>
            <a:chOff x="2961269" y="3238497"/>
            <a:chExt cx="1556302" cy="11337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FF13E55-7DA0-67D9-6839-0AF86A2596C1}"/>
                </a:ext>
              </a:extLst>
            </p:cNvPr>
            <p:cNvGrpSpPr/>
            <p:nvPr/>
          </p:nvGrpSpPr>
          <p:grpSpPr>
            <a:xfrm>
              <a:off x="2961271" y="3238497"/>
              <a:ext cx="1556300" cy="185585"/>
              <a:chOff x="2961271" y="3238497"/>
              <a:chExt cx="1556300" cy="185585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C44CBB4-A3D9-0E33-7457-41A34A0B1D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9109BF4-19B2-D7A3-F7BC-FD3FF9AC56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C97A6A3-D0D4-0F2B-C763-27927D530506}"/>
                </a:ext>
              </a:extLst>
            </p:cNvPr>
            <p:cNvGrpSpPr/>
            <p:nvPr/>
          </p:nvGrpSpPr>
          <p:grpSpPr>
            <a:xfrm>
              <a:off x="2961269" y="3709857"/>
              <a:ext cx="1556300" cy="185585"/>
              <a:chOff x="2961271" y="3238497"/>
              <a:chExt cx="1556300" cy="185585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66A0F03-DC30-F535-1DCD-4F2A38036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676E5B7-4866-0570-23CC-37581162A5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23C8AD2-C7C1-103A-B02B-7A4BDBC0246F}"/>
                </a:ext>
              </a:extLst>
            </p:cNvPr>
            <p:cNvGrpSpPr/>
            <p:nvPr/>
          </p:nvGrpSpPr>
          <p:grpSpPr>
            <a:xfrm>
              <a:off x="2961269" y="4186622"/>
              <a:ext cx="1556300" cy="185585"/>
              <a:chOff x="2961271" y="3238497"/>
              <a:chExt cx="1556300" cy="18558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148AE91-5EB1-8E90-6EBC-E944CA17DA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271" y="3238497"/>
                <a:ext cx="1556300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8257AFC-F358-73F6-CEA9-F6AC213AD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43300" y="3420573"/>
                <a:ext cx="974269" cy="3509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29FC66-5626-C43C-1A97-B96BE0ACF1F8}"/>
              </a:ext>
            </a:extLst>
          </p:cNvPr>
          <p:cNvGrpSpPr/>
          <p:nvPr/>
        </p:nvGrpSpPr>
        <p:grpSpPr>
          <a:xfrm>
            <a:off x="1970115" y="2707000"/>
            <a:ext cx="2252305" cy="2999905"/>
            <a:chOff x="1970115" y="2707000"/>
            <a:chExt cx="2252305" cy="2999905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C5D1A5E-44D4-DE05-F6A1-494A49A397E1}"/>
                </a:ext>
              </a:extLst>
            </p:cNvPr>
            <p:cNvGrpSpPr/>
            <p:nvPr/>
          </p:nvGrpSpPr>
          <p:grpSpPr>
            <a:xfrm>
              <a:off x="1970115" y="2707000"/>
              <a:ext cx="1125808" cy="2999905"/>
              <a:chOff x="1110695" y="1765010"/>
              <a:chExt cx="751225" cy="2001769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24D3C9A-9749-933A-B920-580DD90F6B25}"/>
                  </a:ext>
                </a:extLst>
              </p:cNvPr>
              <p:cNvGrpSpPr/>
              <p:nvPr/>
            </p:nvGrpSpPr>
            <p:grpSpPr>
              <a:xfrm>
                <a:off x="1203925" y="2657857"/>
                <a:ext cx="568144" cy="1108922"/>
                <a:chOff x="3684227" y="2106711"/>
                <a:chExt cx="568144" cy="110892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211F5CFB-6E3E-B9D2-EF5C-60AB67A3B555}"/>
                    </a:ext>
                  </a:extLst>
                </p:cNvPr>
                <p:cNvSpPr/>
                <p:nvPr/>
              </p:nvSpPr>
              <p:spPr>
                <a:xfrm>
                  <a:off x="3684227" y="2106711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4</a:t>
                  </a: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B53C70E0-DC5E-CC1E-4A66-40820DAADB1C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A406153-DD2E-B79C-3F6E-A39FFCF4380D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E5689AF-8DDD-419C-CB8D-499FC69F8205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CFCE23B-F869-2C9D-01FB-5109935B7BBC}"/>
                  </a:ext>
                </a:extLst>
              </p:cNvPr>
              <p:cNvSpPr txBox="1"/>
              <p:nvPr/>
            </p:nvSpPr>
            <p:spPr>
              <a:xfrm>
                <a:off x="1110695" y="1765010"/>
                <a:ext cx="751225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CT-Even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BF67FB-74AA-41B3-E8A2-DE90DC18930D}"/>
                </a:ext>
              </a:extLst>
            </p:cNvPr>
            <p:cNvGrpSpPr/>
            <p:nvPr/>
          </p:nvGrpSpPr>
          <p:grpSpPr>
            <a:xfrm>
              <a:off x="3164100" y="2707000"/>
              <a:ext cx="1058320" cy="2999905"/>
              <a:chOff x="1147834" y="1765010"/>
              <a:chExt cx="706192" cy="200176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F336887-7571-4B64-7B65-9BF58AD4F3D3}"/>
                  </a:ext>
                </a:extLst>
              </p:cNvPr>
              <p:cNvGrpSpPr/>
              <p:nvPr/>
            </p:nvGrpSpPr>
            <p:grpSpPr>
              <a:xfrm>
                <a:off x="1203925" y="2026272"/>
                <a:ext cx="568144" cy="1740507"/>
                <a:chOff x="3684227" y="1475126"/>
                <a:chExt cx="568144" cy="1740507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8FACC20-8695-72B3-455F-AA4EC3AC7272}"/>
                    </a:ext>
                  </a:extLst>
                </p:cNvPr>
                <p:cNvSpPr/>
                <p:nvPr/>
              </p:nvSpPr>
              <p:spPr>
                <a:xfrm>
                  <a:off x="3684227" y="1475126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3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C3E18ED-F60B-D6C2-F6FC-B5AF5A26F46C}"/>
                    </a:ext>
                  </a:extLst>
                </p:cNvPr>
                <p:cNvSpPr/>
                <p:nvPr/>
              </p:nvSpPr>
              <p:spPr>
                <a:xfrm>
                  <a:off x="3684227" y="2422504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A262FEF-00A3-E8B6-6F35-37062B726F70}"/>
                    </a:ext>
                  </a:extLst>
                </p:cNvPr>
                <p:cNvSpPr/>
                <p:nvPr/>
              </p:nvSpPr>
              <p:spPr>
                <a:xfrm>
                  <a:off x="3684227" y="2899840"/>
                  <a:ext cx="568144" cy="31579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4518E4A-6465-8E18-565F-5C6D64384B6C}"/>
                    </a:ext>
                  </a:extLst>
                </p:cNvPr>
                <p:cNvSpPr txBox="1"/>
                <p:nvPr/>
              </p:nvSpPr>
              <p:spPr>
                <a:xfrm>
                  <a:off x="3831718" y="2646984"/>
                  <a:ext cx="277252" cy="266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…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040350-016E-B75D-D9C4-282E8B481857}"/>
                  </a:ext>
                </a:extLst>
              </p:cNvPr>
              <p:cNvSpPr txBox="1"/>
              <p:nvPr/>
            </p:nvSpPr>
            <p:spPr>
              <a:xfrm>
                <a:off x="1147834" y="1765010"/>
                <a:ext cx="706192" cy="26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CT-Odd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C80361-BF31-54C2-EFCE-EE2D323953FD}"/>
                </a:ext>
              </a:extLst>
            </p:cNvPr>
            <p:cNvGrpSpPr/>
            <p:nvPr/>
          </p:nvGrpSpPr>
          <p:grpSpPr>
            <a:xfrm>
              <a:off x="2109833" y="3573457"/>
              <a:ext cx="1989763" cy="473256"/>
              <a:chOff x="2109832" y="3570121"/>
              <a:chExt cx="1989763" cy="47325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B81419-2F2F-AE5C-5D80-8BED42143236}"/>
                  </a:ext>
                </a:extLst>
              </p:cNvPr>
              <p:cNvSpPr/>
              <p:nvPr/>
            </p:nvSpPr>
            <p:spPr>
              <a:xfrm>
                <a:off x="2109832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9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97141E-1B14-9B63-7752-9DD8C21085AD}"/>
                  </a:ext>
                </a:extLst>
              </p:cNvPr>
              <p:cNvSpPr/>
              <p:nvPr/>
            </p:nvSpPr>
            <p:spPr>
              <a:xfrm>
                <a:off x="3248158" y="3570121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3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A175C4-956B-8695-C4A7-34F6B8E4CFA8}"/>
                </a:ext>
              </a:extLst>
            </p:cNvPr>
            <p:cNvSpPr/>
            <p:nvPr/>
          </p:nvSpPr>
          <p:spPr>
            <a:xfrm>
              <a:off x="2111745" y="3103352"/>
              <a:ext cx="849526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6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3E1D5A-4213-EF4E-2190-030604447DEC}"/>
                </a:ext>
              </a:extLst>
            </p:cNvPr>
            <p:cNvSpPr/>
            <p:nvPr/>
          </p:nvSpPr>
          <p:spPr>
            <a:xfrm>
              <a:off x="3248158" y="4045044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737691-A651-F32B-D9A4-ED8F54AD5849}"/>
              </a:ext>
            </a:extLst>
          </p:cNvPr>
          <p:cNvGrpSpPr/>
          <p:nvPr/>
        </p:nvGrpSpPr>
        <p:grpSpPr>
          <a:xfrm>
            <a:off x="4508033" y="3121921"/>
            <a:ext cx="849573" cy="1360585"/>
            <a:chOff x="4508033" y="2916589"/>
            <a:chExt cx="849573" cy="15614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B551D2-9C4F-7E96-3FA7-44BBA4350598}"/>
                </a:ext>
              </a:extLst>
            </p:cNvPr>
            <p:cNvSpPr/>
            <p:nvPr/>
          </p:nvSpPr>
          <p:spPr>
            <a:xfrm>
              <a:off x="4508080" y="2916589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435D67-869C-125E-58EF-FF9127F5CBAA}"/>
                </a:ext>
              </a:extLst>
            </p:cNvPr>
            <p:cNvSpPr/>
            <p:nvPr/>
          </p:nvSpPr>
          <p:spPr>
            <a:xfrm>
              <a:off x="4508033" y="3470275"/>
              <a:ext cx="849526" cy="473256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C2117F-5F07-AB1E-5022-1D751FAE3645}"/>
                </a:ext>
              </a:extLst>
            </p:cNvPr>
            <p:cNvSpPr/>
            <p:nvPr/>
          </p:nvSpPr>
          <p:spPr>
            <a:xfrm>
              <a:off x="4508080" y="4004811"/>
              <a:ext cx="849526" cy="473255"/>
            </a:xfrm>
            <a:prstGeom prst="rect">
              <a:avLst/>
            </a:prstGeom>
            <a:solidFill>
              <a:srgbClr val="E6394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ptos" panose="020B0503050203000203" pitchFamily="34" charset="0"/>
                </a:rPr>
                <a:t>MAX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972E61-6572-9232-1F3A-FF8A8DCB2055}"/>
              </a:ext>
            </a:extLst>
          </p:cNvPr>
          <p:cNvGrpSpPr/>
          <p:nvPr/>
        </p:nvGrpSpPr>
        <p:grpSpPr>
          <a:xfrm>
            <a:off x="5172300" y="3027420"/>
            <a:ext cx="370614" cy="1227903"/>
            <a:chOff x="5172300" y="3193070"/>
            <a:chExt cx="370614" cy="12279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856D6C5-CDC3-319B-04BC-8B4B7B704199}"/>
                </a:ext>
              </a:extLst>
            </p:cNvPr>
            <p:cNvGrpSpPr/>
            <p:nvPr/>
          </p:nvGrpSpPr>
          <p:grpSpPr>
            <a:xfrm>
              <a:off x="5172300" y="4143974"/>
              <a:ext cx="370614" cy="276999"/>
              <a:chOff x="4115189" y="2230655"/>
              <a:chExt cx="370614" cy="276999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69DCFCD-6A40-E03E-17BE-6F1DB87B995C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59E9CE3-EF2D-14A3-7775-710125CF4CC7}"/>
                  </a:ext>
                </a:extLst>
              </p:cNvPr>
              <p:cNvSpPr txBox="1"/>
              <p:nvPr/>
            </p:nvSpPr>
            <p:spPr>
              <a:xfrm>
                <a:off x="4115189" y="2230655"/>
                <a:ext cx="3706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10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85F19E-4BFC-2D70-654D-654AFE254B32}"/>
                </a:ext>
              </a:extLst>
            </p:cNvPr>
            <p:cNvGrpSpPr/>
            <p:nvPr/>
          </p:nvGrpSpPr>
          <p:grpSpPr>
            <a:xfrm>
              <a:off x="5224454" y="3673862"/>
              <a:ext cx="277640" cy="276999"/>
              <a:chOff x="4158990" y="2230655"/>
              <a:chExt cx="277640" cy="27699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84E8F9-C0E4-8965-712D-0B0E2FC8E969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8AE1F9F-C77B-EFFB-37AE-1E655FFC1887}"/>
                  </a:ext>
                </a:extLst>
              </p:cNvPr>
              <p:cNvSpPr txBox="1"/>
              <p:nvPr/>
            </p:nvSpPr>
            <p:spPr>
              <a:xfrm>
                <a:off x="4158990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9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191E874-9901-BCD2-33A1-4227679BD920}"/>
                </a:ext>
              </a:extLst>
            </p:cNvPr>
            <p:cNvGrpSpPr/>
            <p:nvPr/>
          </p:nvGrpSpPr>
          <p:grpSpPr>
            <a:xfrm>
              <a:off x="5210627" y="3193070"/>
              <a:ext cx="277640" cy="276999"/>
              <a:chOff x="4153516" y="2230655"/>
              <a:chExt cx="277640" cy="27699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C097918-6D81-2AA4-40F5-0010CB2EB8ED}"/>
                  </a:ext>
                </a:extLst>
              </p:cNvPr>
              <p:cNvSpPr/>
              <p:nvPr/>
            </p:nvSpPr>
            <p:spPr>
              <a:xfrm>
                <a:off x="4166817" y="2239082"/>
                <a:ext cx="251870" cy="2497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1FE61F-1FD9-07CC-C2CD-7BED1AF49CC1}"/>
                  </a:ext>
                </a:extLst>
              </p:cNvPr>
              <p:cNvSpPr txBox="1"/>
              <p:nvPr/>
            </p:nvSpPr>
            <p:spPr>
              <a:xfrm>
                <a:off x="4153516" y="223065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Aptos" panose="020B0503050203000203" pitchFamily="34" charset="0"/>
                  </a:rPr>
                  <a:t>6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5A8195-7270-73F4-512B-E1AFD230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-D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F426E-A1B5-F1CE-E836-9FA3F5EF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D057D-4D05-CE50-6516-ED89DB23FB5C}"/>
              </a:ext>
            </a:extLst>
          </p:cNvPr>
          <p:cNvSpPr txBox="1"/>
          <p:nvPr/>
        </p:nvSpPr>
        <p:spPr>
          <a:xfrm>
            <a:off x="-5" y="977466"/>
            <a:ext cx="9144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ColumnKeeper-D: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Issues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an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ACT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command followed by a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PRE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command to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Row Address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pointed by the corresponding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RPT entry</a:t>
            </a: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Increments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RPT entry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to point to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next row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in that subarray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Zeroes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the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CT-Even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and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CT-Odd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entries for that subarray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CA09099-F445-8F06-894F-D33DA7C9E114}"/>
              </a:ext>
            </a:extLst>
          </p:cNvPr>
          <p:cNvGrpSpPr/>
          <p:nvPr/>
        </p:nvGrpSpPr>
        <p:grpSpPr>
          <a:xfrm>
            <a:off x="4508034" y="3189343"/>
            <a:ext cx="1386721" cy="1745062"/>
            <a:chOff x="4508034" y="3189343"/>
            <a:chExt cx="1386721" cy="174506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6D314F8-7FFB-FDC3-EB5D-66A8B0C04C7B}"/>
                </a:ext>
              </a:extLst>
            </p:cNvPr>
            <p:cNvGrpSpPr/>
            <p:nvPr/>
          </p:nvGrpSpPr>
          <p:grpSpPr>
            <a:xfrm>
              <a:off x="4508034" y="3309113"/>
              <a:ext cx="1207014" cy="1625292"/>
              <a:chOff x="4508034" y="3309113"/>
              <a:chExt cx="1207014" cy="162529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B46A1A2-58D9-25B6-F452-926280468865}"/>
                  </a:ext>
                </a:extLst>
              </p:cNvPr>
              <p:cNvGrpSpPr/>
              <p:nvPr/>
            </p:nvGrpSpPr>
            <p:grpSpPr>
              <a:xfrm>
                <a:off x="4508034" y="3309113"/>
                <a:ext cx="1204312" cy="1625292"/>
                <a:chOff x="4508034" y="3321813"/>
                <a:chExt cx="1204312" cy="1625292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D01B21F-D30B-E04B-8D04-8D8965A99A0F}"/>
                    </a:ext>
                  </a:extLst>
                </p:cNvPr>
                <p:cNvSpPr/>
                <p:nvPr/>
              </p:nvSpPr>
              <p:spPr>
                <a:xfrm>
                  <a:off x="4508034" y="4621280"/>
                  <a:ext cx="849526" cy="3258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N</a:t>
                  </a:r>
                  <a:r>
                    <a:rPr lang="en-US" sz="1400" baseline="-25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PR </a:t>
                  </a:r>
                  <a:r>
                    <a:rPr lang="en-US" sz="14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= 10</a:t>
                  </a: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2457BAA9-8ED3-9E68-AD13-4AC1B6AA0660}"/>
                    </a:ext>
                  </a:extLst>
                </p:cNvPr>
                <p:cNvGrpSpPr/>
                <p:nvPr/>
              </p:nvGrpSpPr>
              <p:grpSpPr>
                <a:xfrm>
                  <a:off x="5353734" y="3321813"/>
                  <a:ext cx="358612" cy="1465200"/>
                  <a:chOff x="5353734" y="3321813"/>
                  <a:chExt cx="358612" cy="1465200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49EA462D-D3BE-4944-62A4-5D90F3409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53734" y="4778699"/>
                    <a:ext cx="358612" cy="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D066BDED-82DF-E6FA-CB44-8A9936AEFF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00868" y="3321813"/>
                    <a:ext cx="0" cy="1465200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A7C3705-6CDD-62D5-8039-7915F0DC8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6436" y="4293256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F01C355-310E-6E80-0045-E0E277D110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403" y="3810181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6B8A73B-2A85-BD08-8176-E98FFE68A4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4384" y="3321815"/>
                <a:ext cx="358612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54E6CAB-60DB-815C-7C25-515BCA8C8CB0}"/>
                </a:ext>
              </a:extLst>
            </p:cNvPr>
            <p:cNvGrpSpPr/>
            <p:nvPr/>
          </p:nvGrpSpPr>
          <p:grpSpPr>
            <a:xfrm>
              <a:off x="5539895" y="3189343"/>
              <a:ext cx="354860" cy="1241483"/>
              <a:chOff x="7146407" y="2740825"/>
              <a:chExt cx="354860" cy="124148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3C87BBC-176E-2A2A-4407-605E41C4C0D2}"/>
                  </a:ext>
                </a:extLst>
              </p:cNvPr>
              <p:cNvGrpSpPr/>
              <p:nvPr/>
            </p:nvGrpSpPr>
            <p:grpSpPr>
              <a:xfrm>
                <a:off x="7153273" y="3226279"/>
                <a:ext cx="336952" cy="276999"/>
                <a:chOff x="4131142" y="2216420"/>
                <a:chExt cx="336952" cy="276999"/>
              </a:xfrm>
            </p:grpSpPr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C72C04B-E177-D7C5-8C27-A9FD4F502E2D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A7357B68-5D37-296B-4D7E-6F6B723051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A7357B68-5D37-296B-4D7E-6F6B723051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1142" y="2216420"/>
                      <a:ext cx="336952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11C50B3-E5A0-9201-4D48-100485F6AC2D}"/>
                  </a:ext>
                </a:extLst>
              </p:cNvPr>
              <p:cNvGrpSpPr/>
              <p:nvPr/>
            </p:nvGrpSpPr>
            <p:grpSpPr>
              <a:xfrm>
                <a:off x="7146407" y="2740825"/>
                <a:ext cx="336952" cy="277057"/>
                <a:chOff x="4132629" y="2211758"/>
                <a:chExt cx="336952" cy="277057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1223A1BB-CF44-24CB-773B-2018B7AFB350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360786B5-5CAD-DFBA-841B-B1C0E04177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360786B5-5CAD-DFBA-841B-B1C0E04177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2629" y="2211758"/>
                      <a:ext cx="33695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CDF37F8-485B-3831-6798-D0A6F6403EC6}"/>
                  </a:ext>
                </a:extLst>
              </p:cNvPr>
              <p:cNvGrpSpPr/>
              <p:nvPr/>
            </p:nvGrpSpPr>
            <p:grpSpPr>
              <a:xfrm>
                <a:off x="7164315" y="3705029"/>
                <a:ext cx="336952" cy="277279"/>
                <a:chOff x="4135318" y="2211536"/>
                <a:chExt cx="336952" cy="277279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ECBD793-B4D1-09B0-8A3F-F83225305718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rgbClr val="5B2C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8EEA8737-AF53-1D56-1892-5BEA786E2C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Aptos" panose="020B050305020300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8EEA8737-AF53-1D56-1892-5BEA786E2C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5318" y="2211536"/>
                      <a:ext cx="336952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131636F-780F-0DA3-50B7-1C764F27CF92}"/>
              </a:ext>
            </a:extLst>
          </p:cNvPr>
          <p:cNvGrpSpPr/>
          <p:nvPr/>
        </p:nvGrpSpPr>
        <p:grpSpPr>
          <a:xfrm>
            <a:off x="5836067" y="2922574"/>
            <a:ext cx="373020" cy="1332436"/>
            <a:chOff x="5224454" y="3220948"/>
            <a:chExt cx="373020" cy="133243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8EB31C3-4D90-AE78-3421-A4CB2490325A}"/>
                </a:ext>
              </a:extLst>
            </p:cNvPr>
            <p:cNvSpPr txBox="1"/>
            <p:nvPr/>
          </p:nvSpPr>
          <p:spPr>
            <a:xfrm>
              <a:off x="5232909" y="415327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39DBD61-13FD-1F5B-6674-90BA290F93CF}"/>
                </a:ext>
              </a:extLst>
            </p:cNvPr>
            <p:cNvSpPr txBox="1"/>
            <p:nvPr/>
          </p:nvSpPr>
          <p:spPr>
            <a:xfrm>
              <a:off x="5224454" y="367319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070D964-0F53-5FC7-A7F2-398909C987A8}"/>
                </a:ext>
              </a:extLst>
            </p:cNvPr>
            <p:cNvSpPr txBox="1"/>
            <p:nvPr/>
          </p:nvSpPr>
          <p:spPr>
            <a:xfrm>
              <a:off x="5226860" y="322094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77AEE54-4BB9-B409-43EE-2DC5593F8546}"/>
              </a:ext>
            </a:extLst>
          </p:cNvPr>
          <p:cNvGrpSpPr/>
          <p:nvPr/>
        </p:nvGrpSpPr>
        <p:grpSpPr>
          <a:xfrm>
            <a:off x="4107794" y="4289901"/>
            <a:ext cx="2438121" cy="1642487"/>
            <a:chOff x="4107794" y="4289901"/>
            <a:chExt cx="2438121" cy="16424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F6219A-5643-EFEF-1C75-D515C9DC41CE}"/>
                </a:ext>
              </a:extLst>
            </p:cNvPr>
            <p:cNvGrpSpPr/>
            <p:nvPr/>
          </p:nvGrpSpPr>
          <p:grpSpPr>
            <a:xfrm>
              <a:off x="5834306" y="4289901"/>
              <a:ext cx="711609" cy="1642487"/>
              <a:chOff x="5834306" y="4289901"/>
              <a:chExt cx="711609" cy="1642487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42C23030-C6A3-8BC5-7E8E-AA4E8758C8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4755" y="4289901"/>
                <a:ext cx="0" cy="1642487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19EBDD6-BF6E-EBD5-B7F7-6AE3F1C3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4306" y="4289901"/>
                <a:ext cx="711609" cy="3355"/>
              </a:xfrm>
              <a:prstGeom prst="line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01830A-670A-72A5-9105-A6D397840B82}"/>
                </a:ext>
              </a:extLst>
            </p:cNvPr>
            <p:cNvSpPr txBox="1"/>
            <p:nvPr/>
          </p:nvSpPr>
          <p:spPr>
            <a:xfrm>
              <a:off x="4107794" y="5068805"/>
              <a:ext cx="1906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ptos" panose="020B0503050203000203" pitchFamily="34" charset="0"/>
                </a:rPr>
                <a:t>Preventive Refresh</a:t>
              </a:r>
            </a:p>
            <a:p>
              <a:pPr algn="ctr"/>
              <a:r>
                <a:rPr lang="en-US" sz="1400" b="1" dirty="0">
                  <a:latin typeface="Aptos" panose="020B0503050203000203" pitchFamily="34" charset="0"/>
                  <a:cs typeface="Aptos" panose="02070309020205020404" pitchFamily="49" charset="0"/>
                </a:rPr>
                <a:t>ACT+PRE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9D0DC77-E8CD-60B2-5AEA-286E61BA88DC}"/>
              </a:ext>
            </a:extLst>
          </p:cNvPr>
          <p:cNvGrpSpPr/>
          <p:nvPr/>
        </p:nvGrpSpPr>
        <p:grpSpPr>
          <a:xfrm>
            <a:off x="7180081" y="4304557"/>
            <a:ext cx="701291" cy="1828100"/>
            <a:chOff x="7180081" y="4304557"/>
            <a:chExt cx="701291" cy="18281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DDF0B57-C586-CC6C-5C03-9634498978D8}"/>
                </a:ext>
              </a:extLst>
            </p:cNvPr>
            <p:cNvGrpSpPr/>
            <p:nvPr/>
          </p:nvGrpSpPr>
          <p:grpSpPr>
            <a:xfrm>
              <a:off x="7180081" y="4304557"/>
              <a:ext cx="324000" cy="1828100"/>
              <a:chOff x="7180081" y="4304557"/>
              <a:chExt cx="324000" cy="18281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27DB02-5EE7-639B-EEBC-FD7B97037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0081" y="4305959"/>
                <a:ext cx="324000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F84E38F-C794-321C-4492-AA277F0504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0460" y="4304557"/>
                <a:ext cx="0" cy="182810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5ABDD31-33A4-FC94-9D87-3617A82CE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216" y="6123705"/>
                <a:ext cx="219865" cy="0"/>
              </a:xfrm>
              <a:prstGeom prst="line">
                <a:avLst/>
              </a:prstGeom>
              <a:ln w="28575">
                <a:solidFill>
                  <a:srgbClr val="001F60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9BBF8B9-D8D1-3BBA-8C05-F7E7DCBC7F52}"/>
                </a:ext>
              </a:extLst>
            </p:cNvPr>
            <p:cNvSpPr txBox="1"/>
            <p:nvPr/>
          </p:nvSpPr>
          <p:spPr>
            <a:xfrm rot="5400000">
              <a:off x="6892639" y="4926478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ptos" panose="020B0503050203000203" pitchFamily="34" charset="0"/>
                </a:rPr>
                <a:t>Row Address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DE9759B-9FCA-CE4D-AFFE-6509D131C337}"/>
              </a:ext>
            </a:extLst>
          </p:cNvPr>
          <p:cNvGrpSpPr/>
          <p:nvPr/>
        </p:nvGrpSpPr>
        <p:grpSpPr>
          <a:xfrm>
            <a:off x="6546501" y="3999741"/>
            <a:ext cx="715342" cy="528693"/>
            <a:chOff x="6546501" y="3999741"/>
            <a:chExt cx="715342" cy="52869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4694E16-89D7-0AC9-02E4-01422393C159}"/>
                </a:ext>
              </a:extLst>
            </p:cNvPr>
            <p:cNvSpPr/>
            <p:nvPr/>
          </p:nvSpPr>
          <p:spPr>
            <a:xfrm>
              <a:off x="6546501" y="4055178"/>
              <a:ext cx="634167" cy="473256"/>
            </a:xfrm>
            <a:prstGeom prst="rect">
              <a:avLst/>
            </a:prstGeom>
            <a:solidFill>
              <a:srgbClr val="FCDA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E63946"/>
                  </a:solidFill>
                  <a:latin typeface="Aptos" panose="020B0503050203000203" pitchFamily="34" charset="0"/>
                </a:rPr>
                <a:t>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D210D0F-BE94-D7B2-9935-64BBD37D5113}"/>
                </a:ext>
              </a:extLst>
            </p:cNvPr>
            <p:cNvSpPr txBox="1"/>
            <p:nvPr/>
          </p:nvSpPr>
          <p:spPr>
            <a:xfrm>
              <a:off x="6830623" y="3999741"/>
              <a:ext cx="431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63946"/>
                  </a:solidFill>
                  <a:latin typeface="Aptos" panose="020B0503050203000203" pitchFamily="34" charset="0"/>
                </a:rPr>
                <a:t>+1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A19DD8C1-AFF6-55B1-8757-08B3896598A3}"/>
              </a:ext>
            </a:extLst>
          </p:cNvPr>
          <p:cNvSpPr/>
          <p:nvPr/>
        </p:nvSpPr>
        <p:spPr>
          <a:xfrm>
            <a:off x="6546577" y="4050855"/>
            <a:ext cx="634167" cy="473256"/>
          </a:xfrm>
          <a:prstGeom prst="rect">
            <a:avLst/>
          </a:prstGeom>
          <a:solidFill>
            <a:srgbClr val="FCDADD"/>
          </a:solidFill>
          <a:ln w="19050">
            <a:solidFill>
              <a:srgbClr val="E639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</a:rPr>
              <a:t>7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B969B27-65A2-5E7C-0838-6C2F596386C2}"/>
              </a:ext>
            </a:extLst>
          </p:cNvPr>
          <p:cNvGrpSpPr/>
          <p:nvPr/>
        </p:nvGrpSpPr>
        <p:grpSpPr>
          <a:xfrm>
            <a:off x="2109170" y="4045046"/>
            <a:ext cx="1989763" cy="473257"/>
            <a:chOff x="2109170" y="4045046"/>
            <a:chExt cx="1989763" cy="473257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6468363-C3B1-94A8-C815-461B21DCEB67}"/>
                </a:ext>
              </a:extLst>
            </p:cNvPr>
            <p:cNvSpPr/>
            <p:nvPr/>
          </p:nvSpPr>
          <p:spPr>
            <a:xfrm>
              <a:off x="2109170" y="4045047"/>
              <a:ext cx="851437" cy="473256"/>
            </a:xfrm>
            <a:prstGeom prst="rect">
              <a:avLst/>
            </a:prstGeom>
            <a:solidFill>
              <a:srgbClr val="D6DE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0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23944A7-F367-320E-A52B-AD1F4DF8BE3F}"/>
                </a:ext>
              </a:extLst>
            </p:cNvPr>
            <p:cNvSpPr/>
            <p:nvPr/>
          </p:nvSpPr>
          <p:spPr>
            <a:xfrm>
              <a:off x="3247496" y="4045046"/>
              <a:ext cx="851437" cy="473256"/>
            </a:xfrm>
            <a:prstGeom prst="rect">
              <a:avLst/>
            </a:prstGeom>
            <a:solidFill>
              <a:srgbClr val="D6DDE5"/>
            </a:solidFill>
            <a:ln w="19050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4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BFD0C-9B8B-0607-A29A-79765839D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045A7D17-E0CC-1B03-1D0E-D646085D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9C9BB-14BA-1454-999E-7C4FE7B2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31</a:t>
            </a:fld>
            <a:endParaRPr lang="tr-T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F94D2-F486-0BE4-8AB2-0AE1A4BAA1DE}"/>
              </a:ext>
            </a:extLst>
          </p:cNvPr>
          <p:cNvGrpSpPr/>
          <p:nvPr/>
        </p:nvGrpSpPr>
        <p:grpSpPr>
          <a:xfrm>
            <a:off x="-24" y="1387942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9A2035-EC30-5025-D7D7-D19E953626CD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Background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597814-7DF7-B9EB-3D46-A793134493D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0985A30-E353-84CB-3E7A-E318B1E3AC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C76FF3-2540-0685-9E59-129A9F493C75}"/>
              </a:ext>
            </a:extLst>
          </p:cNvPr>
          <p:cNvGrpSpPr/>
          <p:nvPr/>
        </p:nvGrpSpPr>
        <p:grpSpPr>
          <a:xfrm>
            <a:off x="-24" y="2168110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673E73-7C54-F052-D931-FB223BFFF5C6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Motivation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58C530-0E62-3522-636B-EFC53C428C47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A5A85B-7A16-9B11-6BE2-04D3D35D93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AD6812-B6CB-B154-1BFE-DBC2E3ECF37F}"/>
              </a:ext>
            </a:extLst>
          </p:cNvPr>
          <p:cNvGrpSpPr/>
          <p:nvPr/>
        </p:nvGrpSpPr>
        <p:grpSpPr>
          <a:xfrm>
            <a:off x="-24" y="2948278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CA5AD6-9CAD-8FBB-D6B1-D516C1F2EB2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(Deterministic)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D65F38-7187-4DB7-8FC3-32BF1A7EEBFA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58CD3F-3742-9C66-0AFF-7625DBEBC1C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E4242-AFEB-D380-3567-F8B14CEA4A3A}"/>
              </a:ext>
            </a:extLst>
          </p:cNvPr>
          <p:cNvGrpSpPr/>
          <p:nvPr/>
        </p:nvGrpSpPr>
        <p:grpSpPr>
          <a:xfrm>
            <a:off x="-24" y="450861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A840EC-E5FE-7D3B-B663-5035E077A194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Evaluation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0ECCFD-9698-A255-EE4C-A635F35F866C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2984DD-235B-35E2-C912-262DD6A8E90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4FEB99-3E7F-C185-1455-7258BCA9EA82}"/>
              </a:ext>
            </a:extLst>
          </p:cNvPr>
          <p:cNvGrpSpPr/>
          <p:nvPr/>
        </p:nvGrpSpPr>
        <p:grpSpPr>
          <a:xfrm>
            <a:off x="-24" y="528878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3F8D54-2686-56F5-5946-043966A6C914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Conclusion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C5A218-DE07-3D6F-784B-49AB1BDA57E0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140386-DD9A-B60F-FF50-B0899F796B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804CFC-61CD-2623-F9F7-9CBAAF5BBF1A}"/>
              </a:ext>
            </a:extLst>
          </p:cNvPr>
          <p:cNvGrpSpPr/>
          <p:nvPr/>
        </p:nvGrpSpPr>
        <p:grpSpPr>
          <a:xfrm>
            <a:off x="0" y="3728446"/>
            <a:ext cx="9144010" cy="55287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9FF10-DD1F-002F-C30B-B74FA6C040B5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ColumnKeeper-P (Probabilistic)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82929B3-0D1D-7687-18A7-9209A9817BAD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BA3787C-BC98-B6CD-F087-ADAFBAC745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301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A3AB-B472-69D1-AB5F-7CFD4AC15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1B55-8292-BD6F-59AE-B92119B7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ColumnKeeper-P 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10E2-CAA6-4F2C-4E35-11F4C4F1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32</a:t>
            </a:fld>
            <a:endParaRPr lang="tr-TR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37BB67-BEB9-31D3-D228-8DA9F305FF2A}"/>
              </a:ext>
            </a:extLst>
          </p:cNvPr>
          <p:cNvGrpSpPr/>
          <p:nvPr/>
        </p:nvGrpSpPr>
        <p:grpSpPr>
          <a:xfrm>
            <a:off x="-14" y="2554476"/>
            <a:ext cx="9144010" cy="2336150"/>
            <a:chOff x="-5" y="1413164"/>
            <a:chExt cx="9144010" cy="872836"/>
          </a:xfrm>
          <a:solidFill>
            <a:srgbClr val="FDE9C9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EEBBFB-245A-39E0-CC44-CCA4EF0B6B0E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Probabilistically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issue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 preventive refreshes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 to </a:t>
              </a:r>
              <a:b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</a:b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avoid activation counting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and</a:t>
              </a:r>
              <a:b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</a:b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 </a:t>
              </a:r>
              <a: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  <a:ea typeface="Aptos" panose="020B0604030504040204" pitchFamily="34" charset="0"/>
                  <a:cs typeface="Aptos" panose="020B0604030504040204" pitchFamily="34" charset="0"/>
                </a:rPr>
                <a:t>m</a:t>
              </a:r>
              <a: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itigate ColumnDisturb </a:t>
              </a:r>
              <a:r>
                <a:rPr lang="en-US" sz="2800" dirty="0">
                  <a:solidFill>
                    <a:srgbClr val="001F60"/>
                  </a:solidFill>
                  <a:latin typeface="Aptos" panose="020B0503050203000203" pitchFamily="34" charset="0"/>
                </a:rPr>
                <a:t>at 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lower area overhead 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D28587-0E2D-FB54-A500-B2816F8B03C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2428F8-F5DC-F2EB-7948-CBFE49978F6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90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B8785-C16B-B94D-0723-EB855990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AEBC355-1D0C-E808-B552-F658223F8C88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E855BC-209E-4CB5-067A-C051946233F4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444718C-7C51-BE2A-C0B6-67109CCEF17B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5348D6C-37B3-E096-736C-EF6957FCEF39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4EDC0F6-786A-E92E-75F8-2E097101EBAA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337EA29-4F4C-753E-700B-40021C34492D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483BDF-8278-7D4D-49F6-91626B121A7E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7C0FF11-96F8-9AD2-AAC3-89FFD6A272FE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891F683-2092-8112-BE4F-BE66C47CAEA9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BE51CAA-950F-CCE7-1940-5A3E4A80A973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9680520-74A1-8F99-7B27-1E156FA7B1BF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976A8DF-E102-170B-2E00-CE1AA315E0D2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536E519-36FF-EE87-0884-3230DA38B2FF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Memory Request Scheduler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F0EDB8-475C-CA3C-8425-911D79237A88}"/>
              </a:ext>
            </a:extLst>
          </p:cNvPr>
          <p:cNvGrpSpPr/>
          <p:nvPr/>
        </p:nvGrpSpPr>
        <p:grpSpPr>
          <a:xfrm>
            <a:off x="1321742" y="3099670"/>
            <a:ext cx="400110" cy="2599217"/>
            <a:chOff x="3782923" y="1863618"/>
            <a:chExt cx="266984" cy="173439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2323608-FAD6-8092-BECF-344F70BCD167}"/>
                </a:ext>
              </a:extLst>
            </p:cNvPr>
            <p:cNvCxnSpPr>
              <a:cxnSpLocks/>
            </p:cNvCxnSpPr>
            <p:nvPr/>
          </p:nvCxnSpPr>
          <p:spPr>
            <a:xfrm>
              <a:off x="3936567" y="1869622"/>
              <a:ext cx="0" cy="172465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BE75F8A-7825-41A9-C440-C47C162F4887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36" y="1863618"/>
              <a:ext cx="163951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7A0A225-72DD-3B90-90AA-E45E747036EE}"/>
                </a:ext>
              </a:extLst>
            </p:cNvPr>
            <p:cNvCxnSpPr/>
            <p:nvPr/>
          </p:nvCxnSpPr>
          <p:spPr>
            <a:xfrm>
              <a:off x="3849989" y="3598017"/>
              <a:ext cx="163955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C5CC80C-2FAB-272E-F5DD-DE42E2E7EE98}"/>
                </a:ext>
              </a:extLst>
            </p:cNvPr>
            <p:cNvSpPr txBox="1"/>
            <p:nvPr/>
          </p:nvSpPr>
          <p:spPr>
            <a:xfrm rot="16200000">
              <a:off x="3467667" y="2597978"/>
              <a:ext cx="897495" cy="266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ptos" panose="020B0503050203000203" pitchFamily="34" charset="0"/>
                </a:rPr>
                <a:t>N</a:t>
              </a:r>
              <a:r>
                <a:rPr lang="en-US" sz="2000" baseline="-25000" dirty="0">
                  <a:latin typeface="Aptos" panose="020B0503050203000203" pitchFamily="34" charset="0"/>
                </a:rPr>
                <a:t>SUBARRAYS</a:t>
              </a:r>
              <a:endParaRPr lang="en-US" sz="2000" dirty="0">
                <a:latin typeface="Aptos" panose="020B050305020300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CD6A3-AA01-120F-D517-C2ADC032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-P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D4C27-1770-2446-FFF7-4D03347C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177494-A9C6-C9DB-2722-9FFFD360A602}"/>
              </a:ext>
            </a:extLst>
          </p:cNvPr>
          <p:cNvSpPr txBox="1"/>
          <p:nvPr/>
        </p:nvSpPr>
        <p:spPr>
          <a:xfrm>
            <a:off x="-5" y="977466"/>
            <a:ext cx="9144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ColumnKeeper-P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substitutes ColumnKeeper-D’s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deterministic activation counting mechanism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with a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</a:rPr>
              <a:t>probabilistic one</a:t>
            </a: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6A0769B-59F8-1CDA-903E-EE38A86B628F}"/>
              </a:ext>
            </a:extLst>
          </p:cNvPr>
          <p:cNvGrpSpPr/>
          <p:nvPr/>
        </p:nvGrpSpPr>
        <p:grpSpPr>
          <a:xfrm>
            <a:off x="7180081" y="4304557"/>
            <a:ext cx="701291" cy="1828100"/>
            <a:chOff x="7180081" y="4304557"/>
            <a:chExt cx="701291" cy="18281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70F46F5-1CA4-1113-0ABC-F7554AA43076}"/>
                </a:ext>
              </a:extLst>
            </p:cNvPr>
            <p:cNvGrpSpPr/>
            <p:nvPr/>
          </p:nvGrpSpPr>
          <p:grpSpPr>
            <a:xfrm>
              <a:off x="7180081" y="4304557"/>
              <a:ext cx="324000" cy="1828100"/>
              <a:chOff x="7180081" y="4304557"/>
              <a:chExt cx="324000" cy="18281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D2DC361-8D04-78EB-E9AB-A5FAF92D8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0081" y="4305959"/>
                <a:ext cx="324000" cy="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058AEA-5557-48FE-191E-215F665303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0460" y="4304557"/>
                <a:ext cx="0" cy="1828100"/>
              </a:xfrm>
              <a:prstGeom prst="line">
                <a:avLst/>
              </a:prstGeom>
              <a:ln w="28575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BE880FC-658C-5B09-6474-DB546DECD0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216" y="6123705"/>
                <a:ext cx="219865" cy="0"/>
              </a:xfrm>
              <a:prstGeom prst="line">
                <a:avLst/>
              </a:prstGeom>
              <a:ln w="28575">
                <a:solidFill>
                  <a:srgbClr val="001F60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AF0A76E-B0B7-B73C-8734-0A466102A54B}"/>
                </a:ext>
              </a:extLst>
            </p:cNvPr>
            <p:cNvSpPr txBox="1"/>
            <p:nvPr/>
          </p:nvSpPr>
          <p:spPr>
            <a:xfrm rot="5400000">
              <a:off x="6892639" y="4926478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ptos" panose="020B0503050203000203" pitchFamily="34" charset="0"/>
                </a:rPr>
                <a:t>Row Address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A7F708-0BCB-96A0-92E2-CDD091E674C8}"/>
              </a:ext>
            </a:extLst>
          </p:cNvPr>
          <p:cNvGrpSpPr/>
          <p:nvPr/>
        </p:nvGrpSpPr>
        <p:grpSpPr>
          <a:xfrm>
            <a:off x="6546501" y="3999741"/>
            <a:ext cx="715342" cy="528693"/>
            <a:chOff x="6546501" y="3999741"/>
            <a:chExt cx="715342" cy="52869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D8F47D7-E1CA-04EA-DAA9-637B360142D2}"/>
                </a:ext>
              </a:extLst>
            </p:cNvPr>
            <p:cNvSpPr/>
            <p:nvPr/>
          </p:nvSpPr>
          <p:spPr>
            <a:xfrm>
              <a:off x="6546501" y="4055178"/>
              <a:ext cx="634167" cy="473256"/>
            </a:xfrm>
            <a:prstGeom prst="rect">
              <a:avLst/>
            </a:prstGeom>
            <a:solidFill>
              <a:srgbClr val="FCDA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E63946"/>
                  </a:solidFill>
                  <a:latin typeface="Aptos" panose="020B0503050203000203" pitchFamily="34" charset="0"/>
                </a:rPr>
                <a:t>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8F39651-CD52-6589-F346-B308BB3B45D4}"/>
                </a:ext>
              </a:extLst>
            </p:cNvPr>
            <p:cNvSpPr txBox="1"/>
            <p:nvPr/>
          </p:nvSpPr>
          <p:spPr>
            <a:xfrm>
              <a:off x="6830623" y="3999741"/>
              <a:ext cx="431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63946"/>
                  </a:solidFill>
                  <a:latin typeface="Aptos" panose="020B0503050203000203" pitchFamily="34" charset="0"/>
                </a:rPr>
                <a:t>+1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51ABEF76-3E7A-3F94-7CCF-D6647361D2C4}"/>
              </a:ext>
            </a:extLst>
          </p:cNvPr>
          <p:cNvSpPr/>
          <p:nvPr/>
        </p:nvSpPr>
        <p:spPr>
          <a:xfrm>
            <a:off x="6546577" y="4059322"/>
            <a:ext cx="634167" cy="473256"/>
          </a:xfrm>
          <a:prstGeom prst="rect">
            <a:avLst/>
          </a:prstGeom>
          <a:solidFill>
            <a:srgbClr val="FCDADD"/>
          </a:solidFill>
          <a:ln w="19050">
            <a:solidFill>
              <a:srgbClr val="E639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</a:rPr>
              <a:t>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A32CF5-5E34-8CF5-FE9C-CDEE10A9C51F}"/>
              </a:ext>
            </a:extLst>
          </p:cNvPr>
          <p:cNvGrpSpPr/>
          <p:nvPr/>
        </p:nvGrpSpPr>
        <p:grpSpPr>
          <a:xfrm>
            <a:off x="1791170" y="2707000"/>
            <a:ext cx="4450597" cy="3096566"/>
            <a:chOff x="1791170" y="2707000"/>
            <a:chExt cx="4450597" cy="309656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E061757-4724-8064-C2C3-58DAB2BCCEF3}"/>
                </a:ext>
              </a:extLst>
            </p:cNvPr>
            <p:cNvSpPr/>
            <p:nvPr/>
          </p:nvSpPr>
          <p:spPr>
            <a:xfrm>
              <a:off x="1791170" y="2737248"/>
              <a:ext cx="4450597" cy="3066318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rgbClr val="F724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ptos" panose="020B0503050203000203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C0AD4DB-CBDC-08C8-DCA5-EC45B9D9AF71}"/>
                </a:ext>
              </a:extLst>
            </p:cNvPr>
            <p:cNvGrpSpPr/>
            <p:nvPr/>
          </p:nvGrpSpPr>
          <p:grpSpPr>
            <a:xfrm>
              <a:off x="2953835" y="3238497"/>
              <a:ext cx="1556302" cy="1133710"/>
              <a:chOff x="2961269" y="3238497"/>
              <a:chExt cx="1556302" cy="113371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8613441-5E57-1225-02E6-53A330A7AFB2}"/>
                  </a:ext>
                </a:extLst>
              </p:cNvPr>
              <p:cNvGrpSpPr/>
              <p:nvPr/>
            </p:nvGrpSpPr>
            <p:grpSpPr>
              <a:xfrm>
                <a:off x="2961271" y="3238497"/>
                <a:ext cx="1556300" cy="185585"/>
                <a:chOff x="2961271" y="3238497"/>
                <a:chExt cx="1556300" cy="185585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B924B33C-91ED-E7A0-F7D9-DDC6C3BF5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1271" y="3238497"/>
                  <a:ext cx="1556300" cy="3509"/>
                </a:xfrm>
                <a:prstGeom prst="straightConnector1">
                  <a:avLst/>
                </a:prstGeom>
                <a:ln w="28575">
                  <a:solidFill>
                    <a:srgbClr val="001F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F97442B6-1AED-8AB6-40B4-B6EC1DBA0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3300" y="3420573"/>
                  <a:ext cx="974269" cy="3509"/>
                </a:xfrm>
                <a:prstGeom prst="straightConnector1">
                  <a:avLst/>
                </a:prstGeom>
                <a:ln w="28575">
                  <a:solidFill>
                    <a:srgbClr val="001F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B0F144F-763D-27C1-92F6-C1E192B9BC86}"/>
                  </a:ext>
                </a:extLst>
              </p:cNvPr>
              <p:cNvGrpSpPr/>
              <p:nvPr/>
            </p:nvGrpSpPr>
            <p:grpSpPr>
              <a:xfrm>
                <a:off x="2961269" y="3709857"/>
                <a:ext cx="1556300" cy="185585"/>
                <a:chOff x="2961271" y="3238497"/>
                <a:chExt cx="1556300" cy="185585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25F372B8-EDC0-3C04-54F6-94CCC0D82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1271" y="3238497"/>
                  <a:ext cx="1556300" cy="3509"/>
                </a:xfrm>
                <a:prstGeom prst="straightConnector1">
                  <a:avLst/>
                </a:prstGeom>
                <a:ln w="28575">
                  <a:solidFill>
                    <a:srgbClr val="001F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5AC39D3-47E6-1816-1A83-422225C5E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3300" y="3420573"/>
                  <a:ext cx="974269" cy="3509"/>
                </a:xfrm>
                <a:prstGeom prst="straightConnector1">
                  <a:avLst/>
                </a:prstGeom>
                <a:ln w="28575">
                  <a:solidFill>
                    <a:srgbClr val="001F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693716E-97F8-E71A-8E26-9F52226D39DC}"/>
                  </a:ext>
                </a:extLst>
              </p:cNvPr>
              <p:cNvGrpSpPr/>
              <p:nvPr/>
            </p:nvGrpSpPr>
            <p:grpSpPr>
              <a:xfrm>
                <a:off x="2961269" y="4186622"/>
                <a:ext cx="1556300" cy="185585"/>
                <a:chOff x="2961271" y="3238497"/>
                <a:chExt cx="1556300" cy="185585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D0C834FC-C358-DFE3-20E3-26791166D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1271" y="3238497"/>
                  <a:ext cx="1556300" cy="3509"/>
                </a:xfrm>
                <a:prstGeom prst="straightConnector1">
                  <a:avLst/>
                </a:prstGeom>
                <a:ln w="28575">
                  <a:solidFill>
                    <a:srgbClr val="001F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8A1CAC31-C949-D97E-4661-D5CAF2279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43300" y="3420573"/>
                  <a:ext cx="974269" cy="3509"/>
                </a:xfrm>
                <a:prstGeom prst="straightConnector1">
                  <a:avLst/>
                </a:prstGeom>
                <a:ln w="28575">
                  <a:solidFill>
                    <a:srgbClr val="001F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654461-EBB8-84D2-62B7-440655D77139}"/>
                </a:ext>
              </a:extLst>
            </p:cNvPr>
            <p:cNvGrpSpPr/>
            <p:nvPr/>
          </p:nvGrpSpPr>
          <p:grpSpPr>
            <a:xfrm>
              <a:off x="1978066" y="2707000"/>
              <a:ext cx="2244358" cy="2999905"/>
              <a:chOff x="1978066" y="2707000"/>
              <a:chExt cx="2244358" cy="2999905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3B2921D-A37A-84E1-583F-CEF97331ED47}"/>
                  </a:ext>
                </a:extLst>
              </p:cNvPr>
              <p:cNvGrpSpPr/>
              <p:nvPr/>
            </p:nvGrpSpPr>
            <p:grpSpPr>
              <a:xfrm>
                <a:off x="1978066" y="2707000"/>
                <a:ext cx="1138327" cy="2999905"/>
                <a:chOff x="1116001" y="1765010"/>
                <a:chExt cx="759579" cy="2001769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3DC92461-F0C1-8AF3-6C7E-E77D83ADD01B}"/>
                    </a:ext>
                  </a:extLst>
                </p:cNvPr>
                <p:cNvGrpSpPr/>
                <p:nvPr/>
              </p:nvGrpSpPr>
              <p:grpSpPr>
                <a:xfrm>
                  <a:off x="1203925" y="2657857"/>
                  <a:ext cx="568144" cy="1108922"/>
                  <a:chOff x="3684227" y="2106711"/>
                  <a:chExt cx="568144" cy="1108922"/>
                </a:xfrm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347D0AF8-DE3C-8798-94B1-749C8B18C226}"/>
                      </a:ext>
                    </a:extLst>
                  </p:cNvPr>
                  <p:cNvSpPr/>
                  <p:nvPr/>
                </p:nvSpPr>
                <p:spPr>
                  <a:xfrm>
                    <a:off x="3684227" y="2106711"/>
                    <a:ext cx="568144" cy="31579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1F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solidFill>
                          <a:srgbClr val="001F60"/>
                        </a:solidFill>
                        <a:latin typeface="Aptos" panose="020B0503050203000203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05B9912-3994-2FD0-6D48-4A742074E646}"/>
                      </a:ext>
                    </a:extLst>
                  </p:cNvPr>
                  <p:cNvSpPr/>
                  <p:nvPr/>
                </p:nvSpPr>
                <p:spPr>
                  <a:xfrm>
                    <a:off x="3684227" y="2422504"/>
                    <a:ext cx="568144" cy="31579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1F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bg1"/>
                      </a:solidFill>
                      <a:latin typeface="Aptos" panose="020B0503050203000203" pitchFamily="34" charset="0"/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97EA7A6-FD49-9FD8-264D-01D6157D23D1}"/>
                      </a:ext>
                    </a:extLst>
                  </p:cNvPr>
                  <p:cNvSpPr/>
                  <p:nvPr/>
                </p:nvSpPr>
                <p:spPr>
                  <a:xfrm>
                    <a:off x="3684227" y="2899840"/>
                    <a:ext cx="568144" cy="31579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1F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bg1"/>
                      </a:solidFill>
                      <a:latin typeface="Aptos" panose="020B0503050203000203" pitchFamily="34" charset="0"/>
                    </a:endParaRPr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7EEB6D78-BB48-4B89-32B9-B663BA82F3E9}"/>
                      </a:ext>
                    </a:extLst>
                  </p:cNvPr>
                  <p:cNvSpPr txBox="1"/>
                  <p:nvPr/>
                </p:nvSpPr>
                <p:spPr>
                  <a:xfrm>
                    <a:off x="3831718" y="2646984"/>
                    <a:ext cx="277252" cy="266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001F60"/>
                        </a:solidFill>
                        <a:latin typeface="Aptos" panose="020B0503050203000203" pitchFamily="34" charset="0"/>
                      </a:rPr>
                      <a:t>…</a:t>
                    </a:r>
                  </a:p>
                </p:txBody>
              </p:sp>
            </p:grp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5A0CA178-FE82-93BB-EACB-DA0C8B6943C9}"/>
                    </a:ext>
                  </a:extLst>
                </p:cNvPr>
                <p:cNvSpPr txBox="1"/>
                <p:nvPr/>
              </p:nvSpPr>
              <p:spPr>
                <a:xfrm>
                  <a:off x="1116001" y="1765010"/>
                  <a:ext cx="759579" cy="266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CT-Even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051D89C-A408-16BA-17B6-0813C1FE982C}"/>
                  </a:ext>
                </a:extLst>
              </p:cNvPr>
              <p:cNvGrpSpPr/>
              <p:nvPr/>
            </p:nvGrpSpPr>
            <p:grpSpPr>
              <a:xfrm>
                <a:off x="3164104" y="2707000"/>
                <a:ext cx="1058320" cy="2999905"/>
                <a:chOff x="1147836" y="1765010"/>
                <a:chExt cx="706192" cy="200176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3E18BC3-03B9-B8F9-7747-2ADEAA6B0981}"/>
                    </a:ext>
                  </a:extLst>
                </p:cNvPr>
                <p:cNvGrpSpPr/>
                <p:nvPr/>
              </p:nvGrpSpPr>
              <p:grpSpPr>
                <a:xfrm>
                  <a:off x="1203925" y="2026272"/>
                  <a:ext cx="568144" cy="1740507"/>
                  <a:chOff x="3684227" y="1475126"/>
                  <a:chExt cx="568144" cy="1740507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2FE58B7F-337B-825F-AFA0-49A56FE737E3}"/>
                      </a:ext>
                    </a:extLst>
                  </p:cNvPr>
                  <p:cNvSpPr/>
                  <p:nvPr/>
                </p:nvSpPr>
                <p:spPr>
                  <a:xfrm>
                    <a:off x="3684227" y="1475126"/>
                    <a:ext cx="568144" cy="31579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1F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>
                        <a:solidFill>
                          <a:srgbClr val="001F60"/>
                        </a:solidFill>
                        <a:latin typeface="Aptos" panose="020B0503050203000203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76735EA-CBB6-59A6-ECA2-568876CEC628}"/>
                      </a:ext>
                    </a:extLst>
                  </p:cNvPr>
                  <p:cNvSpPr/>
                  <p:nvPr/>
                </p:nvSpPr>
                <p:spPr>
                  <a:xfrm>
                    <a:off x="3684227" y="2422504"/>
                    <a:ext cx="568144" cy="31579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1F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bg1"/>
                      </a:solidFill>
                      <a:latin typeface="Aptos" panose="020B0503050203000203" pitchFamily="34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2104D1E2-FE12-1A62-A240-37793F29E94F}"/>
                      </a:ext>
                    </a:extLst>
                  </p:cNvPr>
                  <p:cNvSpPr/>
                  <p:nvPr/>
                </p:nvSpPr>
                <p:spPr>
                  <a:xfrm>
                    <a:off x="3684227" y="2899840"/>
                    <a:ext cx="568144" cy="31579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1F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bg1"/>
                      </a:solidFill>
                      <a:latin typeface="Aptos" panose="020B0503050203000203" pitchFamily="34" charset="0"/>
                    </a:endParaRP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721AB57-DA8B-A1EE-699E-938E4C6AAC5E}"/>
                      </a:ext>
                    </a:extLst>
                  </p:cNvPr>
                  <p:cNvSpPr txBox="1"/>
                  <p:nvPr/>
                </p:nvSpPr>
                <p:spPr>
                  <a:xfrm>
                    <a:off x="3831718" y="2646984"/>
                    <a:ext cx="277252" cy="266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001F60"/>
                        </a:solidFill>
                        <a:latin typeface="Aptos" panose="020B0503050203000203" pitchFamily="34" charset="0"/>
                      </a:rPr>
                      <a:t>…</a:t>
                    </a: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0B1CACB-27C6-F7B5-7A37-F6765D0E1CE1}"/>
                    </a:ext>
                  </a:extLst>
                </p:cNvPr>
                <p:cNvSpPr txBox="1"/>
                <p:nvPr/>
              </p:nvSpPr>
              <p:spPr>
                <a:xfrm>
                  <a:off x="1147836" y="1765010"/>
                  <a:ext cx="706192" cy="266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CT-Odd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0F7D539-504E-30D6-1BB7-E3AB10ACB635}"/>
                  </a:ext>
                </a:extLst>
              </p:cNvPr>
              <p:cNvGrpSpPr/>
              <p:nvPr/>
            </p:nvGrpSpPr>
            <p:grpSpPr>
              <a:xfrm>
                <a:off x="2109833" y="3573457"/>
                <a:ext cx="1989763" cy="473256"/>
                <a:chOff x="2109832" y="3570121"/>
                <a:chExt cx="1989763" cy="473256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A475F57-8D36-53C8-71F9-9DA23DEFFC32}"/>
                    </a:ext>
                  </a:extLst>
                </p:cNvPr>
                <p:cNvSpPr/>
                <p:nvPr/>
              </p:nvSpPr>
              <p:spPr>
                <a:xfrm>
                  <a:off x="2109832" y="3570121"/>
                  <a:ext cx="851437" cy="473256"/>
                </a:xfrm>
                <a:prstGeom prst="rect">
                  <a:avLst/>
                </a:prstGeom>
                <a:solidFill>
                  <a:srgbClr val="D6DDE5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D5930F6-A4E9-ECB1-DDC4-FB7511A7CF6D}"/>
                    </a:ext>
                  </a:extLst>
                </p:cNvPr>
                <p:cNvSpPr/>
                <p:nvPr/>
              </p:nvSpPr>
              <p:spPr>
                <a:xfrm>
                  <a:off x="3248158" y="3570121"/>
                  <a:ext cx="851437" cy="473256"/>
                </a:xfrm>
                <a:prstGeom prst="rect">
                  <a:avLst/>
                </a:prstGeom>
                <a:solidFill>
                  <a:srgbClr val="D6DDE5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1F60"/>
                      </a:solidFill>
                      <a:latin typeface="Aptos" panose="020B0503050203000203" pitchFamily="34" charset="0"/>
                    </a:rPr>
                    <a:t>3</a:t>
                  </a: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95A8171-2C3F-9F9A-49D9-1CE28C9CD2F3}"/>
                  </a:ext>
                </a:extLst>
              </p:cNvPr>
              <p:cNvSpPr/>
              <p:nvPr/>
            </p:nvSpPr>
            <p:spPr>
              <a:xfrm>
                <a:off x="2111745" y="3103352"/>
                <a:ext cx="849526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6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7A7E151-FF6B-03CE-8EFD-5A2B9088C1F8}"/>
                  </a:ext>
                </a:extLst>
              </p:cNvPr>
              <p:cNvSpPr/>
              <p:nvPr/>
            </p:nvSpPr>
            <p:spPr>
              <a:xfrm>
                <a:off x="3248158" y="4045044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10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9E88456-E8C1-FEA9-1D6C-DBCAA7E8A414}"/>
                </a:ext>
              </a:extLst>
            </p:cNvPr>
            <p:cNvGrpSpPr/>
            <p:nvPr/>
          </p:nvGrpSpPr>
          <p:grpSpPr>
            <a:xfrm>
              <a:off x="4508033" y="3121921"/>
              <a:ext cx="849573" cy="1360585"/>
              <a:chOff x="4508033" y="2916589"/>
              <a:chExt cx="849573" cy="156147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873646-A511-F04C-E233-052E1410C58C}"/>
                  </a:ext>
                </a:extLst>
              </p:cNvPr>
              <p:cNvSpPr/>
              <p:nvPr/>
            </p:nvSpPr>
            <p:spPr>
              <a:xfrm>
                <a:off x="4508080" y="2916589"/>
                <a:ext cx="849526" cy="473256"/>
              </a:xfrm>
              <a:prstGeom prst="rect">
                <a:avLst/>
              </a:prstGeom>
              <a:solidFill>
                <a:srgbClr val="E63946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rPr>
                  <a:t>MAX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0B1DC4E-EA8A-7863-9E23-C4BEA66FA8BE}"/>
                  </a:ext>
                </a:extLst>
              </p:cNvPr>
              <p:cNvSpPr/>
              <p:nvPr/>
            </p:nvSpPr>
            <p:spPr>
              <a:xfrm>
                <a:off x="4508033" y="3470275"/>
                <a:ext cx="849526" cy="473256"/>
              </a:xfrm>
              <a:prstGeom prst="rect">
                <a:avLst/>
              </a:prstGeom>
              <a:solidFill>
                <a:srgbClr val="E63946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rPr>
                  <a:t>MAX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D6A636E-A6D6-DBBC-251C-5F446D6EE961}"/>
                  </a:ext>
                </a:extLst>
              </p:cNvPr>
              <p:cNvSpPr/>
              <p:nvPr/>
            </p:nvSpPr>
            <p:spPr>
              <a:xfrm>
                <a:off x="4508080" y="4004811"/>
                <a:ext cx="849526" cy="473255"/>
              </a:xfrm>
              <a:prstGeom prst="rect">
                <a:avLst/>
              </a:prstGeom>
              <a:solidFill>
                <a:srgbClr val="E63946"/>
              </a:solidFill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Aptos" panose="020B0503050203000203" pitchFamily="34" charset="0"/>
                  </a:rPr>
                  <a:t>MAX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30E9AD7-6A1D-43A5-79B0-B1F8E3E6768D}"/>
                </a:ext>
              </a:extLst>
            </p:cNvPr>
            <p:cNvGrpSpPr/>
            <p:nvPr/>
          </p:nvGrpSpPr>
          <p:grpSpPr>
            <a:xfrm>
              <a:off x="5172300" y="3027420"/>
              <a:ext cx="370614" cy="1227903"/>
              <a:chOff x="5172300" y="3193070"/>
              <a:chExt cx="370614" cy="1227903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5164451-ADE4-4A48-CC5D-507FD9831D06}"/>
                  </a:ext>
                </a:extLst>
              </p:cNvPr>
              <p:cNvGrpSpPr/>
              <p:nvPr/>
            </p:nvGrpSpPr>
            <p:grpSpPr>
              <a:xfrm>
                <a:off x="5172300" y="4143974"/>
                <a:ext cx="370614" cy="276999"/>
                <a:chOff x="4115189" y="2230655"/>
                <a:chExt cx="370614" cy="276999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2FB18AD-B146-EFBB-6119-F86D78D15911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CEB2E7E-8A5E-3687-B1BC-05A11BB3BDB2}"/>
                    </a:ext>
                  </a:extLst>
                </p:cNvPr>
                <p:cNvSpPr txBox="1"/>
                <p:nvPr/>
              </p:nvSpPr>
              <p:spPr>
                <a:xfrm>
                  <a:off x="4115189" y="2230655"/>
                  <a:ext cx="3706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ptos" panose="020B0503050203000203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5F2E3A5-D6BD-78CA-61C4-E664399BBC4B}"/>
                  </a:ext>
                </a:extLst>
              </p:cNvPr>
              <p:cNvGrpSpPr/>
              <p:nvPr/>
            </p:nvGrpSpPr>
            <p:grpSpPr>
              <a:xfrm>
                <a:off x="5224454" y="3673862"/>
                <a:ext cx="277640" cy="276999"/>
                <a:chOff x="4158990" y="2230655"/>
                <a:chExt cx="277640" cy="276999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E22D831-CBF2-5216-9E0F-B69930CBB848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81C51D9-9E96-3104-438B-D13266D63117}"/>
                    </a:ext>
                  </a:extLst>
                </p:cNvPr>
                <p:cNvSpPr txBox="1"/>
                <p:nvPr/>
              </p:nvSpPr>
              <p:spPr>
                <a:xfrm>
                  <a:off x="4158990" y="2230655"/>
                  <a:ext cx="2776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ptos" panose="020B0503050203000203" pitchFamily="34" charset="0"/>
                    </a:rPr>
                    <a:t>9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DF23E10-1BCC-63DC-4A29-24D01FD0B3DB}"/>
                  </a:ext>
                </a:extLst>
              </p:cNvPr>
              <p:cNvGrpSpPr/>
              <p:nvPr/>
            </p:nvGrpSpPr>
            <p:grpSpPr>
              <a:xfrm>
                <a:off x="5210627" y="3193070"/>
                <a:ext cx="277640" cy="276999"/>
                <a:chOff x="4153516" y="2230655"/>
                <a:chExt cx="277640" cy="276999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56253AF-DD24-1531-24E4-0D1673621700}"/>
                    </a:ext>
                  </a:extLst>
                </p:cNvPr>
                <p:cNvSpPr/>
                <p:nvPr/>
              </p:nvSpPr>
              <p:spPr>
                <a:xfrm>
                  <a:off x="4166817" y="2239082"/>
                  <a:ext cx="251870" cy="249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9F6F811-EAED-0C4D-4BB3-7A9C3E82B893}"/>
                    </a:ext>
                  </a:extLst>
                </p:cNvPr>
                <p:cNvSpPr txBox="1"/>
                <p:nvPr/>
              </p:nvSpPr>
              <p:spPr>
                <a:xfrm>
                  <a:off x="4153516" y="2230655"/>
                  <a:ext cx="2776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ptos" panose="020B0503050203000203" pitchFamily="34" charset="0"/>
                    </a:rPr>
                    <a:t>6</a:t>
                  </a:r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51F4652-09BE-C6A0-95A3-553D0738DA76}"/>
                </a:ext>
              </a:extLst>
            </p:cNvPr>
            <p:cNvGrpSpPr/>
            <p:nvPr/>
          </p:nvGrpSpPr>
          <p:grpSpPr>
            <a:xfrm>
              <a:off x="4508034" y="3189343"/>
              <a:ext cx="1386721" cy="1745062"/>
              <a:chOff x="4508034" y="3189343"/>
              <a:chExt cx="1386721" cy="174506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924E1E7-FA83-A5AE-72E5-21AE166EE67A}"/>
                  </a:ext>
                </a:extLst>
              </p:cNvPr>
              <p:cNvGrpSpPr/>
              <p:nvPr/>
            </p:nvGrpSpPr>
            <p:grpSpPr>
              <a:xfrm>
                <a:off x="4508034" y="3309113"/>
                <a:ext cx="1207014" cy="1625292"/>
                <a:chOff x="4508034" y="3309113"/>
                <a:chExt cx="1207014" cy="1625292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75FD0C8-FCC2-DB7C-95A7-DB09A251FC12}"/>
                    </a:ext>
                  </a:extLst>
                </p:cNvPr>
                <p:cNvGrpSpPr/>
                <p:nvPr/>
              </p:nvGrpSpPr>
              <p:grpSpPr>
                <a:xfrm>
                  <a:off x="4508034" y="3309113"/>
                  <a:ext cx="1204312" cy="1625292"/>
                  <a:chOff x="4508034" y="3321813"/>
                  <a:chExt cx="1204312" cy="1625292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6CD4485-1930-4110-A423-9175BF8A43D8}"/>
                      </a:ext>
                    </a:extLst>
                  </p:cNvPr>
                  <p:cNvSpPr/>
                  <p:nvPr/>
                </p:nvSpPr>
                <p:spPr>
                  <a:xfrm>
                    <a:off x="4508034" y="4621280"/>
                    <a:ext cx="849526" cy="325825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1F6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rgbClr val="001F60"/>
                        </a:solidFill>
                        <a:latin typeface="Aptos" panose="020B0503050203000203" pitchFamily="34" charset="0"/>
                      </a:rPr>
                      <a:t>N</a:t>
                    </a:r>
                    <a:r>
                      <a:rPr lang="en-US" sz="1400" baseline="-25000" dirty="0">
                        <a:solidFill>
                          <a:srgbClr val="001F60"/>
                        </a:solidFill>
                        <a:latin typeface="Aptos" panose="020B0503050203000203" pitchFamily="34" charset="0"/>
                      </a:rPr>
                      <a:t>PR </a:t>
                    </a:r>
                    <a:r>
                      <a:rPr lang="en-US" sz="1400" dirty="0">
                        <a:solidFill>
                          <a:srgbClr val="001F60"/>
                        </a:solidFill>
                        <a:latin typeface="Aptos" panose="020B0503050203000203" pitchFamily="34" charset="0"/>
                      </a:rPr>
                      <a:t>= 10</a:t>
                    </a: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458FCA9B-20C4-D2AE-6CF2-6E60DA8390CF}"/>
                      </a:ext>
                    </a:extLst>
                  </p:cNvPr>
                  <p:cNvGrpSpPr/>
                  <p:nvPr/>
                </p:nvGrpSpPr>
                <p:grpSpPr>
                  <a:xfrm>
                    <a:off x="5353734" y="3321813"/>
                    <a:ext cx="358612" cy="1465200"/>
                    <a:chOff x="5353734" y="3321813"/>
                    <a:chExt cx="358612" cy="1465200"/>
                  </a:xfrm>
                </p:grpSpPr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B3987449-F238-D933-5996-8B35F6749E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353734" y="4778699"/>
                      <a:ext cx="358612" cy="0"/>
                    </a:xfrm>
                    <a:prstGeom prst="line">
                      <a:avLst/>
                    </a:prstGeom>
                    <a:ln w="28575">
                      <a:solidFill>
                        <a:srgbClr val="001F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84381307-EFCB-518E-BF89-AB6FC09B49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700868" y="3321813"/>
                      <a:ext cx="0" cy="1465200"/>
                    </a:xfrm>
                    <a:prstGeom prst="line">
                      <a:avLst/>
                    </a:prstGeom>
                    <a:ln w="28575">
                      <a:solidFill>
                        <a:srgbClr val="001F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7303BC7-26A4-8ADD-A5A6-CE173742F3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6436" y="4293256"/>
                  <a:ext cx="358612" cy="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86A203CC-8ADD-91EE-2C82-076E3CD68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3403" y="3810181"/>
                  <a:ext cx="358612" cy="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976F437-B970-FF31-031F-8324295D96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4384" y="3321815"/>
                  <a:ext cx="358612" cy="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0DBC0A3-E141-2F68-8A36-574037F90258}"/>
                  </a:ext>
                </a:extLst>
              </p:cNvPr>
              <p:cNvGrpSpPr/>
              <p:nvPr/>
            </p:nvGrpSpPr>
            <p:grpSpPr>
              <a:xfrm>
                <a:off x="5539895" y="3189343"/>
                <a:ext cx="354860" cy="1241483"/>
                <a:chOff x="7146407" y="2740825"/>
                <a:chExt cx="354860" cy="1241483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9006206-1049-93D3-BA57-E746E1F4BF12}"/>
                    </a:ext>
                  </a:extLst>
                </p:cNvPr>
                <p:cNvGrpSpPr/>
                <p:nvPr/>
              </p:nvGrpSpPr>
              <p:grpSpPr>
                <a:xfrm>
                  <a:off x="7153273" y="3226279"/>
                  <a:ext cx="336952" cy="276999"/>
                  <a:chOff x="4131142" y="2216420"/>
                  <a:chExt cx="336952" cy="276999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A1D9BF5A-5DE4-AD39-06AC-9E30684AC720}"/>
                      </a:ext>
                    </a:extLst>
                  </p:cNvPr>
                  <p:cNvSpPr/>
                  <p:nvPr/>
                </p:nvSpPr>
                <p:spPr>
                  <a:xfrm>
                    <a:off x="4166817" y="2239082"/>
                    <a:ext cx="251870" cy="249733"/>
                  </a:xfrm>
                  <a:prstGeom prst="ellipse">
                    <a:avLst/>
                  </a:prstGeom>
                  <a:solidFill>
                    <a:srgbClr val="5B2C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TextBox 87">
                        <a:extLst>
                          <a:ext uri="{FF2B5EF4-FFF2-40B4-BE49-F238E27FC236}">
                            <a16:creationId xmlns:a16="http://schemas.microsoft.com/office/drawing/2014/main" id="{05748977-9300-8F05-AD1B-F19CF42933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31142" y="2216420"/>
                        <a:ext cx="33695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40503050406030204" pitchFamily="18" charset="0"/>
                                </a:rPr>
                                <m:t>≥</m:t>
                              </m:r>
                            </m:oMath>
                          </m:oMathPara>
                        </a14:m>
                        <a:endParaRPr lang="en-US" sz="1200" dirty="0">
                          <a:solidFill>
                            <a:schemeClr val="bg1"/>
                          </a:solidFill>
                          <a:latin typeface="Aptos" panose="020B0503050203000203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8" name="TextBox 87">
                        <a:extLst>
                          <a:ext uri="{FF2B5EF4-FFF2-40B4-BE49-F238E27FC236}">
                            <a16:creationId xmlns:a16="http://schemas.microsoft.com/office/drawing/2014/main" id="{05748977-9300-8F05-AD1B-F19CF429334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31142" y="2216420"/>
                        <a:ext cx="336952" cy="27699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D076C6F-0AD3-BD22-93AD-9B4DA62D7EAA}"/>
                    </a:ext>
                  </a:extLst>
                </p:cNvPr>
                <p:cNvGrpSpPr/>
                <p:nvPr/>
              </p:nvGrpSpPr>
              <p:grpSpPr>
                <a:xfrm>
                  <a:off x="7146407" y="2740825"/>
                  <a:ext cx="336952" cy="277057"/>
                  <a:chOff x="4132629" y="2211758"/>
                  <a:chExt cx="336952" cy="277057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AD9E37B-ADB6-9414-3A80-E30A9E122684}"/>
                      </a:ext>
                    </a:extLst>
                  </p:cNvPr>
                  <p:cNvSpPr/>
                  <p:nvPr/>
                </p:nvSpPr>
                <p:spPr>
                  <a:xfrm>
                    <a:off x="4166817" y="2239082"/>
                    <a:ext cx="251870" cy="249733"/>
                  </a:xfrm>
                  <a:prstGeom prst="ellipse">
                    <a:avLst/>
                  </a:prstGeom>
                  <a:solidFill>
                    <a:srgbClr val="5B2C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" name="TextBox 83">
                        <a:extLst>
                          <a:ext uri="{FF2B5EF4-FFF2-40B4-BE49-F238E27FC236}">
                            <a16:creationId xmlns:a16="http://schemas.microsoft.com/office/drawing/2014/main" id="{9ED44481-02B7-6A03-616C-2843DADB0CC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32629" y="2211758"/>
                        <a:ext cx="33695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40503050406030204" pitchFamily="18" charset="0"/>
                                </a:rPr>
                                <m:t>≥</m:t>
                              </m:r>
                            </m:oMath>
                          </m:oMathPara>
                        </a14:m>
                        <a:endParaRPr lang="en-US" sz="1200" dirty="0">
                          <a:solidFill>
                            <a:schemeClr val="bg1"/>
                          </a:solidFill>
                          <a:latin typeface="Aptos" panose="020B0503050203000203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4" name="TextBox 83">
                        <a:extLst>
                          <a:ext uri="{FF2B5EF4-FFF2-40B4-BE49-F238E27FC236}">
                            <a16:creationId xmlns:a16="http://schemas.microsoft.com/office/drawing/2014/main" id="{9ED44481-02B7-6A03-616C-2843DADB0CC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32629" y="2211758"/>
                        <a:ext cx="336952" cy="27699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309F5650-AF33-4D29-6816-152D16C0D54C}"/>
                    </a:ext>
                  </a:extLst>
                </p:cNvPr>
                <p:cNvGrpSpPr/>
                <p:nvPr/>
              </p:nvGrpSpPr>
              <p:grpSpPr>
                <a:xfrm>
                  <a:off x="7164315" y="3705029"/>
                  <a:ext cx="336952" cy="277279"/>
                  <a:chOff x="4135318" y="2211536"/>
                  <a:chExt cx="336952" cy="277279"/>
                </a:xfrm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02CCC91F-91B3-DD23-7B90-2EE91366C746}"/>
                      </a:ext>
                    </a:extLst>
                  </p:cNvPr>
                  <p:cNvSpPr/>
                  <p:nvPr/>
                </p:nvSpPr>
                <p:spPr>
                  <a:xfrm>
                    <a:off x="4166817" y="2239082"/>
                    <a:ext cx="251870" cy="249733"/>
                  </a:xfrm>
                  <a:prstGeom prst="ellipse">
                    <a:avLst/>
                  </a:prstGeom>
                  <a:solidFill>
                    <a:srgbClr val="5B2C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6" name="TextBox 95">
                        <a:extLst>
                          <a:ext uri="{FF2B5EF4-FFF2-40B4-BE49-F238E27FC236}">
                            <a16:creationId xmlns:a16="http://schemas.microsoft.com/office/drawing/2014/main" id="{7D07DB5C-45BA-935A-4855-D1333D3F2C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35318" y="2211536"/>
                        <a:ext cx="33695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40503050406030204" pitchFamily="18" charset="0"/>
                                </a:rPr>
                                <m:t>≥</m:t>
                              </m:r>
                            </m:oMath>
                          </m:oMathPara>
                        </a14:m>
                        <a:endParaRPr lang="en-US" sz="1200" dirty="0">
                          <a:solidFill>
                            <a:schemeClr val="bg1"/>
                          </a:solidFill>
                          <a:latin typeface="Aptos" panose="020B0503050203000203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6" name="TextBox 95">
                        <a:extLst>
                          <a:ext uri="{FF2B5EF4-FFF2-40B4-BE49-F238E27FC236}">
                            <a16:creationId xmlns:a16="http://schemas.microsoft.com/office/drawing/2014/main" id="{7D07DB5C-45BA-935A-4855-D1333D3F2C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35318" y="2211536"/>
                        <a:ext cx="336952" cy="27699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772EA3A-83B8-452A-9B2C-06637017C4FF}"/>
                </a:ext>
              </a:extLst>
            </p:cNvPr>
            <p:cNvGrpSpPr/>
            <p:nvPr/>
          </p:nvGrpSpPr>
          <p:grpSpPr>
            <a:xfrm>
              <a:off x="5836067" y="2922574"/>
              <a:ext cx="373020" cy="1332436"/>
              <a:chOff x="5224454" y="3220948"/>
              <a:chExt cx="373020" cy="1332436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AA7C730-9025-3071-7C89-31FE565A1662}"/>
                  </a:ext>
                </a:extLst>
              </p:cNvPr>
              <p:cNvSpPr txBox="1"/>
              <p:nvPr/>
            </p:nvSpPr>
            <p:spPr>
              <a:xfrm>
                <a:off x="5232909" y="4153274"/>
                <a:ext cx="351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Y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B57DBA6-2E2D-1F9A-01C8-82125698E675}"/>
                  </a:ext>
                </a:extLst>
              </p:cNvPr>
              <p:cNvSpPr txBox="1"/>
              <p:nvPr/>
            </p:nvSpPr>
            <p:spPr>
              <a:xfrm>
                <a:off x="5224454" y="3673194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N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D8FBF53-9255-7DD8-280F-B735584F4AAA}"/>
                  </a:ext>
                </a:extLst>
              </p:cNvPr>
              <p:cNvSpPr txBox="1"/>
              <p:nvPr/>
            </p:nvSpPr>
            <p:spPr>
              <a:xfrm>
                <a:off x="5226860" y="3220948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N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5686323-8119-D691-8F4E-54C31D46474A}"/>
                </a:ext>
              </a:extLst>
            </p:cNvPr>
            <p:cNvGrpSpPr/>
            <p:nvPr/>
          </p:nvGrpSpPr>
          <p:grpSpPr>
            <a:xfrm>
              <a:off x="2109170" y="4045046"/>
              <a:ext cx="1989763" cy="473257"/>
              <a:chOff x="2109170" y="4045046"/>
              <a:chExt cx="1989763" cy="47325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9FF2E59-531C-3D7C-E17A-CAE7B5822B48}"/>
                  </a:ext>
                </a:extLst>
              </p:cNvPr>
              <p:cNvSpPr/>
              <p:nvPr/>
            </p:nvSpPr>
            <p:spPr>
              <a:xfrm>
                <a:off x="2109170" y="4045047"/>
                <a:ext cx="851437" cy="473256"/>
              </a:xfrm>
              <a:prstGeom prst="rect">
                <a:avLst/>
              </a:prstGeom>
              <a:solidFill>
                <a:srgbClr val="D6DE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927B6A3-F74A-B8F9-A960-18038BF2B03E}"/>
                  </a:ext>
                </a:extLst>
              </p:cNvPr>
              <p:cNvSpPr/>
              <p:nvPr/>
            </p:nvSpPr>
            <p:spPr>
              <a:xfrm>
                <a:off x="3247496" y="4045046"/>
                <a:ext cx="851437" cy="473256"/>
              </a:xfrm>
              <a:prstGeom prst="rect">
                <a:avLst/>
              </a:prstGeom>
              <a:solidFill>
                <a:srgbClr val="D6DDE5"/>
              </a:solidFill>
              <a:ln w="19050">
                <a:solidFill>
                  <a:srgbClr val="001F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  <a:latin typeface="Aptos" panose="020B0503050203000203" pitchFamily="34" charset="0"/>
                  </a:rPr>
                  <a:t>0</a:t>
                </a: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7920F77-F82C-951B-EF2B-6BDB80C46972}"/>
              </a:ext>
            </a:extLst>
          </p:cNvPr>
          <p:cNvGrpSpPr/>
          <p:nvPr/>
        </p:nvGrpSpPr>
        <p:grpSpPr>
          <a:xfrm>
            <a:off x="4107794" y="4289901"/>
            <a:ext cx="2438121" cy="1642487"/>
            <a:chOff x="4107794" y="4289901"/>
            <a:chExt cx="2438121" cy="16424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B7ACC1-2AF2-D510-4F92-D746BB9F56C6}"/>
                </a:ext>
              </a:extLst>
            </p:cNvPr>
            <p:cNvGrpSpPr/>
            <p:nvPr/>
          </p:nvGrpSpPr>
          <p:grpSpPr>
            <a:xfrm>
              <a:off x="5834306" y="4289901"/>
              <a:ext cx="711609" cy="1642487"/>
              <a:chOff x="5834306" y="4289901"/>
              <a:chExt cx="711609" cy="1642487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B4754126-BB60-1357-EEBE-0F0FF64F6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4755" y="4289901"/>
                <a:ext cx="0" cy="1642487"/>
              </a:xfrm>
              <a:prstGeom prst="straightConnector1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3A51BE8-DFBA-9043-4FDF-F3E295C3C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4306" y="4289901"/>
                <a:ext cx="711609" cy="3355"/>
              </a:xfrm>
              <a:prstGeom prst="line">
                <a:avLst/>
              </a:prstGeom>
              <a:ln w="28575">
                <a:solidFill>
                  <a:srgbClr val="001F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C449B6-9D6B-D4D4-8C37-5D1D9C2C6B5B}"/>
                </a:ext>
              </a:extLst>
            </p:cNvPr>
            <p:cNvSpPr txBox="1"/>
            <p:nvPr/>
          </p:nvSpPr>
          <p:spPr>
            <a:xfrm>
              <a:off x="4107794" y="5068805"/>
              <a:ext cx="1906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ptos" panose="020B0503050203000203" pitchFamily="34" charset="0"/>
                </a:rPr>
                <a:t>Preventive Refresh</a:t>
              </a:r>
            </a:p>
            <a:p>
              <a:pPr algn="ctr"/>
              <a:r>
                <a:rPr lang="en-US" sz="1400" b="1" dirty="0">
                  <a:latin typeface="Aptos" panose="020B0503050203000203" pitchFamily="34" charset="0"/>
                  <a:cs typeface="Aptos" panose="02070309020205020404" pitchFamily="49" charset="0"/>
                </a:rPr>
                <a:t>ACT+PRE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FF4C521-48A6-A8DA-65B2-A3E19A6E7B93}"/>
              </a:ext>
            </a:extLst>
          </p:cNvPr>
          <p:cNvSpPr/>
          <p:nvPr/>
        </p:nvSpPr>
        <p:spPr>
          <a:xfrm>
            <a:off x="1422250" y="2115053"/>
            <a:ext cx="4994708" cy="380015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BDD2C-4A61-6718-927E-5A998B374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9A2A5AF-EE8B-0C3B-53A8-1ED7999DFAE9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69F20F-8DED-85E7-5878-4E66405B9AA5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97554F6-6060-58E3-1ECA-5D3E0A9FA08C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4157A3-DD17-BB8F-1CCC-13B0C26F3FD7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18A6FBC-0B78-6E37-1CB9-4FBF8E1D5386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168636A-0FDA-6DD1-2C0A-F05F66B03311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D0E1D4F-233D-27B3-B98F-787A5EC8C230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4EF6A8E-1F1A-62E1-81DA-8E9E5A54C397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2117A1C-1F97-F299-F91E-9F125099F400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C4DDD8-DEA5-E095-43C1-FD201B59B979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C30AADF-E94D-FF90-E8E4-F376CB785172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0D650A9-A810-37B7-2125-8C49F1F966B0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7045735C-BDBF-A620-8ACA-6952626DDF77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</a:rPr>
              <a:t>Memory Request Scheduler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24D96-17FB-45C2-373C-5E3F7685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-P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0BD3-6B35-C555-4501-6CC374B2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2B83D-9731-0B07-95AB-6E39A7BB7EA2}"/>
              </a:ext>
            </a:extLst>
          </p:cNvPr>
          <p:cNvSpPr txBox="1"/>
          <p:nvPr/>
        </p:nvSpPr>
        <p:spPr>
          <a:xfrm>
            <a:off x="-5" y="977466"/>
            <a:ext cx="9144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</a:rPr>
              <a:t>Upon a row activation </a:t>
            </a:r>
            <a:r>
              <a:rPr lang="en-US" sz="2000" dirty="0">
                <a:solidFill>
                  <a:srgbClr val="001F60"/>
                </a:solidFill>
              </a:rPr>
              <a:t>in one subarray: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</a:rPr>
              <a:t>ColumnKeeper-P</a:t>
            </a:r>
            <a:r>
              <a:rPr lang="en-US" sz="2000" dirty="0">
                <a:solidFill>
                  <a:srgbClr val="001F60"/>
                </a:solidFill>
              </a:rPr>
              <a:t> flips a coin that lands heads up with a </a:t>
            </a:r>
            <a:br>
              <a:rPr lang="en-US" sz="2000" dirty="0">
                <a:solidFill>
                  <a:srgbClr val="001F60"/>
                </a:solidFill>
              </a:rPr>
            </a:br>
            <a:r>
              <a:rPr lang="en-US" sz="2000" b="1" dirty="0">
                <a:solidFill>
                  <a:srgbClr val="E63946"/>
                </a:solidFill>
              </a:rPr>
              <a:t>predetermined probability (P</a:t>
            </a:r>
            <a:r>
              <a:rPr lang="en-US" sz="2000" b="1" baseline="-25000" dirty="0">
                <a:solidFill>
                  <a:srgbClr val="E63946"/>
                </a:solidFill>
              </a:rPr>
              <a:t>PR</a:t>
            </a:r>
            <a:r>
              <a:rPr lang="en-US" sz="2000" b="1" dirty="0">
                <a:solidFill>
                  <a:srgbClr val="E63946"/>
                </a:solidFill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006F5-CD00-351B-3B10-4F95BE16D02A}"/>
              </a:ext>
            </a:extLst>
          </p:cNvPr>
          <p:cNvSpPr/>
          <p:nvPr/>
        </p:nvSpPr>
        <p:spPr>
          <a:xfrm>
            <a:off x="1795061" y="2737248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F72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482659-2142-C0C5-AF8B-71AC2C9664F9}"/>
              </a:ext>
            </a:extLst>
          </p:cNvPr>
          <p:cNvGrpSpPr/>
          <p:nvPr/>
        </p:nvGrpSpPr>
        <p:grpSpPr>
          <a:xfrm>
            <a:off x="1372362" y="2727799"/>
            <a:ext cx="2841050" cy="2298074"/>
            <a:chOff x="1372362" y="2727799"/>
            <a:chExt cx="2841050" cy="22980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F2CD05-F99E-C7A4-D275-46765B31AC0D}"/>
                </a:ext>
              </a:extLst>
            </p:cNvPr>
            <p:cNvSpPr txBox="1"/>
            <p:nvPr/>
          </p:nvSpPr>
          <p:spPr>
            <a:xfrm>
              <a:off x="1372362" y="2727799"/>
              <a:ext cx="2841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  <a:t>Coin Flip w/</a:t>
              </a:r>
              <a:b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</a:br>
              <a: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  <a:t>Probability </a:t>
              </a:r>
              <a:r>
                <a:rPr lang="en-US" sz="2000" b="1" dirty="0">
                  <a:solidFill>
                    <a:srgbClr val="E63946"/>
                  </a:solidFill>
                </a:rPr>
                <a:t>P</a:t>
              </a:r>
              <a:r>
                <a:rPr lang="en-US" sz="2000" b="1" baseline="-25000" dirty="0">
                  <a:solidFill>
                    <a:srgbClr val="E63946"/>
                  </a:solidFill>
                </a:rPr>
                <a:t>PR</a:t>
              </a:r>
              <a:endParaRPr lang="en-US" sz="2000" b="1" dirty="0">
                <a:solidFill>
                  <a:srgbClr val="E63946"/>
                </a:solidFill>
                <a:cs typeface="Aptos" panose="02070309020205020404" pitchFamily="49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D78FC4-C354-5DA2-503D-CDE1835C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1920800" y="3647173"/>
              <a:ext cx="1378700" cy="137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9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85A50-4725-9F4C-EAFE-33CD0CBC7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807BFEF-C99B-C556-00AF-69993976B021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923093-90CB-AB75-89DA-45180A1C8C6C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F6F31F4-9D31-D21A-F155-02D8258882F6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2E8CF7F-CD27-D828-FFCE-D7BD81A79F76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EDC91B8-A8A2-F052-2CE7-3A6AE7AB3CC5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AF90704-4D13-32F8-AFFE-103A5061E20E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1468B35-683E-F402-D1EE-038FF2101F3A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8CD7F16-CA97-4EA0-6B83-C42311AAE5BE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40DD9BD-7DE3-BEF6-4514-491242D09CD3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07F1504-DE38-EA6C-EBD0-B274445D2D93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DD1F42F-F976-7E90-C5ED-BDA527E175AF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C77A6AA3-B1E7-C7A0-855A-25A46240B101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D256C71E-AEAA-45B8-89D7-EBA9DAF68B98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</a:rPr>
              <a:t>Memory Request Scheduler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7C5C8-4A31-4867-E408-5FAFF758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-P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79CB8-AF0A-363B-DE14-4E18996D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B27AC-7FBD-A316-EA14-23450CD62453}"/>
              </a:ext>
            </a:extLst>
          </p:cNvPr>
          <p:cNvSpPr txBox="1"/>
          <p:nvPr/>
        </p:nvSpPr>
        <p:spPr>
          <a:xfrm>
            <a:off x="-5" y="977466"/>
            <a:ext cx="9144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</a:rPr>
              <a:t>Upon a row activation </a:t>
            </a:r>
            <a:r>
              <a:rPr lang="en-US" sz="2000" dirty="0">
                <a:solidFill>
                  <a:srgbClr val="001F60"/>
                </a:solidFill>
              </a:rPr>
              <a:t>in one subarray: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1F60"/>
                </a:solidFill>
              </a:rPr>
              <a:t>ColumnKeeper-P</a:t>
            </a:r>
            <a:r>
              <a:rPr lang="en-US" sz="2000" dirty="0">
                <a:solidFill>
                  <a:srgbClr val="001F60"/>
                </a:solidFill>
              </a:rPr>
              <a:t> flips a coin that lands heads up with a </a:t>
            </a:r>
            <a:br>
              <a:rPr lang="en-US" sz="2000" dirty="0">
                <a:solidFill>
                  <a:srgbClr val="001F60"/>
                </a:solidFill>
              </a:rPr>
            </a:br>
            <a:r>
              <a:rPr lang="en-US" sz="2000" b="1" dirty="0">
                <a:solidFill>
                  <a:srgbClr val="E63946"/>
                </a:solidFill>
              </a:rPr>
              <a:t>predetermined probability (P</a:t>
            </a:r>
            <a:r>
              <a:rPr lang="en-US" sz="2000" b="1" baseline="-25000" dirty="0">
                <a:solidFill>
                  <a:srgbClr val="E63946"/>
                </a:solidFill>
              </a:rPr>
              <a:t>PR</a:t>
            </a:r>
            <a:r>
              <a:rPr lang="en-US" sz="2000" b="1" dirty="0">
                <a:solidFill>
                  <a:srgbClr val="E63946"/>
                </a:solidFill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615D9-47A2-9037-3C6F-6956B9E86A83}"/>
              </a:ext>
            </a:extLst>
          </p:cNvPr>
          <p:cNvSpPr/>
          <p:nvPr/>
        </p:nvSpPr>
        <p:spPr>
          <a:xfrm>
            <a:off x="1795061" y="2737248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F72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2530B-EFD5-34F8-9749-4AB2371EEDA6}"/>
              </a:ext>
            </a:extLst>
          </p:cNvPr>
          <p:cNvSpPr txBox="1"/>
          <p:nvPr/>
        </p:nvSpPr>
        <p:spPr>
          <a:xfrm>
            <a:off x="3695019" y="5091829"/>
            <a:ext cx="209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Preventive Refreshes</a:t>
            </a:r>
          </a:p>
          <a:p>
            <a:pPr algn="ctr"/>
            <a:r>
              <a:rPr lang="en-US" sz="1400" b="1" dirty="0">
                <a:cs typeface="Aptos" panose="02070309020205020404" pitchFamily="49" charset="0"/>
              </a:rPr>
              <a:t>ACT+PRE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32AEDD-C95E-A544-DC78-D3344D43ADFA}"/>
              </a:ext>
            </a:extLst>
          </p:cNvPr>
          <p:cNvGrpSpPr/>
          <p:nvPr/>
        </p:nvGrpSpPr>
        <p:grpSpPr>
          <a:xfrm>
            <a:off x="1372362" y="2727799"/>
            <a:ext cx="2841050" cy="2127843"/>
            <a:chOff x="1372362" y="2727799"/>
            <a:chExt cx="2841050" cy="2127843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4864408-59B7-5B50-0730-CDF7B94723E6}"/>
                </a:ext>
              </a:extLst>
            </p:cNvPr>
            <p:cNvSpPr/>
            <p:nvPr/>
          </p:nvSpPr>
          <p:spPr>
            <a:xfrm>
              <a:off x="2096363" y="3631642"/>
              <a:ext cx="1224000" cy="1224000"/>
            </a:xfrm>
            <a:prstGeom prst="ellipse">
              <a:avLst/>
            </a:prstGeom>
            <a:solidFill>
              <a:srgbClr val="FDE9C9"/>
            </a:solidFill>
            <a:ln w="41275">
              <a:solidFill>
                <a:srgbClr val="F5A6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5A622"/>
                  </a:solidFill>
                </a:rPr>
                <a:t>$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3AA3577-1011-128B-B754-6CF0944FDE0E}"/>
                </a:ext>
              </a:extLst>
            </p:cNvPr>
            <p:cNvSpPr txBox="1"/>
            <p:nvPr/>
          </p:nvSpPr>
          <p:spPr>
            <a:xfrm>
              <a:off x="1372362" y="2727799"/>
              <a:ext cx="2841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  <a:t>Coin Flip w/</a:t>
              </a:r>
              <a:b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</a:br>
              <a: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  <a:t>Probability </a:t>
              </a:r>
              <a:r>
                <a:rPr lang="en-US" sz="2000" b="1" dirty="0">
                  <a:solidFill>
                    <a:srgbClr val="E63946"/>
                  </a:solidFill>
                </a:rPr>
                <a:t>P</a:t>
              </a:r>
              <a:r>
                <a:rPr lang="en-US" sz="2000" b="1" baseline="-25000" dirty="0">
                  <a:solidFill>
                    <a:srgbClr val="E63946"/>
                  </a:solidFill>
                </a:rPr>
                <a:t>PR</a:t>
              </a:r>
              <a:endParaRPr lang="en-US" sz="2000" b="1" dirty="0">
                <a:solidFill>
                  <a:srgbClr val="E63946"/>
                </a:solidFill>
                <a:cs typeface="Aptos" panose="02070309020205020404" pitchFamily="49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AC5A850-07D6-A5A2-D81C-C27B8EF02B06}"/>
              </a:ext>
            </a:extLst>
          </p:cNvPr>
          <p:cNvGrpSpPr/>
          <p:nvPr/>
        </p:nvGrpSpPr>
        <p:grpSpPr>
          <a:xfrm>
            <a:off x="0" y="1956734"/>
            <a:ext cx="9144000" cy="4453824"/>
            <a:chOff x="0" y="2098389"/>
            <a:chExt cx="9144010" cy="4349949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7F8786-6885-4EF9-4E93-19F1F15EABDF}"/>
                </a:ext>
              </a:extLst>
            </p:cNvPr>
            <p:cNvSpPr/>
            <p:nvPr/>
          </p:nvSpPr>
          <p:spPr>
            <a:xfrm>
              <a:off x="0" y="2098389"/>
              <a:ext cx="9143996" cy="434994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7F90080-F14A-BDD2-8160-AE8EDA0FB900}"/>
                </a:ext>
              </a:extLst>
            </p:cNvPr>
            <p:cNvGrpSpPr/>
            <p:nvPr/>
          </p:nvGrpSpPr>
          <p:grpSpPr>
            <a:xfrm>
              <a:off x="0" y="3876523"/>
              <a:ext cx="9144010" cy="1041093"/>
              <a:chOff x="-5" y="1413164"/>
              <a:chExt cx="9144010" cy="872836"/>
            </a:xfrm>
            <a:solidFill>
              <a:srgbClr val="D6DDE5"/>
            </a:solidFill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58BFB56-43C1-856A-DAA6-4B4130F6BA92}"/>
                  </a:ext>
                </a:extLst>
              </p:cNvPr>
              <p:cNvSpPr/>
              <p:nvPr/>
            </p:nvSpPr>
            <p:spPr>
              <a:xfrm>
                <a:off x="-5" y="1413164"/>
                <a:ext cx="9144005" cy="872836"/>
              </a:xfrm>
              <a:prstGeom prst="rect">
                <a:avLst/>
              </a:prstGeom>
              <a:solidFill>
                <a:srgbClr val="FFD6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300"/>
                  </a:spcBef>
                </a:pPr>
                <a:r>
                  <a:rPr lang="en-US" sz="2000" b="1" dirty="0">
                    <a:solidFill>
                      <a:srgbClr val="E63946"/>
                    </a:solidFill>
                  </a:rPr>
                  <a:t>P</a:t>
                </a:r>
                <a:r>
                  <a:rPr lang="en-US" sz="2000" b="1" baseline="-25000" dirty="0">
                    <a:solidFill>
                      <a:srgbClr val="E63946"/>
                    </a:solidFill>
                  </a:rPr>
                  <a:t>PR</a:t>
                </a:r>
                <a:r>
                  <a:rPr lang="en-US" sz="2000" baseline="-25000" dirty="0">
                    <a:solidFill>
                      <a:srgbClr val="001F60"/>
                    </a:solidFill>
                  </a:rPr>
                  <a:t> </a:t>
                </a:r>
                <a:r>
                  <a:rPr lang="en-US" sz="2000" dirty="0">
                    <a:solidFill>
                      <a:srgbClr val="5B2C8E"/>
                    </a:solidFill>
                  </a:rPr>
                  <a:t>is </a:t>
                </a:r>
                <a:r>
                  <a:rPr lang="en-US" sz="2000" dirty="0">
                    <a:solidFill>
                      <a:srgbClr val="001F60"/>
                    </a:solidFill>
                  </a:rPr>
                  <a:t>calculated to </a:t>
                </a:r>
                <a:r>
                  <a:rPr lang="en-US" sz="2000" b="1" dirty="0">
                    <a:solidFill>
                      <a:srgbClr val="E63946"/>
                    </a:solidFill>
                  </a:rPr>
                  <a:t>upper bound</a:t>
                </a:r>
                <a:r>
                  <a:rPr lang="en-US" sz="2000" dirty="0">
                    <a:solidFill>
                      <a:srgbClr val="E63946"/>
                    </a:solidFill>
                  </a:rPr>
                  <a:t> </a:t>
                </a:r>
                <a:r>
                  <a:rPr lang="en-US" sz="2000" dirty="0">
                    <a:solidFill>
                      <a:srgbClr val="001F60"/>
                    </a:solidFill>
                  </a:rPr>
                  <a:t>the</a:t>
                </a:r>
                <a:r>
                  <a:rPr lang="en-US" sz="2000" dirty="0">
                    <a:solidFill>
                      <a:srgbClr val="5B2C8E"/>
                    </a:solidFill>
                  </a:rPr>
                  <a:t> </a:t>
                </a:r>
                <a:r>
                  <a:rPr lang="en-US" sz="2000" b="1" dirty="0">
                    <a:solidFill>
                      <a:srgbClr val="E63946"/>
                    </a:solidFill>
                  </a:rPr>
                  <a:t>probability</a:t>
                </a:r>
                <a:r>
                  <a:rPr lang="en-US" sz="2000" dirty="0">
                    <a:solidFill>
                      <a:srgbClr val="5B2C8E"/>
                    </a:solidFill>
                  </a:rPr>
                  <a:t> </a:t>
                </a:r>
                <a:r>
                  <a:rPr lang="en-US" sz="2000" dirty="0">
                    <a:solidFill>
                      <a:srgbClr val="001F60"/>
                    </a:solidFill>
                  </a:rPr>
                  <a:t>of a </a:t>
                </a:r>
                <a:r>
                  <a:rPr lang="en-US" sz="2000" b="1" dirty="0">
                    <a:solidFill>
                      <a:srgbClr val="001F60"/>
                    </a:solidFill>
                  </a:rPr>
                  <a:t>ColumnDisturb</a:t>
                </a:r>
                <a:r>
                  <a:rPr lang="en-US" sz="2000" dirty="0">
                    <a:solidFill>
                      <a:srgbClr val="001F60"/>
                    </a:solidFill>
                  </a:rPr>
                  <a:t> bitflip occurring during a year of </a:t>
                </a:r>
                <a:r>
                  <a:rPr lang="en-US" sz="2000" b="1" dirty="0">
                    <a:solidFill>
                      <a:srgbClr val="001F60"/>
                    </a:solidFill>
                  </a:rPr>
                  <a:t>continuous ColumnDisturb attack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0759E6B-CC5D-C579-61E9-2EF58143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" y="1413164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4FEA41C-D56A-DB70-0812-CAA1B8214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286000"/>
                <a:ext cx="9144005" cy="0"/>
              </a:xfrm>
              <a:prstGeom prst="line">
                <a:avLst/>
              </a:prstGeom>
              <a:grpFill/>
              <a:ln w="12700">
                <a:solidFill>
                  <a:srgbClr val="001F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0686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9271D-35E9-A0D1-2C52-6FB1DCC4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4B17293-CDB5-6600-DD7E-E3BA2135E3C5}"/>
              </a:ext>
            </a:extLst>
          </p:cNvPr>
          <p:cNvGrpSpPr/>
          <p:nvPr/>
        </p:nvGrpSpPr>
        <p:grpSpPr>
          <a:xfrm>
            <a:off x="6438535" y="2731893"/>
            <a:ext cx="842389" cy="3080628"/>
            <a:chOff x="6438535" y="2731893"/>
            <a:chExt cx="842389" cy="30806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ECEAD5-6146-5EE0-EEE1-84ED27F5B1B3}"/>
                </a:ext>
              </a:extLst>
            </p:cNvPr>
            <p:cNvGrpSpPr/>
            <p:nvPr/>
          </p:nvGrpSpPr>
          <p:grpSpPr>
            <a:xfrm>
              <a:off x="6438535" y="2731893"/>
              <a:ext cx="842389" cy="3080628"/>
              <a:chOff x="6438535" y="2731893"/>
              <a:chExt cx="842389" cy="308062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C410644-443F-BC87-08BE-06EAEF10A2EF}"/>
                  </a:ext>
                </a:extLst>
              </p:cNvPr>
              <p:cNvSpPr/>
              <p:nvPr/>
            </p:nvSpPr>
            <p:spPr>
              <a:xfrm>
                <a:off x="6438535" y="2740423"/>
                <a:ext cx="842389" cy="3072098"/>
              </a:xfrm>
              <a:prstGeom prst="rect">
                <a:avLst/>
              </a:prstGeom>
              <a:solidFill>
                <a:srgbClr val="FCDADD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518601-D14A-5087-6437-5933FE889CAE}"/>
                  </a:ext>
                </a:extLst>
              </p:cNvPr>
              <p:cNvSpPr txBox="1"/>
              <p:nvPr/>
            </p:nvSpPr>
            <p:spPr>
              <a:xfrm>
                <a:off x="6441307" y="2731893"/>
                <a:ext cx="839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E63946"/>
                    </a:solidFill>
                  </a:rPr>
                  <a:t>RPT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6ADECD5-8444-A918-3846-2E0D8F9F7C5B}"/>
                </a:ext>
              </a:extLst>
            </p:cNvPr>
            <p:cNvGrpSpPr/>
            <p:nvPr/>
          </p:nvGrpSpPr>
          <p:grpSpPr>
            <a:xfrm>
              <a:off x="6545915" y="3108668"/>
              <a:ext cx="634171" cy="2603209"/>
              <a:chOff x="6405216" y="2134215"/>
              <a:chExt cx="354326" cy="1737063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E281F52-53A6-198F-5C6B-C436B4533A0D}"/>
                  </a:ext>
                </a:extLst>
              </p:cNvPr>
              <p:cNvSpPr/>
              <p:nvPr/>
            </p:nvSpPr>
            <p:spPr>
              <a:xfrm>
                <a:off x="6405218" y="213421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27280C9-40B8-B339-BDE0-8ECB4CC4DCA1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318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9A5C4093-F841-724A-2154-F77DF7554AEE}"/>
                  </a:ext>
                </a:extLst>
              </p:cNvPr>
              <p:cNvSpPr/>
              <p:nvPr/>
            </p:nvSpPr>
            <p:spPr>
              <a:xfrm>
                <a:off x="6405218" y="2765801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A697D76-C492-BA4A-8FCB-A3C302EEA8CB}"/>
                  </a:ext>
                </a:extLst>
              </p:cNvPr>
              <p:cNvSpPr/>
              <p:nvPr/>
            </p:nvSpPr>
            <p:spPr>
              <a:xfrm>
                <a:off x="6405218" y="2450008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E2E78E-1207-3BB5-ADB6-9A3ED5A2C274}"/>
                  </a:ext>
                </a:extLst>
              </p:cNvPr>
              <p:cNvSpPr/>
              <p:nvPr/>
            </p:nvSpPr>
            <p:spPr>
              <a:xfrm>
                <a:off x="6405216" y="3081594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BDEC291-257F-5D35-813E-435F929F6569}"/>
                  </a:ext>
                </a:extLst>
              </p:cNvPr>
              <p:cNvSpPr/>
              <p:nvPr/>
            </p:nvSpPr>
            <p:spPr>
              <a:xfrm>
                <a:off x="6405218" y="3555485"/>
                <a:ext cx="354324" cy="3157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E639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E63946"/>
                  </a:solidFill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E50873F-3D19-96EC-AF95-C254F03E45A7}"/>
                  </a:ext>
                </a:extLst>
              </p:cNvPr>
              <p:cNvSpPr txBox="1"/>
              <p:nvPr/>
            </p:nvSpPr>
            <p:spPr>
              <a:xfrm>
                <a:off x="6471184" y="3299290"/>
                <a:ext cx="232148" cy="26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63946"/>
                    </a:solidFill>
                  </a:rPr>
                  <a:t>…</a:t>
                </a: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DF5678FD-2366-9278-71F6-048DE7F875CE}"/>
              </a:ext>
            </a:extLst>
          </p:cNvPr>
          <p:cNvSpPr/>
          <p:nvPr/>
        </p:nvSpPr>
        <p:spPr>
          <a:xfrm>
            <a:off x="1787995" y="5932388"/>
            <a:ext cx="5486246" cy="400538"/>
          </a:xfrm>
          <a:prstGeom prst="rect">
            <a:avLst/>
          </a:prstGeom>
          <a:solidFill>
            <a:srgbClr val="E5D6F0"/>
          </a:solidFill>
          <a:ln w="19050">
            <a:solidFill>
              <a:srgbClr val="5B2B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B2B8E"/>
                </a:solidFill>
              </a:rPr>
              <a:t>Memory Request Scheduler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92C2C-0E37-9655-1A1E-568993F6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ColumnKeeper</a:t>
            </a:r>
            <a:r>
              <a:rPr lang="en-US" dirty="0"/>
              <a:t>-P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68422-CFA8-8FD1-5A0B-D158D73C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92FAE-5F2F-6808-866D-BF6E9A26AA5A}"/>
              </a:ext>
            </a:extLst>
          </p:cNvPr>
          <p:cNvSpPr txBox="1"/>
          <p:nvPr/>
        </p:nvSpPr>
        <p:spPr>
          <a:xfrm>
            <a:off x="-5" y="977466"/>
            <a:ext cx="9144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</a:rPr>
              <a:t>Upon a row activation </a:t>
            </a:r>
            <a:r>
              <a:rPr lang="en-US" sz="2000" dirty="0">
                <a:solidFill>
                  <a:srgbClr val="001F60"/>
                </a:solidFill>
              </a:rPr>
              <a:t>in one subarray: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1F60"/>
                </a:solidFill>
              </a:rPr>
              <a:t>ColumnKeeper</a:t>
            </a:r>
            <a:r>
              <a:rPr lang="en-US" sz="2000" b="1" dirty="0">
                <a:solidFill>
                  <a:srgbClr val="001F60"/>
                </a:solidFill>
              </a:rPr>
              <a:t>-P</a:t>
            </a:r>
            <a:r>
              <a:rPr lang="en-US" sz="2000" dirty="0">
                <a:solidFill>
                  <a:srgbClr val="001F60"/>
                </a:solidFill>
              </a:rPr>
              <a:t> flips a coin that lands heads up with a </a:t>
            </a:r>
            <a:br>
              <a:rPr lang="en-US" sz="2000" dirty="0">
                <a:solidFill>
                  <a:srgbClr val="001F60"/>
                </a:solidFill>
              </a:rPr>
            </a:br>
            <a:r>
              <a:rPr lang="en-US" sz="2000" b="1" dirty="0">
                <a:solidFill>
                  <a:srgbClr val="E63946"/>
                </a:solidFill>
              </a:rPr>
              <a:t>predetermined probability (P</a:t>
            </a:r>
            <a:r>
              <a:rPr lang="en-US" sz="2000" b="1" baseline="-25000" dirty="0">
                <a:solidFill>
                  <a:srgbClr val="E63946"/>
                </a:solidFill>
              </a:rPr>
              <a:t>PR</a:t>
            </a:r>
            <a:r>
              <a:rPr lang="en-US" sz="2000" b="1" dirty="0">
                <a:solidFill>
                  <a:srgbClr val="E63946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</a:rPr>
              <a:t>If the coin lands </a:t>
            </a:r>
            <a:r>
              <a:rPr lang="en-US" sz="2000" b="1" dirty="0">
                <a:solidFill>
                  <a:srgbClr val="001F60"/>
                </a:solidFill>
              </a:rPr>
              <a:t>heads up</a:t>
            </a:r>
            <a:r>
              <a:rPr lang="en-US" sz="2000" dirty="0">
                <a:solidFill>
                  <a:srgbClr val="001F60"/>
                </a:solidFill>
              </a:rPr>
              <a:t>, </a:t>
            </a:r>
            <a:r>
              <a:rPr lang="en-US" sz="2000" b="1" dirty="0">
                <a:solidFill>
                  <a:srgbClr val="001F60"/>
                </a:solidFill>
              </a:rPr>
              <a:t>ColumnKeeper-P</a:t>
            </a:r>
            <a:r>
              <a:rPr lang="en-US" sz="2000" dirty="0">
                <a:solidFill>
                  <a:srgbClr val="001F60"/>
                </a:solidFill>
              </a:rPr>
              <a:t> issues </a:t>
            </a:r>
            <a:r>
              <a:rPr lang="en-US" sz="2000" b="1" dirty="0">
                <a:solidFill>
                  <a:srgbClr val="001F60"/>
                </a:solidFill>
              </a:rPr>
              <a:t>preventive refreshes </a:t>
            </a:r>
            <a:r>
              <a:rPr lang="en-US" sz="2000" dirty="0">
                <a:solidFill>
                  <a:srgbClr val="001F60"/>
                </a:solidFill>
              </a:rPr>
              <a:t>for </a:t>
            </a:r>
            <a:r>
              <a:rPr lang="en-US" sz="2000" b="1" dirty="0">
                <a:solidFill>
                  <a:srgbClr val="001F60"/>
                </a:solidFill>
              </a:rPr>
              <a:t>that subarray</a:t>
            </a:r>
            <a:r>
              <a:rPr lang="en-US" sz="2000" dirty="0">
                <a:solidFill>
                  <a:srgbClr val="001F60"/>
                </a:solidFill>
              </a:rPr>
              <a:t> and </a:t>
            </a:r>
            <a:r>
              <a:rPr lang="en-US" sz="2000" b="1" dirty="0">
                <a:solidFill>
                  <a:srgbClr val="001F60"/>
                </a:solidFill>
              </a:rPr>
              <a:t>its neighbors </a:t>
            </a:r>
            <a:r>
              <a:rPr lang="en-US" sz="2000" dirty="0">
                <a:solidFill>
                  <a:srgbClr val="001F60"/>
                </a:solidFill>
              </a:rPr>
              <a:t>and </a:t>
            </a:r>
            <a:r>
              <a:rPr lang="en-US" sz="2000" b="1" dirty="0">
                <a:solidFill>
                  <a:srgbClr val="001F60"/>
                </a:solidFill>
              </a:rPr>
              <a:t>increments all three </a:t>
            </a:r>
            <a:r>
              <a:rPr lang="en-US" sz="2000" dirty="0">
                <a:solidFill>
                  <a:srgbClr val="001F60"/>
                </a:solidFill>
              </a:rPr>
              <a:t>RPT entries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AEDE0-90AD-7896-6022-577EF68F2463}"/>
              </a:ext>
            </a:extLst>
          </p:cNvPr>
          <p:cNvSpPr/>
          <p:nvPr/>
        </p:nvSpPr>
        <p:spPr>
          <a:xfrm>
            <a:off x="1795061" y="2737248"/>
            <a:ext cx="4450597" cy="3066318"/>
          </a:xfrm>
          <a:prstGeom prst="rect">
            <a:avLst/>
          </a:prstGeom>
          <a:solidFill>
            <a:srgbClr val="F9D3E4"/>
          </a:solidFill>
          <a:ln w="19050">
            <a:solidFill>
              <a:srgbClr val="F72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9B6ED-83BA-5383-2614-4FC7308E0974}"/>
              </a:ext>
            </a:extLst>
          </p:cNvPr>
          <p:cNvSpPr txBox="1"/>
          <p:nvPr/>
        </p:nvSpPr>
        <p:spPr>
          <a:xfrm>
            <a:off x="3695019" y="5091829"/>
            <a:ext cx="209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Preventive Refreshes</a:t>
            </a:r>
          </a:p>
          <a:p>
            <a:pPr algn="ctr"/>
            <a:r>
              <a:rPr lang="en-US" sz="1400" b="1" dirty="0">
                <a:cs typeface="Aptos" panose="02070309020205020404" pitchFamily="49" charset="0"/>
              </a:rPr>
              <a:t>ACT+PRE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EB80EBC-87A9-093F-E30E-4F010FB51C65}"/>
              </a:ext>
            </a:extLst>
          </p:cNvPr>
          <p:cNvGrpSpPr/>
          <p:nvPr/>
        </p:nvGrpSpPr>
        <p:grpSpPr>
          <a:xfrm>
            <a:off x="6545917" y="3583020"/>
            <a:ext cx="634171" cy="1419767"/>
            <a:chOff x="7471265" y="3111906"/>
            <a:chExt cx="634171" cy="1419767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DBEDE30-9DDF-52CA-65F4-2002DD1E8936}"/>
                </a:ext>
              </a:extLst>
            </p:cNvPr>
            <p:cNvSpPr/>
            <p:nvPr/>
          </p:nvSpPr>
          <p:spPr>
            <a:xfrm>
              <a:off x="7471269" y="3585162"/>
              <a:ext cx="634167" cy="473256"/>
            </a:xfrm>
            <a:prstGeom prst="rect">
              <a:avLst/>
            </a:prstGeom>
            <a:solidFill>
              <a:srgbClr val="FCDA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E63946"/>
                  </a:solidFill>
                </a:rPr>
                <a:t>2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D1802E0-DAE6-7E83-7AA2-6A3C2C01EFE6}"/>
                </a:ext>
              </a:extLst>
            </p:cNvPr>
            <p:cNvSpPr/>
            <p:nvPr/>
          </p:nvSpPr>
          <p:spPr>
            <a:xfrm>
              <a:off x="7471269" y="3111906"/>
              <a:ext cx="634167" cy="473256"/>
            </a:xfrm>
            <a:prstGeom prst="rect">
              <a:avLst/>
            </a:prstGeom>
            <a:solidFill>
              <a:srgbClr val="FCDA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E63946"/>
                  </a:solidFill>
                </a:rPr>
                <a:t>7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4142B0E-7E4F-250A-8E5C-962A0F539C28}"/>
                </a:ext>
              </a:extLst>
            </p:cNvPr>
            <p:cNvSpPr/>
            <p:nvPr/>
          </p:nvSpPr>
          <p:spPr>
            <a:xfrm>
              <a:off x="7471265" y="4058417"/>
              <a:ext cx="634167" cy="473256"/>
            </a:xfrm>
            <a:prstGeom prst="rect">
              <a:avLst/>
            </a:prstGeom>
            <a:solidFill>
              <a:srgbClr val="FCDA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E63946"/>
                  </a:solidFill>
                </a:rPr>
                <a:t>9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F6E7F1A-1F3F-6160-2A14-DF341FD5F122}"/>
              </a:ext>
            </a:extLst>
          </p:cNvPr>
          <p:cNvGrpSpPr/>
          <p:nvPr/>
        </p:nvGrpSpPr>
        <p:grpSpPr>
          <a:xfrm>
            <a:off x="6546808" y="3509446"/>
            <a:ext cx="714448" cy="1491057"/>
            <a:chOff x="7590246" y="3489233"/>
            <a:chExt cx="714448" cy="1491057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0D13FCD-4F23-BBD0-F894-3486CB7246F7}"/>
                </a:ext>
              </a:extLst>
            </p:cNvPr>
            <p:cNvGrpSpPr/>
            <p:nvPr/>
          </p:nvGrpSpPr>
          <p:grpSpPr>
            <a:xfrm>
              <a:off x="7590246" y="3560523"/>
              <a:ext cx="714448" cy="1419767"/>
              <a:chOff x="6547395" y="3582508"/>
              <a:chExt cx="714448" cy="141976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8CF2AFF-97F0-8E01-3693-B973F56B904F}"/>
                  </a:ext>
                </a:extLst>
              </p:cNvPr>
              <p:cNvGrpSpPr/>
              <p:nvPr/>
            </p:nvGrpSpPr>
            <p:grpSpPr>
              <a:xfrm>
                <a:off x="6547395" y="3582508"/>
                <a:ext cx="634171" cy="1419767"/>
                <a:chOff x="6698315" y="3734324"/>
                <a:chExt cx="634171" cy="1419767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414F137-FDFA-591B-2CE3-FCC754A2CC4A}"/>
                    </a:ext>
                  </a:extLst>
                </p:cNvPr>
                <p:cNvSpPr/>
                <p:nvPr/>
              </p:nvSpPr>
              <p:spPr>
                <a:xfrm>
                  <a:off x="6698319" y="4207580"/>
                  <a:ext cx="634167" cy="473256"/>
                </a:xfrm>
                <a:prstGeom prst="rect">
                  <a:avLst/>
                </a:prstGeom>
                <a:solidFill>
                  <a:srgbClr val="FCDADD"/>
                </a:solidFill>
                <a:ln w="19050">
                  <a:solidFill>
                    <a:srgbClr val="E639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E63946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95CC662-DADC-CD50-F303-C398BC460D61}"/>
                    </a:ext>
                  </a:extLst>
                </p:cNvPr>
                <p:cNvSpPr/>
                <p:nvPr/>
              </p:nvSpPr>
              <p:spPr>
                <a:xfrm>
                  <a:off x="6698319" y="3734324"/>
                  <a:ext cx="634167" cy="473256"/>
                </a:xfrm>
                <a:prstGeom prst="rect">
                  <a:avLst/>
                </a:prstGeom>
                <a:solidFill>
                  <a:srgbClr val="FCDADD"/>
                </a:solidFill>
                <a:ln w="19050">
                  <a:solidFill>
                    <a:srgbClr val="E639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E63946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5326BBA-99E6-A89A-4E16-55E3C6FA0BE5}"/>
                    </a:ext>
                  </a:extLst>
                </p:cNvPr>
                <p:cNvSpPr/>
                <p:nvPr/>
              </p:nvSpPr>
              <p:spPr>
                <a:xfrm>
                  <a:off x="6698315" y="4680835"/>
                  <a:ext cx="634167" cy="473256"/>
                </a:xfrm>
                <a:prstGeom prst="rect">
                  <a:avLst/>
                </a:prstGeom>
                <a:solidFill>
                  <a:srgbClr val="FCDADD"/>
                </a:solidFill>
                <a:ln w="19050">
                  <a:solidFill>
                    <a:srgbClr val="E639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E63946"/>
                      </a:solidFill>
                    </a:rPr>
                    <a:t>9</a:t>
                  </a:r>
                </a:p>
              </p:txBody>
            </p: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9400116-2A0B-85E3-3AA5-9629F5CE782A}"/>
                  </a:ext>
                </a:extLst>
              </p:cNvPr>
              <p:cNvSpPr txBox="1"/>
              <p:nvPr/>
            </p:nvSpPr>
            <p:spPr>
              <a:xfrm>
                <a:off x="6830623" y="3999741"/>
                <a:ext cx="4312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E63946"/>
                    </a:solidFill>
                  </a:rPr>
                  <a:t>+1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6875638-205E-C4DC-1682-B2AC7EFD7926}"/>
                  </a:ext>
                </a:extLst>
              </p:cNvPr>
              <p:cNvSpPr txBox="1"/>
              <p:nvPr/>
            </p:nvSpPr>
            <p:spPr>
              <a:xfrm>
                <a:off x="6830623" y="4462344"/>
                <a:ext cx="4312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E63946"/>
                    </a:solidFill>
                  </a:rPr>
                  <a:t>+1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78B82BC-E249-4829-678B-ABE03690176B}"/>
                </a:ext>
              </a:extLst>
            </p:cNvPr>
            <p:cNvSpPr txBox="1"/>
            <p:nvPr/>
          </p:nvSpPr>
          <p:spPr>
            <a:xfrm>
              <a:off x="7873474" y="3489233"/>
              <a:ext cx="431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E63946"/>
                  </a:solidFill>
                </a:rPr>
                <a:t>+1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B349E17-13E6-3361-A43C-5F1BFAF80114}"/>
              </a:ext>
            </a:extLst>
          </p:cNvPr>
          <p:cNvGrpSpPr/>
          <p:nvPr/>
        </p:nvGrpSpPr>
        <p:grpSpPr>
          <a:xfrm>
            <a:off x="3368089" y="3815086"/>
            <a:ext cx="4513284" cy="2322166"/>
            <a:chOff x="3368089" y="3815086"/>
            <a:chExt cx="4513284" cy="232216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40BE0BA-B536-24FE-3FE6-EAECC182AB63}"/>
                </a:ext>
              </a:extLst>
            </p:cNvPr>
            <p:cNvSpPr txBox="1"/>
            <p:nvPr/>
          </p:nvSpPr>
          <p:spPr>
            <a:xfrm>
              <a:off x="5045391" y="392440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1F60"/>
                  </a:solidFill>
                </a:rPr>
                <a:t>Y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48E8B56-530D-EB66-78BC-5055FF83501E}"/>
                </a:ext>
              </a:extLst>
            </p:cNvPr>
            <p:cNvGrpSpPr/>
            <p:nvPr/>
          </p:nvGrpSpPr>
          <p:grpSpPr>
            <a:xfrm>
              <a:off x="3368089" y="3815086"/>
              <a:ext cx="4513284" cy="2322166"/>
              <a:chOff x="3368089" y="3815086"/>
              <a:chExt cx="4513284" cy="2322166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326A48F9-889B-46AD-A9C8-8BD676377F4F}"/>
                  </a:ext>
                </a:extLst>
              </p:cNvPr>
              <p:cNvGrpSpPr/>
              <p:nvPr/>
            </p:nvGrpSpPr>
            <p:grpSpPr>
              <a:xfrm>
                <a:off x="7170134" y="3832382"/>
                <a:ext cx="711239" cy="2304870"/>
                <a:chOff x="7170134" y="3832382"/>
                <a:chExt cx="711239" cy="230487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102E769-DDA3-BAB1-66EC-685BEA889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0081" y="4305959"/>
                  <a:ext cx="324000" cy="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453EDC0-8102-50DB-D194-BDB940534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90460" y="3832382"/>
                  <a:ext cx="0" cy="230487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09803CF-2772-2A7C-728C-25FAA7FF5E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9621" y="6123705"/>
                  <a:ext cx="219865" cy="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  <a:head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B6F6DD6-7564-4349-3A50-B343E5F69277}"/>
                    </a:ext>
                  </a:extLst>
                </p:cNvPr>
                <p:cNvSpPr txBox="1"/>
                <p:nvPr/>
              </p:nvSpPr>
              <p:spPr>
                <a:xfrm rot="5400000">
                  <a:off x="6769209" y="4926478"/>
                  <a:ext cx="18549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Row Addresses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49C711A-DE04-586D-5423-8ACDE4E971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0134" y="4787193"/>
                  <a:ext cx="324000" cy="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35A07B0-BAFA-03CB-3FB0-48A1D0F26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78849" y="3843845"/>
                  <a:ext cx="324000" cy="0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9AEEC0F-EED5-5F1F-1901-5B56E5635E72}"/>
                  </a:ext>
                </a:extLst>
              </p:cNvPr>
              <p:cNvGrpSpPr/>
              <p:nvPr/>
            </p:nvGrpSpPr>
            <p:grpSpPr>
              <a:xfrm>
                <a:off x="3368089" y="3815086"/>
                <a:ext cx="3185784" cy="2124000"/>
                <a:chOff x="3368089" y="3815086"/>
                <a:chExt cx="3185784" cy="2124000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DB3C4FE-C0D1-0BBE-C6CA-F143FB53BF2E}"/>
                    </a:ext>
                  </a:extLst>
                </p:cNvPr>
                <p:cNvGrpSpPr/>
                <p:nvPr/>
              </p:nvGrpSpPr>
              <p:grpSpPr>
                <a:xfrm>
                  <a:off x="5002728" y="3815086"/>
                  <a:ext cx="1551145" cy="2124000"/>
                  <a:chOff x="5002728" y="3815086"/>
                  <a:chExt cx="1551145" cy="2124000"/>
                </a:xfrm>
              </p:grpSpPr>
              <p:cxnSp>
                <p:nvCxnSpPr>
                  <p:cNvPr id="6" name="Straight Arrow Connector 5">
                    <a:extLst>
                      <a:ext uri="{FF2B5EF4-FFF2-40B4-BE49-F238E27FC236}">
                        <a16:creationId xmlns:a16="http://schemas.microsoft.com/office/drawing/2014/main" id="{79EB1375-BEA2-2B67-3C9E-0EFCCD858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44501" y="3815086"/>
                    <a:ext cx="0" cy="2124000"/>
                  </a:xfrm>
                  <a:prstGeom prst="straightConnector1">
                    <a:avLst/>
                  </a:prstGeom>
                  <a:ln w="28575">
                    <a:solidFill>
                      <a:srgbClr val="001F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1F3E8DCB-2E90-ACD9-1B1E-4D64C4C482E6}"/>
                      </a:ext>
                    </a:extLst>
                  </p:cNvPr>
                  <p:cNvCxnSpPr>
                    <a:cxnSpLocks/>
                    <a:stCxn id="115" idx="3"/>
                  </p:cNvCxnSpPr>
                  <p:nvPr/>
                </p:nvCxnSpPr>
                <p:spPr>
                  <a:xfrm>
                    <a:off x="5002728" y="4289901"/>
                    <a:ext cx="1539296" cy="3355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FF52EFF2-16C4-A19F-9248-BA7679F880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30709" y="4771135"/>
                    <a:ext cx="711609" cy="3355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913766C3-6171-F5FB-55D9-AB7C950D3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42264" y="3827787"/>
                    <a:ext cx="711609" cy="3355"/>
                  </a:xfrm>
                  <a:prstGeom prst="line">
                    <a:avLst/>
                  </a:prstGeom>
                  <a:ln w="28575">
                    <a:solidFill>
                      <a:srgbClr val="001F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2506-F18C-E595-6664-CE62D0B4B578}"/>
                    </a:ext>
                  </a:extLst>
                </p:cNvPr>
                <p:cNvSpPr/>
                <p:nvPr/>
              </p:nvSpPr>
              <p:spPr>
                <a:xfrm>
                  <a:off x="3664320" y="3996156"/>
                  <a:ext cx="1338408" cy="587489"/>
                </a:xfrm>
                <a:prstGeom prst="rect">
                  <a:avLst/>
                </a:prstGeom>
                <a:solidFill>
                  <a:srgbClr val="D6DDE5"/>
                </a:solidFill>
                <a:ln w="19050">
                  <a:solidFill>
                    <a:srgbClr val="001F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001F60"/>
                      </a:solidFill>
                    </a:rPr>
                    <a:t>Heads up?</a:t>
                  </a:r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DC679D01-964B-3B40-4A4E-59D0B0C542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8089" y="4289900"/>
                  <a:ext cx="264966" cy="2278"/>
                </a:xfrm>
                <a:prstGeom prst="line">
                  <a:avLst/>
                </a:prstGeom>
                <a:ln w="28575">
                  <a:solidFill>
                    <a:srgbClr val="001F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76661A-590A-9F70-D6D0-BE27517F0E49}"/>
              </a:ext>
            </a:extLst>
          </p:cNvPr>
          <p:cNvGrpSpPr/>
          <p:nvPr/>
        </p:nvGrpSpPr>
        <p:grpSpPr>
          <a:xfrm>
            <a:off x="1372362" y="2727799"/>
            <a:ext cx="2841050" cy="2298074"/>
            <a:chOff x="1372362" y="2727799"/>
            <a:chExt cx="2841050" cy="22980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0DBAE1-C8B4-8729-3973-4AEF99BBF118}"/>
                </a:ext>
              </a:extLst>
            </p:cNvPr>
            <p:cNvSpPr txBox="1"/>
            <p:nvPr/>
          </p:nvSpPr>
          <p:spPr>
            <a:xfrm>
              <a:off x="1372362" y="2727799"/>
              <a:ext cx="2841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  <a:t>Coin Flip w/</a:t>
              </a:r>
              <a:b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</a:br>
              <a:r>
                <a:rPr lang="en-US" sz="2000" b="1" dirty="0">
                  <a:solidFill>
                    <a:srgbClr val="E63946"/>
                  </a:solidFill>
                  <a:cs typeface="Aptos" panose="02070309020205020404" pitchFamily="49" charset="0"/>
                </a:rPr>
                <a:t>Probability </a:t>
              </a:r>
              <a:r>
                <a:rPr lang="en-US" sz="2000" b="1" dirty="0">
                  <a:solidFill>
                    <a:srgbClr val="E63946"/>
                  </a:solidFill>
                </a:rPr>
                <a:t>P</a:t>
              </a:r>
              <a:r>
                <a:rPr lang="en-US" sz="2000" b="1" baseline="-25000" dirty="0">
                  <a:solidFill>
                    <a:srgbClr val="E63946"/>
                  </a:solidFill>
                </a:rPr>
                <a:t>PR</a:t>
              </a:r>
              <a:endParaRPr lang="en-US" sz="2000" b="1" dirty="0">
                <a:solidFill>
                  <a:srgbClr val="E63946"/>
                </a:solidFill>
                <a:cs typeface="Aptos" panose="02070309020205020404" pitchFamily="49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1BE521-79B8-995F-D6A4-4C8973FA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1920800" y="3647173"/>
              <a:ext cx="1378700" cy="137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3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CE968-54C8-2C71-6D5B-6D4E62CE4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DC61-BC92-87A4-AB57-825FC9E1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in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C563B-462D-7B63-91CA-FD2A82F2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78FB0-0FB8-D449-B47B-E3CF67AE9268}"/>
              </a:ext>
            </a:extLst>
          </p:cNvPr>
          <p:cNvSpPr txBox="1"/>
          <p:nvPr/>
        </p:nvSpPr>
        <p:spPr>
          <a:xfrm>
            <a:off x="-5" y="1359567"/>
            <a:ext cx="9144000" cy="45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Detailed </a:t>
            </a:r>
            <a:r>
              <a:rPr lang="en-US" sz="2800" b="1" dirty="0">
                <a:solidFill>
                  <a:srgbClr val="E63946"/>
                </a:solidFill>
                <a:latin typeface="Aptos" panose="020B0503050203000203" pitchFamily="34" charset="0"/>
              </a:rPr>
              <a:t>calculation of N</a:t>
            </a:r>
            <a:r>
              <a:rPr lang="en-US" sz="2800" b="1" baseline="-25000" dirty="0">
                <a:solidFill>
                  <a:srgbClr val="E63946"/>
                </a:solidFill>
                <a:latin typeface="Aptos" panose="020B0503050203000203" pitchFamily="34" charset="0"/>
              </a:rPr>
              <a:t>PR</a:t>
            </a:r>
            <a:r>
              <a:rPr lang="en-US" sz="2800" b="1" dirty="0">
                <a:solidFill>
                  <a:srgbClr val="E63946"/>
                </a:solidFill>
                <a:latin typeface="Aptos" panose="020B0503050203000203" pitchFamily="34" charset="0"/>
              </a:rPr>
              <a:t> </a:t>
            </a: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for </a:t>
            </a:r>
            <a:r>
              <a:rPr lang="en-US" sz="2800" b="1" dirty="0" err="1">
                <a:solidFill>
                  <a:srgbClr val="001F60"/>
                </a:solidFill>
                <a:latin typeface="Aptos" panose="020B0503050203000203" pitchFamily="34" charset="0"/>
              </a:rPr>
              <a:t>ColumnKeeper</a:t>
            </a:r>
            <a:r>
              <a:rPr lang="en-US" sz="2800" b="1" dirty="0">
                <a:solidFill>
                  <a:srgbClr val="001F60"/>
                </a:solidFill>
                <a:latin typeface="Aptos" panose="020B0503050203000203" pitchFamily="34" charset="0"/>
              </a:rPr>
              <a:t>-D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63946"/>
                </a:solidFill>
                <a:latin typeface="Aptos" panose="020B0503050203000203" pitchFamily="34" charset="0"/>
              </a:rPr>
              <a:t> Security analysis </a:t>
            </a: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of </a:t>
            </a:r>
            <a:r>
              <a:rPr lang="en-US" sz="2800" b="1" dirty="0" err="1">
                <a:solidFill>
                  <a:srgbClr val="001F60"/>
                </a:solidFill>
                <a:latin typeface="Aptos" panose="020B0503050203000203" pitchFamily="34" charset="0"/>
              </a:rPr>
              <a:t>ColumnKeeper</a:t>
            </a:r>
            <a:r>
              <a:rPr lang="en-US" sz="2800" b="1" dirty="0">
                <a:solidFill>
                  <a:srgbClr val="001F60"/>
                </a:solidFill>
                <a:latin typeface="Aptos" panose="020B0503050203000203" pitchFamily="34" charset="0"/>
              </a:rPr>
              <a:t>-D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Detailed </a:t>
            </a:r>
            <a:r>
              <a:rPr lang="en-US" sz="2800" b="1" dirty="0">
                <a:solidFill>
                  <a:srgbClr val="E63946"/>
                </a:solidFill>
                <a:latin typeface="Aptos" panose="020B0503050203000203" pitchFamily="34" charset="0"/>
              </a:rPr>
              <a:t>calculation of P</a:t>
            </a:r>
            <a:r>
              <a:rPr lang="en-US" sz="2800" b="1" baseline="-25000" dirty="0">
                <a:solidFill>
                  <a:srgbClr val="E63946"/>
                </a:solidFill>
                <a:latin typeface="Aptos" panose="020B0503050203000203" pitchFamily="34" charset="0"/>
              </a:rPr>
              <a:t>PR </a:t>
            </a: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for </a:t>
            </a:r>
            <a:r>
              <a:rPr lang="en-US" sz="28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63946"/>
                </a:solidFill>
                <a:latin typeface="Aptos" panose="020B0503050203000203" pitchFamily="34" charset="0"/>
              </a:rPr>
              <a:t>Monte-Carlo security analysis</a:t>
            </a:r>
            <a:r>
              <a:rPr lang="en-US" sz="2800" dirty="0">
                <a:solidFill>
                  <a:srgbClr val="001F60"/>
                </a:solidFill>
                <a:latin typeface="Aptos" panose="020B0503050203000203" pitchFamily="34" charset="0"/>
              </a:rPr>
              <a:t> of </a:t>
            </a:r>
            <a:r>
              <a:rPr lang="en-US" sz="2800" b="1" dirty="0" err="1">
                <a:solidFill>
                  <a:srgbClr val="001F60"/>
                </a:solidFill>
                <a:latin typeface="Aptos" panose="020B0503050203000203" pitchFamily="34" charset="0"/>
              </a:rPr>
              <a:t>ColumnKeeper</a:t>
            </a:r>
            <a:r>
              <a:rPr lang="en-US" sz="2800" b="1" dirty="0">
                <a:solidFill>
                  <a:srgbClr val="001F60"/>
                </a:solidFill>
                <a:latin typeface="Aptos" panose="020B0503050203000203" pitchFamily="34" charset="0"/>
              </a:rPr>
              <a:t>-P</a:t>
            </a:r>
          </a:p>
        </p:txBody>
      </p:sp>
    </p:spTree>
    <p:extLst>
      <p:ext uri="{BB962C8B-B14F-4D97-AF65-F5344CB8AC3E}">
        <p14:creationId xmlns:p14="http://schemas.microsoft.com/office/powerpoint/2010/main" val="10133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B7E1B-FB9D-5A11-389F-3D9C7783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39D0C4D3-4AE4-E160-01A7-D92F71AC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B7322-E165-BDEB-925A-171D1281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38</a:t>
            </a:fld>
            <a:endParaRPr lang="tr-T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3E2792-BC16-90EB-B41C-BBBCD2A839DA}"/>
              </a:ext>
            </a:extLst>
          </p:cNvPr>
          <p:cNvGrpSpPr/>
          <p:nvPr/>
        </p:nvGrpSpPr>
        <p:grpSpPr>
          <a:xfrm>
            <a:off x="-24" y="1387942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673AF9-E62E-BB2F-1DDF-87F8E403B69A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Background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CDAB93-1064-8E20-85EB-CC65B835F7FD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F592BE-C386-306B-82CE-32DE3B4E2C3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D82E1B-23E4-A5B6-8185-CE3D40E817D1}"/>
              </a:ext>
            </a:extLst>
          </p:cNvPr>
          <p:cNvGrpSpPr/>
          <p:nvPr/>
        </p:nvGrpSpPr>
        <p:grpSpPr>
          <a:xfrm>
            <a:off x="-24" y="2168110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A6ADD1-DB78-11A1-F498-6FBB8FF31D80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Motivation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F8B27B-0FE3-8A99-72A3-AAC0BF1CA6E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B12621-1474-B82A-BD61-205A3AF9B3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187460-7EFE-299C-888F-3FD9E068AF24}"/>
              </a:ext>
            </a:extLst>
          </p:cNvPr>
          <p:cNvGrpSpPr/>
          <p:nvPr/>
        </p:nvGrpSpPr>
        <p:grpSpPr>
          <a:xfrm>
            <a:off x="-24" y="2948278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F63005-AC61-AFB2-90FF-D09868CAEF45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(Deterministic)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CE9E2C-A026-D879-5F30-1E94FE19D529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00D740-6260-C9E5-01F3-86AB4A5B82C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85B023-7209-E28B-0F8F-DF324BA262F9}"/>
              </a:ext>
            </a:extLst>
          </p:cNvPr>
          <p:cNvGrpSpPr/>
          <p:nvPr/>
        </p:nvGrpSpPr>
        <p:grpSpPr>
          <a:xfrm>
            <a:off x="-24" y="4508614"/>
            <a:ext cx="9144010" cy="55287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BA0DB4-C8E4-9B0D-DB66-0E0EC7315B80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Evaluation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98F3D7-D686-7C36-0B16-B2BEDECA6E26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152B94-3850-3779-8D4A-19A9879DB06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DE8F2-98CC-B78A-DA92-437F1ABB0AF5}"/>
              </a:ext>
            </a:extLst>
          </p:cNvPr>
          <p:cNvGrpSpPr/>
          <p:nvPr/>
        </p:nvGrpSpPr>
        <p:grpSpPr>
          <a:xfrm>
            <a:off x="-24" y="528878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7798BE-EA90-3DC9-EB3C-5F933BCCF924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Conclusion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705838-EB66-67E6-1A0C-9B5F6277D4A7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692C1E-D15C-17EF-79FB-2D61572CB4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9C00E1-8674-B47A-CDBF-0B4979C1FBE3}"/>
              </a:ext>
            </a:extLst>
          </p:cNvPr>
          <p:cNvGrpSpPr/>
          <p:nvPr/>
        </p:nvGrpSpPr>
        <p:grpSpPr>
          <a:xfrm>
            <a:off x="0" y="3728446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9AF83E-8419-867A-E383-D826CEE01726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ColumnKeeper-P (Probabilistic)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704DBAC-3AE0-51C0-5021-068325FB97C0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99B14F-C374-1826-37E1-88C9A587363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405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FD348-2300-BA92-3A02-8595DDB16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CEEA-535E-1757-5A83-57C5FC86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7548A-72C9-2BE9-4A49-3EC4D9B2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26" name="İçerik Yer Tutucusu 2">
            <a:extLst>
              <a:ext uri="{FF2B5EF4-FFF2-40B4-BE49-F238E27FC236}">
                <a16:creationId xmlns:a16="http://schemas.microsoft.com/office/drawing/2014/main" id="{A587A1F9-9432-B42C-279E-52DCB5987C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89013"/>
            <a:ext cx="9144000" cy="5321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sng" dirty="0">
                <a:solidFill>
                  <a:srgbClr val="1A4B8A"/>
                </a:solidFill>
                <a:latin typeface="+mn-lt"/>
              </a:rPr>
              <a:t>Performance and energy consumption evaluation:</a:t>
            </a:r>
            <a:r>
              <a:rPr lang="en-US" sz="1800" b="1" dirty="0">
                <a:solidFill>
                  <a:srgbClr val="1A4B8A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cycle-level simulations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using </a:t>
            </a:r>
            <a:r>
              <a:rPr lang="en-US" sz="1800" b="1" dirty="0">
                <a:solidFill>
                  <a:srgbClr val="1A4B8A"/>
                </a:solidFill>
                <a:latin typeface="+mn-lt"/>
              </a:rPr>
              <a:t>Ramulator2 [Luo+, CAL 2023] </a:t>
            </a:r>
            <a:r>
              <a:rPr lang="en-US" sz="1800" dirty="0">
                <a:latin typeface="+mn-lt"/>
              </a:rPr>
              <a:t>and </a:t>
            </a:r>
            <a:r>
              <a:rPr lang="en-US" sz="1800" b="1" dirty="0" err="1">
                <a:solidFill>
                  <a:srgbClr val="1A4B8A"/>
                </a:solidFill>
                <a:latin typeface="+mn-lt"/>
              </a:rPr>
              <a:t>DRAMPower</a:t>
            </a:r>
            <a:r>
              <a:rPr lang="en-US" sz="1800" b="1" dirty="0">
                <a:solidFill>
                  <a:srgbClr val="1A4B8A"/>
                </a:solidFill>
                <a:latin typeface="+mn-lt"/>
              </a:rPr>
              <a:t> [Chandrasekar+, DATE 2013]</a:t>
            </a:r>
          </a:p>
          <a:p>
            <a:pPr>
              <a:lnSpc>
                <a:spcPct val="100000"/>
              </a:lnSpc>
            </a:pPr>
            <a:r>
              <a:rPr lang="en-US" sz="1800" b="1" u="sng" dirty="0">
                <a:solidFill>
                  <a:srgbClr val="E63946"/>
                </a:solidFill>
                <a:latin typeface="+mn-lt"/>
              </a:rPr>
              <a:t>System Configuration: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b="1" dirty="0">
                <a:latin typeface="+mn-lt"/>
              </a:rPr>
              <a:t>Processor</a:t>
            </a:r>
            <a:r>
              <a:rPr lang="en-US" sz="1800" dirty="0">
                <a:latin typeface="+mn-lt"/>
              </a:rPr>
              <a:t> 	1 or 4 cores, Last-Level Cache: 2 MiB/core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b="1" dirty="0">
                <a:latin typeface="+mn-lt"/>
              </a:rPr>
              <a:t>DRAM</a:t>
            </a:r>
            <a:r>
              <a:rPr lang="en-US" sz="1800" dirty="0">
                <a:latin typeface="+mn-lt"/>
              </a:rPr>
              <a:t> 	16GB DDR4, 1 channel, 2 rank/channel, 4 bank groups,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latin typeface="+mn-lt"/>
              </a:rPr>
              <a:t>		4 banks/bank group, 64K rows/bank, 1K rows/subarray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b="1" dirty="0">
                <a:latin typeface="+mn-lt"/>
              </a:rPr>
              <a:t>Mem. Ctrl.</a:t>
            </a:r>
            <a:r>
              <a:rPr lang="en-US" sz="1800" dirty="0">
                <a:latin typeface="+mn-lt"/>
              </a:rPr>
              <a:t>	64-entry read/write request queue,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latin typeface="+mn-lt"/>
              </a:rPr>
              <a:t>		Scheduling policy: FR-FCFS, Open-Row Policy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latin typeface="+mn-lt"/>
              </a:rPr>
              <a:t>		Address mapping: </a:t>
            </a:r>
            <a:r>
              <a:rPr lang="en-US" sz="1800" dirty="0" err="1">
                <a:latin typeface="+mn-lt"/>
              </a:rPr>
              <a:t>RoBaRaCoCh</a:t>
            </a:r>
            <a:r>
              <a:rPr lang="en-US" sz="1800" dirty="0">
                <a:latin typeface="+mn-lt"/>
              </a:rPr>
              <a:t> 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72485"/>
                </a:solidFill>
                <a:latin typeface="+mn-lt"/>
              </a:rPr>
              <a:t>ColumnKeeper-D</a:t>
            </a:r>
            <a:r>
              <a:rPr lang="en-US" sz="1800" b="1" i="1" dirty="0">
                <a:solidFill>
                  <a:srgbClr val="F72485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(</a:t>
            </a:r>
            <a:r>
              <a:rPr lang="en-US" sz="1800" b="1" i="1" dirty="0">
                <a:solidFill>
                  <a:srgbClr val="F72485"/>
                </a:solidFill>
                <a:latin typeface="+mn-lt"/>
              </a:rPr>
              <a:t>Det</a:t>
            </a:r>
            <a:r>
              <a:rPr lang="en-US" sz="1800" dirty="0">
                <a:latin typeface="+mn-lt"/>
              </a:rPr>
              <a:t>) </a:t>
            </a:r>
            <a:r>
              <a:rPr lang="en-US" sz="1800" i="1" dirty="0">
                <a:latin typeface="+mn-lt"/>
              </a:rPr>
              <a:t>or</a:t>
            </a:r>
            <a:br>
              <a:rPr lang="en-US" sz="1800" dirty="0">
                <a:latin typeface="+mn-lt"/>
              </a:rPr>
            </a:br>
            <a:r>
              <a:rPr lang="en-US" sz="1800" b="1" dirty="0">
                <a:solidFill>
                  <a:srgbClr val="F72485"/>
                </a:solidFill>
                <a:latin typeface="+mn-lt"/>
              </a:rPr>
              <a:t>ColumnKeeper-P</a:t>
            </a:r>
            <a:r>
              <a:rPr lang="en-US" sz="1800" dirty="0">
                <a:latin typeface="+mn-lt"/>
              </a:rPr>
              <a:t> w/ yearly failure probability of 10</a:t>
            </a:r>
            <a:r>
              <a:rPr lang="en-US" sz="1800" baseline="30000" dirty="0">
                <a:latin typeface="+mn-lt"/>
              </a:rPr>
              <a:t>-3</a:t>
            </a:r>
            <a:r>
              <a:rPr lang="en-US" sz="1800" dirty="0">
                <a:latin typeface="+mn-lt"/>
              </a:rPr>
              <a:t> (</a:t>
            </a:r>
            <a:r>
              <a:rPr lang="en-US" sz="1800" b="1" i="1" dirty="0" err="1">
                <a:solidFill>
                  <a:srgbClr val="F72485"/>
                </a:solidFill>
                <a:latin typeface="+mn-lt"/>
              </a:rPr>
              <a:t>Pr</a:t>
            </a:r>
            <a:r>
              <a:rPr lang="en-US" sz="1800" b="1" i="1" dirty="0">
                <a:solidFill>
                  <a:srgbClr val="F72485"/>
                </a:solidFill>
                <a:latin typeface="+mn-lt"/>
              </a:rPr>
              <a:t>-Perf</a:t>
            </a:r>
            <a:r>
              <a:rPr lang="en-US" sz="1800" dirty="0">
                <a:latin typeface="+mn-lt"/>
              </a:rPr>
              <a:t>) or 10</a:t>
            </a:r>
            <a:r>
              <a:rPr lang="en-US" sz="1800" baseline="30000" dirty="0">
                <a:latin typeface="+mn-lt"/>
              </a:rPr>
              <a:t>-12</a:t>
            </a:r>
            <a:r>
              <a:rPr lang="en-US" sz="1800" dirty="0">
                <a:latin typeface="+mn-lt"/>
              </a:rPr>
              <a:t> (</a:t>
            </a:r>
            <a:r>
              <a:rPr lang="en-US" sz="1800" b="1" i="1" dirty="0" err="1">
                <a:solidFill>
                  <a:srgbClr val="F72485"/>
                </a:solidFill>
                <a:latin typeface="+mn-lt"/>
              </a:rPr>
              <a:t>Pr</a:t>
            </a:r>
            <a:r>
              <a:rPr lang="en-US" sz="1800" b="1" i="1" dirty="0">
                <a:solidFill>
                  <a:srgbClr val="F72485"/>
                </a:solidFill>
                <a:latin typeface="+mn-lt"/>
              </a:rPr>
              <a:t>-Cons</a:t>
            </a:r>
            <a:r>
              <a:rPr lang="en-US" sz="1800" dirty="0">
                <a:latin typeface="+mn-lt"/>
              </a:rPr>
              <a:t>)</a:t>
            </a:r>
            <a:endParaRPr lang="tr-TR" sz="1800" dirty="0">
              <a:latin typeface="+mn-lt"/>
            </a:endParaRPr>
          </a:p>
          <a:p>
            <a:pPr>
              <a:lnSpc>
                <a:spcPct val="100000"/>
              </a:lnSpc>
            </a:pP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65CD6E-34B4-4AC7-8B43-1D1D3F25764C}"/>
              </a:ext>
            </a:extLst>
          </p:cNvPr>
          <p:cNvSpPr txBox="1"/>
          <p:nvPr/>
        </p:nvSpPr>
        <p:spPr>
          <a:xfrm>
            <a:off x="1" y="484689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5B2C8E"/>
                </a:solidFill>
              </a:rPr>
              <a:t>Workloads:</a:t>
            </a:r>
            <a:r>
              <a:rPr lang="en-US" b="1" dirty="0">
                <a:solidFill>
                  <a:srgbClr val="5B2C8E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B2C8E"/>
                </a:solidFill>
              </a:rPr>
              <a:t>62 single-core workloads </a:t>
            </a:r>
            <a:r>
              <a:rPr lang="en-US" dirty="0"/>
              <a:t>from SPEC CPU2006, SPEC CPU2017, TPC, </a:t>
            </a:r>
            <a:r>
              <a:rPr lang="en-US" dirty="0" err="1"/>
              <a:t>MediaBench</a:t>
            </a:r>
            <a:r>
              <a:rPr lang="en-US" dirty="0"/>
              <a:t>, and YCSB categorized by </a:t>
            </a:r>
            <a:r>
              <a:rPr lang="en-US" b="1" dirty="0">
                <a:solidFill>
                  <a:srgbClr val="5B2C8E"/>
                </a:solidFill>
              </a:rPr>
              <a:t>Row Buffer Misses per-kilo-instructions (RBMPKI)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B2C8E"/>
                </a:solidFill>
              </a:rPr>
              <a:t>60 quad-core workload mixes </a:t>
            </a:r>
            <a:r>
              <a:rPr lang="en-US" dirty="0"/>
              <a:t>synthesized from the resulting RBMPKI categories</a:t>
            </a:r>
          </a:p>
        </p:txBody>
      </p:sp>
    </p:spTree>
    <p:extLst>
      <p:ext uri="{BB962C8B-B14F-4D97-AF65-F5344CB8AC3E}">
        <p14:creationId xmlns:p14="http://schemas.microsoft.com/office/powerpoint/2010/main" val="36359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BA73C-7E5E-A1DA-2D5D-754D401BC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DE55B974-01AA-EDB8-0E87-28DAC38A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8D979-163E-0445-9143-63E3849F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</a:t>
            </a:fld>
            <a:endParaRPr lang="tr-T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D7DC02-618D-0EC9-E2C9-0ACAEFB09ED5}"/>
              </a:ext>
            </a:extLst>
          </p:cNvPr>
          <p:cNvGrpSpPr/>
          <p:nvPr/>
        </p:nvGrpSpPr>
        <p:grpSpPr>
          <a:xfrm>
            <a:off x="-24" y="1387942"/>
            <a:ext cx="9144010" cy="55287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87AA95-17BD-0807-D08E-C08A0CF1693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Background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CD7FF8-CEF9-F2A5-F783-BC199144067E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617239-EAD9-D903-4CC9-F2E418A3197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0B9AE2-1E44-9287-4811-87BE7F0B60E2}"/>
              </a:ext>
            </a:extLst>
          </p:cNvPr>
          <p:cNvGrpSpPr/>
          <p:nvPr/>
        </p:nvGrpSpPr>
        <p:grpSpPr>
          <a:xfrm>
            <a:off x="-24" y="2168110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9231A6-0A3D-28E8-5BEE-0A22474C70A3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Motivation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2C958D-4C0C-015E-483C-2550C58BE224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81A00B-54B8-6801-D389-CB8A3C3980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3BC7F6-8DE5-E5CC-D981-F12D4CA964B4}"/>
              </a:ext>
            </a:extLst>
          </p:cNvPr>
          <p:cNvGrpSpPr/>
          <p:nvPr/>
        </p:nvGrpSpPr>
        <p:grpSpPr>
          <a:xfrm>
            <a:off x="-24" y="2948278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04CCAA-56DE-49B9-6F9C-59D92794566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(Deterministic)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21071A-B8F3-3B73-1BFA-466E4FEA6D15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FB6346-C915-789C-C128-1CD628A34A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F53F05-CE7B-A59C-0881-E319871D3503}"/>
              </a:ext>
            </a:extLst>
          </p:cNvPr>
          <p:cNvGrpSpPr/>
          <p:nvPr/>
        </p:nvGrpSpPr>
        <p:grpSpPr>
          <a:xfrm>
            <a:off x="-24" y="450861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188546-F4D0-BFD6-CA90-F37FB4A754E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Evaluation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94B485-293C-4985-5B64-DFD00F027AD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EAFD69-69AE-2C0D-B2C4-CE3437DA64D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E28693-B029-5CD3-F828-E58837915D82}"/>
              </a:ext>
            </a:extLst>
          </p:cNvPr>
          <p:cNvGrpSpPr/>
          <p:nvPr/>
        </p:nvGrpSpPr>
        <p:grpSpPr>
          <a:xfrm>
            <a:off x="-24" y="528878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5B8165-9776-3066-8691-AF4F33256464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Conclusion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749E8A9-79CC-E898-69C5-51F08849142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156274-F055-FFB0-628F-BF0DE9CD5D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4929AB-8710-6EB7-3D3E-CDC342AB2C7C}"/>
              </a:ext>
            </a:extLst>
          </p:cNvPr>
          <p:cNvGrpSpPr/>
          <p:nvPr/>
        </p:nvGrpSpPr>
        <p:grpSpPr>
          <a:xfrm>
            <a:off x="0" y="3728446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9BF8EB-AD54-C042-0D84-73EEDE737847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ColumnKeeper-P (Probabilistic)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E5D99B-9054-723F-367E-677F052551D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80CBE0-9630-BBDD-D301-98E8BC3AAE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502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A9A09-A512-3BB8-57B5-F9CF6B77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CA7BA4A-3E17-0013-A622-855BE256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Single-Core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082FE-3C08-BA31-062E-C458299E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40</a:t>
            </a:fld>
            <a:endParaRPr lang="tr-TR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90DFA15-DCD0-C237-9384-1AE546A2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115"/>
          <a:stretch>
            <a:fillRect/>
          </a:stretch>
        </p:blipFill>
        <p:spPr>
          <a:xfrm>
            <a:off x="2435300" y="1575706"/>
            <a:ext cx="3965524" cy="36964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B7CFA-2174-A558-ACF8-5C3C7BD228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2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0BCB4-22AB-1768-92E8-03ADF416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E1921C-E2BA-FEF1-AF23-C71BFBE1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Single-Core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42E6D-3EB3-466F-2B6D-24149E52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41</a:t>
            </a:fld>
            <a:endParaRPr lang="tr-TR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A5ED99-A54D-5E8E-C113-5E45AABF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115"/>
          <a:stretch>
            <a:fillRect/>
          </a:stretch>
        </p:blipFill>
        <p:spPr>
          <a:xfrm>
            <a:off x="2435300" y="1575706"/>
            <a:ext cx="3965524" cy="36964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73834D-4336-B4CC-A608-0E4DC29FD912}"/>
              </a:ext>
            </a:extLst>
          </p:cNvPr>
          <p:cNvSpPr/>
          <p:nvPr/>
        </p:nvSpPr>
        <p:spPr>
          <a:xfrm rot="5400000">
            <a:off x="4523919" y="3576203"/>
            <a:ext cx="498114" cy="3059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0363D5-9C7B-79A0-9371-561E1676156A}"/>
              </a:ext>
            </a:extLst>
          </p:cNvPr>
          <p:cNvSpPr/>
          <p:nvPr/>
        </p:nvSpPr>
        <p:spPr>
          <a:xfrm>
            <a:off x="3264867" y="1537980"/>
            <a:ext cx="3059759" cy="32053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7BEF31-86E1-7799-4995-F32C321CE862}"/>
              </a:ext>
            </a:extLst>
          </p:cNvPr>
          <p:cNvGrpSpPr/>
          <p:nvPr/>
        </p:nvGrpSpPr>
        <p:grpSpPr>
          <a:xfrm>
            <a:off x="1838479" y="2074301"/>
            <a:ext cx="400110" cy="2418080"/>
            <a:chOff x="775519" y="1607426"/>
            <a:chExt cx="400110" cy="241808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68A7C9-C1C2-F8BC-408F-4FFA2B05DA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rgbClr val="F72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7AC89D-FAEB-F4A2-5F11-07D2572FED73}"/>
                </a:ext>
              </a:extLst>
            </p:cNvPr>
            <p:cNvSpPr txBox="1"/>
            <p:nvPr/>
          </p:nvSpPr>
          <p:spPr>
            <a:xfrm rot="16200000">
              <a:off x="-233466" y="2616411"/>
              <a:ext cx="2418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Higher is better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E38DFE-76C6-C23C-A111-39E895E81D92}"/>
              </a:ext>
            </a:extLst>
          </p:cNvPr>
          <p:cNvGrpSpPr/>
          <p:nvPr/>
        </p:nvGrpSpPr>
        <p:grpSpPr>
          <a:xfrm rot="5400000">
            <a:off x="4657525" y="3940478"/>
            <a:ext cx="400111" cy="3255252"/>
            <a:chOff x="759905" y="1051609"/>
            <a:chExt cx="400111" cy="32552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3C02A4E-C3E1-E2F7-9AF4-CE364833BF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30519" y="2668790"/>
              <a:ext cx="2781069" cy="0"/>
            </a:xfrm>
            <a:prstGeom prst="straightConnector1">
              <a:avLst/>
            </a:prstGeom>
            <a:ln w="38100">
              <a:solidFill>
                <a:srgbClr val="F72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66A2F4-ECCD-F5F3-EC5D-43657A9042FF}"/>
                </a:ext>
              </a:extLst>
            </p:cNvPr>
            <p:cNvSpPr txBox="1"/>
            <p:nvPr/>
          </p:nvSpPr>
          <p:spPr>
            <a:xfrm rot="16200000">
              <a:off x="-667666" y="2479180"/>
              <a:ext cx="3255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More memory-intensive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060F4CC-D18E-2E3E-F4B3-FAD6A1742B3D}"/>
              </a:ext>
            </a:extLst>
          </p:cNvPr>
          <p:cNvSpPr/>
          <p:nvPr/>
        </p:nvSpPr>
        <p:spPr>
          <a:xfrm rot="5400000">
            <a:off x="1366607" y="2695823"/>
            <a:ext cx="2873945" cy="10310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4F34A9-242B-3620-0945-A76C0D84D6E8}"/>
              </a:ext>
            </a:extLst>
          </p:cNvPr>
          <p:cNvSpPr/>
          <p:nvPr/>
        </p:nvSpPr>
        <p:spPr>
          <a:xfrm>
            <a:off x="3395496" y="1871521"/>
            <a:ext cx="1938504" cy="28201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59FD2-8B6A-8FCC-CEDB-AB00820B9F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BA0390-AB87-72C8-A0FF-86CB95CAE025}"/>
              </a:ext>
            </a:extLst>
          </p:cNvPr>
          <p:cNvSpPr/>
          <p:nvPr/>
        </p:nvSpPr>
        <p:spPr>
          <a:xfrm>
            <a:off x="2559537" y="1041972"/>
            <a:ext cx="4621191" cy="40011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2" grpId="1" animBg="1"/>
      <p:bldP spid="38" grpId="1" animBg="1"/>
      <p:bldP spid="39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909B-DEB4-AAF8-6191-2EC01204A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EA7B-6ABA-6C22-9257-4DA3CE54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Single-Core Performance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AD907-DF08-DE54-E231-E4F526A4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42</a:t>
            </a:fld>
            <a:endParaRPr lang="tr-TR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3CCD78-F763-7532-B179-59269130F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115"/>
          <a:stretch>
            <a:fillRect/>
          </a:stretch>
        </p:blipFill>
        <p:spPr>
          <a:xfrm>
            <a:off x="2435300" y="1575706"/>
            <a:ext cx="3965524" cy="36964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0D9323-537E-4BDA-7FA4-EABAFEB6CE41}"/>
              </a:ext>
            </a:extLst>
          </p:cNvPr>
          <p:cNvGrpSpPr/>
          <p:nvPr/>
        </p:nvGrpSpPr>
        <p:grpSpPr>
          <a:xfrm>
            <a:off x="1275" y="5378189"/>
            <a:ext cx="9144010" cy="721242"/>
            <a:chOff x="-5" y="1413164"/>
            <a:chExt cx="9144010" cy="872836"/>
          </a:xfrm>
          <a:solidFill>
            <a:srgbClr val="E5D6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C4090D-2038-505B-1227-AB2BE3D4C21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solidFill>
              <a:srgbClr val="FFD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and –P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incur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(&lt;1%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) average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performance overheads </a:t>
              </a:r>
              <a:b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</a:b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current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ColumnDisturb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thresholds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 (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1M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8D189A-9CE8-D59C-4CB8-2B4537719EEE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EA8571-002E-C584-E09C-4D607EF145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C12B0A5-6AC3-3CFD-87A6-6E65006C9C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5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A517-D763-5E72-AA7D-C8E9559FE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E96D-A789-48D1-280E-48ECB5AA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</a:t>
            </a:r>
            <a:r>
              <a:rPr lang="en-US" dirty="0"/>
              <a:t>Single-Core Performance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B1610-37AE-B918-73BD-4B21A717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40A9E-944C-9402-9366-00454D41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4" y="1665041"/>
            <a:ext cx="8526309" cy="2852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D8468-105F-D560-82A1-8DD9CAF29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5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13216-C432-B14B-9C82-A60F5F36C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DB06-F44A-1E84-8B3E-48E91157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</a:t>
            </a:r>
            <a:r>
              <a:rPr lang="en-US" dirty="0"/>
              <a:t>Single-Core Performance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343D3-4DB5-7844-7B68-0331C0F5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44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D8FF4-1E4C-261C-DDF2-340245874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4" y="1665041"/>
            <a:ext cx="8526309" cy="28520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4FAA3A-2C05-B9A2-947D-81B5C5397B31}"/>
              </a:ext>
            </a:extLst>
          </p:cNvPr>
          <p:cNvGrpSpPr/>
          <p:nvPr/>
        </p:nvGrpSpPr>
        <p:grpSpPr>
          <a:xfrm>
            <a:off x="1275" y="4636070"/>
            <a:ext cx="9144010" cy="72124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0B92F4-609F-7103-4A17-F91C68C1B6CB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Performance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overheads increase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for more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memory-intensive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workloads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772A46-770C-FC4D-4142-719B6C27A7FC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31A886-C75E-8B79-E36A-D51F04A217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0F1D98-7671-F0B4-BF1F-F9E8BA9A605A}"/>
              </a:ext>
            </a:extLst>
          </p:cNvPr>
          <p:cNvGrpSpPr/>
          <p:nvPr/>
        </p:nvGrpSpPr>
        <p:grpSpPr>
          <a:xfrm>
            <a:off x="1159888" y="2452489"/>
            <a:ext cx="7118941" cy="515116"/>
            <a:chOff x="1159888" y="2452489"/>
            <a:chExt cx="7118941" cy="515116"/>
          </a:xfrm>
          <a:solidFill>
            <a:srgbClr val="E63946"/>
          </a:solidFill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6EE3224C-8E32-8F50-9FCC-B6958C6DC3BA}"/>
                </a:ext>
              </a:extLst>
            </p:cNvPr>
            <p:cNvSpPr/>
            <p:nvPr/>
          </p:nvSpPr>
          <p:spPr>
            <a:xfrm rot="1880995">
              <a:off x="1159888" y="2530314"/>
              <a:ext cx="1686199" cy="30863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AB9E35BB-4682-E4F6-8279-9B661CD69752}"/>
                </a:ext>
              </a:extLst>
            </p:cNvPr>
            <p:cNvSpPr/>
            <p:nvPr/>
          </p:nvSpPr>
          <p:spPr>
            <a:xfrm rot="1359521">
              <a:off x="3948822" y="2452489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401BF779-6649-8C50-CA15-FEB9440F759F}"/>
                </a:ext>
              </a:extLst>
            </p:cNvPr>
            <p:cNvSpPr/>
            <p:nvPr/>
          </p:nvSpPr>
          <p:spPr>
            <a:xfrm rot="1418699">
              <a:off x="6592630" y="2658976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96AAC3-57E8-24BE-0015-8D3C084C66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58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B7F4A-1D5F-0062-99B6-4ACFB384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37AF-949D-0F65-2DF6-3C8737DD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</a:t>
            </a:r>
            <a:r>
              <a:rPr lang="en-US" dirty="0"/>
              <a:t>Single-Core Performance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85722-9375-302E-60F0-43014FDE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45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35246-B0DE-B21C-C3FF-7EB44CCA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4" y="1665041"/>
            <a:ext cx="8526309" cy="28520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91821D4-E224-7652-D216-309E7AEC97F6}"/>
              </a:ext>
            </a:extLst>
          </p:cNvPr>
          <p:cNvGrpSpPr/>
          <p:nvPr/>
        </p:nvGrpSpPr>
        <p:grpSpPr>
          <a:xfrm>
            <a:off x="1275" y="4636070"/>
            <a:ext cx="9144010" cy="72124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15C23B-9076-5E51-CE12-F6DD4E73FBF7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Performance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overheads increase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for more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memory-intensive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workloads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E5AD9C-6CE3-2001-6420-56A959B8F994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C54FF2-51BA-7BBE-8372-4EA3EBE703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644128-73CA-F8F1-07A0-961AAA1E6513}"/>
              </a:ext>
            </a:extLst>
          </p:cNvPr>
          <p:cNvGrpSpPr/>
          <p:nvPr/>
        </p:nvGrpSpPr>
        <p:grpSpPr>
          <a:xfrm>
            <a:off x="-14" y="5484093"/>
            <a:ext cx="9144010" cy="721242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ECA8AFE-5474-3D79-47F2-6C8549DE728B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All ColumnKeeper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mechanisms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incur significant performance overheads</a:t>
              </a:r>
              <a:b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</a:b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at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 ColumnDisturb thresholds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of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N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CD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=16K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66732C-AD38-0E78-2CAF-02507193BE9F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CF35E5-5EB9-0CFD-C70B-5814A4D161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0491510-41B5-F94C-3DB9-C80EB6D9671E}"/>
              </a:ext>
            </a:extLst>
          </p:cNvPr>
          <p:cNvSpPr/>
          <p:nvPr/>
        </p:nvSpPr>
        <p:spPr>
          <a:xfrm>
            <a:off x="171814" y="1531438"/>
            <a:ext cx="5869002" cy="29989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B0D2B-3F20-CB56-14EA-92EF167AB8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2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F304E-6643-AE4F-CD88-6D4C793BA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FA80FF0-6033-5C0F-0E24-386B052920EB}"/>
              </a:ext>
            </a:extLst>
          </p:cNvPr>
          <p:cNvSpPr/>
          <p:nvPr/>
        </p:nvSpPr>
        <p:spPr>
          <a:xfrm rot="5400000">
            <a:off x="4523919" y="3576203"/>
            <a:ext cx="498114" cy="30597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7B0AC5-8202-9CBE-CCB9-F7E2E6166834}"/>
              </a:ext>
            </a:extLst>
          </p:cNvPr>
          <p:cNvSpPr/>
          <p:nvPr/>
        </p:nvSpPr>
        <p:spPr>
          <a:xfrm>
            <a:off x="2960067" y="1231204"/>
            <a:ext cx="3059759" cy="35120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8E6DB8-8B5D-6F08-0199-11EB6FF7C4DB}"/>
              </a:ext>
            </a:extLst>
          </p:cNvPr>
          <p:cNvSpPr/>
          <p:nvPr/>
        </p:nvSpPr>
        <p:spPr>
          <a:xfrm>
            <a:off x="3395496" y="1871521"/>
            <a:ext cx="1938504" cy="28201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BCD52-0BEC-8F7B-A523-10EF7725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64268"/>
          <a:stretch>
            <a:fillRect/>
          </a:stretch>
        </p:blipFill>
        <p:spPr>
          <a:xfrm>
            <a:off x="2390112" y="1579849"/>
            <a:ext cx="3965523" cy="3712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DDC7F-5AC4-E05F-DF93-D78FACC8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DRAM Energy (Single-Core)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64092-0347-6FFA-5397-C2F0D744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46</a:t>
            </a:fld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4749E-7456-A74A-1A8E-96EDE636C6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46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1876F-0D08-2E07-5E19-0BE83174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7E2899C-CC05-EC4B-B9BE-823BC3F30227}"/>
              </a:ext>
            </a:extLst>
          </p:cNvPr>
          <p:cNvSpPr/>
          <p:nvPr/>
        </p:nvSpPr>
        <p:spPr>
          <a:xfrm rot="5400000">
            <a:off x="4523919" y="3576203"/>
            <a:ext cx="498114" cy="30597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017C85-9C62-81BD-A15B-765BB3C3E868}"/>
              </a:ext>
            </a:extLst>
          </p:cNvPr>
          <p:cNvSpPr/>
          <p:nvPr/>
        </p:nvSpPr>
        <p:spPr>
          <a:xfrm>
            <a:off x="2960067" y="1231204"/>
            <a:ext cx="3059759" cy="35120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70B815-224B-5B6F-181E-780F9DAD2B04}"/>
              </a:ext>
            </a:extLst>
          </p:cNvPr>
          <p:cNvSpPr/>
          <p:nvPr/>
        </p:nvSpPr>
        <p:spPr>
          <a:xfrm>
            <a:off x="3395496" y="1871521"/>
            <a:ext cx="1938504" cy="28201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B81F1-95E4-E722-AF0E-57202BDB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64268"/>
          <a:stretch>
            <a:fillRect/>
          </a:stretch>
        </p:blipFill>
        <p:spPr>
          <a:xfrm>
            <a:off x="2390112" y="1579849"/>
            <a:ext cx="3965523" cy="37123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90EC6D-3FCA-9D74-FF6A-1C5AED6B51EB}"/>
              </a:ext>
            </a:extLst>
          </p:cNvPr>
          <p:cNvSpPr/>
          <p:nvPr/>
        </p:nvSpPr>
        <p:spPr>
          <a:xfrm rot="5400000">
            <a:off x="4676319" y="3590817"/>
            <a:ext cx="498114" cy="3059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30C5DC-8408-F12C-9C4F-D5B21F927FE8}"/>
              </a:ext>
            </a:extLst>
          </p:cNvPr>
          <p:cNvSpPr/>
          <p:nvPr/>
        </p:nvSpPr>
        <p:spPr>
          <a:xfrm>
            <a:off x="3329585" y="1574291"/>
            <a:ext cx="3059759" cy="332141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2FD34-D7C2-5EEC-370A-A1AEFD20F716}"/>
              </a:ext>
            </a:extLst>
          </p:cNvPr>
          <p:cNvGrpSpPr/>
          <p:nvPr/>
        </p:nvGrpSpPr>
        <p:grpSpPr>
          <a:xfrm>
            <a:off x="1752885" y="2149699"/>
            <a:ext cx="435753" cy="2418080"/>
            <a:chOff x="737941" y="1607426"/>
            <a:chExt cx="435753" cy="241808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08BE465-A043-D743-DD77-09A3D063C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rgbClr val="F724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45E88C-FC4E-42F9-05CE-EBDEEE7A8E54}"/>
                </a:ext>
              </a:extLst>
            </p:cNvPr>
            <p:cNvSpPr txBox="1"/>
            <p:nvPr/>
          </p:nvSpPr>
          <p:spPr>
            <a:xfrm rot="16200000">
              <a:off x="-271044" y="2616411"/>
              <a:ext cx="2418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Lower is better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2F570-F678-248F-0F18-DB7D4A20DA66}"/>
              </a:ext>
            </a:extLst>
          </p:cNvPr>
          <p:cNvGrpSpPr/>
          <p:nvPr/>
        </p:nvGrpSpPr>
        <p:grpSpPr>
          <a:xfrm rot="5400000">
            <a:off x="4709717" y="3904988"/>
            <a:ext cx="400111" cy="3255252"/>
            <a:chOff x="759905" y="1051609"/>
            <a:chExt cx="400111" cy="325525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C486752-9B81-306B-C187-532B372EFD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30519" y="2668790"/>
              <a:ext cx="2781069" cy="0"/>
            </a:xfrm>
            <a:prstGeom prst="straightConnector1">
              <a:avLst/>
            </a:prstGeom>
            <a:ln w="38100">
              <a:solidFill>
                <a:srgbClr val="F72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4F260B-4CD8-27E3-5F31-9D065629003B}"/>
                </a:ext>
              </a:extLst>
            </p:cNvPr>
            <p:cNvSpPr txBox="1"/>
            <p:nvPr/>
          </p:nvSpPr>
          <p:spPr>
            <a:xfrm rot="16200000">
              <a:off x="-667666" y="2479180"/>
              <a:ext cx="3255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More memory-intensive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1C3A2F3-41D9-3333-FA83-4082C094ECC0}"/>
              </a:ext>
            </a:extLst>
          </p:cNvPr>
          <p:cNvSpPr/>
          <p:nvPr/>
        </p:nvSpPr>
        <p:spPr>
          <a:xfrm rot="5400000">
            <a:off x="1351424" y="2848223"/>
            <a:ext cx="2873945" cy="10310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81B20-56B5-1642-1B73-D9359EC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DRAM Energy (Single-Core)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BF724-782D-D271-52B7-01AA307F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47</a:t>
            </a:fld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79805-983B-FE93-8693-02FF6B0CB9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F4DDBA-04CF-AEA1-9AC7-95D3993DD0FA}"/>
              </a:ext>
            </a:extLst>
          </p:cNvPr>
          <p:cNvSpPr/>
          <p:nvPr/>
        </p:nvSpPr>
        <p:spPr>
          <a:xfrm>
            <a:off x="2700023" y="1082819"/>
            <a:ext cx="4305895" cy="2972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23" grpId="1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CAC2-39E9-1CDF-FAA5-C9C0F157F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7F47-4440-A6EF-15AC-CE13067E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</a:t>
            </a:r>
            <a:r>
              <a:rPr lang="en-US" dirty="0"/>
              <a:t>DRAM Energy (Single-Core)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D24A0-6BFF-A2F0-644C-6E2561B6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48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1B68E4-1B95-E5C7-91B3-2FFEC12F53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8074" y="1665041"/>
            <a:ext cx="8526309" cy="28520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3F4966-6042-D5A8-23BE-713D69CB53C0}"/>
              </a:ext>
            </a:extLst>
          </p:cNvPr>
          <p:cNvGrpSpPr/>
          <p:nvPr/>
        </p:nvGrpSpPr>
        <p:grpSpPr>
          <a:xfrm>
            <a:off x="0" y="4693424"/>
            <a:ext cx="9144010" cy="504655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C02944-EBC3-501C-5B28-BE2DE8917394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Energy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overheads increase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for more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memory-intensive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workloads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57C403-03B0-529F-0765-A1239D415BF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41890A7-FCB2-55F7-DD40-E10AA285EC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29AAE0-24FA-FAAF-0E30-F6A09A4F24EF}"/>
              </a:ext>
            </a:extLst>
          </p:cNvPr>
          <p:cNvGrpSpPr/>
          <p:nvPr/>
        </p:nvGrpSpPr>
        <p:grpSpPr>
          <a:xfrm>
            <a:off x="1134836" y="2797281"/>
            <a:ext cx="7118941" cy="515116"/>
            <a:chOff x="1159888" y="2452489"/>
            <a:chExt cx="7118941" cy="515116"/>
          </a:xfrm>
          <a:solidFill>
            <a:srgbClr val="E63946"/>
          </a:solidFill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2E4B923-5AAB-A50D-DC36-2A8030230649}"/>
                </a:ext>
              </a:extLst>
            </p:cNvPr>
            <p:cNvSpPr/>
            <p:nvPr/>
          </p:nvSpPr>
          <p:spPr>
            <a:xfrm rot="19868179">
              <a:off x="1159888" y="2530314"/>
              <a:ext cx="1686199" cy="30863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EB0F29F2-6D9E-09A0-CC58-3403CF4B9634}"/>
                </a:ext>
              </a:extLst>
            </p:cNvPr>
            <p:cNvSpPr/>
            <p:nvPr/>
          </p:nvSpPr>
          <p:spPr>
            <a:xfrm rot="19346705">
              <a:off x="3948822" y="2452489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78478F76-FA2D-2518-A7BA-AC5C91B20403}"/>
                </a:ext>
              </a:extLst>
            </p:cNvPr>
            <p:cNvSpPr/>
            <p:nvPr/>
          </p:nvSpPr>
          <p:spPr>
            <a:xfrm rot="19405883">
              <a:off x="6592630" y="2658976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A511B7-BEFD-44C2-1096-19DFCD7FCA25}"/>
              </a:ext>
            </a:extLst>
          </p:cNvPr>
          <p:cNvGrpSpPr/>
          <p:nvPr/>
        </p:nvGrpSpPr>
        <p:grpSpPr>
          <a:xfrm>
            <a:off x="-1289" y="5269852"/>
            <a:ext cx="9144010" cy="504655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A741B2-D45E-43CA-40EE-D7773364533F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 energy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current thresholds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3F707C-5C98-A6A9-9F0B-2CD7AFDB689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E3F677-69C4-B67E-3278-734F7874420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B7AFFC-EF12-ED73-26CC-26A4B6D2ADF0}"/>
              </a:ext>
            </a:extLst>
          </p:cNvPr>
          <p:cNvGrpSpPr/>
          <p:nvPr/>
        </p:nvGrpSpPr>
        <p:grpSpPr>
          <a:xfrm>
            <a:off x="3665" y="5845570"/>
            <a:ext cx="9144010" cy="562553"/>
            <a:chOff x="-5" y="1413163"/>
            <a:chExt cx="9144010" cy="872837"/>
          </a:xfrm>
          <a:solidFill>
            <a:srgbClr val="FDE9C9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8CE3FA-42A0-FE9B-BE38-D68CDA5012DB}"/>
                </a:ext>
              </a:extLst>
            </p:cNvPr>
            <p:cNvSpPr/>
            <p:nvPr/>
          </p:nvSpPr>
          <p:spPr>
            <a:xfrm>
              <a:off x="-5" y="1413163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Significant energy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future low thresholds</a:t>
              </a:r>
              <a:endParaRPr lang="en-CH" sz="2000" b="1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6520EE-958B-E402-6D07-257FC8A7A56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790524-C9EB-03D5-BEC6-1D3DDE029AE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85F37-488E-F28A-B146-ACC5D867D4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7F26B-D32D-FBDD-3FDA-CCE7A1B1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11D2D7-B89B-A585-12C1-C7AE01ED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65332"/>
          <a:stretch>
            <a:fillRect/>
          </a:stretch>
        </p:blipFill>
        <p:spPr>
          <a:xfrm>
            <a:off x="2208205" y="1554378"/>
            <a:ext cx="4254676" cy="4126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16B77-A3B7-2E7A-19A4-7C47CE2C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Multi-Core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FD5C0-3F17-A465-2421-A192A6E9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49</a:t>
            </a:fld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33DE8-5942-2CC9-DECE-14DFE2215F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EE5C39-5103-93C7-EF51-86684805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DRAM Organization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69E5B74-FEC5-62DA-9101-D15D0E89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370AB0D-03CE-AFB9-2C93-44E4A46DB1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28" y="1843640"/>
            <a:ext cx="3348037" cy="334803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F1161C-E106-F796-3779-1EAD1A042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6" y="2621194"/>
            <a:ext cx="1752600" cy="1752600"/>
          </a:xfrm>
          <a:prstGeom prst="rect">
            <a:avLst/>
          </a:prstGeom>
        </p:spPr>
      </p:pic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C42A8018-2405-C1AF-6588-3984D9A6E61C}"/>
              </a:ext>
            </a:extLst>
          </p:cNvPr>
          <p:cNvSpPr/>
          <p:nvPr/>
        </p:nvSpPr>
        <p:spPr>
          <a:xfrm>
            <a:off x="2420557" y="3054433"/>
            <a:ext cx="2448272" cy="895352"/>
          </a:xfrm>
          <a:prstGeom prst="leftRightArrow">
            <a:avLst>
              <a:gd name="adj1" fmla="val 30679"/>
              <a:gd name="adj2" fmla="val 50000"/>
            </a:avLst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50305020300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70C7B-3451-346C-9339-9ED8E3658AC7}"/>
              </a:ext>
            </a:extLst>
          </p:cNvPr>
          <p:cNvSpPr txBox="1"/>
          <p:nvPr/>
        </p:nvSpPr>
        <p:spPr>
          <a:xfrm>
            <a:off x="252070" y="4326169"/>
            <a:ext cx="2448272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503050203000203" pitchFamily="34" charset="0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790C7-9484-E910-FF53-37BDCA8976DD}"/>
              </a:ext>
            </a:extLst>
          </p:cNvPr>
          <p:cNvSpPr/>
          <p:nvPr/>
        </p:nvSpPr>
        <p:spPr>
          <a:xfrm>
            <a:off x="4512930" y="4249969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50305020300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7C9B8-906D-37A7-94AA-D3281AC8D845}"/>
              </a:ext>
            </a:extLst>
          </p:cNvPr>
          <p:cNvSpPr txBox="1"/>
          <p:nvPr/>
        </p:nvSpPr>
        <p:spPr>
          <a:xfrm>
            <a:off x="4336366" y="4326169"/>
            <a:ext cx="4572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503050203000203" pitchFamily="34" charset="0"/>
              </a:rPr>
              <a:t>DRAM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FDED4-BCD4-32DB-D285-4B006B7272AA}"/>
              </a:ext>
            </a:extLst>
          </p:cNvPr>
          <p:cNvSpPr/>
          <p:nvPr/>
        </p:nvSpPr>
        <p:spPr>
          <a:xfrm>
            <a:off x="3784734" y="1513220"/>
            <a:ext cx="2340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2485"/>
                </a:solidFill>
                <a:effectLst/>
                <a:uLnTx/>
                <a:uFillTx/>
                <a:latin typeface="Aptos" panose="020B0503050203000203" pitchFamily="34" charset="0"/>
              </a:rPr>
              <a:t>DRAM Chip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2485"/>
              </a:solidFill>
              <a:effectLst/>
              <a:uLnTx/>
              <a:uFillTx/>
              <a:latin typeface="Aptos" panose="020B0503050203000203" pitchFamily="34" charset="0"/>
            </a:endParaRP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112C6BAD-89F7-06A9-557E-F888FA633E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19346" y="2134582"/>
            <a:ext cx="816182" cy="544701"/>
          </a:xfrm>
          <a:prstGeom prst="curvedConnector3">
            <a:avLst/>
          </a:prstGeom>
          <a:ln w="38100">
            <a:solidFill>
              <a:srgbClr val="F724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E4873-D7A9-9BEF-08EB-D3A9E740A4CF}"/>
              </a:ext>
            </a:extLst>
          </p:cNvPr>
          <p:cNvSpPr/>
          <p:nvPr/>
        </p:nvSpPr>
        <p:spPr>
          <a:xfrm>
            <a:off x="5224272" y="2886118"/>
            <a:ext cx="544704" cy="390099"/>
          </a:xfrm>
          <a:prstGeom prst="rect">
            <a:avLst/>
          </a:prstGeom>
          <a:noFill/>
          <a:ln w="38100">
            <a:solidFill>
              <a:srgbClr val="E12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800" u="none" strike="noStrike" kern="1200" cap="none" spc="0" normalizeH="0" baseline="0" noProof="0" dirty="0">
              <a:ln>
                <a:noFill/>
              </a:ln>
              <a:solidFill>
                <a:srgbClr val="F72485"/>
              </a:solidFill>
              <a:effectLst/>
              <a:uLnTx/>
              <a:uFillTx/>
              <a:latin typeface="Aptos" panose="020B0503050203000203" pitchFamily="34" charset="0"/>
              <a:ea typeface="Aptos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2F7B1-A898-C45E-A169-BBFD24778815}"/>
              </a:ext>
            </a:extLst>
          </p:cNvPr>
          <p:cNvSpPr txBox="1"/>
          <p:nvPr/>
        </p:nvSpPr>
        <p:spPr>
          <a:xfrm>
            <a:off x="2504569" y="3916594"/>
            <a:ext cx="2280248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Aptos" panose="020B0503050203000203" pitchFamily="34" charset="0"/>
              </a:rPr>
              <a:t>DRAM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Tx/>
                <a:latin typeface="Aptos" panose="020B0503050203000203" pitchFamily="34" charset="0"/>
              </a:rPr>
              <a:t>Channel</a:t>
            </a:r>
          </a:p>
        </p:txBody>
      </p:sp>
    </p:spTree>
    <p:extLst>
      <p:ext uri="{BB962C8B-B14F-4D97-AF65-F5344CB8AC3E}">
        <p14:creationId xmlns:p14="http://schemas.microsoft.com/office/powerpoint/2010/main" val="28816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AA45F-2D4F-ABC4-E383-EEA32BF44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A7E975-ED58-7D19-5C99-63897453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65332"/>
          <a:stretch>
            <a:fillRect/>
          </a:stretch>
        </p:blipFill>
        <p:spPr>
          <a:xfrm>
            <a:off x="2208205" y="1554378"/>
            <a:ext cx="4254676" cy="4126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C2B4F-BF15-C0BD-8CD7-3617A783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Multi-Core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46AC1-4628-3BB6-7378-0FBB38D7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86BC55-D917-B582-9572-8E24F7B9F63E}"/>
              </a:ext>
            </a:extLst>
          </p:cNvPr>
          <p:cNvSpPr/>
          <p:nvPr/>
        </p:nvSpPr>
        <p:spPr>
          <a:xfrm rot="5400000">
            <a:off x="4118427" y="3333359"/>
            <a:ext cx="824048" cy="38713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BF4FA9-257A-0679-98F6-34419B7E7BD2}"/>
              </a:ext>
            </a:extLst>
          </p:cNvPr>
          <p:cNvSpPr/>
          <p:nvPr/>
        </p:nvSpPr>
        <p:spPr>
          <a:xfrm>
            <a:off x="3085192" y="1480606"/>
            <a:ext cx="3553455" cy="32626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D70A9B-0765-415D-9FDD-EDBF470ECC50}"/>
              </a:ext>
            </a:extLst>
          </p:cNvPr>
          <p:cNvGrpSpPr/>
          <p:nvPr/>
        </p:nvGrpSpPr>
        <p:grpSpPr>
          <a:xfrm>
            <a:off x="1593203" y="2074301"/>
            <a:ext cx="400110" cy="2418080"/>
            <a:chOff x="775519" y="1607426"/>
            <a:chExt cx="400110" cy="241808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21C990-E9FF-D546-8820-545673535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rgbClr val="F72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2C0BAC-CF92-AF35-65D1-2FED2E8821C5}"/>
                </a:ext>
              </a:extLst>
            </p:cNvPr>
            <p:cNvSpPr txBox="1"/>
            <p:nvPr/>
          </p:nvSpPr>
          <p:spPr>
            <a:xfrm rot="16200000">
              <a:off x="-233466" y="2616411"/>
              <a:ext cx="2418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Higher is better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5196E3-FFC2-735D-F681-5A8DE8DC6323}"/>
              </a:ext>
            </a:extLst>
          </p:cNvPr>
          <p:cNvGrpSpPr/>
          <p:nvPr/>
        </p:nvGrpSpPr>
        <p:grpSpPr>
          <a:xfrm rot="5400000">
            <a:off x="4626258" y="4164215"/>
            <a:ext cx="400111" cy="3255252"/>
            <a:chOff x="759905" y="1051609"/>
            <a:chExt cx="400111" cy="32552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3AB4221-F337-F14C-2320-8EF882C58BD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30519" y="2668790"/>
              <a:ext cx="2781069" cy="0"/>
            </a:xfrm>
            <a:prstGeom prst="straightConnector1">
              <a:avLst/>
            </a:prstGeom>
            <a:ln w="38100">
              <a:solidFill>
                <a:srgbClr val="F72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ED0622-52A9-CB39-F3AD-16FC86641ECC}"/>
                </a:ext>
              </a:extLst>
            </p:cNvPr>
            <p:cNvSpPr txBox="1"/>
            <p:nvPr/>
          </p:nvSpPr>
          <p:spPr>
            <a:xfrm rot="16200000">
              <a:off x="-667666" y="2479180"/>
              <a:ext cx="3255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More memory-intensive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34FDE76-8DC9-45DF-5BCA-43DAE42F8627}"/>
              </a:ext>
            </a:extLst>
          </p:cNvPr>
          <p:cNvSpPr/>
          <p:nvPr/>
        </p:nvSpPr>
        <p:spPr>
          <a:xfrm rot="5400000">
            <a:off x="1068664" y="2743315"/>
            <a:ext cx="2968930" cy="10310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EE1949-211A-CAFB-8F42-903277A73A2F}"/>
              </a:ext>
            </a:extLst>
          </p:cNvPr>
          <p:cNvSpPr/>
          <p:nvPr/>
        </p:nvSpPr>
        <p:spPr>
          <a:xfrm>
            <a:off x="3166978" y="1885375"/>
            <a:ext cx="2184836" cy="27831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23CDA-A7E2-C46A-C708-787818144289}"/>
              </a:ext>
            </a:extLst>
          </p:cNvPr>
          <p:cNvSpPr/>
          <p:nvPr/>
        </p:nvSpPr>
        <p:spPr>
          <a:xfrm>
            <a:off x="5912922" y="1882851"/>
            <a:ext cx="541018" cy="27831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5DE6F-C0E9-48DB-A942-66B72E4FF3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223343-922A-2785-6ED9-AD18AD1F999E}"/>
              </a:ext>
            </a:extLst>
          </p:cNvPr>
          <p:cNvSpPr/>
          <p:nvPr/>
        </p:nvSpPr>
        <p:spPr>
          <a:xfrm>
            <a:off x="2700023" y="1056453"/>
            <a:ext cx="4346236" cy="3104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2" grpId="1" animBg="1"/>
      <p:bldP spid="38" grpId="1" animBg="1"/>
      <p:bldP spid="3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5B2B-C8E0-B460-E6AD-BE21FE69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6126-BFED-F6F8-8EF1-E50EC9D5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</a:t>
            </a:r>
            <a:r>
              <a:rPr lang="en-US" dirty="0"/>
              <a:t>Multi-Core Performance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1C906-2BCE-4CCE-4BB0-CE74A109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51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3B74F2-96C9-9BF3-C03A-25E8934FDD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279" y="1665041"/>
            <a:ext cx="8481898" cy="2852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66E6B-7183-9166-41EE-15F8F2EE57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17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5B67-96FA-9B14-CD0E-B02B554DA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74A9-68E3-1F08-90EF-1312E4CD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</a:t>
            </a:r>
            <a:r>
              <a:rPr lang="en-US" dirty="0"/>
              <a:t>Multi-Core Performance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9924A-4319-538C-D46D-E7906CE3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52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36BB5-64E7-09F2-4855-EDD588C3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279" y="1665041"/>
            <a:ext cx="8481898" cy="285205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9CA5F1E-0063-525E-DD1E-92A8FF830E76}"/>
              </a:ext>
            </a:extLst>
          </p:cNvPr>
          <p:cNvGrpSpPr/>
          <p:nvPr/>
        </p:nvGrpSpPr>
        <p:grpSpPr>
          <a:xfrm>
            <a:off x="1092796" y="2353118"/>
            <a:ext cx="7528844" cy="681918"/>
            <a:chOff x="1117848" y="2008326"/>
            <a:chExt cx="7528844" cy="681918"/>
          </a:xfrm>
          <a:solidFill>
            <a:srgbClr val="E63946"/>
          </a:solidFill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2836DC8C-29AD-E77F-2842-8577F6E3BAA5}"/>
                </a:ext>
              </a:extLst>
            </p:cNvPr>
            <p:cNvSpPr/>
            <p:nvPr/>
          </p:nvSpPr>
          <p:spPr>
            <a:xfrm rot="1774990">
              <a:off x="1117848" y="2364846"/>
              <a:ext cx="1686199" cy="30863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DFEA1FE9-1956-12A7-0230-4CA72DF35ED9}"/>
                </a:ext>
              </a:extLst>
            </p:cNvPr>
            <p:cNvSpPr/>
            <p:nvPr/>
          </p:nvSpPr>
          <p:spPr>
            <a:xfrm rot="2111556">
              <a:off x="3906782" y="2381615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48DFC053-24F9-BA63-A476-78DBF5C7C537}"/>
                </a:ext>
              </a:extLst>
            </p:cNvPr>
            <p:cNvSpPr/>
            <p:nvPr/>
          </p:nvSpPr>
          <p:spPr>
            <a:xfrm rot="1787971">
              <a:off x="6960493" y="2008326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F336B8-0317-A141-9D4E-DDE304DB1B02}"/>
              </a:ext>
            </a:extLst>
          </p:cNvPr>
          <p:cNvGrpSpPr/>
          <p:nvPr/>
        </p:nvGrpSpPr>
        <p:grpSpPr>
          <a:xfrm>
            <a:off x="0" y="4693424"/>
            <a:ext cx="9144010" cy="504655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E437C2-E53B-10BC-028D-CA3622D0BAB8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Performance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overheads increase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for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memory-intensive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workload mixes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6AC7AB-5199-BDE8-C4A4-E4BD5E250351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09DA5F0-DF24-FA63-D460-CDE19EEDF7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83A63F-50E4-F70C-3BB0-8CC689B0AF54}"/>
              </a:ext>
            </a:extLst>
          </p:cNvPr>
          <p:cNvGrpSpPr/>
          <p:nvPr/>
        </p:nvGrpSpPr>
        <p:grpSpPr>
          <a:xfrm>
            <a:off x="-1289" y="5269852"/>
            <a:ext cx="9144010" cy="504655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B2FD8C-734D-A46B-A8A5-21BC9A756DF1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 performance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current thresholds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CABA34-35EA-41EF-E614-0D684990B265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9C86F1-3AD4-239A-5974-CF6A51A896F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9224B0-9A35-D954-66D5-598DC0598EF7}"/>
              </a:ext>
            </a:extLst>
          </p:cNvPr>
          <p:cNvGrpSpPr/>
          <p:nvPr/>
        </p:nvGrpSpPr>
        <p:grpSpPr>
          <a:xfrm>
            <a:off x="3665" y="5845570"/>
            <a:ext cx="9144010" cy="562553"/>
            <a:chOff x="-5" y="1413163"/>
            <a:chExt cx="9144010" cy="872837"/>
          </a:xfrm>
          <a:solidFill>
            <a:srgbClr val="FDE9C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C49AFD-D61C-000C-EF43-7E3D9BAB7701}"/>
                </a:ext>
              </a:extLst>
            </p:cNvPr>
            <p:cNvSpPr/>
            <p:nvPr/>
          </p:nvSpPr>
          <p:spPr>
            <a:xfrm>
              <a:off x="-5" y="1413163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Significant performance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future low thresholds</a:t>
              </a:r>
              <a:endParaRPr lang="en-CH" sz="2000" b="1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BACE2C-93E6-FE66-6576-9522D1B3556D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E9A4E6E-819B-D8EC-6D22-9E0BA9AEFD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369225-334D-F69C-0A42-AE4A344B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5B3E0-BFDF-A22A-DC91-9B7B0EC42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7A78A7-3D0A-079F-95FA-D2E792EE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65332"/>
          <a:stretch>
            <a:fillRect/>
          </a:stretch>
        </p:blipFill>
        <p:spPr>
          <a:xfrm>
            <a:off x="2208205" y="1405461"/>
            <a:ext cx="4254676" cy="41266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F8A5B-9F80-6A70-99C4-BFFD7D4B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Multi-Core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B77C-C9B3-AD72-04FB-9F888FE5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53</a:t>
            </a:fld>
            <a:endParaRPr lang="tr-TR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865A54-49D5-0922-EF5B-20B039F8F1AA}"/>
              </a:ext>
            </a:extLst>
          </p:cNvPr>
          <p:cNvGrpSpPr/>
          <p:nvPr/>
        </p:nvGrpSpPr>
        <p:grpSpPr>
          <a:xfrm>
            <a:off x="6523841" y="2596896"/>
            <a:ext cx="1213534" cy="746760"/>
            <a:chOff x="6523841" y="2706624"/>
            <a:chExt cx="1213534" cy="746760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5F7101A7-F657-92EE-F156-F0404F9B046C}"/>
                </a:ext>
              </a:extLst>
            </p:cNvPr>
            <p:cNvSpPr/>
            <p:nvPr/>
          </p:nvSpPr>
          <p:spPr>
            <a:xfrm>
              <a:off x="6523841" y="2706624"/>
              <a:ext cx="230527" cy="746760"/>
            </a:xfrm>
            <a:prstGeom prst="rightBrace">
              <a:avLst/>
            </a:prstGeom>
            <a:ln w="31750">
              <a:solidFill>
                <a:srgbClr val="F724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2485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20C4D-2C00-3081-6BDC-149D638CE6CA}"/>
                </a:ext>
              </a:extLst>
            </p:cNvPr>
            <p:cNvSpPr txBox="1"/>
            <p:nvPr/>
          </p:nvSpPr>
          <p:spPr>
            <a:xfrm>
              <a:off x="6815328" y="2836979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72485"/>
                  </a:solidFill>
                  <a:latin typeface="Aptos" panose="020B0503050203000203" pitchFamily="34" charset="0"/>
                </a:rPr>
                <a:t>1.5%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EA8E4F-E7E2-4118-3CAC-31A105466047}"/>
              </a:ext>
            </a:extLst>
          </p:cNvPr>
          <p:cNvGrpSpPr/>
          <p:nvPr/>
        </p:nvGrpSpPr>
        <p:grpSpPr>
          <a:xfrm>
            <a:off x="0" y="5618990"/>
            <a:ext cx="9144010" cy="64591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4117FA-B7DB-5FB0-C1D6-42B85554D4C3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solidFill>
              <a:srgbClr val="FED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More pronounced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difference between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CK-D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an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CK-P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than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single-core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F166C3-74DB-5869-DF67-CB630831CE8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F18366-76ED-16D4-F5BA-7BB1DBD3AE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4DA7E45-0C9E-96C2-D081-BD246C9A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00023" y="1102191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4C42A-EE0C-36E1-348B-8FACB4F5B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2B98A8-D2E5-0467-3441-A873248D8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428"/>
          <a:stretch>
            <a:fillRect/>
          </a:stretch>
        </p:blipFill>
        <p:spPr>
          <a:xfrm>
            <a:off x="2291087" y="1427272"/>
            <a:ext cx="4011768" cy="377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4293A-A075-0702-7568-9723E524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Sensitivity to Subarray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0EB6A-F07C-B405-07A8-C1BAA46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54</a:t>
            </a:fld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27A99-B047-51DB-C759-F7E7260313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62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217AD-0586-A015-75A3-BBEC6D01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C22156-4294-5F40-1805-A8ED6195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428"/>
          <a:stretch>
            <a:fillRect/>
          </a:stretch>
        </p:blipFill>
        <p:spPr>
          <a:xfrm>
            <a:off x="2291087" y="1427272"/>
            <a:ext cx="4011768" cy="377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E974D-1247-89FE-3D3F-367538F9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Sensitivity to Subarray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C0FF5-631E-CF24-646C-F1A54B7B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CA1BFC-9FF1-068B-95E2-91676EB9D0D7}"/>
              </a:ext>
            </a:extLst>
          </p:cNvPr>
          <p:cNvSpPr/>
          <p:nvPr/>
        </p:nvSpPr>
        <p:spPr>
          <a:xfrm rot="5400000">
            <a:off x="4523919" y="3429899"/>
            <a:ext cx="498114" cy="3059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20E01-BC8C-2049-7ADF-3D30344764BE}"/>
              </a:ext>
            </a:extLst>
          </p:cNvPr>
          <p:cNvSpPr/>
          <p:nvPr/>
        </p:nvSpPr>
        <p:spPr>
          <a:xfrm>
            <a:off x="3118006" y="1427271"/>
            <a:ext cx="3255252" cy="31697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E3C838-5C4B-938B-6483-5A941D9A9203}"/>
              </a:ext>
            </a:extLst>
          </p:cNvPr>
          <p:cNvGrpSpPr/>
          <p:nvPr/>
        </p:nvGrpSpPr>
        <p:grpSpPr>
          <a:xfrm>
            <a:off x="1744960" y="1927997"/>
            <a:ext cx="400110" cy="2418080"/>
            <a:chOff x="775519" y="1607426"/>
            <a:chExt cx="400110" cy="241808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779B45-4C05-2E22-EB63-772A067B7A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694" y="1819915"/>
              <a:ext cx="0" cy="1993102"/>
            </a:xfrm>
            <a:prstGeom prst="straightConnector1">
              <a:avLst/>
            </a:prstGeom>
            <a:ln w="38100">
              <a:solidFill>
                <a:srgbClr val="F72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539901-587E-B8CA-7D13-525011DC1DC3}"/>
                </a:ext>
              </a:extLst>
            </p:cNvPr>
            <p:cNvSpPr txBox="1"/>
            <p:nvPr/>
          </p:nvSpPr>
          <p:spPr>
            <a:xfrm rot="16200000">
              <a:off x="-233466" y="2616411"/>
              <a:ext cx="2418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Higher is better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0D24EF-6057-2478-D30C-3E9E1043D9E7}"/>
              </a:ext>
            </a:extLst>
          </p:cNvPr>
          <p:cNvGrpSpPr/>
          <p:nvPr/>
        </p:nvGrpSpPr>
        <p:grpSpPr>
          <a:xfrm rot="5400000">
            <a:off x="4629305" y="3805462"/>
            <a:ext cx="400111" cy="3255252"/>
            <a:chOff x="759905" y="1051609"/>
            <a:chExt cx="400111" cy="32552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8B74866-79D9-21EB-02F1-6C8DEA5EFB2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30519" y="2668790"/>
              <a:ext cx="2781069" cy="0"/>
            </a:xfrm>
            <a:prstGeom prst="straightConnector1">
              <a:avLst/>
            </a:prstGeom>
            <a:ln w="38100">
              <a:solidFill>
                <a:srgbClr val="F724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B0F790-A5D1-DDD5-AC35-A4E742DD5567}"/>
                </a:ext>
              </a:extLst>
            </p:cNvPr>
            <p:cNvSpPr txBox="1"/>
            <p:nvPr/>
          </p:nvSpPr>
          <p:spPr>
            <a:xfrm rot="16200000">
              <a:off x="-667666" y="2479180"/>
              <a:ext cx="3255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72485"/>
                  </a:solidFill>
                  <a:latin typeface="Aptos" panose="020B0503050203000203" pitchFamily="34" charset="0"/>
                </a:rPr>
                <a:t>Smaller Subarrays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303B778-AF67-7299-9A71-6FFC6D8B6F84}"/>
              </a:ext>
            </a:extLst>
          </p:cNvPr>
          <p:cNvSpPr/>
          <p:nvPr/>
        </p:nvSpPr>
        <p:spPr>
          <a:xfrm rot="5400000">
            <a:off x="1253709" y="2607907"/>
            <a:ext cx="2964990" cy="10310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FB136-431A-9421-7482-B3247EE9F3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9CE0F-8D4B-CEA6-176A-41D9513CED54}"/>
              </a:ext>
            </a:extLst>
          </p:cNvPr>
          <p:cNvSpPr/>
          <p:nvPr/>
        </p:nvSpPr>
        <p:spPr>
          <a:xfrm>
            <a:off x="2584606" y="1109578"/>
            <a:ext cx="4280118" cy="1826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3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5021-10BC-F998-2495-9745B91CE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1EDA87-288B-5D9F-D90D-29A75172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428"/>
          <a:stretch>
            <a:fillRect/>
          </a:stretch>
        </p:blipFill>
        <p:spPr>
          <a:xfrm>
            <a:off x="2291087" y="1427272"/>
            <a:ext cx="4011768" cy="377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E44EC5-8A63-A91F-79E4-0E2884AC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Sensitivity to Subarray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BF1BD-E78E-C22D-AD28-C94BDF3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56</a:t>
            </a:fld>
            <a:endParaRPr lang="tr-T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133758-AAB3-EB48-3EE1-7817DB2F884F}"/>
              </a:ext>
            </a:extLst>
          </p:cNvPr>
          <p:cNvGrpSpPr/>
          <p:nvPr/>
        </p:nvGrpSpPr>
        <p:grpSpPr>
          <a:xfrm>
            <a:off x="0" y="5322559"/>
            <a:ext cx="9144010" cy="72124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EB0879-298C-5403-9AED-0156FDE16D4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Smaller subarrays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(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128 rows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)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eliminate the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of ColumnKeeper</a:t>
              </a:r>
            </a:p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for current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ColumnDisturb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thresholds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(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1M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)</a:t>
              </a:r>
              <a:endParaRPr lang="en-US" sz="2000" b="1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67776D-8C48-41D4-8B08-A87E1F4AA480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6C2B0C-7422-E448-F938-F73002A67C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7BE4B5C-E34D-4A45-B321-67A4489531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01DD6-FA62-4CF1-A4E9-061B2B35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585C-3C12-5EA1-2044-010B4917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</a:t>
            </a:r>
            <a:r>
              <a:rPr lang="en-US" dirty="0"/>
              <a:t>Sensitivity to Subarray Size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59448-368E-450F-E068-6AE4CCFE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57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C3B03-2DE1-6B03-45F5-499369BD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279" y="1830964"/>
            <a:ext cx="8481898" cy="283720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4B2F0A-51C2-AC56-FDF1-CBF1675AF97E}"/>
              </a:ext>
            </a:extLst>
          </p:cNvPr>
          <p:cNvGrpSpPr/>
          <p:nvPr/>
        </p:nvGrpSpPr>
        <p:grpSpPr>
          <a:xfrm>
            <a:off x="1251292" y="2621342"/>
            <a:ext cx="7150892" cy="518846"/>
            <a:chOff x="1276344" y="2118054"/>
            <a:chExt cx="7150892" cy="518846"/>
          </a:xfrm>
          <a:solidFill>
            <a:srgbClr val="E63946"/>
          </a:solidFill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98F6D5B7-B8C3-03FA-7627-AD2B14EDEA38}"/>
                </a:ext>
              </a:extLst>
            </p:cNvPr>
            <p:cNvSpPr/>
            <p:nvPr/>
          </p:nvSpPr>
          <p:spPr>
            <a:xfrm rot="20000839">
              <a:off x="1276344" y="2328270"/>
              <a:ext cx="1686199" cy="30863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AA0FCA99-6449-4735-B575-4F599222EA38}"/>
                </a:ext>
              </a:extLst>
            </p:cNvPr>
            <p:cNvSpPr/>
            <p:nvPr/>
          </p:nvSpPr>
          <p:spPr>
            <a:xfrm rot="19469210">
              <a:off x="4223774" y="2259695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9C90627D-C8C6-5EFC-31D5-5BF3FDF68A8D}"/>
                </a:ext>
              </a:extLst>
            </p:cNvPr>
            <p:cNvSpPr/>
            <p:nvPr/>
          </p:nvSpPr>
          <p:spPr>
            <a:xfrm rot="20013820">
              <a:off x="6741037" y="2118054"/>
              <a:ext cx="1686199" cy="30862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C32EAF-6AA5-6145-ED39-BFA29140F35D}"/>
              </a:ext>
            </a:extLst>
          </p:cNvPr>
          <p:cNvGrpSpPr/>
          <p:nvPr/>
        </p:nvGrpSpPr>
        <p:grpSpPr>
          <a:xfrm>
            <a:off x="-14" y="5138907"/>
            <a:ext cx="9144010" cy="721242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66DEF2-1DEC-9CA0-3228-CC4EA786F50C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Smaller subarrays reduce the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of ColumnKeeper</a:t>
              </a:r>
            </a:p>
            <a:p>
              <a:pPr algn="ctr"/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all ColumnDisturb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thresholds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F243FC-272E-25E7-8FE7-8AF5998C9D17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40157F-C6E1-8E91-74F1-C455F570E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28E8FA-DB2A-1C83-FB55-B55BBB92C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73982" y="1340661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3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2C9E-0CA2-DB2F-1371-AB80AE92E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03964E-6008-BCBF-4157-B642650A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937"/>
          <a:stretch>
            <a:fillRect/>
          </a:stretch>
        </p:blipFill>
        <p:spPr>
          <a:xfrm>
            <a:off x="2583695" y="1524808"/>
            <a:ext cx="232657" cy="377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6D47F-3FFD-66FE-49E3-145DDD1B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Sensitivity to Subarray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D4154-B6E8-9D6E-74E8-9ED9D439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58</a:t>
            </a:fld>
            <a:endParaRPr lang="tr-TR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36F59EE-64F3-D8B4-11B6-B6466CAF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E766CF-68D9-6F15-980A-340DBFFC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410"/>
          <a:stretch>
            <a:fillRect/>
          </a:stretch>
        </p:blipFill>
        <p:spPr>
          <a:xfrm>
            <a:off x="2791968" y="1535457"/>
            <a:ext cx="3438372" cy="36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2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4A8E3-AEB6-99BA-8BE7-533FF1769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207E7C-8CBB-8D68-5F0E-59B848D3A5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937"/>
          <a:stretch>
            <a:fillRect/>
          </a:stretch>
        </p:blipFill>
        <p:spPr>
          <a:xfrm>
            <a:off x="2583695" y="1524808"/>
            <a:ext cx="232657" cy="37724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36471-4ED5-AFB5-819B-C55993AE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valuation: Sensitivity to Subarray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AE08-A994-01EB-423D-E88613C8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59</a:t>
            </a:fld>
            <a:endParaRPr lang="tr-T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E705A5-AC7E-FB04-9054-5143390F7766}"/>
              </a:ext>
            </a:extLst>
          </p:cNvPr>
          <p:cNvGrpSpPr/>
          <p:nvPr/>
        </p:nvGrpSpPr>
        <p:grpSpPr>
          <a:xfrm>
            <a:off x="0" y="5322559"/>
            <a:ext cx="9144010" cy="721242"/>
            <a:chOff x="-5" y="1413164"/>
            <a:chExt cx="9144010" cy="872836"/>
          </a:xfrm>
          <a:solidFill>
            <a:srgbClr val="E5D6F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1A5744-9239-9B99-DEE7-BAAD7E249F68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solidFill>
              <a:srgbClr val="FFD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Smaller subarrays reduce the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of ColumnKeeper</a:t>
              </a:r>
            </a:p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even at very low thresholds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F32D21-D8A8-2BDD-A9A0-A39D7B1569F3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5358EF-7795-96ED-CDCD-4F1B53B659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BB9F8-96A6-8BE3-D107-29AA2673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410"/>
          <a:stretch>
            <a:fillRect/>
          </a:stretch>
        </p:blipFill>
        <p:spPr>
          <a:xfrm>
            <a:off x="2791968" y="1535457"/>
            <a:ext cx="3438372" cy="36408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AA10C3B-8BD1-4AA3-D01B-BA9408B25E31}"/>
              </a:ext>
            </a:extLst>
          </p:cNvPr>
          <p:cNvSpPr/>
          <p:nvPr/>
        </p:nvSpPr>
        <p:spPr>
          <a:xfrm>
            <a:off x="3324994" y="1822512"/>
            <a:ext cx="2149526" cy="26957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A4C42-8529-9EF2-3994-60A28807E2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023" y="1122363"/>
            <a:ext cx="4105376" cy="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2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C9D5E-ED2A-C61B-2209-1FC1080B7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08EF84-FDA1-9BB5-0F68-A9AB82AE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DRAM Organization</a:t>
            </a:r>
          </a:p>
        </p:txBody>
      </p:sp>
      <p:sp>
        <p:nvSpPr>
          <p:cNvPr id="512" name="Slide Number Placeholder 4">
            <a:extLst>
              <a:ext uri="{FF2B5EF4-FFF2-40B4-BE49-F238E27FC236}">
                <a16:creationId xmlns:a16="http://schemas.microsoft.com/office/drawing/2014/main" id="{D0FE4454-977D-981E-97DF-8981BCED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500" name="Content Placeholder 5">
            <a:extLst>
              <a:ext uri="{FF2B5EF4-FFF2-40B4-BE49-F238E27FC236}">
                <a16:creationId xmlns:a16="http://schemas.microsoft.com/office/drawing/2014/main" id="{DE84F3A0-02CE-E4F7-A4D8-21A91887D0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04" b="28250"/>
          <a:stretch>
            <a:fillRect/>
          </a:stretch>
        </p:blipFill>
        <p:spPr>
          <a:xfrm>
            <a:off x="2878895" y="1225550"/>
            <a:ext cx="3349625" cy="1465263"/>
          </a:xfrm>
        </p:spPr>
      </p:pic>
      <p:grpSp>
        <p:nvGrpSpPr>
          <p:cNvPr id="486" name="Group 485">
            <a:extLst>
              <a:ext uri="{FF2B5EF4-FFF2-40B4-BE49-F238E27FC236}">
                <a16:creationId xmlns:a16="http://schemas.microsoft.com/office/drawing/2014/main" id="{E13AC0F1-80D2-6D4B-9364-7FC4452C3569}"/>
              </a:ext>
            </a:extLst>
          </p:cNvPr>
          <p:cNvGrpSpPr/>
          <p:nvPr/>
        </p:nvGrpSpPr>
        <p:grpSpPr>
          <a:xfrm>
            <a:off x="4999311" y="3510215"/>
            <a:ext cx="621706" cy="2012963"/>
            <a:chOff x="4999311" y="3420764"/>
            <a:chExt cx="621706" cy="2012963"/>
          </a:xfrm>
        </p:grpSpPr>
        <p:cxnSp>
          <p:nvCxnSpPr>
            <p:cNvPr id="647" name="Düz Bağlayıcı 226">
              <a:extLst>
                <a:ext uri="{FF2B5EF4-FFF2-40B4-BE49-F238E27FC236}">
                  <a16:creationId xmlns:a16="http://schemas.microsoft.com/office/drawing/2014/main" id="{664643E9-6A26-687A-8222-8E2112235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225" y="3420764"/>
              <a:ext cx="614792" cy="21670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Düz Bağlayıcı 226">
              <a:extLst>
                <a:ext uri="{FF2B5EF4-FFF2-40B4-BE49-F238E27FC236}">
                  <a16:creationId xmlns:a16="http://schemas.microsoft.com/office/drawing/2014/main" id="{FF28B880-5E65-72F1-757F-CB2B67505EAF}"/>
                </a:ext>
              </a:extLst>
            </p:cNvPr>
            <p:cNvCxnSpPr>
              <a:cxnSpLocks/>
            </p:cNvCxnSpPr>
            <p:nvPr/>
          </p:nvCxnSpPr>
          <p:spPr>
            <a:xfrm>
              <a:off x="4999311" y="4676929"/>
              <a:ext cx="621706" cy="75679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BB61C5-BE59-44CF-3683-5DB6550B857E}"/>
              </a:ext>
            </a:extLst>
          </p:cNvPr>
          <p:cNvGrpSpPr/>
          <p:nvPr/>
        </p:nvGrpSpPr>
        <p:grpSpPr>
          <a:xfrm>
            <a:off x="7330038" y="3652297"/>
            <a:ext cx="1188000" cy="1188000"/>
            <a:chOff x="5812258" y="1335593"/>
            <a:chExt cx="1188000" cy="1188000"/>
          </a:xfrm>
        </p:grpSpPr>
        <p:grpSp>
          <p:nvGrpSpPr>
            <p:cNvPr id="790" name="Group 789">
              <a:extLst>
                <a:ext uri="{FF2B5EF4-FFF2-40B4-BE49-F238E27FC236}">
                  <a16:creationId xmlns:a16="http://schemas.microsoft.com/office/drawing/2014/main" id="{132B954F-0D40-8D8D-446C-AA9A79118B80}"/>
                </a:ext>
              </a:extLst>
            </p:cNvPr>
            <p:cNvGrpSpPr/>
            <p:nvPr/>
          </p:nvGrpSpPr>
          <p:grpSpPr>
            <a:xfrm>
              <a:off x="5812258" y="1335593"/>
              <a:ext cx="1188000" cy="1188000"/>
              <a:chOff x="7587243" y="498529"/>
              <a:chExt cx="1656000" cy="1584000"/>
            </a:xfrm>
          </p:grpSpPr>
          <p:cxnSp>
            <p:nvCxnSpPr>
              <p:cNvPr id="702" name="Düz Bağlayıcı 402">
                <a:extLst>
                  <a:ext uri="{FF2B5EF4-FFF2-40B4-BE49-F238E27FC236}">
                    <a16:creationId xmlns:a16="http://schemas.microsoft.com/office/drawing/2014/main" id="{6BE31837-D867-BF1A-F50A-3AE385AC03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916" y="1309121"/>
                <a:ext cx="0" cy="875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Düz Bağlayıcı 202">
                <a:extLst>
                  <a:ext uri="{FF2B5EF4-FFF2-40B4-BE49-F238E27FC236}">
                    <a16:creationId xmlns:a16="http://schemas.microsoft.com/office/drawing/2014/main" id="{36D512C1-0520-40DB-0E27-03175595C8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3827" y="650226"/>
                <a:ext cx="0" cy="1293070"/>
              </a:xfrm>
              <a:prstGeom prst="line">
                <a:avLst/>
              </a:prstGeom>
              <a:ln w="28575">
                <a:solidFill>
                  <a:srgbClr val="E639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Düz Bağlayıcı 200">
                <a:extLst>
                  <a:ext uri="{FF2B5EF4-FFF2-40B4-BE49-F238E27FC236}">
                    <a16:creationId xmlns:a16="http://schemas.microsoft.com/office/drawing/2014/main" id="{939E1381-5F09-9EC8-AC19-D9014CA0C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4294" y="932926"/>
                <a:ext cx="1457325" cy="0"/>
              </a:xfrm>
              <a:prstGeom prst="line">
                <a:avLst/>
              </a:prstGeom>
              <a:ln w="28575">
                <a:solidFill>
                  <a:srgbClr val="1B4B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A19BB0D8-5ECC-DD99-3547-3CD2ED2492DF}"/>
                  </a:ext>
                </a:extLst>
              </p:cNvPr>
              <p:cNvSpPr/>
              <p:nvPr/>
            </p:nvSpPr>
            <p:spPr>
              <a:xfrm>
                <a:off x="7587243" y="498529"/>
                <a:ext cx="1656000" cy="1584000"/>
              </a:xfrm>
              <a:prstGeom prst="ellipse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ptos" panose="020B0502040204020203" pitchFamily="34" charset="0"/>
                  <a:ea typeface="Aptos" panose="020F0502020204030204" pitchFamily="34" charset="0"/>
                  <a:cs typeface="Aptos" panose="020F0502020204030204" pitchFamily="34" charset="0"/>
                </a:endParaRPr>
              </a:p>
            </p:txBody>
          </p:sp>
          <p:sp>
            <p:nvSpPr>
              <p:cNvPr id="692" name="Metin kutusu 294">
                <a:extLst>
                  <a:ext uri="{FF2B5EF4-FFF2-40B4-BE49-F238E27FC236}">
                    <a16:creationId xmlns:a16="http://schemas.microsoft.com/office/drawing/2014/main" id="{31105AB1-AA32-8618-003C-74225DEDF8A9}"/>
                  </a:ext>
                </a:extLst>
              </p:cNvPr>
              <p:cNvSpPr txBox="1"/>
              <p:nvPr/>
            </p:nvSpPr>
            <p:spPr>
              <a:xfrm>
                <a:off x="7947633" y="654642"/>
                <a:ext cx="1151012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1B4B8A"/>
                    </a:solidFill>
                    <a:latin typeface="Aptos"/>
                    <a:ea typeface="Aptos" panose="020B0609020000020004" pitchFamily="49" charset="0"/>
                    <a:cs typeface="Aptos" panose="020B0609020000020004" pitchFamily="49" charset="0"/>
                  </a:rPr>
                  <a:t>wordline</a:t>
                </a:r>
                <a:endParaRPr lang="en-US" sz="1350" dirty="0">
                  <a:solidFill>
                    <a:srgbClr val="1B4B8A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sp>
            <p:nvSpPr>
              <p:cNvPr id="693" name="Metin kutusu 301">
                <a:extLst>
                  <a:ext uri="{FF2B5EF4-FFF2-40B4-BE49-F238E27FC236}">
                    <a16:creationId xmlns:a16="http://schemas.microsoft.com/office/drawing/2014/main" id="{5E2C4F50-AAD1-4E2D-A6C2-DD3A30318952}"/>
                  </a:ext>
                </a:extLst>
              </p:cNvPr>
              <p:cNvSpPr txBox="1"/>
              <p:nvPr/>
            </p:nvSpPr>
            <p:spPr>
              <a:xfrm rot="16200000">
                <a:off x="7370549" y="1185067"/>
                <a:ext cx="925253" cy="35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F80001"/>
                    </a:solidFill>
                    <a:latin typeface="Aptos"/>
                    <a:ea typeface="Aptos" panose="020B0609020000020004" pitchFamily="49" charset="0"/>
                    <a:cs typeface="Aptos" panose="020B0609020000020004" pitchFamily="49" charset="0"/>
                  </a:rPr>
                  <a:t>bitline</a:t>
                </a:r>
                <a:endParaRPr lang="en-US" sz="1350" dirty="0">
                  <a:solidFill>
                    <a:srgbClr val="F80001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cxnSp>
            <p:nvCxnSpPr>
              <p:cNvPr id="695" name="Düz Bağlayıcı 386">
                <a:extLst>
                  <a:ext uri="{FF2B5EF4-FFF2-40B4-BE49-F238E27FC236}">
                    <a16:creationId xmlns:a16="http://schemas.microsoft.com/office/drawing/2014/main" id="{C0C6D658-91B6-3748-F491-802F37F344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6701" y="932926"/>
                <a:ext cx="0" cy="1633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Düz Bağlayıcı 387">
                <a:extLst>
                  <a:ext uri="{FF2B5EF4-FFF2-40B4-BE49-F238E27FC236}">
                    <a16:creationId xmlns:a16="http://schemas.microsoft.com/office/drawing/2014/main" id="{5CC551E7-A7C8-69EB-1213-152399E82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8474" y="1306061"/>
                <a:ext cx="1203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Düz Bağlayıcı 390">
                <a:extLst>
                  <a:ext uri="{FF2B5EF4-FFF2-40B4-BE49-F238E27FC236}">
                    <a16:creationId xmlns:a16="http://schemas.microsoft.com/office/drawing/2014/main" id="{E219C6E6-BD7E-4A4C-BF35-A02DEF1353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7499" y="1108217"/>
                <a:ext cx="2584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Düz Bağlayıcı 392">
                <a:extLst>
                  <a:ext uri="{FF2B5EF4-FFF2-40B4-BE49-F238E27FC236}">
                    <a16:creationId xmlns:a16="http://schemas.microsoft.com/office/drawing/2014/main" id="{2F4F1D17-C5DB-BA2E-17CF-C65E2C4C0F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0113" y="1145962"/>
                <a:ext cx="3072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Düz Bağlayıcı 395">
                <a:extLst>
                  <a:ext uri="{FF2B5EF4-FFF2-40B4-BE49-F238E27FC236}">
                    <a16:creationId xmlns:a16="http://schemas.microsoft.com/office/drawing/2014/main" id="{22A905BE-6368-F6FD-DF25-DDE43A7954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80021" y="1155431"/>
                <a:ext cx="0" cy="1590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Düz Bağlayıcı 398">
                <a:extLst>
                  <a:ext uri="{FF2B5EF4-FFF2-40B4-BE49-F238E27FC236}">
                    <a16:creationId xmlns:a16="http://schemas.microsoft.com/office/drawing/2014/main" id="{887D09F3-E152-9C40-D13A-01EA39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5764" y="1155483"/>
                <a:ext cx="0" cy="158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Düz Bağlayıcı 400">
                <a:extLst>
                  <a:ext uri="{FF2B5EF4-FFF2-40B4-BE49-F238E27FC236}">
                    <a16:creationId xmlns:a16="http://schemas.microsoft.com/office/drawing/2014/main" id="{FEE74487-48F9-EB32-DD6B-C6B0AF2932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05431" y="1313883"/>
                <a:ext cx="1019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Düz Bağlayıcı 406">
                <a:extLst>
                  <a:ext uri="{FF2B5EF4-FFF2-40B4-BE49-F238E27FC236}">
                    <a16:creationId xmlns:a16="http://schemas.microsoft.com/office/drawing/2014/main" id="{ACE254BB-D4FC-CD7F-0679-59807BA4DE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521" y="1536322"/>
                <a:ext cx="0" cy="875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7" name="İkizkenar Üçgen 410">
                <a:extLst>
                  <a:ext uri="{FF2B5EF4-FFF2-40B4-BE49-F238E27FC236}">
                    <a16:creationId xmlns:a16="http://schemas.microsoft.com/office/drawing/2014/main" id="{4FC9FBFB-5321-9199-6329-8CF604F805ED}"/>
                  </a:ext>
                </a:extLst>
              </p:cNvPr>
              <p:cNvSpPr/>
              <p:nvPr/>
            </p:nvSpPr>
            <p:spPr>
              <a:xfrm rot="10800000">
                <a:off x="8345030" y="1621490"/>
                <a:ext cx="104981" cy="8494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ptos" panose="020B0502040204020203" pitchFamily="34" charset="0"/>
                </a:endParaRPr>
              </a:p>
            </p:txBody>
          </p:sp>
        </p:grpSp>
        <p:sp>
          <p:nvSpPr>
            <p:cNvPr id="708" name="Metin kutusu 420">
              <a:extLst>
                <a:ext uri="{FF2B5EF4-FFF2-40B4-BE49-F238E27FC236}">
                  <a16:creationId xmlns:a16="http://schemas.microsoft.com/office/drawing/2014/main" id="{8D9FA2F2-50AE-B639-A75F-8996BC4A2C5C}"/>
                </a:ext>
              </a:extLst>
            </p:cNvPr>
            <p:cNvSpPr txBox="1"/>
            <p:nvPr/>
          </p:nvSpPr>
          <p:spPr>
            <a:xfrm>
              <a:off x="6028868" y="2236272"/>
              <a:ext cx="7152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</a:t>
              </a:r>
              <a:r>
                <a:rPr lang="en-US" sz="5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 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Cell</a:t>
              </a:r>
              <a:endPara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821" name="Rectangle: Rounded Corners 820">
              <a:extLst>
                <a:ext uri="{FF2B5EF4-FFF2-40B4-BE49-F238E27FC236}">
                  <a16:creationId xmlns:a16="http://schemas.microsoft.com/office/drawing/2014/main" id="{B6E80954-09B5-CE19-40DA-368D33526A50}"/>
                </a:ext>
              </a:extLst>
            </p:cNvPr>
            <p:cNvSpPr/>
            <p:nvPr/>
          </p:nvSpPr>
          <p:spPr>
            <a:xfrm>
              <a:off x="6118813" y="1997327"/>
              <a:ext cx="643614" cy="116658"/>
            </a:xfrm>
            <a:prstGeom prst="roundRect">
              <a:avLst>
                <a:gd name="adj" fmla="val 50000"/>
              </a:avLst>
            </a:prstGeom>
            <a:solidFill>
              <a:srgbClr val="FDD6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822" name="Metin kutusu 407">
              <a:extLst>
                <a:ext uri="{FF2B5EF4-FFF2-40B4-BE49-F238E27FC236}">
                  <a16:creationId xmlns:a16="http://schemas.microsoft.com/office/drawing/2014/main" id="{68F2E3AE-2B9F-EFBF-B747-A189CB2A424F}"/>
                </a:ext>
              </a:extLst>
            </p:cNvPr>
            <p:cNvSpPr txBox="1"/>
            <p:nvPr/>
          </p:nvSpPr>
          <p:spPr>
            <a:xfrm>
              <a:off x="6121886" y="1937824"/>
              <a:ext cx="6854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72585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capacitor</a:t>
              </a:r>
              <a:endParaRPr lang="en-US" sz="1200" dirty="0">
                <a:solidFill>
                  <a:srgbClr val="F72585"/>
                </a:solidFill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0A06F56F-3421-093F-27C0-503647384351}"/>
              </a:ext>
            </a:extLst>
          </p:cNvPr>
          <p:cNvGrpSpPr/>
          <p:nvPr/>
        </p:nvGrpSpPr>
        <p:grpSpPr>
          <a:xfrm>
            <a:off x="5588388" y="3495169"/>
            <a:ext cx="1513643" cy="2328091"/>
            <a:chOff x="5588388" y="3405718"/>
            <a:chExt cx="1513643" cy="2328091"/>
          </a:xfrm>
        </p:grpSpPr>
        <p:sp>
          <p:nvSpPr>
            <p:cNvPr id="488" name="Dikdörtgen 251">
              <a:extLst>
                <a:ext uri="{FF2B5EF4-FFF2-40B4-BE49-F238E27FC236}">
                  <a16:creationId xmlns:a16="http://schemas.microsoft.com/office/drawing/2014/main" id="{158680BD-EDAE-0413-EAA7-10997DC65331}"/>
                </a:ext>
              </a:extLst>
            </p:cNvPr>
            <p:cNvSpPr/>
            <p:nvPr/>
          </p:nvSpPr>
          <p:spPr>
            <a:xfrm>
              <a:off x="5613347" y="3405718"/>
              <a:ext cx="1374086" cy="2051900"/>
            </a:xfrm>
            <a:prstGeom prst="roundRect">
              <a:avLst>
                <a:gd name="adj" fmla="val 4605"/>
              </a:avLst>
            </a:prstGeom>
            <a:pattFill prst="divo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50204020402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89" name="Metin kutusu 599">
              <a:extLst>
                <a:ext uri="{FF2B5EF4-FFF2-40B4-BE49-F238E27FC236}">
                  <a16:creationId xmlns:a16="http://schemas.microsoft.com/office/drawing/2014/main" id="{396FAC10-32F7-EB6F-98DD-076C2BEFB004}"/>
                </a:ext>
              </a:extLst>
            </p:cNvPr>
            <p:cNvSpPr txBox="1"/>
            <p:nvPr/>
          </p:nvSpPr>
          <p:spPr>
            <a:xfrm>
              <a:off x="5588388" y="5433727"/>
              <a:ext cx="151364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 Subarrays</a:t>
              </a:r>
              <a:endParaRPr lang="en-US" dirty="0"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cxnSp>
          <p:nvCxnSpPr>
            <p:cNvPr id="502" name="Düz Bağlayıcı 440">
              <a:extLst>
                <a:ext uri="{FF2B5EF4-FFF2-40B4-BE49-F238E27FC236}">
                  <a16:creationId xmlns:a16="http://schemas.microsoft.com/office/drawing/2014/main" id="{545190C8-A13C-D7B9-284D-F1F7CA6E52EC}"/>
                </a:ext>
              </a:extLst>
            </p:cNvPr>
            <p:cNvCxnSpPr>
              <a:cxnSpLocks/>
            </p:cNvCxnSpPr>
            <p:nvPr/>
          </p:nvCxnSpPr>
          <p:spPr>
            <a:xfrm>
              <a:off x="5756016" y="3442171"/>
              <a:ext cx="0" cy="189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Düz Bağlayıcı 440">
              <a:extLst>
                <a:ext uri="{FF2B5EF4-FFF2-40B4-BE49-F238E27FC236}">
                  <a16:creationId xmlns:a16="http://schemas.microsoft.com/office/drawing/2014/main" id="{1BE8C0B9-8DE9-4379-406F-EDA4ABE6ADB6}"/>
                </a:ext>
              </a:extLst>
            </p:cNvPr>
            <p:cNvCxnSpPr>
              <a:cxnSpLocks/>
            </p:cNvCxnSpPr>
            <p:nvPr/>
          </p:nvCxnSpPr>
          <p:spPr>
            <a:xfrm>
              <a:off x="5918344" y="3442171"/>
              <a:ext cx="0" cy="189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Düz Bağlayıcı 440">
              <a:extLst>
                <a:ext uri="{FF2B5EF4-FFF2-40B4-BE49-F238E27FC236}">
                  <a16:creationId xmlns:a16="http://schemas.microsoft.com/office/drawing/2014/main" id="{394E2E70-D333-320A-9197-84005EDFF6AF}"/>
                </a:ext>
              </a:extLst>
            </p:cNvPr>
            <p:cNvCxnSpPr>
              <a:cxnSpLocks/>
            </p:cNvCxnSpPr>
            <p:nvPr/>
          </p:nvCxnSpPr>
          <p:spPr>
            <a:xfrm>
              <a:off x="6080673" y="3442171"/>
              <a:ext cx="0" cy="189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Düz Bağlayıcı 440">
              <a:extLst>
                <a:ext uri="{FF2B5EF4-FFF2-40B4-BE49-F238E27FC236}">
                  <a16:creationId xmlns:a16="http://schemas.microsoft.com/office/drawing/2014/main" id="{709F2933-6366-CDED-3ECB-BF619E5370D1}"/>
                </a:ext>
              </a:extLst>
            </p:cNvPr>
            <p:cNvCxnSpPr>
              <a:cxnSpLocks/>
            </p:cNvCxnSpPr>
            <p:nvPr/>
          </p:nvCxnSpPr>
          <p:spPr>
            <a:xfrm>
              <a:off x="6243129" y="3442171"/>
              <a:ext cx="0" cy="189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Düz Bağlayıcı 440">
              <a:extLst>
                <a:ext uri="{FF2B5EF4-FFF2-40B4-BE49-F238E27FC236}">
                  <a16:creationId xmlns:a16="http://schemas.microsoft.com/office/drawing/2014/main" id="{599498BE-0E62-012B-AC7F-A39951D619EB}"/>
                </a:ext>
              </a:extLst>
            </p:cNvPr>
            <p:cNvCxnSpPr>
              <a:cxnSpLocks/>
            </p:cNvCxnSpPr>
            <p:nvPr/>
          </p:nvCxnSpPr>
          <p:spPr>
            <a:xfrm>
              <a:off x="5659368" y="3546545"/>
              <a:ext cx="68401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Düz Bağlayıcı 440">
              <a:extLst>
                <a:ext uri="{FF2B5EF4-FFF2-40B4-BE49-F238E27FC236}">
                  <a16:creationId xmlns:a16="http://schemas.microsoft.com/office/drawing/2014/main" id="{C38A1AEA-7F8D-47A0-A660-394DD2A4863F}"/>
                </a:ext>
              </a:extLst>
            </p:cNvPr>
            <p:cNvCxnSpPr>
              <a:cxnSpLocks/>
            </p:cNvCxnSpPr>
            <p:nvPr/>
          </p:nvCxnSpPr>
          <p:spPr>
            <a:xfrm>
              <a:off x="6662913" y="3442171"/>
              <a:ext cx="0" cy="189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Düz Bağlayıcı 440">
              <a:extLst>
                <a:ext uri="{FF2B5EF4-FFF2-40B4-BE49-F238E27FC236}">
                  <a16:creationId xmlns:a16="http://schemas.microsoft.com/office/drawing/2014/main" id="{7126358E-003B-EA78-34B2-F01EA0183673}"/>
                </a:ext>
              </a:extLst>
            </p:cNvPr>
            <p:cNvCxnSpPr>
              <a:cxnSpLocks/>
            </p:cNvCxnSpPr>
            <p:nvPr/>
          </p:nvCxnSpPr>
          <p:spPr>
            <a:xfrm>
              <a:off x="6825369" y="3442171"/>
              <a:ext cx="0" cy="189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Düz Bağlayıcı 440">
              <a:extLst>
                <a:ext uri="{FF2B5EF4-FFF2-40B4-BE49-F238E27FC236}">
                  <a16:creationId xmlns:a16="http://schemas.microsoft.com/office/drawing/2014/main" id="{6FAA0D66-EDD7-6EC5-2506-0C3126E74679}"/>
                </a:ext>
              </a:extLst>
            </p:cNvPr>
            <p:cNvCxnSpPr>
              <a:cxnSpLocks/>
            </p:cNvCxnSpPr>
            <p:nvPr/>
          </p:nvCxnSpPr>
          <p:spPr>
            <a:xfrm>
              <a:off x="6561267" y="3546545"/>
              <a:ext cx="362546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Düz Bağlayıcı 440">
              <a:extLst>
                <a:ext uri="{FF2B5EF4-FFF2-40B4-BE49-F238E27FC236}">
                  <a16:creationId xmlns:a16="http://schemas.microsoft.com/office/drawing/2014/main" id="{4EBC81DE-3DFB-4A25-38BE-B6D556214A30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97" y="3546545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1EDE2C28-FF7A-655B-5693-AD2707703ECF}"/>
                </a:ext>
              </a:extLst>
            </p:cNvPr>
            <p:cNvSpPr/>
            <p:nvPr/>
          </p:nvSpPr>
          <p:spPr>
            <a:xfrm>
              <a:off x="5702016" y="349254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2D9A7266-18DF-0BF5-5A2E-01A3CF83E662}"/>
                </a:ext>
              </a:extLst>
            </p:cNvPr>
            <p:cNvSpPr/>
            <p:nvPr/>
          </p:nvSpPr>
          <p:spPr>
            <a:xfrm>
              <a:off x="5864344" y="349254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6AE8008B-7DE3-0D8C-9D2E-12E8956EF871}"/>
                </a:ext>
              </a:extLst>
            </p:cNvPr>
            <p:cNvSpPr/>
            <p:nvPr/>
          </p:nvSpPr>
          <p:spPr>
            <a:xfrm>
              <a:off x="6026673" y="349254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4563BD87-4332-6F6C-2EDF-4D642617A21B}"/>
                </a:ext>
              </a:extLst>
            </p:cNvPr>
            <p:cNvSpPr/>
            <p:nvPr/>
          </p:nvSpPr>
          <p:spPr>
            <a:xfrm>
              <a:off x="6189129" y="349254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1DAD9E22-A41A-874A-BC02-A6C0094D6E71}"/>
                </a:ext>
              </a:extLst>
            </p:cNvPr>
            <p:cNvSpPr/>
            <p:nvPr/>
          </p:nvSpPr>
          <p:spPr>
            <a:xfrm>
              <a:off x="6612121" y="349254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77EEB793-A889-1C1F-DB48-C738AC396DFB}"/>
                </a:ext>
              </a:extLst>
            </p:cNvPr>
            <p:cNvSpPr/>
            <p:nvPr/>
          </p:nvSpPr>
          <p:spPr>
            <a:xfrm>
              <a:off x="6771369" y="349254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80" name="Metin kutusu 258">
              <a:extLst>
                <a:ext uri="{FF2B5EF4-FFF2-40B4-BE49-F238E27FC236}">
                  <a16:creationId xmlns:a16="http://schemas.microsoft.com/office/drawing/2014/main" id="{5E9A7088-89B2-F9B6-F940-2C07B414C563}"/>
                </a:ext>
              </a:extLst>
            </p:cNvPr>
            <p:cNvSpPr txBox="1"/>
            <p:nvPr/>
          </p:nvSpPr>
          <p:spPr>
            <a:xfrm rot="10800000">
              <a:off x="6340631" y="4022509"/>
              <a:ext cx="227817" cy="19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50" dirty="0">
                  <a:solidFill>
                    <a:schemeClr val="tx2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…</a:t>
              </a:r>
              <a:endParaRPr lang="en-US" sz="750" dirty="0">
                <a:solidFill>
                  <a:schemeClr val="tx2"/>
                </a:solidFill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cxnSp>
          <p:nvCxnSpPr>
            <p:cNvPr id="82" name="Düz Bağlayıcı 440">
              <a:extLst>
                <a:ext uri="{FF2B5EF4-FFF2-40B4-BE49-F238E27FC236}">
                  <a16:creationId xmlns:a16="http://schemas.microsoft.com/office/drawing/2014/main" id="{FA7E42CA-F61C-3A2B-B7FD-2225A6B03F13}"/>
                </a:ext>
              </a:extLst>
            </p:cNvPr>
            <p:cNvCxnSpPr>
              <a:cxnSpLocks/>
            </p:cNvCxnSpPr>
            <p:nvPr/>
          </p:nvCxnSpPr>
          <p:spPr>
            <a:xfrm>
              <a:off x="5918345" y="3888396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Düz Bağlayıcı 440">
              <a:extLst>
                <a:ext uri="{FF2B5EF4-FFF2-40B4-BE49-F238E27FC236}">
                  <a16:creationId xmlns:a16="http://schemas.microsoft.com/office/drawing/2014/main" id="{AC19FD17-226E-BA1B-506D-644AB5DFA45C}"/>
                </a:ext>
              </a:extLst>
            </p:cNvPr>
            <p:cNvCxnSpPr>
              <a:cxnSpLocks/>
            </p:cNvCxnSpPr>
            <p:nvPr/>
          </p:nvCxnSpPr>
          <p:spPr>
            <a:xfrm>
              <a:off x="6242988" y="3888396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Düz Bağlayıcı 440">
              <a:extLst>
                <a:ext uri="{FF2B5EF4-FFF2-40B4-BE49-F238E27FC236}">
                  <a16:creationId xmlns:a16="http://schemas.microsoft.com/office/drawing/2014/main" id="{4A2C7386-892D-B380-E3ED-9EFC6FA9F7C3}"/>
                </a:ext>
              </a:extLst>
            </p:cNvPr>
            <p:cNvCxnSpPr>
              <a:cxnSpLocks/>
            </p:cNvCxnSpPr>
            <p:nvPr/>
          </p:nvCxnSpPr>
          <p:spPr>
            <a:xfrm>
              <a:off x="6825657" y="3888396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Düz Bağlayıcı 440">
              <a:extLst>
                <a:ext uri="{FF2B5EF4-FFF2-40B4-BE49-F238E27FC236}">
                  <a16:creationId xmlns:a16="http://schemas.microsoft.com/office/drawing/2014/main" id="{A12013CA-9767-BFB2-38EC-2B1FC6488347}"/>
                </a:ext>
              </a:extLst>
            </p:cNvPr>
            <p:cNvCxnSpPr>
              <a:cxnSpLocks/>
            </p:cNvCxnSpPr>
            <p:nvPr/>
          </p:nvCxnSpPr>
          <p:spPr>
            <a:xfrm>
              <a:off x="5756016" y="3836639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Düz Bağlayıcı 440">
              <a:extLst>
                <a:ext uri="{FF2B5EF4-FFF2-40B4-BE49-F238E27FC236}">
                  <a16:creationId xmlns:a16="http://schemas.microsoft.com/office/drawing/2014/main" id="{3D811068-659E-692A-8999-879205A44BE5}"/>
                </a:ext>
              </a:extLst>
            </p:cNvPr>
            <p:cNvCxnSpPr>
              <a:cxnSpLocks/>
            </p:cNvCxnSpPr>
            <p:nvPr/>
          </p:nvCxnSpPr>
          <p:spPr>
            <a:xfrm>
              <a:off x="5918344" y="3836639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Düz Bağlayıcı 440">
              <a:extLst>
                <a:ext uri="{FF2B5EF4-FFF2-40B4-BE49-F238E27FC236}">
                  <a16:creationId xmlns:a16="http://schemas.microsoft.com/office/drawing/2014/main" id="{E46F6B2F-89B5-EEE2-32C4-674D11004B25}"/>
                </a:ext>
              </a:extLst>
            </p:cNvPr>
            <p:cNvCxnSpPr>
              <a:cxnSpLocks/>
            </p:cNvCxnSpPr>
            <p:nvPr/>
          </p:nvCxnSpPr>
          <p:spPr>
            <a:xfrm>
              <a:off x="6080673" y="3836639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Düz Bağlayıcı 440">
              <a:extLst>
                <a:ext uri="{FF2B5EF4-FFF2-40B4-BE49-F238E27FC236}">
                  <a16:creationId xmlns:a16="http://schemas.microsoft.com/office/drawing/2014/main" id="{13AEB901-1AE1-FED5-0A46-F0F374E918F4}"/>
                </a:ext>
              </a:extLst>
            </p:cNvPr>
            <p:cNvCxnSpPr>
              <a:cxnSpLocks/>
            </p:cNvCxnSpPr>
            <p:nvPr/>
          </p:nvCxnSpPr>
          <p:spPr>
            <a:xfrm>
              <a:off x="6243129" y="3836639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Düz Bağlayıcı 440">
              <a:extLst>
                <a:ext uri="{FF2B5EF4-FFF2-40B4-BE49-F238E27FC236}">
                  <a16:creationId xmlns:a16="http://schemas.microsoft.com/office/drawing/2014/main" id="{DFF15704-9859-FF46-7367-34B8816406B0}"/>
                </a:ext>
              </a:extLst>
            </p:cNvPr>
            <p:cNvCxnSpPr>
              <a:cxnSpLocks/>
            </p:cNvCxnSpPr>
            <p:nvPr/>
          </p:nvCxnSpPr>
          <p:spPr>
            <a:xfrm>
              <a:off x="5659368" y="3941012"/>
              <a:ext cx="68401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Düz Bağlayıcı 440">
              <a:extLst>
                <a:ext uri="{FF2B5EF4-FFF2-40B4-BE49-F238E27FC236}">
                  <a16:creationId xmlns:a16="http://schemas.microsoft.com/office/drawing/2014/main" id="{A3B10B75-61BD-7358-0FF7-1F19B80CE68E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21" y="3836639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440">
              <a:extLst>
                <a:ext uri="{FF2B5EF4-FFF2-40B4-BE49-F238E27FC236}">
                  <a16:creationId xmlns:a16="http://schemas.microsoft.com/office/drawing/2014/main" id="{B63F05F8-4D7A-5440-5142-1B04AC953B79}"/>
                </a:ext>
              </a:extLst>
            </p:cNvPr>
            <p:cNvCxnSpPr>
              <a:cxnSpLocks/>
            </p:cNvCxnSpPr>
            <p:nvPr/>
          </p:nvCxnSpPr>
          <p:spPr>
            <a:xfrm>
              <a:off x="6825369" y="3836639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Düz Bağlayıcı 440">
              <a:extLst>
                <a:ext uri="{FF2B5EF4-FFF2-40B4-BE49-F238E27FC236}">
                  <a16:creationId xmlns:a16="http://schemas.microsoft.com/office/drawing/2014/main" id="{680A7CDE-54F0-0262-1A36-B0182D66F287}"/>
                </a:ext>
              </a:extLst>
            </p:cNvPr>
            <p:cNvCxnSpPr>
              <a:cxnSpLocks/>
            </p:cNvCxnSpPr>
            <p:nvPr/>
          </p:nvCxnSpPr>
          <p:spPr>
            <a:xfrm>
              <a:off x="6561267" y="3941012"/>
              <a:ext cx="362546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Düz Bağlayıcı 440">
              <a:extLst>
                <a:ext uri="{FF2B5EF4-FFF2-40B4-BE49-F238E27FC236}">
                  <a16:creationId xmlns:a16="http://schemas.microsoft.com/office/drawing/2014/main" id="{62DE3A21-12BE-20C0-DC27-0F216B8A261B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97" y="3941012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A26067A-150E-C06C-5333-AF4C73D226F2}"/>
                </a:ext>
              </a:extLst>
            </p:cNvPr>
            <p:cNvSpPr/>
            <p:nvPr/>
          </p:nvSpPr>
          <p:spPr>
            <a:xfrm>
              <a:off x="5702016" y="388701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705B01E-4F8D-40D7-0EDB-83CB73200569}"/>
                </a:ext>
              </a:extLst>
            </p:cNvPr>
            <p:cNvSpPr/>
            <p:nvPr/>
          </p:nvSpPr>
          <p:spPr>
            <a:xfrm>
              <a:off x="5864344" y="388701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FB42AF6-6054-5401-9FCE-2D7065609EAB}"/>
                </a:ext>
              </a:extLst>
            </p:cNvPr>
            <p:cNvSpPr/>
            <p:nvPr/>
          </p:nvSpPr>
          <p:spPr>
            <a:xfrm>
              <a:off x="6026673" y="388701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45EF59C-B8CC-A7C5-4732-A132D130474A}"/>
                </a:ext>
              </a:extLst>
            </p:cNvPr>
            <p:cNvSpPr/>
            <p:nvPr/>
          </p:nvSpPr>
          <p:spPr>
            <a:xfrm>
              <a:off x="6189129" y="388701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8AB026A-CAA4-52D8-BAE8-FE1488FB5430}"/>
                </a:ext>
              </a:extLst>
            </p:cNvPr>
            <p:cNvSpPr/>
            <p:nvPr/>
          </p:nvSpPr>
          <p:spPr>
            <a:xfrm>
              <a:off x="6612121" y="388701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2C041F4-73E0-1550-AC30-DE696DDE0D2B}"/>
                </a:ext>
              </a:extLst>
            </p:cNvPr>
            <p:cNvSpPr/>
            <p:nvPr/>
          </p:nvSpPr>
          <p:spPr>
            <a:xfrm>
              <a:off x="6771369" y="388701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534" name="Düz Bağlayıcı 440">
              <a:extLst>
                <a:ext uri="{FF2B5EF4-FFF2-40B4-BE49-F238E27FC236}">
                  <a16:creationId xmlns:a16="http://schemas.microsoft.com/office/drawing/2014/main" id="{40CD30F0-E0ED-4FD9-EC3B-26CE80EE8055}"/>
                </a:ext>
              </a:extLst>
            </p:cNvPr>
            <p:cNvCxnSpPr>
              <a:cxnSpLocks/>
            </p:cNvCxnSpPr>
            <p:nvPr/>
          </p:nvCxnSpPr>
          <p:spPr>
            <a:xfrm>
              <a:off x="5756016" y="3725730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Düz Bağlayıcı 440">
              <a:extLst>
                <a:ext uri="{FF2B5EF4-FFF2-40B4-BE49-F238E27FC236}">
                  <a16:creationId xmlns:a16="http://schemas.microsoft.com/office/drawing/2014/main" id="{1F8F9B3A-F0C1-7E06-36BF-8DD89DCC9469}"/>
                </a:ext>
              </a:extLst>
            </p:cNvPr>
            <p:cNvCxnSpPr>
              <a:cxnSpLocks/>
            </p:cNvCxnSpPr>
            <p:nvPr/>
          </p:nvCxnSpPr>
          <p:spPr>
            <a:xfrm>
              <a:off x="5918344" y="3725730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Düz Bağlayıcı 440">
              <a:extLst>
                <a:ext uri="{FF2B5EF4-FFF2-40B4-BE49-F238E27FC236}">
                  <a16:creationId xmlns:a16="http://schemas.microsoft.com/office/drawing/2014/main" id="{432434B2-A7C5-4585-370E-B43B32BBB4D8}"/>
                </a:ext>
              </a:extLst>
            </p:cNvPr>
            <p:cNvCxnSpPr>
              <a:cxnSpLocks/>
            </p:cNvCxnSpPr>
            <p:nvPr/>
          </p:nvCxnSpPr>
          <p:spPr>
            <a:xfrm>
              <a:off x="6080673" y="3725730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Düz Bağlayıcı 440">
              <a:extLst>
                <a:ext uri="{FF2B5EF4-FFF2-40B4-BE49-F238E27FC236}">
                  <a16:creationId xmlns:a16="http://schemas.microsoft.com/office/drawing/2014/main" id="{10D2CF55-FFD9-4D25-D05F-3A98F06FE94C}"/>
                </a:ext>
              </a:extLst>
            </p:cNvPr>
            <p:cNvCxnSpPr>
              <a:cxnSpLocks/>
            </p:cNvCxnSpPr>
            <p:nvPr/>
          </p:nvCxnSpPr>
          <p:spPr>
            <a:xfrm>
              <a:off x="6243129" y="3725730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Düz Bağlayıcı 440">
              <a:extLst>
                <a:ext uri="{FF2B5EF4-FFF2-40B4-BE49-F238E27FC236}">
                  <a16:creationId xmlns:a16="http://schemas.microsoft.com/office/drawing/2014/main" id="{5DC9B67F-6359-1C04-A243-7757E873853C}"/>
                </a:ext>
              </a:extLst>
            </p:cNvPr>
            <p:cNvCxnSpPr>
              <a:cxnSpLocks/>
            </p:cNvCxnSpPr>
            <p:nvPr/>
          </p:nvCxnSpPr>
          <p:spPr>
            <a:xfrm>
              <a:off x="5659368" y="3806889"/>
              <a:ext cx="68401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Düz Bağlayıcı 440">
              <a:extLst>
                <a:ext uri="{FF2B5EF4-FFF2-40B4-BE49-F238E27FC236}">
                  <a16:creationId xmlns:a16="http://schemas.microsoft.com/office/drawing/2014/main" id="{EBB0C6BE-D21D-3015-31F8-9945E441D144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21" y="3725730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Düz Bağlayıcı 440">
              <a:extLst>
                <a:ext uri="{FF2B5EF4-FFF2-40B4-BE49-F238E27FC236}">
                  <a16:creationId xmlns:a16="http://schemas.microsoft.com/office/drawing/2014/main" id="{9EEFEBA9-3E70-5786-33C9-8A9971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6825369" y="3725730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Düz Bağlayıcı 440">
              <a:extLst>
                <a:ext uri="{FF2B5EF4-FFF2-40B4-BE49-F238E27FC236}">
                  <a16:creationId xmlns:a16="http://schemas.microsoft.com/office/drawing/2014/main" id="{2CEB45E2-747E-7EBC-19E7-FC01E65DA646}"/>
                </a:ext>
              </a:extLst>
            </p:cNvPr>
            <p:cNvCxnSpPr>
              <a:cxnSpLocks/>
            </p:cNvCxnSpPr>
            <p:nvPr/>
          </p:nvCxnSpPr>
          <p:spPr>
            <a:xfrm>
              <a:off x="6561267" y="3806889"/>
              <a:ext cx="362546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Düz Bağlayıcı 440">
              <a:extLst>
                <a:ext uri="{FF2B5EF4-FFF2-40B4-BE49-F238E27FC236}">
                  <a16:creationId xmlns:a16="http://schemas.microsoft.com/office/drawing/2014/main" id="{1BA45AD0-9AA4-A8A4-3BE2-EF74E6D40039}"/>
                </a:ext>
              </a:extLst>
            </p:cNvPr>
            <p:cNvCxnSpPr>
              <a:cxnSpLocks/>
            </p:cNvCxnSpPr>
            <p:nvPr/>
          </p:nvCxnSpPr>
          <p:spPr>
            <a:xfrm>
              <a:off x="6329097" y="3806889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377232A-521C-9419-C06E-CB5E1DD782D8}"/>
                </a:ext>
              </a:extLst>
            </p:cNvPr>
            <p:cNvSpPr/>
            <p:nvPr/>
          </p:nvSpPr>
          <p:spPr>
            <a:xfrm>
              <a:off x="5702016" y="3752889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11DFFBB4-58AD-3D0D-7BBE-71E40E4D68BB}"/>
                </a:ext>
              </a:extLst>
            </p:cNvPr>
            <p:cNvSpPr/>
            <p:nvPr/>
          </p:nvSpPr>
          <p:spPr>
            <a:xfrm>
              <a:off x="5864344" y="3752889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C7C8889F-3A3C-C001-159F-07D20A3A38AB}"/>
                </a:ext>
              </a:extLst>
            </p:cNvPr>
            <p:cNvSpPr/>
            <p:nvPr/>
          </p:nvSpPr>
          <p:spPr>
            <a:xfrm>
              <a:off x="6189129" y="3752889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49A6D587-BA67-6FA8-F1E1-B0CF5DD6F400}"/>
                </a:ext>
              </a:extLst>
            </p:cNvPr>
            <p:cNvSpPr/>
            <p:nvPr/>
          </p:nvSpPr>
          <p:spPr>
            <a:xfrm>
              <a:off x="6612121" y="3752889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F7F3E3AB-637A-B00A-F642-7129D7975AD3}"/>
                </a:ext>
              </a:extLst>
            </p:cNvPr>
            <p:cNvSpPr/>
            <p:nvPr/>
          </p:nvSpPr>
          <p:spPr>
            <a:xfrm>
              <a:off x="6771369" y="3752889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2264D93A-89A3-8E26-630C-C3CA8055736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1087" y="4156762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835716C2-532B-7AAA-51B1-D82C155567D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66444" y="4156762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861737F2-C90B-4ED2-13BD-6AEC9D2738F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53429" y="4292696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Düz Bağlayıcı 440">
              <a:extLst>
                <a:ext uri="{FF2B5EF4-FFF2-40B4-BE49-F238E27FC236}">
                  <a16:creationId xmlns:a16="http://schemas.microsoft.com/office/drawing/2014/main" id="{6D311964-4015-0C61-2DC7-5AED08F3502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1101" y="4292696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05FBD4E5-83D2-30F5-0F9B-8A36FAC6740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28772" y="4292696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Düz Bağlayıcı 440">
              <a:extLst>
                <a:ext uri="{FF2B5EF4-FFF2-40B4-BE49-F238E27FC236}">
                  <a16:creationId xmlns:a16="http://schemas.microsoft.com/office/drawing/2014/main" id="{6F5BEC4A-FCD0-5F45-F676-22E604A4C39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66316" y="4292696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5D7B437B-9BBA-1464-1D1C-46EA33C2B28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666064" y="4296323"/>
              <a:ext cx="68401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94CBBC-6F2F-FC65-EBFD-BB6EAA3DF1E1}"/>
                </a:ext>
              </a:extLst>
            </p:cNvPr>
            <p:cNvSpPr/>
            <p:nvPr/>
          </p:nvSpPr>
          <p:spPr>
            <a:xfrm rot="10800000">
              <a:off x="6199429" y="4242323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E0E080B-83D3-7EC1-A259-0CAB42D2713F}"/>
                </a:ext>
              </a:extLst>
            </p:cNvPr>
            <p:cNvSpPr/>
            <p:nvPr/>
          </p:nvSpPr>
          <p:spPr>
            <a:xfrm rot="10800000">
              <a:off x="6037101" y="4242323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ABA67C1-CFC4-ED0A-6589-5156958E9B6C}"/>
                </a:ext>
              </a:extLst>
            </p:cNvPr>
            <p:cNvSpPr/>
            <p:nvPr/>
          </p:nvSpPr>
          <p:spPr>
            <a:xfrm rot="10800000">
              <a:off x="5874772" y="4242323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01BB6AC7-438F-D0C8-260A-79012F322D1B}"/>
                </a:ext>
              </a:extLst>
            </p:cNvPr>
            <p:cNvSpPr/>
            <p:nvPr/>
          </p:nvSpPr>
          <p:spPr>
            <a:xfrm rot="10800000">
              <a:off x="5712316" y="4242323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7EA46716-2C73-8A96-C0EB-3F344A8FF40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53429" y="4426820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Düz Bağlayıcı 440">
              <a:extLst>
                <a:ext uri="{FF2B5EF4-FFF2-40B4-BE49-F238E27FC236}">
                  <a16:creationId xmlns:a16="http://schemas.microsoft.com/office/drawing/2014/main" id="{BA50BB8A-DB16-3C66-F05B-4D6F4CC0724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1101" y="4426820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Düz Bağlayıcı 440">
              <a:extLst>
                <a:ext uri="{FF2B5EF4-FFF2-40B4-BE49-F238E27FC236}">
                  <a16:creationId xmlns:a16="http://schemas.microsoft.com/office/drawing/2014/main" id="{A7DACA3E-78A3-4FA7-2C45-1B87DE08C14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28772" y="4426820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Düz Bağlayıcı 440">
              <a:extLst>
                <a:ext uri="{FF2B5EF4-FFF2-40B4-BE49-F238E27FC236}">
                  <a16:creationId xmlns:a16="http://schemas.microsoft.com/office/drawing/2014/main" id="{F47521BE-80F2-24CD-E441-5566975371D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66316" y="4426820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Düz Bağlayıcı 440">
              <a:extLst>
                <a:ext uri="{FF2B5EF4-FFF2-40B4-BE49-F238E27FC236}">
                  <a16:creationId xmlns:a16="http://schemas.microsoft.com/office/drawing/2014/main" id="{0707FECF-6728-CF18-BD0D-C71F7AF67BF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666064" y="4430446"/>
              <a:ext cx="68401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D2E37E5F-C654-7676-A02C-B586C62F617C}"/>
                </a:ext>
              </a:extLst>
            </p:cNvPr>
            <p:cNvSpPr/>
            <p:nvPr/>
          </p:nvSpPr>
          <p:spPr>
            <a:xfrm rot="10800000">
              <a:off x="6199429" y="4376446"/>
              <a:ext cx="108000" cy="108000"/>
            </a:xfrm>
            <a:prstGeom prst="ellipse">
              <a:avLst/>
            </a:prstGeom>
            <a:solidFill>
              <a:srgbClr val="F9D3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13C72097-D084-35A2-7212-70B571AC25F6}"/>
                </a:ext>
              </a:extLst>
            </p:cNvPr>
            <p:cNvSpPr/>
            <p:nvPr/>
          </p:nvSpPr>
          <p:spPr>
            <a:xfrm rot="10800000">
              <a:off x="6037101" y="4376446"/>
              <a:ext cx="108000" cy="108000"/>
            </a:xfrm>
            <a:prstGeom prst="ellipse">
              <a:avLst/>
            </a:prstGeom>
            <a:solidFill>
              <a:srgbClr val="F9D3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02ECF755-6FF9-D3DB-1885-A14185BE7FC7}"/>
                </a:ext>
              </a:extLst>
            </p:cNvPr>
            <p:cNvSpPr/>
            <p:nvPr/>
          </p:nvSpPr>
          <p:spPr>
            <a:xfrm rot="10800000">
              <a:off x="5874772" y="4376446"/>
              <a:ext cx="108000" cy="108000"/>
            </a:xfrm>
            <a:prstGeom prst="ellipse">
              <a:avLst/>
            </a:prstGeom>
            <a:solidFill>
              <a:srgbClr val="F9D3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A697947C-DE85-F5C2-A919-0AF3C0B5AD34}"/>
                </a:ext>
              </a:extLst>
            </p:cNvPr>
            <p:cNvSpPr/>
            <p:nvPr/>
          </p:nvSpPr>
          <p:spPr>
            <a:xfrm rot="10800000">
              <a:off x="5712316" y="4376446"/>
              <a:ext cx="108000" cy="108000"/>
            </a:xfrm>
            <a:prstGeom prst="ellipse">
              <a:avLst/>
            </a:prstGeom>
            <a:solidFill>
              <a:srgbClr val="F9D3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cxnSp>
          <p:nvCxnSpPr>
            <p:cNvPr id="595" name="Düz Bağlayıcı 440">
              <a:extLst>
                <a:ext uri="{FF2B5EF4-FFF2-40B4-BE49-F238E27FC236}">
                  <a16:creationId xmlns:a16="http://schemas.microsoft.com/office/drawing/2014/main" id="{A65DF875-DB90-3512-D4FF-C321439341D3}"/>
                </a:ext>
              </a:extLst>
            </p:cNvPr>
            <p:cNvCxnSpPr>
              <a:cxnSpLocks/>
            </p:cNvCxnSpPr>
            <p:nvPr/>
          </p:nvCxnSpPr>
          <p:spPr>
            <a:xfrm>
              <a:off x="6242988" y="3635833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Düz Bağlayıcı 440">
              <a:extLst>
                <a:ext uri="{FF2B5EF4-FFF2-40B4-BE49-F238E27FC236}">
                  <a16:creationId xmlns:a16="http://schemas.microsoft.com/office/drawing/2014/main" id="{00E37872-B417-C4BE-0F68-F1C1B9BB8B0C}"/>
                </a:ext>
              </a:extLst>
            </p:cNvPr>
            <p:cNvCxnSpPr>
              <a:cxnSpLocks/>
            </p:cNvCxnSpPr>
            <p:nvPr/>
          </p:nvCxnSpPr>
          <p:spPr>
            <a:xfrm>
              <a:off x="6080673" y="3725730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Düz Bağlayıcı 440">
              <a:extLst>
                <a:ext uri="{FF2B5EF4-FFF2-40B4-BE49-F238E27FC236}">
                  <a16:creationId xmlns:a16="http://schemas.microsoft.com/office/drawing/2014/main" id="{98A12DAF-E626-EB6D-777D-4DFF0ABEB037}"/>
                </a:ext>
              </a:extLst>
            </p:cNvPr>
            <p:cNvCxnSpPr>
              <a:cxnSpLocks/>
            </p:cNvCxnSpPr>
            <p:nvPr/>
          </p:nvCxnSpPr>
          <p:spPr>
            <a:xfrm>
              <a:off x="6080532" y="3635833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A4F090F-DE55-BC44-426F-9197A95E53E9}"/>
                </a:ext>
              </a:extLst>
            </p:cNvPr>
            <p:cNvSpPr/>
            <p:nvPr/>
          </p:nvSpPr>
          <p:spPr>
            <a:xfrm>
              <a:off x="6026673" y="3752889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200" name="Düz Bağlayıcı 440">
              <a:extLst>
                <a:ext uri="{FF2B5EF4-FFF2-40B4-BE49-F238E27FC236}">
                  <a16:creationId xmlns:a16="http://schemas.microsoft.com/office/drawing/2014/main" id="{56D2CCC9-0F8C-43B1-FE2E-31AFF0D874CA}"/>
                </a:ext>
              </a:extLst>
            </p:cNvPr>
            <p:cNvCxnSpPr>
              <a:cxnSpLocks/>
            </p:cNvCxnSpPr>
            <p:nvPr/>
          </p:nvCxnSpPr>
          <p:spPr>
            <a:xfrm>
              <a:off x="5918344" y="3635833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Düz Bağlayıcı 440">
              <a:extLst>
                <a:ext uri="{FF2B5EF4-FFF2-40B4-BE49-F238E27FC236}">
                  <a16:creationId xmlns:a16="http://schemas.microsoft.com/office/drawing/2014/main" id="{67A5FE76-B625-473E-E991-70235F86A368}"/>
                </a:ext>
              </a:extLst>
            </p:cNvPr>
            <p:cNvCxnSpPr>
              <a:cxnSpLocks/>
            </p:cNvCxnSpPr>
            <p:nvPr/>
          </p:nvCxnSpPr>
          <p:spPr>
            <a:xfrm>
              <a:off x="5755888" y="3635833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Düz Bağlayıcı 440">
              <a:extLst>
                <a:ext uri="{FF2B5EF4-FFF2-40B4-BE49-F238E27FC236}">
                  <a16:creationId xmlns:a16="http://schemas.microsoft.com/office/drawing/2014/main" id="{FDA4E46A-E99C-9A61-7B59-6D5EE9ADC8DD}"/>
                </a:ext>
              </a:extLst>
            </p:cNvPr>
            <p:cNvCxnSpPr>
              <a:cxnSpLocks/>
            </p:cNvCxnSpPr>
            <p:nvPr/>
          </p:nvCxnSpPr>
          <p:spPr>
            <a:xfrm>
              <a:off x="6825369" y="3635832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Düz Bağlayıcı 440">
              <a:extLst>
                <a:ext uri="{FF2B5EF4-FFF2-40B4-BE49-F238E27FC236}">
                  <a16:creationId xmlns:a16="http://schemas.microsoft.com/office/drawing/2014/main" id="{A89ECD36-A20B-2347-684B-2CF801FCC05E}"/>
                </a:ext>
              </a:extLst>
            </p:cNvPr>
            <p:cNvCxnSpPr>
              <a:cxnSpLocks/>
            </p:cNvCxnSpPr>
            <p:nvPr/>
          </p:nvCxnSpPr>
          <p:spPr>
            <a:xfrm>
              <a:off x="6666121" y="3635832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CC0BC43D-EB0E-7C2C-F13D-458D997D4830}"/>
                </a:ext>
              </a:extLst>
            </p:cNvPr>
            <p:cNvGrpSpPr/>
            <p:nvPr/>
          </p:nvGrpSpPr>
          <p:grpSpPr>
            <a:xfrm>
              <a:off x="5666064" y="4543699"/>
              <a:ext cx="684014" cy="260345"/>
              <a:chOff x="4148285" y="2366550"/>
              <a:chExt cx="684014" cy="260345"/>
            </a:xfrm>
          </p:grpSpPr>
          <p:cxnSp>
            <p:nvCxnSpPr>
              <p:cNvPr id="207" name="Düz Bağlayıcı 440">
                <a:extLst>
                  <a:ext uri="{FF2B5EF4-FFF2-40B4-BE49-F238E27FC236}">
                    <a16:creationId xmlns:a16="http://schemas.microsoft.com/office/drawing/2014/main" id="{91343FEA-E027-DAB7-D25D-505DC42A9C8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651" y="2437895"/>
                <a:ext cx="0" cy="189000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Düz Bağlayıcı 440">
                <a:extLst>
                  <a:ext uri="{FF2B5EF4-FFF2-40B4-BE49-F238E27FC236}">
                    <a16:creationId xmlns:a16="http://schemas.microsoft.com/office/drawing/2014/main" id="{EE962842-A39C-2BFE-A894-ED05DA470B80}"/>
                  </a:ext>
                </a:extLst>
              </p:cNvPr>
              <p:cNvCxnSpPr>
                <a:cxnSpLocks/>
                <a:stCxn id="214" idx="4"/>
              </p:cNvCxnSpPr>
              <p:nvPr/>
            </p:nvCxnSpPr>
            <p:spPr>
              <a:xfrm flipV="1">
                <a:off x="4573323" y="2437895"/>
                <a:ext cx="0" cy="30626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Düz Bağlayıcı 440">
                <a:extLst>
                  <a:ext uri="{FF2B5EF4-FFF2-40B4-BE49-F238E27FC236}">
                    <a16:creationId xmlns:a16="http://schemas.microsoft.com/office/drawing/2014/main" id="{862CD4D7-AD29-99C8-DA87-687FE9E175F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0994" y="2437895"/>
                <a:ext cx="0" cy="189000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Düz Bağlayıcı 440">
                <a:extLst>
                  <a:ext uri="{FF2B5EF4-FFF2-40B4-BE49-F238E27FC236}">
                    <a16:creationId xmlns:a16="http://schemas.microsoft.com/office/drawing/2014/main" id="{CCE77CE2-B7D0-19B1-2CD6-16521EAB6FF4}"/>
                  </a:ext>
                </a:extLst>
              </p:cNvPr>
              <p:cNvCxnSpPr>
                <a:cxnSpLocks/>
                <a:stCxn id="217" idx="4"/>
              </p:cNvCxnSpPr>
              <p:nvPr/>
            </p:nvCxnSpPr>
            <p:spPr>
              <a:xfrm flipV="1">
                <a:off x="4248538" y="2437895"/>
                <a:ext cx="0" cy="30626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Düz Bağlayıcı 440">
                <a:extLst>
                  <a:ext uri="{FF2B5EF4-FFF2-40B4-BE49-F238E27FC236}">
                    <a16:creationId xmlns:a16="http://schemas.microsoft.com/office/drawing/2014/main" id="{D99E32B4-84E6-2899-31CA-8370A036E85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48285" y="2522521"/>
                <a:ext cx="684014" cy="0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2D7CB65B-EA08-9B10-3105-45F0E5820FF6}"/>
                  </a:ext>
                </a:extLst>
              </p:cNvPr>
              <p:cNvSpPr/>
              <p:nvPr/>
            </p:nvSpPr>
            <p:spPr>
              <a:xfrm rot="10800000">
                <a:off x="4681651" y="2468521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473EB25-DDD7-0E72-8385-5E20077674E4}"/>
                  </a:ext>
                </a:extLst>
              </p:cNvPr>
              <p:cNvSpPr/>
              <p:nvPr/>
            </p:nvSpPr>
            <p:spPr>
              <a:xfrm rot="10800000">
                <a:off x="4519323" y="2468521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FE945C14-1076-DB91-C708-2233860CB59F}"/>
                  </a:ext>
                </a:extLst>
              </p:cNvPr>
              <p:cNvSpPr/>
              <p:nvPr/>
            </p:nvSpPr>
            <p:spPr>
              <a:xfrm rot="10800000">
                <a:off x="4356994" y="2468521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342C9D67-4F54-BA80-B7BF-FACEB444D70C}"/>
                  </a:ext>
                </a:extLst>
              </p:cNvPr>
              <p:cNvSpPr/>
              <p:nvPr/>
            </p:nvSpPr>
            <p:spPr>
              <a:xfrm rot="10800000">
                <a:off x="4194538" y="2468521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cxnSp>
            <p:nvCxnSpPr>
              <p:cNvPr id="218" name="Düz Bağlayıcı 440">
                <a:extLst>
                  <a:ext uri="{FF2B5EF4-FFF2-40B4-BE49-F238E27FC236}">
                    <a16:creationId xmlns:a16="http://schemas.microsoft.com/office/drawing/2014/main" id="{3B821F8E-04B0-3222-E9A7-AB899CE1D30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48679" y="2366550"/>
                <a:ext cx="0" cy="66683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Düz Bağlayıcı 440">
                <a:extLst>
                  <a:ext uri="{FF2B5EF4-FFF2-40B4-BE49-F238E27FC236}">
                    <a16:creationId xmlns:a16="http://schemas.microsoft.com/office/drawing/2014/main" id="{BED7A825-9019-B5CE-69A2-A3383C0721F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1135" y="2366550"/>
                <a:ext cx="0" cy="66683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Düz Bağlayıcı 440">
                <a:extLst>
                  <a:ext uri="{FF2B5EF4-FFF2-40B4-BE49-F238E27FC236}">
                    <a16:creationId xmlns:a16="http://schemas.microsoft.com/office/drawing/2014/main" id="{E081E5F8-7FCD-A565-5D4F-BC95B340A9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73323" y="2366550"/>
                <a:ext cx="0" cy="66683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Düz Bağlayıcı 440">
                <a:extLst>
                  <a:ext uri="{FF2B5EF4-FFF2-40B4-BE49-F238E27FC236}">
                    <a16:creationId xmlns:a16="http://schemas.microsoft.com/office/drawing/2014/main" id="{4E3CF55C-1F27-31EE-36E4-11E83F82827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779" y="2366550"/>
                <a:ext cx="0" cy="66683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2" name="Düz Bağlayıcı 440">
              <a:extLst>
                <a:ext uri="{FF2B5EF4-FFF2-40B4-BE49-F238E27FC236}">
                  <a16:creationId xmlns:a16="http://schemas.microsoft.com/office/drawing/2014/main" id="{5B093B87-72B1-A739-EC97-13EA0D2865C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0087" y="4910867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Düz Bağlayıcı 440">
              <a:extLst>
                <a:ext uri="{FF2B5EF4-FFF2-40B4-BE49-F238E27FC236}">
                  <a16:creationId xmlns:a16="http://schemas.microsoft.com/office/drawing/2014/main" id="{06AAB0D3-A219-37ED-55A6-CAF5E8B2926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65443" y="4910867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Düz Bağlayıcı 440">
              <a:extLst>
                <a:ext uri="{FF2B5EF4-FFF2-40B4-BE49-F238E27FC236}">
                  <a16:creationId xmlns:a16="http://schemas.microsoft.com/office/drawing/2014/main" id="{0F66C8F2-224A-7157-DB82-F1171C13E37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52429" y="5046801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Düz Bağlayıcı 440">
              <a:extLst>
                <a:ext uri="{FF2B5EF4-FFF2-40B4-BE49-F238E27FC236}">
                  <a16:creationId xmlns:a16="http://schemas.microsoft.com/office/drawing/2014/main" id="{3F8FC4F3-89DE-2319-67D5-63182DDA5EB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90100" y="5046801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Düz Bağlayıcı 440">
              <a:extLst>
                <a:ext uri="{FF2B5EF4-FFF2-40B4-BE49-F238E27FC236}">
                  <a16:creationId xmlns:a16="http://schemas.microsoft.com/office/drawing/2014/main" id="{1D8D3FE7-72BE-C449-E461-77411E66273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27772" y="5046801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Düz Bağlayıcı 440">
              <a:extLst>
                <a:ext uri="{FF2B5EF4-FFF2-40B4-BE49-F238E27FC236}">
                  <a16:creationId xmlns:a16="http://schemas.microsoft.com/office/drawing/2014/main" id="{70A98273-F3E7-A8EE-4ED5-F6234EEA2F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65316" y="5046801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Düz Bağlayıcı 440">
              <a:extLst>
                <a:ext uri="{FF2B5EF4-FFF2-40B4-BE49-F238E27FC236}">
                  <a16:creationId xmlns:a16="http://schemas.microsoft.com/office/drawing/2014/main" id="{90816239-A0D9-D4BF-ACE3-5AC07900232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665063" y="5050427"/>
              <a:ext cx="68401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F0C0F0F-3A1A-9EB6-B42A-C98ECD6AB5E1}"/>
                </a:ext>
              </a:extLst>
            </p:cNvPr>
            <p:cNvSpPr/>
            <p:nvPr/>
          </p:nvSpPr>
          <p:spPr>
            <a:xfrm rot="10800000">
              <a:off x="6198429" y="4996427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756704FC-4B0F-0904-D71D-51FA5D242427}"/>
                </a:ext>
              </a:extLst>
            </p:cNvPr>
            <p:cNvSpPr/>
            <p:nvPr/>
          </p:nvSpPr>
          <p:spPr>
            <a:xfrm rot="10800000">
              <a:off x="6036100" y="4996427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6168AA3B-BEE8-7EB4-2884-83D10244BC70}"/>
                </a:ext>
              </a:extLst>
            </p:cNvPr>
            <p:cNvSpPr/>
            <p:nvPr/>
          </p:nvSpPr>
          <p:spPr>
            <a:xfrm rot="10800000">
              <a:off x="5873772" y="4996427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9E9DDCDE-5A03-AF1A-6FB2-3F183358B89A}"/>
                </a:ext>
              </a:extLst>
            </p:cNvPr>
            <p:cNvSpPr/>
            <p:nvPr/>
          </p:nvSpPr>
          <p:spPr>
            <a:xfrm rot="10800000">
              <a:off x="5711316" y="4996427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cxnSp>
          <p:nvCxnSpPr>
            <p:cNvPr id="279" name="Düz Bağlayıcı 440">
              <a:extLst>
                <a:ext uri="{FF2B5EF4-FFF2-40B4-BE49-F238E27FC236}">
                  <a16:creationId xmlns:a16="http://schemas.microsoft.com/office/drawing/2014/main" id="{F45CB3BB-A269-979C-9717-422B518D2298}"/>
                </a:ext>
              </a:extLst>
            </p:cNvPr>
            <p:cNvCxnSpPr>
              <a:cxnSpLocks/>
            </p:cNvCxnSpPr>
            <p:nvPr/>
          </p:nvCxnSpPr>
          <p:spPr>
            <a:xfrm>
              <a:off x="5925353" y="5306961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Düz Bağlayıcı 440">
              <a:extLst>
                <a:ext uri="{FF2B5EF4-FFF2-40B4-BE49-F238E27FC236}">
                  <a16:creationId xmlns:a16="http://schemas.microsoft.com/office/drawing/2014/main" id="{2000739C-827F-4F43-BD9F-0169D3E98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53404" y="5306961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Düz Bağlayıcı 440">
              <a:extLst>
                <a:ext uri="{FF2B5EF4-FFF2-40B4-BE49-F238E27FC236}">
                  <a16:creationId xmlns:a16="http://schemas.microsoft.com/office/drawing/2014/main" id="{258A0F36-F8B2-376C-7681-F04EBF6F1E6E}"/>
                </a:ext>
              </a:extLst>
            </p:cNvPr>
            <p:cNvCxnSpPr>
              <a:cxnSpLocks/>
            </p:cNvCxnSpPr>
            <p:nvPr/>
          </p:nvCxnSpPr>
          <p:spPr>
            <a:xfrm>
              <a:off x="5766291" y="5241296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Düz Bağlayıcı 440">
              <a:extLst>
                <a:ext uri="{FF2B5EF4-FFF2-40B4-BE49-F238E27FC236}">
                  <a16:creationId xmlns:a16="http://schemas.microsoft.com/office/drawing/2014/main" id="{A18A708A-D20B-6B07-0B5A-B30C7415BF21}"/>
                </a:ext>
              </a:extLst>
            </p:cNvPr>
            <p:cNvCxnSpPr>
              <a:cxnSpLocks/>
            </p:cNvCxnSpPr>
            <p:nvPr/>
          </p:nvCxnSpPr>
          <p:spPr>
            <a:xfrm>
              <a:off x="5925353" y="5241296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Düz Bağlayıcı 440">
              <a:extLst>
                <a:ext uri="{FF2B5EF4-FFF2-40B4-BE49-F238E27FC236}">
                  <a16:creationId xmlns:a16="http://schemas.microsoft.com/office/drawing/2014/main" id="{F214F2D7-6C2E-DDEB-56FC-150BE9810BE4}"/>
                </a:ext>
              </a:extLst>
            </p:cNvPr>
            <p:cNvCxnSpPr>
              <a:cxnSpLocks/>
            </p:cNvCxnSpPr>
            <p:nvPr/>
          </p:nvCxnSpPr>
          <p:spPr>
            <a:xfrm>
              <a:off x="6090948" y="5241296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Düz Bağlayıcı 440">
              <a:extLst>
                <a:ext uri="{FF2B5EF4-FFF2-40B4-BE49-F238E27FC236}">
                  <a16:creationId xmlns:a16="http://schemas.microsoft.com/office/drawing/2014/main" id="{BEE0F619-7CE5-5A96-8B39-821B27BC5851}"/>
                </a:ext>
              </a:extLst>
            </p:cNvPr>
            <p:cNvCxnSpPr>
              <a:cxnSpLocks/>
            </p:cNvCxnSpPr>
            <p:nvPr/>
          </p:nvCxnSpPr>
          <p:spPr>
            <a:xfrm>
              <a:off x="6253404" y="5241296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Düz Bağlayıcı 440">
              <a:extLst>
                <a:ext uri="{FF2B5EF4-FFF2-40B4-BE49-F238E27FC236}">
                  <a16:creationId xmlns:a16="http://schemas.microsoft.com/office/drawing/2014/main" id="{63955E1A-918D-3955-CE69-EDFE7DDF26EF}"/>
                </a:ext>
              </a:extLst>
            </p:cNvPr>
            <p:cNvCxnSpPr>
              <a:cxnSpLocks/>
            </p:cNvCxnSpPr>
            <p:nvPr/>
          </p:nvCxnSpPr>
          <p:spPr>
            <a:xfrm>
              <a:off x="5669643" y="5322455"/>
              <a:ext cx="68401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5F68D26-3B23-A2ED-FFCC-67B2AF661E6E}"/>
                </a:ext>
              </a:extLst>
            </p:cNvPr>
            <p:cNvSpPr/>
            <p:nvPr/>
          </p:nvSpPr>
          <p:spPr>
            <a:xfrm>
              <a:off x="5712291" y="526845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D81D9FE-386B-B709-77EA-8B040B5000B7}"/>
                </a:ext>
              </a:extLst>
            </p:cNvPr>
            <p:cNvSpPr/>
            <p:nvPr/>
          </p:nvSpPr>
          <p:spPr>
            <a:xfrm>
              <a:off x="5874619" y="526845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1D83843-E67F-898E-4841-2518E9BB3335}"/>
                </a:ext>
              </a:extLst>
            </p:cNvPr>
            <p:cNvSpPr/>
            <p:nvPr/>
          </p:nvSpPr>
          <p:spPr>
            <a:xfrm>
              <a:off x="6199404" y="526845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297" name="Düz Bağlayıcı 440">
              <a:extLst>
                <a:ext uri="{FF2B5EF4-FFF2-40B4-BE49-F238E27FC236}">
                  <a16:creationId xmlns:a16="http://schemas.microsoft.com/office/drawing/2014/main" id="{99324ACD-3966-B00B-4ED6-34E7BDBE15BF}"/>
                </a:ext>
              </a:extLst>
            </p:cNvPr>
            <p:cNvCxnSpPr>
              <a:cxnSpLocks/>
            </p:cNvCxnSpPr>
            <p:nvPr/>
          </p:nvCxnSpPr>
          <p:spPr>
            <a:xfrm>
              <a:off x="6253263" y="5151399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Düz Bağlayıcı 440">
              <a:extLst>
                <a:ext uri="{FF2B5EF4-FFF2-40B4-BE49-F238E27FC236}">
                  <a16:creationId xmlns:a16="http://schemas.microsoft.com/office/drawing/2014/main" id="{CE7A6571-54BB-B9D6-74AD-379F206C0E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0948" y="5241296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Düz Bağlayıcı 440">
              <a:extLst>
                <a:ext uri="{FF2B5EF4-FFF2-40B4-BE49-F238E27FC236}">
                  <a16:creationId xmlns:a16="http://schemas.microsoft.com/office/drawing/2014/main" id="{3929BFB0-7281-4F50-2B17-637B3D8C083D}"/>
                </a:ext>
              </a:extLst>
            </p:cNvPr>
            <p:cNvCxnSpPr>
              <a:cxnSpLocks/>
            </p:cNvCxnSpPr>
            <p:nvPr/>
          </p:nvCxnSpPr>
          <p:spPr>
            <a:xfrm>
              <a:off x="6090807" y="5151399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06FF2FD7-99B4-CCB9-6678-A96AE6EB8C17}"/>
                </a:ext>
              </a:extLst>
            </p:cNvPr>
            <p:cNvSpPr/>
            <p:nvPr/>
          </p:nvSpPr>
          <p:spPr>
            <a:xfrm>
              <a:off x="6036948" y="5268455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301" name="Düz Bağlayıcı 440">
              <a:extLst>
                <a:ext uri="{FF2B5EF4-FFF2-40B4-BE49-F238E27FC236}">
                  <a16:creationId xmlns:a16="http://schemas.microsoft.com/office/drawing/2014/main" id="{DC394FB8-5F48-1080-C816-6B330BBA5DF8}"/>
                </a:ext>
              </a:extLst>
            </p:cNvPr>
            <p:cNvCxnSpPr>
              <a:cxnSpLocks/>
            </p:cNvCxnSpPr>
            <p:nvPr/>
          </p:nvCxnSpPr>
          <p:spPr>
            <a:xfrm>
              <a:off x="5928619" y="5151399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Düz Bağlayıcı 440">
              <a:extLst>
                <a:ext uri="{FF2B5EF4-FFF2-40B4-BE49-F238E27FC236}">
                  <a16:creationId xmlns:a16="http://schemas.microsoft.com/office/drawing/2014/main" id="{D7D80F64-064D-DD87-B56C-03D12AE7FDCA}"/>
                </a:ext>
              </a:extLst>
            </p:cNvPr>
            <p:cNvCxnSpPr>
              <a:cxnSpLocks/>
            </p:cNvCxnSpPr>
            <p:nvPr/>
          </p:nvCxnSpPr>
          <p:spPr>
            <a:xfrm>
              <a:off x="5766163" y="5151399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Düz Bağlayıcı 440">
              <a:extLst>
                <a:ext uri="{FF2B5EF4-FFF2-40B4-BE49-F238E27FC236}">
                  <a16:creationId xmlns:a16="http://schemas.microsoft.com/office/drawing/2014/main" id="{74925E43-6184-6792-90C1-F6E7514F2C6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3813" y="4157386"/>
              <a:ext cx="14" cy="192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Düz Bağlayıcı 440">
              <a:extLst>
                <a:ext uri="{FF2B5EF4-FFF2-40B4-BE49-F238E27FC236}">
                  <a16:creationId xmlns:a16="http://schemas.microsoft.com/office/drawing/2014/main" id="{ECECC49B-AE47-AA01-0F7B-E3D60241365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36571" y="4290939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Düz Bağlayıcı 440">
              <a:extLst>
                <a:ext uri="{FF2B5EF4-FFF2-40B4-BE49-F238E27FC236}">
                  <a16:creationId xmlns:a16="http://schemas.microsoft.com/office/drawing/2014/main" id="{6CBB3856-B380-E77A-FBCF-3FE1A53DE47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4115" y="4290939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Düz Bağlayıcı 440">
              <a:extLst>
                <a:ext uri="{FF2B5EF4-FFF2-40B4-BE49-F238E27FC236}">
                  <a16:creationId xmlns:a16="http://schemas.microsoft.com/office/drawing/2014/main" id="{9C09B81F-6DB1-A824-8E05-E047963055A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43495" y="4296351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Düz Bağlayıcı 440">
              <a:extLst>
                <a:ext uri="{FF2B5EF4-FFF2-40B4-BE49-F238E27FC236}">
                  <a16:creationId xmlns:a16="http://schemas.microsoft.com/office/drawing/2014/main" id="{0BED6ADA-92E3-4443-9AB7-BE4F0007EF9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36571" y="4417723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Düz Bağlayıcı 440">
              <a:extLst>
                <a:ext uri="{FF2B5EF4-FFF2-40B4-BE49-F238E27FC236}">
                  <a16:creationId xmlns:a16="http://schemas.microsoft.com/office/drawing/2014/main" id="{FF0B77D0-3CA1-7A90-E83B-4002751759F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4115" y="4401848"/>
              <a:ext cx="0" cy="108000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Düz Bağlayıcı 440">
              <a:extLst>
                <a:ext uri="{FF2B5EF4-FFF2-40B4-BE49-F238E27FC236}">
                  <a16:creationId xmlns:a16="http://schemas.microsoft.com/office/drawing/2014/main" id="{C42CA771-417E-56B1-642C-F045AE59528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575670" y="4430474"/>
              <a:ext cx="362546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Düz Bağlayıcı 440">
              <a:extLst>
                <a:ext uri="{FF2B5EF4-FFF2-40B4-BE49-F238E27FC236}">
                  <a16:creationId xmlns:a16="http://schemas.microsoft.com/office/drawing/2014/main" id="{84F09008-5FC3-E7E7-4DDB-FD4AAE130F6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43495" y="4430474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Düz Bağlayıcı 440">
              <a:extLst>
                <a:ext uri="{FF2B5EF4-FFF2-40B4-BE49-F238E27FC236}">
                  <a16:creationId xmlns:a16="http://schemas.microsoft.com/office/drawing/2014/main" id="{0B0CBAE0-DD7F-F3A6-4887-C03C7DD6441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575670" y="4296351"/>
              <a:ext cx="362546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50584A7-0202-115A-B526-DFC219A26A93}"/>
                </a:ext>
              </a:extLst>
            </p:cNvPr>
            <p:cNvSpPr/>
            <p:nvPr/>
          </p:nvSpPr>
          <p:spPr>
            <a:xfrm rot="10800000">
              <a:off x="6782571" y="4242351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A4F9BD02-8BC7-426C-70CA-B8FF75ED5820}"/>
                </a:ext>
              </a:extLst>
            </p:cNvPr>
            <p:cNvSpPr/>
            <p:nvPr/>
          </p:nvSpPr>
          <p:spPr>
            <a:xfrm rot="10800000">
              <a:off x="6616907" y="4242351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386" name="Düz Bağlayıcı 440">
              <a:extLst>
                <a:ext uri="{FF2B5EF4-FFF2-40B4-BE49-F238E27FC236}">
                  <a16:creationId xmlns:a16="http://schemas.microsoft.com/office/drawing/2014/main" id="{309CB72B-6200-970A-2F94-20DA776267F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36571" y="4617706"/>
              <a:ext cx="0" cy="189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Düz Bağlayıcı 440">
              <a:extLst>
                <a:ext uri="{FF2B5EF4-FFF2-40B4-BE49-F238E27FC236}">
                  <a16:creationId xmlns:a16="http://schemas.microsoft.com/office/drawing/2014/main" id="{B5D64829-C8F5-6B1E-35D9-4421DFD531F9}"/>
                </a:ext>
              </a:extLst>
            </p:cNvPr>
            <p:cNvCxnSpPr>
              <a:cxnSpLocks/>
              <a:stCxn id="394" idx="4"/>
            </p:cNvCxnSpPr>
            <p:nvPr/>
          </p:nvCxnSpPr>
          <p:spPr>
            <a:xfrm flipV="1">
              <a:off x="6674114" y="4617706"/>
              <a:ext cx="0" cy="30626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Düz Bağlayıcı 440">
              <a:extLst>
                <a:ext uri="{FF2B5EF4-FFF2-40B4-BE49-F238E27FC236}">
                  <a16:creationId xmlns:a16="http://schemas.microsoft.com/office/drawing/2014/main" id="{283CC427-6209-5B3A-7D76-72EEC9BC77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575670" y="4699157"/>
              <a:ext cx="362546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B8282DE-48E4-1CDC-9F0F-FE57F70D6A77}"/>
                </a:ext>
              </a:extLst>
            </p:cNvPr>
            <p:cNvSpPr/>
            <p:nvPr/>
          </p:nvSpPr>
          <p:spPr>
            <a:xfrm rot="10800000">
              <a:off x="6782571" y="464833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68B8E2ED-FC8A-192F-C846-5D036E54A705}"/>
                </a:ext>
              </a:extLst>
            </p:cNvPr>
            <p:cNvSpPr/>
            <p:nvPr/>
          </p:nvSpPr>
          <p:spPr>
            <a:xfrm rot="10800000">
              <a:off x="6620114" y="4648332"/>
              <a:ext cx="108000" cy="108000"/>
            </a:xfrm>
            <a:prstGeom prst="ellipse">
              <a:avLst/>
            </a:prstGeom>
            <a:solidFill>
              <a:srgbClr val="FDD6E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395" name="Düz Bağlayıcı 440">
              <a:extLst>
                <a:ext uri="{FF2B5EF4-FFF2-40B4-BE49-F238E27FC236}">
                  <a16:creationId xmlns:a16="http://schemas.microsoft.com/office/drawing/2014/main" id="{3E5CB43C-1E9C-F6D7-2D5B-33FC33CF423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4114" y="4543190"/>
              <a:ext cx="0" cy="66683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Düz Bağlayıcı 440">
              <a:extLst>
                <a:ext uri="{FF2B5EF4-FFF2-40B4-BE49-F238E27FC236}">
                  <a16:creationId xmlns:a16="http://schemas.microsoft.com/office/drawing/2014/main" id="{0F497BAE-3C8E-06D0-A336-C446F104BCF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30211" y="4696698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Düz Bağlayıcı 440">
              <a:extLst>
                <a:ext uri="{FF2B5EF4-FFF2-40B4-BE49-F238E27FC236}">
                  <a16:creationId xmlns:a16="http://schemas.microsoft.com/office/drawing/2014/main" id="{EE50089D-74E1-9150-F851-C8831BAD647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73813" y="4422715"/>
              <a:ext cx="0" cy="10800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82501FC-D960-23DE-0159-583C432EB5E0}"/>
                </a:ext>
              </a:extLst>
            </p:cNvPr>
            <p:cNvSpPr/>
            <p:nvPr/>
          </p:nvSpPr>
          <p:spPr>
            <a:xfrm rot="10800000">
              <a:off x="6782571" y="4376474"/>
              <a:ext cx="108000" cy="108000"/>
            </a:xfrm>
            <a:prstGeom prst="ellipse">
              <a:avLst/>
            </a:prstGeom>
            <a:solidFill>
              <a:srgbClr val="F9D3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915B490-84C1-198F-3C51-7CAE4B6A811D}"/>
                </a:ext>
              </a:extLst>
            </p:cNvPr>
            <p:cNvSpPr/>
            <p:nvPr/>
          </p:nvSpPr>
          <p:spPr>
            <a:xfrm rot="10800000">
              <a:off x="6616907" y="4376474"/>
              <a:ext cx="108000" cy="108000"/>
            </a:xfrm>
            <a:prstGeom prst="ellipse">
              <a:avLst/>
            </a:prstGeom>
            <a:solidFill>
              <a:srgbClr val="F9D3E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solidFill>
                  <a:srgbClr val="F9D3E4"/>
                </a:solidFill>
                <a:latin typeface="Aptos" panose="020B0502040204020203" pitchFamily="34" charset="0"/>
              </a:endParaRPr>
            </a:p>
          </p:txBody>
        </p: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A2B1E562-2F4B-7534-115B-466F49B342DC}"/>
                </a:ext>
              </a:extLst>
            </p:cNvPr>
            <p:cNvGrpSpPr/>
            <p:nvPr/>
          </p:nvGrpSpPr>
          <p:grpSpPr>
            <a:xfrm>
              <a:off x="6573885" y="5165763"/>
              <a:ext cx="362546" cy="249199"/>
              <a:chOff x="5056106" y="2988614"/>
              <a:chExt cx="362546" cy="249199"/>
            </a:xfrm>
          </p:grpSpPr>
          <p:cxnSp>
            <p:nvCxnSpPr>
              <p:cNvPr id="418" name="Düz Bağlayıcı 440">
                <a:extLst>
                  <a:ext uri="{FF2B5EF4-FFF2-40B4-BE49-F238E27FC236}">
                    <a16:creationId xmlns:a16="http://schemas.microsoft.com/office/drawing/2014/main" id="{0439CCB3-14AA-8AE2-5299-13BA7B1AC5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7007" y="3059958"/>
                <a:ext cx="0" cy="177855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Düz Bağlayıcı 440">
                <a:extLst>
                  <a:ext uri="{FF2B5EF4-FFF2-40B4-BE49-F238E27FC236}">
                    <a16:creationId xmlns:a16="http://schemas.microsoft.com/office/drawing/2014/main" id="{4813548A-21F6-3938-817D-961CB0F19E7B}"/>
                  </a:ext>
                </a:extLst>
              </p:cNvPr>
              <p:cNvCxnSpPr>
                <a:cxnSpLocks/>
                <a:stCxn id="423" idx="4"/>
              </p:cNvCxnSpPr>
              <p:nvPr/>
            </p:nvCxnSpPr>
            <p:spPr>
              <a:xfrm flipV="1">
                <a:off x="5154550" y="3059958"/>
                <a:ext cx="0" cy="30626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Düz Bağlayıcı 440">
                <a:extLst>
                  <a:ext uri="{FF2B5EF4-FFF2-40B4-BE49-F238E27FC236}">
                    <a16:creationId xmlns:a16="http://schemas.microsoft.com/office/drawing/2014/main" id="{C42570BA-EB1A-3D5E-D35E-6A73167D6A3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56106" y="3146370"/>
                <a:ext cx="362546" cy="0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38836C95-8870-5BB1-9C06-02810C123177}"/>
                  </a:ext>
                </a:extLst>
              </p:cNvPr>
              <p:cNvSpPr/>
              <p:nvPr/>
            </p:nvSpPr>
            <p:spPr>
              <a:xfrm rot="10800000">
                <a:off x="5263007" y="3090584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F0679609-A405-79D0-85CB-9A5DEE0627F0}"/>
                  </a:ext>
                </a:extLst>
              </p:cNvPr>
              <p:cNvSpPr/>
              <p:nvPr/>
            </p:nvSpPr>
            <p:spPr>
              <a:xfrm rot="10800000">
                <a:off x="5100550" y="3090584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cxnSp>
            <p:nvCxnSpPr>
              <p:cNvPr id="424" name="Düz Bağlayıcı 440">
                <a:extLst>
                  <a:ext uri="{FF2B5EF4-FFF2-40B4-BE49-F238E27FC236}">
                    <a16:creationId xmlns:a16="http://schemas.microsoft.com/office/drawing/2014/main" id="{CFBB1916-FE57-93EB-DF05-F64053890FE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154550" y="2988614"/>
                <a:ext cx="0" cy="66683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Düz Bağlayıcı 440">
                <a:extLst>
                  <a:ext uri="{FF2B5EF4-FFF2-40B4-BE49-F238E27FC236}">
                    <a16:creationId xmlns:a16="http://schemas.microsoft.com/office/drawing/2014/main" id="{DF57329C-F790-748C-4E33-7EDF0839C48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317007" y="2988614"/>
                <a:ext cx="0" cy="66683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6" name="Düz Bağlayıcı 440">
              <a:extLst>
                <a:ext uri="{FF2B5EF4-FFF2-40B4-BE49-F238E27FC236}">
                  <a16:creationId xmlns:a16="http://schemas.microsoft.com/office/drawing/2014/main" id="{B4D2DE80-F806-68AE-A492-C94C8D15BC1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30211" y="5322539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FD0774F5-8C74-0D55-2442-B6F5FBC188F1}"/>
                </a:ext>
              </a:extLst>
            </p:cNvPr>
            <p:cNvGrpSpPr/>
            <p:nvPr/>
          </p:nvGrpSpPr>
          <p:grpSpPr>
            <a:xfrm>
              <a:off x="6573767" y="4894150"/>
              <a:ext cx="362546" cy="260344"/>
              <a:chOff x="5055988" y="2717001"/>
              <a:chExt cx="362546" cy="260344"/>
            </a:xfrm>
          </p:grpSpPr>
          <p:cxnSp>
            <p:nvCxnSpPr>
              <p:cNvPr id="433" name="Düz Bağlayıcı 440">
                <a:extLst>
                  <a:ext uri="{FF2B5EF4-FFF2-40B4-BE49-F238E27FC236}">
                    <a16:creationId xmlns:a16="http://schemas.microsoft.com/office/drawing/2014/main" id="{1316FDC1-1DF5-BB35-A1E2-C5D7683D205B}"/>
                  </a:ext>
                </a:extLst>
              </p:cNvPr>
              <p:cNvCxnSpPr>
                <a:cxnSpLocks/>
                <a:endCxn id="437" idx="0"/>
              </p:cNvCxnSpPr>
              <p:nvPr/>
            </p:nvCxnSpPr>
            <p:spPr>
              <a:xfrm flipV="1">
                <a:off x="5316889" y="2926971"/>
                <a:ext cx="0" cy="50374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Düz Bağlayıcı 440">
                <a:extLst>
                  <a:ext uri="{FF2B5EF4-FFF2-40B4-BE49-F238E27FC236}">
                    <a16:creationId xmlns:a16="http://schemas.microsoft.com/office/drawing/2014/main" id="{9614D893-2C74-1D5E-41EA-D1985E932D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4432" y="2761195"/>
                <a:ext cx="0" cy="216150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Düz Bağlayıcı 440">
                <a:extLst>
                  <a:ext uri="{FF2B5EF4-FFF2-40B4-BE49-F238E27FC236}">
                    <a16:creationId xmlns:a16="http://schemas.microsoft.com/office/drawing/2014/main" id="{B3D0F413-1A7F-FB24-9278-8EB0B768F34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55988" y="2872971"/>
                <a:ext cx="362546" cy="0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E0FEAAEA-9A6C-8CB3-2141-2A836ECC3E4B}"/>
                  </a:ext>
                </a:extLst>
              </p:cNvPr>
              <p:cNvSpPr/>
              <p:nvPr/>
            </p:nvSpPr>
            <p:spPr>
              <a:xfrm rot="10800000">
                <a:off x="5262889" y="2818971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DA0802EF-C5BD-0A17-EB25-149B44106F6C}"/>
                  </a:ext>
                </a:extLst>
              </p:cNvPr>
              <p:cNvSpPr/>
              <p:nvPr/>
            </p:nvSpPr>
            <p:spPr>
              <a:xfrm rot="10800000">
                <a:off x="5100432" y="2818971"/>
                <a:ext cx="108000" cy="108000"/>
              </a:xfrm>
              <a:prstGeom prst="ellipse">
                <a:avLst/>
              </a:prstGeom>
              <a:solidFill>
                <a:srgbClr val="FDD6E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solidFill>
                    <a:schemeClr val="bg1"/>
                  </a:solidFill>
                  <a:latin typeface="Aptos" panose="020B0502040204020203" pitchFamily="34" charset="0"/>
                </a:endParaRPr>
              </a:p>
            </p:txBody>
          </p:sp>
          <p:cxnSp>
            <p:nvCxnSpPr>
              <p:cNvPr id="439" name="Düz Bağlayıcı 440">
                <a:extLst>
                  <a:ext uri="{FF2B5EF4-FFF2-40B4-BE49-F238E27FC236}">
                    <a16:creationId xmlns:a16="http://schemas.microsoft.com/office/drawing/2014/main" id="{1ED79C0C-B970-F1E7-35F6-C4F52FB51E3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154432" y="2717001"/>
                <a:ext cx="0" cy="66683"/>
              </a:xfrm>
              <a:prstGeom prst="line">
                <a:avLst/>
              </a:prstGeom>
              <a:solidFill>
                <a:srgbClr val="F9D3E4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2" name="Düz Bağlayıcı 440">
              <a:extLst>
                <a:ext uri="{FF2B5EF4-FFF2-40B4-BE49-F238E27FC236}">
                  <a16:creationId xmlns:a16="http://schemas.microsoft.com/office/drawing/2014/main" id="{C3F4A5F7-AC4C-C2E1-B3A4-66A45531EA6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27423" y="5050427"/>
              <a:ext cx="244673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6" name="Metin kutusu 258">
              <a:extLst>
                <a:ext uri="{FF2B5EF4-FFF2-40B4-BE49-F238E27FC236}">
                  <a16:creationId xmlns:a16="http://schemas.microsoft.com/office/drawing/2014/main" id="{D5D4D3E0-41DC-94E4-6787-81C1EC9F5AEC}"/>
                </a:ext>
              </a:extLst>
            </p:cNvPr>
            <p:cNvSpPr txBox="1"/>
            <p:nvPr/>
          </p:nvSpPr>
          <p:spPr>
            <a:xfrm rot="10800000">
              <a:off x="6337364" y="4776715"/>
              <a:ext cx="227817" cy="19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50" dirty="0">
                  <a:solidFill>
                    <a:schemeClr val="tx2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…</a:t>
              </a:r>
              <a:endParaRPr lang="en-US" sz="750" dirty="0">
                <a:solidFill>
                  <a:schemeClr val="tx2"/>
                </a:solidFill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cxnSp>
          <p:nvCxnSpPr>
            <p:cNvPr id="2" name="Düz Bağlayıcı 440">
              <a:extLst>
                <a:ext uri="{FF2B5EF4-FFF2-40B4-BE49-F238E27FC236}">
                  <a16:creationId xmlns:a16="http://schemas.microsoft.com/office/drawing/2014/main" id="{9EF0369A-50E5-3889-3948-B56EB1CA3B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38160" y="4544987"/>
              <a:ext cx="0" cy="66683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491F01-E353-C87E-02FB-715306322D29}"/>
                </a:ext>
              </a:extLst>
            </p:cNvPr>
            <p:cNvGrpSpPr/>
            <p:nvPr/>
          </p:nvGrpSpPr>
          <p:grpSpPr>
            <a:xfrm>
              <a:off x="5684559" y="4000663"/>
              <a:ext cx="346317" cy="246221"/>
              <a:chOff x="2036625" y="949207"/>
              <a:chExt cx="346317" cy="246221"/>
            </a:xfrm>
          </p:grpSpPr>
          <p:sp>
            <p:nvSpPr>
              <p:cNvPr id="490" name="Dikdörtgen 256">
                <a:extLst>
                  <a:ext uri="{FF2B5EF4-FFF2-40B4-BE49-F238E27FC236}">
                    <a16:creationId xmlns:a16="http://schemas.microsoft.com/office/drawing/2014/main" id="{BF830DDF-4C29-3474-770C-6674C8253178}"/>
                  </a:ext>
                </a:extLst>
              </p:cNvPr>
              <p:cNvSpPr/>
              <p:nvPr/>
            </p:nvSpPr>
            <p:spPr>
              <a:xfrm>
                <a:off x="2066311" y="1001834"/>
                <a:ext cx="261179" cy="141031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bg1"/>
                  </a:solidFill>
                  <a:latin typeface="Aptos" panose="020B0502040204020203" pitchFamily="34" charset="0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AE587A-77C1-9875-0F57-F617187BDF1F}"/>
                  </a:ext>
                </a:extLst>
              </p:cNvPr>
              <p:cNvSpPr txBox="1"/>
              <p:nvPr/>
            </p:nvSpPr>
            <p:spPr>
              <a:xfrm>
                <a:off x="2036625" y="949207"/>
                <a:ext cx="3463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ptos"/>
                  </a:rPr>
                  <a:t>SA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F8BE954-ADC4-0A4B-B1BC-C58435AC7FBC}"/>
                </a:ext>
              </a:extLst>
            </p:cNvPr>
            <p:cNvGrpSpPr/>
            <p:nvPr/>
          </p:nvGrpSpPr>
          <p:grpSpPr>
            <a:xfrm>
              <a:off x="5691185" y="4749445"/>
              <a:ext cx="346317" cy="246221"/>
              <a:chOff x="2043251" y="949207"/>
              <a:chExt cx="346317" cy="246221"/>
            </a:xfrm>
          </p:grpSpPr>
          <p:sp>
            <p:nvSpPr>
              <p:cNvPr id="58" name="Dikdörtgen 256">
                <a:extLst>
                  <a:ext uri="{FF2B5EF4-FFF2-40B4-BE49-F238E27FC236}">
                    <a16:creationId xmlns:a16="http://schemas.microsoft.com/office/drawing/2014/main" id="{C776B4AE-9627-2624-93FE-3690F77BC904}"/>
                  </a:ext>
                </a:extLst>
              </p:cNvPr>
              <p:cNvSpPr/>
              <p:nvPr/>
            </p:nvSpPr>
            <p:spPr>
              <a:xfrm>
                <a:off x="2066311" y="1001834"/>
                <a:ext cx="261179" cy="141031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bg1"/>
                  </a:solidFill>
                  <a:latin typeface="Aptos" panose="020B0502040204020203" pitchFamily="34" charset="0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8D5085E-F7E1-C854-6CE8-CA668631E01B}"/>
                  </a:ext>
                </a:extLst>
              </p:cNvPr>
              <p:cNvSpPr txBox="1"/>
              <p:nvPr/>
            </p:nvSpPr>
            <p:spPr>
              <a:xfrm>
                <a:off x="2043251" y="949207"/>
                <a:ext cx="3463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ptos"/>
                  </a:rPr>
                  <a:t>SA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108FAFB-3A49-56A8-888D-3A88F3386F88}"/>
                </a:ext>
              </a:extLst>
            </p:cNvPr>
            <p:cNvGrpSpPr/>
            <p:nvPr/>
          </p:nvGrpSpPr>
          <p:grpSpPr>
            <a:xfrm>
              <a:off x="6008969" y="4000663"/>
              <a:ext cx="346317" cy="246221"/>
              <a:chOff x="2036625" y="949207"/>
              <a:chExt cx="346317" cy="246221"/>
            </a:xfrm>
          </p:grpSpPr>
          <p:sp>
            <p:nvSpPr>
              <p:cNvPr id="61" name="Dikdörtgen 256">
                <a:extLst>
                  <a:ext uri="{FF2B5EF4-FFF2-40B4-BE49-F238E27FC236}">
                    <a16:creationId xmlns:a16="http://schemas.microsoft.com/office/drawing/2014/main" id="{FF467122-82BF-37EC-0A0E-1AA91009A64C}"/>
                  </a:ext>
                </a:extLst>
              </p:cNvPr>
              <p:cNvSpPr/>
              <p:nvPr/>
            </p:nvSpPr>
            <p:spPr>
              <a:xfrm>
                <a:off x="2066311" y="1001834"/>
                <a:ext cx="261179" cy="141031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bg1"/>
                  </a:solidFill>
                  <a:latin typeface="Aptos" panose="020B0502040204020203" pitchFamily="34" charset="0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A078FB5-5496-54EC-E34D-73A84D94E9E1}"/>
                  </a:ext>
                </a:extLst>
              </p:cNvPr>
              <p:cNvSpPr txBox="1"/>
              <p:nvPr/>
            </p:nvSpPr>
            <p:spPr>
              <a:xfrm>
                <a:off x="2036625" y="949207"/>
                <a:ext cx="3463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ptos"/>
                  </a:rPr>
                  <a:t>SA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F0DE5AB-03FB-CDD1-72AD-1DC352950309}"/>
                </a:ext>
              </a:extLst>
            </p:cNvPr>
            <p:cNvGrpSpPr/>
            <p:nvPr/>
          </p:nvGrpSpPr>
          <p:grpSpPr>
            <a:xfrm>
              <a:off x="6015595" y="4749445"/>
              <a:ext cx="346317" cy="246221"/>
              <a:chOff x="2043251" y="949207"/>
              <a:chExt cx="346317" cy="246221"/>
            </a:xfrm>
          </p:grpSpPr>
          <p:sp>
            <p:nvSpPr>
              <p:cNvPr id="452" name="Dikdörtgen 256">
                <a:extLst>
                  <a:ext uri="{FF2B5EF4-FFF2-40B4-BE49-F238E27FC236}">
                    <a16:creationId xmlns:a16="http://schemas.microsoft.com/office/drawing/2014/main" id="{DECB5E07-BD6D-2628-2740-35DD3BC6EF4A}"/>
                  </a:ext>
                </a:extLst>
              </p:cNvPr>
              <p:cNvSpPr/>
              <p:nvPr/>
            </p:nvSpPr>
            <p:spPr>
              <a:xfrm>
                <a:off x="2066311" y="1001834"/>
                <a:ext cx="261179" cy="141031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bg1"/>
                  </a:solidFill>
                  <a:latin typeface="Aptos" panose="020B0502040204020203" pitchFamily="34" charset="0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BA9A68EF-D8B3-3171-9316-AC23BCB5A2FA}"/>
                  </a:ext>
                </a:extLst>
              </p:cNvPr>
              <p:cNvSpPr txBox="1"/>
              <p:nvPr/>
            </p:nvSpPr>
            <p:spPr>
              <a:xfrm>
                <a:off x="2043251" y="949207"/>
                <a:ext cx="3463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ptos"/>
                  </a:rPr>
                  <a:t>SA</a:t>
                </a:r>
              </a:p>
            </p:txBody>
          </p:sp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566D6508-865A-A8B8-5806-515A2B637587}"/>
                </a:ext>
              </a:extLst>
            </p:cNvPr>
            <p:cNvGrpSpPr/>
            <p:nvPr/>
          </p:nvGrpSpPr>
          <p:grpSpPr>
            <a:xfrm>
              <a:off x="6589936" y="4000663"/>
              <a:ext cx="346317" cy="246221"/>
              <a:chOff x="2036625" y="949207"/>
              <a:chExt cx="346317" cy="246221"/>
            </a:xfrm>
          </p:grpSpPr>
          <p:sp>
            <p:nvSpPr>
              <p:cNvPr id="456" name="Dikdörtgen 256">
                <a:extLst>
                  <a:ext uri="{FF2B5EF4-FFF2-40B4-BE49-F238E27FC236}">
                    <a16:creationId xmlns:a16="http://schemas.microsoft.com/office/drawing/2014/main" id="{95A9ED63-C06F-EC91-3C2D-E86AB1014ADF}"/>
                  </a:ext>
                </a:extLst>
              </p:cNvPr>
              <p:cNvSpPr/>
              <p:nvPr/>
            </p:nvSpPr>
            <p:spPr>
              <a:xfrm>
                <a:off x="2066311" y="1001834"/>
                <a:ext cx="261179" cy="141031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bg1"/>
                  </a:solidFill>
                  <a:latin typeface="Aptos" panose="020B0502040204020203" pitchFamily="34" charset="0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CDD72109-F8EE-9BD3-5C69-6C173B784129}"/>
                  </a:ext>
                </a:extLst>
              </p:cNvPr>
              <p:cNvSpPr txBox="1"/>
              <p:nvPr/>
            </p:nvSpPr>
            <p:spPr>
              <a:xfrm>
                <a:off x="2036625" y="949207"/>
                <a:ext cx="3463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ptos"/>
                  </a:rPr>
                  <a:t>SA</a:t>
                </a:r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FD0C429-8067-6C5D-5970-A75581D1828E}"/>
                </a:ext>
              </a:extLst>
            </p:cNvPr>
            <p:cNvGrpSpPr/>
            <p:nvPr/>
          </p:nvGrpSpPr>
          <p:grpSpPr>
            <a:xfrm>
              <a:off x="6589936" y="4749445"/>
              <a:ext cx="346317" cy="246221"/>
              <a:chOff x="2036625" y="949207"/>
              <a:chExt cx="346317" cy="246221"/>
            </a:xfrm>
          </p:grpSpPr>
          <p:sp>
            <p:nvSpPr>
              <p:cNvPr id="459" name="Dikdörtgen 256">
                <a:extLst>
                  <a:ext uri="{FF2B5EF4-FFF2-40B4-BE49-F238E27FC236}">
                    <a16:creationId xmlns:a16="http://schemas.microsoft.com/office/drawing/2014/main" id="{30E24976-910E-0C6F-93E1-D63DB0F6B5A6}"/>
                  </a:ext>
                </a:extLst>
              </p:cNvPr>
              <p:cNvSpPr/>
              <p:nvPr/>
            </p:nvSpPr>
            <p:spPr>
              <a:xfrm>
                <a:off x="2066311" y="1001834"/>
                <a:ext cx="261179" cy="141031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bg1"/>
                  </a:solidFill>
                  <a:latin typeface="Aptos" panose="020B0502040204020203" pitchFamily="34" charset="0"/>
                  <a:ea typeface="Aptos" panose="020B0609020000020004" pitchFamily="49" charset="0"/>
                  <a:cs typeface="Aptos" panose="020B0609020000020004" pitchFamily="49" charset="0"/>
                </a:endParaRPr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D3561885-A07A-50B9-31B2-E9C6A4474102}"/>
                  </a:ext>
                </a:extLst>
              </p:cNvPr>
              <p:cNvSpPr txBox="1"/>
              <p:nvPr/>
            </p:nvSpPr>
            <p:spPr>
              <a:xfrm>
                <a:off x="2036625" y="949207"/>
                <a:ext cx="3463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ptos"/>
                  </a:rPr>
                  <a:t>SA</a:t>
                </a:r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6063981E-D2CF-D739-7E6F-84ED44068FF4}"/>
              </a:ext>
            </a:extLst>
          </p:cNvPr>
          <p:cNvGrpSpPr/>
          <p:nvPr/>
        </p:nvGrpSpPr>
        <p:grpSpPr>
          <a:xfrm>
            <a:off x="1126156" y="2326624"/>
            <a:ext cx="2513689" cy="1168545"/>
            <a:chOff x="1126156" y="2237173"/>
            <a:chExt cx="2513689" cy="11685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F8874C-A919-9D1B-EEAF-DE15070D7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6156" y="2237173"/>
              <a:ext cx="1972151" cy="1168545"/>
            </a:xfrm>
            <a:prstGeom prst="line">
              <a:avLst/>
            </a:prstGeom>
            <a:ln w="38100">
              <a:solidFill>
                <a:srgbClr val="F5A6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9FF425-F982-709F-14B8-168F280586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1437" y="2246050"/>
              <a:ext cx="678408" cy="1159668"/>
            </a:xfrm>
            <a:prstGeom prst="line">
              <a:avLst/>
            </a:prstGeom>
            <a:ln w="38100">
              <a:solidFill>
                <a:srgbClr val="F5A62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BF71B2DB-2C94-9D76-EE90-C504DA5BE591}"/>
              </a:ext>
            </a:extLst>
          </p:cNvPr>
          <p:cNvGrpSpPr/>
          <p:nvPr/>
        </p:nvGrpSpPr>
        <p:grpSpPr>
          <a:xfrm>
            <a:off x="1341225" y="1786644"/>
            <a:ext cx="1707634" cy="707886"/>
            <a:chOff x="222638" y="1386474"/>
            <a:chExt cx="1707634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110AA7-1335-2088-47DE-F8C3DDD8FC38}"/>
                </a:ext>
              </a:extLst>
            </p:cNvPr>
            <p:cNvSpPr txBox="1"/>
            <p:nvPr/>
          </p:nvSpPr>
          <p:spPr>
            <a:xfrm>
              <a:off x="222638" y="1386474"/>
              <a:ext cx="9845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tos" panose="020B0503050203000203" pitchFamily="34" charset="0"/>
                  <a:ea typeface="Aptos" panose="02040503050406030204" pitchFamily="18" charset="0"/>
                </a:rPr>
                <a:t>DRAM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ptos" panose="020B0503050203000203" pitchFamily="34" charset="0"/>
                  <a:ea typeface="Aptos" panose="02040503050406030204" pitchFamily="18" charset="0"/>
                </a:rPr>
                <a:t>Chip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A5391F-7D9E-77F2-D878-C43D6892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80" y="1732304"/>
              <a:ext cx="758392" cy="0"/>
            </a:xfrm>
            <a:prstGeom prst="straightConnector1">
              <a:avLst/>
            </a:prstGeom>
            <a:ln w="38100">
              <a:solidFill>
                <a:srgbClr val="F5A62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629FE7A9-F327-E470-659D-064AE0A74FCF}"/>
              </a:ext>
            </a:extLst>
          </p:cNvPr>
          <p:cNvGrpSpPr/>
          <p:nvPr/>
        </p:nvGrpSpPr>
        <p:grpSpPr>
          <a:xfrm>
            <a:off x="6825369" y="3826276"/>
            <a:ext cx="681099" cy="820623"/>
            <a:chOff x="6825369" y="3826276"/>
            <a:chExt cx="681099" cy="820623"/>
          </a:xfrm>
        </p:grpSpPr>
        <p:cxnSp>
          <p:nvCxnSpPr>
            <p:cNvPr id="777" name="Düz Bağlayıcı 226">
              <a:extLst>
                <a:ext uri="{FF2B5EF4-FFF2-40B4-BE49-F238E27FC236}">
                  <a16:creationId xmlns:a16="http://schemas.microsoft.com/office/drawing/2014/main" id="{E491B7B4-6AB3-4198-9601-D6D8075024F4}"/>
                </a:ext>
              </a:extLst>
            </p:cNvPr>
            <p:cNvCxnSpPr>
              <a:cxnSpLocks/>
              <a:stCxn id="72" idx="0"/>
              <a:endCxn id="694" idx="1"/>
            </p:cNvCxnSpPr>
            <p:nvPr/>
          </p:nvCxnSpPr>
          <p:spPr>
            <a:xfrm flipV="1">
              <a:off x="6825369" y="3826276"/>
              <a:ext cx="678648" cy="15018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Düz Bağlayıcı 226">
              <a:extLst>
                <a:ext uri="{FF2B5EF4-FFF2-40B4-BE49-F238E27FC236}">
                  <a16:creationId xmlns:a16="http://schemas.microsoft.com/office/drawing/2014/main" id="{383ADC18-C8A0-4DBB-F0EB-1CDE7D6B06DF}"/>
                </a:ext>
              </a:extLst>
            </p:cNvPr>
            <p:cNvCxnSpPr>
              <a:cxnSpLocks/>
              <a:stCxn id="72" idx="4"/>
              <a:endCxn id="693" idx="1"/>
            </p:cNvCxnSpPr>
            <p:nvPr/>
          </p:nvCxnSpPr>
          <p:spPr>
            <a:xfrm>
              <a:off x="6825369" y="4084463"/>
              <a:ext cx="681099" cy="56243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FE55178-79C4-64B3-A958-877BC1EE61F5}"/>
              </a:ext>
            </a:extLst>
          </p:cNvPr>
          <p:cNvGrpSpPr/>
          <p:nvPr/>
        </p:nvGrpSpPr>
        <p:grpSpPr>
          <a:xfrm>
            <a:off x="6591453" y="3517251"/>
            <a:ext cx="1871345" cy="2301141"/>
            <a:chOff x="6591453" y="3215931"/>
            <a:chExt cx="1871345" cy="2301141"/>
          </a:xfrm>
        </p:grpSpPr>
        <p:sp>
          <p:nvSpPr>
            <p:cNvPr id="22" name="Metin kutusu 420">
              <a:extLst>
                <a:ext uri="{FF2B5EF4-FFF2-40B4-BE49-F238E27FC236}">
                  <a16:creationId xmlns:a16="http://schemas.microsoft.com/office/drawing/2014/main" id="{C080A750-551C-431E-408A-C1DFFCD37473}"/>
                </a:ext>
              </a:extLst>
            </p:cNvPr>
            <p:cNvSpPr txBox="1"/>
            <p:nvPr/>
          </p:nvSpPr>
          <p:spPr>
            <a:xfrm>
              <a:off x="7262362" y="5240073"/>
              <a:ext cx="1200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3185F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</a:t>
              </a:r>
              <a:r>
                <a:rPr lang="en-US" sz="525" dirty="0">
                  <a:solidFill>
                    <a:srgbClr val="B3185F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 </a:t>
              </a:r>
              <a:r>
                <a:rPr lang="en-US" sz="1200" dirty="0">
                  <a:solidFill>
                    <a:srgbClr val="B3185F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Column</a:t>
              </a:r>
            </a:p>
          </p:txBody>
        </p:sp>
        <p:sp>
          <p:nvSpPr>
            <p:cNvPr id="17" name="Dikdörtgen 256">
              <a:extLst>
                <a:ext uri="{FF2B5EF4-FFF2-40B4-BE49-F238E27FC236}">
                  <a16:creationId xmlns:a16="http://schemas.microsoft.com/office/drawing/2014/main" id="{411E4F88-3571-298C-31AC-B24173443D0E}"/>
                </a:ext>
              </a:extLst>
            </p:cNvPr>
            <p:cNvSpPr/>
            <p:nvPr/>
          </p:nvSpPr>
          <p:spPr>
            <a:xfrm>
              <a:off x="6591453" y="3215931"/>
              <a:ext cx="155275" cy="1984390"/>
            </a:xfrm>
            <a:prstGeom prst="roundRect">
              <a:avLst/>
            </a:prstGeom>
            <a:noFill/>
            <a:ln w="19050">
              <a:solidFill>
                <a:srgbClr val="B318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E1257C"/>
                </a:solidFill>
                <a:latin typeface="Aptos" panose="020B050204020402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251D6C-B859-8E7A-1BF9-C8E0786A1DCC}"/>
                </a:ext>
              </a:extLst>
            </p:cNvPr>
            <p:cNvCxnSpPr>
              <a:cxnSpLocks/>
            </p:cNvCxnSpPr>
            <p:nvPr/>
          </p:nvCxnSpPr>
          <p:spPr>
            <a:xfrm>
              <a:off x="6742540" y="4934001"/>
              <a:ext cx="623074" cy="365687"/>
            </a:xfrm>
            <a:prstGeom prst="straightConnector1">
              <a:avLst/>
            </a:prstGeom>
            <a:ln w="19050">
              <a:solidFill>
                <a:srgbClr val="B3185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6294CE9A-05CD-1B97-EA80-2347C18F75BD}"/>
              </a:ext>
            </a:extLst>
          </p:cNvPr>
          <p:cNvGrpSpPr/>
          <p:nvPr/>
        </p:nvGrpSpPr>
        <p:grpSpPr>
          <a:xfrm>
            <a:off x="2848949" y="3495169"/>
            <a:ext cx="790860" cy="2017416"/>
            <a:chOff x="2607436" y="3414829"/>
            <a:chExt cx="790860" cy="2017416"/>
          </a:xfrm>
        </p:grpSpPr>
        <p:cxnSp>
          <p:nvCxnSpPr>
            <p:cNvPr id="37" name="Düz Bağlayıcı 226">
              <a:extLst>
                <a:ext uri="{FF2B5EF4-FFF2-40B4-BE49-F238E27FC236}">
                  <a16:creationId xmlns:a16="http://schemas.microsoft.com/office/drawing/2014/main" id="{204A226C-CBCC-9BB5-48C6-5A0BE9881333}"/>
                </a:ext>
              </a:extLst>
            </p:cNvPr>
            <p:cNvCxnSpPr>
              <a:cxnSpLocks/>
            </p:cNvCxnSpPr>
            <p:nvPr/>
          </p:nvCxnSpPr>
          <p:spPr>
            <a:xfrm>
              <a:off x="2607436" y="4309428"/>
              <a:ext cx="727820" cy="112281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Bağlayıcı 226">
              <a:extLst>
                <a:ext uri="{FF2B5EF4-FFF2-40B4-BE49-F238E27FC236}">
                  <a16:creationId xmlns:a16="http://schemas.microsoft.com/office/drawing/2014/main" id="{BE081DCB-3D59-BB84-AFD0-140EB1734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436" y="3414829"/>
              <a:ext cx="790860" cy="7354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B4627DE5-78BA-5484-6551-07A99B2B53BA}"/>
              </a:ext>
            </a:extLst>
          </p:cNvPr>
          <p:cNvGrpSpPr/>
          <p:nvPr/>
        </p:nvGrpSpPr>
        <p:grpSpPr>
          <a:xfrm>
            <a:off x="1107986" y="3480174"/>
            <a:ext cx="1890000" cy="2343086"/>
            <a:chOff x="868432" y="3390723"/>
            <a:chExt cx="1890000" cy="2343086"/>
          </a:xfrm>
        </p:grpSpPr>
        <p:sp>
          <p:nvSpPr>
            <p:cNvPr id="235" name="Dikdörtgen 234">
              <a:extLst>
                <a:ext uri="{FF2B5EF4-FFF2-40B4-BE49-F238E27FC236}">
                  <a16:creationId xmlns:a16="http://schemas.microsoft.com/office/drawing/2014/main" id="{329B7269-CBEC-4CEB-3630-5168364031D9}"/>
                </a:ext>
              </a:extLst>
            </p:cNvPr>
            <p:cNvSpPr/>
            <p:nvPr/>
          </p:nvSpPr>
          <p:spPr>
            <a:xfrm rot="16200000">
              <a:off x="790250" y="3468905"/>
              <a:ext cx="2046363" cy="1890000"/>
            </a:xfrm>
            <a:prstGeom prst="roundRect">
              <a:avLst>
                <a:gd name="adj" fmla="val 2984"/>
              </a:avLst>
            </a:prstGeom>
            <a:solidFill>
              <a:srgbClr val="D7E5F2">
                <a:alpha val="52000"/>
              </a:srgbClr>
            </a:solidFill>
            <a:ln w="38100">
              <a:solidFill>
                <a:srgbClr val="061F6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  <a:latin typeface="Aptos" panose="020B050204020402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258" name="Metin kutusu 257">
              <a:extLst>
                <a:ext uri="{FF2B5EF4-FFF2-40B4-BE49-F238E27FC236}">
                  <a16:creationId xmlns:a16="http://schemas.microsoft.com/office/drawing/2014/main" id="{F966EF68-026C-AA41-B3EB-2A128D97AB3A}"/>
                </a:ext>
              </a:extLst>
            </p:cNvPr>
            <p:cNvSpPr txBox="1"/>
            <p:nvPr/>
          </p:nvSpPr>
          <p:spPr>
            <a:xfrm>
              <a:off x="2049620" y="4829303"/>
              <a:ext cx="227817" cy="30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240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…</a:t>
              </a:r>
              <a:endParaRPr lang="en-US" sz="1350" dirty="0">
                <a:solidFill>
                  <a:srgbClr val="E63946"/>
                </a:solidFill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259" name="Metin kutusu 258">
              <a:extLst>
                <a:ext uri="{FF2B5EF4-FFF2-40B4-BE49-F238E27FC236}">
                  <a16:creationId xmlns:a16="http://schemas.microsoft.com/office/drawing/2014/main" id="{02D79B81-4674-20A9-7A5A-CFD5529E445B}"/>
                </a:ext>
              </a:extLst>
            </p:cNvPr>
            <p:cNvSpPr txBox="1"/>
            <p:nvPr/>
          </p:nvSpPr>
          <p:spPr>
            <a:xfrm>
              <a:off x="2043392" y="3747817"/>
              <a:ext cx="227817" cy="30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240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…</a:t>
              </a:r>
              <a:endParaRPr lang="en-US" sz="1350" dirty="0">
                <a:solidFill>
                  <a:srgbClr val="E63946"/>
                </a:solidFill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cxnSp>
          <p:nvCxnSpPr>
            <p:cNvPr id="441" name="Düz Bağlayıcı 440">
              <a:extLst>
                <a:ext uri="{FF2B5EF4-FFF2-40B4-BE49-F238E27FC236}">
                  <a16:creationId xmlns:a16="http://schemas.microsoft.com/office/drawing/2014/main" id="{A40CDAA0-3E3D-C9AF-6AA8-AB395461E886}"/>
                </a:ext>
              </a:extLst>
            </p:cNvPr>
            <p:cNvCxnSpPr>
              <a:cxnSpLocks/>
            </p:cNvCxnSpPr>
            <p:nvPr/>
          </p:nvCxnSpPr>
          <p:spPr>
            <a:xfrm>
              <a:off x="1226451" y="4413533"/>
              <a:ext cx="1522603" cy="371"/>
            </a:xfrm>
            <a:prstGeom prst="line">
              <a:avLst/>
            </a:prstGeom>
            <a:ln w="28575">
              <a:solidFill>
                <a:srgbClr val="F725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Düz Bağlayıcı 575">
              <a:extLst>
                <a:ext uri="{FF2B5EF4-FFF2-40B4-BE49-F238E27FC236}">
                  <a16:creationId xmlns:a16="http://schemas.microsoft.com/office/drawing/2014/main" id="{6AECABFA-D12A-84E2-2C52-E694191DC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498" y="4568589"/>
              <a:ext cx="1" cy="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Düz Bağlayıcı 578">
              <a:extLst>
                <a:ext uri="{FF2B5EF4-FFF2-40B4-BE49-F238E27FC236}">
                  <a16:creationId xmlns:a16="http://schemas.microsoft.com/office/drawing/2014/main" id="{812427C8-E94A-C14F-F676-39D2A0F80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2441" y="4568589"/>
              <a:ext cx="1" cy="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Düz Bağlayıcı 584">
              <a:extLst>
                <a:ext uri="{FF2B5EF4-FFF2-40B4-BE49-F238E27FC236}">
                  <a16:creationId xmlns:a16="http://schemas.microsoft.com/office/drawing/2014/main" id="{6325D748-2E99-9DFC-9B5D-1F5B7EC08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0962" y="4568589"/>
              <a:ext cx="2" cy="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Metin kutusu 599">
              <a:extLst>
                <a:ext uri="{FF2B5EF4-FFF2-40B4-BE49-F238E27FC236}">
                  <a16:creationId xmlns:a16="http://schemas.microsoft.com/office/drawing/2014/main" id="{8536DBD7-9CE2-AE94-1761-2D5C929F16C6}"/>
                </a:ext>
              </a:extLst>
            </p:cNvPr>
            <p:cNvSpPr txBox="1"/>
            <p:nvPr/>
          </p:nvSpPr>
          <p:spPr>
            <a:xfrm>
              <a:off x="1321498" y="5433727"/>
              <a:ext cx="11221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 Chip</a:t>
              </a:r>
              <a:endParaRPr lang="en-US" dirty="0"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cxnSp>
          <p:nvCxnSpPr>
            <p:cNvPr id="11" name="Düz Bağlayıcı 440">
              <a:extLst>
                <a:ext uri="{FF2B5EF4-FFF2-40B4-BE49-F238E27FC236}">
                  <a16:creationId xmlns:a16="http://schemas.microsoft.com/office/drawing/2014/main" id="{C987677E-1214-3D45-B6AE-1B87A5C6704A}"/>
                </a:ext>
              </a:extLst>
            </p:cNvPr>
            <p:cNvCxnSpPr>
              <a:cxnSpLocks/>
            </p:cNvCxnSpPr>
            <p:nvPr/>
          </p:nvCxnSpPr>
          <p:spPr>
            <a:xfrm>
              <a:off x="1455951" y="4315565"/>
              <a:ext cx="1222" cy="224370"/>
            </a:xfrm>
            <a:prstGeom prst="line">
              <a:avLst/>
            </a:prstGeom>
            <a:ln w="28575">
              <a:solidFill>
                <a:srgbClr val="F725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440">
              <a:extLst>
                <a:ext uri="{FF2B5EF4-FFF2-40B4-BE49-F238E27FC236}">
                  <a16:creationId xmlns:a16="http://schemas.microsoft.com/office/drawing/2014/main" id="{56E206DB-C78E-65A9-E6E1-1277DDDE0BA8}"/>
                </a:ext>
              </a:extLst>
            </p:cNvPr>
            <p:cNvCxnSpPr>
              <a:cxnSpLocks/>
            </p:cNvCxnSpPr>
            <p:nvPr/>
          </p:nvCxnSpPr>
          <p:spPr>
            <a:xfrm>
              <a:off x="1836929" y="4315565"/>
              <a:ext cx="347" cy="224370"/>
            </a:xfrm>
            <a:prstGeom prst="line">
              <a:avLst/>
            </a:prstGeom>
            <a:ln w="28575">
              <a:solidFill>
                <a:srgbClr val="F725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440">
              <a:extLst>
                <a:ext uri="{FF2B5EF4-FFF2-40B4-BE49-F238E27FC236}">
                  <a16:creationId xmlns:a16="http://schemas.microsoft.com/office/drawing/2014/main" id="{62017A40-2450-5124-F7BA-EBA83CC90EAD}"/>
                </a:ext>
              </a:extLst>
            </p:cNvPr>
            <p:cNvCxnSpPr>
              <a:cxnSpLocks/>
            </p:cNvCxnSpPr>
            <p:nvPr/>
          </p:nvCxnSpPr>
          <p:spPr>
            <a:xfrm>
              <a:off x="2490934" y="4315565"/>
              <a:ext cx="1" cy="224370"/>
            </a:xfrm>
            <a:prstGeom prst="line">
              <a:avLst/>
            </a:prstGeom>
            <a:ln w="28575">
              <a:solidFill>
                <a:srgbClr val="F725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Dikdörtgen 235">
              <a:extLst>
                <a:ext uri="{FF2B5EF4-FFF2-40B4-BE49-F238E27FC236}">
                  <a16:creationId xmlns:a16="http://schemas.microsoft.com/office/drawing/2014/main" id="{D59EA3FF-E835-5B80-3142-06B1352DE428}"/>
                </a:ext>
              </a:extLst>
            </p:cNvPr>
            <p:cNvSpPr/>
            <p:nvPr/>
          </p:nvSpPr>
          <p:spPr>
            <a:xfrm rot="16200000">
              <a:off x="128464" y="4288029"/>
              <a:ext cx="1915280" cy="266247"/>
            </a:xfrm>
            <a:prstGeom prst="roundRect">
              <a:avLst/>
            </a:prstGeom>
            <a:solidFill>
              <a:srgbClr val="1B4B8A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Chip I/O</a:t>
              </a:r>
            </a:p>
          </p:txBody>
        </p:sp>
        <p:sp>
          <p:nvSpPr>
            <p:cNvPr id="9" name="Dikdörtgen 253">
              <a:extLst>
                <a:ext uri="{FF2B5EF4-FFF2-40B4-BE49-F238E27FC236}">
                  <a16:creationId xmlns:a16="http://schemas.microsoft.com/office/drawing/2014/main" id="{2E6F131D-3F90-7230-0D0F-A4E7DA7862BB}"/>
                </a:ext>
              </a:extLst>
            </p:cNvPr>
            <p:cNvSpPr/>
            <p:nvPr/>
          </p:nvSpPr>
          <p:spPr>
            <a:xfrm rot="16200000">
              <a:off x="1425177" y="3746087"/>
              <a:ext cx="840980" cy="266245"/>
            </a:xfrm>
            <a:prstGeom prst="roundRect">
              <a:avLst/>
            </a:prstGeom>
            <a:solidFill>
              <a:srgbClr val="FCDB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Bank</a:t>
              </a:r>
            </a:p>
          </p:txBody>
        </p:sp>
        <p:sp>
          <p:nvSpPr>
            <p:cNvPr id="10" name="Dikdörtgen 253">
              <a:extLst>
                <a:ext uri="{FF2B5EF4-FFF2-40B4-BE49-F238E27FC236}">
                  <a16:creationId xmlns:a16="http://schemas.microsoft.com/office/drawing/2014/main" id="{9E05B810-B98A-E507-4376-387115344C01}"/>
                </a:ext>
              </a:extLst>
            </p:cNvPr>
            <p:cNvSpPr/>
            <p:nvPr/>
          </p:nvSpPr>
          <p:spPr>
            <a:xfrm rot="16200000">
              <a:off x="1045800" y="3746087"/>
              <a:ext cx="840980" cy="266245"/>
            </a:xfrm>
            <a:prstGeom prst="roundRect">
              <a:avLst/>
            </a:prstGeom>
            <a:solidFill>
              <a:srgbClr val="FCDB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Bank</a:t>
              </a:r>
            </a:p>
          </p:txBody>
        </p:sp>
        <p:sp>
          <p:nvSpPr>
            <p:cNvPr id="12" name="Dikdörtgen 253">
              <a:extLst>
                <a:ext uri="{FF2B5EF4-FFF2-40B4-BE49-F238E27FC236}">
                  <a16:creationId xmlns:a16="http://schemas.microsoft.com/office/drawing/2014/main" id="{70014589-0DB8-9D21-2D7A-9E153EFBF83B}"/>
                </a:ext>
              </a:extLst>
            </p:cNvPr>
            <p:cNvSpPr/>
            <p:nvPr/>
          </p:nvSpPr>
          <p:spPr>
            <a:xfrm rot="16200000">
              <a:off x="1425177" y="4832343"/>
              <a:ext cx="840980" cy="266245"/>
            </a:xfrm>
            <a:prstGeom prst="roundRect">
              <a:avLst/>
            </a:prstGeom>
            <a:solidFill>
              <a:srgbClr val="FCDB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Bank</a:t>
              </a:r>
            </a:p>
          </p:txBody>
        </p:sp>
        <p:sp>
          <p:nvSpPr>
            <p:cNvPr id="13" name="Dikdörtgen 253">
              <a:extLst>
                <a:ext uri="{FF2B5EF4-FFF2-40B4-BE49-F238E27FC236}">
                  <a16:creationId xmlns:a16="http://schemas.microsoft.com/office/drawing/2014/main" id="{25E86A9D-30FD-4078-81DF-686F0186DA39}"/>
                </a:ext>
              </a:extLst>
            </p:cNvPr>
            <p:cNvSpPr/>
            <p:nvPr/>
          </p:nvSpPr>
          <p:spPr>
            <a:xfrm rot="16200000">
              <a:off x="1045801" y="4832343"/>
              <a:ext cx="840980" cy="266245"/>
            </a:xfrm>
            <a:prstGeom prst="roundRect">
              <a:avLst/>
            </a:prstGeom>
            <a:solidFill>
              <a:srgbClr val="FCDB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Bank</a:t>
              </a:r>
            </a:p>
          </p:txBody>
        </p:sp>
        <p:sp>
          <p:nvSpPr>
            <p:cNvPr id="16" name="Dikdörtgen 253">
              <a:extLst>
                <a:ext uri="{FF2B5EF4-FFF2-40B4-BE49-F238E27FC236}">
                  <a16:creationId xmlns:a16="http://schemas.microsoft.com/office/drawing/2014/main" id="{A5BE1A9D-F198-6AFB-EED0-56334A350791}"/>
                </a:ext>
              </a:extLst>
            </p:cNvPr>
            <p:cNvSpPr/>
            <p:nvPr/>
          </p:nvSpPr>
          <p:spPr>
            <a:xfrm rot="16200000">
              <a:off x="2070446" y="4832342"/>
              <a:ext cx="840980" cy="266245"/>
            </a:xfrm>
            <a:prstGeom prst="roundRect">
              <a:avLst/>
            </a:prstGeom>
            <a:solidFill>
              <a:srgbClr val="FCDB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Bank</a:t>
              </a:r>
            </a:p>
          </p:txBody>
        </p:sp>
        <p:sp>
          <p:nvSpPr>
            <p:cNvPr id="254" name="Dikdörtgen 253">
              <a:extLst>
                <a:ext uri="{FF2B5EF4-FFF2-40B4-BE49-F238E27FC236}">
                  <a16:creationId xmlns:a16="http://schemas.microsoft.com/office/drawing/2014/main" id="{41CA0289-8A9F-FC99-3071-D0993AEA100F}"/>
                </a:ext>
              </a:extLst>
            </p:cNvPr>
            <p:cNvSpPr/>
            <p:nvPr/>
          </p:nvSpPr>
          <p:spPr>
            <a:xfrm rot="16200000">
              <a:off x="2070444" y="3755815"/>
              <a:ext cx="840980" cy="266245"/>
            </a:xfrm>
            <a:prstGeom prst="roundRect">
              <a:avLst/>
            </a:prstGeom>
            <a:solidFill>
              <a:srgbClr val="FCDBDD"/>
            </a:solidFill>
            <a:ln w="1905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rgbClr val="E63946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Bank</a:t>
              </a: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5DA25D18-EBD9-6AEC-B4B5-ED3819B98405}"/>
              </a:ext>
            </a:extLst>
          </p:cNvPr>
          <p:cNvGrpSpPr/>
          <p:nvPr/>
        </p:nvGrpSpPr>
        <p:grpSpPr>
          <a:xfrm>
            <a:off x="3576063" y="3478777"/>
            <a:ext cx="1527437" cy="2350206"/>
            <a:chOff x="3545783" y="3195625"/>
            <a:chExt cx="1527437" cy="2350206"/>
          </a:xfrm>
        </p:grpSpPr>
        <p:sp>
          <p:nvSpPr>
            <p:cNvPr id="35" name="Dikdörtgen 253">
              <a:extLst>
                <a:ext uri="{FF2B5EF4-FFF2-40B4-BE49-F238E27FC236}">
                  <a16:creationId xmlns:a16="http://schemas.microsoft.com/office/drawing/2014/main" id="{CF4E778A-6538-1ACD-B1AC-671A2EADC09C}"/>
                </a:ext>
              </a:extLst>
            </p:cNvPr>
            <p:cNvSpPr/>
            <p:nvPr/>
          </p:nvSpPr>
          <p:spPr>
            <a:xfrm rot="16200000">
              <a:off x="3285949" y="3455459"/>
              <a:ext cx="2047105" cy="1527437"/>
            </a:xfrm>
            <a:prstGeom prst="roundRect">
              <a:avLst>
                <a:gd name="adj" fmla="val 2921"/>
              </a:avLst>
            </a:prstGeom>
            <a:solidFill>
              <a:srgbClr val="FCDBDD"/>
            </a:solidFill>
            <a:ln w="38100">
              <a:solidFill>
                <a:srgbClr val="E639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50204020402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36" name="Metin kutusu 599">
              <a:extLst>
                <a:ext uri="{FF2B5EF4-FFF2-40B4-BE49-F238E27FC236}">
                  <a16:creationId xmlns:a16="http://schemas.microsoft.com/office/drawing/2014/main" id="{BF09D3BA-B614-2AB2-E59E-5073FDD8047C}"/>
                </a:ext>
              </a:extLst>
            </p:cNvPr>
            <p:cNvSpPr txBox="1"/>
            <p:nvPr/>
          </p:nvSpPr>
          <p:spPr>
            <a:xfrm>
              <a:off x="3839811" y="5245749"/>
              <a:ext cx="112115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 Bank</a:t>
              </a:r>
              <a:endParaRPr lang="en-US" dirty="0"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sp>
          <p:nvSpPr>
            <p:cNvPr id="449" name="Dikdörtgen 251">
              <a:extLst>
                <a:ext uri="{FF2B5EF4-FFF2-40B4-BE49-F238E27FC236}">
                  <a16:creationId xmlns:a16="http://schemas.microsoft.com/office/drawing/2014/main" id="{0956E4E9-4DBF-39D6-E476-877256BDAE4D}"/>
                </a:ext>
              </a:extLst>
            </p:cNvPr>
            <p:cNvSpPr/>
            <p:nvPr/>
          </p:nvSpPr>
          <p:spPr>
            <a:xfrm>
              <a:off x="3589583" y="3446344"/>
              <a:ext cx="1417500" cy="1972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 Subarray 0</a:t>
              </a:r>
            </a:p>
          </p:txBody>
        </p:sp>
        <p:sp>
          <p:nvSpPr>
            <p:cNvPr id="450" name="Dikdörtgen 256">
              <a:extLst>
                <a:ext uri="{FF2B5EF4-FFF2-40B4-BE49-F238E27FC236}">
                  <a16:creationId xmlns:a16="http://schemas.microsoft.com/office/drawing/2014/main" id="{3941A5D5-631B-B36C-46C7-D1B85770B584}"/>
                </a:ext>
              </a:extLst>
            </p:cNvPr>
            <p:cNvSpPr/>
            <p:nvPr/>
          </p:nvSpPr>
          <p:spPr>
            <a:xfrm>
              <a:off x="3595909" y="3254144"/>
              <a:ext cx="1417500" cy="170123"/>
            </a:xfrm>
            <a:prstGeom prst="roundRect">
              <a:avLst/>
            </a:prstGeom>
            <a:solidFill>
              <a:srgbClr val="1B4B8A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Sense Amplifiers</a:t>
              </a:r>
            </a:p>
          </p:txBody>
        </p:sp>
        <p:sp>
          <p:nvSpPr>
            <p:cNvPr id="460" name="Dikdörtgen 251">
              <a:extLst>
                <a:ext uri="{FF2B5EF4-FFF2-40B4-BE49-F238E27FC236}">
                  <a16:creationId xmlns:a16="http://schemas.microsoft.com/office/drawing/2014/main" id="{204D3F46-86EE-5F3A-719B-265BB946C38C}"/>
                </a:ext>
              </a:extLst>
            </p:cNvPr>
            <p:cNvSpPr/>
            <p:nvPr/>
          </p:nvSpPr>
          <p:spPr>
            <a:xfrm>
              <a:off x="3589583" y="3857857"/>
              <a:ext cx="1417500" cy="1972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 Subarray 1</a:t>
              </a:r>
            </a:p>
          </p:txBody>
        </p:sp>
        <p:sp>
          <p:nvSpPr>
            <p:cNvPr id="461" name="Dikdörtgen 256">
              <a:extLst>
                <a:ext uri="{FF2B5EF4-FFF2-40B4-BE49-F238E27FC236}">
                  <a16:creationId xmlns:a16="http://schemas.microsoft.com/office/drawing/2014/main" id="{544414E8-D401-0984-7549-D8CF201D6EF1}"/>
                </a:ext>
              </a:extLst>
            </p:cNvPr>
            <p:cNvSpPr/>
            <p:nvPr/>
          </p:nvSpPr>
          <p:spPr>
            <a:xfrm>
              <a:off x="3595909" y="3665657"/>
              <a:ext cx="1417500" cy="170123"/>
            </a:xfrm>
            <a:prstGeom prst="roundRect">
              <a:avLst/>
            </a:prstGeom>
            <a:solidFill>
              <a:srgbClr val="1B4B8A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Sense Amplifiers</a:t>
              </a:r>
            </a:p>
          </p:txBody>
        </p:sp>
        <p:sp>
          <p:nvSpPr>
            <p:cNvPr id="462" name="Dikdörtgen 251">
              <a:extLst>
                <a:ext uri="{FF2B5EF4-FFF2-40B4-BE49-F238E27FC236}">
                  <a16:creationId xmlns:a16="http://schemas.microsoft.com/office/drawing/2014/main" id="{E704B045-3AB2-E87B-6744-748827A74D48}"/>
                </a:ext>
              </a:extLst>
            </p:cNvPr>
            <p:cNvSpPr/>
            <p:nvPr/>
          </p:nvSpPr>
          <p:spPr>
            <a:xfrm>
              <a:off x="3583258" y="4272859"/>
              <a:ext cx="1416053" cy="1972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 Subarray 2</a:t>
              </a:r>
            </a:p>
          </p:txBody>
        </p:sp>
        <p:sp>
          <p:nvSpPr>
            <p:cNvPr id="463" name="Dikdörtgen 256">
              <a:extLst>
                <a:ext uri="{FF2B5EF4-FFF2-40B4-BE49-F238E27FC236}">
                  <a16:creationId xmlns:a16="http://schemas.microsoft.com/office/drawing/2014/main" id="{82A5CAE6-B285-EB47-DACC-4B091854EB9C}"/>
                </a:ext>
              </a:extLst>
            </p:cNvPr>
            <p:cNvSpPr/>
            <p:nvPr/>
          </p:nvSpPr>
          <p:spPr>
            <a:xfrm>
              <a:off x="3589583" y="4080659"/>
              <a:ext cx="1416641" cy="170123"/>
            </a:xfrm>
            <a:prstGeom prst="roundRect">
              <a:avLst/>
            </a:prstGeom>
            <a:solidFill>
              <a:srgbClr val="1B4B8A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Sense Amplifiers</a:t>
              </a:r>
            </a:p>
          </p:txBody>
        </p:sp>
        <p:sp>
          <p:nvSpPr>
            <p:cNvPr id="464" name="Dikdörtgen 251">
              <a:extLst>
                <a:ext uri="{FF2B5EF4-FFF2-40B4-BE49-F238E27FC236}">
                  <a16:creationId xmlns:a16="http://schemas.microsoft.com/office/drawing/2014/main" id="{DB38B5EA-2D5A-6580-E1AA-E9C12DE1E780}"/>
                </a:ext>
              </a:extLst>
            </p:cNvPr>
            <p:cNvSpPr/>
            <p:nvPr/>
          </p:nvSpPr>
          <p:spPr>
            <a:xfrm>
              <a:off x="3595909" y="4794898"/>
              <a:ext cx="1410315" cy="1972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 Subarray N</a:t>
              </a:r>
            </a:p>
          </p:txBody>
        </p:sp>
        <p:sp>
          <p:nvSpPr>
            <p:cNvPr id="465" name="Dikdörtgen 256">
              <a:extLst>
                <a:ext uri="{FF2B5EF4-FFF2-40B4-BE49-F238E27FC236}">
                  <a16:creationId xmlns:a16="http://schemas.microsoft.com/office/drawing/2014/main" id="{8071B82F-2071-F185-1A8F-75BF6656030B}"/>
                </a:ext>
              </a:extLst>
            </p:cNvPr>
            <p:cNvSpPr/>
            <p:nvPr/>
          </p:nvSpPr>
          <p:spPr>
            <a:xfrm>
              <a:off x="3595908" y="5014313"/>
              <a:ext cx="1414789" cy="170123"/>
            </a:xfrm>
            <a:prstGeom prst="roundRect">
              <a:avLst/>
            </a:prstGeom>
            <a:solidFill>
              <a:srgbClr val="1B4B8A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Sense Amplifiers</a:t>
              </a:r>
            </a:p>
          </p:txBody>
        </p:sp>
        <p:sp>
          <p:nvSpPr>
            <p:cNvPr id="466" name="Metin kutusu 258">
              <a:extLst>
                <a:ext uri="{FF2B5EF4-FFF2-40B4-BE49-F238E27FC236}">
                  <a16:creationId xmlns:a16="http://schemas.microsoft.com/office/drawing/2014/main" id="{49F1446A-3370-ABDE-B2D8-47A0B62F9F01}"/>
                </a:ext>
              </a:extLst>
            </p:cNvPr>
            <p:cNvSpPr txBox="1"/>
            <p:nvPr/>
          </p:nvSpPr>
          <p:spPr>
            <a:xfrm rot="5400000">
              <a:off x="4211005" y="4481475"/>
              <a:ext cx="227817" cy="30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…</a:t>
              </a:r>
              <a:endPara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2DB0D076-9AD4-7F6D-BBD8-6665984BF01B}"/>
              </a:ext>
            </a:extLst>
          </p:cNvPr>
          <p:cNvGrpSpPr/>
          <p:nvPr/>
        </p:nvGrpSpPr>
        <p:grpSpPr>
          <a:xfrm>
            <a:off x="5659368" y="3409595"/>
            <a:ext cx="2460271" cy="300252"/>
            <a:chOff x="5659368" y="3108275"/>
            <a:chExt cx="2460271" cy="300252"/>
          </a:xfrm>
        </p:grpSpPr>
        <p:sp>
          <p:nvSpPr>
            <p:cNvPr id="806" name="Metin kutusu 420">
              <a:extLst>
                <a:ext uri="{FF2B5EF4-FFF2-40B4-BE49-F238E27FC236}">
                  <a16:creationId xmlns:a16="http://schemas.microsoft.com/office/drawing/2014/main" id="{2F77AC01-7DD2-BC2A-7E32-259048DC994C}"/>
                </a:ext>
              </a:extLst>
            </p:cNvPr>
            <p:cNvSpPr txBox="1"/>
            <p:nvPr/>
          </p:nvSpPr>
          <p:spPr>
            <a:xfrm>
              <a:off x="7080974" y="3108275"/>
              <a:ext cx="10386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B2C8E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DRAM</a:t>
              </a:r>
              <a:r>
                <a:rPr lang="en-US" sz="525" dirty="0">
                  <a:solidFill>
                    <a:srgbClr val="5B2C8E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 </a:t>
              </a:r>
              <a:r>
                <a:rPr lang="en-US" sz="1200" dirty="0">
                  <a:solidFill>
                    <a:srgbClr val="5B2C8E"/>
                  </a:solidFill>
                  <a:latin typeface="Aptos"/>
                  <a:ea typeface="Aptos" panose="020B0609020000020004" pitchFamily="49" charset="0"/>
                  <a:cs typeface="Aptos" panose="020B0609020000020004" pitchFamily="49" charset="0"/>
                </a:rPr>
                <a:t>Row</a:t>
              </a:r>
            </a:p>
          </p:txBody>
        </p:sp>
        <p:sp>
          <p:nvSpPr>
            <p:cNvPr id="805" name="Dikdörtgen 256">
              <a:extLst>
                <a:ext uri="{FF2B5EF4-FFF2-40B4-BE49-F238E27FC236}">
                  <a16:creationId xmlns:a16="http://schemas.microsoft.com/office/drawing/2014/main" id="{877AB301-DC07-8964-F17D-A54FA71C7B6F}"/>
                </a:ext>
              </a:extLst>
            </p:cNvPr>
            <p:cNvSpPr/>
            <p:nvPr/>
          </p:nvSpPr>
          <p:spPr>
            <a:xfrm>
              <a:off x="5659368" y="3261212"/>
              <a:ext cx="1249808" cy="147315"/>
            </a:xfrm>
            <a:prstGeom prst="roundRect">
              <a:avLst/>
            </a:prstGeom>
            <a:noFill/>
            <a:ln w="19050">
              <a:solidFill>
                <a:srgbClr val="5B2C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7A62E7"/>
                </a:solidFill>
                <a:latin typeface="Aptos" panose="020B0502040204020203" pitchFamily="34" charset="0"/>
                <a:ea typeface="Aptos" panose="020B0609020000020004" pitchFamily="49" charset="0"/>
                <a:cs typeface="Aptos" panose="020B0609020000020004" pitchFamily="49" charset="0"/>
              </a:endParaRPr>
            </a:p>
          </p:txBody>
        </p:sp>
        <p:cxnSp>
          <p:nvCxnSpPr>
            <p:cNvPr id="807" name="Straight Arrow Connector 806">
              <a:extLst>
                <a:ext uri="{FF2B5EF4-FFF2-40B4-BE49-F238E27FC236}">
                  <a16:creationId xmlns:a16="http://schemas.microsoft.com/office/drawing/2014/main" id="{9EA9D32C-8247-AEF1-BAE1-2910F7CDE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911" y="3222073"/>
              <a:ext cx="286407" cy="109337"/>
            </a:xfrm>
            <a:prstGeom prst="straightConnector1">
              <a:avLst/>
            </a:prstGeom>
            <a:ln w="19050">
              <a:solidFill>
                <a:srgbClr val="5B2C8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5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1350-FE72-CF46-BC2F-3F56C830E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4A25-1376-D54B-520D-C79A12BC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Evaluation: Area </a:t>
            </a:r>
            <a:r>
              <a:rPr lang="en-US" dirty="0"/>
              <a:t>and</a:t>
            </a:r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 Power Overheads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ADEFC-1221-CB8D-DF9C-9876455D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60</a:t>
            </a:fld>
            <a:endParaRPr lang="tr-T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1BE6B-6D03-0D2E-D3FC-FAED09E7A97E}"/>
              </a:ext>
            </a:extLst>
          </p:cNvPr>
          <p:cNvSpPr txBox="1"/>
          <p:nvPr/>
        </p:nvSpPr>
        <p:spPr>
          <a:xfrm>
            <a:off x="-5" y="1000136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 requires: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7.5 KB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of SRAM for 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2.5 KB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of SRAM for 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Hardware Implementation &amp; Synthesis: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implemented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in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 </a:t>
            </a: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Verilog</a:t>
            </a:r>
            <a:endParaRPr lang="en-US" sz="2200" dirty="0">
              <a:solidFill>
                <a:srgbClr val="E63946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E63946"/>
                </a:solidFill>
                <a:latin typeface="Aptos" panose="020B0503050203000203" pitchFamily="34" charset="0"/>
              </a:rPr>
              <a:t>OpenRoad</a:t>
            </a: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 + </a:t>
            </a:r>
            <a:r>
              <a:rPr lang="en-US" sz="2200" b="1" dirty="0" err="1">
                <a:solidFill>
                  <a:srgbClr val="E63946"/>
                </a:solidFill>
                <a:latin typeface="Aptos" panose="020B0503050203000203" pitchFamily="34" charset="0"/>
              </a:rPr>
              <a:t>NanGate</a:t>
            </a: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 45nm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Open-Source Cell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Area Overheads: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0.1 mm</a:t>
            </a:r>
            <a:r>
              <a:rPr lang="en-US" sz="2200" b="1" baseline="30000" dirty="0">
                <a:solidFill>
                  <a:srgbClr val="E63946"/>
                </a:solidFill>
                <a:latin typeface="Aptos" panose="020B0503050203000203" pitchFamily="34" charset="0"/>
              </a:rPr>
              <a:t>2</a:t>
            </a: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for 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0.03 mm</a:t>
            </a:r>
            <a:r>
              <a:rPr lang="en-US" sz="2200" b="1" baseline="30000" dirty="0">
                <a:solidFill>
                  <a:srgbClr val="E63946"/>
                </a:solidFill>
                <a:latin typeface="Aptos" panose="020B0503050203000203" pitchFamily="34" charset="0"/>
              </a:rPr>
              <a:t>2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for 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Power Overheads: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50 </a:t>
            </a:r>
            <a:r>
              <a:rPr lang="en-US" sz="2200" b="1" dirty="0" err="1">
                <a:solidFill>
                  <a:srgbClr val="E63946"/>
                </a:solidFill>
                <a:latin typeface="Aptos" panose="020B0503050203000203" pitchFamily="34" charset="0"/>
              </a:rPr>
              <a:t>mW</a:t>
            </a: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for 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E63946"/>
                </a:solidFill>
                <a:latin typeface="Aptos" panose="020B0503050203000203" pitchFamily="34" charset="0"/>
              </a:rPr>
              <a:t>15 </a:t>
            </a:r>
            <a:r>
              <a:rPr lang="en-US" sz="2200" b="1" dirty="0" err="1">
                <a:solidFill>
                  <a:srgbClr val="E63946"/>
                </a:solidFill>
                <a:latin typeface="Aptos" panose="020B0503050203000203" pitchFamily="34" charset="0"/>
              </a:rPr>
              <a:t>mW</a:t>
            </a:r>
            <a:r>
              <a:rPr lang="en-US" sz="2200" b="1" baseline="30000" dirty="0">
                <a:solidFill>
                  <a:srgbClr val="E63946"/>
                </a:solidFill>
                <a:latin typeface="Aptos" panose="020B0503050203000203" pitchFamily="34" charset="0"/>
              </a:rPr>
              <a:t> 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for 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ColumnKeeper-P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1F60"/>
              </a:solidFill>
              <a:latin typeface="Apto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29EC2-DEF9-B6F5-D1F7-4CFCF005B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ECD7-64F2-2BA0-F613-C5DF45C2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52B84-4A76-6F93-2C57-BAFDDF6A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61</a:t>
            </a:fld>
            <a:endParaRPr lang="tr-T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C4AB5C-3E63-B963-9069-145939395386}"/>
              </a:ext>
            </a:extLst>
          </p:cNvPr>
          <p:cNvSpPr txBox="1"/>
          <p:nvPr/>
        </p:nvSpPr>
        <p:spPr>
          <a:xfrm>
            <a:off x="0" y="141161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Evaluation of ColumnKeeper with </a:t>
            </a:r>
            <a:b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</a:br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Subarray-level Parallelism </a:t>
            </a: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[Kim+, ISCA 2012]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Impact </a:t>
            </a: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of physical page allocation policy on </a:t>
            </a:r>
            <a:b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</a:b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the </a:t>
            </a:r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performance overheads</a:t>
            </a: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 of ColumnKeeper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Performance evaluation </a:t>
            </a: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of ColumnKeeper integrated with </a:t>
            </a:r>
            <a:r>
              <a:rPr lang="en-US" sz="2400" b="1" dirty="0" err="1">
                <a:solidFill>
                  <a:srgbClr val="001F60"/>
                </a:solidFill>
                <a:latin typeface="Aptos" panose="020B0503050203000203" pitchFamily="34" charset="0"/>
              </a:rPr>
              <a:t>RowHammer</a:t>
            </a:r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 mitigation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Performance evaluation </a:t>
            </a: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under </a:t>
            </a:r>
            <a:r>
              <a:rPr lang="en-US" sz="2400" b="1" dirty="0">
                <a:solidFill>
                  <a:srgbClr val="E63946"/>
                </a:solidFill>
                <a:latin typeface="Aptos" panose="020B0503050203000203" pitchFamily="34" charset="0"/>
              </a:rPr>
              <a:t>adversarial workloads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An </a:t>
            </a:r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in-DRAM implementation </a:t>
            </a:r>
            <a:r>
              <a:rPr lang="en-US" sz="2400" dirty="0">
                <a:solidFill>
                  <a:srgbClr val="001F60"/>
                </a:solidFill>
                <a:latin typeface="Aptos" panose="020B0503050203000203" pitchFamily="34" charset="0"/>
              </a:rPr>
              <a:t>of our design</a:t>
            </a:r>
          </a:p>
        </p:txBody>
      </p:sp>
    </p:spTree>
    <p:extLst>
      <p:ext uri="{BB962C8B-B14F-4D97-AF65-F5344CB8AC3E}">
        <p14:creationId xmlns:p14="http://schemas.microsoft.com/office/powerpoint/2010/main" val="24972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7F83D-D398-CDE7-B49E-04E607E0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7403-3F7B-50C1-2498-8F16A653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Available on </a:t>
            </a:r>
            <a:r>
              <a:rPr lang="en-US" dirty="0" err="1">
                <a:solidFill>
                  <a:srgbClr val="002060"/>
                </a:solidFill>
                <a:latin typeface="Aptos" panose="020B0503050203000203" pitchFamily="34" charset="0"/>
              </a:rPr>
              <a:t>arXiv</a:t>
            </a:r>
            <a:endParaRPr lang="en-US" dirty="0">
              <a:solidFill>
                <a:srgbClr val="002060"/>
              </a:solidFill>
              <a:latin typeface="Aptos" panose="020B050305020300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0D5E-ADAE-19FC-1145-B57E09AB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62</a:t>
            </a:fld>
            <a:endParaRPr lang="tr-TR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0C43C0-2289-F5E4-92F3-AB697B383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72"/>
          <a:stretch>
            <a:fillRect/>
          </a:stretch>
        </p:blipFill>
        <p:spPr>
          <a:xfrm>
            <a:off x="102337" y="1168399"/>
            <a:ext cx="8939326" cy="1967122"/>
          </a:xfrm>
          <a:prstGeom prst="rect">
            <a:avLst/>
          </a:prstGeom>
          <a:ln w="19050">
            <a:solidFill>
              <a:srgbClr val="001F60"/>
            </a:solidFill>
          </a:ln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7F58C9D-91E6-3E8D-2841-30379EB871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6924" y="3372274"/>
            <a:ext cx="2164079" cy="21640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575264A-3F89-906C-B9F6-0B7DCFAE89EE}"/>
              </a:ext>
            </a:extLst>
          </p:cNvPr>
          <p:cNvSpPr txBox="1"/>
          <p:nvPr/>
        </p:nvSpPr>
        <p:spPr>
          <a:xfrm>
            <a:off x="2639256" y="5628648"/>
            <a:ext cx="3819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1F60"/>
                </a:solidFill>
                <a:latin typeface="Aptos" panose="020B0503050203000203" pitchFamily="34" charset="0"/>
              </a:rPr>
              <a:t>https://</a:t>
            </a:r>
            <a:r>
              <a:rPr lang="en-US" b="1" u="sng" dirty="0" err="1">
                <a:solidFill>
                  <a:srgbClr val="001F60"/>
                </a:solidFill>
                <a:latin typeface="Aptos" panose="020B0503050203000203" pitchFamily="34" charset="0"/>
              </a:rPr>
              <a:t>arxiv.org</a:t>
            </a:r>
            <a:r>
              <a:rPr lang="en-US" b="1" u="sng" dirty="0">
                <a:solidFill>
                  <a:srgbClr val="001F60"/>
                </a:solidFill>
                <a:latin typeface="Aptos" panose="020B0503050203000203" pitchFamily="34" charset="0"/>
              </a:rPr>
              <a:t>/pdf/2606.22632</a:t>
            </a:r>
          </a:p>
        </p:txBody>
      </p:sp>
    </p:spTree>
    <p:extLst>
      <p:ext uri="{BB962C8B-B14F-4D97-AF65-F5344CB8AC3E}">
        <p14:creationId xmlns:p14="http://schemas.microsoft.com/office/powerpoint/2010/main" val="31910910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C17EA-E5F9-71D6-C3A8-7FB702AB3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32C6-80CC-1536-18F1-2413D6E6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Artifact Evaluated &amp; Open-Source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BDB6A-F9DF-A993-899A-37656260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63</a:t>
            </a:fld>
            <a:endParaRPr lang="tr-TR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3FD87F0-5D86-C402-0BCB-6789C661ED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489955" y="3381070"/>
            <a:ext cx="2164079" cy="21640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B2FFCD-DD61-C178-E438-1DB58C682736}"/>
              </a:ext>
            </a:extLst>
          </p:cNvPr>
          <p:cNvSpPr txBox="1"/>
          <p:nvPr/>
        </p:nvSpPr>
        <p:spPr>
          <a:xfrm>
            <a:off x="2028871" y="5621319"/>
            <a:ext cx="544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1F60"/>
                </a:solidFill>
                <a:latin typeface="Aptos" panose="020B0503050203000203" pitchFamily="34" charset="0"/>
              </a:rPr>
              <a:t>https://</a:t>
            </a:r>
            <a:r>
              <a:rPr lang="en-US" b="1" u="sng" dirty="0" err="1">
                <a:solidFill>
                  <a:srgbClr val="001F60"/>
                </a:solidFill>
                <a:latin typeface="Aptos" panose="020B0503050203000203" pitchFamily="34" charset="0"/>
              </a:rPr>
              <a:t>github.com</a:t>
            </a:r>
            <a:r>
              <a:rPr lang="en-US" b="1" u="sng" dirty="0">
                <a:solidFill>
                  <a:srgbClr val="001F60"/>
                </a:solidFill>
                <a:latin typeface="Aptos" panose="020B0503050203000203" pitchFamily="34" charset="0"/>
              </a:rPr>
              <a:t>/CMU-SAFARI/ColumnKeeper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66524D-5C06-DB3C-9359-CD9C50E51E66}"/>
              </a:ext>
            </a:extLst>
          </p:cNvPr>
          <p:cNvGrpSpPr/>
          <p:nvPr/>
        </p:nvGrpSpPr>
        <p:grpSpPr>
          <a:xfrm>
            <a:off x="7182988" y="123797"/>
            <a:ext cx="1837087" cy="596299"/>
            <a:chOff x="7262439" y="19094"/>
            <a:chExt cx="1839649" cy="5971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94F61E-29AC-EB0F-D2A5-217F7FB97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022" y="27419"/>
              <a:ext cx="580482" cy="5804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8DADDC-AB49-2D0F-8A37-CB03B303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39" y="35743"/>
              <a:ext cx="580482" cy="5804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E416C1-2338-F8DF-597B-B34EB785B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1606" y="19094"/>
              <a:ext cx="580482" cy="58048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889555B-09AE-17DC-A212-FC06EB240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8"/>
          <a:stretch>
            <a:fillRect/>
          </a:stretch>
        </p:blipFill>
        <p:spPr>
          <a:xfrm>
            <a:off x="102337" y="1168399"/>
            <a:ext cx="8929364" cy="1967122"/>
          </a:xfrm>
          <a:prstGeom prst="rect">
            <a:avLst/>
          </a:prstGeom>
          <a:ln w="19050">
            <a:solidFill>
              <a:srgbClr val="001F60"/>
            </a:solidFill>
          </a:ln>
        </p:spPr>
      </p:pic>
    </p:spTree>
    <p:extLst>
      <p:ext uri="{BB962C8B-B14F-4D97-AF65-F5344CB8AC3E}">
        <p14:creationId xmlns:p14="http://schemas.microsoft.com/office/powerpoint/2010/main" val="1666979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639FC-675B-6198-9F62-7D4FBA56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9DC9044B-FB63-198B-4763-619BC324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F1360-82CC-4A7F-DF3A-7F1791D8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64</a:t>
            </a:fld>
            <a:endParaRPr lang="tr-T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C451F4-D7F7-4762-B847-621D4ED57B8A}"/>
              </a:ext>
            </a:extLst>
          </p:cNvPr>
          <p:cNvGrpSpPr/>
          <p:nvPr/>
        </p:nvGrpSpPr>
        <p:grpSpPr>
          <a:xfrm>
            <a:off x="-24" y="1387942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10CF61-9B60-EFB6-3C39-D3F718665361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Background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7B19F3-B4AE-D938-14E9-E47A89FF1773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4ECE62-5315-DB91-B0F4-4734173892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048CDA-C943-E3E7-7D3D-09A1EE1198F5}"/>
              </a:ext>
            </a:extLst>
          </p:cNvPr>
          <p:cNvGrpSpPr/>
          <p:nvPr/>
        </p:nvGrpSpPr>
        <p:grpSpPr>
          <a:xfrm>
            <a:off x="-24" y="2168110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4D1A66-340F-96C9-69C0-B23977AB646E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Motivation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5074AA-933B-800D-032F-265559F8C72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90AC8C-942C-CDFA-8769-85DF265D347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12D28D-8BF7-2244-8907-895DD4AE9922}"/>
              </a:ext>
            </a:extLst>
          </p:cNvPr>
          <p:cNvGrpSpPr/>
          <p:nvPr/>
        </p:nvGrpSpPr>
        <p:grpSpPr>
          <a:xfrm>
            <a:off x="-24" y="2948278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96D854-1577-8375-9333-FDD21421624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ColumnKeeper-D (Deterministic)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DB1C39-E6F4-EBBB-8514-A3999C3A092C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3F59BD-FB8E-5727-65D6-AF091C74A6D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82316B-59EA-383F-580F-2E4DFAA08151}"/>
              </a:ext>
            </a:extLst>
          </p:cNvPr>
          <p:cNvGrpSpPr/>
          <p:nvPr/>
        </p:nvGrpSpPr>
        <p:grpSpPr>
          <a:xfrm>
            <a:off x="-24" y="4508614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CD7E51-BE59-34F8-9735-C1ECE46AFA69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Evaluation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3DA86C-04F6-A4B2-708B-3D169E70DBD0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38274B-06AF-18D8-6BB8-34A128388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827CCF-1680-B8DF-7EDB-669FAEBC2C7C}"/>
              </a:ext>
            </a:extLst>
          </p:cNvPr>
          <p:cNvGrpSpPr/>
          <p:nvPr/>
        </p:nvGrpSpPr>
        <p:grpSpPr>
          <a:xfrm>
            <a:off x="-24" y="5288784"/>
            <a:ext cx="9144010" cy="552872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3F8F20-EDAC-F6E4-C1BA-15CF9C3D36D8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Conclusion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FB5E41-1FF8-9C71-4B1C-3E6E9755F660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B6CFF8-601F-2377-1214-E4DD9FEC2A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00EA0D-9F79-54E4-C46B-51328A4D8060}"/>
              </a:ext>
            </a:extLst>
          </p:cNvPr>
          <p:cNvGrpSpPr/>
          <p:nvPr/>
        </p:nvGrpSpPr>
        <p:grpSpPr>
          <a:xfrm>
            <a:off x="0" y="3728446"/>
            <a:ext cx="9144010" cy="552872"/>
            <a:chOff x="-5" y="1413164"/>
            <a:chExt cx="9144010" cy="872836"/>
          </a:xfrm>
          <a:solidFill>
            <a:srgbClr val="D7E5F2">
              <a:alpha val="30000"/>
            </a:srgb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885726-DD64-777E-8EF2-06FAECB6F62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1F60"/>
                  </a:solidFill>
                  <a:latin typeface="Aptos" panose="020B0503050203000203" pitchFamily="34" charset="0"/>
                </a:rPr>
                <a:t>ColumnKeeper-P (Probabilistic)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C95F03A-5AD1-0090-DE63-1228748F46F3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F65E029-7202-1FC3-442F-1CE489B617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04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49511-AABE-7B56-11C3-040278E6E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46D6-ABE3-DD84-EEF3-3956503F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E2EF-D29C-D1CC-F435-A55BBD46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65</a:t>
            </a:fld>
            <a:endParaRPr lang="tr-T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E1801-97D1-83EB-93D9-E643D5EB30E5}"/>
              </a:ext>
            </a:extLst>
          </p:cNvPr>
          <p:cNvSpPr txBox="1"/>
          <p:nvPr/>
        </p:nvSpPr>
        <p:spPr>
          <a:xfrm>
            <a:off x="0" y="1930826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Key Idea: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 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Track row activations 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at subarray granularity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 and iteratively refresh</a:t>
            </a:r>
            <a:b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</a:b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all affected rows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in a subarray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25C1F-D7B0-64C1-492D-FBE814A87C85}"/>
              </a:ext>
            </a:extLst>
          </p:cNvPr>
          <p:cNvSpPr txBox="1"/>
          <p:nvPr/>
        </p:nvSpPr>
        <p:spPr>
          <a:xfrm>
            <a:off x="0" y="127720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63946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Goal: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 Mitigate ColumnDisturb bitflips </a:t>
            </a:r>
            <a:r>
              <a:rPr lang="en-US" sz="2000" dirty="0">
                <a:solidFill>
                  <a:srgbClr val="E63946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at </a:t>
            </a:r>
            <a:r>
              <a:rPr lang="en-US" sz="2000" b="1" dirty="0">
                <a:solidFill>
                  <a:srgbClr val="E63946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low overhead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918E9-1125-8526-2A82-7530163F5619}"/>
              </a:ext>
            </a:extLst>
          </p:cNvPr>
          <p:cNvSpPr txBox="1"/>
          <p:nvPr/>
        </p:nvSpPr>
        <p:spPr>
          <a:xfrm>
            <a:off x="-6" y="4469179"/>
            <a:ext cx="91440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Key Results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ColumnKeeper prevents </a:t>
            </a: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ColumnDisturb bitflips with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low overheads </a:t>
            </a: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for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current</a:t>
            </a: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 and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near-future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ColumnKeeper can prevent </a:t>
            </a: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ColumnDisturb bitflips at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low overheads for low thresholds </a:t>
            </a: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with </a:t>
            </a:r>
            <a:r>
              <a:rPr lang="en-US" sz="2000" b="1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changes to DRAM </a:t>
            </a:r>
            <a:r>
              <a:rPr lang="en-US" sz="2000" dirty="0">
                <a:solidFill>
                  <a:srgbClr val="F72485"/>
                </a:solidFill>
                <a:latin typeface="Aptos" panose="020B0503050203000203" pitchFamily="34" charset="0"/>
                <a:ea typeface="Aptos" panose="020B0604030504040204" pitchFamily="34" charset="0"/>
                <a:cs typeface="Aptos" panose="020B0604030504040204" pitchFamily="34" charset="0"/>
              </a:rPr>
              <a:t>microarchitecture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5F625-B3A9-8096-AF1E-3F6D28367C5F}"/>
              </a:ext>
            </a:extLst>
          </p:cNvPr>
          <p:cNvSpPr txBox="1"/>
          <p:nvPr/>
        </p:nvSpPr>
        <p:spPr>
          <a:xfrm>
            <a:off x="0" y="2892226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000" b="1" i="1" u="sng" dirty="0">
                <a:solidFill>
                  <a:srgbClr val="5B2B8E"/>
                </a:solidFill>
                <a:latin typeface="Aptos" panose="020B0503050203000203" pitchFamily="34" charset="0"/>
              </a:rPr>
              <a:t>ColumnKeeper-D: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Uses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separate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 activation counters for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odd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and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even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columns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 of each subarray</a:t>
            </a:r>
          </a:p>
          <a:p>
            <a:pPr lvl="0">
              <a:lnSpc>
                <a:spcPct val="100000"/>
              </a:lnSpc>
            </a:pPr>
            <a:r>
              <a:rPr lang="en-US" sz="2000" b="1" i="1" u="sng" dirty="0">
                <a:solidFill>
                  <a:srgbClr val="5B2B8E"/>
                </a:solidFill>
                <a:latin typeface="Aptos" panose="020B0503050203000203" pitchFamily="34" charset="0"/>
              </a:rPr>
              <a:t>ColumnKeeper-P:</a:t>
            </a:r>
            <a:r>
              <a:rPr lang="en-US" sz="2000" b="1" i="1" dirty="0">
                <a:solidFill>
                  <a:srgbClr val="5B2B8E"/>
                </a:solidFill>
                <a:latin typeface="Aptos" panose="020B0503050203000203" pitchFamily="34" charset="0"/>
              </a:rPr>
              <a:t> Probabilistically </a:t>
            </a: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issues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refreshes to one row in </a:t>
            </a:r>
            <a:b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</a:br>
            <a:r>
              <a:rPr lang="en-US" sz="2000" b="1" dirty="0">
                <a:solidFill>
                  <a:srgbClr val="5B2B8E"/>
                </a:solidFill>
                <a:latin typeface="Aptos" panose="020B0503050203000203" pitchFamily="34" charset="0"/>
              </a:rPr>
              <a:t>three consecutive subarrays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upon a row</a:t>
            </a:r>
            <a:r>
              <a:rPr lang="el-GR" sz="2000" dirty="0">
                <a:solidFill>
                  <a:srgbClr val="5B2B8E"/>
                </a:solidFill>
                <a:latin typeface="Aptos" panose="020B0503050203000203" pitchFamily="34" charset="0"/>
              </a:rPr>
              <a:t> </a:t>
            </a:r>
            <a:r>
              <a:rPr lang="en-US" sz="2000" dirty="0">
                <a:solidFill>
                  <a:srgbClr val="5B2B8E"/>
                </a:solidFill>
                <a:latin typeface="Aptos" panose="020B0503050203000203" pitchFamily="34" charset="0"/>
              </a:rPr>
              <a:t>activation in the middle subarray</a:t>
            </a:r>
            <a:endParaRPr lang="en-US" sz="2000" b="1" dirty="0">
              <a:solidFill>
                <a:srgbClr val="5B2B8E"/>
              </a:solidFill>
              <a:latin typeface="Aptos" panose="020B0503050203000203" pitchFamily="34" charset="0"/>
              <a:ea typeface="Aptos" panose="020B0604030504040204" pitchFamily="34" charset="0"/>
              <a:cs typeface="Aptos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EAAC-1AF2-326D-CA8D-7BC83FED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8BC8B26-25B0-1C8F-6F47-2F941364E8D6}"/>
              </a:ext>
            </a:extLst>
          </p:cNvPr>
          <p:cNvGrpSpPr/>
          <p:nvPr/>
        </p:nvGrpSpPr>
        <p:grpSpPr>
          <a:xfrm>
            <a:off x="0" y="0"/>
            <a:ext cx="9144000" cy="3418113"/>
            <a:chOff x="0" y="0"/>
            <a:chExt cx="9144000" cy="34181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7FCA98-451F-F0AB-89B6-D20522A1463A}"/>
                </a:ext>
              </a:extLst>
            </p:cNvPr>
            <p:cNvSpPr/>
            <p:nvPr/>
          </p:nvSpPr>
          <p:spPr>
            <a:xfrm>
              <a:off x="0" y="0"/>
              <a:ext cx="9144000" cy="3418113"/>
            </a:xfrm>
            <a:prstGeom prst="rect">
              <a:avLst/>
            </a:prstGeom>
            <a:solidFill>
              <a:srgbClr val="D6DD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DFB0DD-51E6-602F-520B-E38B4F8B8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18113"/>
              <a:ext cx="9144000" cy="0"/>
            </a:xfrm>
            <a:prstGeom prst="line">
              <a:avLst/>
            </a:prstGeom>
            <a:ln w="1905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80A761-38E3-645A-4EEF-14AAFD05E899}"/>
                </a:ext>
              </a:extLst>
            </p:cNvPr>
            <p:cNvGrpSpPr/>
            <p:nvPr/>
          </p:nvGrpSpPr>
          <p:grpSpPr>
            <a:xfrm>
              <a:off x="7246819" y="62554"/>
              <a:ext cx="1839649" cy="597131"/>
              <a:chOff x="7262439" y="19094"/>
              <a:chExt cx="1839649" cy="59713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7F62FC8-A86B-BD91-3E01-0CB712E64D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2022" y="27419"/>
                <a:ext cx="580482" cy="58048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AFF3488-B85A-232F-3E91-9336D9111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439" y="35743"/>
                <a:ext cx="580482" cy="58048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E779E5C-E453-0E0A-DEB1-28629C48B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1606" y="19094"/>
                <a:ext cx="580482" cy="580482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9D0BD6-5598-836C-C535-ADA6A11C8103}"/>
                </a:ext>
              </a:extLst>
            </p:cNvPr>
            <p:cNvSpPr txBox="1"/>
            <p:nvPr/>
          </p:nvSpPr>
          <p:spPr>
            <a:xfrm>
              <a:off x="0" y="988812"/>
              <a:ext cx="914400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ColumnKeeper: Efficient Solutions </a:t>
              </a:r>
              <a:br>
                <a:rPr lang="en-US" sz="4200" b="1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</a:br>
              <a:r>
                <a:rPr lang="en-US" sz="4200" b="1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to the ColumnDisturb Vulnerability</a:t>
              </a:r>
              <a:br>
                <a:rPr lang="en-US" sz="4200" b="1" noProof="0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</a:br>
              <a:r>
                <a:rPr lang="en-US" sz="4200" b="1" noProof="0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in DRAM-based Systems</a:t>
              </a:r>
              <a:endParaRPr lang="en-US" sz="4200" dirty="0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4ED39BD8-CA11-8ED5-0268-EA2BB4734C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5640" y="3797026"/>
            <a:ext cx="2164079" cy="21640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BCBF1A3-DC59-4A9D-23BC-A7FD7BC9CA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82864" y="3804355"/>
            <a:ext cx="2164079" cy="2164079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7064A377-D8D6-CDBA-B4EA-037FDEC21E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20" t="33599" r="12247" b="30996"/>
          <a:stretch/>
        </p:blipFill>
        <p:spPr>
          <a:xfrm>
            <a:off x="3395954" y="6337737"/>
            <a:ext cx="2354356" cy="4050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0E1C3E0-E0F4-BA88-BAFF-D9E7C512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42" y="6294277"/>
            <a:ext cx="1934309" cy="4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0EF0E4-A43C-2B5D-9EB8-6816C3016913}"/>
              </a:ext>
            </a:extLst>
          </p:cNvPr>
          <p:cNvCxnSpPr>
            <a:cxnSpLocks/>
          </p:cNvCxnSpPr>
          <p:nvPr/>
        </p:nvCxnSpPr>
        <p:spPr>
          <a:xfrm>
            <a:off x="0" y="3418113"/>
            <a:ext cx="9144000" cy="0"/>
          </a:xfrm>
          <a:prstGeom prst="line">
            <a:avLst/>
          </a:prstGeom>
          <a:ln w="19050"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F169926-17F1-A1E7-D05D-EEE284054002}"/>
              </a:ext>
            </a:extLst>
          </p:cNvPr>
          <p:cNvSpPr/>
          <p:nvPr/>
        </p:nvSpPr>
        <p:spPr>
          <a:xfrm>
            <a:off x="0" y="6337737"/>
            <a:ext cx="1637731" cy="52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">
            <a:extLst>
              <a:ext uri="{FF2B5EF4-FFF2-40B4-BE49-F238E27FC236}">
                <a16:creationId xmlns:a16="http://schemas.microsoft.com/office/drawing/2014/main" id="{2D088250-9FA3-BE36-5E8B-A2C7C22B13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5049" y="6294277"/>
            <a:ext cx="1929532" cy="37120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71E5B8-D38A-75CF-3AC2-6155A8038494}"/>
              </a:ext>
            </a:extLst>
          </p:cNvPr>
          <p:cNvGrpSpPr/>
          <p:nvPr/>
        </p:nvGrpSpPr>
        <p:grpSpPr>
          <a:xfrm>
            <a:off x="7246819" y="62554"/>
            <a:ext cx="1839649" cy="597131"/>
            <a:chOff x="7262439" y="19094"/>
            <a:chExt cx="1839649" cy="5971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46190B-C6B7-0327-3F6B-2DC08F8B0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022" y="27419"/>
              <a:ext cx="580482" cy="58048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46297BE-A82D-B59C-8395-09BA343B4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39" y="35743"/>
              <a:ext cx="580482" cy="58048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A1A980-8CD7-CC82-04D5-F8EBBE5D8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1606" y="19094"/>
              <a:ext cx="580482" cy="58048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9F7DF5-192A-D2B4-C963-8251F7BE3405}"/>
              </a:ext>
            </a:extLst>
          </p:cNvPr>
          <p:cNvGrpSpPr/>
          <p:nvPr/>
        </p:nvGrpSpPr>
        <p:grpSpPr>
          <a:xfrm>
            <a:off x="2022475" y="3260530"/>
            <a:ext cx="5505273" cy="292827"/>
            <a:chOff x="2022475" y="3260530"/>
            <a:chExt cx="5505273" cy="29282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D978181-3AF0-1EC3-9236-C17EFB097E87}"/>
                </a:ext>
              </a:extLst>
            </p:cNvPr>
            <p:cNvSpPr/>
            <p:nvPr/>
          </p:nvSpPr>
          <p:spPr>
            <a:xfrm>
              <a:off x="2022475" y="3260530"/>
              <a:ext cx="1090408" cy="287383"/>
            </a:xfrm>
            <a:prstGeom prst="roundRect">
              <a:avLst/>
            </a:prstGeom>
            <a:solidFill>
              <a:srgbClr val="D6DEE5"/>
            </a:solidFill>
            <a:ln w="28575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Paper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BFBE164-78AF-AB01-16B8-ABA04D80ACDB}"/>
                </a:ext>
              </a:extLst>
            </p:cNvPr>
            <p:cNvSpPr/>
            <p:nvPr/>
          </p:nvSpPr>
          <p:spPr>
            <a:xfrm>
              <a:off x="6437340" y="3265974"/>
              <a:ext cx="1090408" cy="287383"/>
            </a:xfrm>
            <a:prstGeom prst="roundRect">
              <a:avLst/>
            </a:prstGeom>
            <a:solidFill>
              <a:srgbClr val="D6DEE5"/>
            </a:solidFill>
            <a:ln w="28575">
              <a:solidFill>
                <a:srgbClr val="001F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4854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6E0E-14EA-9C15-EA0F-923264336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EC7E47-CAEF-FFA0-D2BF-8761721A98E2}"/>
              </a:ext>
            </a:extLst>
          </p:cNvPr>
          <p:cNvGrpSpPr/>
          <p:nvPr/>
        </p:nvGrpSpPr>
        <p:grpSpPr>
          <a:xfrm>
            <a:off x="0" y="0"/>
            <a:ext cx="9144000" cy="3418113"/>
            <a:chOff x="0" y="0"/>
            <a:chExt cx="9144000" cy="34181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2E1229-2D4B-B5D3-A1D0-23136B141E5A}"/>
                </a:ext>
              </a:extLst>
            </p:cNvPr>
            <p:cNvSpPr/>
            <p:nvPr/>
          </p:nvSpPr>
          <p:spPr>
            <a:xfrm>
              <a:off x="0" y="0"/>
              <a:ext cx="9144000" cy="3418113"/>
            </a:xfrm>
            <a:prstGeom prst="rect">
              <a:avLst/>
            </a:prstGeom>
            <a:solidFill>
              <a:srgbClr val="D6DD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8F373-AC15-2E09-6859-D881088A8E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18113"/>
              <a:ext cx="9144000" cy="0"/>
            </a:xfrm>
            <a:prstGeom prst="line">
              <a:avLst/>
            </a:prstGeom>
            <a:ln w="1905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EE1858-D691-C101-F999-DFD240B01081}"/>
                </a:ext>
              </a:extLst>
            </p:cNvPr>
            <p:cNvGrpSpPr/>
            <p:nvPr/>
          </p:nvGrpSpPr>
          <p:grpSpPr>
            <a:xfrm>
              <a:off x="7246819" y="62554"/>
              <a:ext cx="1839649" cy="597131"/>
              <a:chOff x="7262439" y="19094"/>
              <a:chExt cx="1839649" cy="59713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EA3A138-B7EA-981E-3925-22E8A5A05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2022" y="27419"/>
                <a:ext cx="580482" cy="58048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EB4F9B-E399-AA21-6F73-5222812F0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2439" y="35743"/>
                <a:ext cx="580482" cy="58048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279218-23DF-BA06-302F-98C22A2E8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1606" y="19094"/>
                <a:ext cx="580482" cy="580482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342A2F-9DEE-6EA3-F5B4-C502A85DE1D8}"/>
                </a:ext>
              </a:extLst>
            </p:cNvPr>
            <p:cNvSpPr txBox="1"/>
            <p:nvPr/>
          </p:nvSpPr>
          <p:spPr>
            <a:xfrm>
              <a:off x="0" y="988812"/>
              <a:ext cx="914400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ColumnKeeper: Efficient Solutions </a:t>
              </a:r>
              <a:br>
                <a:rPr lang="en-US" sz="4200" b="1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</a:br>
              <a:r>
                <a:rPr lang="en-US" sz="4200" b="1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to the ColumnDisturb Vulnerability</a:t>
              </a:r>
              <a:br>
                <a:rPr lang="en-US" sz="4200" b="1" noProof="0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</a:br>
              <a:r>
                <a:rPr lang="en-US" sz="4200" b="1" noProof="0" dirty="0">
                  <a:solidFill>
                    <a:srgbClr val="002060"/>
                  </a:solidFill>
                  <a:latin typeface="+mj-lt"/>
                  <a:ea typeface="Aptos" panose="02000300000000000000" pitchFamily="2" charset="-127"/>
                  <a:cs typeface="Aptos" panose="020B0502040400020003" pitchFamily="34" charset="0"/>
                </a:rPr>
                <a:t>in DRAM-based Systems</a:t>
              </a:r>
              <a:endParaRPr lang="en-US" sz="4200" dirty="0"/>
            </a:p>
          </p:txBody>
        </p:sp>
      </p:grp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04C543-A3A8-5DC9-6CB2-D60AC8AB63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324350"/>
            <a:ext cx="9578975" cy="1487488"/>
          </a:xfrm>
        </p:spPr>
        <p:txBody>
          <a:bodyPr numCol="3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noProof="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F. Nisa </a:t>
            </a:r>
            <a:r>
              <a:rPr lang="en-US" sz="1900" noProof="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Bostancı</a:t>
            </a:r>
            <a:endParaRPr lang="en-US" sz="1900" noProof="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noProof="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Harsh </a:t>
            </a:r>
            <a:r>
              <a:rPr lang="en-US" sz="1900" noProof="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Songara</a:t>
            </a:r>
            <a:endParaRPr lang="en-US" sz="1900" noProof="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noProof="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Konstantinos Kanellopoulos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noProof="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Ataberk</a:t>
            </a:r>
            <a:r>
              <a:rPr lang="en-US" sz="1900" noProof="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 Olgun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noProof="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Konstantinos Marios </a:t>
            </a:r>
            <a:r>
              <a:rPr lang="en-US" sz="1900" noProof="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Sgouras</a:t>
            </a:r>
            <a:endParaRPr lang="en-US" sz="1900" noProof="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A. Giray </a:t>
            </a:r>
            <a:r>
              <a:rPr lang="en-US" sz="190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Yağlıkçı</a:t>
            </a:r>
            <a:endParaRPr lang="en-US" sz="1900" dirty="0">
              <a:solidFill>
                <a:srgbClr val="002060"/>
              </a:solidFill>
              <a:latin typeface="Aptos" panose="020B0503050203000203" pitchFamily="34" charset="0"/>
              <a:ea typeface="Aptos" panose="02000300000000000000" pitchFamily="2" charset="-127"/>
              <a:cs typeface="Aptos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İ</a:t>
            </a:r>
            <a:r>
              <a:rPr lang="en-US" sz="1900" noProof="0" dirty="0" err="1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smail</a:t>
            </a:r>
            <a:r>
              <a:rPr lang="en-US" sz="1900" noProof="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 Emir Yüksel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Umut Başer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900" noProof="0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Onur Mutlu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D8AA3-66AF-9968-3645-0E295123066E}"/>
              </a:ext>
            </a:extLst>
          </p:cNvPr>
          <p:cNvSpPr txBox="1"/>
          <p:nvPr/>
        </p:nvSpPr>
        <p:spPr>
          <a:xfrm>
            <a:off x="3143376" y="3809939"/>
            <a:ext cx="314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Andreas </a:t>
            </a:r>
            <a:r>
              <a:rPr lang="en-US" sz="2000" b="1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Kosmas</a:t>
            </a:r>
            <a:r>
              <a:rPr lang="en-US" b="1" dirty="0">
                <a:solidFill>
                  <a:srgbClr val="002060"/>
                </a:solidFill>
                <a:latin typeface="Aptos" panose="020B0503050203000203" pitchFamily="34" charset="0"/>
                <a:ea typeface="Aptos" panose="02000300000000000000" pitchFamily="2" charset="-127"/>
                <a:cs typeface="Aptos" panose="020B0604030504040204" pitchFamily="34" charset="0"/>
              </a:rPr>
              <a:t> Kakolyris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D37433-C5C2-942F-E68E-C38DEC19146D}"/>
              </a:ext>
            </a:extLst>
          </p:cNvPr>
          <p:cNvCxnSpPr>
            <a:cxnSpLocks/>
          </p:cNvCxnSpPr>
          <p:nvPr/>
        </p:nvCxnSpPr>
        <p:spPr>
          <a:xfrm>
            <a:off x="0" y="3428999"/>
            <a:ext cx="9144000" cy="0"/>
          </a:xfrm>
          <a:prstGeom prst="line">
            <a:avLst/>
          </a:prstGeom>
          <a:ln w="19050"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BACAE254-8647-B38D-5A82-DF21582BD9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20" t="33599" r="12247" b="30996"/>
          <a:stretch/>
        </p:blipFill>
        <p:spPr>
          <a:xfrm>
            <a:off x="3395954" y="6337737"/>
            <a:ext cx="2354356" cy="40505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006DDCB-C04B-DE69-1F7C-642190AD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42" y="6294277"/>
            <a:ext cx="1934309" cy="4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4B336F-B9FE-C557-E82D-7A8DDE4E6412}"/>
              </a:ext>
            </a:extLst>
          </p:cNvPr>
          <p:cNvSpPr/>
          <p:nvPr/>
        </p:nvSpPr>
        <p:spPr>
          <a:xfrm>
            <a:off x="0" y="6337737"/>
            <a:ext cx="1637731" cy="52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43ECFD99-C0C7-42E8-D5F9-2201CF56C8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049" y="6294277"/>
            <a:ext cx="1929532" cy="37120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2084BD-EDCC-E74B-FEFF-66AFA770CEE4}"/>
              </a:ext>
            </a:extLst>
          </p:cNvPr>
          <p:cNvSpPr/>
          <p:nvPr/>
        </p:nvSpPr>
        <p:spPr>
          <a:xfrm>
            <a:off x="3346068" y="3241089"/>
            <a:ext cx="2533967" cy="375819"/>
          </a:xfrm>
          <a:prstGeom prst="roundRect">
            <a:avLst/>
          </a:prstGeom>
          <a:solidFill>
            <a:srgbClr val="D6DEE5"/>
          </a:solidFill>
          <a:ln w="28575">
            <a:solidFill>
              <a:srgbClr val="001F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1F60"/>
                </a:solidFill>
                <a:latin typeface="Aptos" panose="020B0503050203000203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4636889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92D2-1C51-7F8E-B9E5-551750A9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3D47-183B-72C9-44E1-757A1250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Detailed Single-Core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41BD4-58D4-A716-5D3C-91925DD7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68</a:t>
            </a:fld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C6F6B-2669-3BE1-19E8-F7FBC370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1" y="2434543"/>
            <a:ext cx="8837537" cy="24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552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62BA7-4C32-0890-58BC-3F1232D0F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4554-BE7E-AC5D-7445-86A9C077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Sensitivity to Page Allocation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EDFE0-C925-804D-4362-691887AF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69</a:t>
            </a:fld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BF445-E637-6A2B-E56C-30701C7C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3482" y="1551724"/>
            <a:ext cx="6357026" cy="32485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4D7E60-A47B-3BCE-CF26-561583EC5F14}"/>
              </a:ext>
            </a:extLst>
          </p:cNvPr>
          <p:cNvGrpSpPr/>
          <p:nvPr/>
        </p:nvGrpSpPr>
        <p:grpSpPr>
          <a:xfrm>
            <a:off x="0" y="5136552"/>
            <a:ext cx="9144010" cy="665158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543073-2596-4BFE-CEEA-ED6ADF102677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No significant difference in performance between the two allocators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6A7E17-F4F2-CF7C-50E9-4CEAB7B7BB55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61C6B4-1CEC-7C97-49D9-E591A08D2F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6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624B-16AC-B898-5F64-3A8F8C32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Düz Bağlayıcı 440">
            <a:extLst>
              <a:ext uri="{FF2B5EF4-FFF2-40B4-BE49-F238E27FC236}">
                <a16:creationId xmlns:a16="http://schemas.microsoft.com/office/drawing/2014/main" id="{553DEDBE-FBA1-83B3-D2C1-9E439E49CA7B}"/>
              </a:ext>
            </a:extLst>
          </p:cNvPr>
          <p:cNvCxnSpPr>
            <a:cxnSpLocks/>
          </p:cNvCxnSpPr>
          <p:nvPr/>
        </p:nvCxnSpPr>
        <p:spPr>
          <a:xfrm>
            <a:off x="1914999" y="2491122"/>
            <a:ext cx="28" cy="372501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140ED3-1A80-144F-2805-2DA2F46FB60D}"/>
              </a:ext>
            </a:extLst>
          </p:cNvPr>
          <p:cNvGrpSpPr/>
          <p:nvPr/>
        </p:nvGrpSpPr>
        <p:grpSpPr>
          <a:xfrm>
            <a:off x="759878" y="1626433"/>
            <a:ext cx="1353824" cy="1336735"/>
            <a:chOff x="612647" y="1701024"/>
            <a:chExt cx="1353824" cy="1336735"/>
          </a:xfrm>
        </p:grpSpPr>
        <p:cxnSp>
          <p:nvCxnSpPr>
            <p:cNvPr id="198" name="Düz Bağlayıcı 440">
              <a:extLst>
                <a:ext uri="{FF2B5EF4-FFF2-40B4-BE49-F238E27FC236}">
                  <a16:creationId xmlns:a16="http://schemas.microsoft.com/office/drawing/2014/main" id="{4CC2F408-163C-CDEC-4F90-7B373AA15ED6}"/>
                </a:ext>
              </a:extLst>
            </p:cNvPr>
            <p:cNvCxnSpPr>
              <a:cxnSpLocks/>
            </p:cNvCxnSpPr>
            <p:nvPr/>
          </p:nvCxnSpPr>
          <p:spPr>
            <a:xfrm>
              <a:off x="1446508" y="1707048"/>
              <a:ext cx="0" cy="1030060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Düz Bağlayıcı 440">
              <a:extLst>
                <a:ext uri="{FF2B5EF4-FFF2-40B4-BE49-F238E27FC236}">
                  <a16:creationId xmlns:a16="http://schemas.microsoft.com/office/drawing/2014/main" id="{0A91708B-179E-4C57-9EF9-07A35322F86E}"/>
                </a:ext>
              </a:extLst>
            </p:cNvPr>
            <p:cNvCxnSpPr>
              <a:cxnSpLocks/>
            </p:cNvCxnSpPr>
            <p:nvPr/>
          </p:nvCxnSpPr>
          <p:spPr>
            <a:xfrm>
              <a:off x="803936" y="2465391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Düz Bağlayıcı 440">
              <a:extLst>
                <a:ext uri="{FF2B5EF4-FFF2-40B4-BE49-F238E27FC236}">
                  <a16:creationId xmlns:a16="http://schemas.microsoft.com/office/drawing/2014/main" id="{A92899AB-049B-1AC8-A7A2-194244061753}"/>
                </a:ext>
              </a:extLst>
            </p:cNvPr>
            <p:cNvCxnSpPr>
              <a:cxnSpLocks/>
            </p:cNvCxnSpPr>
            <p:nvPr/>
          </p:nvCxnSpPr>
          <p:spPr>
            <a:xfrm>
              <a:off x="1767768" y="1856902"/>
              <a:ext cx="279" cy="955115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Düz Bağlayıcı 440">
              <a:extLst>
                <a:ext uri="{FF2B5EF4-FFF2-40B4-BE49-F238E27FC236}">
                  <a16:creationId xmlns:a16="http://schemas.microsoft.com/office/drawing/2014/main" id="{C7396B8A-D0DC-4396-C543-0AA87A856D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7" y="266770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E2357B9-408D-ABE4-0E18-24DEF865C0D2}"/>
                </a:ext>
              </a:extLst>
            </p:cNvPr>
            <p:cNvSpPr/>
            <p:nvPr/>
          </p:nvSpPr>
          <p:spPr>
            <a:xfrm>
              <a:off x="697057" y="256303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 dirty="0">
                <a:latin typeface="Aptos" panose="020B05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9C33FDF-3F12-90C2-03CC-27E06EB53569}"/>
                </a:ext>
              </a:extLst>
            </p:cNvPr>
            <p:cNvSpPr/>
            <p:nvPr/>
          </p:nvSpPr>
          <p:spPr>
            <a:xfrm>
              <a:off x="1339630" y="256303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5070CC5-18A6-B86C-7626-2AE9ABA97D46}"/>
                </a:ext>
              </a:extLst>
            </p:cNvPr>
            <p:cNvSpPr/>
            <p:nvPr/>
          </p:nvSpPr>
          <p:spPr>
            <a:xfrm>
              <a:off x="1661168" y="256303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534" name="Düz Bağlayıcı 440">
              <a:extLst>
                <a:ext uri="{FF2B5EF4-FFF2-40B4-BE49-F238E27FC236}">
                  <a16:creationId xmlns:a16="http://schemas.microsoft.com/office/drawing/2014/main" id="{A48C9307-3F86-7E56-D285-11EA992E342D}"/>
                </a:ext>
              </a:extLst>
            </p:cNvPr>
            <p:cNvCxnSpPr>
              <a:cxnSpLocks/>
            </p:cNvCxnSpPr>
            <p:nvPr/>
          </p:nvCxnSpPr>
          <p:spPr>
            <a:xfrm>
              <a:off x="803936" y="1701024"/>
              <a:ext cx="0" cy="758729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Düz Bağlayıcı 440">
              <a:extLst>
                <a:ext uri="{FF2B5EF4-FFF2-40B4-BE49-F238E27FC236}">
                  <a16:creationId xmlns:a16="http://schemas.microsoft.com/office/drawing/2014/main" id="{A5030F6C-E3C4-3A18-6C8A-8AAF1CE56B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221" y="1843582"/>
              <a:ext cx="1" cy="1194177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Düz Bağlayıcı 440">
              <a:extLst>
                <a:ext uri="{FF2B5EF4-FFF2-40B4-BE49-F238E27FC236}">
                  <a16:creationId xmlns:a16="http://schemas.microsoft.com/office/drawing/2014/main" id="{E93A187C-1858-69F7-387A-3E8145541E92}"/>
                </a:ext>
              </a:extLst>
            </p:cNvPr>
            <p:cNvCxnSpPr>
              <a:cxnSpLocks/>
            </p:cNvCxnSpPr>
            <p:nvPr/>
          </p:nvCxnSpPr>
          <p:spPr>
            <a:xfrm>
              <a:off x="1446508" y="2250414"/>
              <a:ext cx="0" cy="209339"/>
            </a:xfrm>
            <a:prstGeom prst="line">
              <a:avLst/>
            </a:prstGeom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Düz Bağlayıcı 440">
              <a:extLst>
                <a:ext uri="{FF2B5EF4-FFF2-40B4-BE49-F238E27FC236}">
                  <a16:creationId xmlns:a16="http://schemas.microsoft.com/office/drawing/2014/main" id="{858B8A6E-7E96-0092-2DE2-E643648164D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7" y="240772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43550422-7FC3-5EE9-3EAE-257F84F1F4E9}"/>
                </a:ext>
              </a:extLst>
            </p:cNvPr>
            <p:cNvSpPr/>
            <p:nvPr/>
          </p:nvSpPr>
          <p:spPr>
            <a:xfrm>
              <a:off x="697057" y="230305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6B3C6A0D-0D9D-B62B-58FE-D05C2BF30B3D}"/>
                </a:ext>
              </a:extLst>
            </p:cNvPr>
            <p:cNvSpPr/>
            <p:nvPr/>
          </p:nvSpPr>
          <p:spPr>
            <a:xfrm>
              <a:off x="1018343" y="230305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FBDC6850-AC33-D26F-0DA0-785BB8F22EF8}"/>
                </a:ext>
              </a:extLst>
            </p:cNvPr>
            <p:cNvSpPr/>
            <p:nvPr/>
          </p:nvSpPr>
          <p:spPr>
            <a:xfrm>
              <a:off x="1661168" y="230305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DBE0241-8C45-BA72-0C4B-24BDF814101B}"/>
                </a:ext>
              </a:extLst>
            </p:cNvPr>
            <p:cNvSpPr/>
            <p:nvPr/>
          </p:nvSpPr>
          <p:spPr>
            <a:xfrm>
              <a:off x="1339630" y="2303057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497" name="Düz Bağlayıcı 440">
              <a:extLst>
                <a:ext uri="{FF2B5EF4-FFF2-40B4-BE49-F238E27FC236}">
                  <a16:creationId xmlns:a16="http://schemas.microsoft.com/office/drawing/2014/main" id="{4004CFA2-70DE-94B3-94CB-12FF1A757C78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7" y="190309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28314733-D90E-5B3A-E63A-4233C2A2AE50}"/>
                </a:ext>
              </a:extLst>
            </p:cNvPr>
            <p:cNvSpPr/>
            <p:nvPr/>
          </p:nvSpPr>
          <p:spPr>
            <a:xfrm>
              <a:off x="697057" y="179842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9E35BCD9-22DD-A48A-960B-60F19D6F6881}"/>
                </a:ext>
              </a:extLst>
            </p:cNvPr>
            <p:cNvSpPr/>
            <p:nvPr/>
          </p:nvSpPr>
          <p:spPr>
            <a:xfrm>
              <a:off x="1018343" y="179842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90CF8EB0-0BC3-DE42-2A72-674EE8078C83}"/>
                </a:ext>
              </a:extLst>
            </p:cNvPr>
            <p:cNvSpPr/>
            <p:nvPr/>
          </p:nvSpPr>
          <p:spPr>
            <a:xfrm>
              <a:off x="1661168" y="179842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093D6F0F-06CC-EAC3-E24E-EB77926B59A4}"/>
                </a:ext>
              </a:extLst>
            </p:cNvPr>
            <p:cNvSpPr/>
            <p:nvPr/>
          </p:nvSpPr>
          <p:spPr>
            <a:xfrm>
              <a:off x="1339630" y="1798426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E64C3C2-AC3F-98DC-8614-EC0592AC1397}"/>
                </a:ext>
              </a:extLst>
            </p:cNvPr>
            <p:cNvSpPr/>
            <p:nvPr/>
          </p:nvSpPr>
          <p:spPr>
            <a:xfrm>
              <a:off x="1018343" y="2563031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</p:grpSp>
      <p:cxnSp>
        <p:nvCxnSpPr>
          <p:cNvPr id="177" name="Düz Bağlayıcı 440">
            <a:extLst>
              <a:ext uri="{FF2B5EF4-FFF2-40B4-BE49-F238E27FC236}">
                <a16:creationId xmlns:a16="http://schemas.microsoft.com/office/drawing/2014/main" id="{43329A9D-BD60-F756-6AAA-9CAFDC521D6C}"/>
              </a:ext>
            </a:extLst>
          </p:cNvPr>
          <p:cNvCxnSpPr>
            <a:cxnSpLocks/>
          </p:cNvCxnSpPr>
          <p:nvPr/>
        </p:nvCxnSpPr>
        <p:spPr>
          <a:xfrm rot="10800000">
            <a:off x="1614351" y="3011302"/>
            <a:ext cx="28" cy="372501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Düz Bağlayıcı 440">
            <a:extLst>
              <a:ext uri="{FF2B5EF4-FFF2-40B4-BE49-F238E27FC236}">
                <a16:creationId xmlns:a16="http://schemas.microsoft.com/office/drawing/2014/main" id="{9FFE02A4-9964-E6FE-A9BD-41983EE721C6}"/>
              </a:ext>
            </a:extLst>
          </p:cNvPr>
          <p:cNvCxnSpPr>
            <a:cxnSpLocks/>
          </p:cNvCxnSpPr>
          <p:nvPr/>
        </p:nvCxnSpPr>
        <p:spPr>
          <a:xfrm rot="10800000">
            <a:off x="971807" y="3011302"/>
            <a:ext cx="28" cy="372501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Düz Bağlayıcı 440">
            <a:extLst>
              <a:ext uri="{FF2B5EF4-FFF2-40B4-BE49-F238E27FC236}">
                <a16:creationId xmlns:a16="http://schemas.microsoft.com/office/drawing/2014/main" id="{D02C3BF5-4E15-0CA1-CD80-00124ABE5C28}"/>
              </a:ext>
            </a:extLst>
          </p:cNvPr>
          <p:cNvCxnSpPr>
            <a:cxnSpLocks/>
          </p:cNvCxnSpPr>
          <p:nvPr/>
        </p:nvCxnSpPr>
        <p:spPr>
          <a:xfrm rot="10800000">
            <a:off x="1935664" y="3274786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Düz Bağlayıcı 440">
            <a:extLst>
              <a:ext uri="{FF2B5EF4-FFF2-40B4-BE49-F238E27FC236}">
                <a16:creationId xmlns:a16="http://schemas.microsoft.com/office/drawing/2014/main" id="{21EE82F5-DBA3-0E12-313D-D0B989773966}"/>
              </a:ext>
            </a:extLst>
          </p:cNvPr>
          <p:cNvCxnSpPr>
            <a:cxnSpLocks/>
          </p:cNvCxnSpPr>
          <p:nvPr/>
        </p:nvCxnSpPr>
        <p:spPr>
          <a:xfrm rot="10800000">
            <a:off x="1614379" y="3274786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Düz Bağlayıcı 440">
            <a:extLst>
              <a:ext uri="{FF2B5EF4-FFF2-40B4-BE49-F238E27FC236}">
                <a16:creationId xmlns:a16="http://schemas.microsoft.com/office/drawing/2014/main" id="{A1241111-3996-58AD-A4C4-91A957B8C303}"/>
              </a:ext>
            </a:extLst>
          </p:cNvPr>
          <p:cNvCxnSpPr>
            <a:cxnSpLocks/>
          </p:cNvCxnSpPr>
          <p:nvPr/>
        </p:nvCxnSpPr>
        <p:spPr>
          <a:xfrm rot="10800000">
            <a:off x="1293092" y="3274786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Düz Bağlayıcı 440">
            <a:extLst>
              <a:ext uri="{FF2B5EF4-FFF2-40B4-BE49-F238E27FC236}">
                <a16:creationId xmlns:a16="http://schemas.microsoft.com/office/drawing/2014/main" id="{D19D989B-875E-A638-0502-8DD88E5E56D4}"/>
              </a:ext>
            </a:extLst>
          </p:cNvPr>
          <p:cNvCxnSpPr>
            <a:cxnSpLocks/>
          </p:cNvCxnSpPr>
          <p:nvPr/>
        </p:nvCxnSpPr>
        <p:spPr>
          <a:xfrm rot="10800000">
            <a:off x="971553" y="3274786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Düz Bağlayıcı 440">
            <a:extLst>
              <a:ext uri="{FF2B5EF4-FFF2-40B4-BE49-F238E27FC236}">
                <a16:creationId xmlns:a16="http://schemas.microsoft.com/office/drawing/2014/main" id="{8AA98F42-9E47-B0D9-49B1-059DC1EEAE21}"/>
              </a:ext>
            </a:extLst>
          </p:cNvPr>
          <p:cNvCxnSpPr>
            <a:cxnSpLocks/>
          </p:cNvCxnSpPr>
          <p:nvPr/>
        </p:nvCxnSpPr>
        <p:spPr>
          <a:xfrm rot="10800000">
            <a:off x="773131" y="3281816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>
            <a:extLst>
              <a:ext uri="{FF2B5EF4-FFF2-40B4-BE49-F238E27FC236}">
                <a16:creationId xmlns:a16="http://schemas.microsoft.com/office/drawing/2014/main" id="{19E87519-007C-435D-F554-1F21318B4A25}"/>
              </a:ext>
            </a:extLst>
          </p:cNvPr>
          <p:cNvSpPr/>
          <p:nvPr/>
        </p:nvSpPr>
        <p:spPr>
          <a:xfrm rot="10800000">
            <a:off x="1828785" y="3177147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 dirty="0">
              <a:latin typeface="Aptos" panose="020B0502040204020203" pitchFamily="34" charset="0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AFFCAFBB-8E80-7A70-20FB-A7CEABA1C613}"/>
              </a:ext>
            </a:extLst>
          </p:cNvPr>
          <p:cNvSpPr/>
          <p:nvPr/>
        </p:nvSpPr>
        <p:spPr>
          <a:xfrm rot="10800000">
            <a:off x="1507500" y="3177147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FCDA072A-84AB-5089-4C27-C14807FBBA1F}"/>
              </a:ext>
            </a:extLst>
          </p:cNvPr>
          <p:cNvSpPr/>
          <p:nvPr/>
        </p:nvSpPr>
        <p:spPr>
          <a:xfrm rot="10800000">
            <a:off x="1186213" y="3177147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id="{C682EB7E-8AC9-2F7A-58EF-693AAE6C76FC}"/>
              </a:ext>
            </a:extLst>
          </p:cNvPr>
          <p:cNvSpPr/>
          <p:nvPr/>
        </p:nvSpPr>
        <p:spPr>
          <a:xfrm rot="10800000">
            <a:off x="864675" y="3177147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cxnSp>
        <p:nvCxnSpPr>
          <p:cNvPr id="578" name="Düz Bağlayıcı 440">
            <a:extLst>
              <a:ext uri="{FF2B5EF4-FFF2-40B4-BE49-F238E27FC236}">
                <a16:creationId xmlns:a16="http://schemas.microsoft.com/office/drawing/2014/main" id="{C1170D6B-00FD-159E-29C1-D45C39C26AA6}"/>
              </a:ext>
            </a:extLst>
          </p:cNvPr>
          <p:cNvCxnSpPr>
            <a:cxnSpLocks/>
          </p:cNvCxnSpPr>
          <p:nvPr/>
        </p:nvCxnSpPr>
        <p:spPr>
          <a:xfrm rot="10800000">
            <a:off x="1935664" y="3534762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Düz Bağlayıcı 440">
            <a:extLst>
              <a:ext uri="{FF2B5EF4-FFF2-40B4-BE49-F238E27FC236}">
                <a16:creationId xmlns:a16="http://schemas.microsoft.com/office/drawing/2014/main" id="{A32C10C1-23C5-92D2-E0B2-C8C4C32F2BB3}"/>
              </a:ext>
            </a:extLst>
          </p:cNvPr>
          <p:cNvCxnSpPr>
            <a:cxnSpLocks/>
          </p:cNvCxnSpPr>
          <p:nvPr/>
        </p:nvCxnSpPr>
        <p:spPr>
          <a:xfrm rot="10800000">
            <a:off x="1614379" y="3534762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Düz Bağlayıcı 440">
            <a:extLst>
              <a:ext uri="{FF2B5EF4-FFF2-40B4-BE49-F238E27FC236}">
                <a16:creationId xmlns:a16="http://schemas.microsoft.com/office/drawing/2014/main" id="{D52CAC68-CA90-1827-4CE7-D8DFA185E7F3}"/>
              </a:ext>
            </a:extLst>
          </p:cNvPr>
          <p:cNvCxnSpPr>
            <a:cxnSpLocks/>
          </p:cNvCxnSpPr>
          <p:nvPr/>
        </p:nvCxnSpPr>
        <p:spPr>
          <a:xfrm rot="10800000">
            <a:off x="1293092" y="3534762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Düz Bağlayıcı 440">
            <a:extLst>
              <a:ext uri="{FF2B5EF4-FFF2-40B4-BE49-F238E27FC236}">
                <a16:creationId xmlns:a16="http://schemas.microsoft.com/office/drawing/2014/main" id="{42CF16D0-3BF5-9C62-0E2E-1D83BE3D313F}"/>
              </a:ext>
            </a:extLst>
          </p:cNvPr>
          <p:cNvCxnSpPr>
            <a:cxnSpLocks/>
          </p:cNvCxnSpPr>
          <p:nvPr/>
        </p:nvCxnSpPr>
        <p:spPr>
          <a:xfrm rot="10800000">
            <a:off x="971553" y="3534762"/>
            <a:ext cx="0" cy="209339"/>
          </a:xfrm>
          <a:prstGeom prst="line">
            <a:avLst/>
          </a:prstGeom>
          <a:ln w="19050" cap="rnd">
            <a:solidFill>
              <a:srgbClr val="E6394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Düz Bağlayıcı 440">
            <a:extLst>
              <a:ext uri="{FF2B5EF4-FFF2-40B4-BE49-F238E27FC236}">
                <a16:creationId xmlns:a16="http://schemas.microsoft.com/office/drawing/2014/main" id="{D50DBBD3-C2E0-0FE8-7180-667B265472AD}"/>
              </a:ext>
            </a:extLst>
          </p:cNvPr>
          <p:cNvCxnSpPr>
            <a:cxnSpLocks/>
          </p:cNvCxnSpPr>
          <p:nvPr/>
        </p:nvCxnSpPr>
        <p:spPr>
          <a:xfrm rot="10800000">
            <a:off x="773131" y="3541790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59D24413-8D2D-FFA3-43E0-12F5A70AFD0E}"/>
              </a:ext>
            </a:extLst>
          </p:cNvPr>
          <p:cNvGrpSpPr/>
          <p:nvPr/>
        </p:nvGrpSpPr>
        <p:grpSpPr>
          <a:xfrm>
            <a:off x="773131" y="3761311"/>
            <a:ext cx="1353824" cy="504633"/>
            <a:chOff x="4148285" y="2366550"/>
            <a:chExt cx="684014" cy="260345"/>
          </a:xfrm>
        </p:grpSpPr>
        <p:cxnSp>
          <p:nvCxnSpPr>
            <p:cNvPr id="207" name="Düz Bağlayıcı 440">
              <a:extLst>
                <a:ext uri="{FF2B5EF4-FFF2-40B4-BE49-F238E27FC236}">
                  <a16:creationId xmlns:a16="http://schemas.microsoft.com/office/drawing/2014/main" id="{3FC70AE0-9C1D-CB31-2AFB-C7AA689922E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5651" y="2437895"/>
              <a:ext cx="0" cy="189000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Düz Bağlayıcı 440">
              <a:extLst>
                <a:ext uri="{FF2B5EF4-FFF2-40B4-BE49-F238E27FC236}">
                  <a16:creationId xmlns:a16="http://schemas.microsoft.com/office/drawing/2014/main" id="{C227465F-9281-229F-9DD9-87D45B8E12FE}"/>
                </a:ext>
              </a:extLst>
            </p:cNvPr>
            <p:cNvCxnSpPr>
              <a:cxnSpLocks/>
              <a:stCxn id="214" idx="4"/>
            </p:cNvCxnSpPr>
            <p:nvPr/>
          </p:nvCxnSpPr>
          <p:spPr>
            <a:xfrm flipV="1">
              <a:off x="4573323" y="2437895"/>
              <a:ext cx="0" cy="30626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Düz Bağlayıcı 440">
              <a:extLst>
                <a:ext uri="{FF2B5EF4-FFF2-40B4-BE49-F238E27FC236}">
                  <a16:creationId xmlns:a16="http://schemas.microsoft.com/office/drawing/2014/main" id="{84EEC3E4-959C-DA00-7709-290FC5A1F04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0994" y="2437895"/>
              <a:ext cx="0" cy="189000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Düz Bağlayıcı 440">
              <a:extLst>
                <a:ext uri="{FF2B5EF4-FFF2-40B4-BE49-F238E27FC236}">
                  <a16:creationId xmlns:a16="http://schemas.microsoft.com/office/drawing/2014/main" id="{72C4E519-993D-2838-3593-3EBBE5A71881}"/>
                </a:ext>
              </a:extLst>
            </p:cNvPr>
            <p:cNvCxnSpPr>
              <a:cxnSpLocks/>
              <a:stCxn id="217" idx="4"/>
            </p:cNvCxnSpPr>
            <p:nvPr/>
          </p:nvCxnSpPr>
          <p:spPr>
            <a:xfrm flipV="1">
              <a:off x="4248538" y="2437895"/>
              <a:ext cx="0" cy="30626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Düz Bağlayıcı 440">
              <a:extLst>
                <a:ext uri="{FF2B5EF4-FFF2-40B4-BE49-F238E27FC236}">
                  <a16:creationId xmlns:a16="http://schemas.microsoft.com/office/drawing/2014/main" id="{3CD376D5-D861-3DC1-E365-1BC699EF55F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148285" y="2522521"/>
              <a:ext cx="684014" cy="0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70964BB-FA36-E283-A4E4-8F4400F76F62}"/>
                </a:ext>
              </a:extLst>
            </p:cNvPr>
            <p:cNvSpPr/>
            <p:nvPr/>
          </p:nvSpPr>
          <p:spPr>
            <a:xfrm rot="10800000">
              <a:off x="4681651" y="2468521"/>
              <a:ext cx="108000" cy="108000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6EE54E98-D465-B1A7-44F5-9FA1C7C1F958}"/>
                </a:ext>
              </a:extLst>
            </p:cNvPr>
            <p:cNvSpPr/>
            <p:nvPr/>
          </p:nvSpPr>
          <p:spPr>
            <a:xfrm rot="10800000">
              <a:off x="4519323" y="2468521"/>
              <a:ext cx="108000" cy="108000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224C495-E644-ECEB-3EE5-E0702FA4F862}"/>
                </a:ext>
              </a:extLst>
            </p:cNvPr>
            <p:cNvSpPr/>
            <p:nvPr/>
          </p:nvSpPr>
          <p:spPr>
            <a:xfrm rot="10800000">
              <a:off x="4356994" y="2468521"/>
              <a:ext cx="108000" cy="108000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E92806C-6671-3C16-1917-F9C9AE1F566C}"/>
                </a:ext>
              </a:extLst>
            </p:cNvPr>
            <p:cNvSpPr/>
            <p:nvPr/>
          </p:nvSpPr>
          <p:spPr>
            <a:xfrm rot="10800000">
              <a:off x="4194538" y="2468521"/>
              <a:ext cx="108000" cy="108000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cxnSp>
          <p:nvCxnSpPr>
            <p:cNvPr id="218" name="Düz Bağlayıcı 440">
              <a:extLst>
                <a:ext uri="{FF2B5EF4-FFF2-40B4-BE49-F238E27FC236}">
                  <a16:creationId xmlns:a16="http://schemas.microsoft.com/office/drawing/2014/main" id="{BEC3B5C0-7E3B-95C4-0202-27CBC6A8507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48679" y="2366550"/>
              <a:ext cx="0" cy="66683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Düz Bağlayıcı 440">
              <a:extLst>
                <a:ext uri="{FF2B5EF4-FFF2-40B4-BE49-F238E27FC236}">
                  <a16:creationId xmlns:a16="http://schemas.microsoft.com/office/drawing/2014/main" id="{B1E97F81-1621-6761-AEDB-4F2901017AE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11135" y="2366550"/>
              <a:ext cx="0" cy="66683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Düz Bağlayıcı 440">
              <a:extLst>
                <a:ext uri="{FF2B5EF4-FFF2-40B4-BE49-F238E27FC236}">
                  <a16:creationId xmlns:a16="http://schemas.microsoft.com/office/drawing/2014/main" id="{3F22E03C-A509-997B-BDC0-42949E30EC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73323" y="2366550"/>
              <a:ext cx="0" cy="66683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Düz Bağlayıcı 440">
              <a:extLst>
                <a:ext uri="{FF2B5EF4-FFF2-40B4-BE49-F238E27FC236}">
                  <a16:creationId xmlns:a16="http://schemas.microsoft.com/office/drawing/2014/main" id="{D4169662-24DB-EF25-B21A-BD51808145D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35779" y="2366550"/>
              <a:ext cx="0" cy="66683"/>
            </a:xfrm>
            <a:prstGeom prst="line">
              <a:avLst/>
            </a:prstGeom>
            <a:solidFill>
              <a:srgbClr val="F9D3E4"/>
            </a:solidFill>
            <a:ln w="19050" cap="rnd">
              <a:solidFill>
                <a:srgbClr val="E6394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80F6F4-7E8B-9540-8296-DC18BDA828AF}"/>
              </a:ext>
            </a:extLst>
          </p:cNvPr>
          <p:cNvGrpSpPr/>
          <p:nvPr/>
        </p:nvGrpSpPr>
        <p:grpSpPr>
          <a:xfrm>
            <a:off x="868492" y="2810740"/>
            <a:ext cx="1159018" cy="273364"/>
            <a:chOff x="721261" y="2885331"/>
            <a:chExt cx="1159018" cy="273364"/>
          </a:xfrm>
        </p:grpSpPr>
        <p:sp>
          <p:nvSpPr>
            <p:cNvPr id="490" name="Dikdörtgen 256">
              <a:extLst>
                <a:ext uri="{FF2B5EF4-FFF2-40B4-BE49-F238E27FC236}">
                  <a16:creationId xmlns:a16="http://schemas.microsoft.com/office/drawing/2014/main" id="{2F533198-22A4-E36D-E7D7-A3D9260D078C}"/>
                </a:ext>
              </a:extLst>
            </p:cNvPr>
            <p:cNvSpPr/>
            <p:nvPr/>
          </p:nvSpPr>
          <p:spPr>
            <a:xfrm>
              <a:off x="721261" y="2885331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  <p:sp>
          <p:nvSpPr>
            <p:cNvPr id="61" name="Dikdörtgen 256">
              <a:extLst>
                <a:ext uri="{FF2B5EF4-FFF2-40B4-BE49-F238E27FC236}">
                  <a16:creationId xmlns:a16="http://schemas.microsoft.com/office/drawing/2014/main" id="{AD844DB0-6841-2114-8220-D5C3324A6835}"/>
                </a:ext>
              </a:extLst>
            </p:cNvPr>
            <p:cNvSpPr/>
            <p:nvPr/>
          </p:nvSpPr>
          <p:spPr>
            <a:xfrm>
              <a:off x="1363345" y="2885331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83F2A6-0BB3-32F4-E193-A919729FFF79}"/>
              </a:ext>
            </a:extLst>
          </p:cNvPr>
          <p:cNvGrpSpPr/>
          <p:nvPr/>
        </p:nvGrpSpPr>
        <p:grpSpPr>
          <a:xfrm>
            <a:off x="868492" y="4262121"/>
            <a:ext cx="1159018" cy="273364"/>
            <a:chOff x="721261" y="4336712"/>
            <a:chExt cx="1159018" cy="273364"/>
          </a:xfrm>
        </p:grpSpPr>
        <p:sp>
          <p:nvSpPr>
            <p:cNvPr id="58" name="Dikdörtgen 256">
              <a:extLst>
                <a:ext uri="{FF2B5EF4-FFF2-40B4-BE49-F238E27FC236}">
                  <a16:creationId xmlns:a16="http://schemas.microsoft.com/office/drawing/2014/main" id="{BF5BEB1F-D5EE-B30F-7A59-A3E740F61282}"/>
                </a:ext>
              </a:extLst>
            </p:cNvPr>
            <p:cNvSpPr/>
            <p:nvPr/>
          </p:nvSpPr>
          <p:spPr>
            <a:xfrm>
              <a:off x="721261" y="4336712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  <p:sp>
          <p:nvSpPr>
            <p:cNvPr id="452" name="Dikdörtgen 256">
              <a:extLst>
                <a:ext uri="{FF2B5EF4-FFF2-40B4-BE49-F238E27FC236}">
                  <a16:creationId xmlns:a16="http://schemas.microsoft.com/office/drawing/2014/main" id="{216179D7-BE25-7FC1-8FE6-71216D64356A}"/>
                </a:ext>
              </a:extLst>
            </p:cNvPr>
            <p:cNvSpPr/>
            <p:nvPr/>
          </p:nvSpPr>
          <p:spPr>
            <a:xfrm>
              <a:off x="1363345" y="4336712"/>
              <a:ext cx="516934" cy="273364"/>
            </a:xfrm>
            <a:prstGeom prst="roundRect">
              <a:avLst/>
            </a:prstGeom>
            <a:solidFill>
              <a:srgbClr val="1B4B8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ptos" panose="020B0503050203000203" pitchFamily="34" charset="0"/>
                  <a:ea typeface="Aptos" panose="020B0609020000020004" pitchFamily="49" charset="0"/>
                  <a:cs typeface="Aptos" panose="020B0609020000020004" pitchFamily="49" charset="0"/>
                </a:rPr>
                <a:t>SA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3C2745-F19F-4490-A1CE-D6090D38A2BB}"/>
              </a:ext>
            </a:extLst>
          </p:cNvPr>
          <p:cNvGrpSpPr/>
          <p:nvPr/>
        </p:nvGrpSpPr>
        <p:grpSpPr>
          <a:xfrm>
            <a:off x="971555" y="3070656"/>
            <a:ext cx="964568" cy="1235574"/>
            <a:chOff x="823394" y="3135170"/>
            <a:chExt cx="964568" cy="1059693"/>
          </a:xfrm>
        </p:grpSpPr>
        <p:cxnSp>
          <p:nvCxnSpPr>
            <p:cNvPr id="38" name="Düz Bağlayıcı 440">
              <a:extLst>
                <a:ext uri="{FF2B5EF4-FFF2-40B4-BE49-F238E27FC236}">
                  <a16:creationId xmlns:a16="http://schemas.microsoft.com/office/drawing/2014/main" id="{1CDB9296-1D59-B849-7A6B-613DAEFB40C9}"/>
                </a:ext>
              </a:extLst>
            </p:cNvPr>
            <p:cNvCxnSpPr>
              <a:cxnSpLocks/>
              <a:stCxn id="217" idx="4"/>
            </p:cNvCxnSpPr>
            <p:nvPr/>
          </p:nvCxnSpPr>
          <p:spPr>
            <a:xfrm flipV="1">
              <a:off x="823394" y="3157264"/>
              <a:ext cx="1182" cy="739766"/>
            </a:xfrm>
            <a:prstGeom prst="line">
              <a:avLst/>
            </a:prstGeom>
            <a:ln w="3810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40">
              <a:extLst>
                <a:ext uri="{FF2B5EF4-FFF2-40B4-BE49-F238E27FC236}">
                  <a16:creationId xmlns:a16="http://schemas.microsoft.com/office/drawing/2014/main" id="{85FE1C79-95FD-A0AE-14CA-BE10308B16A9}"/>
                </a:ext>
              </a:extLst>
            </p:cNvPr>
            <p:cNvCxnSpPr>
              <a:cxnSpLocks/>
              <a:endCxn id="184" idx="0"/>
            </p:cNvCxnSpPr>
            <p:nvPr/>
          </p:nvCxnSpPr>
          <p:spPr>
            <a:xfrm flipH="1" flipV="1">
              <a:off x="1787502" y="3406042"/>
              <a:ext cx="460" cy="788821"/>
            </a:xfrm>
            <a:prstGeom prst="line">
              <a:avLst/>
            </a:prstGeom>
            <a:ln w="3810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0">
              <a:extLst>
                <a:ext uri="{FF2B5EF4-FFF2-40B4-BE49-F238E27FC236}">
                  <a16:creationId xmlns:a16="http://schemas.microsoft.com/office/drawing/2014/main" id="{58A69A62-D2A4-59C0-7DCA-33FAEB1BDC00}"/>
                </a:ext>
              </a:extLst>
            </p:cNvPr>
            <p:cNvCxnSpPr>
              <a:cxnSpLocks/>
              <a:stCxn id="214" idx="4"/>
            </p:cNvCxnSpPr>
            <p:nvPr/>
          </p:nvCxnSpPr>
          <p:spPr>
            <a:xfrm flipV="1">
              <a:off x="1466219" y="3135170"/>
              <a:ext cx="6057" cy="761859"/>
            </a:xfrm>
            <a:prstGeom prst="line">
              <a:avLst/>
            </a:prstGeom>
            <a:ln w="3810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40">
              <a:extLst>
                <a:ext uri="{FF2B5EF4-FFF2-40B4-BE49-F238E27FC236}">
                  <a16:creationId xmlns:a16="http://schemas.microsoft.com/office/drawing/2014/main" id="{1ADC8446-43DE-C89F-8848-39AA57ACD616}"/>
                </a:ext>
              </a:extLst>
            </p:cNvPr>
            <p:cNvCxnSpPr>
              <a:cxnSpLocks/>
              <a:endCxn id="190" idx="0"/>
            </p:cNvCxnSpPr>
            <p:nvPr/>
          </p:nvCxnSpPr>
          <p:spPr>
            <a:xfrm flipH="1" flipV="1">
              <a:off x="1144930" y="3406042"/>
              <a:ext cx="775" cy="788821"/>
            </a:xfrm>
            <a:prstGeom prst="line">
              <a:avLst/>
            </a:prstGeom>
            <a:ln w="3810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6A48D7-5E6A-99AC-8B4F-83898F5469E9}"/>
              </a:ext>
            </a:extLst>
          </p:cNvPr>
          <p:cNvGrpSpPr/>
          <p:nvPr/>
        </p:nvGrpSpPr>
        <p:grpSpPr>
          <a:xfrm>
            <a:off x="864675" y="3437121"/>
            <a:ext cx="1177867" cy="209339"/>
            <a:chOff x="717444" y="3511712"/>
            <a:chExt cx="1177867" cy="209339"/>
          </a:xfrm>
        </p:grpSpPr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0E1B7184-6936-B4BC-AB6C-9FFF413F478F}"/>
                </a:ext>
              </a:extLst>
            </p:cNvPr>
            <p:cNvSpPr/>
            <p:nvPr/>
          </p:nvSpPr>
          <p:spPr>
            <a:xfrm>
              <a:off x="1681554" y="35117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  <a:latin typeface="Aptos" panose="020B0503050203000203" pitchFamily="34" charset="0"/>
                </a:rPr>
                <a:t>1</a:t>
              </a:r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E85CB642-F808-8037-3F6F-A209AB03DD87}"/>
                </a:ext>
              </a:extLst>
            </p:cNvPr>
            <p:cNvSpPr/>
            <p:nvPr/>
          </p:nvSpPr>
          <p:spPr>
            <a:xfrm>
              <a:off x="1360269" y="35117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  <a:latin typeface="Aptos" panose="020B0503050203000203" pitchFamily="34" charset="0"/>
                </a:rPr>
                <a:t>0</a:t>
              </a:r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CAE272EB-11AD-9C98-96B0-4D39106C1210}"/>
                </a:ext>
              </a:extLst>
            </p:cNvPr>
            <p:cNvSpPr/>
            <p:nvPr/>
          </p:nvSpPr>
          <p:spPr>
            <a:xfrm>
              <a:off x="1038982" y="35117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  <a:latin typeface="Aptos" panose="020B0503050203000203" pitchFamily="34" charset="0"/>
                </a:rPr>
                <a:t>1</a:t>
              </a:r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CA39CCBF-B77B-5C51-6D13-64E1B527C598}"/>
                </a:ext>
              </a:extLst>
            </p:cNvPr>
            <p:cNvSpPr/>
            <p:nvPr/>
          </p:nvSpPr>
          <p:spPr>
            <a:xfrm>
              <a:off x="717444" y="3511712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  <a:latin typeface="Aptos" panose="020B0503050203000203" pitchFamily="34" charset="0"/>
                </a:rPr>
                <a:t>1</a:t>
              </a:r>
              <a:endParaRPr lang="en-CH" sz="1350">
                <a:solidFill>
                  <a:schemeClr val="tx1"/>
                </a:solidFill>
                <a:latin typeface="Aptos" panose="020B0503050203000203" pitchFamily="34" charset="0"/>
              </a:endParaRPr>
            </a:p>
          </p:txBody>
        </p:sp>
      </p:grpSp>
      <p:cxnSp>
        <p:nvCxnSpPr>
          <p:cNvPr id="30" name="Düz Bağlayıcı 440">
            <a:extLst>
              <a:ext uri="{FF2B5EF4-FFF2-40B4-BE49-F238E27FC236}">
                <a16:creationId xmlns:a16="http://schemas.microsoft.com/office/drawing/2014/main" id="{F9091533-DF4D-6C2D-F7E4-FCCFEA905137}"/>
              </a:ext>
            </a:extLst>
          </p:cNvPr>
          <p:cNvCxnSpPr>
            <a:cxnSpLocks/>
          </p:cNvCxnSpPr>
          <p:nvPr/>
        </p:nvCxnSpPr>
        <p:spPr>
          <a:xfrm flipH="1">
            <a:off x="793392" y="3534762"/>
            <a:ext cx="1333563" cy="7028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8853B549-353C-0482-D7C4-058A17CED893}"/>
              </a:ext>
            </a:extLst>
          </p:cNvPr>
          <p:cNvGrpSpPr/>
          <p:nvPr/>
        </p:nvGrpSpPr>
        <p:grpSpPr>
          <a:xfrm>
            <a:off x="867468" y="2811346"/>
            <a:ext cx="1160439" cy="1723458"/>
            <a:chOff x="720237" y="2885937"/>
            <a:chExt cx="1160439" cy="1723458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194AF28E-9380-C9FA-2333-0227F6B51C54}"/>
                </a:ext>
              </a:extLst>
            </p:cNvPr>
            <p:cNvGrpSpPr/>
            <p:nvPr/>
          </p:nvGrpSpPr>
          <p:grpSpPr>
            <a:xfrm>
              <a:off x="721658" y="2885937"/>
              <a:ext cx="1159018" cy="273364"/>
              <a:chOff x="721261" y="2885331"/>
              <a:chExt cx="1159018" cy="273364"/>
            </a:xfrm>
          </p:grpSpPr>
          <p:sp>
            <p:nvSpPr>
              <p:cNvPr id="467" name="Dikdörtgen 256">
                <a:extLst>
                  <a:ext uri="{FF2B5EF4-FFF2-40B4-BE49-F238E27FC236}">
                    <a16:creationId xmlns:a16="http://schemas.microsoft.com/office/drawing/2014/main" id="{8254CE30-CDF9-B7EF-70FF-A11C73029F32}"/>
                  </a:ext>
                </a:extLst>
              </p:cNvPr>
              <p:cNvSpPr/>
              <p:nvPr/>
            </p:nvSpPr>
            <p:spPr>
              <a:xfrm>
                <a:off x="721261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1</a:t>
                </a:r>
              </a:p>
            </p:txBody>
          </p:sp>
          <p:sp>
            <p:nvSpPr>
              <p:cNvPr id="472" name="Dikdörtgen 256">
                <a:extLst>
                  <a:ext uri="{FF2B5EF4-FFF2-40B4-BE49-F238E27FC236}">
                    <a16:creationId xmlns:a16="http://schemas.microsoft.com/office/drawing/2014/main" id="{EF3B9134-B6AB-E977-44DD-ABC7025A87A3}"/>
                  </a:ext>
                </a:extLst>
              </p:cNvPr>
              <p:cNvSpPr/>
              <p:nvPr/>
            </p:nvSpPr>
            <p:spPr>
              <a:xfrm>
                <a:off x="1363345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0</a:t>
                </a:r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6771666-0C65-F030-8B05-902E306255F4}"/>
                </a:ext>
              </a:extLst>
            </p:cNvPr>
            <p:cNvGrpSpPr/>
            <p:nvPr/>
          </p:nvGrpSpPr>
          <p:grpSpPr>
            <a:xfrm>
              <a:off x="720237" y="4336031"/>
              <a:ext cx="1159018" cy="273364"/>
              <a:chOff x="721261" y="2885331"/>
              <a:chExt cx="1159018" cy="273364"/>
            </a:xfrm>
          </p:grpSpPr>
          <p:sp>
            <p:nvSpPr>
              <p:cNvPr id="477" name="Dikdörtgen 256">
                <a:extLst>
                  <a:ext uri="{FF2B5EF4-FFF2-40B4-BE49-F238E27FC236}">
                    <a16:creationId xmlns:a16="http://schemas.microsoft.com/office/drawing/2014/main" id="{B4A230F4-A0E5-15DB-B084-9E8529C4AA99}"/>
                  </a:ext>
                </a:extLst>
              </p:cNvPr>
              <p:cNvSpPr/>
              <p:nvPr/>
            </p:nvSpPr>
            <p:spPr>
              <a:xfrm>
                <a:off x="721261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1</a:t>
                </a:r>
              </a:p>
            </p:txBody>
          </p:sp>
          <p:sp>
            <p:nvSpPr>
              <p:cNvPr id="484" name="Dikdörtgen 256">
                <a:extLst>
                  <a:ext uri="{FF2B5EF4-FFF2-40B4-BE49-F238E27FC236}">
                    <a16:creationId xmlns:a16="http://schemas.microsoft.com/office/drawing/2014/main" id="{2857EA45-9FBB-D7DE-6215-8955808A46F6}"/>
                  </a:ext>
                </a:extLst>
              </p:cNvPr>
              <p:cNvSpPr/>
              <p:nvPr/>
            </p:nvSpPr>
            <p:spPr>
              <a:xfrm>
                <a:off x="1363345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1</a:t>
                </a: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9A8C83C-2EAE-5BD5-09FC-6D245E75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ptos" panose="020B0503050203000203" pitchFamily="34" charset="0"/>
              </a:rPr>
              <a:t>DRAM Organization</a:t>
            </a:r>
          </a:p>
        </p:txBody>
      </p:sp>
      <p:sp>
        <p:nvSpPr>
          <p:cNvPr id="522" name="Slide Number Placeholder 4">
            <a:extLst>
              <a:ext uri="{FF2B5EF4-FFF2-40B4-BE49-F238E27FC236}">
                <a16:creationId xmlns:a16="http://schemas.microsoft.com/office/drawing/2014/main" id="{6CE0E087-48A9-9418-F4AB-FB2D6C48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</a:t>
            </a:fld>
            <a:endParaRPr lang="tr-TR" dirty="0"/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28C53CBA-5021-CFD8-69D4-D4030789E551}"/>
              </a:ext>
            </a:extLst>
          </p:cNvPr>
          <p:cNvGrpSpPr/>
          <p:nvPr/>
        </p:nvGrpSpPr>
        <p:grpSpPr>
          <a:xfrm>
            <a:off x="3946731" y="1742531"/>
            <a:ext cx="4678591" cy="954107"/>
            <a:chOff x="3946731" y="1817122"/>
            <a:chExt cx="4678591" cy="954107"/>
          </a:xfrm>
        </p:grpSpPr>
        <p:sp>
          <p:nvSpPr>
            <p:cNvPr id="6" name="Act Text">
              <a:extLst>
                <a:ext uri="{FF2B5EF4-FFF2-40B4-BE49-F238E27FC236}">
                  <a16:creationId xmlns:a16="http://schemas.microsoft.com/office/drawing/2014/main" id="{4516B708-C32A-19F5-6A46-7DB6FA9EE803}"/>
                </a:ext>
              </a:extLst>
            </p:cNvPr>
            <p:cNvSpPr txBox="1"/>
            <p:nvPr/>
          </p:nvSpPr>
          <p:spPr>
            <a:xfrm>
              <a:off x="4480085" y="1817122"/>
              <a:ext cx="414523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ACTIVATE</a:t>
              </a:r>
              <a:r>
                <a:rPr lang="en-US" sz="2800" dirty="0">
                  <a:latin typeface="Aptos" panose="020B0503050203000203" pitchFamily="34" charset="0"/>
                </a:rPr>
                <a:t>:</a:t>
              </a:r>
              <a:r>
                <a:rPr 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ptos" panose="020B0503050203000203" pitchFamily="34" charset="0"/>
                </a:rPr>
                <a:t> </a:t>
              </a:r>
              <a:r>
                <a:rPr lang="en-US" sz="2800" dirty="0">
                  <a:latin typeface="Aptos" panose="020B0503050203000203" pitchFamily="34" charset="0"/>
                </a:rPr>
                <a:t>Fetch the row </a:t>
              </a:r>
              <a:br>
                <a:rPr lang="en-US" sz="2800" dirty="0">
                  <a:latin typeface="Aptos" panose="020B0503050203000203" pitchFamily="34" charset="0"/>
                </a:rPr>
              </a:br>
              <a:r>
                <a:rPr lang="en-US" sz="2800" dirty="0">
                  <a:latin typeface="Aptos" panose="020B0503050203000203" pitchFamily="34" charset="0"/>
                </a:rPr>
                <a:t>into the </a:t>
              </a:r>
              <a:r>
                <a:rPr lang="en-US" sz="28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sense amplifiers</a:t>
              </a:r>
            </a:p>
          </p:txBody>
        </p:sp>
        <p:sp>
          <p:nvSpPr>
            <p:cNvPr id="23" name="1">
              <a:extLst>
                <a:ext uri="{FF2B5EF4-FFF2-40B4-BE49-F238E27FC236}">
                  <a16:creationId xmlns:a16="http://schemas.microsoft.com/office/drawing/2014/main" id="{3C7EFD7E-5B8C-A5EF-F5D9-53910EBDFF9E}"/>
                </a:ext>
              </a:extLst>
            </p:cNvPr>
            <p:cNvSpPr txBox="1"/>
            <p:nvPr/>
          </p:nvSpPr>
          <p:spPr>
            <a:xfrm>
              <a:off x="3946731" y="182016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ptos" panose="020B0503050203000203" pitchFamily="34" charset="0"/>
                </a:rPr>
                <a:t>1</a:t>
              </a:r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6180BFF7-83B4-14DE-D701-508DDBF72314}"/>
              </a:ext>
            </a:extLst>
          </p:cNvPr>
          <p:cNvGrpSpPr/>
          <p:nvPr/>
        </p:nvGrpSpPr>
        <p:grpSpPr>
          <a:xfrm>
            <a:off x="3948154" y="3082980"/>
            <a:ext cx="4932562" cy="954107"/>
            <a:chOff x="3948154" y="3157571"/>
            <a:chExt cx="4932562" cy="954107"/>
          </a:xfrm>
        </p:grpSpPr>
        <p:sp>
          <p:nvSpPr>
            <p:cNvPr id="8" name="Read Text">
              <a:extLst>
                <a:ext uri="{FF2B5EF4-FFF2-40B4-BE49-F238E27FC236}">
                  <a16:creationId xmlns:a16="http://schemas.microsoft.com/office/drawing/2014/main" id="{842DBA03-59D9-024B-D1F1-B54A8CF7DC38}"/>
                </a:ext>
              </a:extLst>
            </p:cNvPr>
            <p:cNvSpPr txBox="1"/>
            <p:nvPr/>
          </p:nvSpPr>
          <p:spPr>
            <a:xfrm>
              <a:off x="4476946" y="3157571"/>
              <a:ext cx="44037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READ/WRITE: </a:t>
              </a:r>
              <a:r>
                <a:rPr lang="en-US" sz="2800" dirty="0">
                  <a:latin typeface="Aptos" panose="020B0503050203000203" pitchFamily="34" charset="0"/>
                </a:rPr>
                <a:t>Retrieve or</a:t>
              </a:r>
            </a:p>
            <a:p>
              <a:r>
                <a:rPr lang="en-US" sz="2800" dirty="0">
                  <a:latin typeface="Aptos" panose="020B0503050203000203" pitchFamily="34" charset="0"/>
                </a:rPr>
                <a:t>update data</a:t>
              </a:r>
            </a:p>
          </p:txBody>
        </p:sp>
        <p:sp>
          <p:nvSpPr>
            <p:cNvPr id="24" name="2">
              <a:extLst>
                <a:ext uri="{FF2B5EF4-FFF2-40B4-BE49-F238E27FC236}">
                  <a16:creationId xmlns:a16="http://schemas.microsoft.com/office/drawing/2014/main" id="{92031A9F-91B0-98FE-03B4-03E73C0AB139}"/>
                </a:ext>
              </a:extLst>
            </p:cNvPr>
            <p:cNvSpPr txBox="1"/>
            <p:nvPr/>
          </p:nvSpPr>
          <p:spPr>
            <a:xfrm>
              <a:off x="3948154" y="318162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ptos" panose="020B0503050203000203" pitchFamily="34" charset="0"/>
                </a:rPr>
                <a:t>2</a:t>
              </a:r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9B64D515-D2EA-E354-A0C0-1EAADF3A4690}"/>
              </a:ext>
            </a:extLst>
          </p:cNvPr>
          <p:cNvGrpSpPr/>
          <p:nvPr/>
        </p:nvGrpSpPr>
        <p:grpSpPr>
          <a:xfrm>
            <a:off x="3943546" y="4439783"/>
            <a:ext cx="5318506" cy="970739"/>
            <a:chOff x="3943546" y="4514374"/>
            <a:chExt cx="5318506" cy="970739"/>
          </a:xfrm>
        </p:grpSpPr>
        <p:sp>
          <p:nvSpPr>
            <p:cNvPr id="20" name="Pre Text">
              <a:extLst>
                <a:ext uri="{FF2B5EF4-FFF2-40B4-BE49-F238E27FC236}">
                  <a16:creationId xmlns:a16="http://schemas.microsoft.com/office/drawing/2014/main" id="{5EF9303D-73A5-70E0-D8F3-BBE783032586}"/>
                </a:ext>
              </a:extLst>
            </p:cNvPr>
            <p:cNvSpPr txBox="1"/>
            <p:nvPr/>
          </p:nvSpPr>
          <p:spPr>
            <a:xfrm>
              <a:off x="4481708" y="4531006"/>
              <a:ext cx="4780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PRECHARGE</a:t>
              </a:r>
              <a:r>
                <a:rPr lang="en-US" sz="2800" dirty="0">
                  <a:solidFill>
                    <a:srgbClr val="5B2C8E"/>
                  </a:solidFill>
                  <a:latin typeface="Aptos" panose="020B0503050203000203" pitchFamily="34" charset="0"/>
                </a:rPr>
                <a:t>: </a:t>
              </a:r>
              <a:r>
                <a:rPr lang="en-US" sz="2800" dirty="0">
                  <a:latin typeface="Aptos" panose="020B0503050203000203" pitchFamily="34" charset="0"/>
                </a:rPr>
                <a:t>Prepare the bank for a new ACTIVATE</a:t>
              </a: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8EE6BEF9-E9CE-73BA-7540-9065C85AC5BC}"/>
                </a:ext>
              </a:extLst>
            </p:cNvPr>
            <p:cNvSpPr txBox="1"/>
            <p:nvPr/>
          </p:nvSpPr>
          <p:spPr>
            <a:xfrm>
              <a:off x="3943546" y="451437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Aptos" panose="020B0503050203000203" pitchFamily="34" charset="0"/>
                </a:rPr>
                <a:t>3</a:t>
              </a: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89CD820B-21B3-39CA-7351-8B0813302FDF}"/>
              </a:ext>
            </a:extLst>
          </p:cNvPr>
          <p:cNvGrpSpPr/>
          <p:nvPr/>
        </p:nvGrpSpPr>
        <p:grpSpPr>
          <a:xfrm>
            <a:off x="2061239" y="2948028"/>
            <a:ext cx="1278748" cy="3344368"/>
            <a:chOff x="2921006" y="2948028"/>
            <a:chExt cx="1278748" cy="3344368"/>
          </a:xfrm>
        </p:grpSpPr>
        <p:cxnSp>
          <p:nvCxnSpPr>
            <p:cNvPr id="513" name="Curved Connector 512">
              <a:extLst>
                <a:ext uri="{FF2B5EF4-FFF2-40B4-BE49-F238E27FC236}">
                  <a16:creationId xmlns:a16="http://schemas.microsoft.com/office/drawing/2014/main" id="{A15C3A7F-97E3-8A5E-712F-92296DD8FD9D}"/>
                </a:ext>
              </a:extLst>
            </p:cNvPr>
            <p:cNvCxnSpPr>
              <a:cxnSpLocks/>
            </p:cNvCxnSpPr>
            <p:nvPr/>
          </p:nvCxnSpPr>
          <p:spPr>
            <a:xfrm>
              <a:off x="3177777" y="2948028"/>
              <a:ext cx="592548" cy="3050377"/>
            </a:xfrm>
            <a:prstGeom prst="curvedConnector2">
              <a:avLst/>
            </a:prstGeom>
            <a:ln w="38100">
              <a:solidFill>
                <a:srgbClr val="1A4B8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urved Connector 513">
              <a:extLst>
                <a:ext uri="{FF2B5EF4-FFF2-40B4-BE49-F238E27FC236}">
                  <a16:creationId xmlns:a16="http://schemas.microsoft.com/office/drawing/2014/main" id="{227A382C-8D61-300B-0555-5FF6DC6EECAE}"/>
                </a:ext>
              </a:extLst>
            </p:cNvPr>
            <p:cNvCxnSpPr>
              <a:cxnSpLocks/>
            </p:cNvCxnSpPr>
            <p:nvPr/>
          </p:nvCxnSpPr>
          <p:spPr>
            <a:xfrm>
              <a:off x="3176356" y="4398122"/>
              <a:ext cx="593969" cy="1600283"/>
            </a:xfrm>
            <a:prstGeom prst="curvedConnector2">
              <a:avLst/>
            </a:prstGeom>
            <a:ln w="38100">
              <a:solidFill>
                <a:srgbClr val="1A4B8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6CF01FD0-353F-2BDB-52A3-9E41C48C43AA}"/>
                </a:ext>
              </a:extLst>
            </p:cNvPr>
            <p:cNvSpPr txBox="1"/>
            <p:nvPr/>
          </p:nvSpPr>
          <p:spPr>
            <a:xfrm>
              <a:off x="2921006" y="5923064"/>
              <a:ext cx="127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A4B89"/>
                  </a:solidFill>
                </a:rPr>
                <a:t>to/from I/O</a:t>
              </a:r>
            </a:p>
          </p:txBody>
        </p:sp>
      </p:grpSp>
      <p:cxnSp>
        <p:nvCxnSpPr>
          <p:cNvPr id="19" name="Düz Bağlayıcı 440">
            <a:extLst>
              <a:ext uri="{FF2B5EF4-FFF2-40B4-BE49-F238E27FC236}">
                <a16:creationId xmlns:a16="http://schemas.microsoft.com/office/drawing/2014/main" id="{1DDAD33F-8A33-1845-F6A4-83164F20CAB7}"/>
              </a:ext>
            </a:extLst>
          </p:cNvPr>
          <p:cNvCxnSpPr>
            <a:cxnSpLocks/>
          </p:cNvCxnSpPr>
          <p:nvPr/>
        </p:nvCxnSpPr>
        <p:spPr>
          <a:xfrm>
            <a:off x="759599" y="2073452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4349851-72AB-9B0D-D0B0-ED5F17BE1B64}"/>
              </a:ext>
            </a:extLst>
          </p:cNvPr>
          <p:cNvSpPr/>
          <p:nvPr/>
        </p:nvSpPr>
        <p:spPr>
          <a:xfrm>
            <a:off x="844009" y="1968782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73F1C6-661C-3CD7-CA76-33BB71C1E493}"/>
              </a:ext>
            </a:extLst>
          </p:cNvPr>
          <p:cNvSpPr/>
          <p:nvPr/>
        </p:nvSpPr>
        <p:spPr>
          <a:xfrm>
            <a:off x="1165295" y="1968782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5FB816-526F-B92E-6284-F55FF44D141A}"/>
              </a:ext>
            </a:extLst>
          </p:cNvPr>
          <p:cNvSpPr/>
          <p:nvPr/>
        </p:nvSpPr>
        <p:spPr>
          <a:xfrm>
            <a:off x="1808120" y="1968782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00368B-BC3E-3385-7605-00EA9156B8DC}"/>
              </a:ext>
            </a:extLst>
          </p:cNvPr>
          <p:cNvSpPr/>
          <p:nvPr/>
        </p:nvSpPr>
        <p:spPr>
          <a:xfrm>
            <a:off x="1486582" y="1968782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cxnSp>
        <p:nvCxnSpPr>
          <p:cNvPr id="28" name="Düz Bağlayıcı 440">
            <a:extLst>
              <a:ext uri="{FF2B5EF4-FFF2-40B4-BE49-F238E27FC236}">
                <a16:creationId xmlns:a16="http://schemas.microsoft.com/office/drawing/2014/main" id="{6044DA9F-F8DB-2CB1-E89C-526C27C85430}"/>
              </a:ext>
            </a:extLst>
          </p:cNvPr>
          <p:cNvCxnSpPr>
            <a:cxnSpLocks/>
          </p:cNvCxnSpPr>
          <p:nvPr/>
        </p:nvCxnSpPr>
        <p:spPr>
          <a:xfrm>
            <a:off x="783261" y="3801763"/>
            <a:ext cx="1353824" cy="0"/>
          </a:xfrm>
          <a:prstGeom prst="line">
            <a:avLst/>
          </a:prstGeom>
          <a:ln w="190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BB58862-6CCD-2FD1-8172-E65D64415811}"/>
              </a:ext>
            </a:extLst>
          </p:cNvPr>
          <p:cNvSpPr/>
          <p:nvPr/>
        </p:nvSpPr>
        <p:spPr>
          <a:xfrm>
            <a:off x="867671" y="3697093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7B9FCF-0078-DD7E-E9B0-B36E4B535172}"/>
              </a:ext>
            </a:extLst>
          </p:cNvPr>
          <p:cNvSpPr/>
          <p:nvPr/>
        </p:nvSpPr>
        <p:spPr>
          <a:xfrm>
            <a:off x="1188957" y="3697093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7FD283-C736-16C3-D2D5-D2A68237B0F4}"/>
              </a:ext>
            </a:extLst>
          </p:cNvPr>
          <p:cNvSpPr/>
          <p:nvPr/>
        </p:nvSpPr>
        <p:spPr>
          <a:xfrm>
            <a:off x="1831782" y="3697093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477500-84AB-F1D6-3A69-B2DD5E284AEA}"/>
              </a:ext>
            </a:extLst>
          </p:cNvPr>
          <p:cNvSpPr/>
          <p:nvPr/>
        </p:nvSpPr>
        <p:spPr>
          <a:xfrm>
            <a:off x="1510244" y="3697093"/>
            <a:ext cx="213757" cy="209339"/>
          </a:xfrm>
          <a:prstGeom prst="ellipse">
            <a:avLst/>
          </a:prstGeom>
          <a:solidFill>
            <a:srgbClr val="F2F3F8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50">
              <a:latin typeface="Aptos" panose="020B0502040204020203" pitchFamily="34" charset="0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D2E4567C-01F5-3271-8F22-6DC8605704DE}"/>
              </a:ext>
            </a:extLst>
          </p:cNvPr>
          <p:cNvGrpSpPr/>
          <p:nvPr/>
        </p:nvGrpSpPr>
        <p:grpSpPr>
          <a:xfrm>
            <a:off x="783261" y="4539315"/>
            <a:ext cx="1356595" cy="1153764"/>
            <a:chOff x="2445468" y="3541790"/>
            <a:chExt cx="1356595" cy="115376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0F58A4E-BE1E-DF4D-50B2-A0B0C3E3CD50}"/>
                </a:ext>
              </a:extLst>
            </p:cNvPr>
            <p:cNvGrpSpPr/>
            <p:nvPr/>
          </p:nvGrpSpPr>
          <p:grpSpPr>
            <a:xfrm>
              <a:off x="2448239" y="3541790"/>
              <a:ext cx="1353824" cy="1153764"/>
              <a:chOff x="612647" y="1701024"/>
              <a:chExt cx="1353824" cy="1153764"/>
            </a:xfrm>
          </p:grpSpPr>
          <p:cxnSp>
            <p:nvCxnSpPr>
              <p:cNvPr id="50" name="Düz Bağlayıcı 440">
                <a:extLst>
                  <a:ext uri="{FF2B5EF4-FFF2-40B4-BE49-F238E27FC236}">
                    <a16:creationId xmlns:a16="http://schemas.microsoft.com/office/drawing/2014/main" id="{D40B89B2-4A08-0842-99DD-82F23D1DC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6508" y="1707048"/>
                <a:ext cx="0" cy="1030060"/>
              </a:xfrm>
              <a:prstGeom prst="line">
                <a:avLst/>
              </a:prstGeom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Düz Bağlayıcı 440">
                <a:extLst>
                  <a:ext uri="{FF2B5EF4-FFF2-40B4-BE49-F238E27FC236}">
                    <a16:creationId xmlns:a16="http://schemas.microsoft.com/office/drawing/2014/main" id="{CF20FEE5-87BF-DA25-0157-C7BAEC8EB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936" y="2465391"/>
                <a:ext cx="0" cy="209339"/>
              </a:xfrm>
              <a:prstGeom prst="line">
                <a:avLst/>
              </a:prstGeom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Düz Bağlayıcı 440">
                <a:extLst>
                  <a:ext uri="{FF2B5EF4-FFF2-40B4-BE49-F238E27FC236}">
                    <a16:creationId xmlns:a16="http://schemas.microsoft.com/office/drawing/2014/main" id="{DB06C987-D4C8-36AF-9494-8328E9FA6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7768" y="1990794"/>
                <a:ext cx="0" cy="863994"/>
              </a:xfrm>
              <a:prstGeom prst="line">
                <a:avLst/>
              </a:prstGeom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Düz Bağlayıcı 440">
                <a:extLst>
                  <a:ext uri="{FF2B5EF4-FFF2-40B4-BE49-F238E27FC236}">
                    <a16:creationId xmlns:a16="http://schemas.microsoft.com/office/drawing/2014/main" id="{E71FEF3A-4157-A9E7-1A39-8F08C43D8B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7" y="2667700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8BA356E-309C-2597-932D-296ABAAA7D03}"/>
                  </a:ext>
                </a:extLst>
              </p:cNvPr>
              <p:cNvSpPr/>
              <p:nvPr/>
            </p:nvSpPr>
            <p:spPr>
              <a:xfrm>
                <a:off x="697057" y="2563031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latin typeface="Aptos" panose="020B0502040204020203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EA5DFB1-3511-168E-1289-BA9E4D03E6C3}"/>
                  </a:ext>
                </a:extLst>
              </p:cNvPr>
              <p:cNvSpPr/>
              <p:nvPr/>
            </p:nvSpPr>
            <p:spPr>
              <a:xfrm>
                <a:off x="1339630" y="2563031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99E7E33-BFAD-62C9-5EFC-715BBF32EB6A}"/>
                  </a:ext>
                </a:extLst>
              </p:cNvPr>
              <p:cNvSpPr/>
              <p:nvPr/>
            </p:nvSpPr>
            <p:spPr>
              <a:xfrm>
                <a:off x="1661168" y="2563031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cxnSp>
            <p:nvCxnSpPr>
              <p:cNvPr id="62" name="Düz Bağlayıcı 440">
                <a:extLst>
                  <a:ext uri="{FF2B5EF4-FFF2-40B4-BE49-F238E27FC236}">
                    <a16:creationId xmlns:a16="http://schemas.microsoft.com/office/drawing/2014/main" id="{CEB6E69A-BAC1-D514-1346-8DFDC1BA4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936" y="1701024"/>
                <a:ext cx="0" cy="75872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Düz Bağlayıcı 440">
                <a:extLst>
                  <a:ext uri="{FF2B5EF4-FFF2-40B4-BE49-F238E27FC236}">
                    <a16:creationId xmlns:a16="http://schemas.microsoft.com/office/drawing/2014/main" id="{CE077B66-B070-5266-FDFE-2B642931E6E6}"/>
                  </a:ext>
                </a:extLst>
              </p:cNvPr>
              <p:cNvCxnSpPr>
                <a:cxnSpLocks/>
                <a:stCxn id="461" idx="4"/>
              </p:cNvCxnSpPr>
              <p:nvPr/>
            </p:nvCxnSpPr>
            <p:spPr>
              <a:xfrm flipH="1">
                <a:off x="1119706" y="2007765"/>
                <a:ext cx="5516" cy="838430"/>
              </a:xfrm>
              <a:prstGeom prst="line">
                <a:avLst/>
              </a:prstGeom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Düz Bağlayıcı 440">
                <a:extLst>
                  <a:ext uri="{FF2B5EF4-FFF2-40B4-BE49-F238E27FC236}">
                    <a16:creationId xmlns:a16="http://schemas.microsoft.com/office/drawing/2014/main" id="{B4F41085-23BC-0D13-09C8-F7247A4DDC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6508" y="2250414"/>
                <a:ext cx="0" cy="209339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Düz Bağlayıcı 440">
                <a:extLst>
                  <a:ext uri="{FF2B5EF4-FFF2-40B4-BE49-F238E27FC236}">
                    <a16:creationId xmlns:a16="http://schemas.microsoft.com/office/drawing/2014/main" id="{94734809-E5C9-C849-989E-835DB030B2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7" y="2407726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DD8AB58D-A806-952B-E042-0B6FBC4CBAD2}"/>
                  </a:ext>
                </a:extLst>
              </p:cNvPr>
              <p:cNvSpPr/>
              <p:nvPr/>
            </p:nvSpPr>
            <p:spPr>
              <a:xfrm>
                <a:off x="697057" y="230305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CC6699D5-6122-9832-6661-3A0643EB8A09}"/>
                  </a:ext>
                </a:extLst>
              </p:cNvPr>
              <p:cNvSpPr/>
              <p:nvPr/>
            </p:nvSpPr>
            <p:spPr>
              <a:xfrm>
                <a:off x="1018343" y="230305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B1B0C4AC-8B70-98B2-0740-DAC045EFB516}"/>
                  </a:ext>
                </a:extLst>
              </p:cNvPr>
              <p:cNvSpPr/>
              <p:nvPr/>
            </p:nvSpPr>
            <p:spPr>
              <a:xfrm>
                <a:off x="1661168" y="230305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B0AE4E8B-9329-70CF-3A36-7D923196D74E}"/>
                  </a:ext>
                </a:extLst>
              </p:cNvPr>
              <p:cNvSpPr/>
              <p:nvPr/>
            </p:nvSpPr>
            <p:spPr>
              <a:xfrm>
                <a:off x="1339630" y="230305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cxnSp>
            <p:nvCxnSpPr>
              <p:cNvPr id="458" name="Düz Bağlayıcı 440">
                <a:extLst>
                  <a:ext uri="{FF2B5EF4-FFF2-40B4-BE49-F238E27FC236}">
                    <a16:creationId xmlns:a16="http://schemas.microsoft.com/office/drawing/2014/main" id="{97338A88-D3D1-1D6F-144E-750478A55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647" y="1903096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B00A384E-C07E-DE81-7BB8-3FE21B3A6A88}"/>
                  </a:ext>
                </a:extLst>
              </p:cNvPr>
              <p:cNvSpPr/>
              <p:nvPr/>
            </p:nvSpPr>
            <p:spPr>
              <a:xfrm>
                <a:off x="697057" y="1798426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08E75B49-5068-58D8-60E7-AE080C33CF2E}"/>
                  </a:ext>
                </a:extLst>
              </p:cNvPr>
              <p:cNvSpPr/>
              <p:nvPr/>
            </p:nvSpPr>
            <p:spPr>
              <a:xfrm>
                <a:off x="1018343" y="1798426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7152BCE8-58AB-E240-5484-5C8EE3B6C865}"/>
                  </a:ext>
                </a:extLst>
              </p:cNvPr>
              <p:cNvSpPr/>
              <p:nvPr/>
            </p:nvSpPr>
            <p:spPr>
              <a:xfrm>
                <a:off x="1661168" y="1798426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EB5900CE-2BDF-D5DE-93D7-50E110D5F31D}"/>
                  </a:ext>
                </a:extLst>
              </p:cNvPr>
              <p:cNvSpPr/>
              <p:nvPr/>
            </p:nvSpPr>
            <p:spPr>
              <a:xfrm>
                <a:off x="1339630" y="1798426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8901264-639E-43D9-BDDD-33F7B987FB2D}"/>
                  </a:ext>
                </a:extLst>
              </p:cNvPr>
              <p:cNvSpPr/>
              <p:nvPr/>
            </p:nvSpPr>
            <p:spPr>
              <a:xfrm>
                <a:off x="1018343" y="2563031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2040204020203" pitchFamily="34" charset="0"/>
                </a:endParaRPr>
              </a:p>
            </p:txBody>
          </p:sp>
        </p:grpSp>
        <p:cxnSp>
          <p:nvCxnSpPr>
            <p:cNvPr id="475" name="Düz Bağlayıcı 440">
              <a:extLst>
                <a:ext uri="{FF2B5EF4-FFF2-40B4-BE49-F238E27FC236}">
                  <a16:creationId xmlns:a16="http://schemas.microsoft.com/office/drawing/2014/main" id="{AFF14E59-9380-B459-C326-F14987E343CF}"/>
                </a:ext>
              </a:extLst>
            </p:cNvPr>
            <p:cNvCxnSpPr>
              <a:cxnSpLocks/>
            </p:cNvCxnSpPr>
            <p:nvPr/>
          </p:nvCxnSpPr>
          <p:spPr>
            <a:xfrm>
              <a:off x="2445468" y="3988933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41A15EE9-68EA-6CFC-82EB-B57EDB4622BE}"/>
                </a:ext>
              </a:extLst>
            </p:cNvPr>
            <p:cNvSpPr/>
            <p:nvPr/>
          </p:nvSpPr>
          <p:spPr>
            <a:xfrm>
              <a:off x="2529878" y="3884264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C6C8A4EC-4F80-BF14-5A9E-7B3EA0C77283}"/>
                </a:ext>
              </a:extLst>
            </p:cNvPr>
            <p:cNvSpPr/>
            <p:nvPr/>
          </p:nvSpPr>
          <p:spPr>
            <a:xfrm>
              <a:off x="2851164" y="3884264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2FD494EF-D55F-7246-B30A-4169552CCBD3}"/>
                </a:ext>
              </a:extLst>
            </p:cNvPr>
            <p:cNvSpPr/>
            <p:nvPr/>
          </p:nvSpPr>
          <p:spPr>
            <a:xfrm>
              <a:off x="3493989" y="3884264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75ADB492-121F-4020-7158-979FB72D0BB3}"/>
                </a:ext>
              </a:extLst>
            </p:cNvPr>
            <p:cNvSpPr/>
            <p:nvPr/>
          </p:nvSpPr>
          <p:spPr>
            <a:xfrm>
              <a:off x="3172451" y="3884264"/>
              <a:ext cx="213757" cy="209339"/>
            </a:xfrm>
            <a:prstGeom prst="ellipse">
              <a:avLst/>
            </a:prstGeom>
            <a:solidFill>
              <a:srgbClr val="F2F3F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350">
                <a:latin typeface="Aptos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6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DB7-E46D-EC9A-8BA0-02CFF1DFF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FDCC-3A63-EE93-4A64-B1532229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In-DRAM Implementation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D6A9F-642B-023B-478A-10885146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70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6D559-099A-ACC6-B8A6-78295370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17" y="1345185"/>
            <a:ext cx="8288556" cy="30331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F143B75-D517-F1C7-2B38-CA35EBDDD442}"/>
              </a:ext>
            </a:extLst>
          </p:cNvPr>
          <p:cNvGrpSpPr/>
          <p:nvPr/>
        </p:nvGrpSpPr>
        <p:grpSpPr>
          <a:xfrm>
            <a:off x="0" y="4907414"/>
            <a:ext cx="9144010" cy="665158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77C615-5B26-AFEE-C8DF-B7AA41592525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The in-DRAM implementation of ColumnKeeper-D </a:t>
              </a:r>
              <a:b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</a:b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reduces its overheads at low ColumnDisturb thresholds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15EF98-0EC9-5975-4D2F-6B957801CAA6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660EAC-C2E1-4879-435C-80DCE1E1E1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99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3B1FA-F67A-4CCA-1CF0-6717ED785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970D-9105-8471-6FEA-BF976711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ColumnKeeper-P: P</a:t>
            </a:r>
            <a:r>
              <a:rPr lang="en-US" baseline="-25000" dirty="0"/>
              <a:t>PR</a:t>
            </a:r>
            <a:r>
              <a:rPr lang="en-US" dirty="0"/>
              <a:t> Calculation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7FFB6-5FA6-DAD1-2AEB-885592B5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71</a:t>
            </a:fld>
            <a:endParaRPr lang="tr-T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7BBEE-146D-B12E-DF5E-1056DAB8B7DF}"/>
              </a:ext>
            </a:extLst>
          </p:cNvPr>
          <p:cNvSpPr txBox="1"/>
          <p:nvPr/>
        </p:nvSpPr>
        <p:spPr>
          <a:xfrm>
            <a:off x="-5" y="100013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Similar to the one proposed in </a:t>
            </a:r>
            <a:r>
              <a:rPr lang="en-US" sz="2000" dirty="0" err="1">
                <a:solidFill>
                  <a:srgbClr val="001F60"/>
                </a:solidFill>
                <a:latin typeface="Aptos" panose="020B0503050203000203" pitchFamily="34" charset="0"/>
              </a:rPr>
              <a:t>HiRA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[</a:t>
            </a:r>
            <a:r>
              <a:rPr lang="en-US" sz="2000" dirty="0" err="1">
                <a:solidFill>
                  <a:srgbClr val="001F60"/>
                </a:solidFill>
                <a:latin typeface="Aptos" panose="020B0503050203000203" pitchFamily="34" charset="0"/>
              </a:rPr>
              <a:t>Yaglikci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+, MICRO 2022]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Considers the maximum number of attacks that can happen </a:t>
            </a:r>
            <a:b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</a:b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in a refresh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At least one of these attacks has to succeed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7E892-0619-781F-9AA5-8913E65F11BD}"/>
              </a:ext>
            </a:extLst>
          </p:cNvPr>
          <p:cNvSpPr txBox="1"/>
          <p:nvPr/>
        </p:nvSpPr>
        <p:spPr>
          <a:xfrm>
            <a:off x="0" y="293779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To induce bitflips: 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The number of preventive issues issued to a subarray must be lower than the subarray size (S) when the ColumnDisturb threshold is reached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5C329-9295-2995-829B-D3BE6DFA0BB0}"/>
              </a:ext>
            </a:extLst>
          </p:cNvPr>
          <p:cNvSpPr txBox="1"/>
          <p:nvPr/>
        </p:nvSpPr>
        <p:spPr>
          <a:xfrm>
            <a:off x="0" y="3860975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Total number of preventive refreshes issued after N activations (M</a:t>
            </a:r>
            <a:r>
              <a:rPr lang="en-US" sz="2000" b="1" baseline="-25000" dirty="0">
                <a:solidFill>
                  <a:srgbClr val="001F60"/>
                </a:solidFill>
                <a:latin typeface="Aptos" panose="020B0503050203000203" pitchFamily="34" charset="0"/>
              </a:rPr>
              <a:t>N</a:t>
            </a:r>
            <a:r>
              <a:rPr lang="en-US" sz="2000" b="1" dirty="0">
                <a:solidFill>
                  <a:srgbClr val="001F60"/>
                </a:solidFill>
                <a:latin typeface="Aptos" panose="020B0503050203000203" pitchFamily="34" charset="0"/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Sum of Bernoulli random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M</a:t>
            </a:r>
            <a:r>
              <a:rPr lang="en-US" sz="2000" baseline="-25000" dirty="0">
                <a:solidFill>
                  <a:srgbClr val="001F60"/>
                </a:solidFill>
                <a:latin typeface="Aptos" panose="020B0503050203000203" pitchFamily="34" charset="0"/>
              </a:rPr>
              <a:t>N</a:t>
            </a:r>
            <a:r>
              <a:rPr lang="en-US" sz="2000" dirty="0">
                <a:solidFill>
                  <a:srgbClr val="001F60"/>
                </a:solidFill>
                <a:latin typeface="Aptos" panose="020B0503050203000203" pitchFamily="34" charset="0"/>
              </a:rPr>
              <a:t> follows a binomial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F60"/>
              </a:solidFill>
              <a:latin typeface="Aptos" panose="020B050305020300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328EBF-736A-55CE-F371-B83686A361D0}"/>
                  </a:ext>
                </a:extLst>
              </p:cNvPr>
              <p:cNvSpPr txBox="1"/>
              <p:nvPr/>
            </p:nvSpPr>
            <p:spPr>
              <a:xfrm>
                <a:off x="2235137" y="5387970"/>
                <a:ext cx="467371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,1+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𝑃𝑅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1F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328EBF-736A-55CE-F371-B83686A3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37" y="5387970"/>
                <a:ext cx="4673715" cy="390748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265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A31D-A3D7-0164-053F-A35A8F7BC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CA04-EBFB-A664-7D3E-572DAA95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ColumnKeeper-P: P</a:t>
            </a:r>
            <a:r>
              <a:rPr lang="en-US" baseline="-25000" dirty="0"/>
              <a:t>PR</a:t>
            </a:r>
            <a:r>
              <a:rPr lang="en-US" dirty="0"/>
              <a:t> Calculation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7E41D-3FA0-67D0-BAFD-B1D4380A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72</a:t>
            </a:fld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913A5A-1951-4504-BA55-08AD2051402F}"/>
                  </a:ext>
                </a:extLst>
              </p:cNvPr>
              <p:cNvSpPr txBox="1"/>
              <p:nvPr/>
            </p:nvSpPr>
            <p:spPr>
              <a:xfrm>
                <a:off x="-5" y="1197565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1F60"/>
                    </a:solidFill>
                    <a:latin typeface="Aptos" panose="020B0503050203000203" pitchFamily="34" charset="0"/>
                  </a:rPr>
                  <a:t>We substitute: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1F60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b="0" dirty="0">
                  <a:solidFill>
                    <a:srgbClr val="001F60"/>
                  </a:solidFill>
                  <a:latin typeface="Aptos" panose="020B050305020300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001F6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sz="2000" dirty="0">
                  <a:solidFill>
                    <a:srgbClr val="001F60"/>
                  </a:solidFill>
                  <a:latin typeface="Aptos" panose="020B050305020300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001F60"/>
                  </a:solidFill>
                  <a:latin typeface="Aptos" panose="020B050305020300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913A5A-1951-4504-BA55-08AD20514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" y="1197565"/>
                <a:ext cx="9144000" cy="1323439"/>
              </a:xfrm>
              <a:prstGeom prst="rect">
                <a:avLst/>
              </a:prstGeom>
              <a:blipFill>
                <a:blip r:embed="rId2"/>
                <a:stretch>
                  <a:fillRect l="-69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EA4949-882E-5F17-3C30-DB884E8AE9E7}"/>
                  </a:ext>
                </a:extLst>
              </p:cNvPr>
              <p:cNvSpPr txBox="1"/>
              <p:nvPr/>
            </p:nvSpPr>
            <p:spPr>
              <a:xfrm>
                <a:off x="1538946" y="2724029"/>
                <a:ext cx="5920403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&lt; 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1F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EA4949-882E-5F17-3C30-DB884E8AE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46" y="2724029"/>
                <a:ext cx="5920403" cy="414601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F831010-5A3F-53C0-8441-84BE011181C9}"/>
              </a:ext>
            </a:extLst>
          </p:cNvPr>
          <p:cNvSpPr txBox="1"/>
          <p:nvPr/>
        </p:nvSpPr>
        <p:spPr>
          <a:xfrm>
            <a:off x="-5" y="2297146"/>
            <a:ext cx="90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1F60"/>
                </a:solidFill>
                <a:latin typeface="Aptos" panose="020B0503050203000203" pitchFamily="34" charset="0"/>
              </a:rPr>
              <a:t>A single ColumnDisturb attack succeeds with probability P</a:t>
            </a:r>
            <a:r>
              <a:rPr lang="en-US" sz="1800" b="1" baseline="-25000" dirty="0">
                <a:solidFill>
                  <a:srgbClr val="001F60"/>
                </a:solidFill>
                <a:latin typeface="Aptos" panose="020B0503050203000203" pitchFamily="34" charset="0"/>
              </a:rPr>
              <a:t>1</a:t>
            </a:r>
            <a:r>
              <a:rPr lang="en-US" sz="1800" b="1" dirty="0">
                <a:solidFill>
                  <a:srgbClr val="001F60"/>
                </a:solidFill>
                <a:latin typeface="Aptos" panose="020B0503050203000203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F3144-9E10-96AA-EB9E-5D87B90F4C4D}"/>
              </a:ext>
            </a:extLst>
          </p:cNvPr>
          <p:cNvSpPr txBox="1"/>
          <p:nvPr/>
        </p:nvSpPr>
        <p:spPr>
          <a:xfrm>
            <a:off x="61955" y="3412964"/>
            <a:ext cx="9020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1F60"/>
                </a:solidFill>
                <a:latin typeface="Aptos" panose="020B0503050203000203" pitchFamily="34" charset="0"/>
              </a:rPr>
              <a:t>Probability of a successful attack within a refresh window based on maximum number of attacks: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4998B7-49EC-084C-712F-665E2AAE3595}"/>
                  </a:ext>
                </a:extLst>
              </p:cNvPr>
              <p:cNvSpPr txBox="1"/>
              <p:nvPr/>
            </p:nvSpPr>
            <p:spPr>
              <a:xfrm>
                <a:off x="1538946" y="4032703"/>
                <a:ext cx="6226641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𝑅𝐸𝐹𝑊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𝑅𝐸𝐹𝑊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1F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4998B7-49EC-084C-712F-665E2AAE3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46" y="4032703"/>
                <a:ext cx="6226641" cy="637995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FE9295B-896A-3016-C34F-444223B4E827}"/>
              </a:ext>
            </a:extLst>
          </p:cNvPr>
          <p:cNvSpPr txBox="1"/>
          <p:nvPr/>
        </p:nvSpPr>
        <p:spPr>
          <a:xfrm>
            <a:off x="-4776" y="4916183"/>
            <a:ext cx="90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1F60"/>
                </a:solidFill>
                <a:latin typeface="Aptos" panose="020B0503050203000203" pitchFamily="34" charset="0"/>
              </a:rPr>
              <a:t>Probability of a successful attack within a year (P</a:t>
            </a:r>
            <a:r>
              <a:rPr lang="en-US" b="1" baseline="-25000" dirty="0">
                <a:solidFill>
                  <a:srgbClr val="001F60"/>
                </a:solidFill>
                <a:latin typeface="Aptos" panose="020B0503050203000203" pitchFamily="34" charset="0"/>
              </a:rPr>
              <a:t>Y</a:t>
            </a:r>
            <a:r>
              <a:rPr lang="en-US" b="1" dirty="0">
                <a:solidFill>
                  <a:srgbClr val="001F60"/>
                </a:solidFill>
                <a:latin typeface="Aptos" panose="020B0503050203000203" pitchFamily="34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8B6868-C494-3FD8-4C94-95D55FFDF06A}"/>
                  </a:ext>
                </a:extLst>
              </p:cNvPr>
              <p:cNvSpPr txBox="1"/>
              <p:nvPr/>
            </p:nvSpPr>
            <p:spPr>
              <a:xfrm>
                <a:off x="2918209" y="5465240"/>
                <a:ext cx="3307572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1F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𝑅𝐸𝐹𝑊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1F60"/>
                              </a:solidFill>
                              <a:latin typeface="Cambria Math" panose="02040503050406030204" pitchFamily="18" charset="0"/>
                            </a:rPr>
                            <m:t>492.7⋅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1F6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rgbClr val="001F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rgbClr val="001F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8B6868-C494-3FD8-4C94-95D55FFD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09" y="5465240"/>
                <a:ext cx="3307572" cy="407163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033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C9E91-C3FE-7B64-BEC9-FC668F53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0CD5-80E5-14D4-2575-BDC06726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ColumnKeeper-P Configuration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EB5EB-9D8F-7E8A-CA02-CC4A7A9B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73</a:t>
            </a:fld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99D9E-1CF2-A484-9EA1-DF847F37B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0" y="1387816"/>
            <a:ext cx="7772400" cy="3204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57431A0-7826-41BD-A5FE-2A1D13CF5C42}"/>
              </a:ext>
            </a:extLst>
          </p:cNvPr>
          <p:cNvGrpSpPr/>
          <p:nvPr/>
        </p:nvGrpSpPr>
        <p:grpSpPr>
          <a:xfrm>
            <a:off x="0" y="5101088"/>
            <a:ext cx="9144010" cy="721242"/>
            <a:chOff x="-5" y="1413164"/>
            <a:chExt cx="9144010" cy="872836"/>
          </a:xfrm>
          <a:solidFill>
            <a:srgbClr val="FDE9C9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22F040-0920-6851-6D6A-EC3CAD420110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Small increases in P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PR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significantly increase security for the same N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CD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56A92C-CA20-63A4-D713-2C42188FD61A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31F390-28EB-5D45-007D-CE1D0CEAACF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59879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A9179-0246-0D3C-D084-556950C8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66A9-3641-FA94-DD85-2FFF259B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ColumnKeeper-P: Monte-Carlo Simulation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C874D-0A5E-A9EF-E8C1-08407CEF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74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282AA-720A-0433-F115-0CA00845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5" y="1691888"/>
            <a:ext cx="8436197" cy="23195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4D3462-4B80-E1AE-6CF8-245650E397BE}"/>
              </a:ext>
            </a:extLst>
          </p:cNvPr>
          <p:cNvGrpSpPr/>
          <p:nvPr/>
        </p:nvGrpSpPr>
        <p:grpSpPr>
          <a:xfrm>
            <a:off x="0" y="4914920"/>
            <a:ext cx="9144010" cy="721242"/>
            <a:chOff x="-5" y="1413164"/>
            <a:chExt cx="9144010" cy="872836"/>
          </a:xfrm>
          <a:solidFill>
            <a:srgbClr val="E5D6F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4DB39C-59EC-3F49-B9A5-E5DC1674F45F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solidFill>
              <a:srgbClr val="FFD6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Lower P</a:t>
              </a:r>
              <a:r>
                <a:rPr lang="en-US" sz="2000" b="1" baseline="-25000" dirty="0">
                  <a:solidFill>
                    <a:srgbClr val="001F60"/>
                  </a:solidFill>
                  <a:latin typeface="Aptos" panose="020B0503050203000203" pitchFamily="34" charset="0"/>
                </a:rPr>
                <a:t>Y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leads to more preventive refreshes and a lower </a:t>
              </a:r>
              <a:r>
                <a:rPr lang="en-US" sz="2000" b="1" dirty="0" err="1">
                  <a:solidFill>
                    <a:srgbClr val="001F60"/>
                  </a:solidFill>
                  <a:latin typeface="Aptos" panose="020B0503050203000203" pitchFamily="34" charset="0"/>
                </a:rPr>
                <a:t>HC</a:t>
              </a:r>
              <a:r>
                <a:rPr lang="en-US" sz="2000" b="1" baseline="-25000" dirty="0" err="1">
                  <a:solidFill>
                    <a:srgbClr val="001F60"/>
                  </a:solidFill>
                  <a:latin typeface="Aptos" panose="020B0503050203000203" pitchFamily="34" charset="0"/>
                </a:rPr>
                <a:t>max</a:t>
              </a:r>
              <a:endParaRPr lang="en-US" sz="2000" b="1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220D15-8E74-045E-531B-0563B05DEF3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34DFE9-5941-AB48-F9EC-98421FAED8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1078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D3EE9-155C-EB86-98C3-D391F6CA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70DF-7842-9186-2717-379CDBD4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Integration w/ RH Mitigations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9C72D-DEED-476C-D639-75B4370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75</a:t>
            </a:fld>
            <a:endParaRPr lang="tr-T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61242-88FB-6625-68BC-79EB4DB69853}"/>
              </a:ext>
            </a:extLst>
          </p:cNvPr>
          <p:cNvSpPr txBox="1"/>
          <p:nvPr/>
        </p:nvSpPr>
        <p:spPr>
          <a:xfrm>
            <a:off x="-5" y="100013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ColumnKeeper issues ACT+PRE commands: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ACTs and PREs are transparent to </a:t>
            </a:r>
            <a:r>
              <a:rPr lang="en-US" sz="2200" dirty="0" err="1">
                <a:solidFill>
                  <a:srgbClr val="001F60"/>
                </a:solidFill>
                <a:latin typeface="Aptos" panose="020B0503050203000203" pitchFamily="34" charset="0"/>
              </a:rPr>
              <a:t>RowHammer</a:t>
            </a: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 mitigation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1F60"/>
              </a:solidFill>
              <a:latin typeface="Aptos" panose="020B0503050203000203" pitchFamily="34" charset="0"/>
            </a:endParaRPr>
          </a:p>
          <a:p>
            <a:r>
              <a:rPr lang="en-US" sz="2200" b="1" dirty="0" err="1">
                <a:solidFill>
                  <a:srgbClr val="001F60"/>
                </a:solidFill>
                <a:latin typeface="Aptos" panose="020B0503050203000203" pitchFamily="34" charset="0"/>
              </a:rPr>
              <a:t>RowHammer</a:t>
            </a:r>
            <a:r>
              <a:rPr lang="en-US" sz="2200" b="1" dirty="0">
                <a:solidFill>
                  <a:srgbClr val="001F60"/>
                </a:solidFill>
                <a:latin typeface="Aptos" panose="020B0503050203000203" pitchFamily="34" charset="0"/>
              </a:rPr>
              <a:t> mitigation mechanisms issue: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ACT + PRE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F60"/>
                </a:solidFill>
                <a:latin typeface="Aptos" panose="020B0503050203000203" pitchFamily="34" charset="0"/>
              </a:rPr>
              <a:t>RFM commands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27B5D3-B312-DE07-CE2B-7A8A767905DB}"/>
              </a:ext>
            </a:extLst>
          </p:cNvPr>
          <p:cNvGrpSpPr/>
          <p:nvPr/>
        </p:nvGrpSpPr>
        <p:grpSpPr>
          <a:xfrm>
            <a:off x="-3040" y="4287061"/>
            <a:ext cx="9144010" cy="806166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BB31F2-E984-52E6-EC7A-1867109E280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2400" b="1" dirty="0">
                  <a:solidFill>
                    <a:srgbClr val="001F60"/>
                  </a:solidFill>
                  <a:ea typeface="Cambria"/>
                </a:rPr>
                <a:t>ColumnKeeper operates transparently to </a:t>
              </a:r>
              <a:br>
                <a:rPr lang="en-US" sz="2400" dirty="0">
                  <a:solidFill>
                    <a:srgbClr val="001F60"/>
                  </a:solidFill>
                  <a:ea typeface="Cambria"/>
                </a:rPr>
              </a:br>
              <a:r>
                <a:rPr lang="en-US" sz="2400" b="1" dirty="0" err="1">
                  <a:solidFill>
                    <a:srgbClr val="001F60"/>
                  </a:solidFill>
                  <a:ea typeface="Cambria"/>
                </a:rPr>
                <a:t>RowHammer</a:t>
              </a:r>
              <a:r>
                <a:rPr lang="en-US" sz="2400" b="1" dirty="0">
                  <a:solidFill>
                    <a:srgbClr val="001F60"/>
                  </a:solidFill>
                  <a:ea typeface="Cambria"/>
                </a:rPr>
                <a:t> mitigation mechanisms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48C995-B76E-A805-515D-C7B69E6F860C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D793C5-DC90-DADF-C227-0F697DF32F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4007EC-A897-9D6C-AFBB-0DA3ED4A777B}"/>
              </a:ext>
            </a:extLst>
          </p:cNvPr>
          <p:cNvGrpSpPr/>
          <p:nvPr/>
        </p:nvGrpSpPr>
        <p:grpSpPr>
          <a:xfrm>
            <a:off x="-3040" y="5357770"/>
            <a:ext cx="9144010" cy="806166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568492-7B30-1163-49CB-20DD1C1E85C2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US" sz="2400" b="1" dirty="0">
                <a:solidFill>
                  <a:srgbClr val="001F60"/>
                </a:solidFill>
                <a:ea typeface="Cambria"/>
              </a:endParaRPr>
            </a:p>
            <a:p>
              <a:pPr algn="ctr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2400" b="1" dirty="0" err="1">
                  <a:solidFill>
                    <a:srgbClr val="001F60"/>
                  </a:solidFill>
                  <a:ea typeface="Cambria"/>
                </a:rPr>
                <a:t>RowHammer</a:t>
              </a:r>
              <a:r>
                <a:rPr lang="en-US" sz="2400" b="1" dirty="0">
                  <a:solidFill>
                    <a:srgbClr val="001F60"/>
                  </a:solidFill>
                  <a:ea typeface="Cambria"/>
                </a:rPr>
                <a:t> mitigation mechanisms operate </a:t>
              </a:r>
              <a:br>
                <a:rPr lang="en-US" sz="2400" b="1" dirty="0">
                  <a:solidFill>
                    <a:srgbClr val="001F60"/>
                  </a:solidFill>
                  <a:ea typeface="Cambria"/>
                </a:rPr>
              </a:br>
              <a:r>
                <a:rPr lang="en-US" sz="2400" b="1" dirty="0">
                  <a:solidFill>
                    <a:srgbClr val="001F60"/>
                  </a:solidFill>
                  <a:ea typeface="Cambria"/>
                </a:rPr>
                <a:t>transparently to ColumnKeeper</a:t>
              </a:r>
              <a:br>
                <a:rPr lang="en-US" sz="2400" b="1" dirty="0">
                  <a:solidFill>
                    <a:srgbClr val="001F60"/>
                  </a:solidFill>
                  <a:ea typeface="Cambria"/>
                </a:rPr>
              </a:br>
              <a:endParaRPr lang="en-US" sz="2400" b="1" dirty="0">
                <a:solidFill>
                  <a:srgbClr val="001F60"/>
                </a:solidFill>
                <a:ea typeface="Cambria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34C82EF-1589-153A-231F-8297E740A7A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D024A3-9205-F2E3-19C5-A239EF82D3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29FAE0-84BA-9017-B85D-68C9C2AD63AF}"/>
              </a:ext>
            </a:extLst>
          </p:cNvPr>
          <p:cNvGrpSpPr/>
          <p:nvPr/>
        </p:nvGrpSpPr>
        <p:grpSpPr>
          <a:xfrm>
            <a:off x="-10" y="3247412"/>
            <a:ext cx="9144010" cy="782999"/>
            <a:chOff x="-5" y="1413163"/>
            <a:chExt cx="9144010" cy="872837"/>
          </a:xfrm>
          <a:solidFill>
            <a:srgbClr val="FDE9C9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A8C076-9C33-B32F-A67D-9255F9E348A8}"/>
                </a:ext>
              </a:extLst>
            </p:cNvPr>
            <p:cNvSpPr/>
            <p:nvPr/>
          </p:nvSpPr>
          <p:spPr>
            <a:xfrm>
              <a:off x="-5" y="1413163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RFM commands accounted by </a:t>
              </a:r>
              <a:b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</a:br>
              <a: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incrementing all activation counters in affected banks</a:t>
              </a:r>
              <a:endParaRPr lang="en-CH" sz="2400" b="1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DB7430-6943-76D5-6BE1-BE593D13C281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27A1BB-553F-9386-BD73-E92BE50D81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5CB57-022B-B2B2-FB5C-3820814E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AC6B-5049-7ACD-5696-FE032DCC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Integration w/ RH Mitigations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586CF-8DE9-CB46-D5C3-7C416458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76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547D7-5842-B098-DE34-BD733CE1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6898" y="1513406"/>
            <a:ext cx="7650179" cy="25589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5FE734-1632-7B9A-FCA0-AFA733E56845}"/>
              </a:ext>
            </a:extLst>
          </p:cNvPr>
          <p:cNvGrpSpPr/>
          <p:nvPr/>
        </p:nvGrpSpPr>
        <p:grpSpPr>
          <a:xfrm>
            <a:off x="0" y="4628962"/>
            <a:ext cx="9144010" cy="806166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51C2A8-73E6-4791-68E8-0F610A19B520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2400" b="1" dirty="0">
                  <a:solidFill>
                    <a:srgbClr val="001F60"/>
                  </a:solidFill>
                  <a:ea typeface="Cambria"/>
                </a:rPr>
                <a:t>No destructive interference </a:t>
              </a:r>
              <a:r>
                <a:rPr lang="en-US" sz="2400" dirty="0">
                  <a:solidFill>
                    <a:srgbClr val="001F60"/>
                  </a:solidFill>
                  <a:ea typeface="Cambria"/>
                </a:rPr>
                <a:t>between </a:t>
              </a:r>
              <a:br>
                <a:rPr lang="en-US" sz="2400" dirty="0">
                  <a:solidFill>
                    <a:srgbClr val="001F60"/>
                  </a:solidFill>
                  <a:ea typeface="Cambria"/>
                </a:rPr>
              </a:br>
              <a:r>
                <a:rPr lang="en-US" sz="2400" b="1" dirty="0" err="1">
                  <a:solidFill>
                    <a:srgbClr val="001F60"/>
                  </a:solidFill>
                  <a:ea typeface="Cambria"/>
                </a:rPr>
                <a:t>RowHammer</a:t>
              </a:r>
              <a:r>
                <a:rPr lang="en-US" sz="2400" b="1" dirty="0">
                  <a:solidFill>
                    <a:srgbClr val="001F60"/>
                  </a:solidFill>
                  <a:ea typeface="Cambria"/>
                </a:rPr>
                <a:t> mitigation mechanisms </a:t>
              </a:r>
              <a:r>
                <a:rPr lang="en-US" sz="2400" dirty="0">
                  <a:solidFill>
                    <a:srgbClr val="001F60"/>
                  </a:solidFill>
                  <a:ea typeface="Cambria"/>
                </a:rPr>
                <a:t>and </a:t>
              </a:r>
              <a:r>
                <a:rPr lang="en-US" sz="2400" b="1" dirty="0">
                  <a:solidFill>
                    <a:srgbClr val="001F60"/>
                  </a:solidFill>
                  <a:ea typeface="Cambria"/>
                </a:rPr>
                <a:t>ColumnKeeper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9C744D-C001-77D4-4A8F-DF77B1390BAE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65A16A-56FF-6FC7-B192-8FBA16DC91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1661BD-9A36-420C-BF3E-301820B762E1}"/>
              </a:ext>
            </a:extLst>
          </p:cNvPr>
          <p:cNvSpPr txBox="1"/>
          <p:nvPr/>
        </p:nvSpPr>
        <p:spPr>
          <a:xfrm>
            <a:off x="3730027" y="1063211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128K, N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128</a:t>
            </a:r>
          </a:p>
        </p:txBody>
      </p:sp>
    </p:spTree>
    <p:extLst>
      <p:ext uri="{BB962C8B-B14F-4D97-AF65-F5344CB8AC3E}">
        <p14:creationId xmlns:p14="http://schemas.microsoft.com/office/powerpoint/2010/main" val="31072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E2EA2-298B-8038-9A72-6DA7004F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6089-E2B2-64ED-CF1A-4D9A1132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ColumnDisturb: </a:t>
            </a:r>
            <a:br>
              <a:rPr lang="en-US" dirty="0"/>
            </a:br>
            <a:r>
              <a:rPr lang="en-US" dirty="0"/>
              <a:t>Newer Chips are More Vulnerable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C4FA3-2615-02B0-43AD-EA7E5965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77</a:t>
            </a:fld>
            <a:endParaRPr lang="tr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18897-4BA5-E405-A58F-45B29E76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1" y="919673"/>
            <a:ext cx="8681637" cy="2974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590FB2-22F9-1DC5-C664-2648399068B2}"/>
              </a:ext>
            </a:extLst>
          </p:cNvPr>
          <p:cNvSpPr/>
          <p:nvPr/>
        </p:nvSpPr>
        <p:spPr>
          <a:xfrm>
            <a:off x="6590508" y="1222201"/>
            <a:ext cx="2229393" cy="19071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4D9C43-DEED-3AD0-0BAB-79C728E1C894}"/>
              </a:ext>
            </a:extLst>
          </p:cNvPr>
          <p:cNvSpPr/>
          <p:nvPr/>
        </p:nvSpPr>
        <p:spPr>
          <a:xfrm>
            <a:off x="3862925" y="1235577"/>
            <a:ext cx="2229393" cy="19071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04AA2-9C01-8B38-4431-F27A21A35442}"/>
              </a:ext>
            </a:extLst>
          </p:cNvPr>
          <p:cNvSpPr/>
          <p:nvPr/>
        </p:nvSpPr>
        <p:spPr>
          <a:xfrm>
            <a:off x="1128380" y="1226192"/>
            <a:ext cx="2229393" cy="19071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ECB2E-C245-D4D2-E4A5-2249762E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1" y="919673"/>
            <a:ext cx="8681637" cy="2974916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5735CA5-D808-2019-1668-444938B8F14B}"/>
              </a:ext>
            </a:extLst>
          </p:cNvPr>
          <p:cNvSpPr/>
          <p:nvPr/>
        </p:nvSpPr>
        <p:spPr>
          <a:xfrm rot="3971282">
            <a:off x="927616" y="2034683"/>
            <a:ext cx="1417178" cy="585140"/>
          </a:xfrm>
          <a:prstGeom prst="rightArrow">
            <a:avLst>
              <a:gd name="adj1" fmla="val 47581"/>
              <a:gd name="adj2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17F372C-9825-75B6-8868-95BD03B94ECC}"/>
              </a:ext>
            </a:extLst>
          </p:cNvPr>
          <p:cNvSpPr/>
          <p:nvPr/>
        </p:nvSpPr>
        <p:spPr>
          <a:xfrm rot="2782724">
            <a:off x="4709282" y="2262158"/>
            <a:ext cx="1334152" cy="55246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3DA68EC-33A4-02E4-976D-BED6D9769BD2}"/>
              </a:ext>
            </a:extLst>
          </p:cNvPr>
          <p:cNvSpPr/>
          <p:nvPr/>
        </p:nvSpPr>
        <p:spPr>
          <a:xfrm rot="1283969">
            <a:off x="2457923" y="2577558"/>
            <a:ext cx="698107" cy="420451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89712-4EE0-960E-073D-05323E7D48AB}"/>
              </a:ext>
            </a:extLst>
          </p:cNvPr>
          <p:cNvSpPr txBox="1"/>
          <p:nvPr/>
        </p:nvSpPr>
        <p:spPr>
          <a:xfrm rot="3756096">
            <a:off x="1239412" y="2062268"/>
            <a:ext cx="74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5.1x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6B04E-DC6A-88B4-736F-9825268103AD}"/>
              </a:ext>
            </a:extLst>
          </p:cNvPr>
          <p:cNvSpPr txBox="1"/>
          <p:nvPr/>
        </p:nvSpPr>
        <p:spPr>
          <a:xfrm rot="1181732">
            <a:off x="2358863" y="2558980"/>
            <a:ext cx="74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1.3x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C4BB8-B016-68D4-A8B7-963ED6E9E64C}"/>
              </a:ext>
            </a:extLst>
          </p:cNvPr>
          <p:cNvSpPr txBox="1"/>
          <p:nvPr/>
        </p:nvSpPr>
        <p:spPr>
          <a:xfrm rot="2290454">
            <a:off x="5003081" y="2307560"/>
            <a:ext cx="74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3x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BC2D885-8FBC-C515-0DC1-5B7FC792AB56}"/>
              </a:ext>
            </a:extLst>
          </p:cNvPr>
          <p:cNvSpPr/>
          <p:nvPr/>
        </p:nvSpPr>
        <p:spPr>
          <a:xfrm rot="1502141">
            <a:off x="6851930" y="2413911"/>
            <a:ext cx="1704423" cy="552467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9C10A-D157-62B0-EE5C-1E58ABFC15BE}"/>
              </a:ext>
            </a:extLst>
          </p:cNvPr>
          <p:cNvSpPr txBox="1"/>
          <p:nvPr/>
        </p:nvSpPr>
        <p:spPr>
          <a:xfrm rot="1535687">
            <a:off x="7227253" y="2441357"/>
            <a:ext cx="89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2.5x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A01DE3-07C8-FF44-3972-707E8AB35FB6}"/>
              </a:ext>
            </a:extLst>
          </p:cNvPr>
          <p:cNvGrpSpPr/>
          <p:nvPr/>
        </p:nvGrpSpPr>
        <p:grpSpPr>
          <a:xfrm>
            <a:off x="-10799" y="4256976"/>
            <a:ext cx="9144010" cy="806166"/>
            <a:chOff x="-5" y="1413164"/>
            <a:chExt cx="9144010" cy="872836"/>
          </a:xfrm>
          <a:solidFill>
            <a:srgbClr val="D7E5F2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5AC8E1-4CD7-C409-F7E4-03FB4F6B0819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2400" b="1" dirty="0">
                  <a:solidFill>
                    <a:srgbClr val="001F60"/>
                  </a:solidFill>
                </a:rPr>
                <a:t>Newer chips </a:t>
              </a:r>
              <a:r>
                <a:rPr lang="en-US" sz="2400" dirty="0">
                  <a:solidFill>
                    <a:srgbClr val="001F60"/>
                  </a:solidFill>
                </a:rPr>
                <a:t>tend to be </a:t>
              </a:r>
              <a:br>
                <a:rPr lang="en-US" sz="2400" dirty="0">
                  <a:solidFill>
                    <a:srgbClr val="001F60"/>
                  </a:solidFill>
                </a:rPr>
              </a:br>
              <a:r>
                <a:rPr lang="en-US" sz="2400" b="1" dirty="0">
                  <a:solidFill>
                    <a:srgbClr val="001F60"/>
                  </a:solidFill>
                </a:rPr>
                <a:t>more vulnerable to ColumnDisturb </a:t>
              </a:r>
              <a:r>
                <a:rPr lang="en-US" sz="2400" dirty="0">
                  <a:solidFill>
                    <a:srgbClr val="001F60"/>
                  </a:solidFill>
                </a:rPr>
                <a:t>bitflips</a:t>
              </a:r>
              <a:endParaRPr lang="en-US" sz="2400" dirty="0">
                <a:solidFill>
                  <a:srgbClr val="001F60"/>
                </a:solidFill>
                <a:ea typeface="Cambria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554D4D-190E-28DC-E4DA-0FCA83345D11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E6E1E6-5CE0-0709-F01C-433F5A2730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CF8FD9-5019-C16A-1117-52912398D561}"/>
              </a:ext>
            </a:extLst>
          </p:cNvPr>
          <p:cNvGrpSpPr/>
          <p:nvPr/>
        </p:nvGrpSpPr>
        <p:grpSpPr>
          <a:xfrm>
            <a:off x="-3035" y="5240805"/>
            <a:ext cx="9144010" cy="806166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8738AD-6F99-9072-5E01-83EE856F45B3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sz="2400" dirty="0">
                  <a:solidFill>
                    <a:srgbClr val="001F60"/>
                  </a:solidFill>
                </a:rPr>
                <a:t>This trend is </a:t>
              </a:r>
              <a:r>
                <a:rPr lang="en-US" sz="2400" b="1" dirty="0">
                  <a:solidFill>
                    <a:srgbClr val="001F60"/>
                  </a:solidFill>
                </a:rPr>
                <a:t>consistent across all tested manufacturers</a:t>
              </a:r>
              <a:endParaRPr lang="en-US" sz="2400" dirty="0">
                <a:solidFill>
                  <a:srgbClr val="001F60"/>
                </a:solidFill>
                <a:ea typeface="Cambria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7BF550-8643-6223-2F07-88701172F793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D3D66C-A2AD-A709-583B-150FA6A0AB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D22F-7329-2D66-5103-90DE60A66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4674-2905-979B-A2EA-3AF3622B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Adversarial Workloads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42370-C99C-070C-3617-EB9F49FE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78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7E821-906C-D2CD-72F6-51C5567B94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6055" y="1335714"/>
            <a:ext cx="7531878" cy="25589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83275D-455E-8C98-8105-F075A1315883}"/>
              </a:ext>
            </a:extLst>
          </p:cNvPr>
          <p:cNvGrpSpPr/>
          <p:nvPr/>
        </p:nvGrpSpPr>
        <p:grpSpPr>
          <a:xfrm>
            <a:off x="-14" y="4237021"/>
            <a:ext cx="9144010" cy="783004"/>
            <a:chOff x="-5" y="1413164"/>
            <a:chExt cx="9144010" cy="872836"/>
          </a:xfrm>
          <a:solidFill>
            <a:srgbClr val="FED6ED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DEB44E-9D4F-AA2F-8F45-A3955296FCB8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Low performance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current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and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near-future thresholds</a:t>
              </a:r>
              <a:endParaRPr lang="en-US" sz="2000" dirty="0">
                <a:solidFill>
                  <a:srgbClr val="001F60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94D7D0-2C73-F99E-DBBB-FEF1F77CE84B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6B4F10-9E07-25B0-4C62-985E4F68BEF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38AF5F-68AE-CCBD-F1C7-AF9E94D72BCD}"/>
              </a:ext>
            </a:extLst>
          </p:cNvPr>
          <p:cNvGrpSpPr/>
          <p:nvPr/>
        </p:nvGrpSpPr>
        <p:grpSpPr>
          <a:xfrm>
            <a:off x="-19" y="5278169"/>
            <a:ext cx="9144010" cy="782999"/>
            <a:chOff x="-5" y="1413163"/>
            <a:chExt cx="9144010" cy="872837"/>
          </a:xfrm>
          <a:solidFill>
            <a:srgbClr val="FDE9C9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9172FB-AD01-1AE3-5C55-544B4FFDA71F}"/>
                </a:ext>
              </a:extLst>
            </p:cNvPr>
            <p:cNvSpPr/>
            <p:nvPr/>
          </p:nvSpPr>
          <p:spPr>
            <a:xfrm>
              <a:off x="-5" y="1413163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Significant performance overheads </a:t>
              </a:r>
              <a:r>
                <a:rPr lang="en-US" sz="2000" dirty="0">
                  <a:solidFill>
                    <a:srgbClr val="001F60"/>
                  </a:solidFill>
                  <a:latin typeface="Aptos" panose="020B0503050203000203" pitchFamily="34" charset="0"/>
                </a:rPr>
                <a:t>for</a:t>
              </a:r>
              <a:r>
                <a:rPr lang="en-US" sz="20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future low thresholds</a:t>
              </a:r>
              <a:endParaRPr lang="en-CH" sz="2000" b="1" dirty="0">
                <a:solidFill>
                  <a:srgbClr val="E63946"/>
                </a:solidFill>
                <a:latin typeface="Aptos" panose="020B0503050203000203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B8F532-4B80-3305-A153-B433CB8DA6A4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390D8B-143E-6CB2-74AB-588D9F431A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0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2EC5-FCED-84B0-9F98-E9BF8796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94599904-60BD-CBEC-1969-69ADB10CAA25}"/>
              </a:ext>
            </a:extLst>
          </p:cNvPr>
          <p:cNvGrpSpPr/>
          <p:nvPr/>
        </p:nvGrpSpPr>
        <p:grpSpPr>
          <a:xfrm>
            <a:off x="3892317" y="2062213"/>
            <a:ext cx="1359366" cy="4046935"/>
            <a:chOff x="1250189" y="1905588"/>
            <a:chExt cx="1359366" cy="4046935"/>
          </a:xfrm>
        </p:grpSpPr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093E2AE0-F633-BD5D-F477-1D150A4B4CA0}"/>
                </a:ext>
              </a:extLst>
            </p:cNvPr>
            <p:cNvGrpSpPr/>
            <p:nvPr/>
          </p:nvGrpSpPr>
          <p:grpSpPr>
            <a:xfrm>
              <a:off x="1250189" y="1905588"/>
              <a:ext cx="1356595" cy="1153764"/>
              <a:chOff x="2445468" y="3541790"/>
              <a:chExt cx="1356595" cy="1153764"/>
            </a:xfrm>
          </p:grpSpPr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CFFFB102-24EE-C0C1-DDF2-C3A3022A0E1F}"/>
                  </a:ext>
                </a:extLst>
              </p:cNvPr>
              <p:cNvGrpSpPr/>
              <p:nvPr/>
            </p:nvGrpSpPr>
            <p:grpSpPr>
              <a:xfrm>
                <a:off x="2448239" y="3541790"/>
                <a:ext cx="1353824" cy="1153764"/>
                <a:chOff x="612647" y="1701024"/>
                <a:chExt cx="1353824" cy="1153764"/>
              </a:xfrm>
            </p:grpSpPr>
            <p:cxnSp>
              <p:nvCxnSpPr>
                <p:cNvPr id="485" name="Düz Bağlayıcı 440">
                  <a:extLst>
                    <a:ext uri="{FF2B5EF4-FFF2-40B4-BE49-F238E27FC236}">
                      <a16:creationId xmlns:a16="http://schemas.microsoft.com/office/drawing/2014/main" id="{58926837-AB9F-09CF-96C8-14D48EC65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707048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Düz Bağlayıcı 440">
                  <a:extLst>
                    <a:ext uri="{FF2B5EF4-FFF2-40B4-BE49-F238E27FC236}">
                      <a16:creationId xmlns:a16="http://schemas.microsoft.com/office/drawing/2014/main" id="{312E27DD-1C93-3379-D6C8-1419EF3C7C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Düz Bağlayıcı 440">
                  <a:extLst>
                    <a:ext uri="{FF2B5EF4-FFF2-40B4-BE49-F238E27FC236}">
                      <a16:creationId xmlns:a16="http://schemas.microsoft.com/office/drawing/2014/main" id="{08BCFCB3-9C6F-78F4-8BA4-2410E11639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Düz Bağlayıcı 440">
                  <a:extLst>
                    <a:ext uri="{FF2B5EF4-FFF2-40B4-BE49-F238E27FC236}">
                      <a16:creationId xmlns:a16="http://schemas.microsoft.com/office/drawing/2014/main" id="{9FA9F5AA-7C9E-962B-5D4E-25D3F8B3EC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0D8460F7-730C-EA99-F755-86AA0472E18A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54023E63-E6FD-32D7-E74F-2869742C3ADD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6CEBCC1E-E2D2-B1BE-DF4E-CFF0B4AD0CD9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500" name="Düz Bağlayıcı 440">
                  <a:extLst>
                    <a:ext uri="{FF2B5EF4-FFF2-40B4-BE49-F238E27FC236}">
                      <a16:creationId xmlns:a16="http://schemas.microsoft.com/office/drawing/2014/main" id="{9D5552DF-F2FB-6BFB-239C-A6AE437DAA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701024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Düz Bağlayıcı 440">
                  <a:extLst>
                    <a:ext uri="{FF2B5EF4-FFF2-40B4-BE49-F238E27FC236}">
                      <a16:creationId xmlns:a16="http://schemas.microsoft.com/office/drawing/2014/main" id="{71DFC440-DD33-46B0-2279-13EE97B907DE}"/>
                    </a:ext>
                  </a:extLst>
                </p:cNvPr>
                <p:cNvCxnSpPr>
                  <a:cxnSpLocks/>
                  <a:stCxn id="78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Düz Bağlayıcı 440">
                  <a:extLst>
                    <a:ext uri="{FF2B5EF4-FFF2-40B4-BE49-F238E27FC236}">
                      <a16:creationId xmlns:a16="http://schemas.microsoft.com/office/drawing/2014/main" id="{BF5D32EE-DBC4-3E03-B855-01F931D024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Düz Bağlayıcı 440">
                  <a:extLst>
                    <a:ext uri="{FF2B5EF4-FFF2-40B4-BE49-F238E27FC236}">
                      <a16:creationId xmlns:a16="http://schemas.microsoft.com/office/drawing/2014/main" id="{80827AAF-4830-72E1-A44F-63E8EBD8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CC516777-6507-AC37-CC1D-DBC935C6C046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0CF973D-85DE-E21F-FBCF-77F5464C5B2D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68D56F0-7729-D7CD-CBE2-960421A31727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1CDD62C8-18B6-DEB7-6184-BA8FFECC0487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76" name="Düz Bağlayıcı 440">
                  <a:extLst>
                    <a:ext uri="{FF2B5EF4-FFF2-40B4-BE49-F238E27FC236}">
                      <a16:creationId xmlns:a16="http://schemas.microsoft.com/office/drawing/2014/main" id="{8F178DFB-B7D9-5D05-2309-128FBCA9F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3B0A59A-F72B-C826-6DAB-658637A9ECFB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ECA4B00-3356-595F-94FB-8D70BF119C23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F0EC463-A1FF-9FDC-A55C-CC303C870AFD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43BC91AC-FE9B-02DA-519B-97B992D76131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09F2E9D-5183-97B0-24C2-1D540D0E68F3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cxnSp>
            <p:nvCxnSpPr>
              <p:cNvPr id="480" name="Düz Bağlayıcı 440">
                <a:extLst>
                  <a:ext uri="{FF2B5EF4-FFF2-40B4-BE49-F238E27FC236}">
                    <a16:creationId xmlns:a16="http://schemas.microsoft.com/office/drawing/2014/main" id="{4509DDF2-4E3F-129D-D288-2F093F765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06EFACA1-118C-843F-0F41-58E1FE67B273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5B3A30B4-6A6C-C7D7-64A8-EC1A623EBA60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AB905DDB-08D6-F8E4-D218-BE9585C96144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AE531BDD-3C2D-AC73-CEDD-51AAB48770C2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5A7F85-157F-7FAD-8037-B87FEDA9DD51}"/>
                </a:ext>
              </a:extLst>
            </p:cNvPr>
            <p:cNvGrpSpPr/>
            <p:nvPr/>
          </p:nvGrpSpPr>
          <p:grpSpPr>
            <a:xfrm>
              <a:off x="1252960" y="4791271"/>
              <a:ext cx="1356595" cy="1161252"/>
              <a:chOff x="2445468" y="3534302"/>
              <a:chExt cx="1356595" cy="11612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9D88FD3-AA28-2C79-8583-B7C5176E101D}"/>
                  </a:ext>
                </a:extLst>
              </p:cNvPr>
              <p:cNvGrpSpPr/>
              <p:nvPr/>
            </p:nvGrpSpPr>
            <p:grpSpPr>
              <a:xfrm>
                <a:off x="2448239" y="3534302"/>
                <a:ext cx="1353824" cy="1161252"/>
                <a:chOff x="612647" y="1693536"/>
                <a:chExt cx="1353824" cy="1161252"/>
              </a:xfrm>
            </p:grpSpPr>
            <p:cxnSp>
              <p:nvCxnSpPr>
                <p:cNvPr id="41" name="Düz Bağlayıcı 440">
                  <a:extLst>
                    <a:ext uri="{FF2B5EF4-FFF2-40B4-BE49-F238E27FC236}">
                      <a16:creationId xmlns:a16="http://schemas.microsoft.com/office/drawing/2014/main" id="{F81AED02-98B2-6B99-BFFB-094D034E9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693536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40">
                  <a:extLst>
                    <a:ext uri="{FF2B5EF4-FFF2-40B4-BE49-F238E27FC236}">
                      <a16:creationId xmlns:a16="http://schemas.microsoft.com/office/drawing/2014/main" id="{F290D526-5222-3A3C-153E-3CD04B9D9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Düz Bağlayıcı 440">
                  <a:extLst>
                    <a:ext uri="{FF2B5EF4-FFF2-40B4-BE49-F238E27FC236}">
                      <a16:creationId xmlns:a16="http://schemas.microsoft.com/office/drawing/2014/main" id="{1F9FF174-D1BA-BE75-55BB-4BCA753745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Düz Bağlayıcı 440">
                  <a:extLst>
                    <a:ext uri="{FF2B5EF4-FFF2-40B4-BE49-F238E27FC236}">
                      <a16:creationId xmlns:a16="http://schemas.microsoft.com/office/drawing/2014/main" id="{3E40979C-31F1-3EF4-C93B-F14FF5E955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98FC817-53C2-31E6-6115-0F9485EE5242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D9D1F5D-8D09-8ABA-BEB3-388F0AFBA841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733E038-5174-5F8F-F68B-459F1B67D1C6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59" name="Düz Bağlayıcı 440">
                  <a:extLst>
                    <a:ext uri="{FF2B5EF4-FFF2-40B4-BE49-F238E27FC236}">
                      <a16:creationId xmlns:a16="http://schemas.microsoft.com/office/drawing/2014/main" id="{6453731B-95A9-4C2C-0751-02554E36B8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696520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Düz Bağlayıcı 440">
                  <a:extLst>
                    <a:ext uri="{FF2B5EF4-FFF2-40B4-BE49-F238E27FC236}">
                      <a16:creationId xmlns:a16="http://schemas.microsoft.com/office/drawing/2014/main" id="{962248A7-2884-2511-F1C1-E0988E8509D6}"/>
                    </a:ext>
                  </a:extLst>
                </p:cNvPr>
                <p:cNvCxnSpPr>
                  <a:cxnSpLocks/>
                  <a:stCxn id="473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Düz Bağlayıcı 440">
                  <a:extLst>
                    <a:ext uri="{FF2B5EF4-FFF2-40B4-BE49-F238E27FC236}">
                      <a16:creationId xmlns:a16="http://schemas.microsoft.com/office/drawing/2014/main" id="{F8A2CCC4-2CD7-C381-80F2-1294A5B2AE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Düz Bağlayıcı 440">
                  <a:extLst>
                    <a:ext uri="{FF2B5EF4-FFF2-40B4-BE49-F238E27FC236}">
                      <a16:creationId xmlns:a16="http://schemas.microsoft.com/office/drawing/2014/main" id="{D89264DE-9514-176A-5BD0-E4EE6C30D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1BE56421-D550-3B6B-C69C-8808226D88D0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AF962A2A-A11F-6E23-D17E-98049B2E2F7B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1C211E92-518E-DFDD-CFE6-2212F1224203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605766F7-2A0A-A229-DF09-5E178AD418CE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468" name="Düz Bağlayıcı 440">
                  <a:extLst>
                    <a:ext uri="{FF2B5EF4-FFF2-40B4-BE49-F238E27FC236}">
                      <a16:creationId xmlns:a16="http://schemas.microsoft.com/office/drawing/2014/main" id="{47496EEA-0FB9-A080-1931-6253EE3F4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44C46295-6484-C853-A2CA-636AD316FD24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ED4F020C-7A5C-059F-4E59-9C5D386076A6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8FE03740-A111-8670-0D19-F2DF06D084F9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23CD80C2-C148-F08F-093A-30121B95ABA7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BB45B671-DB85-C7D8-2FA9-BC2D3FB42E33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cxnSp>
            <p:nvCxnSpPr>
              <p:cNvPr id="23" name="Düz Bağlayıcı 440">
                <a:extLst>
                  <a:ext uri="{FF2B5EF4-FFF2-40B4-BE49-F238E27FC236}">
                    <a16:creationId xmlns:a16="http://schemas.microsoft.com/office/drawing/2014/main" id="{0A878BE9-BE5A-5FE7-EE90-13E7CF1449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80B3D67-9CF5-7B3D-E31E-F867FAAE4613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048D3D9-E115-05F3-C0A5-7EECF345280D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4F698AA-4333-33DB-5C2D-9DDDB2E27B78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FC9EF21-5C82-762E-D30B-70394AA1D4FF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</p:grpSp>
      <p:cxnSp>
        <p:nvCxnSpPr>
          <p:cNvPr id="30" name="Düz Bağlayıcı 440">
            <a:extLst>
              <a:ext uri="{FF2B5EF4-FFF2-40B4-BE49-F238E27FC236}">
                <a16:creationId xmlns:a16="http://schemas.microsoft.com/office/drawing/2014/main" id="{87CEB317-7E56-5A65-9407-3AFD70FF1218}"/>
              </a:ext>
            </a:extLst>
          </p:cNvPr>
          <p:cNvCxnSpPr>
            <a:cxnSpLocks/>
          </p:cNvCxnSpPr>
          <p:nvPr/>
        </p:nvCxnSpPr>
        <p:spPr>
          <a:xfrm flipH="1">
            <a:off x="3902964" y="3954870"/>
            <a:ext cx="1346536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0D8E2E44-7B87-CD26-1A02-82285F74ED91}"/>
              </a:ext>
            </a:extLst>
          </p:cNvPr>
          <p:cNvGrpSpPr/>
          <p:nvPr/>
        </p:nvGrpSpPr>
        <p:grpSpPr>
          <a:xfrm>
            <a:off x="3893611" y="3219605"/>
            <a:ext cx="1356778" cy="1724745"/>
            <a:chOff x="773131" y="2810740"/>
            <a:chExt cx="1356778" cy="1724745"/>
          </a:xfrm>
        </p:grpSpPr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2E5B65C0-594F-3C99-FD69-0A2ADA02A95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51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4FBFE218-E4C8-9EC5-9FF6-9622D775AE3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807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FA5CD7F4-321A-CBFA-7A71-36CE8317F88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Düz Bağlayıcı 440">
              <a:extLst>
                <a:ext uri="{FF2B5EF4-FFF2-40B4-BE49-F238E27FC236}">
                  <a16:creationId xmlns:a16="http://schemas.microsoft.com/office/drawing/2014/main" id="{B8DB2A5E-A61E-A360-4D0A-068CD82C668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3340EAC9-3981-96FB-7F1B-2BF3C04B4E9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Düz Bağlayıcı 440">
              <a:extLst>
                <a:ext uri="{FF2B5EF4-FFF2-40B4-BE49-F238E27FC236}">
                  <a16:creationId xmlns:a16="http://schemas.microsoft.com/office/drawing/2014/main" id="{3B3CA9A1-4FD8-01C1-DF51-83F231507E8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BA196FA7-15DC-7192-D486-4CA98809BBA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28181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7A4CB14B-34E6-9D59-D504-A2F057B29FF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Düz Bağlayıcı 440">
              <a:extLst>
                <a:ext uri="{FF2B5EF4-FFF2-40B4-BE49-F238E27FC236}">
                  <a16:creationId xmlns:a16="http://schemas.microsoft.com/office/drawing/2014/main" id="{A6E0BC96-50CB-0820-63EE-5DB966B5FCB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Düz Bağlayıcı 440">
              <a:extLst>
                <a:ext uri="{FF2B5EF4-FFF2-40B4-BE49-F238E27FC236}">
                  <a16:creationId xmlns:a16="http://schemas.microsoft.com/office/drawing/2014/main" id="{3629F2E2-80E2-BA33-B563-4342468126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Düz Bağlayıcı 440">
              <a:extLst>
                <a:ext uri="{FF2B5EF4-FFF2-40B4-BE49-F238E27FC236}">
                  <a16:creationId xmlns:a16="http://schemas.microsoft.com/office/drawing/2014/main" id="{5E635EF7-9E4F-CF05-89F2-E5286D33DAA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Düz Bağlayıcı 440">
              <a:extLst>
                <a:ext uri="{FF2B5EF4-FFF2-40B4-BE49-F238E27FC236}">
                  <a16:creationId xmlns:a16="http://schemas.microsoft.com/office/drawing/2014/main" id="{484CD9E6-7DD2-AE3C-3061-573269C4B8E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54179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459B01F0-2147-74EB-74E2-810680C3BAFF}"/>
                </a:ext>
              </a:extLst>
            </p:cNvPr>
            <p:cNvGrpSpPr/>
            <p:nvPr/>
          </p:nvGrpSpPr>
          <p:grpSpPr>
            <a:xfrm>
              <a:off x="773131" y="3761311"/>
              <a:ext cx="1353824" cy="504633"/>
              <a:chOff x="4148285" y="2366550"/>
              <a:chExt cx="684014" cy="260345"/>
            </a:xfrm>
          </p:grpSpPr>
          <p:cxnSp>
            <p:nvCxnSpPr>
              <p:cNvPr id="207" name="Düz Bağlayıcı 440">
                <a:extLst>
                  <a:ext uri="{FF2B5EF4-FFF2-40B4-BE49-F238E27FC236}">
                    <a16:creationId xmlns:a16="http://schemas.microsoft.com/office/drawing/2014/main" id="{2A63C694-8048-7EA6-7AAA-433CC40CE87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651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Düz Bağlayıcı 440">
                <a:extLst>
                  <a:ext uri="{FF2B5EF4-FFF2-40B4-BE49-F238E27FC236}">
                    <a16:creationId xmlns:a16="http://schemas.microsoft.com/office/drawing/2014/main" id="{F7CDA278-D702-825B-DEE6-CA56E6C9635A}"/>
                  </a:ext>
                </a:extLst>
              </p:cNvPr>
              <p:cNvCxnSpPr>
                <a:cxnSpLocks/>
                <a:stCxn id="214" idx="4"/>
              </p:cNvCxnSpPr>
              <p:nvPr/>
            </p:nvCxnSpPr>
            <p:spPr>
              <a:xfrm flipV="1">
                <a:off x="4573323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Düz Bağlayıcı 440">
                <a:extLst>
                  <a:ext uri="{FF2B5EF4-FFF2-40B4-BE49-F238E27FC236}">
                    <a16:creationId xmlns:a16="http://schemas.microsoft.com/office/drawing/2014/main" id="{963D2D9E-DB34-63C4-09E9-AA9416C8B50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0994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Düz Bağlayıcı 440">
                <a:extLst>
                  <a:ext uri="{FF2B5EF4-FFF2-40B4-BE49-F238E27FC236}">
                    <a16:creationId xmlns:a16="http://schemas.microsoft.com/office/drawing/2014/main" id="{3D0EA264-DB98-89B7-DFBF-0C54AFAAC2A8}"/>
                  </a:ext>
                </a:extLst>
              </p:cNvPr>
              <p:cNvCxnSpPr>
                <a:cxnSpLocks/>
                <a:stCxn id="217" idx="4"/>
              </p:cNvCxnSpPr>
              <p:nvPr/>
            </p:nvCxnSpPr>
            <p:spPr>
              <a:xfrm flipV="1">
                <a:off x="4248538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Düz Bağlayıcı 440">
                <a:extLst>
                  <a:ext uri="{FF2B5EF4-FFF2-40B4-BE49-F238E27FC236}">
                    <a16:creationId xmlns:a16="http://schemas.microsoft.com/office/drawing/2014/main" id="{61A92E4D-8D2C-55FC-578C-D935AF2F532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48285" y="2522521"/>
                <a:ext cx="684014" cy="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0B0406E-BF57-7C18-E762-AB4513FB773B}"/>
                  </a:ext>
                </a:extLst>
              </p:cNvPr>
              <p:cNvSpPr/>
              <p:nvPr/>
            </p:nvSpPr>
            <p:spPr>
              <a:xfrm rot="10800000">
                <a:off x="4681651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07396C1-0D94-FC46-0F19-AB9C79BDA170}"/>
                  </a:ext>
                </a:extLst>
              </p:cNvPr>
              <p:cNvSpPr/>
              <p:nvPr/>
            </p:nvSpPr>
            <p:spPr>
              <a:xfrm rot="10800000">
                <a:off x="4519323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E4C1E8FF-E977-BB05-E87F-005A7D289A32}"/>
                  </a:ext>
                </a:extLst>
              </p:cNvPr>
              <p:cNvSpPr/>
              <p:nvPr/>
            </p:nvSpPr>
            <p:spPr>
              <a:xfrm rot="10800000">
                <a:off x="4356994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4DA60F0-1372-1D19-EE52-66935D029881}"/>
                  </a:ext>
                </a:extLst>
              </p:cNvPr>
              <p:cNvSpPr/>
              <p:nvPr/>
            </p:nvSpPr>
            <p:spPr>
              <a:xfrm rot="10800000">
                <a:off x="4194538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cxnSp>
            <p:nvCxnSpPr>
              <p:cNvPr id="218" name="Düz Bağlayıcı 440">
                <a:extLst>
                  <a:ext uri="{FF2B5EF4-FFF2-40B4-BE49-F238E27FC236}">
                    <a16:creationId xmlns:a16="http://schemas.microsoft.com/office/drawing/2014/main" id="{6AF2CEDE-08C5-26D4-9015-A90E87DA719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486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Düz Bağlayıcı 440">
                <a:extLst>
                  <a:ext uri="{FF2B5EF4-FFF2-40B4-BE49-F238E27FC236}">
                    <a16:creationId xmlns:a16="http://schemas.microsoft.com/office/drawing/2014/main" id="{90831650-CE5E-64C9-5BE8-8F2648FF86B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1135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Düz Bağlayıcı 440">
                <a:extLst>
                  <a:ext uri="{FF2B5EF4-FFF2-40B4-BE49-F238E27FC236}">
                    <a16:creationId xmlns:a16="http://schemas.microsoft.com/office/drawing/2014/main" id="{D9E6A163-7647-97A4-7CD6-E9ED734FDD8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73323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Düz Bağlayıcı 440">
                <a:extLst>
                  <a:ext uri="{FF2B5EF4-FFF2-40B4-BE49-F238E27FC236}">
                    <a16:creationId xmlns:a16="http://schemas.microsoft.com/office/drawing/2014/main" id="{3CCB3C56-BADC-B527-2204-3DC0EBDCA12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7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46F08C-7E92-B92B-A82D-EDE6ECC38C74}"/>
                </a:ext>
              </a:extLst>
            </p:cNvPr>
            <p:cNvGrpSpPr/>
            <p:nvPr/>
          </p:nvGrpSpPr>
          <p:grpSpPr>
            <a:xfrm>
              <a:off x="864675" y="3177147"/>
              <a:ext cx="1177867" cy="209339"/>
              <a:chOff x="864675" y="3114087"/>
              <a:chExt cx="1177867" cy="209339"/>
            </a:xfrm>
            <a:solidFill>
              <a:srgbClr val="FED7ED"/>
            </a:solidFill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18D1E90-A7F1-6FCF-309A-8B03FF173955}"/>
                  </a:ext>
                </a:extLst>
              </p:cNvPr>
              <p:cNvSpPr/>
              <p:nvPr/>
            </p:nvSpPr>
            <p:spPr>
              <a:xfrm rot="10800000">
                <a:off x="1828785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latin typeface="Aptos" panose="020B0503050203000203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B901EE29-B4C2-3D74-ABE0-13423AB45CDF}"/>
                  </a:ext>
                </a:extLst>
              </p:cNvPr>
              <p:cNvSpPr/>
              <p:nvPr/>
            </p:nvSpPr>
            <p:spPr>
              <a:xfrm rot="10800000">
                <a:off x="1507500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2B9B03B-9DBC-0671-9964-365FE16F5E14}"/>
                  </a:ext>
                </a:extLst>
              </p:cNvPr>
              <p:cNvSpPr/>
              <p:nvPr/>
            </p:nvSpPr>
            <p:spPr>
              <a:xfrm rot="10800000">
                <a:off x="1186213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7BFDBD12-D03E-43BE-349E-940C142E7BAC}"/>
                  </a:ext>
                </a:extLst>
              </p:cNvPr>
              <p:cNvSpPr/>
              <p:nvPr/>
            </p:nvSpPr>
            <p:spPr>
              <a:xfrm rot="10800000">
                <a:off x="864675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D93DE93-BD24-4B60-2753-4F9F3861CB7A}"/>
                </a:ext>
              </a:extLst>
            </p:cNvPr>
            <p:cNvGrpSpPr/>
            <p:nvPr/>
          </p:nvGrpSpPr>
          <p:grpSpPr>
            <a:xfrm>
              <a:off x="864675" y="3437121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DC904A04-99FC-0DFC-34DA-74C2EFB8B0D4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C807D878-292D-CBF6-DEC8-FD083302179C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5452F52A-C845-F8DC-6CCB-1193603C06E1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28EB658D-04EE-84DA-2DF7-5487A8063665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9F85AA7-A032-7717-0635-C7E24AC13E1E}"/>
                </a:ext>
              </a:extLst>
            </p:cNvPr>
            <p:cNvGrpSpPr/>
            <p:nvPr/>
          </p:nvGrpSpPr>
          <p:grpSpPr>
            <a:xfrm>
              <a:off x="868492" y="4262121"/>
              <a:ext cx="1159018" cy="273364"/>
              <a:chOff x="721261" y="4336712"/>
              <a:chExt cx="1159018" cy="273364"/>
            </a:xfrm>
          </p:grpSpPr>
          <p:sp>
            <p:nvSpPr>
              <p:cNvPr id="58" name="Dikdörtgen 256">
                <a:extLst>
                  <a:ext uri="{FF2B5EF4-FFF2-40B4-BE49-F238E27FC236}">
                    <a16:creationId xmlns:a16="http://schemas.microsoft.com/office/drawing/2014/main" id="{5BC9D22E-BCB0-30DB-5D00-CBFD1523CE7B}"/>
                  </a:ext>
                </a:extLst>
              </p:cNvPr>
              <p:cNvSpPr/>
              <p:nvPr/>
            </p:nvSpPr>
            <p:spPr>
              <a:xfrm>
                <a:off x="721261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452" name="Dikdörtgen 256">
                <a:extLst>
                  <a:ext uri="{FF2B5EF4-FFF2-40B4-BE49-F238E27FC236}">
                    <a16:creationId xmlns:a16="http://schemas.microsoft.com/office/drawing/2014/main" id="{E9DC575A-C41E-FD6A-2629-A9A3696FF8BD}"/>
                  </a:ext>
                </a:extLst>
              </p:cNvPr>
              <p:cNvSpPr/>
              <p:nvPr/>
            </p:nvSpPr>
            <p:spPr>
              <a:xfrm>
                <a:off x="1363345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DC29E0-D09A-9BFE-CCE1-DA28BEC2F4CF}"/>
                </a:ext>
              </a:extLst>
            </p:cNvPr>
            <p:cNvGrpSpPr/>
            <p:nvPr/>
          </p:nvGrpSpPr>
          <p:grpSpPr>
            <a:xfrm>
              <a:off x="868492" y="2810740"/>
              <a:ext cx="1159018" cy="273364"/>
              <a:chOff x="721261" y="2885331"/>
              <a:chExt cx="1159018" cy="273364"/>
            </a:xfrm>
          </p:grpSpPr>
          <p:sp>
            <p:nvSpPr>
              <p:cNvPr id="490" name="Dikdörtgen 256">
                <a:extLst>
                  <a:ext uri="{FF2B5EF4-FFF2-40B4-BE49-F238E27FC236}">
                    <a16:creationId xmlns:a16="http://schemas.microsoft.com/office/drawing/2014/main" id="{5B3B6A52-D938-1E8C-4C01-180B37A94092}"/>
                  </a:ext>
                </a:extLst>
              </p:cNvPr>
              <p:cNvSpPr/>
              <p:nvPr/>
            </p:nvSpPr>
            <p:spPr>
              <a:xfrm>
                <a:off x="721261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61" name="Dikdörtgen 256">
                <a:extLst>
                  <a:ext uri="{FF2B5EF4-FFF2-40B4-BE49-F238E27FC236}">
                    <a16:creationId xmlns:a16="http://schemas.microsoft.com/office/drawing/2014/main" id="{DBE3E8CE-E097-FAAA-7367-12C0B6FC1E48}"/>
                  </a:ext>
                </a:extLst>
              </p:cNvPr>
              <p:cNvSpPr/>
              <p:nvPr/>
            </p:nvSpPr>
            <p:spPr>
              <a:xfrm>
                <a:off x="1363345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9D7E358A-1483-323B-3A96-D30D8A5B8AE9}"/>
                </a:ext>
              </a:extLst>
            </p:cNvPr>
            <p:cNvCxnSpPr>
              <a:cxnSpLocks/>
            </p:cNvCxnSpPr>
            <p:nvPr/>
          </p:nvCxnSpPr>
          <p:spPr>
            <a:xfrm>
              <a:off x="776085" y="379382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605338-E367-D71C-FE08-B0BA281A0237}"/>
                </a:ext>
              </a:extLst>
            </p:cNvPr>
            <p:cNvGrpSpPr/>
            <p:nvPr/>
          </p:nvGrpSpPr>
          <p:grpSpPr>
            <a:xfrm>
              <a:off x="868086" y="3696960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D50328B-EF9D-1FCA-0A97-0E3321E66E18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3691F31-DB09-B994-39D1-B901F2D0B2E1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E8959CA-F636-1760-B06C-CFBF655D71B5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BB08356-E8F8-2355-7CB3-DC0E83A39AD8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B7618A7-EDFC-B3E7-C5AF-8D39651B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Read Disturbance: </a:t>
            </a:r>
            <a:r>
              <a:rPr lang="en-US" dirty="0" err="1"/>
              <a:t>RowHammer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78" name="Slide Number Placeholder 4">
            <a:extLst>
              <a:ext uri="{FF2B5EF4-FFF2-40B4-BE49-F238E27FC236}">
                <a16:creationId xmlns:a16="http://schemas.microsoft.com/office/drawing/2014/main" id="{1C16C75C-90F9-F5FE-EAF0-9158C94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54" name="Content Placeholder 2">
            <a:extLst>
              <a:ext uri="{FF2B5EF4-FFF2-40B4-BE49-F238E27FC236}">
                <a16:creationId xmlns:a16="http://schemas.microsoft.com/office/drawing/2014/main" id="{F9404B72-E540-DF21-D4C2-F0B73A3130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9144000" cy="858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GB" sz="2000" b="1" dirty="0">
                <a:solidFill>
                  <a:srgbClr val="001F60"/>
                </a:solidFill>
              </a:rPr>
              <a:t>Read disturbance </a:t>
            </a:r>
            <a:r>
              <a:rPr lang="en-GB" sz="2000" dirty="0"/>
              <a:t>in DRAM </a:t>
            </a:r>
            <a:r>
              <a:rPr lang="en-GB" sz="2000" b="1" dirty="0">
                <a:solidFill>
                  <a:srgbClr val="E63946"/>
                </a:solidFill>
              </a:rPr>
              <a:t>breaks memory isolation</a:t>
            </a:r>
          </a:p>
          <a:p>
            <a:pPr>
              <a:spcBef>
                <a:spcPts val="400"/>
              </a:spcBef>
            </a:pPr>
            <a:r>
              <a:rPr lang="en-GB" sz="2000" dirty="0"/>
              <a:t>Prominent example: </a:t>
            </a:r>
            <a:r>
              <a:rPr lang="en-GB" sz="2000" b="1" dirty="0" err="1">
                <a:solidFill>
                  <a:srgbClr val="5B2C8E"/>
                </a:solidFill>
              </a:rPr>
              <a:t>RowHammer</a:t>
            </a:r>
            <a:endParaRPr lang="en-GB" sz="2000" b="1" dirty="0">
              <a:solidFill>
                <a:srgbClr val="5B2C8E"/>
              </a:solidFill>
            </a:endParaRPr>
          </a:p>
        </p:txBody>
      </p:sp>
      <p:pic>
        <p:nvPicPr>
          <p:cNvPr id="3" name="Picture Placeholder 32">
            <a:extLst>
              <a:ext uri="{FF2B5EF4-FFF2-40B4-BE49-F238E27FC236}">
                <a16:creationId xmlns:a16="http://schemas.microsoft.com/office/drawing/2014/main" id="{9FB99227-1C0E-4BDD-D756-156F470ED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2D3D"/>
              </a:clrFrom>
              <a:clrTo>
                <a:srgbClr val="192D3D">
                  <a:alpha val="0"/>
                </a:srgbClr>
              </a:clrTo>
            </a:clrChange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8642" b="30229"/>
          <a:stretch>
            <a:fillRect/>
          </a:stretch>
        </p:blipFill>
        <p:spPr>
          <a:xfrm flipH="1">
            <a:off x="2924159" y="3556662"/>
            <a:ext cx="5940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927EE6-FF48-EE1A-6897-1252F18E10FB}"/>
              </a:ext>
            </a:extLst>
          </p:cNvPr>
          <p:cNvGrpSpPr/>
          <p:nvPr/>
        </p:nvGrpSpPr>
        <p:grpSpPr>
          <a:xfrm>
            <a:off x="3982788" y="3500702"/>
            <a:ext cx="3013202" cy="882594"/>
            <a:chOff x="864367" y="3089599"/>
            <a:chExt cx="3013202" cy="8825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8E01A6-8A9F-7E73-2D2C-607CA965ED4E}"/>
                </a:ext>
              </a:extLst>
            </p:cNvPr>
            <p:cNvGrpSpPr/>
            <p:nvPr/>
          </p:nvGrpSpPr>
          <p:grpSpPr>
            <a:xfrm>
              <a:off x="864367" y="3177410"/>
              <a:ext cx="1182140" cy="730951"/>
              <a:chOff x="864367" y="3114350"/>
              <a:chExt cx="1182140" cy="73095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771E006-F437-8BA3-65E4-D653F9CEA928}"/>
                  </a:ext>
                </a:extLst>
              </p:cNvPr>
              <p:cNvGrpSpPr/>
              <p:nvPr/>
            </p:nvGrpSpPr>
            <p:grpSpPr>
              <a:xfrm>
                <a:off x="866214" y="3114350"/>
                <a:ext cx="1177867" cy="209339"/>
                <a:chOff x="717444" y="3511712"/>
                <a:chExt cx="1177867" cy="209339"/>
              </a:xfrm>
              <a:solidFill>
                <a:srgbClr val="5B2C8E"/>
              </a:solidFill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64B87D6-6677-9134-0997-F6D5CF49E908}"/>
                    </a:ext>
                  </a:extLst>
                </p:cNvPr>
                <p:cNvSpPr/>
                <p:nvPr/>
              </p:nvSpPr>
              <p:spPr>
                <a:xfrm>
                  <a:off x="168155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9CE9193-2987-B32E-2CF3-D017D884C1A1}"/>
                    </a:ext>
                  </a:extLst>
                </p:cNvPr>
                <p:cNvSpPr/>
                <p:nvPr/>
              </p:nvSpPr>
              <p:spPr>
                <a:xfrm>
                  <a:off x="1360269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A08930E9-6831-17C6-43E2-827BDB2CF38E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98CE3B-2E73-8BAD-AB45-762E9E55155D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774AEF6-6F8D-CB5C-AD2A-AB13A9A1DA85}"/>
                  </a:ext>
                </a:extLst>
              </p:cNvPr>
              <p:cNvGrpSpPr/>
              <p:nvPr/>
            </p:nvGrpSpPr>
            <p:grpSpPr>
              <a:xfrm>
                <a:off x="864367" y="3631689"/>
                <a:ext cx="1182140" cy="213612"/>
                <a:chOff x="717444" y="3507439"/>
                <a:chExt cx="1182140" cy="213612"/>
              </a:xfrm>
              <a:solidFill>
                <a:srgbClr val="5B2C8E"/>
              </a:solidFill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A372313-5D2D-45AD-6340-FC86DEF77812}"/>
                    </a:ext>
                  </a:extLst>
                </p:cNvPr>
                <p:cNvSpPr/>
                <p:nvPr/>
              </p:nvSpPr>
              <p:spPr>
                <a:xfrm>
                  <a:off x="1685827" y="3507439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1B19861-121A-13C5-681A-5C76C76D013B}"/>
                    </a:ext>
                  </a:extLst>
                </p:cNvPr>
                <p:cNvSpPr/>
                <p:nvPr/>
              </p:nvSpPr>
              <p:spPr>
                <a:xfrm>
                  <a:off x="136454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19433CC-4F0F-157B-823F-4D0AE9E2675D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9CD3714-A65B-0156-C066-3A8812EDE039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B41FFA-1FFE-A237-C307-2483F01AE7E5}"/>
                </a:ext>
              </a:extLst>
            </p:cNvPr>
            <p:cNvSpPr txBox="1"/>
            <p:nvPr/>
          </p:nvSpPr>
          <p:spPr>
            <a:xfrm>
              <a:off x="2382181" y="3089599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6A55AE-47BB-67AC-31C2-89B1D6F4636E}"/>
                </a:ext>
              </a:extLst>
            </p:cNvPr>
            <p:cNvSpPr txBox="1"/>
            <p:nvPr/>
          </p:nvSpPr>
          <p:spPr>
            <a:xfrm>
              <a:off x="2390394" y="3602861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AA4541F7-4FBA-EF64-C785-3968D0A4731B}"/>
              </a:ext>
            </a:extLst>
          </p:cNvPr>
          <p:cNvGrpSpPr/>
          <p:nvPr/>
        </p:nvGrpSpPr>
        <p:grpSpPr>
          <a:xfrm>
            <a:off x="3983711" y="3757333"/>
            <a:ext cx="3432284" cy="369332"/>
            <a:chOff x="864675" y="3347713"/>
            <a:chExt cx="3432284" cy="369332"/>
          </a:xfrm>
        </p:grpSpPr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ACC07284-C87C-9CF6-132E-F4D8EC7A9CD3}"/>
                </a:ext>
              </a:extLst>
            </p:cNvPr>
            <p:cNvGrpSpPr/>
            <p:nvPr/>
          </p:nvGrpSpPr>
          <p:grpSpPr>
            <a:xfrm>
              <a:off x="864675" y="3436191"/>
              <a:ext cx="1177867" cy="209339"/>
              <a:chOff x="717444" y="3511712"/>
              <a:chExt cx="1177867" cy="209339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1ECC38F4-4C01-899A-234F-3093611E8BF3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48158DB2-2BE4-A48C-B7EB-20E0BF775ED7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837A182A-7413-552C-54E1-EE37372CC440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C72AE4DE-6374-E17C-2B20-0F5D01DF5EEA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383A3226-DD32-A3C7-8753-B7E920E30F67}"/>
                </a:ext>
              </a:extLst>
            </p:cNvPr>
            <p:cNvSpPr txBox="1"/>
            <p:nvPr/>
          </p:nvSpPr>
          <p:spPr>
            <a:xfrm>
              <a:off x="2387632" y="3347713"/>
              <a:ext cx="190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Aggressor 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9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46AF0-B635-3AAA-366E-27ADD879B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B055B467-29D7-B1AB-FC5E-007384CBA444}"/>
              </a:ext>
            </a:extLst>
          </p:cNvPr>
          <p:cNvGrpSpPr/>
          <p:nvPr/>
        </p:nvGrpSpPr>
        <p:grpSpPr>
          <a:xfrm>
            <a:off x="3892317" y="2062213"/>
            <a:ext cx="1359366" cy="4046935"/>
            <a:chOff x="1250189" y="1905588"/>
            <a:chExt cx="1359366" cy="4046935"/>
          </a:xfrm>
        </p:grpSpPr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4393C6B7-5F95-8471-6B6C-995E0689383A}"/>
                </a:ext>
              </a:extLst>
            </p:cNvPr>
            <p:cNvGrpSpPr/>
            <p:nvPr/>
          </p:nvGrpSpPr>
          <p:grpSpPr>
            <a:xfrm>
              <a:off x="1250189" y="1905588"/>
              <a:ext cx="1356595" cy="1153764"/>
              <a:chOff x="2445468" y="3541790"/>
              <a:chExt cx="1356595" cy="1153764"/>
            </a:xfrm>
          </p:grpSpPr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A052F1B5-DFF0-659C-080B-9ACA1FFFF8DC}"/>
                  </a:ext>
                </a:extLst>
              </p:cNvPr>
              <p:cNvGrpSpPr/>
              <p:nvPr/>
            </p:nvGrpSpPr>
            <p:grpSpPr>
              <a:xfrm>
                <a:off x="2448239" y="3541790"/>
                <a:ext cx="1353824" cy="1153764"/>
                <a:chOff x="612647" y="1701024"/>
                <a:chExt cx="1353824" cy="1153764"/>
              </a:xfrm>
            </p:grpSpPr>
            <p:cxnSp>
              <p:nvCxnSpPr>
                <p:cNvPr id="485" name="Düz Bağlayıcı 440">
                  <a:extLst>
                    <a:ext uri="{FF2B5EF4-FFF2-40B4-BE49-F238E27FC236}">
                      <a16:creationId xmlns:a16="http://schemas.microsoft.com/office/drawing/2014/main" id="{60CB9490-25D5-C1AD-14A6-F771C7838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707048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Düz Bağlayıcı 440">
                  <a:extLst>
                    <a:ext uri="{FF2B5EF4-FFF2-40B4-BE49-F238E27FC236}">
                      <a16:creationId xmlns:a16="http://schemas.microsoft.com/office/drawing/2014/main" id="{A976E79E-DCED-3AB5-B1F2-2AF974FCFF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Düz Bağlayıcı 440">
                  <a:extLst>
                    <a:ext uri="{FF2B5EF4-FFF2-40B4-BE49-F238E27FC236}">
                      <a16:creationId xmlns:a16="http://schemas.microsoft.com/office/drawing/2014/main" id="{D8847685-BDB2-B86A-4C2F-7273C7E31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Düz Bağlayıcı 440">
                  <a:extLst>
                    <a:ext uri="{FF2B5EF4-FFF2-40B4-BE49-F238E27FC236}">
                      <a16:creationId xmlns:a16="http://schemas.microsoft.com/office/drawing/2014/main" id="{DAF3D8E1-2A83-2D9E-65B3-2077B6CDD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302DF7F0-631F-206B-A404-DF3BD0305B0A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6D2A9B60-19F8-7109-6E28-86B7AFF5F7DD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5F1511B7-5011-7913-C84B-6BFC088DAC15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500" name="Düz Bağlayıcı 440">
                  <a:extLst>
                    <a:ext uri="{FF2B5EF4-FFF2-40B4-BE49-F238E27FC236}">
                      <a16:creationId xmlns:a16="http://schemas.microsoft.com/office/drawing/2014/main" id="{4ECAE9FB-B8AE-9F5E-2214-C00F1EEBF0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701024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Düz Bağlayıcı 440">
                  <a:extLst>
                    <a:ext uri="{FF2B5EF4-FFF2-40B4-BE49-F238E27FC236}">
                      <a16:creationId xmlns:a16="http://schemas.microsoft.com/office/drawing/2014/main" id="{FBDD6AAB-3F47-251E-0C76-C6484B2EBA6A}"/>
                    </a:ext>
                  </a:extLst>
                </p:cNvPr>
                <p:cNvCxnSpPr>
                  <a:cxnSpLocks/>
                  <a:stCxn id="78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Düz Bağlayıcı 440">
                  <a:extLst>
                    <a:ext uri="{FF2B5EF4-FFF2-40B4-BE49-F238E27FC236}">
                      <a16:creationId xmlns:a16="http://schemas.microsoft.com/office/drawing/2014/main" id="{C13D87BD-4817-1280-39B5-E63E2E15D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Düz Bağlayıcı 440">
                  <a:extLst>
                    <a:ext uri="{FF2B5EF4-FFF2-40B4-BE49-F238E27FC236}">
                      <a16:creationId xmlns:a16="http://schemas.microsoft.com/office/drawing/2014/main" id="{66A17FC4-A820-5564-D4CD-D8C38F7413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AFF2006C-B7E5-52D4-8185-F6F06677350E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4130BDA7-C475-69F0-E84B-F9C624ACF72E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76DE8FB-2FC7-0263-AC62-430E26C19997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02F6D3DF-61B0-A783-5E33-E6BCA04881AF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76" name="Düz Bağlayıcı 440">
                  <a:extLst>
                    <a:ext uri="{FF2B5EF4-FFF2-40B4-BE49-F238E27FC236}">
                      <a16:creationId xmlns:a16="http://schemas.microsoft.com/office/drawing/2014/main" id="{0E48AC7A-C6DE-87DA-102B-8E213AB803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99F1BC7-3524-5E79-8A4A-756901C15AA4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55DB011A-E5BD-DB2D-864E-44F67ACD4B51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A0C4977A-8411-E6DC-78CD-5EFA072BCF09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4F40AA99-1925-6CEE-ED60-1BF7290AFC83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F281525-D535-4987-0F0C-8B828A7A38F7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cxnSp>
            <p:nvCxnSpPr>
              <p:cNvPr id="480" name="Düz Bağlayıcı 440">
                <a:extLst>
                  <a:ext uri="{FF2B5EF4-FFF2-40B4-BE49-F238E27FC236}">
                    <a16:creationId xmlns:a16="http://schemas.microsoft.com/office/drawing/2014/main" id="{54A777FA-7CF7-AF3C-20FD-9E10AB6445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C281AC19-0E0D-9C87-9800-AC40871F4043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358848BE-E43C-EDA3-2334-C807D7D11020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E07EF89E-69D7-D898-3EE0-CA8C5F7354B9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8EAB0A24-57D2-A71C-90BA-7ABC5C869ACE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C55CBF-06F6-2427-6F79-1A31A02F601B}"/>
                </a:ext>
              </a:extLst>
            </p:cNvPr>
            <p:cNvGrpSpPr/>
            <p:nvPr/>
          </p:nvGrpSpPr>
          <p:grpSpPr>
            <a:xfrm>
              <a:off x="1252960" y="4791271"/>
              <a:ext cx="1356595" cy="1161252"/>
              <a:chOff x="2445468" y="3534302"/>
              <a:chExt cx="1356595" cy="11612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AD46A91-6834-A417-262A-066164140BC7}"/>
                  </a:ext>
                </a:extLst>
              </p:cNvPr>
              <p:cNvGrpSpPr/>
              <p:nvPr/>
            </p:nvGrpSpPr>
            <p:grpSpPr>
              <a:xfrm>
                <a:off x="2448239" y="3534302"/>
                <a:ext cx="1353824" cy="1161252"/>
                <a:chOff x="612647" y="1693536"/>
                <a:chExt cx="1353824" cy="1161252"/>
              </a:xfrm>
            </p:grpSpPr>
            <p:cxnSp>
              <p:nvCxnSpPr>
                <p:cNvPr id="41" name="Düz Bağlayıcı 440">
                  <a:extLst>
                    <a:ext uri="{FF2B5EF4-FFF2-40B4-BE49-F238E27FC236}">
                      <a16:creationId xmlns:a16="http://schemas.microsoft.com/office/drawing/2014/main" id="{966E02BA-C2A1-E33D-18C7-58D8F3309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1693536"/>
                  <a:ext cx="0" cy="103006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Düz Bağlayıcı 440">
                  <a:extLst>
                    <a:ext uri="{FF2B5EF4-FFF2-40B4-BE49-F238E27FC236}">
                      <a16:creationId xmlns:a16="http://schemas.microsoft.com/office/drawing/2014/main" id="{20A2CC7D-EE03-490D-16D4-CFB93EA339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2465391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Düz Bağlayıcı 440">
                  <a:extLst>
                    <a:ext uri="{FF2B5EF4-FFF2-40B4-BE49-F238E27FC236}">
                      <a16:creationId xmlns:a16="http://schemas.microsoft.com/office/drawing/2014/main" id="{B3B52BCB-DCDD-DC0A-AD40-D347AC9DF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67768" y="1990794"/>
                  <a:ext cx="0" cy="863994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Düz Bağlayıcı 440">
                  <a:extLst>
                    <a:ext uri="{FF2B5EF4-FFF2-40B4-BE49-F238E27FC236}">
                      <a16:creationId xmlns:a16="http://schemas.microsoft.com/office/drawing/2014/main" id="{B631E555-EBB3-681F-9F18-71E992593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667700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69C9E8D-EB41-DF90-5AA6-047797863866}"/>
                    </a:ext>
                  </a:extLst>
                </p:cNvPr>
                <p:cNvSpPr/>
                <p:nvPr/>
              </p:nvSpPr>
              <p:spPr>
                <a:xfrm>
                  <a:off x="697057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 dirty="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3C2A008-330C-08DA-0BC5-13482F265ED2}"/>
                    </a:ext>
                  </a:extLst>
                </p:cNvPr>
                <p:cNvSpPr/>
                <p:nvPr/>
              </p:nvSpPr>
              <p:spPr>
                <a:xfrm>
                  <a:off x="1339630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08A60233-7D1B-0D47-FCD5-24E7B60FF167}"/>
                    </a:ext>
                  </a:extLst>
                </p:cNvPr>
                <p:cNvSpPr/>
                <p:nvPr/>
              </p:nvSpPr>
              <p:spPr>
                <a:xfrm>
                  <a:off x="1661168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59" name="Düz Bağlayıcı 440">
                  <a:extLst>
                    <a:ext uri="{FF2B5EF4-FFF2-40B4-BE49-F238E27FC236}">
                      <a16:creationId xmlns:a16="http://schemas.microsoft.com/office/drawing/2014/main" id="{6842C801-5145-F221-84AF-81C30B4B4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936" y="1696520"/>
                  <a:ext cx="0" cy="75872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Düz Bağlayıcı 440">
                  <a:extLst>
                    <a:ext uri="{FF2B5EF4-FFF2-40B4-BE49-F238E27FC236}">
                      <a16:creationId xmlns:a16="http://schemas.microsoft.com/office/drawing/2014/main" id="{21C3F7B3-85AB-2BF1-0D65-D5C82BFAEC82}"/>
                    </a:ext>
                  </a:extLst>
                </p:cNvPr>
                <p:cNvCxnSpPr>
                  <a:cxnSpLocks/>
                  <a:stCxn id="473" idx="4"/>
                </p:cNvCxnSpPr>
                <p:nvPr/>
              </p:nvCxnSpPr>
              <p:spPr>
                <a:xfrm flipH="1">
                  <a:off x="1119706" y="2007765"/>
                  <a:ext cx="5516" cy="838430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Düz Bağlayıcı 440">
                  <a:extLst>
                    <a:ext uri="{FF2B5EF4-FFF2-40B4-BE49-F238E27FC236}">
                      <a16:creationId xmlns:a16="http://schemas.microsoft.com/office/drawing/2014/main" id="{133662B8-E350-9FF9-1899-B8645E391B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6508" y="2250414"/>
                  <a:ext cx="0" cy="209339"/>
                </a:xfrm>
                <a:prstGeom prst="line">
                  <a:avLst/>
                </a:prstGeom>
                <a:ln w="19050" cap="rnd">
                  <a:solidFill>
                    <a:srgbClr val="E63946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Düz Bağlayıcı 440">
                  <a:extLst>
                    <a:ext uri="{FF2B5EF4-FFF2-40B4-BE49-F238E27FC236}">
                      <a16:creationId xmlns:a16="http://schemas.microsoft.com/office/drawing/2014/main" id="{D153A69C-B469-31E2-0B80-0E80BCCF2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240772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322FE6DA-6E3D-C548-8696-F68B6B5E94C8}"/>
                    </a:ext>
                  </a:extLst>
                </p:cNvPr>
                <p:cNvSpPr/>
                <p:nvPr/>
              </p:nvSpPr>
              <p:spPr>
                <a:xfrm>
                  <a:off x="697057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B5EAF809-4D49-2C38-6C5A-61BD43367084}"/>
                    </a:ext>
                  </a:extLst>
                </p:cNvPr>
                <p:cNvSpPr/>
                <p:nvPr/>
              </p:nvSpPr>
              <p:spPr>
                <a:xfrm>
                  <a:off x="1018343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77A6F623-C431-2E75-0EB0-774B2CA883E5}"/>
                    </a:ext>
                  </a:extLst>
                </p:cNvPr>
                <p:cNvSpPr/>
                <p:nvPr/>
              </p:nvSpPr>
              <p:spPr>
                <a:xfrm>
                  <a:off x="1661168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BF3FD719-C4AB-6881-F558-10D00E1877F2}"/>
                    </a:ext>
                  </a:extLst>
                </p:cNvPr>
                <p:cNvSpPr/>
                <p:nvPr/>
              </p:nvSpPr>
              <p:spPr>
                <a:xfrm>
                  <a:off x="1339630" y="2303057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cxnSp>
              <p:nvCxnSpPr>
                <p:cNvPr id="468" name="Düz Bağlayıcı 440">
                  <a:extLst>
                    <a:ext uri="{FF2B5EF4-FFF2-40B4-BE49-F238E27FC236}">
                      <a16:creationId xmlns:a16="http://schemas.microsoft.com/office/drawing/2014/main" id="{2B2EBD57-8332-088E-4983-4DE9A9132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647" y="1903096"/>
                  <a:ext cx="1353824" cy="0"/>
                </a:xfrm>
                <a:prstGeom prst="line">
                  <a:avLst/>
                </a:prstGeom>
                <a:ln w="19050" cap="rnd">
                  <a:solidFill>
                    <a:srgbClr val="1B4B8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C5E9B0AD-E6CC-1E12-84FD-B0D9C4BE6F73}"/>
                    </a:ext>
                  </a:extLst>
                </p:cNvPr>
                <p:cNvSpPr/>
                <p:nvPr/>
              </p:nvSpPr>
              <p:spPr>
                <a:xfrm>
                  <a:off x="697057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E272AA5D-5CD9-4223-041A-9C6AD851CECC}"/>
                    </a:ext>
                  </a:extLst>
                </p:cNvPr>
                <p:cNvSpPr/>
                <p:nvPr/>
              </p:nvSpPr>
              <p:spPr>
                <a:xfrm>
                  <a:off x="1018343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CC0BF43E-B56F-DE13-3C93-F00BF5B6A4E1}"/>
                    </a:ext>
                  </a:extLst>
                </p:cNvPr>
                <p:cNvSpPr/>
                <p:nvPr/>
              </p:nvSpPr>
              <p:spPr>
                <a:xfrm>
                  <a:off x="1661168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813270F3-1BBE-9856-610A-8FCA4EB0E080}"/>
                    </a:ext>
                  </a:extLst>
                </p:cNvPr>
                <p:cNvSpPr/>
                <p:nvPr/>
              </p:nvSpPr>
              <p:spPr>
                <a:xfrm>
                  <a:off x="1339630" y="1798426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1180E306-F427-5D35-FA67-49B4510D3C87}"/>
                    </a:ext>
                  </a:extLst>
                </p:cNvPr>
                <p:cNvSpPr/>
                <p:nvPr/>
              </p:nvSpPr>
              <p:spPr>
                <a:xfrm>
                  <a:off x="1018343" y="2563031"/>
                  <a:ext cx="213757" cy="209339"/>
                </a:xfrm>
                <a:prstGeom prst="ellipse">
                  <a:avLst/>
                </a:prstGeom>
                <a:solidFill>
                  <a:srgbClr val="F2F3F8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latin typeface="Aptos" panose="020B0503050203000203" pitchFamily="34" charset="0"/>
                  </a:endParaRPr>
                </a:p>
              </p:txBody>
            </p:sp>
          </p:grpSp>
          <p:cxnSp>
            <p:nvCxnSpPr>
              <p:cNvPr id="23" name="Düz Bağlayıcı 440">
                <a:extLst>
                  <a:ext uri="{FF2B5EF4-FFF2-40B4-BE49-F238E27FC236}">
                    <a16:creationId xmlns:a16="http://schemas.microsoft.com/office/drawing/2014/main" id="{C112E14E-B73B-380C-B7D1-84D1D21B0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45468" y="3988933"/>
                <a:ext cx="1353824" cy="0"/>
              </a:xfrm>
              <a:prstGeom prst="line">
                <a:avLst/>
              </a:prstGeom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20FFF4A-1151-BBBE-D694-A0C7C8700E85}"/>
                  </a:ext>
                </a:extLst>
              </p:cNvPr>
              <p:cNvSpPr/>
              <p:nvPr/>
            </p:nvSpPr>
            <p:spPr>
              <a:xfrm>
                <a:off x="2529878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64E27FB-BFB7-B0CD-EAD5-7DA923D81433}"/>
                  </a:ext>
                </a:extLst>
              </p:cNvPr>
              <p:cNvSpPr/>
              <p:nvPr/>
            </p:nvSpPr>
            <p:spPr>
              <a:xfrm>
                <a:off x="2851164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8AD5FFD-4561-0090-0E4C-4323EDF41CC4}"/>
                  </a:ext>
                </a:extLst>
              </p:cNvPr>
              <p:cNvSpPr/>
              <p:nvPr/>
            </p:nvSpPr>
            <p:spPr>
              <a:xfrm>
                <a:off x="3493989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22157DE-5C75-BF46-7598-FE0A54539A86}"/>
                  </a:ext>
                </a:extLst>
              </p:cNvPr>
              <p:cNvSpPr/>
              <p:nvPr/>
            </p:nvSpPr>
            <p:spPr>
              <a:xfrm>
                <a:off x="3172451" y="3884264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</p:grpSp>
      <p:cxnSp>
        <p:nvCxnSpPr>
          <p:cNvPr id="30" name="Düz Bağlayıcı 440">
            <a:extLst>
              <a:ext uri="{FF2B5EF4-FFF2-40B4-BE49-F238E27FC236}">
                <a16:creationId xmlns:a16="http://schemas.microsoft.com/office/drawing/2014/main" id="{FCCC811A-7809-30F7-1824-465202B73D5A}"/>
              </a:ext>
            </a:extLst>
          </p:cNvPr>
          <p:cNvCxnSpPr>
            <a:cxnSpLocks/>
          </p:cNvCxnSpPr>
          <p:nvPr/>
        </p:nvCxnSpPr>
        <p:spPr>
          <a:xfrm flipH="1">
            <a:off x="3902964" y="3954870"/>
            <a:ext cx="1346536" cy="0"/>
          </a:xfrm>
          <a:prstGeom prst="line">
            <a:avLst/>
          </a:prstGeom>
          <a:ln w="57150" cap="rnd">
            <a:solidFill>
              <a:srgbClr val="1B4B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CBCEEC0-5C10-98DF-D1CA-117AECBF34A0}"/>
              </a:ext>
            </a:extLst>
          </p:cNvPr>
          <p:cNvGrpSpPr/>
          <p:nvPr/>
        </p:nvGrpSpPr>
        <p:grpSpPr>
          <a:xfrm>
            <a:off x="3893611" y="3219605"/>
            <a:ext cx="1356778" cy="1724745"/>
            <a:chOff x="773131" y="2810740"/>
            <a:chExt cx="1356778" cy="1724745"/>
          </a:xfrm>
        </p:grpSpPr>
        <p:cxnSp>
          <p:nvCxnSpPr>
            <p:cNvPr id="177" name="Düz Bağlayıcı 440">
              <a:extLst>
                <a:ext uri="{FF2B5EF4-FFF2-40B4-BE49-F238E27FC236}">
                  <a16:creationId xmlns:a16="http://schemas.microsoft.com/office/drawing/2014/main" id="{57F99A0B-6B3A-835E-39FB-BAC64F95B9C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51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Düz Bağlayıcı 440">
              <a:extLst>
                <a:ext uri="{FF2B5EF4-FFF2-40B4-BE49-F238E27FC236}">
                  <a16:creationId xmlns:a16="http://schemas.microsoft.com/office/drawing/2014/main" id="{462ABD72-E8B3-FD4D-B1C8-4B4F2D3EE4A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807" y="3011302"/>
              <a:ext cx="28" cy="372501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Düz Bağlayıcı 440">
              <a:extLst>
                <a:ext uri="{FF2B5EF4-FFF2-40B4-BE49-F238E27FC236}">
                  <a16:creationId xmlns:a16="http://schemas.microsoft.com/office/drawing/2014/main" id="{6F27F9FD-381B-FC2B-7D3E-549C2382E16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Düz Bağlayıcı 440">
              <a:extLst>
                <a:ext uri="{FF2B5EF4-FFF2-40B4-BE49-F238E27FC236}">
                  <a16:creationId xmlns:a16="http://schemas.microsoft.com/office/drawing/2014/main" id="{220D0AE7-4FA5-EA94-EABC-EA36594307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Düz Bağlayıcı 440">
              <a:extLst>
                <a:ext uri="{FF2B5EF4-FFF2-40B4-BE49-F238E27FC236}">
                  <a16:creationId xmlns:a16="http://schemas.microsoft.com/office/drawing/2014/main" id="{C5E627C8-5F7E-131D-0C19-DCBE9E1C32F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Düz Bağlayıcı 440">
              <a:extLst>
                <a:ext uri="{FF2B5EF4-FFF2-40B4-BE49-F238E27FC236}">
                  <a16:creationId xmlns:a16="http://schemas.microsoft.com/office/drawing/2014/main" id="{3833064F-3E90-17E0-F21D-BF5CC7DF38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274786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Düz Bağlayıcı 440">
              <a:extLst>
                <a:ext uri="{FF2B5EF4-FFF2-40B4-BE49-F238E27FC236}">
                  <a16:creationId xmlns:a16="http://schemas.microsoft.com/office/drawing/2014/main" id="{9CE7B75C-4AAA-4327-146F-81F0A8CCDA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28181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Düz Bağlayıcı 440">
              <a:extLst>
                <a:ext uri="{FF2B5EF4-FFF2-40B4-BE49-F238E27FC236}">
                  <a16:creationId xmlns:a16="http://schemas.microsoft.com/office/drawing/2014/main" id="{D17D1B27-BAA0-D2F7-E78E-7C30BC42C5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5664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Düz Bağlayıcı 440">
              <a:extLst>
                <a:ext uri="{FF2B5EF4-FFF2-40B4-BE49-F238E27FC236}">
                  <a16:creationId xmlns:a16="http://schemas.microsoft.com/office/drawing/2014/main" id="{DCC08A20-B6A1-8F05-97C8-F7B3969F3EC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614379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Düz Bağlayıcı 440">
              <a:extLst>
                <a:ext uri="{FF2B5EF4-FFF2-40B4-BE49-F238E27FC236}">
                  <a16:creationId xmlns:a16="http://schemas.microsoft.com/office/drawing/2014/main" id="{919D3D73-B088-68AA-1F73-14CBC7120F1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93092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Düz Bağlayıcı 440">
              <a:extLst>
                <a:ext uri="{FF2B5EF4-FFF2-40B4-BE49-F238E27FC236}">
                  <a16:creationId xmlns:a16="http://schemas.microsoft.com/office/drawing/2014/main" id="{8A6B094A-3C04-BE78-8111-780CE162BA5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71553" y="3534762"/>
              <a:ext cx="0" cy="209339"/>
            </a:xfrm>
            <a:prstGeom prst="line">
              <a:avLst/>
            </a:prstGeom>
            <a:ln w="19050" cap="rnd">
              <a:solidFill>
                <a:srgbClr val="E6394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Düz Bağlayıcı 440">
              <a:extLst>
                <a:ext uri="{FF2B5EF4-FFF2-40B4-BE49-F238E27FC236}">
                  <a16:creationId xmlns:a16="http://schemas.microsoft.com/office/drawing/2014/main" id="{FE6FF56A-00D1-F68F-A999-428436ADE1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73131" y="3541790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5D187931-B95E-3829-3BA3-F130F89FF2AB}"/>
                </a:ext>
              </a:extLst>
            </p:cNvPr>
            <p:cNvGrpSpPr/>
            <p:nvPr/>
          </p:nvGrpSpPr>
          <p:grpSpPr>
            <a:xfrm>
              <a:off x="773131" y="3761311"/>
              <a:ext cx="1353824" cy="504633"/>
              <a:chOff x="4148285" y="2366550"/>
              <a:chExt cx="684014" cy="260345"/>
            </a:xfrm>
          </p:grpSpPr>
          <p:cxnSp>
            <p:nvCxnSpPr>
              <p:cNvPr id="207" name="Düz Bağlayıcı 440">
                <a:extLst>
                  <a:ext uri="{FF2B5EF4-FFF2-40B4-BE49-F238E27FC236}">
                    <a16:creationId xmlns:a16="http://schemas.microsoft.com/office/drawing/2014/main" id="{93242A27-2EC3-6A2E-C37E-B68282345E4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651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Düz Bağlayıcı 440">
                <a:extLst>
                  <a:ext uri="{FF2B5EF4-FFF2-40B4-BE49-F238E27FC236}">
                    <a16:creationId xmlns:a16="http://schemas.microsoft.com/office/drawing/2014/main" id="{A2188ECE-AF84-1C00-910D-50DB271989B6}"/>
                  </a:ext>
                </a:extLst>
              </p:cNvPr>
              <p:cNvCxnSpPr>
                <a:cxnSpLocks/>
                <a:stCxn id="214" idx="4"/>
              </p:cNvCxnSpPr>
              <p:nvPr/>
            </p:nvCxnSpPr>
            <p:spPr>
              <a:xfrm flipV="1">
                <a:off x="4573323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Düz Bağlayıcı 440">
                <a:extLst>
                  <a:ext uri="{FF2B5EF4-FFF2-40B4-BE49-F238E27FC236}">
                    <a16:creationId xmlns:a16="http://schemas.microsoft.com/office/drawing/2014/main" id="{A780818E-EF87-61E7-9394-A085C730EA6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0994" y="2437895"/>
                <a:ext cx="0" cy="18900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Düz Bağlayıcı 440">
                <a:extLst>
                  <a:ext uri="{FF2B5EF4-FFF2-40B4-BE49-F238E27FC236}">
                    <a16:creationId xmlns:a16="http://schemas.microsoft.com/office/drawing/2014/main" id="{F2B68D8D-9ED3-DD6D-F833-A48AB08960A2}"/>
                  </a:ext>
                </a:extLst>
              </p:cNvPr>
              <p:cNvCxnSpPr>
                <a:cxnSpLocks/>
                <a:stCxn id="217" idx="4"/>
              </p:cNvCxnSpPr>
              <p:nvPr/>
            </p:nvCxnSpPr>
            <p:spPr>
              <a:xfrm flipV="1">
                <a:off x="4248538" y="2437895"/>
                <a:ext cx="0" cy="30626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Düz Bağlayıcı 440">
                <a:extLst>
                  <a:ext uri="{FF2B5EF4-FFF2-40B4-BE49-F238E27FC236}">
                    <a16:creationId xmlns:a16="http://schemas.microsoft.com/office/drawing/2014/main" id="{C1F69F3D-A4A1-910A-A69B-C335638EB49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148285" y="2522521"/>
                <a:ext cx="684014" cy="0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1B4B8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CAA98DFD-E56A-910C-B0E7-3680418FE3E9}"/>
                  </a:ext>
                </a:extLst>
              </p:cNvPr>
              <p:cNvSpPr/>
              <p:nvPr/>
            </p:nvSpPr>
            <p:spPr>
              <a:xfrm rot="10800000">
                <a:off x="4681651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17168119-F9BF-5965-643E-7B6FD620143E}"/>
                  </a:ext>
                </a:extLst>
              </p:cNvPr>
              <p:cNvSpPr/>
              <p:nvPr/>
            </p:nvSpPr>
            <p:spPr>
              <a:xfrm rot="10800000">
                <a:off x="4519323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32E18FD8-41DC-5598-4566-9E0BA414A82D}"/>
                  </a:ext>
                </a:extLst>
              </p:cNvPr>
              <p:cNvSpPr/>
              <p:nvPr/>
            </p:nvSpPr>
            <p:spPr>
              <a:xfrm rot="10800000">
                <a:off x="4356994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477CE403-EFFA-B011-986D-C275C00788B0}"/>
                  </a:ext>
                </a:extLst>
              </p:cNvPr>
              <p:cNvSpPr/>
              <p:nvPr/>
            </p:nvSpPr>
            <p:spPr>
              <a:xfrm rot="10800000">
                <a:off x="4194538" y="2468521"/>
                <a:ext cx="108000" cy="108000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cxnSp>
            <p:nvCxnSpPr>
              <p:cNvPr id="218" name="Düz Bağlayıcı 440">
                <a:extLst>
                  <a:ext uri="{FF2B5EF4-FFF2-40B4-BE49-F238E27FC236}">
                    <a16:creationId xmlns:a16="http://schemas.microsoft.com/office/drawing/2014/main" id="{A16931B0-9946-6ED9-5A8A-E4CEB902CF3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486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Düz Bağlayıcı 440">
                <a:extLst>
                  <a:ext uri="{FF2B5EF4-FFF2-40B4-BE49-F238E27FC236}">
                    <a16:creationId xmlns:a16="http://schemas.microsoft.com/office/drawing/2014/main" id="{1CEA3F0E-8833-6D08-61DE-4BDC53A97A5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411135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Düz Bağlayıcı 440">
                <a:extLst>
                  <a:ext uri="{FF2B5EF4-FFF2-40B4-BE49-F238E27FC236}">
                    <a16:creationId xmlns:a16="http://schemas.microsoft.com/office/drawing/2014/main" id="{AC1039CB-A6C6-CE31-7B0F-0AD65353DF9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73323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Düz Bağlayıcı 440">
                <a:extLst>
                  <a:ext uri="{FF2B5EF4-FFF2-40B4-BE49-F238E27FC236}">
                    <a16:creationId xmlns:a16="http://schemas.microsoft.com/office/drawing/2014/main" id="{FD5D3DC0-E011-21A7-5F76-A2A9DC45E8A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735779" y="2366550"/>
                <a:ext cx="0" cy="66683"/>
              </a:xfrm>
              <a:prstGeom prst="line">
                <a:avLst/>
              </a:prstGeom>
              <a:solidFill>
                <a:srgbClr val="F2F3F8"/>
              </a:solidFill>
              <a:ln w="19050" cap="rnd">
                <a:solidFill>
                  <a:srgbClr val="E6394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B67E84-4138-CA46-9A5A-4E06E375C61A}"/>
                </a:ext>
              </a:extLst>
            </p:cNvPr>
            <p:cNvGrpSpPr/>
            <p:nvPr/>
          </p:nvGrpSpPr>
          <p:grpSpPr>
            <a:xfrm>
              <a:off x="864675" y="3177147"/>
              <a:ext cx="1177867" cy="209339"/>
              <a:chOff x="864675" y="3114087"/>
              <a:chExt cx="1177867" cy="209339"/>
            </a:xfrm>
            <a:solidFill>
              <a:srgbClr val="FED7ED"/>
            </a:solidFill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638CF29-3C2B-8856-1911-0BB899399F27}"/>
                  </a:ext>
                </a:extLst>
              </p:cNvPr>
              <p:cNvSpPr/>
              <p:nvPr/>
            </p:nvSpPr>
            <p:spPr>
              <a:xfrm rot="10800000">
                <a:off x="1828785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 dirty="0">
                  <a:latin typeface="Aptos" panose="020B0503050203000203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340630A-40B1-178E-1C31-F643DA2F2E60}"/>
                  </a:ext>
                </a:extLst>
              </p:cNvPr>
              <p:cNvSpPr/>
              <p:nvPr/>
            </p:nvSpPr>
            <p:spPr>
              <a:xfrm rot="10800000">
                <a:off x="1507500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A3EE1CC-7D75-CBF2-41A9-649C04187607}"/>
                  </a:ext>
                </a:extLst>
              </p:cNvPr>
              <p:cNvSpPr/>
              <p:nvPr/>
            </p:nvSpPr>
            <p:spPr>
              <a:xfrm rot="10800000">
                <a:off x="1186213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67C780E1-C5BE-4FBD-800B-EE021C36283F}"/>
                  </a:ext>
                </a:extLst>
              </p:cNvPr>
              <p:cNvSpPr/>
              <p:nvPr/>
            </p:nvSpPr>
            <p:spPr>
              <a:xfrm rot="10800000">
                <a:off x="864675" y="3114087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FCF05BE-FE42-C7D5-57E3-A3C9735EF068}"/>
                </a:ext>
              </a:extLst>
            </p:cNvPr>
            <p:cNvGrpSpPr/>
            <p:nvPr/>
          </p:nvGrpSpPr>
          <p:grpSpPr>
            <a:xfrm>
              <a:off x="864675" y="3437121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D045F7AD-7CBF-6CCE-BC13-1AC61E88DB96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564481DB-6791-1A1B-A103-D308368004CD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B748198C-B58C-7CF9-7C52-F885E6A8EE20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FE75C62D-DD38-B742-BEF3-1B6011DECF23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AE79517-ACA5-CC42-3EB1-566F63CD9292}"/>
                </a:ext>
              </a:extLst>
            </p:cNvPr>
            <p:cNvGrpSpPr/>
            <p:nvPr/>
          </p:nvGrpSpPr>
          <p:grpSpPr>
            <a:xfrm>
              <a:off x="868492" y="4262121"/>
              <a:ext cx="1159018" cy="273364"/>
              <a:chOff x="721261" y="4336712"/>
              <a:chExt cx="1159018" cy="273364"/>
            </a:xfrm>
          </p:grpSpPr>
          <p:sp>
            <p:nvSpPr>
              <p:cNvPr id="58" name="Dikdörtgen 256">
                <a:extLst>
                  <a:ext uri="{FF2B5EF4-FFF2-40B4-BE49-F238E27FC236}">
                    <a16:creationId xmlns:a16="http://schemas.microsoft.com/office/drawing/2014/main" id="{74603F29-472B-EF23-66B7-323C2D8090B0}"/>
                  </a:ext>
                </a:extLst>
              </p:cNvPr>
              <p:cNvSpPr/>
              <p:nvPr/>
            </p:nvSpPr>
            <p:spPr>
              <a:xfrm>
                <a:off x="721261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452" name="Dikdörtgen 256">
                <a:extLst>
                  <a:ext uri="{FF2B5EF4-FFF2-40B4-BE49-F238E27FC236}">
                    <a16:creationId xmlns:a16="http://schemas.microsoft.com/office/drawing/2014/main" id="{83F6F883-CA91-0F35-77D2-8BA9FC5D4A71}"/>
                  </a:ext>
                </a:extLst>
              </p:cNvPr>
              <p:cNvSpPr/>
              <p:nvPr/>
            </p:nvSpPr>
            <p:spPr>
              <a:xfrm>
                <a:off x="1363345" y="4336712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AD494D-2628-8E7A-349E-A4BD4666BA32}"/>
                </a:ext>
              </a:extLst>
            </p:cNvPr>
            <p:cNvGrpSpPr/>
            <p:nvPr/>
          </p:nvGrpSpPr>
          <p:grpSpPr>
            <a:xfrm>
              <a:off x="868492" y="2810740"/>
              <a:ext cx="1159018" cy="273364"/>
              <a:chOff x="721261" y="2885331"/>
              <a:chExt cx="1159018" cy="273364"/>
            </a:xfrm>
          </p:grpSpPr>
          <p:sp>
            <p:nvSpPr>
              <p:cNvPr id="490" name="Dikdörtgen 256">
                <a:extLst>
                  <a:ext uri="{FF2B5EF4-FFF2-40B4-BE49-F238E27FC236}">
                    <a16:creationId xmlns:a16="http://schemas.microsoft.com/office/drawing/2014/main" id="{FFAF2D5D-C753-607C-CDAC-0F042D29E670}"/>
                  </a:ext>
                </a:extLst>
              </p:cNvPr>
              <p:cNvSpPr/>
              <p:nvPr/>
            </p:nvSpPr>
            <p:spPr>
              <a:xfrm>
                <a:off x="721261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  <p:sp>
            <p:nvSpPr>
              <p:cNvPr id="61" name="Dikdörtgen 256">
                <a:extLst>
                  <a:ext uri="{FF2B5EF4-FFF2-40B4-BE49-F238E27FC236}">
                    <a16:creationId xmlns:a16="http://schemas.microsoft.com/office/drawing/2014/main" id="{4084C958-D5B1-863D-9006-8204AE11DC12}"/>
                  </a:ext>
                </a:extLst>
              </p:cNvPr>
              <p:cNvSpPr/>
              <p:nvPr/>
            </p:nvSpPr>
            <p:spPr>
              <a:xfrm>
                <a:off x="1363345" y="2885331"/>
                <a:ext cx="516934" cy="273364"/>
              </a:xfrm>
              <a:prstGeom prst="roundRect">
                <a:avLst/>
              </a:prstGeom>
              <a:solidFill>
                <a:srgbClr val="1B4B8A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Aptos" panose="020B0503050203000203" pitchFamily="34" charset="0"/>
                    <a:ea typeface="Aptos" panose="020B0609020000020004" pitchFamily="49" charset="0"/>
                    <a:cs typeface="Aptos" panose="020B0609020000020004" pitchFamily="49" charset="0"/>
                  </a:rPr>
                  <a:t>SA</a:t>
                </a:r>
              </a:p>
            </p:txBody>
          </p:sp>
        </p:grp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9DD9D464-ADF8-5DE9-35DA-70E97CDF2711}"/>
                </a:ext>
              </a:extLst>
            </p:cNvPr>
            <p:cNvCxnSpPr>
              <a:cxnSpLocks/>
            </p:cNvCxnSpPr>
            <p:nvPr/>
          </p:nvCxnSpPr>
          <p:spPr>
            <a:xfrm>
              <a:off x="776085" y="3793826"/>
              <a:ext cx="1353824" cy="0"/>
            </a:xfrm>
            <a:prstGeom prst="line">
              <a:avLst/>
            </a:prstGeom>
            <a:ln w="19050" cap="rnd">
              <a:solidFill>
                <a:srgbClr val="1B4B8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CA1F42-CC18-CD2A-2292-FFC8999C831A}"/>
                </a:ext>
              </a:extLst>
            </p:cNvPr>
            <p:cNvGrpSpPr/>
            <p:nvPr/>
          </p:nvGrpSpPr>
          <p:grpSpPr>
            <a:xfrm>
              <a:off x="868086" y="3696960"/>
              <a:ext cx="1177867" cy="209339"/>
              <a:chOff x="717444" y="3511712"/>
              <a:chExt cx="1177867" cy="209339"/>
            </a:xfrm>
            <a:solidFill>
              <a:srgbClr val="FED7ED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E115AA-6FFC-8A99-5BDC-5743B93343A8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6DAC061-6858-EE47-1E30-06DF26097F06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53145E7-DDB4-5A9C-8420-B1F464DAF48A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FDAEEAF-68D6-3430-FF5F-136E81CC4DA9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F2F3F8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chemeClr val="tx1"/>
                  </a:solidFill>
                  <a:latin typeface="Aptos" panose="020B0503050203000203" pitchFamily="34" charset="0"/>
                </a:endParaRP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0912F282-696E-39A6-5DE8-80492624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Read Disturbance: </a:t>
            </a:r>
            <a:r>
              <a:rPr lang="en-US" dirty="0" err="1"/>
              <a:t>RowHammer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78" name="Slide Number Placeholder 4">
            <a:extLst>
              <a:ext uri="{FF2B5EF4-FFF2-40B4-BE49-F238E27FC236}">
                <a16:creationId xmlns:a16="http://schemas.microsoft.com/office/drawing/2014/main" id="{CD7880EF-618B-F214-B774-103212FB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54" name="Content Placeholder 2">
            <a:extLst>
              <a:ext uri="{FF2B5EF4-FFF2-40B4-BE49-F238E27FC236}">
                <a16:creationId xmlns:a16="http://schemas.microsoft.com/office/drawing/2014/main" id="{51ECC5D2-BD74-C0A9-72AF-6E2B4064C6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9144000" cy="8588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GB" sz="2000" b="1" dirty="0">
                <a:solidFill>
                  <a:srgbClr val="001F60"/>
                </a:solidFill>
              </a:rPr>
              <a:t>Read disturbance </a:t>
            </a:r>
            <a:r>
              <a:rPr lang="en-GB" sz="2000" dirty="0"/>
              <a:t>in DRAM </a:t>
            </a:r>
            <a:r>
              <a:rPr lang="en-GB" sz="2000" b="1" dirty="0">
                <a:solidFill>
                  <a:srgbClr val="E63946"/>
                </a:solidFill>
              </a:rPr>
              <a:t>breaks memory isolation</a:t>
            </a:r>
          </a:p>
          <a:p>
            <a:pPr>
              <a:spcBef>
                <a:spcPts val="400"/>
              </a:spcBef>
            </a:pPr>
            <a:r>
              <a:rPr lang="en-GB" sz="2000" dirty="0"/>
              <a:t>Prominent example: </a:t>
            </a:r>
            <a:r>
              <a:rPr lang="en-GB" sz="2000" b="1" dirty="0" err="1">
                <a:solidFill>
                  <a:srgbClr val="5B2C8E"/>
                </a:solidFill>
              </a:rPr>
              <a:t>RowHammer</a:t>
            </a:r>
            <a:endParaRPr lang="en-GB" sz="2000" b="1" dirty="0">
              <a:solidFill>
                <a:srgbClr val="5B2C8E"/>
              </a:solidFill>
            </a:endParaRPr>
          </a:p>
        </p:txBody>
      </p:sp>
      <p:pic>
        <p:nvPicPr>
          <p:cNvPr id="3" name="Picture Placeholder 32">
            <a:extLst>
              <a:ext uri="{FF2B5EF4-FFF2-40B4-BE49-F238E27FC236}">
                <a16:creationId xmlns:a16="http://schemas.microsoft.com/office/drawing/2014/main" id="{5EF2A92E-F918-8EA7-5063-62A36ED5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92D3D"/>
              </a:clrFrom>
              <a:clrTo>
                <a:srgbClr val="192D3D">
                  <a:alpha val="0"/>
                </a:srgbClr>
              </a:clrTo>
            </a:clrChange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8642" b="30229"/>
          <a:stretch>
            <a:fillRect/>
          </a:stretch>
        </p:blipFill>
        <p:spPr>
          <a:xfrm flipH="1">
            <a:off x="2924159" y="3556662"/>
            <a:ext cx="594019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8E75979-6E67-A87F-87A9-9950B227FBE5}"/>
              </a:ext>
            </a:extLst>
          </p:cNvPr>
          <p:cNvGrpSpPr/>
          <p:nvPr/>
        </p:nvGrpSpPr>
        <p:grpSpPr>
          <a:xfrm>
            <a:off x="3982788" y="3500702"/>
            <a:ext cx="3013202" cy="882594"/>
            <a:chOff x="864367" y="3089599"/>
            <a:chExt cx="3013202" cy="8825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6549F9-1E40-E53D-6F44-B8D773B593B9}"/>
                </a:ext>
              </a:extLst>
            </p:cNvPr>
            <p:cNvGrpSpPr/>
            <p:nvPr/>
          </p:nvGrpSpPr>
          <p:grpSpPr>
            <a:xfrm>
              <a:off x="864367" y="3177410"/>
              <a:ext cx="1182140" cy="730951"/>
              <a:chOff x="864367" y="3114350"/>
              <a:chExt cx="1182140" cy="73095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55C5292-CD32-AD4A-43BB-57FC2103C9A5}"/>
                  </a:ext>
                </a:extLst>
              </p:cNvPr>
              <p:cNvGrpSpPr/>
              <p:nvPr/>
            </p:nvGrpSpPr>
            <p:grpSpPr>
              <a:xfrm>
                <a:off x="866214" y="3114350"/>
                <a:ext cx="1177867" cy="209339"/>
                <a:chOff x="717444" y="3511712"/>
                <a:chExt cx="1177867" cy="209339"/>
              </a:xfrm>
              <a:solidFill>
                <a:srgbClr val="5B2C8E"/>
              </a:solidFill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63EF0D1-8970-2FD4-1799-8C698C9A423D}"/>
                    </a:ext>
                  </a:extLst>
                </p:cNvPr>
                <p:cNvSpPr/>
                <p:nvPr/>
              </p:nvSpPr>
              <p:spPr>
                <a:xfrm>
                  <a:off x="168155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F604075-EFCB-A616-ED4E-61C9D28B13A3}"/>
                    </a:ext>
                  </a:extLst>
                </p:cNvPr>
                <p:cNvSpPr/>
                <p:nvPr/>
              </p:nvSpPr>
              <p:spPr>
                <a:xfrm>
                  <a:off x="1360269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11AFEF0-EDE0-53A8-B83E-A61A369B415E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D0DC49D0-0889-2276-1795-EB0512E18CF1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32E58DA-344F-CA3C-50C8-45DED6D7A43F}"/>
                  </a:ext>
                </a:extLst>
              </p:cNvPr>
              <p:cNvGrpSpPr/>
              <p:nvPr/>
            </p:nvGrpSpPr>
            <p:grpSpPr>
              <a:xfrm>
                <a:off x="864367" y="3631689"/>
                <a:ext cx="1182140" cy="213612"/>
                <a:chOff x="717444" y="3507439"/>
                <a:chExt cx="1182140" cy="213612"/>
              </a:xfrm>
              <a:solidFill>
                <a:srgbClr val="5B2C8E"/>
              </a:solidFill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494B7D2-3B6B-D64F-6138-CE35DC0BA8C6}"/>
                    </a:ext>
                  </a:extLst>
                </p:cNvPr>
                <p:cNvSpPr/>
                <p:nvPr/>
              </p:nvSpPr>
              <p:spPr>
                <a:xfrm>
                  <a:off x="1685827" y="3507439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31AEEAC-1B24-1C03-04A2-A3A0F5A48BD0}"/>
                    </a:ext>
                  </a:extLst>
                </p:cNvPr>
                <p:cNvSpPr/>
                <p:nvPr/>
              </p:nvSpPr>
              <p:spPr>
                <a:xfrm>
                  <a:off x="136454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0745876-2095-332B-97C9-6620CC15FB13}"/>
                    </a:ext>
                  </a:extLst>
                </p:cNvPr>
                <p:cNvSpPr/>
                <p:nvPr/>
              </p:nvSpPr>
              <p:spPr>
                <a:xfrm>
                  <a:off x="1038982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2AFBEE6-0E78-86D2-E49B-46C35D5DB6F9}"/>
                    </a:ext>
                  </a:extLst>
                </p:cNvPr>
                <p:cNvSpPr/>
                <p:nvPr/>
              </p:nvSpPr>
              <p:spPr>
                <a:xfrm>
                  <a:off x="717444" y="3511712"/>
                  <a:ext cx="213757" cy="20933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1350">
                    <a:solidFill>
                      <a:schemeClr val="tx1"/>
                    </a:solidFill>
                    <a:latin typeface="Aptos" panose="020B0503050203000203" pitchFamily="34" charset="0"/>
                  </a:endParaRP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F86110-9344-716B-60A2-498238BDC890}"/>
                </a:ext>
              </a:extLst>
            </p:cNvPr>
            <p:cNvSpPr txBox="1"/>
            <p:nvPr/>
          </p:nvSpPr>
          <p:spPr>
            <a:xfrm>
              <a:off x="2382181" y="3089599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A300A-B1D9-F2FE-BCAC-03272C2773DE}"/>
                </a:ext>
              </a:extLst>
            </p:cNvPr>
            <p:cNvSpPr txBox="1"/>
            <p:nvPr/>
          </p:nvSpPr>
          <p:spPr>
            <a:xfrm>
              <a:off x="2390394" y="3602861"/>
              <a:ext cx="148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B2C8E"/>
                  </a:solidFill>
                  <a:latin typeface="Aptos" panose="020B0503050203000203" pitchFamily="34" charset="0"/>
                </a:rPr>
                <a:t>Victim Row</a:t>
              </a: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BE67CB99-4903-A42A-E620-1D0393065FEC}"/>
              </a:ext>
            </a:extLst>
          </p:cNvPr>
          <p:cNvGrpSpPr/>
          <p:nvPr/>
        </p:nvGrpSpPr>
        <p:grpSpPr>
          <a:xfrm>
            <a:off x="3983711" y="3757333"/>
            <a:ext cx="3432284" cy="369332"/>
            <a:chOff x="864675" y="3347713"/>
            <a:chExt cx="3432284" cy="369332"/>
          </a:xfrm>
        </p:grpSpPr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4C219B0D-5DD5-7021-79F5-1EB0129E50BE}"/>
                </a:ext>
              </a:extLst>
            </p:cNvPr>
            <p:cNvGrpSpPr/>
            <p:nvPr/>
          </p:nvGrpSpPr>
          <p:grpSpPr>
            <a:xfrm>
              <a:off x="864675" y="3436191"/>
              <a:ext cx="1177867" cy="209339"/>
              <a:chOff x="717444" y="3511712"/>
              <a:chExt cx="1177867" cy="209339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98A1FE3E-59E9-10F7-5DAD-104200305BE8}"/>
                  </a:ext>
                </a:extLst>
              </p:cNvPr>
              <p:cNvSpPr/>
              <p:nvPr/>
            </p:nvSpPr>
            <p:spPr>
              <a:xfrm>
                <a:off x="168155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76A4C1A6-B2A2-6755-0882-6C94919A1A17}"/>
                  </a:ext>
                </a:extLst>
              </p:cNvPr>
              <p:cNvSpPr/>
              <p:nvPr/>
            </p:nvSpPr>
            <p:spPr>
              <a:xfrm>
                <a:off x="1360269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D516E801-374F-238A-5D2C-BE6B845F45B4}"/>
                  </a:ext>
                </a:extLst>
              </p:cNvPr>
              <p:cNvSpPr/>
              <p:nvPr/>
            </p:nvSpPr>
            <p:spPr>
              <a:xfrm>
                <a:off x="1038982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C1F89FEA-2AFC-1541-4044-5C9A509C6AB6}"/>
                  </a:ext>
                </a:extLst>
              </p:cNvPr>
              <p:cNvSpPr/>
              <p:nvPr/>
            </p:nvSpPr>
            <p:spPr>
              <a:xfrm>
                <a:off x="717444" y="3511712"/>
                <a:ext cx="213757" cy="209339"/>
              </a:xfrm>
              <a:prstGeom prst="ellipse">
                <a:avLst/>
              </a:prstGeom>
              <a:solidFill>
                <a:srgbClr val="E6394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350">
                  <a:solidFill>
                    <a:srgbClr val="E63946"/>
                  </a:solidFill>
                  <a:latin typeface="Aptos" panose="020B0503050203000203" pitchFamily="34" charset="0"/>
                </a:endParaRPr>
              </a:p>
            </p:txBody>
          </p:sp>
        </p:grp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51853B74-E580-263D-E795-B92FFFE75A7E}"/>
                </a:ext>
              </a:extLst>
            </p:cNvPr>
            <p:cNvSpPr txBox="1"/>
            <p:nvPr/>
          </p:nvSpPr>
          <p:spPr>
            <a:xfrm>
              <a:off x="2387632" y="3347713"/>
              <a:ext cx="190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Aggressor Row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160EA06A-7E2E-66DE-1513-85071FA3291A}"/>
              </a:ext>
            </a:extLst>
          </p:cNvPr>
          <p:cNvSpPr/>
          <p:nvPr/>
        </p:nvSpPr>
        <p:spPr>
          <a:xfrm>
            <a:off x="-19" y="1922791"/>
            <a:ext cx="9144019" cy="4368823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Aptos" panose="020B0503050203000203" pitchFamily="34" charset="0"/>
            </a:endParaRP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36663804-5148-1254-BE43-D452FDF34441}"/>
              </a:ext>
            </a:extLst>
          </p:cNvPr>
          <p:cNvGrpSpPr/>
          <p:nvPr/>
        </p:nvGrpSpPr>
        <p:grpSpPr>
          <a:xfrm>
            <a:off x="-14" y="5047479"/>
            <a:ext cx="9144010" cy="721242"/>
            <a:chOff x="-5" y="1413164"/>
            <a:chExt cx="9144010" cy="872836"/>
          </a:xfrm>
          <a:solidFill>
            <a:srgbClr val="FFD6ED"/>
          </a:solidFill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EBF36B93-B07F-0B49-3B97-680B25C88F25}"/>
                </a:ext>
              </a:extLst>
            </p:cNvPr>
            <p:cNvSpPr/>
            <p:nvPr/>
          </p:nvSpPr>
          <p:spPr>
            <a:xfrm>
              <a:off x="-5" y="1413164"/>
              <a:ext cx="9144005" cy="872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en-US" sz="2400" b="1" dirty="0" err="1">
                  <a:solidFill>
                    <a:srgbClr val="001F60"/>
                  </a:solidFill>
                  <a:latin typeface="Aptos" panose="020B0503050203000203" pitchFamily="34" charset="0"/>
                </a:rPr>
                <a:t>RowHammer</a:t>
              </a:r>
              <a: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causes bitflips </a:t>
              </a:r>
              <a:r>
                <a:rPr lang="en-US" sz="2400" dirty="0">
                  <a:solidFill>
                    <a:srgbClr val="001F60"/>
                  </a:solidFill>
                  <a:latin typeface="Aptos" panose="020B0503050203000203" pitchFamily="34" charset="0"/>
                </a:rPr>
                <a:t>in </a:t>
              </a:r>
              <a:r>
                <a:rPr lang="en-US" sz="24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adjacent rows</a:t>
              </a:r>
              <a: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  <a:t> </a:t>
              </a:r>
              <a:br>
                <a:rPr lang="en-US" sz="2400" b="1" dirty="0">
                  <a:solidFill>
                    <a:srgbClr val="001F60"/>
                  </a:solidFill>
                  <a:latin typeface="Aptos" panose="020B0503050203000203" pitchFamily="34" charset="0"/>
                </a:rPr>
              </a:br>
              <a:r>
                <a:rPr lang="en-US" sz="2400" dirty="0">
                  <a:solidFill>
                    <a:srgbClr val="001F60"/>
                  </a:solidFill>
                  <a:latin typeface="Aptos" panose="020B0503050203000203" pitchFamily="34" charset="0"/>
                </a:rPr>
                <a:t>in the </a:t>
              </a:r>
              <a:r>
                <a:rPr lang="en-US" sz="24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same</a:t>
              </a:r>
              <a:r>
                <a:rPr lang="en-US" sz="2400" dirty="0">
                  <a:solidFill>
                    <a:srgbClr val="E63946"/>
                  </a:solidFill>
                  <a:latin typeface="Aptos" panose="020B0503050203000203" pitchFamily="34" charset="0"/>
                </a:rPr>
                <a:t> </a:t>
              </a:r>
              <a:r>
                <a:rPr lang="en-US" sz="2400" b="1" dirty="0">
                  <a:solidFill>
                    <a:srgbClr val="E63946"/>
                  </a:solidFill>
                  <a:latin typeface="Aptos" panose="020B0503050203000203" pitchFamily="34" charset="0"/>
                </a:rPr>
                <a:t>subarray</a:t>
              </a:r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7EFB9F6F-3280-D53C-FA02-23F7A50C8B38}"/>
                </a:ext>
              </a:extLst>
            </p:cNvPr>
            <p:cNvCxnSpPr>
              <a:cxnSpLocks/>
            </p:cNvCxnSpPr>
            <p:nvPr/>
          </p:nvCxnSpPr>
          <p:spPr>
            <a:xfrm>
              <a:off x="-5" y="1413164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329616BC-6058-279F-9F04-9A70ADF8F1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86000"/>
              <a:ext cx="9144005" cy="0"/>
            </a:xfrm>
            <a:prstGeom prst="line">
              <a:avLst/>
            </a:prstGeom>
            <a:grpFill/>
            <a:ln w="12700">
              <a:solidFill>
                <a:srgbClr val="001F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920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[1782706855068]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" panose="02110004020202020204"/>
        <a:ea typeface="Aptos"/>
        <a:cs typeface="Aptos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/>
        <a:cs typeface="Aptos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22A62F1-9572-D440-976C-D0BA3FA9F535}">
  <we:reference id="wa200010001" version="1.0.0.1" store="en-US" storeType="OMEX"/>
  <we:alternateReferences>
    <we:reference id="WA200010001" version="1.0.0.1" store="WA200010001" storeType="OMEX"/>
  </we:alternateReferences>
  <we:properties>
    <we:property name="claude.fileId" value="&quot;a165e426-31ce-4025-a4ec-c1f4d1539ef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65662</TotalTime>
  <Words>5441</Words>
  <Application>Microsoft Macintosh PowerPoint</Application>
  <PresentationFormat>On-screen Show (4:3)</PresentationFormat>
  <Paragraphs>1060</Paragraphs>
  <Slides>78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Aptos</vt:lpstr>
      <vt:lpstr>Arial</vt:lpstr>
      <vt:lpstr>Calibri</vt:lpstr>
      <vt:lpstr>Cambria</vt:lpstr>
      <vt:lpstr>Cambria Math</vt:lpstr>
      <vt:lpstr>IBM Plex Sans</vt:lpstr>
      <vt:lpstr>Times New Roman</vt:lpstr>
      <vt:lpstr>Office Teması [1782706855068]</vt:lpstr>
      <vt:lpstr>PowerPoint Presentation</vt:lpstr>
      <vt:lpstr>Executive Summary</vt:lpstr>
      <vt:lpstr>Outline</vt:lpstr>
      <vt:lpstr>Outline</vt:lpstr>
      <vt:lpstr>DRAM Organization</vt:lpstr>
      <vt:lpstr>DRAM Organization</vt:lpstr>
      <vt:lpstr>DRAM Organization</vt:lpstr>
      <vt:lpstr>DRAM Read Disturbance: RowHammer</vt:lpstr>
      <vt:lpstr>DRAM Read Disturbance: RowHammer</vt:lpstr>
      <vt:lpstr>DRAM Read Disturbance: RowPress</vt:lpstr>
      <vt:lpstr>DRAM Read Disturbance: RowPress</vt:lpstr>
      <vt:lpstr>DRAM Read Disturbance: ColumnDisturb</vt:lpstr>
      <vt:lpstr>DRAM Read Disturbance: ColumnDisturb</vt:lpstr>
      <vt:lpstr>DRAM Read Disturbance: ColumnDisturb</vt:lpstr>
      <vt:lpstr>Outline</vt:lpstr>
      <vt:lpstr>Mitigating ColumnDisturb (I)</vt:lpstr>
      <vt:lpstr>Mitigating ColumnDisturb (II)</vt:lpstr>
      <vt:lpstr>Our Goal</vt:lpstr>
      <vt:lpstr>Our Overarching Key Idea</vt:lpstr>
      <vt:lpstr>Outline</vt:lpstr>
      <vt:lpstr>Key Observation</vt:lpstr>
      <vt:lpstr>Key Observation</vt:lpstr>
      <vt:lpstr>Key Observation</vt:lpstr>
      <vt:lpstr>ColumnKeeper-D Key Idea</vt:lpstr>
      <vt:lpstr>ColumnKeeper-D Overview</vt:lpstr>
      <vt:lpstr>ColumnKeeper-D Overview</vt:lpstr>
      <vt:lpstr>ColumnKeeper-D Overview</vt:lpstr>
      <vt:lpstr>ColumnKeeper-D Overview</vt:lpstr>
      <vt:lpstr>ColumnKeeper-D Overview</vt:lpstr>
      <vt:lpstr>ColumnKeeper-D Overview</vt:lpstr>
      <vt:lpstr>Outline</vt:lpstr>
      <vt:lpstr>ColumnKeeper-P Key Idea</vt:lpstr>
      <vt:lpstr>ColumnKeeper-P Overview</vt:lpstr>
      <vt:lpstr>ColumnKeeper-P Overview</vt:lpstr>
      <vt:lpstr>ColumnKeeper-P Overview</vt:lpstr>
      <vt:lpstr>ColumnKeeper-P Overview</vt:lpstr>
      <vt:lpstr>More Details in the Paper</vt:lpstr>
      <vt:lpstr>Outline</vt:lpstr>
      <vt:lpstr>Methodology</vt:lpstr>
      <vt:lpstr>Evaluation: Single-Core Performance</vt:lpstr>
      <vt:lpstr>Evaluation: Single-Core Performance</vt:lpstr>
      <vt:lpstr>Evaluation: Single-Core Performance</vt:lpstr>
      <vt:lpstr>Evaluation: Single-Core Performance</vt:lpstr>
      <vt:lpstr>Evaluation: Single-Core Performance</vt:lpstr>
      <vt:lpstr>Evaluation: Single-Core Performance</vt:lpstr>
      <vt:lpstr>Evaluation: DRAM Energy (Single-Core)</vt:lpstr>
      <vt:lpstr>Evaluation: DRAM Energy (Single-Core)</vt:lpstr>
      <vt:lpstr>Evaluation: DRAM Energy (Single-Core)</vt:lpstr>
      <vt:lpstr>Evaluation: Multi-Core Performance</vt:lpstr>
      <vt:lpstr>Evaluation: Multi-Core Performance</vt:lpstr>
      <vt:lpstr>Evaluation: Multi-Core Performance</vt:lpstr>
      <vt:lpstr>Evaluation: Multi-Core Performance</vt:lpstr>
      <vt:lpstr>Evaluation: Multi-Core Performance</vt:lpstr>
      <vt:lpstr>Evaluation: Sensitivity to Subarray Size</vt:lpstr>
      <vt:lpstr>Evaluation: Sensitivity to Subarray Size</vt:lpstr>
      <vt:lpstr>Evaluation: Sensitivity to Subarray Size</vt:lpstr>
      <vt:lpstr>Evaluation: Sensitivity to Subarray Size</vt:lpstr>
      <vt:lpstr>Evaluation: Sensitivity to Subarray Size</vt:lpstr>
      <vt:lpstr>Evaluation: Sensitivity to Subarray Size</vt:lpstr>
      <vt:lpstr>Evaluation: Area and Power Overheads</vt:lpstr>
      <vt:lpstr>More in the Paper</vt:lpstr>
      <vt:lpstr>Available on arXiv</vt:lpstr>
      <vt:lpstr>Artifact Evaluated &amp; Open-Source</vt:lpstr>
      <vt:lpstr>Outline</vt:lpstr>
      <vt:lpstr>Conclusion</vt:lpstr>
      <vt:lpstr>PowerPoint Presentation</vt:lpstr>
      <vt:lpstr>PowerPoint Presentation</vt:lpstr>
      <vt:lpstr>Evaluation: Detailed Single-Core Results</vt:lpstr>
      <vt:lpstr>Evaluation: Sensitivity to Page Allocation</vt:lpstr>
      <vt:lpstr>Evaluation: In-DRAM Implementation</vt:lpstr>
      <vt:lpstr>ColumnKeeper-P: PPR Calculation</vt:lpstr>
      <vt:lpstr>ColumnKeeper-P: PPR Calculation</vt:lpstr>
      <vt:lpstr>ColumnKeeper-P Configuration</vt:lpstr>
      <vt:lpstr>ColumnKeeper-P: Monte-Carlo Simulation</vt:lpstr>
      <vt:lpstr>Evaluation: Integration w/ RH Mitigations</vt:lpstr>
      <vt:lpstr>Evaluation: Integration w/ RH Mitigations</vt:lpstr>
      <vt:lpstr>ColumnDisturb:  Newer Chips are More Vulnerable</vt:lpstr>
      <vt:lpstr>Evaluation: Adversarial Workloads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 HPCA 2024</dc:title>
  <dc:creator>Fatma Nisa Bostancı</dc:creator>
  <cp:lastModifiedBy>Abdullah Giray Yağlıkçı</cp:lastModifiedBy>
  <cp:revision>991</cp:revision>
  <cp:lastPrinted>2026-06-27T21:57:44Z</cp:lastPrinted>
  <dcterms:created xsi:type="dcterms:W3CDTF">2022-03-02T08:12:14Z</dcterms:created>
  <dcterms:modified xsi:type="dcterms:W3CDTF">2026-07-23T15:08:23Z</dcterms:modified>
</cp:coreProperties>
</file>