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51206400" cy="3072384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51887" y="651887"/>
            <a:ext cx="49902625" cy="4807267"/>
          </a:xfrm>
          <a:prstGeom prst="roundRect">
            <a:avLst>
              <a:gd name="adj" fmla="val 3452"/>
            </a:avLst>
          </a:prstGeom>
          <a:solidFill>
            <a:srgbClr val="FFFFFF"/>
          </a:solidFill>
          <a:ln w="35560">
            <a:solidFill>
              <a:srgbClr val="AE2622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51141" y="1846619"/>
            <a:ext cx="3443069" cy="241780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776430" y="1846619"/>
            <a:ext cx="17780" cy="2417802"/>
          </a:xfrm>
          <a:prstGeom prst="rect">
            <a:avLst/>
          </a:prstGeom>
          <a:solidFill>
            <a:srgbClr val="D8D8D4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51887" y="5980608"/>
            <a:ext cx="10804961" cy="7686933"/>
          </a:xfrm>
          <a:prstGeom prst="roundRect">
            <a:avLst>
              <a:gd name="adj" fmla="val 2158"/>
            </a:avLst>
          </a:prstGeom>
          <a:solidFill>
            <a:srgbClr val="FAFAF7"/>
          </a:solidFill>
          <a:ln w="8890">
            <a:solidFill>
              <a:srgbClr val="D8D8D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11883568" y="5980608"/>
            <a:ext cx="13506133" cy="24091344"/>
          </a:xfrm>
          <a:prstGeom prst="roundRect">
            <a:avLst>
              <a:gd name="adj" fmla="val 1228"/>
            </a:avLst>
          </a:prstGeom>
          <a:solidFill>
            <a:srgbClr val="FAFAF7"/>
          </a:solidFill>
          <a:ln w="8890">
            <a:solidFill>
              <a:srgbClr val="D8D8D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25816421" y="5980608"/>
            <a:ext cx="13506271" cy="6449556"/>
          </a:xfrm>
          <a:prstGeom prst="roundRect">
            <a:avLst>
              <a:gd name="adj" fmla="val 2572"/>
            </a:avLst>
          </a:prstGeom>
          <a:solidFill>
            <a:srgbClr val="FAFAF7"/>
          </a:solidFill>
          <a:ln w="8890">
            <a:solidFill>
              <a:srgbClr val="D8D8D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9749412" y="5980608"/>
            <a:ext cx="10804962" cy="6707227"/>
          </a:xfrm>
          <a:prstGeom prst="roundRect">
            <a:avLst>
              <a:gd name="adj" fmla="val 2474"/>
            </a:avLst>
          </a:prstGeom>
          <a:solidFill>
            <a:srgbClr val="FAFAF7"/>
          </a:solidFill>
          <a:ln w="8890">
            <a:solidFill>
              <a:srgbClr val="D8D8D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5816421" y="12762011"/>
            <a:ext cx="13506271" cy="17309941"/>
          </a:xfrm>
          <a:prstGeom prst="roundRect">
            <a:avLst>
              <a:gd name="adj" fmla="val 1228"/>
            </a:avLst>
          </a:prstGeom>
          <a:solidFill>
            <a:srgbClr val="FAFAF7"/>
          </a:solidFill>
          <a:ln w="8890">
            <a:solidFill>
              <a:srgbClr val="D8D8D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9749412" y="13019682"/>
            <a:ext cx="10804962" cy="7668320"/>
          </a:xfrm>
          <a:prstGeom prst="roundRect">
            <a:avLst>
              <a:gd name="adj" fmla="val 2164"/>
            </a:avLst>
          </a:prstGeom>
          <a:solidFill>
            <a:srgbClr val="FAFAF7"/>
          </a:solidFill>
          <a:ln w="8890">
            <a:solidFill>
              <a:srgbClr val="D8D8D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51887" y="13999388"/>
            <a:ext cx="10804961" cy="16072564"/>
          </a:xfrm>
          <a:prstGeom prst="roundRect">
            <a:avLst>
              <a:gd name="adj" fmla="val 1535"/>
            </a:avLst>
          </a:prstGeom>
          <a:solidFill>
            <a:srgbClr val="FAFAF7"/>
          </a:solidFill>
          <a:ln w="8890">
            <a:solidFill>
              <a:srgbClr val="D8D8D4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9749412" y="21019849"/>
            <a:ext cx="10804962" cy="9052103"/>
          </a:xfrm>
          <a:prstGeom prst="roundRect">
            <a:avLst>
              <a:gd name="adj" fmla="val 1833"/>
            </a:avLst>
          </a:prstGeom>
          <a:solidFill>
            <a:srgbClr val="F8EDEC"/>
          </a:solidFill>
          <a:ln>
            <a:noFill/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9749412" y="21019849"/>
            <a:ext cx="10804962" cy="8890"/>
          </a:xfrm>
          <a:prstGeom prst="rect">
            <a:avLst/>
          </a:prstGeom>
          <a:solidFill>
            <a:srgbClr val="D8D8D4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0545484" y="21019849"/>
            <a:ext cx="8890" cy="9052103"/>
          </a:xfrm>
          <a:prstGeom prst="rect">
            <a:avLst/>
          </a:prstGeom>
          <a:solidFill>
            <a:srgbClr val="D8D8D4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9749412" y="30063062"/>
            <a:ext cx="10804962" cy="8890"/>
          </a:xfrm>
          <a:prstGeom prst="rect">
            <a:avLst/>
          </a:prstGeom>
          <a:solidFill>
            <a:srgbClr val="D8D8D4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9749412" y="21019849"/>
            <a:ext cx="53340" cy="9052103"/>
          </a:xfrm>
          <a:prstGeom prst="rect">
            <a:avLst/>
          </a:prstGeom>
          <a:solidFill>
            <a:srgbClr val="AE262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5734049" y="1019294"/>
            <a:ext cx="1415316" cy="1303774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tmpm9npc1rq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9996" y="1137939"/>
            <a:ext cx="1083422" cy="1066483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47315219" y="1019294"/>
            <a:ext cx="2370574" cy="1303774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tmpm_vjx9u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1166" y="1442287"/>
            <a:ext cx="2038680" cy="457787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660777" y="5989498"/>
            <a:ext cx="10787181" cy="1180425"/>
          </a:xfrm>
          <a:prstGeom prst="roundRect">
            <a:avLst>
              <a:gd name="adj" fmla="val 14058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11892458" y="5989498"/>
            <a:ext cx="13488353" cy="1180425"/>
          </a:xfrm>
          <a:prstGeom prst="roundRect">
            <a:avLst>
              <a:gd name="adj" fmla="val 14058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25825311" y="5989498"/>
            <a:ext cx="13488491" cy="1180425"/>
          </a:xfrm>
          <a:prstGeom prst="roundRect">
            <a:avLst>
              <a:gd name="adj" fmla="val 14058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9758302" y="5989498"/>
            <a:ext cx="10787182" cy="1180425"/>
          </a:xfrm>
          <a:prstGeom prst="roundRect">
            <a:avLst>
              <a:gd name="adj" fmla="val 14058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1039991" y="11631453"/>
            <a:ext cx="10028753" cy="1647984"/>
          </a:xfrm>
          <a:prstGeom prst="roundRect">
            <a:avLst>
              <a:gd name="adj" fmla="val 12659"/>
            </a:avLst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5825311" y="12770901"/>
            <a:ext cx="13488491" cy="1180426"/>
          </a:xfrm>
          <a:prstGeom prst="roundRect">
            <a:avLst>
              <a:gd name="adj" fmla="val 14058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9758302" y="13028572"/>
            <a:ext cx="10787182" cy="1180426"/>
          </a:xfrm>
          <a:prstGeom prst="roundRect">
            <a:avLst>
              <a:gd name="adj" fmla="val 14058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60777" y="14008278"/>
            <a:ext cx="10787181" cy="1180425"/>
          </a:xfrm>
          <a:prstGeom prst="roundRect">
            <a:avLst>
              <a:gd name="adj" fmla="val 14058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40137516" y="14529038"/>
            <a:ext cx="10028754" cy="5773638"/>
          </a:xfrm>
          <a:prstGeom prst="roundRect">
            <a:avLst>
              <a:gd name="adj" fmla="val 1231"/>
            </a:avLst>
          </a:prstGeom>
          <a:gradFill rotWithShape="1" flip="none">
            <a:gsLst>
              <a:gs pos="0">
                <a:srgbClr val="F5E5E4"/>
              </a:gs>
              <a:gs pos="100000">
                <a:srgbClr val="FAF2F2"/>
              </a:gs>
            </a:gsLst>
            <a:lin ang="5400000" scaled="0"/>
          </a:gradFill>
          <a:ln w="8890">
            <a:solidFill>
              <a:srgbClr val="EBC9C8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26204525" y="18290897"/>
            <a:ext cx="12730063" cy="1942187"/>
          </a:xfrm>
          <a:prstGeom prst="roundRect">
            <a:avLst>
              <a:gd name="adj" fmla="val 50000"/>
            </a:avLst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2271672" y="18859440"/>
            <a:ext cx="12729925" cy="2325985"/>
          </a:xfrm>
          <a:prstGeom prst="roundRect">
            <a:avLst>
              <a:gd name="adj" fmla="val 8969"/>
            </a:avLst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26204525" y="20610214"/>
            <a:ext cx="12730063" cy="156797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26204525" y="20610214"/>
            <a:ext cx="12730063" cy="8890"/>
          </a:xfrm>
          <a:prstGeom prst="rect">
            <a:avLst/>
          </a:prstGeom>
          <a:solidFill>
            <a:srgbClr val="E3B3B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39802752" y="21028739"/>
            <a:ext cx="10742732" cy="1180425"/>
          </a:xfrm>
          <a:prstGeom prst="roundRect">
            <a:avLst>
              <a:gd name="adj" fmla="val 14058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40181966" y="22627133"/>
            <a:ext cx="9984304" cy="4380825"/>
          </a:xfrm>
          <a:prstGeom prst="roundRect">
            <a:avLst>
              <a:gd name="adj" fmla="val 4762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40181966" y="27105887"/>
            <a:ext cx="9984304" cy="2581434"/>
          </a:xfrm>
          <a:prstGeom prst="roundRect">
            <a:avLst>
              <a:gd name="adj" fmla="val 7071"/>
            </a:avLst>
          </a:prstGeom>
          <a:solidFill>
            <a:srgbClr val="F5E5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40181966" y="27105887"/>
            <a:ext cx="124460" cy="2581434"/>
          </a:xfrm>
          <a:prstGeom prst="rect">
            <a:avLst/>
          </a:prstGeom>
          <a:solidFill>
            <a:srgbClr val="AE262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26204525" y="28042254"/>
            <a:ext cx="12730063" cy="1647984"/>
          </a:xfrm>
          <a:prstGeom prst="roundRect">
            <a:avLst>
              <a:gd name="adj" fmla="val 12659"/>
            </a:avLst>
          </a:prstGeom>
          <a:solidFill>
            <a:srgbClr val="F7E8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45564583" y="2536428"/>
            <a:ext cx="2014974" cy="2014974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0" name="Picture 39" descr="pap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71263" y="2643108"/>
            <a:ext cx="1801614" cy="1801614"/>
          </a:xfrm>
          <a:prstGeom prst="rect">
            <a:avLst/>
          </a:prstGeom>
        </p:spPr>
      </p:pic>
      <p:sp>
        <p:nvSpPr>
          <p:cNvPr id="41" name="Rounded Rectangle 40"/>
          <p:cNvSpPr/>
          <p:nvPr/>
        </p:nvSpPr>
        <p:spPr>
          <a:xfrm>
            <a:off x="47840284" y="2536428"/>
            <a:ext cx="2014974" cy="2014974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2" name="Picture 41" descr="cod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46964" y="2643108"/>
            <a:ext cx="1801614" cy="1801614"/>
          </a:xfrm>
          <a:prstGeom prst="rect">
            <a:avLst/>
          </a:prstGeom>
        </p:spPr>
      </p:pic>
      <p:sp>
        <p:nvSpPr>
          <p:cNvPr id="43" name="Rounded Rectangle 42"/>
          <p:cNvSpPr/>
          <p:nvPr/>
        </p:nvSpPr>
        <p:spPr>
          <a:xfrm>
            <a:off x="12271672" y="7605395"/>
            <a:ext cx="3749635" cy="1355725"/>
          </a:xfrm>
          <a:prstGeom prst="roundRect">
            <a:avLst>
              <a:gd name="adj" fmla="val 19234"/>
            </a:avLst>
          </a:prstGeom>
          <a:solidFill>
            <a:srgbClr val="F9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16761817" y="7605395"/>
            <a:ext cx="3749635" cy="1355725"/>
          </a:xfrm>
          <a:prstGeom prst="roundRect">
            <a:avLst>
              <a:gd name="adj" fmla="val 19234"/>
            </a:avLst>
          </a:prstGeom>
          <a:solidFill>
            <a:srgbClr val="F9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21251961" y="7605395"/>
            <a:ext cx="3749636" cy="1355725"/>
          </a:xfrm>
          <a:prstGeom prst="roundRect">
            <a:avLst>
              <a:gd name="adj" fmla="val 19234"/>
            </a:avLst>
          </a:prstGeom>
          <a:solidFill>
            <a:srgbClr val="F9E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26204525" y="9271992"/>
            <a:ext cx="2827297" cy="819824"/>
          </a:xfrm>
          <a:prstGeom prst="roundRect">
            <a:avLst>
              <a:gd name="adj" fmla="val 50000"/>
            </a:avLst>
          </a:prstGeom>
          <a:solidFill>
            <a:srgbClr val="F7E9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AE2622"/>
                </a:solidFill>
                <a:latin typeface="Arial"/>
              </a:rPr>
              <a:t>CelebA-HQ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29188231" y="9271992"/>
            <a:ext cx="1693962" cy="819824"/>
          </a:xfrm>
          <a:prstGeom prst="roundRect">
            <a:avLst>
              <a:gd name="adj" fmla="val 50000"/>
            </a:avLst>
          </a:prstGeom>
          <a:solidFill>
            <a:srgbClr val="F7E9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AE2622"/>
                </a:solidFill>
                <a:latin typeface="Arial"/>
              </a:rPr>
              <a:t>FFHQ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31038601" y="9271992"/>
            <a:ext cx="3886180" cy="819824"/>
          </a:xfrm>
          <a:prstGeom prst="roundRect">
            <a:avLst>
              <a:gd name="adj" fmla="val 50000"/>
            </a:avLst>
          </a:prstGeom>
          <a:solidFill>
            <a:srgbClr val="F7E9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AE2622"/>
                </a:solidFill>
                <a:latin typeface="Arial"/>
              </a:rPr>
              <a:t>LSUN-Churches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6204525" y="10248225"/>
            <a:ext cx="4033837" cy="819825"/>
          </a:xfrm>
          <a:prstGeom prst="roundRect">
            <a:avLst>
              <a:gd name="adj" fmla="val 50000"/>
            </a:avLst>
          </a:prstGeom>
          <a:solidFill>
            <a:srgbClr val="F7E9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AE2622"/>
                </a:solidFill>
                <a:latin typeface="Arial"/>
              </a:rPr>
              <a:t>LSUN-Bedrooms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0394771" y="10248225"/>
            <a:ext cx="2482949" cy="819825"/>
          </a:xfrm>
          <a:prstGeom prst="roundRect">
            <a:avLst>
              <a:gd name="adj" fmla="val 50000"/>
            </a:avLst>
          </a:prstGeom>
          <a:solidFill>
            <a:srgbClr val="F7E9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AE2622"/>
                </a:solidFill>
                <a:latin typeface="Arial"/>
              </a:rPr>
              <a:t>ImageNet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33034128" y="10248225"/>
            <a:ext cx="1817450" cy="819825"/>
          </a:xfrm>
          <a:prstGeom prst="roundRect">
            <a:avLst>
              <a:gd name="adj" fmla="val 50000"/>
            </a:avLst>
          </a:prstGeom>
          <a:solidFill>
            <a:srgbClr val="F7E9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AE2622"/>
                </a:solidFill>
                <a:latin typeface="Arial"/>
              </a:rPr>
              <a:t>COCO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5007986" y="10248225"/>
            <a:ext cx="1892459" cy="819825"/>
          </a:xfrm>
          <a:prstGeom prst="roundRect">
            <a:avLst>
              <a:gd name="adj" fmla="val 50000"/>
            </a:avLst>
          </a:prstGeom>
          <a:solidFill>
            <a:srgbClr val="F7E9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AE2622"/>
                </a:solidFill>
                <a:latin typeface="Arial"/>
              </a:rPr>
              <a:t>Places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37056853" y="10248225"/>
            <a:ext cx="1201678" cy="819825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555555"/>
                </a:solidFill>
                <a:latin typeface="Arial"/>
              </a:rPr>
              <a:t>FID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26204525" y="11224458"/>
            <a:ext cx="906363" cy="819825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555555"/>
                </a:solidFill>
                <a:latin typeface="Arial"/>
              </a:rPr>
              <a:t>IS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7267296" y="11224458"/>
            <a:ext cx="1226543" cy="819825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555555"/>
                </a:solidFill>
                <a:latin typeface="Arial"/>
              </a:rPr>
              <a:t>P/R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28650247" y="11224458"/>
            <a:ext cx="4329986" cy="819825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490" b="1">
                <a:solidFill>
                  <a:srgbClr val="555555"/>
                </a:solidFill>
                <a:latin typeface="Arial"/>
              </a:rPr>
              <a:t>PSNR/SSIM/LPIPS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0383380" y="18002250"/>
            <a:ext cx="9537025" cy="212568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40383380" y="18002250"/>
            <a:ext cx="9537025" cy="8890"/>
          </a:xfrm>
          <a:prstGeom prst="rect">
            <a:avLst/>
          </a:prstGeom>
          <a:solidFill>
            <a:srgbClr val="EBC9C8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>
            <a:off x="1864816" y="21427955"/>
            <a:ext cx="8379103" cy="6420525"/>
          </a:xfrm>
          <a:prstGeom prst="roundRect">
            <a:avLst>
              <a:gd name="adj" fmla="val 1476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0" name="Picture 59" descr="page2_figure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4828" y="21427955"/>
            <a:ext cx="8379079" cy="6420525"/>
          </a:xfrm>
          <a:prstGeom prst="rect">
            <a:avLst/>
          </a:prstGeom>
        </p:spPr>
      </p:pic>
      <p:sp>
        <p:nvSpPr>
          <p:cNvPr id="61" name="Rounded Rectangle 60"/>
          <p:cNvSpPr/>
          <p:nvPr/>
        </p:nvSpPr>
        <p:spPr>
          <a:xfrm>
            <a:off x="12271672" y="21561583"/>
            <a:ext cx="12729925" cy="6193135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2" name="Picture 61" descr="page4_figure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71719" y="21561583"/>
            <a:ext cx="12729831" cy="6193135"/>
          </a:xfrm>
          <a:prstGeom prst="rect">
            <a:avLst/>
          </a:prstGeom>
        </p:spPr>
      </p:pic>
      <p:sp>
        <p:nvSpPr>
          <p:cNvPr id="63" name="Rounded Rectangle 62"/>
          <p:cNvSpPr/>
          <p:nvPr/>
        </p:nvSpPr>
        <p:spPr>
          <a:xfrm>
            <a:off x="26204525" y="22774929"/>
            <a:ext cx="12730063" cy="3891876"/>
          </a:xfrm>
          <a:prstGeom prst="roundRect">
            <a:avLst>
              <a:gd name="adj" fmla="val 2436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4" name="Picture 63" descr="page6_figure7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204719" y="22774929"/>
            <a:ext cx="12729675" cy="3891876"/>
          </a:xfrm>
          <a:prstGeom prst="rect">
            <a:avLst/>
          </a:prstGeom>
        </p:spPr>
      </p:pic>
      <p:sp>
        <p:nvSpPr>
          <p:cNvPr id="65" name="Rounded Rectangle 64"/>
          <p:cNvSpPr/>
          <p:nvPr/>
        </p:nvSpPr>
        <p:spPr>
          <a:xfrm>
            <a:off x="40671472" y="28077259"/>
            <a:ext cx="1958578" cy="638691"/>
          </a:xfrm>
          <a:prstGeom prst="roundRect">
            <a:avLst>
              <a:gd name="adj" fmla="val 14290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2874" b="1">
                <a:solidFill>
                  <a:srgbClr val="FFFFFF"/>
                </a:solidFill>
                <a:latin typeface="Arial"/>
              </a:rPr>
              <a:t>Legacy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12558514" y="7886819"/>
            <a:ext cx="792738" cy="792738"/>
          </a:xfrm>
          <a:prstGeom prst="roundRect">
            <a:avLst>
              <a:gd name="adj" fmla="val 50000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901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17048658" y="7886819"/>
            <a:ext cx="792738" cy="792738"/>
          </a:xfrm>
          <a:prstGeom prst="roundRect">
            <a:avLst>
              <a:gd name="adj" fmla="val 50000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901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21538803" y="7886819"/>
            <a:ext cx="792738" cy="792738"/>
          </a:xfrm>
          <a:prstGeom prst="roundRect">
            <a:avLst>
              <a:gd name="adj" fmla="val 50000"/>
            </a:avLst>
          </a:prstGeom>
          <a:solidFill>
            <a:srgbClr val="AE26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3901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0137516" y="9689127"/>
            <a:ext cx="10028754" cy="1663541"/>
          </a:xfrm>
          <a:prstGeom prst="rect">
            <a:avLst/>
          </a:prstGeom>
          <a:solidFill>
            <a:srgbClr val="F7E9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26204525" y="15073967"/>
            <a:ext cx="12730063" cy="945118"/>
          </a:xfrm>
          <a:prstGeom prst="rect">
            <a:avLst/>
          </a:prstGeom>
          <a:solidFill>
            <a:srgbClr val="F7E9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40137516" y="7498853"/>
            <a:ext cx="4073287" cy="1245156"/>
          </a:xfrm>
          <a:prstGeom prst="rect">
            <a:avLst/>
          </a:prstGeom>
          <a:solidFill>
            <a:srgbClr val="FA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ectangle 71"/>
          <p:cNvSpPr/>
          <p:nvPr/>
        </p:nvSpPr>
        <p:spPr>
          <a:xfrm>
            <a:off x="40137516" y="8735119"/>
            <a:ext cx="4073287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3" name="Rectangle 72"/>
          <p:cNvSpPr/>
          <p:nvPr/>
        </p:nvSpPr>
        <p:spPr>
          <a:xfrm>
            <a:off x="44210803" y="7498853"/>
            <a:ext cx="5955467" cy="1245156"/>
          </a:xfrm>
          <a:prstGeom prst="rect">
            <a:avLst/>
          </a:prstGeom>
          <a:solidFill>
            <a:srgbClr val="FA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Rectangle 73"/>
          <p:cNvSpPr/>
          <p:nvPr/>
        </p:nvSpPr>
        <p:spPr>
          <a:xfrm>
            <a:off x="44210803" y="8735119"/>
            <a:ext cx="5955467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5" name="Rectangle 74"/>
          <p:cNvSpPr/>
          <p:nvPr/>
        </p:nvSpPr>
        <p:spPr>
          <a:xfrm>
            <a:off x="40137516" y="8744009"/>
            <a:ext cx="4073287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ectangle 75"/>
          <p:cNvSpPr/>
          <p:nvPr/>
        </p:nvSpPr>
        <p:spPr>
          <a:xfrm>
            <a:off x="40137516" y="9680237"/>
            <a:ext cx="4073287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7" name="Rectangle 76"/>
          <p:cNvSpPr/>
          <p:nvPr/>
        </p:nvSpPr>
        <p:spPr>
          <a:xfrm>
            <a:off x="44210803" y="8744009"/>
            <a:ext cx="5955467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Rectangle 77"/>
          <p:cNvSpPr/>
          <p:nvPr/>
        </p:nvSpPr>
        <p:spPr>
          <a:xfrm>
            <a:off x="44210803" y="9680237"/>
            <a:ext cx="5955467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9" name="Rectangle 78"/>
          <p:cNvSpPr/>
          <p:nvPr/>
        </p:nvSpPr>
        <p:spPr>
          <a:xfrm>
            <a:off x="40137516" y="9689127"/>
            <a:ext cx="4073287" cy="166354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Rectangle 79"/>
          <p:cNvSpPr/>
          <p:nvPr/>
        </p:nvSpPr>
        <p:spPr>
          <a:xfrm>
            <a:off x="40137516" y="11343778"/>
            <a:ext cx="4073287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1" name="Rectangle 80"/>
          <p:cNvSpPr/>
          <p:nvPr/>
        </p:nvSpPr>
        <p:spPr>
          <a:xfrm>
            <a:off x="44210803" y="9689127"/>
            <a:ext cx="5955467" cy="166354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Rectangle 81"/>
          <p:cNvSpPr/>
          <p:nvPr/>
        </p:nvSpPr>
        <p:spPr>
          <a:xfrm>
            <a:off x="44210803" y="11343778"/>
            <a:ext cx="5955467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3" name="Rectangle 82"/>
          <p:cNvSpPr/>
          <p:nvPr/>
        </p:nvSpPr>
        <p:spPr>
          <a:xfrm>
            <a:off x="40137516" y="11352668"/>
            <a:ext cx="4073287" cy="94511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Rectangle 83"/>
          <p:cNvSpPr/>
          <p:nvPr/>
        </p:nvSpPr>
        <p:spPr>
          <a:xfrm>
            <a:off x="40137516" y="12288897"/>
            <a:ext cx="4073287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5" name="Rectangle 84"/>
          <p:cNvSpPr/>
          <p:nvPr/>
        </p:nvSpPr>
        <p:spPr>
          <a:xfrm>
            <a:off x="44210803" y="11352668"/>
            <a:ext cx="5955467" cy="94511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Rectangle 85"/>
          <p:cNvSpPr/>
          <p:nvPr/>
        </p:nvSpPr>
        <p:spPr>
          <a:xfrm>
            <a:off x="44210803" y="12288897"/>
            <a:ext cx="5955467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7" name="Rectangle 86"/>
          <p:cNvSpPr/>
          <p:nvPr/>
        </p:nvSpPr>
        <p:spPr>
          <a:xfrm>
            <a:off x="26204525" y="14367490"/>
            <a:ext cx="10559792" cy="706477"/>
          </a:xfrm>
          <a:prstGeom prst="rect">
            <a:avLst/>
          </a:prstGeom>
          <a:solidFill>
            <a:srgbClr val="FA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Rectangle 87"/>
          <p:cNvSpPr/>
          <p:nvPr/>
        </p:nvSpPr>
        <p:spPr>
          <a:xfrm>
            <a:off x="26204525" y="15065077"/>
            <a:ext cx="10559792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9" name="Rectangle 88"/>
          <p:cNvSpPr/>
          <p:nvPr/>
        </p:nvSpPr>
        <p:spPr>
          <a:xfrm>
            <a:off x="36764317" y="14367490"/>
            <a:ext cx="2170271" cy="706477"/>
          </a:xfrm>
          <a:prstGeom prst="rect">
            <a:avLst/>
          </a:prstGeom>
          <a:solidFill>
            <a:srgbClr val="FA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Rectangle 89"/>
          <p:cNvSpPr/>
          <p:nvPr/>
        </p:nvSpPr>
        <p:spPr>
          <a:xfrm>
            <a:off x="36764317" y="15065077"/>
            <a:ext cx="2170271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1" name="Rectangle 90"/>
          <p:cNvSpPr/>
          <p:nvPr/>
        </p:nvSpPr>
        <p:spPr>
          <a:xfrm>
            <a:off x="26204525" y="15073967"/>
            <a:ext cx="10559792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Rectangle 91"/>
          <p:cNvSpPr/>
          <p:nvPr/>
        </p:nvSpPr>
        <p:spPr>
          <a:xfrm>
            <a:off x="26204525" y="16010195"/>
            <a:ext cx="10559792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3" name="Rectangle 92"/>
          <p:cNvSpPr/>
          <p:nvPr/>
        </p:nvSpPr>
        <p:spPr>
          <a:xfrm>
            <a:off x="36764317" y="15073967"/>
            <a:ext cx="2170271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Rectangle 93"/>
          <p:cNvSpPr/>
          <p:nvPr/>
        </p:nvSpPr>
        <p:spPr>
          <a:xfrm>
            <a:off x="36764317" y="16010195"/>
            <a:ext cx="2170271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5" name="Rectangle 94"/>
          <p:cNvSpPr/>
          <p:nvPr/>
        </p:nvSpPr>
        <p:spPr>
          <a:xfrm>
            <a:off x="26204525" y="16019085"/>
            <a:ext cx="10559792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Rectangle 95"/>
          <p:cNvSpPr/>
          <p:nvPr/>
        </p:nvSpPr>
        <p:spPr>
          <a:xfrm>
            <a:off x="26204525" y="16955313"/>
            <a:ext cx="10559792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7" name="Rectangle 96"/>
          <p:cNvSpPr/>
          <p:nvPr/>
        </p:nvSpPr>
        <p:spPr>
          <a:xfrm>
            <a:off x="36764317" y="16019085"/>
            <a:ext cx="2170271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Rectangle 97"/>
          <p:cNvSpPr/>
          <p:nvPr/>
        </p:nvSpPr>
        <p:spPr>
          <a:xfrm>
            <a:off x="36764317" y="16955313"/>
            <a:ext cx="2170271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9" name="Rectangle 98"/>
          <p:cNvSpPr/>
          <p:nvPr/>
        </p:nvSpPr>
        <p:spPr>
          <a:xfrm>
            <a:off x="26204525" y="16964203"/>
            <a:ext cx="10559792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Rectangle 99"/>
          <p:cNvSpPr/>
          <p:nvPr/>
        </p:nvSpPr>
        <p:spPr>
          <a:xfrm>
            <a:off x="26204525" y="17900431"/>
            <a:ext cx="10559792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01" name="Rectangle 100"/>
          <p:cNvSpPr/>
          <p:nvPr/>
        </p:nvSpPr>
        <p:spPr>
          <a:xfrm>
            <a:off x="36764317" y="16964203"/>
            <a:ext cx="2170271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Rectangle 101"/>
          <p:cNvSpPr/>
          <p:nvPr/>
        </p:nvSpPr>
        <p:spPr>
          <a:xfrm>
            <a:off x="36764317" y="17900431"/>
            <a:ext cx="2170271" cy="8890"/>
          </a:xfrm>
          <a:prstGeom prst="rect">
            <a:avLst/>
          </a:prstGeom>
          <a:solidFill>
            <a:srgbClr val="F3DFDE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03" name="TextBox 102"/>
          <p:cNvSpPr txBox="1"/>
          <p:nvPr/>
        </p:nvSpPr>
        <p:spPr>
          <a:xfrm>
            <a:off x="5363170" y="1644233"/>
            <a:ext cx="40059173" cy="14046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9617"/>
              </a:lnSpc>
              <a:spcBef>
                <a:spcPts val="0"/>
              </a:spcBef>
              <a:spcAft>
                <a:spcPts val="0"/>
              </a:spcAft>
            </a:pPr>
            <a:r>
              <a:rPr sz="8586" b="1" spc="-85">
                <a:solidFill>
                  <a:srgbClr val="AE2622"/>
                </a:solidFill>
                <a:latin typeface="Arial"/>
              </a:rPr>
              <a:t>High-Resolution Image Synthesis with Latent Diffusion Models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363170" y="3138170"/>
            <a:ext cx="40059173" cy="86963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Robin Rombach</a:t>
            </a:r>
            <a:r>
              <a:rPr sz="5749" b="0" baseline="30000">
                <a:solidFill>
                  <a:srgbClr val="1C1C1C"/>
                </a:solidFill>
                <a:latin typeface="Arial"/>
              </a:rPr>
              <a:t>1</a:t>
            </a:r>
            <a:r>
              <a:rPr sz="4106" b="0">
                <a:solidFill>
                  <a:srgbClr val="1C1C1C"/>
                </a:solidFill>
                <a:latin typeface="Arial"/>
              </a:rPr>
              <a:t>, Andreas Blattmann</a:t>
            </a:r>
            <a:r>
              <a:rPr sz="5749" b="0" baseline="30000">
                <a:solidFill>
                  <a:srgbClr val="1C1C1C"/>
                </a:solidFill>
                <a:latin typeface="Arial"/>
              </a:rPr>
              <a:t>1</a:t>
            </a:r>
            <a:r>
              <a:rPr sz="4106" b="0">
                <a:solidFill>
                  <a:srgbClr val="1C1C1C"/>
                </a:solidFill>
                <a:latin typeface="Arial"/>
              </a:rPr>
              <a:t>, Dominik Lorenz</a:t>
            </a:r>
            <a:r>
              <a:rPr sz="5749" b="0" baseline="30000">
                <a:solidFill>
                  <a:srgbClr val="1C1C1C"/>
                </a:solidFill>
                <a:latin typeface="Arial"/>
              </a:rPr>
              <a:t>1</a:t>
            </a:r>
            <a:r>
              <a:rPr sz="4106" b="0">
                <a:solidFill>
                  <a:srgbClr val="1C1C1C"/>
                </a:solidFill>
                <a:latin typeface="Arial"/>
              </a:rPr>
              <a:t>, Patrick Esser</a:t>
            </a:r>
            <a:r>
              <a:rPr sz="5749" b="0" baseline="30000">
                <a:solidFill>
                  <a:srgbClr val="1C1C1C"/>
                </a:solidFill>
                <a:latin typeface="Arial"/>
              </a:rPr>
              <a:t>2</a:t>
            </a:r>
            <a:r>
              <a:rPr sz="4106" b="0">
                <a:solidFill>
                  <a:srgbClr val="1C1C1C"/>
                </a:solidFill>
                <a:latin typeface="Arial"/>
              </a:rPr>
              <a:t>, Björn Ommer</a:t>
            </a:r>
            <a:r>
              <a:rPr sz="5749" b="0" baseline="30000">
                <a:solidFill>
                  <a:srgbClr val="1C1C1C"/>
                </a:solidFill>
                <a:latin typeface="Arial"/>
              </a:rPr>
              <a:t>1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363170" y="3951188"/>
            <a:ext cx="40059173" cy="59296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4060"/>
              </a:lnSpc>
              <a:spcBef>
                <a:spcPts val="0"/>
              </a:spcBef>
              <a:spcAft>
                <a:spcPts val="0"/>
              </a:spcAft>
            </a:pPr>
            <a:r>
              <a:rPr sz="2547" b="0" spc="56" baseline="30000">
                <a:solidFill>
                  <a:srgbClr val="555555"/>
                </a:solidFill>
                <a:latin typeface="Arial"/>
              </a:rPr>
              <a:t>1</a:t>
            </a:r>
            <a:r>
              <a:rPr sz="2800" b="0" spc="56">
                <a:solidFill>
                  <a:srgbClr val="555555"/>
                </a:solidFill>
                <a:latin typeface="Arial"/>
              </a:rPr>
              <a:t> Ludwig Maximilian University of Munich &amp; IWR, Heidelberg University   </a:t>
            </a:r>
            <a:r>
              <a:rPr sz="3920" b="0" spc="56" baseline="30000">
                <a:solidFill>
                  <a:srgbClr val="555555"/>
                </a:solidFill>
                <a:latin typeface="Arial"/>
              </a:rPr>
              <a:t>2</a:t>
            </a:r>
            <a:r>
              <a:rPr sz="2800" b="0" spc="56">
                <a:solidFill>
                  <a:srgbClr val="555555"/>
                </a:solidFill>
                <a:latin typeface="Arial"/>
              </a:rPr>
              <a:t> Runway ML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351141" y="1846619"/>
            <a:ext cx="2942018" cy="1199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8213"/>
              </a:lnSpc>
              <a:spcBef>
                <a:spcPts val="0"/>
              </a:spcBef>
              <a:spcAft>
                <a:spcPts val="0"/>
              </a:spcAft>
            </a:pPr>
            <a:r>
              <a:rPr sz="8213" b="1" spc="-82">
                <a:solidFill>
                  <a:srgbClr val="AE2622"/>
                </a:solidFill>
                <a:latin typeface="Arial"/>
              </a:rPr>
              <a:t>CVPR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115820" y="2967870"/>
            <a:ext cx="1366780" cy="86963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 spc="328">
                <a:solidFill>
                  <a:srgbClr val="AE2622"/>
                </a:solidFill>
                <a:latin typeface="Arial"/>
              </a:rPr>
              <a:t>2022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040810" y="3852009"/>
            <a:ext cx="1521299" cy="47427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3247"/>
              </a:lnSpc>
              <a:spcBef>
                <a:spcPts val="0"/>
              </a:spcBef>
              <a:spcAft>
                <a:spcPts val="0"/>
              </a:spcAft>
            </a:pPr>
            <a:r>
              <a:rPr sz="2240" b="1" spc="403">
                <a:solidFill>
                  <a:srgbClr val="AE2622"/>
                </a:solidFill>
                <a:latin typeface="Arial"/>
              </a:rPr>
              <a:t>POSTER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660777" y="5989498"/>
            <a:ext cx="11110796" cy="1357488"/>
          </a:xfrm>
          <a:prstGeom prst="rect">
            <a:avLst/>
          </a:prstGeom>
          <a:noFill/>
        </p:spPr>
        <p:txBody>
          <a:bodyPr wrap="square" lIns="379306" rIns="3911600" tIns="199136" bIns="19913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Arial"/>
              </a:rPr>
              <a:t>Problem 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1892458" y="5989498"/>
            <a:ext cx="13893003" cy="1357488"/>
          </a:xfrm>
          <a:prstGeom prst="rect">
            <a:avLst/>
          </a:prstGeom>
          <a:noFill/>
        </p:spPr>
        <p:txBody>
          <a:bodyPr wrap="none" lIns="379306" rIns="3911600" tIns="199136" bIns="19913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Arial"/>
              </a:rPr>
              <a:t>Method 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25825311" y="5989498"/>
            <a:ext cx="13893145" cy="1357488"/>
          </a:xfrm>
          <a:prstGeom prst="rect">
            <a:avLst/>
          </a:prstGeom>
          <a:noFill/>
        </p:spPr>
        <p:txBody>
          <a:bodyPr wrap="square" lIns="379306" rIns="3911600" tIns="199136" bIns="19913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Arial"/>
              </a:rPr>
              <a:t>Dataset / Benchmark 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39758302" y="5989498"/>
            <a:ext cx="11110797" cy="1357488"/>
          </a:xfrm>
          <a:prstGeom prst="rect">
            <a:avLst/>
          </a:prstGeom>
          <a:noFill/>
        </p:spPr>
        <p:txBody>
          <a:bodyPr wrap="square" lIns="379306" rIns="3911600" tIns="199136" bIns="19913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Arial"/>
              </a:rPr>
              <a:t>Ablation Study 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1039991" y="7494408"/>
            <a:ext cx="10329615" cy="445265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Diffusion models lead image synthesis, but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run </a:t>
            </a:r>
            <a:r>
              <a:rPr sz="4106" b="1">
                <a:solidFill>
                  <a:srgbClr val="111111"/>
                </a:solidFill>
                <a:latin typeface="Arial"/>
              </a:rPr>
              <a:t>directly in pixel space</a:t>
            </a:r>
            <a:r>
              <a:rPr sz="4106" b="0">
                <a:solidFill>
                  <a:srgbClr val="1C1C1C"/>
                </a:solidFill>
                <a:latin typeface="Arial"/>
              </a:rPr>
              <a:t> — training the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most powerful models costs </a:t>
            </a:r>
            <a:r>
              <a:rPr sz="4353" b="1">
                <a:solidFill>
                  <a:srgbClr val="111111"/>
                </a:solidFill>
                <a:latin typeface="Arial"/>
              </a:rPr>
              <a:t>150–1000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353" b="1">
                <a:solidFill>
                  <a:srgbClr val="111111"/>
                </a:solidFill>
                <a:latin typeface="Arial"/>
              </a:rPr>
              <a:t>GPU days</a:t>
            </a:r>
            <a:r>
              <a:rPr sz="4106" b="0">
                <a:solidFill>
                  <a:srgbClr val="1C1C1C"/>
                </a:solidFill>
                <a:latin typeface="Arial"/>
              </a:rPr>
              <a:t>, and sampling is slow and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memory-heavy.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6204525" y="7494408"/>
            <a:ext cx="13111964" cy="173927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Evaluated across generation, super-resolution, and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inpainting — on a single A100 GPU.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1039991" y="11631453"/>
            <a:ext cx="10329615" cy="1895181"/>
          </a:xfrm>
          <a:prstGeom prst="rect">
            <a:avLst/>
          </a:prstGeom>
          <a:noFill/>
        </p:spPr>
        <p:txBody>
          <a:bodyPr wrap="none" lIns="339005" rIns="339005" tIns="146033" bIns="146033">
            <a:spAutoFit/>
          </a:bodyPr>
          <a:lstStyle/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AE2622"/>
                </a:solidFill>
                <a:latin typeface="Arial"/>
              </a:rPr>
              <a:t>Most of that compute models detail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AE2622"/>
                </a:solidFill>
                <a:latin typeface="Arial"/>
              </a:rPr>
              <a:t>humans cannot even perceive.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25825311" y="12770901"/>
            <a:ext cx="13893145" cy="1357489"/>
          </a:xfrm>
          <a:prstGeom prst="rect">
            <a:avLst/>
          </a:prstGeom>
          <a:noFill/>
        </p:spPr>
        <p:txBody>
          <a:bodyPr wrap="square" lIns="379306" rIns="3911600" tIns="199136" bIns="19913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Arial"/>
              </a:rPr>
              <a:t>Key Results 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39758302" y="13028572"/>
            <a:ext cx="11110797" cy="1357489"/>
          </a:xfrm>
          <a:prstGeom prst="rect">
            <a:avLst/>
          </a:prstGeom>
          <a:noFill/>
        </p:spPr>
        <p:txBody>
          <a:bodyPr wrap="square" lIns="379306" rIns="0" tIns="199136" bIns="19913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Arial"/>
              </a:rPr>
              <a:t>Headline Numbers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60777" y="14008278"/>
            <a:ext cx="11110796" cy="1357488"/>
          </a:xfrm>
          <a:prstGeom prst="rect">
            <a:avLst/>
          </a:prstGeom>
          <a:noFill/>
        </p:spPr>
        <p:txBody>
          <a:bodyPr wrap="square" lIns="379306" rIns="3911600" tIns="199136" bIns="19913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Arial"/>
              </a:rPr>
              <a:t>Motivation 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6204525" y="18290897"/>
            <a:ext cx="13111964" cy="2233515"/>
          </a:xfrm>
          <a:prstGeom prst="rect">
            <a:avLst/>
          </a:prstGeom>
          <a:noFill/>
        </p:spPr>
        <p:txBody>
          <a:bodyPr wrap="none" lIns="485560" rIns="485560" tIns="281113" bIns="281113">
            <a:spAutoFit/>
          </a:bodyPr>
          <a:lstStyle/>
          <a:p>
            <a:pPr algn="ctr">
              <a:lnSpc>
                <a:spcPts val="5433"/>
              </a:lnSpc>
              <a:spcBef>
                <a:spcPts val="0"/>
              </a:spcBef>
              <a:spcAft>
                <a:spcPts val="0"/>
              </a:spcAft>
            </a:pPr>
            <a:r>
              <a:rPr sz="4024" b="1">
                <a:solidFill>
                  <a:srgbClr val="AE2622"/>
                </a:solidFill>
                <a:latin typeface="Arial"/>
              </a:rPr>
              <a:t>New SOTA FID 5.11 on CelebA-HQ · 3.60 on</a:t>
            </a:r>
          </a:p>
          <a:p>
            <a:pPr algn="ctr">
              <a:lnSpc>
                <a:spcPts val="5433"/>
              </a:lnSpc>
              <a:spcBef>
                <a:spcPts val="0"/>
              </a:spcBef>
              <a:spcAft>
                <a:spcPts val="0"/>
              </a:spcAft>
            </a:pPr>
            <a:r>
              <a:rPr sz="4024" b="1">
                <a:solidFill>
                  <a:srgbClr val="AE2622"/>
                </a:solidFill>
                <a:latin typeface="Arial"/>
              </a:rPr>
              <a:t>class-conditional ImageNet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12271672" y="18859440"/>
            <a:ext cx="13111822" cy="2674882"/>
          </a:xfrm>
          <a:prstGeom prst="rect">
            <a:avLst/>
          </a:prstGeom>
          <a:noFill/>
        </p:spPr>
        <p:txBody>
          <a:bodyPr wrap="none" lIns="339005" rIns="339005" tIns="146033" bIns="146033">
            <a:spAutoFit/>
          </a:bodyPr>
          <a:lstStyle/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AE2622"/>
                </a:solidFill>
                <a:latin typeface="Arial"/>
              </a:rPr>
              <a:t>Mild downsampling (f=4–8) hits the sweet spot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AE2622"/>
                </a:solidFill>
                <a:latin typeface="Arial"/>
              </a:rPr>
              <a:t>between complexity reduction and detail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AE2622"/>
                </a:solidFill>
                <a:latin typeface="Arial"/>
              </a:rPr>
              <a:t>preservation.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26204525" y="20610214"/>
            <a:ext cx="13111964" cy="1803170"/>
          </a:xfrm>
          <a:prstGeom prst="rect">
            <a:avLst/>
          </a:prstGeom>
          <a:noFill/>
        </p:spPr>
        <p:txBody>
          <a:bodyPr wrap="square" lIns="0" rIns="0" tIns="215920" bIns="0">
            <a:spAutoFit/>
          </a:bodyPr>
          <a:lstStyle/>
          <a:p>
            <a:pPr algn="l">
              <a:lnSpc>
                <a:spcPts val="5289"/>
              </a:lnSpc>
              <a:spcBef>
                <a:spcPts val="0"/>
              </a:spcBef>
              <a:spcAft>
                <a:spcPts val="0"/>
              </a:spcAft>
            </a:pPr>
            <a:r>
              <a:rPr sz="2946" b="1" spc="176">
                <a:solidFill>
                  <a:srgbClr val="111111"/>
                </a:solidFill>
                <a:latin typeface="Arial"/>
              </a:rPr>
              <a:t>SO WHAT → </a:t>
            </a:r>
            <a:r>
              <a:rPr sz="3778" b="0" i="1">
                <a:solidFill>
                  <a:srgbClr val="1C1C1C"/>
                </a:solidFill>
                <a:latin typeface="Arial"/>
              </a:rPr>
              <a:t>LDMs match or beat pixel-space diffusion and GANs at a fraction of the training and inference cost.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39802752" y="21028739"/>
            <a:ext cx="11065013" cy="1357488"/>
          </a:xfrm>
          <a:prstGeom prst="rect">
            <a:avLst/>
          </a:prstGeom>
          <a:noFill/>
        </p:spPr>
        <p:txBody>
          <a:bodyPr wrap="square" lIns="379306" rIns="3911600" tIns="199136" bIns="199136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Arial"/>
              </a:rPr>
              <a:t>Takeaway 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40181966" y="22627133"/>
            <a:ext cx="10283833" cy="5037948"/>
          </a:xfrm>
          <a:prstGeom prst="rect">
            <a:avLst/>
          </a:prstGeom>
          <a:noFill/>
        </p:spPr>
        <p:txBody>
          <a:bodyPr wrap="none" lIns="365082" rIns="365082" tIns="156464" bIns="156464">
            <a:spAutoFit/>
          </a:bodyPr>
          <a:lstStyle/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Run diffusion in a compact,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perceptually-faithful </a:t>
            </a:r>
            <a:r>
              <a:rPr sz="4106" b="1">
                <a:solidFill>
                  <a:srgbClr val="111111"/>
                </a:solidFill>
                <a:latin typeface="Arial"/>
              </a:rPr>
              <a:t>latent space</a:t>
            </a:r>
            <a:r>
              <a:rPr sz="4106" b="1">
                <a:solidFill>
                  <a:srgbClr val="FFFFFF"/>
                </a:solidFill>
                <a:latin typeface="Arial"/>
              </a:rPr>
              <a:t> —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not raw pixels — cutting training and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inference cost at equal-or-better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quality; cross-attention adds general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Arial"/>
              </a:rPr>
              <a:t>conditioning.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26204525" y="28042254"/>
            <a:ext cx="13111964" cy="1895181"/>
          </a:xfrm>
          <a:prstGeom prst="rect">
            <a:avLst/>
          </a:prstGeom>
          <a:noFill/>
        </p:spPr>
        <p:txBody>
          <a:bodyPr wrap="none" lIns="339005" rIns="339005" tIns="146033" bIns="146033">
            <a:spAutoFit/>
          </a:bodyPr>
          <a:lstStyle/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AE2622"/>
                </a:solidFill>
                <a:latin typeface="Arial"/>
              </a:rPr>
              <a:t>Also SOTA on inpainting; super-resolution beats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AE2622"/>
                </a:solidFill>
                <a:latin typeface="Arial"/>
              </a:rPr>
              <a:t>SR3 in FID.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46148267" y="4721979"/>
            <a:ext cx="873034" cy="42523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2912"/>
              </a:lnSpc>
              <a:spcBef>
                <a:spcPts val="0"/>
              </a:spcBef>
              <a:spcAft>
                <a:spcPts val="0"/>
              </a:spcAft>
            </a:pPr>
            <a:r>
              <a:rPr sz="2240" b="1" spc="89">
                <a:solidFill>
                  <a:srgbClr val="AE2622"/>
                </a:solidFill>
                <a:latin typeface="Arial"/>
              </a:rPr>
              <a:t>Paper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48469391" y="4721979"/>
            <a:ext cx="779463" cy="42523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2912"/>
              </a:lnSpc>
              <a:spcBef>
                <a:spcPts val="0"/>
              </a:spcBef>
              <a:spcAft>
                <a:spcPts val="0"/>
              </a:spcAft>
            </a:pPr>
            <a:r>
              <a:rPr sz="2240" b="1" spc="89">
                <a:solidFill>
                  <a:srgbClr val="AE2622"/>
                </a:solidFill>
                <a:latin typeface="Arial"/>
              </a:rPr>
              <a:t>Code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16099512" y="7753885"/>
            <a:ext cx="601623" cy="12175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8336"/>
              </a:lnSpc>
              <a:spcBef>
                <a:spcPts val="0"/>
              </a:spcBef>
              <a:spcAft>
                <a:spcPts val="0"/>
              </a:spcAft>
            </a:pPr>
            <a:r>
              <a:rPr sz="5749" b="1">
                <a:solidFill>
                  <a:srgbClr val="AE2622"/>
                </a:solidFill>
                <a:latin typeface="Arial"/>
              </a:rPr>
              <a:t>›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20589656" y="7753885"/>
            <a:ext cx="601624" cy="12175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8336"/>
              </a:lnSpc>
              <a:spcBef>
                <a:spcPts val="0"/>
              </a:spcBef>
              <a:spcAft>
                <a:spcPts val="0"/>
              </a:spcAft>
            </a:pPr>
            <a:r>
              <a:rPr sz="5749" b="1">
                <a:solidFill>
                  <a:srgbClr val="AE2622"/>
                </a:solidFill>
                <a:latin typeface="Arial"/>
              </a:rPr>
              <a:t>›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2271654" y="9076551"/>
            <a:ext cx="13111841" cy="35307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73701" indent="-573701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4106" b="1">
                <a:solidFill>
                  <a:srgbClr val="111111"/>
                </a:solidFill>
                <a:latin typeface="Arial"/>
              </a:rPr>
              <a:t>Stage 1 — Perceptual autoencoder.</a:t>
            </a:r>
            <a:r>
              <a:rPr sz="4106" b="0">
                <a:solidFill>
                  <a:srgbClr val="1C1C1C"/>
                </a:solidFill>
                <a:latin typeface="Arial"/>
              </a:rPr>
              <a:t> Compress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images by a factor </a:t>
            </a:r>
            <a:r>
              <a:rPr sz="4353" b="1">
                <a:solidFill>
                  <a:srgbClr val="111111"/>
                </a:solidFill>
                <a:latin typeface="Arial"/>
              </a:rPr>
              <a:t>f</a:t>
            </a:r>
            <a:r>
              <a:rPr sz="4106" b="0">
                <a:solidFill>
                  <a:srgbClr val="1C1C1C"/>
                </a:solidFill>
                <a:latin typeface="Arial"/>
              </a:rPr>
              <a:t> into a latent using a perceptual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+ patch-adversarial loss, regularized by a slight KL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penalty or vector quantization.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2271654" y="12329318"/>
            <a:ext cx="13111841" cy="347854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73701" indent="-573701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4106" b="1">
                <a:solidFill>
                  <a:srgbClr val="111111"/>
                </a:solidFill>
                <a:latin typeface="Arial"/>
              </a:rPr>
              <a:t>Stage 2 — Latent diffusion.</a:t>
            </a:r>
            <a:r>
              <a:rPr sz="4106" b="0">
                <a:solidFill>
                  <a:srgbClr val="1C1C1C"/>
                </a:solidFill>
                <a:latin typeface="Arial"/>
              </a:rPr>
              <a:t> Train a time-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conditional UNet entirely in that compact latent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space, where each denoising step is far cheaper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than in pixel space.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43434456" y="14751288"/>
            <a:ext cx="3537920" cy="207185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14186"/>
              </a:lnSpc>
              <a:spcBef>
                <a:spcPts val="0"/>
              </a:spcBef>
              <a:spcAft>
                <a:spcPts val="0"/>
              </a:spcAft>
            </a:pPr>
            <a:r>
              <a:rPr sz="14933" b="1" spc="-298">
                <a:solidFill>
                  <a:srgbClr val="AE2622"/>
                </a:solidFill>
                <a:latin typeface="Arial"/>
              </a:rPr>
              <a:t>5.11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1039972" y="15508743"/>
            <a:ext cx="10329635" cy="347854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73701" indent="-573701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Font typeface="Arial" panose="020B0604020202020204" pitchFamily="34" charset="0"/>
              <a:buChar char="•"/>
            </a:pPr>
            <a:r>
              <a:rPr sz="4106" b="0">
                <a:solidFill>
                  <a:srgbClr val="1C1C1C"/>
                </a:solidFill>
                <a:latin typeface="Arial"/>
              </a:rPr>
              <a:t>Most image bits are </a:t>
            </a:r>
            <a:r>
              <a:rPr sz="4106" b="1">
                <a:solidFill>
                  <a:srgbClr val="111111"/>
                </a:solidFill>
                <a:latin typeface="Arial"/>
              </a:rPr>
              <a:t>imperceptible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1">
                <a:solidFill>
                  <a:srgbClr val="111111"/>
                </a:solidFill>
                <a:latin typeface="Arial"/>
              </a:rPr>
              <a:t>high-frequency detail</a:t>
            </a:r>
            <a:r>
              <a:rPr sz="4106" b="0">
                <a:solidFill>
                  <a:srgbClr val="1C1C1C"/>
                </a:solidFill>
                <a:latin typeface="Arial"/>
              </a:rPr>
              <a:t>; a likelihood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model wastes its capacity there, not on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semantics.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12271654" y="15536664"/>
            <a:ext cx="13111841" cy="347854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73701" indent="-573701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4106" b="1">
                <a:solidFill>
                  <a:srgbClr val="111111"/>
                </a:solidFill>
                <a:latin typeface="Arial"/>
              </a:rPr>
              <a:t>Cross-attention conditioning</a:t>
            </a:r>
            <a:r>
              <a:rPr sz="4106" b="0">
                <a:solidFill>
                  <a:srgbClr val="1C1C1C"/>
                </a:solidFill>
                <a:latin typeface="Arial"/>
              </a:rPr>
              <a:t> injects text, layouts,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or class labels at every UNet layer; fully-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convolutional sampling lifts 256² training to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megapixel synthesis.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1916627" y="16654720"/>
            <a:ext cx="6664503" cy="5996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4106"/>
              </a:lnSpc>
              <a:spcBef>
                <a:spcPts val="0"/>
              </a:spcBef>
              <a:spcAft>
                <a:spcPts val="0"/>
              </a:spcAft>
            </a:pPr>
            <a:r>
              <a:rPr sz="3733" b="1">
                <a:solidFill>
                  <a:srgbClr val="1C1C1C"/>
                </a:solidFill>
                <a:latin typeface="Arial"/>
              </a:rPr>
              <a:t>FID · CelebA-HQ (new SOTA)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42206941" y="17254378"/>
            <a:ext cx="6066600" cy="470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322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1">
                <a:solidFill>
                  <a:srgbClr val="555555"/>
                </a:solidFill>
                <a:latin typeface="Arial"/>
              </a:rPr>
              <a:t>beats prior GANs &amp; likelihood models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1039972" y="18716089"/>
            <a:ext cx="10329635" cy="26089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73701" indent="-573701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Font typeface="Arial" panose="020B0604020202020204" pitchFamily="34" charset="0"/>
              <a:buChar char="•"/>
            </a:pPr>
            <a:r>
              <a:rPr sz="4106" b="0">
                <a:solidFill>
                  <a:srgbClr val="1C1C1C"/>
                </a:solidFill>
                <a:latin typeface="Arial"/>
              </a:rPr>
              <a:t>Prior work down-weighted that, but the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net still </a:t>
            </a:r>
            <a:r>
              <a:rPr sz="4106" b="1">
                <a:solidFill>
                  <a:srgbClr val="111111"/>
                </a:solidFill>
                <a:latin typeface="Arial"/>
              </a:rPr>
              <a:t>ran on every pixel</a:t>
            </a:r>
            <a:r>
              <a:rPr sz="4106" b="0">
                <a:solidFill>
                  <a:srgbClr val="1C1C1C"/>
                </a:solidFill>
                <a:latin typeface="Arial"/>
              </a:rPr>
              <a:t> — wasted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Arial"/>
              </a:rPr>
              <a:t>compute remained.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26713755" y="26816407"/>
            <a:ext cx="12062951" cy="127857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FID vs. throughput by compression factor (CelebA-HQ left,</a:t>
            </a:r>
          </a:p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ImageNet right): f=4–8 dominates; f=1 and f=16/32 lag.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42890777" y="27262296"/>
            <a:ext cx="7117760" cy="26089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From GPU-days to one GPU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— the basis for Stable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Arial"/>
              </a:rPr>
              <a:t>Diffusion.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12780902" y="27904320"/>
            <a:ext cx="12062807" cy="19178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LDM architecture: an autoencoder maps pixels ↔ latent </a:t>
            </a:r>
            <a:r>
              <a:rPr sz="3367" b="0" i="1">
                <a:solidFill>
                  <a:srgbClr val="555555"/>
                </a:solidFill>
                <a:latin typeface="Arial"/>
              </a:rPr>
              <a:t>z</a:t>
            </a:r>
            <a:r>
              <a:rPr sz="3367" b="0" i="1">
                <a:solidFill>
                  <a:srgbClr val="555555"/>
                </a:solidFill>
                <a:latin typeface="Arial"/>
              </a:rPr>
              <a:t>; a</a:t>
            </a:r>
          </a:p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UNet runs diffusion in latent space, conditioned via cross-</a:t>
            </a:r>
          </a:p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attention on text, layouts, images, or class labels.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2199997" y="27998082"/>
            <a:ext cx="7940003" cy="19178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Most image bits are imperceptible</a:t>
            </a:r>
          </a:p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perceptual</a:t>
            </a:r>
            <a:r>
              <a:rPr sz="3367" b="0" i="1">
                <a:solidFill>
                  <a:srgbClr val="555555"/>
                </a:solidFill>
                <a:latin typeface="Arial"/>
              </a:rPr>
              <a:t> detail; semantic structure is</a:t>
            </a:r>
          </a:p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Arial"/>
              </a:rPr>
              <a:t>where generative capacity belongs.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13559750" y="7751385"/>
            <a:ext cx="2239957" cy="122330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188"/>
              </a:lnSpc>
              <a:spcBef>
                <a:spcPts val="0"/>
              </a:spcBef>
              <a:spcAft>
                <a:spcPts val="0"/>
              </a:spcAft>
            </a:pPr>
            <a:r>
              <a:rPr sz="3490" b="1">
                <a:solidFill>
                  <a:srgbClr val="1C1C1C"/>
                </a:solidFill>
                <a:latin typeface="Arial"/>
              </a:rPr>
              <a:t>Encode →</a:t>
            </a:r>
          </a:p>
          <a:p>
            <a:pPr algn="l">
              <a:lnSpc>
                <a:spcPts val="4188"/>
              </a:lnSpc>
              <a:spcBef>
                <a:spcPts val="0"/>
              </a:spcBef>
              <a:spcAft>
                <a:spcPts val="0"/>
              </a:spcAft>
            </a:pPr>
            <a:r>
              <a:rPr sz="3490" b="1">
                <a:solidFill>
                  <a:srgbClr val="1C1C1C"/>
                </a:solidFill>
                <a:latin typeface="Arial"/>
              </a:rPr>
              <a:t>z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18049894" y="7751385"/>
            <a:ext cx="2239958" cy="122330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188"/>
              </a:lnSpc>
              <a:spcBef>
                <a:spcPts val="0"/>
              </a:spcBef>
              <a:spcAft>
                <a:spcPts val="0"/>
              </a:spcAft>
            </a:pPr>
            <a:r>
              <a:rPr sz="3490" b="1">
                <a:solidFill>
                  <a:srgbClr val="1C1C1C"/>
                </a:solidFill>
                <a:latin typeface="Arial"/>
              </a:rPr>
              <a:t>Latent</a:t>
            </a:r>
          </a:p>
          <a:p>
            <a:pPr algn="l">
              <a:lnSpc>
                <a:spcPts val="4188"/>
              </a:lnSpc>
              <a:spcBef>
                <a:spcPts val="0"/>
              </a:spcBef>
              <a:spcAft>
                <a:spcPts val="0"/>
              </a:spcAft>
            </a:pPr>
            <a:r>
              <a:rPr sz="3490" b="1">
                <a:solidFill>
                  <a:srgbClr val="1C1C1C"/>
                </a:solidFill>
                <a:latin typeface="Arial"/>
              </a:rPr>
              <a:t>diffusion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22540039" y="7751385"/>
            <a:ext cx="2239957" cy="122330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188"/>
              </a:lnSpc>
              <a:spcBef>
                <a:spcPts val="0"/>
              </a:spcBef>
              <a:spcAft>
                <a:spcPts val="0"/>
              </a:spcAft>
            </a:pPr>
            <a:r>
              <a:rPr sz="3490" b="1">
                <a:solidFill>
                  <a:srgbClr val="1C1C1C"/>
                </a:solidFill>
                <a:latin typeface="Arial"/>
              </a:rPr>
              <a:t>Decode →</a:t>
            </a:r>
          </a:p>
          <a:p>
            <a:pPr algn="l">
              <a:lnSpc>
                <a:spcPts val="4188"/>
              </a:lnSpc>
              <a:spcBef>
                <a:spcPts val="0"/>
              </a:spcBef>
              <a:spcAft>
                <a:spcPts val="0"/>
              </a:spcAft>
            </a:pPr>
            <a:r>
              <a:rPr sz="3490" b="1">
                <a:solidFill>
                  <a:srgbClr val="1C1C1C"/>
                </a:solidFill>
                <a:latin typeface="Arial"/>
              </a:rPr>
              <a:t>x̃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40137516" y="7498853"/>
            <a:ext cx="4195485" cy="1431929"/>
          </a:xfrm>
          <a:prstGeom prst="rect">
            <a:avLst/>
          </a:prstGeom>
          <a:noFill/>
        </p:spPr>
        <p:txBody>
          <a:bodyPr wrap="non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Arial"/>
              </a:rPr>
              <a:t>DOWNSAMPLING</a:t>
            </a:r>
          </a:p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Arial"/>
              </a:rPr>
              <a:t>F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44210803" y="7498853"/>
            <a:ext cx="6134131" cy="1431929"/>
          </a:xfrm>
          <a:prstGeom prst="rect">
            <a:avLst/>
          </a:prstGeom>
          <a:noFill/>
        </p:spPr>
        <p:txBody>
          <a:bodyPr wrap="squar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Arial"/>
              </a:rPr>
              <a:t>OUTCOME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40137516" y="8744009"/>
            <a:ext cx="4195485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f=1 (pixel) / f=2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44210803" y="8744009"/>
            <a:ext cx="6134131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slow, worse FID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40137516" y="9689127"/>
            <a:ext cx="4195485" cy="1913072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Arial"/>
              </a:rPr>
              <a:t>f=4 – f=8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44210803" y="9689127"/>
            <a:ext cx="6134131" cy="1913072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Arial"/>
              </a:rPr>
              <a:t>best FID + fast</a:t>
            </a:r>
          </a:p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Arial"/>
              </a:rPr>
              <a:t>sampling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40137516" y="11352668"/>
            <a:ext cx="4195485" cy="1086886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f=16 / f=32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44210803" y="11352668"/>
            <a:ext cx="6134131" cy="1086886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detail lost, capped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26204525" y="14367490"/>
            <a:ext cx="10876585" cy="812448"/>
          </a:xfrm>
          <a:prstGeom prst="rect">
            <a:avLst/>
          </a:prstGeom>
          <a:noFill/>
        </p:spPr>
        <p:txBody>
          <a:bodyPr wrap="squar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Arial"/>
              </a:rPr>
              <a:t>SETTING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36764317" y="14367490"/>
            <a:ext cx="2235379" cy="812448"/>
          </a:xfrm>
          <a:prstGeom prst="rect">
            <a:avLst/>
          </a:prstGeom>
          <a:noFill/>
        </p:spPr>
        <p:txBody>
          <a:bodyPr wrap="squar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Arial"/>
              </a:rPr>
              <a:t>FID ↓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26204525" y="15073967"/>
            <a:ext cx="10876585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Arial"/>
              </a:rPr>
              <a:t>CelebA-HQ · unconditional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36764317" y="15073967"/>
            <a:ext cx="2235379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Arial"/>
              </a:rPr>
              <a:t>5.11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26204525" y="16019085"/>
            <a:ext cx="10876585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ImageNet · class-cond. (CFG)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36764317" y="16019085"/>
            <a:ext cx="2235379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3.60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26204525" y="16964203"/>
            <a:ext cx="10876585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ImageNet · LDM-8-G variant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36764317" y="16964203"/>
            <a:ext cx="2235379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Arial"/>
              </a:rPr>
              <a:t>7.76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40985539" y="18323956"/>
            <a:ext cx="1675819" cy="9814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6720"/>
              </a:lnSpc>
              <a:spcBef>
                <a:spcPts val="0"/>
              </a:spcBef>
              <a:spcAft>
                <a:spcPts val="0"/>
              </a:spcAft>
            </a:pPr>
            <a:r>
              <a:rPr sz="6720" b="1" spc="-67">
                <a:solidFill>
                  <a:srgbClr val="AE2622"/>
                </a:solidFill>
                <a:latin typeface="Arial"/>
              </a:rPr>
              <a:t>3.60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43670874" y="18323956"/>
            <a:ext cx="3051041" cy="9814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6720"/>
              </a:lnSpc>
              <a:spcBef>
                <a:spcPts val="0"/>
              </a:spcBef>
              <a:spcAft>
                <a:spcPts val="0"/>
              </a:spcAft>
            </a:pPr>
            <a:r>
              <a:rPr sz="6720" b="1" spc="-67">
                <a:solidFill>
                  <a:srgbClr val="AE2622"/>
                </a:solidFill>
                <a:latin typeface="Arial"/>
              </a:rPr>
              <a:t>1×A100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47422732" y="18323956"/>
            <a:ext cx="2228798" cy="9814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6720"/>
              </a:lnSpc>
              <a:spcBef>
                <a:spcPts val="0"/>
              </a:spcBef>
              <a:spcAft>
                <a:spcPts val="0"/>
              </a:spcAft>
            </a:pPr>
            <a:r>
              <a:rPr sz="6720" b="1" spc="-67">
                <a:solidFill>
                  <a:srgbClr val="AE2622"/>
                </a:solidFill>
                <a:latin typeface="Arial"/>
              </a:rPr>
              <a:t>f=4–8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40383380" y="19274492"/>
            <a:ext cx="2916265" cy="9814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FID · ImageNet</a:t>
            </a:r>
          </a:p>
          <a:p>
            <a:pPr algn="ctr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(CFG)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43736160" y="19274492"/>
            <a:ext cx="2916408" cy="9814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single-GPU</a:t>
            </a:r>
          </a:p>
          <a:p>
            <a:pPr algn="ctr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training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47111304" y="19274492"/>
            <a:ext cx="2870482" cy="9814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Arial"/>
              </a:rPr>
              <a:t>best compression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