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30266640" cy="4279392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20927" y="418988"/>
            <a:ext cx="29424707" cy="5174562"/>
          </a:xfrm>
          <a:prstGeom prst="roundRect">
            <a:avLst>
              <a:gd name="adj" fmla="val 1104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31846" y="2274974"/>
            <a:ext cx="2853494" cy="1462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966287" y="2274974"/>
            <a:ext cx="19053" cy="14624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20927" y="15532020"/>
            <a:ext cx="29424707" cy="9939807"/>
          </a:xfrm>
          <a:prstGeom prst="roundRect">
            <a:avLst>
              <a:gd name="adj" fmla="val 575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20927" y="5898269"/>
            <a:ext cx="14559993" cy="9329031"/>
          </a:xfrm>
          <a:prstGeom prst="roundRect">
            <a:avLst>
              <a:gd name="adj" fmla="val 612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5285642" y="5898269"/>
            <a:ext cx="14559993" cy="9329031"/>
          </a:xfrm>
          <a:prstGeom prst="roundRect">
            <a:avLst>
              <a:gd name="adj" fmla="val 612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58991" y="15770081"/>
            <a:ext cx="1325273" cy="94636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08049" y="15770081"/>
            <a:ext cx="76215" cy="9463686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58991" y="25214713"/>
            <a:ext cx="1325273" cy="19054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20927" y="25776546"/>
            <a:ext cx="14559993" cy="6498035"/>
          </a:xfrm>
          <a:prstGeom prst="roundRect">
            <a:avLst>
              <a:gd name="adj" fmla="val 879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5285642" y="25776546"/>
            <a:ext cx="14559993" cy="16579341"/>
          </a:xfrm>
          <a:prstGeom prst="roundRect">
            <a:avLst>
              <a:gd name="adj" fmla="val 392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20927" y="32528416"/>
            <a:ext cx="14559993" cy="9827471"/>
          </a:xfrm>
          <a:prstGeom prst="roundRect">
            <a:avLst>
              <a:gd name="adj" fmla="val 581"/>
            </a:avLst>
          </a:prstGeom>
          <a:solidFill>
            <a:srgbClr val="FAFAF7"/>
          </a:solidFill>
          <a:ln w="9526">
            <a:solidFill>
              <a:srgbClr val="D0B8B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4720268" y="825180"/>
            <a:ext cx="1516019" cy="1396528"/>
          </a:xfrm>
          <a:prstGeom prst="roundRect">
            <a:avLst>
              <a:gd name="adj" fmla="val 72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tmpcedigsd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8102" y="952345"/>
            <a:ext cx="1160351" cy="114219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6413942" y="825180"/>
            <a:ext cx="2539251" cy="1396528"/>
          </a:xfrm>
          <a:prstGeom prst="roundRect">
            <a:avLst>
              <a:gd name="adj" fmla="val 72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tmpxyg0nfq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776" y="1278284"/>
            <a:ext cx="2183583" cy="49032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58991" y="6136330"/>
            <a:ext cx="14083866" cy="10474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991" y="7164747"/>
            <a:ext cx="14083866" cy="19054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5523707" y="6136330"/>
            <a:ext cx="14083865" cy="10474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5523707" y="7164747"/>
            <a:ext cx="14083865" cy="19054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58991" y="13325042"/>
            <a:ext cx="14083866" cy="12977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58991" y="13325042"/>
            <a:ext cx="114322" cy="1297732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58991" y="26014607"/>
            <a:ext cx="14083866" cy="10474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58991" y="27043025"/>
            <a:ext cx="14083866" cy="19053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5523707" y="26014607"/>
            <a:ext cx="14083865" cy="10474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5523707" y="27043025"/>
            <a:ext cx="14083865" cy="19053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58991" y="27074873"/>
            <a:ext cx="14083866" cy="4933824"/>
          </a:xfrm>
          <a:prstGeom prst="roundRect">
            <a:avLst>
              <a:gd name="adj" fmla="val 1544"/>
            </a:avLst>
          </a:prstGeom>
          <a:gradFill rotWithShape="1" flip="none">
            <a:gsLst>
              <a:gs pos="0">
                <a:srgbClr val="F5E5E4"/>
              </a:gs>
              <a:gs pos="100000">
                <a:srgbClr val="FAF2F2"/>
              </a:gs>
            </a:gsLst>
            <a:lin ang="5400000" scaled="0"/>
          </a:gradFill>
          <a:ln w="9526">
            <a:solidFill>
              <a:srgbClr val="EBC9C8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15523707" y="31521414"/>
            <a:ext cx="14083865" cy="1097166"/>
          </a:xfrm>
          <a:prstGeom prst="roundRect">
            <a:avLst>
              <a:gd name="adj" fmla="val 50000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58991" y="32766476"/>
            <a:ext cx="14083866" cy="10474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58991" y="33794892"/>
            <a:ext cx="14083866" cy="19053"/>
          </a:xfrm>
          <a:prstGeom prst="rect">
            <a:avLst/>
          </a:prstGeom>
          <a:solidFill>
            <a:srgbClr val="E7BDB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5523707" y="32864825"/>
            <a:ext cx="14083865" cy="1375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15523707" y="32864825"/>
            <a:ext cx="14083865" cy="9527"/>
          </a:xfrm>
          <a:prstGeom prst="rect">
            <a:avLst/>
          </a:prstGeom>
          <a:solidFill>
            <a:srgbClr val="E3B3B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58991" y="38452870"/>
            <a:ext cx="14083866" cy="1462294"/>
          </a:xfrm>
          <a:prstGeom prst="roundRect">
            <a:avLst>
              <a:gd name="adj" fmla="val 1250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58991" y="39915164"/>
            <a:ext cx="14083866" cy="19644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58991" y="39915164"/>
            <a:ext cx="14083866" cy="9527"/>
          </a:xfrm>
          <a:prstGeom prst="rect">
            <a:avLst/>
          </a:prstGeom>
          <a:solidFill>
            <a:srgbClr val="E3B3B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15523707" y="40596914"/>
            <a:ext cx="14083865" cy="1444136"/>
          </a:xfrm>
          <a:prstGeom prst="roundRect">
            <a:avLst>
              <a:gd name="adj" fmla="val 12665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24538742" y="2450247"/>
            <a:ext cx="2158348" cy="2158324"/>
          </a:xfrm>
          <a:prstGeom prst="roundRect">
            <a:avLst>
              <a:gd name="adj" fmla="val 5296"/>
            </a:avLst>
          </a:prstGeom>
          <a:solidFill>
            <a:srgbClr val="FFFFFF"/>
          </a:solidFill>
          <a:ln w="9526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9" name="Picture 38" descr="pa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3064" y="2564567"/>
            <a:ext cx="1929705" cy="1929684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26976370" y="2450247"/>
            <a:ext cx="2158348" cy="2158324"/>
          </a:xfrm>
          <a:prstGeom prst="roundRect">
            <a:avLst>
              <a:gd name="adj" fmla="val 5296"/>
            </a:avLst>
          </a:prstGeom>
          <a:solidFill>
            <a:srgbClr val="FFFFFF"/>
          </a:solidFill>
          <a:ln w="9526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cod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0692" y="2564567"/>
            <a:ext cx="1929704" cy="1929684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15523707" y="11822725"/>
            <a:ext cx="6587081" cy="3166515"/>
          </a:xfrm>
          <a:prstGeom prst="roundRect">
            <a:avLst>
              <a:gd name="adj" fmla="val 5776"/>
            </a:avLst>
          </a:prstGeom>
          <a:solidFill>
            <a:srgbClr val="FAFAFA"/>
          </a:solidFill>
          <a:ln w="9526">
            <a:solidFill>
              <a:srgbClr val="D97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23020341" y="11822725"/>
            <a:ext cx="6587231" cy="2503811"/>
          </a:xfrm>
          <a:prstGeom prst="roundRect">
            <a:avLst>
              <a:gd name="adj" fmla="val 7305"/>
            </a:avLst>
          </a:prstGeom>
          <a:solidFill>
            <a:srgbClr val="FAF2F2"/>
          </a:solidFill>
          <a:ln w="9526">
            <a:solidFill>
              <a:srgbClr val="AE26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2339723" y="15903544"/>
            <a:ext cx="16592613" cy="8072217"/>
          </a:xfrm>
          <a:prstGeom prst="roundRect">
            <a:avLst>
              <a:gd name="adj" fmla="val 472"/>
            </a:avLst>
          </a:prstGeom>
          <a:solidFill>
            <a:srgbClr val="FFFFFF"/>
          </a:solidFill>
          <a:ln w="9526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page4_figure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823" y="15903544"/>
            <a:ext cx="16592414" cy="8072217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922349" y="30011807"/>
            <a:ext cx="13557149" cy="180971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922349" y="30011807"/>
            <a:ext cx="13557149" cy="9527"/>
          </a:xfrm>
          <a:prstGeom prst="rect">
            <a:avLst/>
          </a:prstGeom>
          <a:solidFill>
            <a:srgbClr val="EBC9C8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15523707" y="34679449"/>
            <a:ext cx="14083865" cy="4305788"/>
          </a:xfrm>
          <a:prstGeom prst="roundRect">
            <a:avLst>
              <a:gd name="adj" fmla="val 885"/>
            </a:avLst>
          </a:prstGeom>
          <a:solidFill>
            <a:srgbClr val="FFFFFF"/>
          </a:solidFill>
          <a:ln w="9526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page6_figure7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23806" y="34679449"/>
            <a:ext cx="14083666" cy="4305788"/>
          </a:xfrm>
          <a:prstGeom prst="rect">
            <a:avLst/>
          </a:prstGeom>
        </p:spPr>
      </p:pic>
      <p:sp>
        <p:nvSpPr>
          <p:cNvPr id="50" name="Rounded Rectangle 49"/>
          <p:cNvSpPr/>
          <p:nvPr/>
        </p:nvSpPr>
        <p:spPr>
          <a:xfrm>
            <a:off x="26479709" y="23579389"/>
            <a:ext cx="3127863" cy="1654378"/>
          </a:xfrm>
          <a:prstGeom prst="roundRect">
            <a:avLst>
              <a:gd name="adj" fmla="val 13820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19237058" y="23812391"/>
            <a:ext cx="2972526" cy="1188223"/>
          </a:xfrm>
          <a:prstGeom prst="roundRect">
            <a:avLst>
              <a:gd name="adj" fmla="val 19242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22858309" y="23812391"/>
            <a:ext cx="2972675" cy="1188223"/>
          </a:xfrm>
          <a:prstGeom prst="roundRect">
            <a:avLst>
              <a:gd name="adj" fmla="val 19242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19488364" y="24059083"/>
            <a:ext cx="694701" cy="694693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2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3109616" y="24059083"/>
            <a:ext cx="694700" cy="694693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2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6731016" y="24059232"/>
            <a:ext cx="694700" cy="694692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2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5523707" y="27574803"/>
            <a:ext cx="8627884" cy="735312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15523707" y="28300588"/>
            <a:ext cx="862788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24151591" y="27574803"/>
            <a:ext cx="2284224" cy="735312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24151591" y="28300588"/>
            <a:ext cx="228422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26435815" y="27574803"/>
            <a:ext cx="3171757" cy="735312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26435815" y="28300588"/>
            <a:ext cx="3171757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15523707" y="28310115"/>
            <a:ext cx="8627884" cy="7400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15523707" y="29040661"/>
            <a:ext cx="862788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24151591" y="28310115"/>
            <a:ext cx="2284224" cy="7400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24151591" y="29040661"/>
            <a:ext cx="228422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26435815" y="28310115"/>
            <a:ext cx="3171757" cy="7400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26435815" y="29040661"/>
            <a:ext cx="3171757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15523707" y="29050188"/>
            <a:ext cx="8627884" cy="7400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15523707" y="29780736"/>
            <a:ext cx="862788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24151591" y="29050188"/>
            <a:ext cx="2284224" cy="7400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24151591" y="29780736"/>
            <a:ext cx="228422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26435815" y="29050188"/>
            <a:ext cx="3171757" cy="7400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26435815" y="29780736"/>
            <a:ext cx="3171757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15523707" y="29790263"/>
            <a:ext cx="8627884" cy="740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15523707" y="30520809"/>
            <a:ext cx="8627884" cy="9526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24151591" y="29790263"/>
            <a:ext cx="2284224" cy="740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24151591" y="30520809"/>
            <a:ext cx="2284224" cy="9526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26435815" y="29790263"/>
            <a:ext cx="3171757" cy="740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26435815" y="30520809"/>
            <a:ext cx="3171757" cy="9526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15523707" y="30530335"/>
            <a:ext cx="8627884" cy="740073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15523707" y="31260881"/>
            <a:ext cx="862788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24151591" y="30530335"/>
            <a:ext cx="2284224" cy="740073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24151591" y="31260881"/>
            <a:ext cx="2284224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26435815" y="30530335"/>
            <a:ext cx="3171757" cy="740073"/>
          </a:xfrm>
          <a:prstGeom prst="rect">
            <a:avLst/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26435815" y="31260881"/>
            <a:ext cx="3171757" cy="9527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4594784" y="1291631"/>
            <a:ext cx="19791801" cy="23547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8065"/>
              </a:lnSpc>
              <a:spcBef>
                <a:spcPts val="0"/>
              </a:spcBef>
              <a:spcAft>
                <a:spcPts val="0"/>
              </a:spcAft>
            </a:pPr>
            <a:r>
              <a:rPr sz="7201" b="1" spc="-72">
                <a:solidFill>
                  <a:srgbClr val="FFFFFF"/>
                </a:solidFill>
                <a:latin typeface="Arial"/>
              </a:rPr>
              <a:t>High-Resolution Image Synthesis with Latent</a:t>
            </a:r>
          </a:p>
          <a:p>
            <a:pPr algn="ctr">
              <a:lnSpc>
                <a:spcPts val="8065"/>
              </a:lnSpc>
              <a:spcBef>
                <a:spcPts val="0"/>
              </a:spcBef>
              <a:spcAft>
                <a:spcPts val="0"/>
              </a:spcAft>
            </a:pPr>
            <a:r>
              <a:rPr sz="7201" b="1" spc="-72">
                <a:solidFill>
                  <a:srgbClr val="FFFFFF"/>
                </a:solidFill>
                <a:latin typeface="Arial"/>
              </a:rPr>
              <a:t>Diffusion Models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594784" y="3567796"/>
            <a:ext cx="19791801" cy="76210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FFFFFF"/>
                </a:solidFill>
                <a:latin typeface="Arial"/>
              </a:rPr>
              <a:t>Robin Rombach</a:t>
            </a:r>
            <a:r>
              <a:rPr sz="5040" b="0" baseline="30000">
                <a:solidFill>
                  <a:srgbClr val="FFFFFF"/>
                </a:solidFill>
                <a:latin typeface="Arial"/>
              </a:rPr>
              <a:t>1</a:t>
            </a:r>
            <a:r>
              <a:rPr sz="3600" b="0">
                <a:solidFill>
                  <a:srgbClr val="FFFFFF"/>
                </a:solidFill>
                <a:latin typeface="Arial"/>
              </a:rPr>
              <a:t>, Andreas Blattmann</a:t>
            </a:r>
            <a:r>
              <a:rPr sz="5040" b="0" baseline="30000">
                <a:solidFill>
                  <a:srgbClr val="FFFFFF"/>
                </a:solidFill>
                <a:latin typeface="Arial"/>
              </a:rPr>
              <a:t>1</a:t>
            </a:r>
            <a:r>
              <a:rPr sz="3600" b="0">
                <a:solidFill>
                  <a:srgbClr val="FFFFFF"/>
                </a:solidFill>
                <a:latin typeface="Arial"/>
              </a:rPr>
              <a:t>, Dominik Lorenz</a:t>
            </a:r>
            <a:r>
              <a:rPr sz="5040" b="0" baseline="30000">
                <a:solidFill>
                  <a:srgbClr val="FFFFFF"/>
                </a:solidFill>
                <a:latin typeface="Arial"/>
              </a:rPr>
              <a:t>1</a:t>
            </a:r>
            <a:r>
              <a:rPr sz="3600" b="0">
                <a:solidFill>
                  <a:srgbClr val="FFFFFF"/>
                </a:solidFill>
                <a:latin typeface="Arial"/>
              </a:rPr>
              <a:t>, Patrick Esser</a:t>
            </a:r>
            <a:r>
              <a:rPr sz="5040" b="0" baseline="30000">
                <a:solidFill>
                  <a:srgbClr val="FFFFFF"/>
                </a:solidFill>
                <a:latin typeface="Arial"/>
              </a:rPr>
              <a:t>2</a:t>
            </a:r>
            <a:r>
              <a:rPr sz="3600" b="0">
                <a:solidFill>
                  <a:srgbClr val="FFFFFF"/>
                </a:solidFill>
                <a:latin typeface="Arial"/>
              </a:rPr>
              <a:t>, Björn Ommer</a:t>
            </a:r>
            <a:r>
              <a:rPr sz="5040" b="0" baseline="3000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594784" y="4279154"/>
            <a:ext cx="19791801" cy="50801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480"/>
              </a:lnSpc>
              <a:spcBef>
                <a:spcPts val="0"/>
              </a:spcBef>
              <a:spcAft>
                <a:spcPts val="0"/>
              </a:spcAft>
            </a:pPr>
            <a:r>
              <a:rPr sz="2184" b="0" spc="48" baseline="30000">
                <a:solidFill>
                  <a:srgbClr val="FFFFFF"/>
                </a:solidFill>
                <a:latin typeface="Arial"/>
              </a:rPr>
              <a:t>1</a:t>
            </a:r>
            <a:r>
              <a:rPr sz="2400" b="0" spc="48">
                <a:solidFill>
                  <a:srgbClr val="FFFFFF"/>
                </a:solidFill>
                <a:latin typeface="Arial"/>
              </a:rPr>
              <a:t> LMU Munich &amp; IWR, Heidelberg University    </a:t>
            </a:r>
            <a:r>
              <a:rPr sz="3360" b="0" spc="48" baseline="30000">
                <a:solidFill>
                  <a:srgbClr val="FFFFFF"/>
                </a:solidFill>
                <a:latin typeface="Arial"/>
              </a:rPr>
              <a:t>2</a:t>
            </a:r>
            <a:r>
              <a:rPr sz="2400" b="0" spc="48">
                <a:solidFill>
                  <a:srgbClr val="FFFFFF"/>
                </a:solidFill>
                <a:latin typeface="Arial"/>
              </a:rPr>
              <a:t> Runway ML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31846" y="2274974"/>
            <a:ext cx="2291755" cy="93441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401"/>
              </a:lnSpc>
              <a:spcBef>
                <a:spcPts val="0"/>
              </a:spcBef>
              <a:spcAft>
                <a:spcPts val="0"/>
              </a:spcAft>
            </a:pPr>
            <a:r>
              <a:rPr sz="6401" b="1" spc="-64">
                <a:solidFill>
                  <a:srgbClr val="FFFFFF"/>
                </a:solidFill>
                <a:latin typeface="Arial"/>
              </a:rPr>
              <a:t>CVPR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727452" y="3148362"/>
            <a:ext cx="1064653" cy="67741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640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256">
                <a:solidFill>
                  <a:srgbClr val="FFFFFF"/>
                </a:solidFill>
                <a:latin typeface="Arial"/>
              </a:rPr>
              <a:t>2022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58991" y="6136330"/>
            <a:ext cx="14506381" cy="1204591"/>
          </a:xfrm>
          <a:prstGeom prst="rect">
            <a:avLst/>
          </a:prstGeom>
          <a:noFill/>
        </p:spPr>
        <p:txBody>
          <a:bodyPr wrap="square" lIns="0" rIns="4191791" tIns="0" bIns="190533">
            <a:spAutoFit/>
          </a:bodyPr>
          <a:lstStyle/>
          <a:p>
            <a:pPr algn="l">
              <a:lnSpc>
                <a:spcPts val="6601"/>
              </a:lnSpc>
              <a:spcBef>
                <a:spcPts val="0"/>
              </a:spcBef>
              <a:spcAft>
                <a:spcPts val="0"/>
              </a:spcAft>
            </a:pPr>
            <a:r>
              <a:rPr sz="6001" b="1">
                <a:solidFill>
                  <a:srgbClr val="AE2622"/>
                </a:solidFill>
                <a:latin typeface="Arial"/>
              </a:rPr>
              <a:t>Problem 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5523707" y="6136330"/>
            <a:ext cx="14506380" cy="1204591"/>
          </a:xfrm>
          <a:prstGeom prst="rect">
            <a:avLst/>
          </a:prstGeom>
          <a:noFill/>
        </p:spPr>
        <p:txBody>
          <a:bodyPr wrap="square" lIns="0" rIns="4191791" tIns="0" bIns="190533">
            <a:spAutoFit/>
          </a:bodyPr>
          <a:lstStyle/>
          <a:p>
            <a:pPr algn="l">
              <a:lnSpc>
                <a:spcPts val="6601"/>
              </a:lnSpc>
              <a:spcBef>
                <a:spcPts val="0"/>
              </a:spcBef>
              <a:spcAft>
                <a:spcPts val="0"/>
              </a:spcAft>
            </a:pPr>
            <a:r>
              <a:rPr sz="6001" b="1">
                <a:solidFill>
                  <a:srgbClr val="AE2622"/>
                </a:solidFill>
                <a:latin typeface="Arial"/>
              </a:rPr>
              <a:t>Motivation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58991" y="7526609"/>
            <a:ext cx="14506381" cy="309412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Diffusion models set the state of the art in image synthesis, but they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run </a:t>
            </a:r>
            <a:r>
              <a:rPr sz="3600" b="1">
                <a:solidFill>
                  <a:srgbClr val="111111"/>
                </a:solidFill>
                <a:latin typeface="Arial"/>
              </a:rPr>
              <a:t>directly in pixel space</a:t>
            </a:r>
            <a:r>
              <a:rPr sz="3600" b="0">
                <a:solidFill>
                  <a:srgbClr val="1C1C1C"/>
                </a:solidFill>
                <a:latin typeface="Arial"/>
              </a:rPr>
              <a:t> — so training the most powerful models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costs </a:t>
            </a:r>
            <a:r>
              <a:rPr sz="3816" b="1">
                <a:solidFill>
                  <a:srgbClr val="111111"/>
                </a:solidFill>
                <a:latin typeface="Arial"/>
              </a:rPr>
              <a:t>hundreds of GPU-days</a:t>
            </a:r>
            <a:r>
              <a:rPr sz="3600" b="0">
                <a:solidFill>
                  <a:srgbClr val="1C1C1C"/>
                </a:solidFill>
                <a:latin typeface="Arial"/>
              </a:rPr>
              <a:t>, and every sampling step is slow and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memory-hungry.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58991" y="10445688"/>
            <a:ext cx="14506381" cy="304843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This confines high-resolution generative modeling to the few labs with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massive compute, leaving a large carbon footprint and limiting access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for the broader research community. Sampling is also </a:t>
            </a:r>
            <a:r>
              <a:rPr sz="3600" b="1">
                <a:solidFill>
                  <a:srgbClr val="111111"/>
                </a:solidFill>
                <a:latin typeface="Arial"/>
              </a:rPr>
              <a:t>sequential</a:t>
            </a:r>
            <a:r>
              <a:rPr sz="3600" b="0">
                <a:solidFill>
                  <a:srgbClr val="1C1C1C"/>
                </a:solidFill>
                <a:latin typeface="Arial"/>
              </a:rPr>
              <a:t>, so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each image needs many costly denoising passes.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58991" y="13325042"/>
            <a:ext cx="14506381" cy="1492391"/>
          </a:xfrm>
          <a:prstGeom prst="rect">
            <a:avLst/>
          </a:prstGeom>
          <a:noFill/>
        </p:spPr>
        <p:txBody>
          <a:bodyPr wrap="none" lIns="320100" rIns="320100" tIns="54873" bIns="54873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0" i="1">
                <a:solidFill>
                  <a:srgbClr val="1C1C1C"/>
                </a:solidFill>
                <a:latin typeface="Arial"/>
              </a:rPr>
              <a:t>Training a top pixel-space diffusion model can take 150–1000</a:t>
            </a:r>
          </a:p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0" i="1">
                <a:solidFill>
                  <a:srgbClr val="1C1C1C"/>
                </a:solidFill>
                <a:latin typeface="Arial"/>
              </a:rPr>
              <a:t>V100-days — out of reach for all but a handful of labs.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58991" y="26014607"/>
            <a:ext cx="14506381" cy="1204591"/>
          </a:xfrm>
          <a:prstGeom prst="rect">
            <a:avLst/>
          </a:prstGeom>
          <a:noFill/>
        </p:spPr>
        <p:txBody>
          <a:bodyPr wrap="square" lIns="0" rIns="0" tIns="0" bIns="190533">
            <a:spAutoFit/>
          </a:bodyPr>
          <a:lstStyle/>
          <a:p>
            <a:pPr algn="l">
              <a:lnSpc>
                <a:spcPts val="6601"/>
              </a:lnSpc>
              <a:spcBef>
                <a:spcPts val="0"/>
              </a:spcBef>
              <a:spcAft>
                <a:spcPts val="0"/>
              </a:spcAft>
            </a:pPr>
            <a:r>
              <a:rPr sz="6001" b="1">
                <a:solidFill>
                  <a:srgbClr val="AE2622"/>
                </a:solidFill>
                <a:latin typeface="Arial"/>
              </a:rPr>
              <a:t>Headline Numbers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5523707" y="26014607"/>
            <a:ext cx="14506380" cy="1204591"/>
          </a:xfrm>
          <a:prstGeom prst="rect">
            <a:avLst/>
          </a:prstGeom>
          <a:noFill/>
        </p:spPr>
        <p:txBody>
          <a:bodyPr wrap="square" lIns="0" rIns="4191791" tIns="0" bIns="190533">
            <a:spAutoFit/>
          </a:bodyPr>
          <a:lstStyle/>
          <a:p>
            <a:pPr algn="l">
              <a:lnSpc>
                <a:spcPts val="6601"/>
              </a:lnSpc>
              <a:spcBef>
                <a:spcPts val="0"/>
              </a:spcBef>
              <a:spcAft>
                <a:spcPts val="0"/>
              </a:spcAft>
            </a:pPr>
            <a:r>
              <a:rPr sz="6001" b="1">
                <a:solidFill>
                  <a:srgbClr val="AE2622"/>
                </a:solidFill>
                <a:latin typeface="Arial"/>
              </a:rPr>
              <a:t>Key Results 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5523707" y="31521414"/>
            <a:ext cx="14506380" cy="1261740"/>
          </a:xfrm>
          <a:prstGeom prst="rect">
            <a:avLst/>
          </a:prstGeom>
          <a:noFill/>
        </p:spPr>
        <p:txBody>
          <a:bodyPr wrap="square" lIns="425733" rIns="425733" tIns="246474" bIns="246474">
            <a:spAutoFit/>
          </a:bodyPr>
          <a:lstStyle/>
          <a:p>
            <a:pPr algn="ctr">
              <a:lnSpc>
                <a:spcPts val="4763"/>
              </a:lnSpc>
              <a:spcBef>
                <a:spcPts val="0"/>
              </a:spcBef>
              <a:spcAft>
                <a:spcPts val="0"/>
              </a:spcAft>
            </a:pPr>
            <a:r>
              <a:rPr sz="3528" b="1">
                <a:solidFill>
                  <a:srgbClr val="AE2622"/>
                </a:solidFill>
                <a:latin typeface="Arial"/>
              </a:rPr>
              <a:t>−0.99 FID vs ADM-G — with 34% fewer parameters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58991" y="32766476"/>
            <a:ext cx="14506381" cy="1204589"/>
          </a:xfrm>
          <a:prstGeom prst="rect">
            <a:avLst/>
          </a:prstGeom>
          <a:noFill/>
        </p:spPr>
        <p:txBody>
          <a:bodyPr wrap="square" lIns="0" rIns="4191791" tIns="0" bIns="190533">
            <a:spAutoFit/>
          </a:bodyPr>
          <a:lstStyle/>
          <a:p>
            <a:pPr algn="l">
              <a:lnSpc>
                <a:spcPts val="6601"/>
              </a:lnSpc>
              <a:spcBef>
                <a:spcPts val="0"/>
              </a:spcBef>
              <a:spcAft>
                <a:spcPts val="0"/>
              </a:spcAft>
            </a:pPr>
            <a:r>
              <a:rPr sz="6001" b="1">
                <a:solidFill>
                  <a:srgbClr val="AE2622"/>
                </a:solidFill>
                <a:latin typeface="Arial"/>
              </a:rPr>
              <a:t>Ablation Study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5523707" y="32864825"/>
            <a:ext cx="14506380" cy="1582224"/>
          </a:xfrm>
          <a:prstGeom prst="rect">
            <a:avLst/>
          </a:prstGeom>
          <a:noFill/>
        </p:spPr>
        <p:txBody>
          <a:bodyPr wrap="square" lIns="0" rIns="0" tIns="189314" bIns="0">
            <a:spAutoFit/>
          </a:bodyPr>
          <a:lstStyle/>
          <a:p>
            <a:pPr algn="l">
              <a:lnSpc>
                <a:spcPts val="4637"/>
              </a:lnSpc>
              <a:spcBef>
                <a:spcPts val="0"/>
              </a:spcBef>
              <a:spcAft>
                <a:spcPts val="0"/>
              </a:spcAft>
            </a:pPr>
            <a:r>
              <a:rPr sz="2583" b="1" spc="155">
                <a:solidFill>
                  <a:srgbClr val="111111"/>
                </a:solidFill>
                <a:latin typeface="Arial"/>
              </a:rPr>
              <a:t>SO WHAT → </a:t>
            </a:r>
            <a:r>
              <a:rPr sz="3312" b="0" i="1">
                <a:solidFill>
                  <a:srgbClr val="1C1C1C"/>
                </a:solidFill>
                <a:latin typeface="Arial"/>
              </a:rPr>
              <a:t>LDM-4-G reaches near-SOTA class-conditional ImageNet FID using ~⅔ the parameters and a fraction of pixel-space compute.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58991" y="38452870"/>
            <a:ext cx="14506381" cy="1681638"/>
          </a:xfrm>
          <a:prstGeom prst="rect">
            <a:avLst/>
          </a:prstGeom>
          <a:noFill/>
        </p:spPr>
        <p:txBody>
          <a:bodyPr wrap="none" lIns="320100" rIns="320100" tIns="137184" bIns="137184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1">
                <a:solidFill>
                  <a:srgbClr val="FFFFFF"/>
                </a:solidFill>
                <a:latin typeface="Arial"/>
              </a:rPr>
              <a:t>The autoencoder's compression factor — not the diffusion</a:t>
            </a:r>
          </a:p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1">
                <a:solidFill>
                  <a:srgbClr val="FFFFFF"/>
                </a:solidFill>
                <a:latin typeface="Arial"/>
              </a:rPr>
              <a:t>model — is the decisive lever on quality and speed.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58991" y="39915164"/>
            <a:ext cx="14506381" cy="2259120"/>
          </a:xfrm>
          <a:prstGeom prst="rect">
            <a:avLst/>
          </a:prstGeom>
          <a:noFill/>
        </p:spPr>
        <p:txBody>
          <a:bodyPr wrap="square" lIns="0" rIns="0" tIns="189314" bIns="0">
            <a:spAutoFit/>
          </a:bodyPr>
          <a:lstStyle/>
          <a:p>
            <a:pPr algn="l">
              <a:lnSpc>
                <a:spcPts val="4637"/>
              </a:lnSpc>
              <a:spcBef>
                <a:spcPts val="0"/>
              </a:spcBef>
              <a:spcAft>
                <a:spcPts val="0"/>
              </a:spcAft>
            </a:pPr>
            <a:r>
              <a:rPr sz="2583" b="1" spc="155">
                <a:solidFill>
                  <a:srgbClr val="111111"/>
                </a:solidFill>
                <a:latin typeface="Arial"/>
              </a:rPr>
              <a:t>SO WHAT → </a:t>
            </a:r>
            <a:r>
              <a:rPr sz="3312" b="0" i="1">
                <a:solidFill>
                  <a:srgbClr val="1C1C1C"/>
                </a:solidFill>
                <a:latin typeface="Arial"/>
              </a:rPr>
              <a:t>Mild perceptual compression (f = 4–8) is the key lever balancing efficiency and quality — neither pixel-space LDM-1 nor aggressive f = 32 competes.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5523707" y="40596914"/>
            <a:ext cx="14506380" cy="1660756"/>
          </a:xfrm>
          <a:prstGeom prst="rect">
            <a:avLst/>
          </a:prstGeom>
          <a:noFill/>
        </p:spPr>
        <p:txBody>
          <a:bodyPr wrap="none" lIns="297236" rIns="297236" tIns="128038" bIns="128038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AE2622"/>
                </a:solidFill>
                <a:latin typeface="Arial"/>
              </a:rPr>
              <a:t>Also SOTA in inpainting, beats SR3 in super-resolution FID, and</a:t>
            </a:r>
          </a:p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AE2622"/>
                </a:solidFill>
                <a:latin typeface="Arial"/>
              </a:rPr>
              <a:t>powers text- &amp; layout-to-image synthesis.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5163959" y="4791283"/>
            <a:ext cx="935154" cy="4554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96">
                <a:solidFill>
                  <a:srgbClr val="FFFFFF"/>
                </a:solidFill>
                <a:latin typeface="Arial"/>
              </a:rPr>
              <a:t>Paper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650240" y="4791283"/>
            <a:ext cx="834926" cy="4554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96">
                <a:solidFill>
                  <a:srgbClr val="FFFFFF"/>
                </a:solidFill>
                <a:latin typeface="Arial"/>
              </a:rPr>
              <a:t>Code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5523452" y="7526609"/>
            <a:ext cx="14506643" cy="228632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Font typeface="Arial" panose="020B0604020202020204" pitchFamily="34" charset="0"/>
              <a:buChar char="•"/>
            </a:pPr>
            <a:r>
              <a:rPr sz="3600" b="0">
                <a:solidFill>
                  <a:srgbClr val="1C1C1C"/>
                </a:solidFill>
                <a:latin typeface="Arial"/>
              </a:rPr>
              <a:t>Most bits of an image encode </a:t>
            </a:r>
            <a:r>
              <a:rPr sz="3600" b="1">
                <a:solidFill>
                  <a:srgbClr val="111111"/>
                </a:solidFill>
                <a:latin typeface="Arial"/>
              </a:rPr>
              <a:t>imperceptible high-frequency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1">
                <a:solidFill>
                  <a:srgbClr val="111111"/>
                </a:solidFill>
                <a:latin typeface="Arial"/>
              </a:rPr>
              <a:t>detail</a:t>
            </a:r>
            <a:r>
              <a:rPr sz="3600" b="0">
                <a:solidFill>
                  <a:srgbClr val="1C1C1C"/>
                </a:solidFill>
                <a:latin typeface="Arial"/>
              </a:rPr>
              <a:t>; a likelihood model spends the bulk of its capacity and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compute on pixels, not semantics.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5523452" y="9674667"/>
            <a:ext cx="14506643" cy="228632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Font typeface="Arial" panose="020B0604020202020204" pitchFamily="34" charset="0"/>
              <a:buChar char="•"/>
            </a:pPr>
            <a:r>
              <a:rPr sz="3600" b="0">
                <a:solidFill>
                  <a:srgbClr val="1C1C1C"/>
                </a:solidFill>
                <a:latin typeface="Arial"/>
              </a:rPr>
              <a:t>Prior diffusion work down-weighted those details in the loss, yet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the network still had to be evaluated on </a:t>
            </a:r>
            <a:r>
              <a:rPr sz="3600" b="1">
                <a:solidFill>
                  <a:srgbClr val="111111"/>
                </a:solidFill>
                <a:latin typeface="Arial"/>
              </a:rPr>
              <a:t>every pixel</a:t>
            </a:r>
            <a:r>
              <a:rPr sz="3600" b="0">
                <a:solidFill>
                  <a:srgbClr val="1C1C1C"/>
                </a:solidFill>
                <a:latin typeface="Arial"/>
              </a:rPr>
              <a:t> — so the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wasted computation remained.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2225058" y="11822725"/>
            <a:ext cx="701443" cy="762108"/>
          </a:xfrm>
          <a:prstGeom prst="rect">
            <a:avLst/>
          </a:prstGeom>
          <a:noFill/>
        </p:spPr>
        <p:txBody>
          <a:bodyPr wrap="none" lIns="22864" rIns="22864" tIns="0" bIns="0">
            <a:spAutoFit/>
          </a:bodyPr>
          <a:lstStyle/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1">
                <a:solidFill>
                  <a:srgbClr val="AE2622"/>
                </a:solidFill>
                <a:latin typeface="Arial"/>
              </a:rPr>
              <a:t>vs.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003475" y="24106844"/>
            <a:ext cx="15722395" cy="11204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838"/>
              </a:lnSpc>
              <a:spcBef>
                <a:spcPts val="0"/>
              </a:spcBef>
              <a:spcAft>
                <a:spcPts val="0"/>
              </a:spcAft>
            </a:pPr>
            <a:r>
              <a:rPr sz="2952" b="0" i="1">
                <a:solidFill>
                  <a:srgbClr val="555555"/>
                </a:solidFill>
                <a:latin typeface="Arial"/>
              </a:rPr>
              <a:t>LDM architecture — an autoencoder maps pixels ↔ latent; a UNet denoises in latent space,</a:t>
            </a:r>
          </a:p>
          <a:p>
            <a:pPr algn="ctr">
              <a:lnSpc>
                <a:spcPts val="3838"/>
              </a:lnSpc>
              <a:spcBef>
                <a:spcPts val="0"/>
              </a:spcBef>
              <a:spcAft>
                <a:spcPts val="0"/>
              </a:spcAft>
            </a:pPr>
            <a:r>
              <a:rPr sz="2952" b="0" i="1">
                <a:solidFill>
                  <a:srgbClr val="555555"/>
                </a:solidFill>
                <a:latin typeface="Arial"/>
              </a:rPr>
              <a:t>conditioned via cross-attention (τθ).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321195" y="27312936"/>
            <a:ext cx="2842242" cy="166452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11402"/>
              </a:lnSpc>
              <a:spcBef>
                <a:spcPts val="0"/>
              </a:spcBef>
              <a:spcAft>
                <a:spcPts val="0"/>
              </a:spcAft>
            </a:pPr>
            <a:r>
              <a:rPr sz="12002" b="1" spc="-240">
                <a:solidFill>
                  <a:srgbClr val="AE2622"/>
                </a:solidFill>
                <a:latin typeface="Arial"/>
              </a:rPr>
              <a:t>5.11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846090" y="28849027"/>
            <a:ext cx="5880958" cy="5140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52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1C1C1C"/>
                </a:solidFill>
                <a:latin typeface="Arial"/>
              </a:rPr>
              <a:t>FID · CelebA-HQ 256² (LDM-4)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304363" y="29364429"/>
            <a:ext cx="4936914" cy="40295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276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1">
                <a:solidFill>
                  <a:srgbClr val="555555"/>
                </a:solidFill>
                <a:latin typeface="Arial"/>
              </a:rPr>
              <a:t>New state of the art on CelebA-HQ.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58738" y="34156755"/>
            <a:ext cx="14506642" cy="228632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3600" b="1">
                <a:solidFill>
                  <a:srgbClr val="111111"/>
                </a:solidFill>
                <a:latin typeface="Arial"/>
              </a:rPr>
              <a:t>Compression sweet spot:</a:t>
            </a:r>
            <a:r>
              <a:rPr sz="3600" b="0">
                <a:solidFill>
                  <a:srgbClr val="1C1C1C"/>
                </a:solidFill>
                <a:latin typeface="Arial"/>
              </a:rPr>
              <a:t> f = 4 and f = 8 reach far lower FID and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faster sampling than pixel-space LDM-1; aggressive f = 16/32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discard too much detail.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58738" y="36304814"/>
            <a:ext cx="14506642" cy="228632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3600" b="1">
                <a:solidFill>
                  <a:srgbClr val="111111"/>
                </a:solidFill>
                <a:latin typeface="Arial"/>
              </a:rPr>
              <a:t>Data-dependent:</a:t>
            </a:r>
            <a:r>
              <a:rPr sz="3600" b="0">
                <a:solidFill>
                  <a:srgbClr val="1C1C1C"/>
                </a:solidFill>
                <a:latin typeface="Arial"/>
              </a:rPr>
              <a:t> complex ImageNet benefits from more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compression than simple face data; VQ vs. KL latents trade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reconstruction against sample FID.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6087025" y="39116317"/>
            <a:ext cx="13345791" cy="1680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838"/>
              </a:lnSpc>
              <a:spcBef>
                <a:spcPts val="0"/>
              </a:spcBef>
              <a:spcAft>
                <a:spcPts val="0"/>
              </a:spcAft>
            </a:pPr>
            <a:r>
              <a:rPr sz="2952" b="0" i="1">
                <a:solidFill>
                  <a:srgbClr val="555555"/>
                </a:solidFill>
                <a:latin typeface="Arial"/>
              </a:rPr>
              <a:t>FID vs. sampling throughput across compression factors on CelebA-HQ (left)</a:t>
            </a:r>
          </a:p>
          <a:p>
            <a:pPr algn="ctr">
              <a:lnSpc>
                <a:spcPts val="3838"/>
              </a:lnSpc>
              <a:spcBef>
                <a:spcPts val="0"/>
              </a:spcBef>
              <a:spcAft>
                <a:spcPts val="0"/>
              </a:spcAft>
            </a:pPr>
            <a:r>
              <a:rPr sz="2952" b="0" i="1">
                <a:solidFill>
                  <a:srgbClr val="555555"/>
                </a:solidFill>
                <a:latin typeface="Arial"/>
              </a:rPr>
              <a:t>and ImageNet (right) — mild compression (LDM-4/8) gives the best quality–</a:t>
            </a:r>
          </a:p>
          <a:p>
            <a:pPr algn="ctr">
              <a:lnSpc>
                <a:spcPts val="3838"/>
              </a:lnSpc>
              <a:spcBef>
                <a:spcPts val="0"/>
              </a:spcBef>
              <a:spcAft>
                <a:spcPts val="0"/>
              </a:spcAft>
            </a:pPr>
            <a:r>
              <a:rPr sz="2952" b="0" i="1">
                <a:solidFill>
                  <a:srgbClr val="555555"/>
                </a:solidFill>
                <a:latin typeface="Arial"/>
              </a:rPr>
              <a:t>speed trade-off.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5738856" y="12014959"/>
            <a:ext cx="6341484" cy="57149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sz="2700" b="1" spc="135">
                <a:solidFill>
                  <a:srgbClr val="555555"/>
                </a:solidFill>
                <a:latin typeface="Arial"/>
              </a:rPr>
              <a:t>PIXEL SPACE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3235492" y="12014959"/>
            <a:ext cx="6341636" cy="57149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915"/>
              </a:lnSpc>
              <a:spcBef>
                <a:spcPts val="0"/>
              </a:spcBef>
              <a:spcAft>
                <a:spcPts val="0"/>
              </a:spcAft>
            </a:pPr>
            <a:r>
              <a:rPr sz="2700" b="1" spc="135">
                <a:solidFill>
                  <a:srgbClr val="555555"/>
                </a:solidFill>
                <a:latin typeface="Arial"/>
              </a:rPr>
              <a:t>LATENT SPACE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5738856" y="12580356"/>
            <a:ext cx="6341484" cy="228632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Spends capacity on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imperceptible detail; evaluates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every pixel.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3235492" y="12580356"/>
            <a:ext cx="6341636" cy="1524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Train where semantics live —</a:t>
            </a:r>
          </a:p>
          <a:p>
            <a:pPr algn="l">
              <a:lnSpc>
                <a:spcPts val="5220"/>
              </a:lnSpc>
              <a:spcBef>
                <a:spcPts val="0"/>
              </a:spcBef>
              <a:spcAft>
                <a:spcPts val="0"/>
              </a:spcAft>
            </a:pPr>
            <a:r>
              <a:rPr sz="3600" b="0">
                <a:solidFill>
                  <a:srgbClr val="1C1C1C"/>
                </a:solidFill>
                <a:latin typeface="Arial"/>
              </a:rPr>
              <a:t>a compact, perceptual code.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9236805" y="15770081"/>
            <a:ext cx="10681890" cy="309412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3600" b="1">
                <a:solidFill>
                  <a:srgbClr val="111111"/>
                </a:solidFill>
                <a:latin typeface="Arial"/>
              </a:rPr>
              <a:t>Stage 1 — autoencoder.</a:t>
            </a:r>
            <a:r>
              <a:rPr sz="3600" b="0">
                <a:solidFill>
                  <a:srgbClr val="1C1C1C"/>
                </a:solidFill>
                <a:latin typeface="Arial"/>
              </a:rPr>
              <a:t> A perceptual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autoencoder (KL- or VQ-regularized, perceptual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+ patch-adversarial loss) compresses images by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a factor </a:t>
            </a:r>
            <a:r>
              <a:rPr sz="3816" b="1">
                <a:solidFill>
                  <a:srgbClr val="111111"/>
                </a:solidFill>
                <a:latin typeface="Arial"/>
              </a:rPr>
              <a:t>f</a:t>
            </a:r>
            <a:r>
              <a:rPr sz="3600" b="0">
                <a:solidFill>
                  <a:srgbClr val="1C1C1C"/>
                </a:solidFill>
                <a:latin typeface="Arial"/>
              </a:rPr>
              <a:t> into a compact latent.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19236805" y="18620568"/>
            <a:ext cx="10681890" cy="304843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3600" b="1">
                <a:solidFill>
                  <a:srgbClr val="111111"/>
                </a:solidFill>
                <a:latin typeface="Arial"/>
              </a:rPr>
              <a:t>Stage 2 — latent diffusion.</a:t>
            </a:r>
            <a:r>
              <a:rPr sz="3600" b="0">
                <a:solidFill>
                  <a:srgbClr val="1C1C1C"/>
                </a:solidFill>
                <a:latin typeface="Arial"/>
              </a:rPr>
              <a:t> A time-conditional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UNet runs the diffusion process entirely in that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latent space, where every forward pass is far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cheaper than in pixels.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9236805" y="21431331"/>
            <a:ext cx="10681890" cy="228632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03014" indent="-503014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3600" b="1">
                <a:solidFill>
                  <a:srgbClr val="111111"/>
                </a:solidFill>
                <a:latin typeface="Arial"/>
              </a:rPr>
              <a:t>Conditioning.</a:t>
            </a:r>
            <a:r>
              <a:rPr sz="3600" b="0">
                <a:solidFill>
                  <a:srgbClr val="1C1C1C"/>
                </a:solidFill>
                <a:latin typeface="Arial"/>
              </a:rPr>
              <a:t> Cross-attention layers inject text,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layouts, or class labels, turning the UNet into a</a:t>
            </a:r>
          </a:p>
          <a:p>
            <a:pPr algn="l" marL="503014" indent="0">
              <a:lnSpc>
                <a:spcPts val="5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600" b="0">
                <a:solidFill>
                  <a:srgbClr val="1C1C1C"/>
                </a:solidFill>
                <a:latin typeface="Arial"/>
              </a:rPr>
              <a:t>general-purpose multi-modal generator.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22278028" y="23942581"/>
            <a:ext cx="527192" cy="10670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7309"/>
              </a:lnSpc>
              <a:spcBef>
                <a:spcPts val="0"/>
              </a:spcBef>
              <a:spcAft>
                <a:spcPts val="0"/>
              </a:spcAft>
            </a:pPr>
            <a:r>
              <a:rPr sz="5040" b="1">
                <a:solidFill>
                  <a:srgbClr val="AE2622"/>
                </a:solidFill>
                <a:latin typeface="Arial"/>
              </a:rPr>
              <a:t>›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5899428" y="23942581"/>
            <a:ext cx="527192" cy="10670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7309"/>
              </a:lnSpc>
              <a:spcBef>
                <a:spcPts val="0"/>
              </a:spcBef>
              <a:spcAft>
                <a:spcPts val="0"/>
              </a:spcAft>
            </a:pPr>
            <a:r>
              <a:rPr sz="5040" b="1">
                <a:solidFill>
                  <a:srgbClr val="AE2622"/>
                </a:solidFill>
                <a:latin typeface="Arial"/>
              </a:rPr>
              <a:t>›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27608430" y="23707346"/>
            <a:ext cx="1800270" cy="16082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Cross-</a:t>
            </a:r>
          </a:p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attn</a:t>
            </a:r>
          </a:p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condition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20365779" y="23940348"/>
            <a:ext cx="1640273" cy="10721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Encode</a:t>
            </a:r>
          </a:p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→ latent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3987030" y="23940348"/>
            <a:ext cx="1640427" cy="10721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Diffuse</a:t>
            </a:r>
          </a:p>
          <a:p>
            <a:pPr algn="l">
              <a:lnSpc>
                <a:spcPts val="3672"/>
              </a:lnSpc>
              <a:spcBef>
                <a:spcPts val="0"/>
              </a:spcBef>
              <a:spcAft>
                <a:spcPts val="0"/>
              </a:spcAft>
            </a:pPr>
            <a:r>
              <a:rPr sz="3060" b="1">
                <a:solidFill>
                  <a:srgbClr val="1C1C1C"/>
                </a:solidFill>
                <a:latin typeface="Arial"/>
              </a:rPr>
              <a:t>in latent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15523707" y="27574803"/>
            <a:ext cx="8886720" cy="845608"/>
          </a:xfrm>
          <a:prstGeom prst="rect">
            <a:avLst/>
          </a:prstGeom>
          <a:noFill/>
        </p:spPr>
        <p:txBody>
          <a:bodyPr wrap="square" lIns="76214" rIns="76214" tIns="57160" bIns="57160">
            <a:spAutoFit/>
          </a:bodyPr>
          <a:lstStyle/>
          <a:p>
            <a:pPr algn="l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Class-cond. ImageNet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24151591" y="27574803"/>
            <a:ext cx="2352750" cy="845608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FID ↓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26435815" y="27574803"/>
            <a:ext cx="3266909" cy="845608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Params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5523707" y="28310115"/>
            <a:ext cx="8886720" cy="851083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l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1C1C1C"/>
                </a:solidFill>
                <a:latin typeface="Arial"/>
              </a:rPr>
              <a:t>ADM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4151591" y="28310115"/>
            <a:ext cx="2352750" cy="851083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10.94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6435815" y="28310115"/>
            <a:ext cx="3266909" cy="851083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554M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5523707" y="29050188"/>
            <a:ext cx="8886720" cy="851086"/>
          </a:xfrm>
          <a:prstGeom prst="rect">
            <a:avLst/>
          </a:prstGeom>
          <a:noFill/>
        </p:spPr>
        <p:txBody>
          <a:bodyPr wrap="square" lIns="76214" rIns="76214" tIns="57160" bIns="57160">
            <a:spAutoFit/>
          </a:bodyPr>
          <a:lstStyle/>
          <a:p>
            <a:pPr algn="l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1C1C1C"/>
                </a:solidFill>
                <a:latin typeface="Arial"/>
              </a:rPr>
              <a:t>LDM-4 (ours, no cfg)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24151591" y="29050188"/>
            <a:ext cx="2352750" cy="851086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10.56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6435815" y="29050188"/>
            <a:ext cx="3266909" cy="851086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400M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5523707" y="29790263"/>
            <a:ext cx="8886720" cy="851082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l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1C1C1C"/>
                </a:solidFill>
                <a:latin typeface="Arial"/>
              </a:rPr>
              <a:t>ADM-G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4151591" y="29790263"/>
            <a:ext cx="2352750" cy="851082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4.59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26435815" y="29790263"/>
            <a:ext cx="3266909" cy="851082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0">
                <a:solidFill>
                  <a:srgbClr val="1C1C1C"/>
                </a:solidFill>
                <a:latin typeface="Arial"/>
              </a:rPr>
              <a:t>608M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1767923" y="30295547"/>
            <a:ext cx="1395987" cy="8177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5601"/>
              </a:lnSpc>
              <a:spcBef>
                <a:spcPts val="0"/>
              </a:spcBef>
              <a:spcAft>
                <a:spcPts val="0"/>
              </a:spcAft>
            </a:pPr>
            <a:r>
              <a:rPr sz="5601" b="1" spc="-56">
                <a:solidFill>
                  <a:srgbClr val="AE2622"/>
                </a:solidFill>
                <a:latin typeface="Arial"/>
              </a:rPr>
              <a:t>3.60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4715304" y="30295547"/>
            <a:ext cx="2541558" cy="8177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5601"/>
              </a:lnSpc>
              <a:spcBef>
                <a:spcPts val="0"/>
              </a:spcBef>
              <a:spcAft>
                <a:spcPts val="0"/>
              </a:spcAft>
            </a:pPr>
            <a:r>
              <a:rPr sz="5601" b="1" spc="-56">
                <a:solidFill>
                  <a:srgbClr val="AE2622"/>
                </a:solidFill>
                <a:latin typeface="Arial"/>
              </a:rPr>
              <a:t>1×A100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8360956" y="30295547"/>
            <a:ext cx="2248844" cy="81771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601"/>
              </a:lnSpc>
              <a:spcBef>
                <a:spcPts val="0"/>
              </a:spcBef>
              <a:spcAft>
                <a:spcPts val="0"/>
              </a:spcAft>
            </a:pPr>
            <a:r>
              <a:rPr sz="5601" b="1" spc="-56">
                <a:solidFill>
                  <a:srgbClr val="AE2622"/>
                </a:solidFill>
                <a:latin typeface="Arial"/>
              </a:rPr>
              <a:t>f = 4–8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2077135" y="30295547"/>
            <a:ext cx="1810845" cy="81771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5601"/>
              </a:lnSpc>
              <a:spcBef>
                <a:spcPts val="0"/>
              </a:spcBef>
              <a:spcAft>
                <a:spcPts val="0"/>
              </a:spcAft>
            </a:pPr>
            <a:r>
              <a:rPr sz="5601" b="1" spc="-56">
                <a:solidFill>
                  <a:srgbClr val="AE2622"/>
                </a:solidFill>
                <a:latin typeface="Arial"/>
              </a:rPr>
              <a:t>≥1.6×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15523707" y="30530335"/>
            <a:ext cx="8886720" cy="851083"/>
          </a:xfrm>
          <a:prstGeom prst="rect">
            <a:avLst/>
          </a:prstGeom>
          <a:noFill/>
        </p:spPr>
        <p:txBody>
          <a:bodyPr wrap="square" lIns="76214" rIns="76214" tIns="57160" bIns="57160">
            <a:spAutoFit/>
          </a:bodyPr>
          <a:lstStyle/>
          <a:p>
            <a:pPr algn="l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LDM-4-G (ours)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4151591" y="30530335"/>
            <a:ext cx="2352750" cy="851083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3.60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6435815" y="30530335"/>
            <a:ext cx="3266909" cy="851083"/>
          </a:xfrm>
          <a:prstGeom prst="rect">
            <a:avLst/>
          </a:prstGeom>
          <a:noFill/>
        </p:spPr>
        <p:txBody>
          <a:bodyPr wrap="none" lIns="76214" rIns="76214" tIns="57160" bIns="57160">
            <a:spAutoFit/>
          </a:bodyPr>
          <a:lstStyle/>
          <a:p>
            <a:pPr algn="ctr">
              <a:lnSpc>
                <a:spcPts val="4855"/>
              </a:lnSpc>
              <a:spcBef>
                <a:spcPts val="0"/>
              </a:spcBef>
              <a:spcAft>
                <a:spcPts val="0"/>
              </a:spcAft>
            </a:pPr>
            <a:r>
              <a:rPr sz="3348" b="1">
                <a:solidFill>
                  <a:srgbClr val="AE2622"/>
                </a:solidFill>
                <a:latin typeface="Arial"/>
              </a:rPr>
              <a:t>400M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922349" y="31090227"/>
            <a:ext cx="3137869" cy="840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555555"/>
                </a:solidFill>
                <a:latin typeface="Arial"/>
              </a:rPr>
              <a:t>FID · ImageNet (LDM-</a:t>
            </a:r>
          </a:p>
          <a:p>
            <a:pPr algn="ctr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555555"/>
                </a:solidFill>
                <a:latin typeface="Arial"/>
              </a:rPr>
              <a:t>4-G)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4551933" y="31090227"/>
            <a:ext cx="2878257" cy="8409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555555"/>
                </a:solidFill>
                <a:latin typeface="Arial"/>
              </a:rPr>
              <a:t>all main experiments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8258589" y="31090227"/>
            <a:ext cx="2459721" cy="8409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555555"/>
                </a:solidFill>
                <a:latin typeface="Arial"/>
              </a:rPr>
              <a:t>best compression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11685817" y="31090227"/>
            <a:ext cx="2617113" cy="84098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555555"/>
                </a:solidFill>
                <a:latin typeface="Arial"/>
              </a:rPr>
              <a:t>inpainting FID gain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