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Default Extension="png" ContentType="image/png"/>
  <Default Extension="mp3" ContentType="audio/m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notesSlides/_rels/notesSlide1.xml.rels><?xml version="1.0" encoding="UTF-8" standalone="yes"?>
<Relationships xmlns="http://schemas.openxmlformats.org/package/2006/relationships">
  <Relationship Id="rId1"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Today we are reading what is probably the single most influential machine learning paper of the last decade: Attention Is All You Need, by Vaswani and seven coauthors at Google Brain, Google Research, and the University of Toronto, presented at NeurIPS 2017. The title is the thesis: drop recurrence and convolution, use only attention, and you get a model that is faster to train, easier to parallelize, and stronger on machine translation than anything that came before. Over the next sixteen slides we'll walk through what the Transformer actually is, how the attention mechanism works, why the authors chose this design, and what the experiments showed.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The supporting cast inside every layer is just three small ideas. The position-wise feed-forward network is two linear layers with a ReLU between, applied identically at every position, with an inner dimension of 2048. The residual connection adds the sub-layer's input back to its output, which keeps the gradient signal flowing through deep stacks. Layer normalization then standardizes across the feature dimension. Put them together and the output of every sub-layer is LayerNorm of x plus Sublayer of x. Nothing here is novel by itself — but composing them around attention is what makes the architecture trainable at depth.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Because there is no recurrence and no convolution, the model has no built-in notion of token order. The authors recover order with a deterministic sinusoidal positional encoding added to each input embedding. Even dimensions use a sine wave, odd dimensions use a cosine wave, and the wavelengths form a geometric progression from two pi up to ten thousand times two pi. The neat property is that for any fixed offset k, the encoding at position pos plus k is a linear function of the encoding at pos — so the model can easily learn to attend by relative position via a simple linear combination. Order is injected, not learned.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This is table one from the paper, and it is the strongest argument for self-attention. A self-attention layer pays O of n squared times d in compute, but in exchange every pair of positions is exactly one operation apart. A recurrent layer pays O of n times d squared, but it takes O of n sequential operations and the maximum path length between two positions is O of n. Convolutional layers fall in between. For typical NLP workloads where the sequence length is shorter than the representation dimension, self-attention is actually faster than recurrence — and the constant path length makes long-range dependencies far easier to learn.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A quick word on how this was trained. The base model trains in twelve hours on eight P100 GPUs in one machine; the big model trains in three and a half days on the same hardware. Batches were grouped by similar sequence length to keep about twenty-five thousand source and twenty-five thousand target tokens per batch. The optimizer is Adam with beta two pushed up to 0.98, and a custom learning rate schedule that warms up linearly for four thousand steps then decays as one over the square root of the step count. Regularization is dropout at 0.1 applied to every sub-layer output and to the sum of embedding and positional encoding, plus label smoothing of 0.1.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Here are the headline results — table two from the paper. The Transformer big scores 28.4 BLEU on English to German, beating the previous best ensemble by two full BLEU points as a single model. On English to French it scores 41.8, a new single-model state of the art. And it does all this with about 2.3 times 10 to the 19 training floating-point operations, which is well below most strong baselines. The base model alone, trained in twelve hours, already beats almost every prior published model. The combination of better quality and lower training cost is what made this paper land so hard.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The variation study in table three gives us five takeaways worth remembering. First, head count has a sweet spot: a single head loses about 0.9 BLEU compared to eight heads, but going to thirty-two also degrades. Second, the key dimension matters more than the value dimension — determining compatibility is the harder learning problem. Third, scaling up the model dimension and the depth consistently improves quality, so the architecture scales monotonically with capacity. Fourth, dropout is essential — removing it loses roughly half a BLEU to a full BLEU point even at p equals 0.1. Fifth, label smoothing slightly hurts perplexity but improves BLEU, which is a reminder to optimize for the metric you actually ship 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To close — this 2017 paper turned out to be one of the most consequential architectural ideas in modern machine learning. The Transformer became the substrate for BERT, for GPT, for T5, for the Vision Transformer, for AlphaFold, for CLIP, for almost every large language model in production today, including the one talking to you right now. The core insight — that just attention, with no recurrence and no convolution, is the right inductive bias for sequence modeling — turned out to generalize far beyond translation, to almost every modality we work with. One paper, a generation of models.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Before we get into the architecture, let's see what the paper is actually claiming. On the WMT 2014 English to German translation task, the Transformer big model scored 28.4 BLEU, beating the previous best ensemble by two full points as a single model. On WMT 2014 English to French, it set a new single-model state of the art at 41.8 BLEU. And it did all this by training for three and a half days on eight P100 GPUs — a small fraction of the cost of the strong baselines. The architecture has no recurrence and no convolution; it is built entirely from attention and feed-forward layers. Quality up, cost down, parallelization unlocked.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To appreciate the move, it helps to look at where sequence modeling was sitting in 2017. Recurrent networks — RNNs, LSTMs, GRUs — were the default, but they compute step by step and resist parallelization. Convolutional alternatives like ByteNet and ConvS2S could parallelize, but signals between distant positions still had to travel through many layers, growing linearly or logarithmically with distance. Self-attention does something different: every position relates to every other position in one constant-time hop. Visually you can think of it as moving from a chain to a local field to a fully connected mesh — and that mesh is what the Transformer leans into.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Let's name the constraints the authors are trying to lift. First, the sequential bottleneck: in any RNN, hidden state at time t depends on hidden state at t minus one, so you cannot parallelize within a single training example. Second, long-range path length: distant tokens have to be related through many intermediate operations, which makes learning long-range dependencies hard. Third, memory ceiling: long sequences eat GPU memory, capping batch size and throughput. The Transformer attacks all three at once by replacing the entire backbone with attention.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This is figure one from the paper — the Transformer architecture. Read it from the bottom up. Inputs and outputs both come in as embeddings, with a sinusoidal positional encoding added. The encoder on the left is a stack of six identical layers; each layer has multi-head self-attention followed by a position-wise feed-forward network, with Add and Norm wrapping each sub-layer. The decoder on the right is also six layers, but inserts a third sub-layer that attends back to the encoder output, and its self-attention is masked so it cannot peek at future tokens. The whole thing ends with a linear projection and softmax to produce token probabilities. The skeleton is the same as prior seq2seq models — what is new is what fills the boxes.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Let's compare the encoder and decoder side by side. The encoder has two sub-layers per block: multi-head self-attention, then a position-wise feed-forward network. The decoder has three: masked multi-head self-attention, then encoder-decoder attention, then the feed-forward network. Around every sub-layer the same wrapper applies — output equals LayerNorm of x plus Sublayer of x, the classic residual connection plus normalization. All sub-layers and embeddings emit a 512-dimensional vector so the residual addition is well-defined. The three asymmetries on the decoder side are the third sub-layer, the causal mask that preserves auto-regression, and the one-position shift of the output embeddings.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Here is the heart of the model — scaled dot-product attention. You start with three matrices: queries Q, keys K, and values V. You compute the dot product of every query with every key, scale by the square root of the key dimension, apply a row-wise softmax to get attention weights, and then multiply by V to produce the output. The scaling factor matters. For large key dimensions the dot products grow in magnitude, pushing the softmax into regions with vanishingly small gradients. Dividing by root d sub k counteracts that. Once you have the weights, the output is just a weighted average of the value vectors — that's all attention 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Multi-head attention is the next move. Instead of running one attention function over the full 512-dimensional vectors, the authors split into h equals eight independent heads, each operating on 64-dimensional projections of Q, K, and V. The projections are learned, so each head can specialize on a different kind of relationship. The heads run in parallel, their outputs are concatenated, and a final linear projection maps back to 512. The total compute is roughly the same as a single full-dimensional head, but the model gains the ability to attend to different representation subspaces at different positions simultaneously.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The same attention mechanism shows up in three places in the Transformer, with three slightly different roles. In encoder self-attention, queries, keys, and values all come from the previous encoder layer; every source position attends to every other. In decoder masked self-attention, the same setup applies, but illegal future positions are set to minus infinity before the softmax, so position i attends only to positions less than or equal to i — that's how auto-regression is preserved. In encoder-decoder attention, queries come from the decoder while keys and values come from the encoder output, letting every decoder position retrieve relevant information from anywhere in the source sequence. One mechanism, three roles.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5964d0aa44935984.png"/>
  <Relationship Id="rId3" Type="http://schemas.openxmlformats.org/officeDocument/2006/relationships/notesSlide" Target="../notesSlides/notesSlide1.xml"/>
  <Relationship Id="rId4" Type="http://schemas.microsoft.com/office/2007/relationships/media" Target="../media/narration1.mp3"/>
  <Relationship Id="rId5" Type="http://schemas.openxmlformats.org/officeDocument/2006/relationships/audio" Target="../media/narration1.mp3"/>
  <Relationship Id="rId6" Type="http://schemas.openxmlformats.org/officeDocument/2006/relationships/image" Target="../media/narration_poster.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e5162ee76ccbe8f.png"/>
  <Relationship Id="rId3" Type="http://schemas.openxmlformats.org/officeDocument/2006/relationships/notesSlide" Target="../notesSlides/notesSlide10.xml"/>
  <Relationship Id="rId4" Type="http://schemas.microsoft.com/office/2007/relationships/media" Target="../media/narration10.mp3"/>
  <Relationship Id="rId5" Type="http://schemas.openxmlformats.org/officeDocument/2006/relationships/audio" Target="../media/narration10.mp3"/>
  <Relationship Id="rId6" Type="http://schemas.openxmlformats.org/officeDocument/2006/relationships/image" Target="../media/narration_poster.pn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62a9c8c539a2c9e.png"/>
  <Relationship Id="rId3" Type="http://schemas.openxmlformats.org/officeDocument/2006/relationships/image" Target="../media/image_d515b9dee6e7320b.png"/>
  <Relationship Id="rId4" Type="http://schemas.openxmlformats.org/officeDocument/2006/relationships/notesSlide" Target="../notesSlides/notesSlide11.xml"/>
  <Relationship Id="rId5" Type="http://schemas.microsoft.com/office/2007/relationships/media" Target="../media/narration11.mp3"/>
  <Relationship Id="rId6" Type="http://schemas.openxmlformats.org/officeDocument/2006/relationships/audio" Target="../media/narration11.mp3"/>
  <Relationship Id="rId7" Type="http://schemas.openxmlformats.org/officeDocument/2006/relationships/image" Target="../media/narration_poster.pn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 Id="rId3" Type="http://schemas.microsoft.com/office/2007/relationships/media" Target="../media/narration12.mp3"/>
  <Relationship Id="rId4" Type="http://schemas.openxmlformats.org/officeDocument/2006/relationships/audio" Target="../media/narration12.mp3"/>
  <Relationship Id="rId5" Type="http://schemas.openxmlformats.org/officeDocument/2006/relationships/image" Target="../media/narration_poster.pn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 Id="rId3" Type="http://schemas.microsoft.com/office/2007/relationships/media" Target="../media/narration13.mp3"/>
  <Relationship Id="rId4" Type="http://schemas.openxmlformats.org/officeDocument/2006/relationships/audio" Target="../media/narration13.mp3"/>
  <Relationship Id="rId5" Type="http://schemas.openxmlformats.org/officeDocument/2006/relationships/image" Target="../media/narration_poster.pn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 Id="rId3" Type="http://schemas.microsoft.com/office/2007/relationships/media" Target="../media/narration14.mp3"/>
  <Relationship Id="rId4" Type="http://schemas.openxmlformats.org/officeDocument/2006/relationships/audio" Target="../media/narration14.mp3"/>
  <Relationship Id="rId5" Type="http://schemas.openxmlformats.org/officeDocument/2006/relationships/image" Target="../media/narration_poster.pn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 Id="rId3" Type="http://schemas.microsoft.com/office/2007/relationships/media" Target="../media/narration15.mp3"/>
  <Relationship Id="rId4" Type="http://schemas.openxmlformats.org/officeDocument/2006/relationships/audio" Target="../media/narration15.mp3"/>
  <Relationship Id="rId5" Type="http://schemas.openxmlformats.org/officeDocument/2006/relationships/image" Target="../media/narration_poster.pn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b5ea1a692635cd7.png"/>
  <Relationship Id="rId3" Type="http://schemas.openxmlformats.org/officeDocument/2006/relationships/notesSlide" Target="../notesSlides/notesSlide16.xml"/>
  <Relationship Id="rId4" Type="http://schemas.microsoft.com/office/2007/relationships/media" Target="../media/narration16.mp3"/>
  <Relationship Id="rId5" Type="http://schemas.openxmlformats.org/officeDocument/2006/relationships/audio" Target="../media/narration16.mp3"/>
  <Relationship Id="rId6" Type="http://schemas.openxmlformats.org/officeDocument/2006/relationships/image" Target="../media/narration_poster.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 Id="rId3" Type="http://schemas.microsoft.com/office/2007/relationships/media" Target="../media/narration2.mp3"/>
  <Relationship Id="rId4" Type="http://schemas.openxmlformats.org/officeDocument/2006/relationships/audio" Target="../media/narration2.mp3"/>
  <Relationship Id="rId5" Type="http://schemas.openxmlformats.org/officeDocument/2006/relationships/image" Target="../media/narration_poster.pn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38136941d1a9bff.png"/>
  <Relationship Id="rId3" Type="http://schemas.openxmlformats.org/officeDocument/2006/relationships/notesSlide" Target="../notesSlides/notesSlide3.xml"/>
  <Relationship Id="rId4" Type="http://schemas.microsoft.com/office/2007/relationships/media" Target="../media/narration3.mp3"/>
  <Relationship Id="rId5" Type="http://schemas.openxmlformats.org/officeDocument/2006/relationships/audio" Target="../media/narration3.mp3"/>
  <Relationship Id="rId6" Type="http://schemas.openxmlformats.org/officeDocument/2006/relationships/image" Target="../media/narration_poster.pn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281dbbd5d21d30d.png"/>
  <Relationship Id="rId3" Type="http://schemas.openxmlformats.org/officeDocument/2006/relationships/notesSlide" Target="../notesSlides/notesSlide4.xml"/>
  <Relationship Id="rId4" Type="http://schemas.microsoft.com/office/2007/relationships/media" Target="../media/narration4.mp3"/>
  <Relationship Id="rId5" Type="http://schemas.openxmlformats.org/officeDocument/2006/relationships/audio" Target="../media/narration4.mp3"/>
  <Relationship Id="rId6" Type="http://schemas.openxmlformats.org/officeDocument/2006/relationships/image" Target="../media/narration_poster.pn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4600534513de67d.png"/>
  <Relationship Id="rId3" Type="http://schemas.openxmlformats.org/officeDocument/2006/relationships/notesSlide" Target="../notesSlides/notesSlide5.xml"/>
  <Relationship Id="rId4" Type="http://schemas.microsoft.com/office/2007/relationships/media" Target="../media/narration5.mp3"/>
  <Relationship Id="rId5" Type="http://schemas.openxmlformats.org/officeDocument/2006/relationships/audio" Target="../media/narration5.mp3"/>
  <Relationship Id="rId6" Type="http://schemas.openxmlformats.org/officeDocument/2006/relationships/image" Target="../media/narration_poster.pn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 Id="rId3" Type="http://schemas.microsoft.com/office/2007/relationships/media" Target="../media/narration6.mp3"/>
  <Relationship Id="rId4" Type="http://schemas.openxmlformats.org/officeDocument/2006/relationships/audio" Target="../media/narration6.mp3"/>
  <Relationship Id="rId5" Type="http://schemas.openxmlformats.org/officeDocument/2006/relationships/image" Target="../media/narration_poster.pn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771059132e36110.png"/>
  <Relationship Id="rId3" Type="http://schemas.openxmlformats.org/officeDocument/2006/relationships/notesSlide" Target="../notesSlides/notesSlide7.xml"/>
  <Relationship Id="rId4" Type="http://schemas.microsoft.com/office/2007/relationships/media" Target="../media/narration7.mp3"/>
  <Relationship Id="rId5" Type="http://schemas.openxmlformats.org/officeDocument/2006/relationships/audio" Target="../media/narration7.mp3"/>
  <Relationship Id="rId6" Type="http://schemas.openxmlformats.org/officeDocument/2006/relationships/image" Target="../media/narration_poster.pn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19a174380c7cd30.png"/>
  <Relationship Id="rId3" Type="http://schemas.openxmlformats.org/officeDocument/2006/relationships/image" Target="../media/image_79629329ad085fcc.png"/>
  <Relationship Id="rId4" Type="http://schemas.openxmlformats.org/officeDocument/2006/relationships/notesSlide" Target="../notesSlides/notesSlide8.xml"/>
  <Relationship Id="rId5" Type="http://schemas.microsoft.com/office/2007/relationships/media" Target="../media/narration8.mp3"/>
  <Relationship Id="rId6" Type="http://schemas.openxmlformats.org/officeDocument/2006/relationships/audio" Target="../media/narration8.mp3"/>
  <Relationship Id="rId7" Type="http://schemas.openxmlformats.org/officeDocument/2006/relationships/image" Target="../media/narration_poster.pn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 Id="rId3" Type="http://schemas.microsoft.com/office/2007/relationships/media" Target="../media/narration9.mp3"/>
  <Relationship Id="rId4" Type="http://schemas.openxmlformats.org/officeDocument/2006/relationships/audio" Target="../media/narration9.mp3"/>
  <Relationship Id="rId5" Type="http://schemas.openxmlformats.org/officeDocument/2006/relationships/image" Target="../media/narration_poster.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gradFill>
              <a:gsLst>
                <a:gs pos="0">
                  <a:srgbClr val="FFFFFF">
                    <a:alpha val="96000"/>
                  </a:srgbClr>
                </a:gs>
                <a:gs pos="42000">
                  <a:srgbClr val="FFFFFF">
                    <a:alpha val="85000"/>
                  </a:srgbClr>
                </a:gs>
                <a:gs pos="70000">
                  <a:srgbClr val="FFFFFF">
                    <a:alpha val="0"/>
                  </a:srgbClr>
                </a:gs>
              </a:gsLst>
              <a:lin ang="0" scaled="1"/>
            </a:gradFill>
            <a:ln>
              <a:noFill/>
            </a:ln>
          </p:spPr>
        </p:sp>
      </p:grpSp>
      <p:grpSp>
        <p:nvGrpSpPr>
          <p:cNvPr id="9" name="Group 9"/>
          <p:cNvGrpSpPr/>
          <p:nvPr/>
        </p:nvGrpSpPr>
        <p:grpSpPr>
          <a:xfrm>
            <a:off x="749618" y="1143000"/>
            <a:ext cx="1860041" cy="695325"/>
            <a:chOff x="749618" y="1143000"/>
            <a:chExt cx="1860041" cy="695325"/>
          </a:xfrm>
        </p:grpSpPr>
        <p:sp>
          <p:nvSpPr>
            <p:cNvPr id="6" name="Rectangle 6"/>
            <p:cNvSpPr/>
            <p:nvPr/>
          </p:nvSpPr>
          <p:spPr>
            <a:xfrm>
              <a:off x="762000" y="1143000"/>
              <a:ext cx="762000" cy="38100"/>
            </a:xfrm>
            <a:prstGeom prst="rect">
              <a:avLst/>
            </a:prstGeom>
            <a:solidFill>
              <a:srgbClr val="3182CE"/>
            </a:solidFill>
            <a:ln>
              <a:noFill/>
            </a:ln>
          </p:spPr>
        </p:sp>
        <p:sp>
          <p:nvSpPr>
            <p:cNvPr id="7" name="TextBox 7"/>
            <p:cNvSpPr txBox="1"/>
            <p:nvPr/>
          </p:nvSpPr>
          <p:spPr>
            <a:xfrm>
              <a:off x="749618" y="1418749"/>
              <a:ext cx="1198812"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PAPER · DEEP READ</a:t>
              </a:r>
            </a:p>
          </p:txBody>
        </p:sp>
        <p:sp>
          <p:nvSpPr>
            <p:cNvPr id="8" name="TextBox 8"/>
            <p:cNvSpPr txBox="1"/>
            <p:nvPr/>
          </p:nvSpPr>
          <p:spPr>
            <a:xfrm>
              <a:off x="750570" y="1655445"/>
              <a:ext cx="1859089" cy="182880"/>
            </a:xfrm>
            <a:prstGeom prst="rect">
              <a:avLst/>
            </a:prstGeom>
            <a:noFill/>
            <a:ln>
              <a:noFill/>
            </a:ln>
          </p:spPr>
          <p:txBody>
            <a:bodyPr wrap="none" lIns="0" tIns="0" rIns="0" bIns="0" anchor="t" anchorCtr="0">
              <a:spAutoFit/>
            </a:bodyPr>
            <a:lstStyle/>
            <a:p>
              <a:pPr algn="l"/>
              <a:r>
                <a:rPr lang="zh-CN" sz="900" dirty="0">
                  <a:solidFill>
                    <a:srgbClr val="4A5568"/>
                  </a:solidFill>
                  <a:latin typeface="Arial"/>
                  <a:ea typeface="Microsoft YaHei"/>
                  <a:cs typeface="Arial"/>
                </a:rPr>
                <a:t>NeurIPS 2017 · arXiv:1706.03762</a:t>
              </a:r>
            </a:p>
          </p:txBody>
        </p:sp>
      </p:grpSp>
      <p:grpSp>
        <p:nvGrpSpPr>
          <p:cNvPr id="13" name="Group 13"/>
          <p:cNvGrpSpPr/>
          <p:nvPr/>
        </p:nvGrpSpPr>
        <p:grpSpPr>
          <a:xfrm>
            <a:off x="701040" y="2529840"/>
            <a:ext cx="3280715" cy="2385060"/>
            <a:chOff x="701040" y="2529840"/>
            <a:chExt cx="3280715" cy="2385060"/>
          </a:xfrm>
        </p:grpSpPr>
        <p:sp>
          <p:nvSpPr>
            <p:cNvPr id="10" name="TextBox 10"/>
            <p:cNvSpPr txBox="1"/>
            <p:nvPr/>
          </p:nvSpPr>
          <p:spPr>
            <a:xfrm>
              <a:off x="701040" y="2529840"/>
              <a:ext cx="3280715" cy="975360"/>
            </a:xfrm>
            <a:prstGeom prst="rect">
              <a:avLst/>
            </a:prstGeom>
            <a:noFill/>
            <a:ln>
              <a:noFill/>
            </a:ln>
          </p:spPr>
          <p:txBody>
            <a:bodyPr wrap="none" lIns="0" tIns="0" rIns="0" bIns="0" anchor="t" anchorCtr="0">
              <a:spAutoFit/>
            </a:bodyPr>
            <a:lstStyle/>
            <a:p>
              <a:pPr algn="l"/>
              <a:r>
                <a:rPr lang="zh-CN" sz="4800" b="1" dirty="0">
                  <a:solidFill>
                    <a:srgbClr val="1A365D"/>
                  </a:solidFill>
                  <a:latin typeface="Georgia"/>
                  <a:ea typeface="Microsoft YaHei"/>
                  <a:cs typeface="Georgia"/>
                </a:rPr>
                <a:t>Attention</a:t>
              </a:r>
            </a:p>
          </p:txBody>
        </p:sp>
        <p:sp>
          <p:nvSpPr>
            <p:cNvPr id="11" name="TextBox 11"/>
            <p:cNvSpPr txBox="1"/>
            <p:nvPr/>
          </p:nvSpPr>
          <p:spPr>
            <a:xfrm>
              <a:off x="701040" y="3234690"/>
              <a:ext cx="1667713" cy="975360"/>
            </a:xfrm>
            <a:prstGeom prst="rect">
              <a:avLst/>
            </a:prstGeom>
            <a:noFill/>
            <a:ln>
              <a:noFill/>
            </a:ln>
          </p:spPr>
          <p:txBody>
            <a:bodyPr wrap="none" lIns="0" tIns="0" rIns="0" bIns="0" anchor="t" anchorCtr="0">
              <a:spAutoFit/>
            </a:bodyPr>
            <a:lstStyle/>
            <a:p>
              <a:pPr algn="l"/>
              <a:r>
                <a:rPr lang="zh-CN" sz="4800" b="1" dirty="0">
                  <a:solidFill>
                    <a:srgbClr val="1A365D"/>
                  </a:solidFill>
                  <a:latin typeface="Georgia"/>
                  <a:ea typeface="Microsoft YaHei"/>
                  <a:cs typeface="Georgia"/>
                </a:rPr>
                <a:t>Is All</a:t>
              </a:r>
            </a:p>
          </p:txBody>
        </p:sp>
        <p:sp>
          <p:nvSpPr>
            <p:cNvPr id="12" name="TextBox 12"/>
            <p:cNvSpPr txBox="1"/>
            <p:nvPr/>
          </p:nvSpPr>
          <p:spPr>
            <a:xfrm>
              <a:off x="701040" y="3939540"/>
              <a:ext cx="2911069" cy="975360"/>
            </a:xfrm>
            <a:prstGeom prst="rect">
              <a:avLst/>
            </a:prstGeom>
            <a:noFill/>
            <a:ln>
              <a:noFill/>
            </a:ln>
          </p:spPr>
          <p:txBody>
            <a:bodyPr wrap="none" lIns="0" tIns="0" rIns="0" bIns="0" anchor="t" anchorCtr="0">
              <a:spAutoFit/>
            </a:bodyPr>
            <a:lstStyle/>
            <a:p>
              <a:pPr algn="l"/>
              <a:r>
                <a:rPr lang="zh-CN" sz="4800" b="1" dirty="0">
                  <a:solidFill>
                    <a:srgbClr val="1A365D"/>
                  </a:solidFill>
                  <a:latin typeface="Georgia"/>
                  <a:ea typeface="Microsoft YaHei"/>
                  <a:cs typeface="Georgia"/>
                </a:rPr>
                <a:t>You Need</a:t>
              </a:r>
            </a:p>
          </p:txBody>
        </p:sp>
      </p:grpSp>
      <p:grpSp>
        <p:nvGrpSpPr>
          <p:cNvPr id="18" name="Group 18"/>
          <p:cNvGrpSpPr/>
          <p:nvPr/>
        </p:nvGrpSpPr>
        <p:grpSpPr>
          <a:xfrm>
            <a:off x="744855" y="4857750"/>
            <a:ext cx="3733943" cy="881062"/>
            <a:chOff x="744855" y="4857750"/>
            <a:chExt cx="3733943" cy="881062"/>
          </a:xfrm>
        </p:grpSpPr>
        <p:sp>
          <p:nvSpPr>
            <p:cNvPr id="14" name="Line 14"/>
            <p:cNvSpPr/>
            <p:nvPr/>
          </p:nvSpPr>
          <p:spPr>
            <a:xfrm>
              <a:off x="762000" y="4857750"/>
              <a:ext cx="952500" cy="9525"/>
            </a:xfrm>
            <a:custGeom>
              <a:avLst/>
              <a:gdLst/>
              <a:ahLst/>
              <a:cxnLst/>
              <a:rect l="l" t="t" r="r" b="b"/>
              <a:pathLst>
                <a:path w="952500" h="9525">
                  <a:moveTo>
                    <a:pt x="0" y="0"/>
                  </a:moveTo>
                  <a:lnTo>
                    <a:pt x="952500" y="0"/>
                  </a:lnTo>
                </a:path>
              </a:pathLst>
            </a:custGeom>
            <a:noFill/>
            <a:ln w="14288">
              <a:solidFill>
                <a:srgbClr val="1A365D"/>
              </a:solidFill>
            </a:ln>
          </p:spPr>
        </p:sp>
        <p:sp>
          <p:nvSpPr>
            <p:cNvPr id="15" name="TextBox 15"/>
            <p:cNvSpPr txBox="1"/>
            <p:nvPr/>
          </p:nvSpPr>
          <p:spPr>
            <a:xfrm>
              <a:off x="744855" y="4997768"/>
              <a:ext cx="3508724" cy="274320"/>
            </a:xfrm>
            <a:prstGeom prst="rect">
              <a:avLst/>
            </a:prstGeom>
            <a:noFill/>
            <a:ln>
              <a:noFill/>
            </a:ln>
          </p:spPr>
          <p:txBody>
            <a:bodyPr wrap="none" lIns="0" tIns="0" rIns="0" bIns="0" anchor="t" anchorCtr="0">
              <a:spAutoFit/>
            </a:bodyPr>
            <a:lstStyle/>
            <a:p>
              <a:pPr algn="l"/>
              <a:r>
                <a:rPr lang="zh-CN" sz="1350" i="1" dirty="0">
                  <a:solidFill>
                    <a:srgbClr val="4A5568"/>
                  </a:solidFill>
                  <a:latin typeface="Georgia"/>
                  <a:ea typeface="Microsoft YaHei"/>
                  <a:cs typeface="Georgia"/>
                </a:rPr>
                <a:t>Vaswani · Shazeer · Parmar · Uszkoreit</a:t>
              </a:r>
            </a:p>
          </p:txBody>
        </p:sp>
        <p:sp>
          <p:nvSpPr>
            <p:cNvPr id="16" name="TextBox 16"/>
            <p:cNvSpPr txBox="1"/>
            <p:nvPr/>
          </p:nvSpPr>
          <p:spPr>
            <a:xfrm>
              <a:off x="744855" y="5226368"/>
              <a:ext cx="3130677" cy="274320"/>
            </a:xfrm>
            <a:prstGeom prst="rect">
              <a:avLst/>
            </a:prstGeom>
            <a:noFill/>
            <a:ln>
              <a:noFill/>
            </a:ln>
          </p:spPr>
          <p:txBody>
            <a:bodyPr wrap="none" lIns="0" tIns="0" rIns="0" bIns="0" anchor="t" anchorCtr="0">
              <a:spAutoFit/>
            </a:bodyPr>
            <a:lstStyle/>
            <a:p>
              <a:pPr algn="l"/>
              <a:r>
                <a:rPr lang="zh-CN" sz="1350" i="1" dirty="0">
                  <a:solidFill>
                    <a:srgbClr val="4A5568"/>
                  </a:solidFill>
                  <a:latin typeface="Georgia"/>
                  <a:ea typeface="Microsoft YaHei"/>
                  <a:cs typeface="Georgia"/>
                </a:rPr>
                <a:t>Jones · Gomez · Kaiser · Polosukhin</a:t>
              </a:r>
            </a:p>
          </p:txBody>
        </p:sp>
        <p:sp>
          <p:nvSpPr>
            <p:cNvPr id="17" name="TextBox 17"/>
            <p:cNvSpPr txBox="1"/>
            <p:nvPr/>
          </p:nvSpPr>
          <p:spPr>
            <a:xfrm>
              <a:off x="748665" y="5525452"/>
              <a:ext cx="3730133"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Google Brain · Google Research · University of Toronto</a:t>
              </a:r>
            </a:p>
          </p:txBody>
        </p:sp>
      </p:grpSp>
      <p:grpSp>
        <p:nvGrpSpPr>
          <p:cNvPr id="22" name="Group 22"/>
          <p:cNvGrpSpPr/>
          <p:nvPr/>
        </p:nvGrpSpPr>
        <p:grpSpPr>
          <a:xfrm>
            <a:off x="762000" y="5791200"/>
            <a:ext cx="4906232" cy="585788"/>
            <a:chOff x="762000" y="5791200"/>
            <a:chExt cx="4906232" cy="585788"/>
          </a:xfrm>
        </p:grpSpPr>
        <p:sp>
          <p:nvSpPr>
            <p:cNvPr id="19" name="Rectangle 19"/>
            <p:cNvSpPr/>
            <p:nvPr/>
          </p:nvSpPr>
          <p:spPr>
            <a:xfrm>
              <a:off x="762000" y="5791200"/>
              <a:ext cx="57150" cy="533400"/>
            </a:xfrm>
            <a:prstGeom prst="rect">
              <a:avLst/>
            </a:prstGeom>
            <a:solidFill>
              <a:srgbClr val="3182CE"/>
            </a:solidFill>
            <a:ln>
              <a:noFill/>
            </a:ln>
          </p:spPr>
        </p:sp>
        <p:sp>
          <p:nvSpPr>
            <p:cNvPr id="20" name="TextBox 20"/>
            <p:cNvSpPr txBox="1"/>
            <p:nvPr/>
          </p:nvSpPr>
          <p:spPr>
            <a:xfrm>
              <a:off x="939165" y="5887402"/>
              <a:ext cx="930833" cy="213360"/>
            </a:xfrm>
            <a:prstGeom prst="rect">
              <a:avLst/>
            </a:prstGeom>
            <a:noFill/>
            <a:ln>
              <a:noFill/>
            </a:ln>
          </p:spPr>
          <p:txBody>
            <a:bodyPr wrap="none" lIns="0" tIns="0" rIns="0" bIns="0" anchor="t" anchorCtr="0">
              <a:spAutoFit/>
            </a:bodyPr>
            <a:lstStyle/>
            <a:p>
              <a:pPr algn="l"/>
              <a:r>
                <a:rPr lang="zh-CN" sz="1050" b="1" dirty="0">
                  <a:solidFill>
                    <a:srgbClr val="1A365D"/>
                  </a:solidFill>
                  <a:latin typeface="Arial"/>
                  <a:ea typeface="Microsoft YaHei"/>
                  <a:cs typeface="Arial"/>
                </a:rPr>
                <a:t>THE 2017 IDEA</a:t>
              </a:r>
            </a:p>
          </p:txBody>
        </p:sp>
        <p:sp>
          <p:nvSpPr>
            <p:cNvPr id="21" name="TextBox 21"/>
            <p:cNvSpPr txBox="1"/>
            <p:nvPr/>
          </p:nvSpPr>
          <p:spPr>
            <a:xfrm>
              <a:off x="935355" y="6102668"/>
              <a:ext cx="4732877" cy="274320"/>
            </a:xfrm>
            <a:prstGeom prst="rect">
              <a:avLst/>
            </a:prstGeom>
            <a:noFill/>
            <a:ln>
              <a:noFill/>
            </a:ln>
          </p:spPr>
          <p:txBody>
            <a:bodyPr wrap="none" lIns="0" tIns="0" rIns="0" bIns="0" anchor="t" anchorCtr="0">
              <a:spAutoFit/>
            </a:bodyPr>
            <a:lstStyle/>
            <a:p>
              <a:pPr algn="l"/>
              <a:r>
                <a:rPr lang="zh-CN" sz="1350" i="1" dirty="0">
                  <a:solidFill>
                    <a:srgbClr val="1A202C"/>
                  </a:solidFill>
                  <a:latin typeface="Georgia"/>
                  <a:ea typeface="Microsoft YaHei"/>
                  <a:cs typeface="Georgia"/>
                </a:rPr>
                <a:t>Drop recurrence and convolution. Use only attention.</a:t>
              </a:r>
            </a:p>
          </p:txBody>
        </p:sp>
      </p:grpSp>
      <p:grpSp>
        <p:nvGrpSpPr>
          <p:cNvPr id="25" name="Group 25"/>
          <p:cNvGrpSpPr/>
          <p:nvPr/>
        </p:nvGrpSpPr>
        <p:grpSpPr>
          <a:xfrm>
            <a:off x="762000" y="6521291"/>
            <a:ext cx="10678478" cy="167640"/>
            <a:chOff x="762000" y="6521291"/>
            <a:chExt cx="10678478" cy="167640"/>
          </a:xfrm>
        </p:grpSpPr>
        <p:sp>
          <p:nvSpPr>
            <p:cNvPr id="23" name="TextBox 23"/>
            <p:cNvSpPr txBox="1"/>
            <p:nvPr/>
          </p:nvSpPr>
          <p:spPr>
            <a:xfrm>
              <a:off x="11326011" y="652129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01</a:t>
              </a:r>
            </a:p>
          </p:txBody>
        </p:sp>
        <p:sp>
          <p:nvSpPr>
            <p:cNvPr id="24" name="Line 24"/>
            <p:cNvSpPr/>
            <p:nvPr/>
          </p:nvSpPr>
          <p:spPr>
            <a:xfrm>
              <a:off x="762000" y="6610350"/>
              <a:ext cx="381000" cy="9525"/>
            </a:xfrm>
            <a:custGeom>
              <a:avLst/>
              <a:gdLst/>
              <a:ahLst/>
              <a:cxnLst/>
              <a:rect l="l" t="t" r="r" b="b"/>
              <a:pathLst>
                <a:path w="381000" h="9525">
                  <a:moveTo>
                    <a:pt x="0" y="0"/>
                  </a:moveTo>
                  <a:lnTo>
                    <a:pt x="381000" y="0"/>
                  </a:lnTo>
                </a:path>
              </a:pathLst>
            </a:custGeom>
            <a:noFill/>
            <a:ln w="4762">
              <a:solidFill>
                <a:srgbClr val="A0AEC0"/>
              </a:solidFill>
            </a:ln>
          </p:spPr>
        </p:sp>
      </p:grpSp>
      <p:pic>
        <p:nvPicPr>
          <p:cNvPr id="26" name="narration1.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550" advTm="38660">
    <p:fade/>
  </p:transition>
  <p:timing>
    <p:tnLst>
      <p:par>
        <p:cTn id="1" dur="indefinite" restart="never" nodeType="tmRoot">
          <p:childTnLst>
            <p:audio>
              <p:cMediaNode vol="80000">
                <p:cTn id="20" fill="hold" display="0">
                  <p:stCondLst>
                    <p:cond delay="0"/>
                  </p:stCondLst>
                </p:cTn>
                <p:tgtEl>
                  <p:spTgt spid="26"/>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8" fill="hold">
                            <p:stCondLst>
                              <p:cond delay="46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700"/>
                                        <p:tgtEl>
                                          <p:spTgt spid="13"/>
                                        </p:tgtEl>
                                      </p:cBhvr>
                                    </p:animEffect>
                                  </p:childTnLst>
                                </p:cTn>
                              </p:par>
                            </p:childTnLst>
                          </p:cTn>
                        </p:par>
                        <p:par>
                          <p:cTn id="12" fill="hold">
                            <p:stCondLst>
                              <p:cond delay="142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2270"/>
                            </p:stCondLst>
                            <p:childTnLst>
                              <p:par>
                                <p:cTn id="17" presetID="10"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8"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7313471" cy="683419"/>
            <a:chOff x="571500" y="533400"/>
            <a:chExt cx="7313471"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7119161"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The supporting cast inside every layer</a:t>
              </a:r>
            </a:p>
          </p:txBody>
        </p:sp>
        <p:sp>
          <p:nvSpPr>
            <p:cNvPr id="5" name="TextBox 5"/>
            <p:cNvSpPr txBox="1"/>
            <p:nvPr/>
          </p:nvSpPr>
          <p:spPr>
            <a:xfrm>
              <a:off x="787718" y="1018699"/>
              <a:ext cx="3669771"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POSITION-WISE FFN · RESIDUAL CONNECTION · LAYERNORM</a:t>
              </a:r>
            </a:p>
          </p:txBody>
        </p:sp>
      </p:grpSp>
      <p:grpSp>
        <p:nvGrpSpPr>
          <p:cNvPr id="10" name="Group 10"/>
          <p:cNvGrpSpPr/>
          <p:nvPr/>
        </p:nvGrpSpPr>
        <p:grpSpPr>
          <a:xfrm>
            <a:off x="571500" y="1524000"/>
            <a:ext cx="3238500" cy="5133975"/>
            <a:chOff x="571500" y="1524000"/>
            <a:chExt cx="3238500" cy="5133975"/>
          </a:xfrm>
        </p:grpSpPr>
        <p:sp>
          <p:nvSpPr>
            <p:cNvPr id="7" name="Rectangle 7"/>
            <p:cNvSpPr/>
            <p:nvPr/>
          </p:nvSpPr>
          <p:spPr>
            <a:xfrm>
              <a:off x="571500" y="1524000"/>
              <a:ext cx="3238500" cy="4762500"/>
            </a:xfrm>
            <a:prstGeom prst="roundRect">
              <a:avLst>
                <a:gd name="adj" fmla="val 4118"/>
              </a:avLst>
            </a:prstGeom>
            <a:solidFill>
              <a:srgbClr val="FFFFFF"/>
            </a:solidFill>
            <a:ln w="14288">
              <a:solidFill>
                <a:srgbClr val="E2E8F0"/>
              </a:solidFill>
            </a:ln>
            <a:effectLst>
              <a:outerShdw blurRad="76200" dist="28575" dir="5400000" algn="ctr" rotWithShape="0">
                <a:srgbClr val="1A365D">
                  <a:alpha val="4500"/>
                </a:srgbClr>
              </a:outerShdw>
            </a:effectLst>
          </p:spPr>
        </p:sp>
        <p:pic>
          <p:nvPicPr>
            <p:cNvPr id="8" name="Image 8"/>
            <p:cNvPicPr>
              <a:picLocks noChangeAspect="1"/>
            </p:cNvPicPr>
            <p:nvPr/>
          </p:nvPicPr>
          <p:blipFill>
            <a:blip r:embed="rId2"/>
            <a:srcRect l="4667" t="0" r="4667" b="0"/>
            <a:stretch>
              <a:fillRect/>
            </a:stretch>
          </p:blipFill>
          <p:spPr>
            <a:xfrm>
              <a:off x="571500" y="1524000"/>
              <a:ext cx="3238500" cy="4762500"/>
            </a:xfrm>
            <a:prstGeom prst="roundRect">
              <a:avLst>
                <a:gd name="adj" fmla="val 4117"/>
              </a:avLst>
            </a:prstGeom>
          </p:spPr>
        </p:pic>
        <p:sp>
          <p:nvSpPr>
            <p:cNvPr id="9" name="TextBox 9"/>
            <p:cNvSpPr txBox="1"/>
            <p:nvPr/>
          </p:nvSpPr>
          <p:spPr>
            <a:xfrm>
              <a:off x="766143" y="6475095"/>
              <a:ext cx="2849213" cy="182880"/>
            </a:xfrm>
            <a:prstGeom prst="rect">
              <a:avLst/>
            </a:prstGeom>
            <a:noFill/>
            <a:ln>
              <a:noFill/>
            </a:ln>
          </p:spPr>
          <p:txBody>
            <a:bodyPr wrap="none" lIns="0" tIns="0" rIns="0" bIns="0" anchor="t" anchorCtr="0">
              <a:spAutoFit/>
            </a:bodyPr>
            <a:lstStyle/>
            <a:p>
              <a:pPr algn="ctr"/>
              <a:r>
                <a:rPr lang="zh-CN" sz="900" i="1" dirty="0">
                  <a:solidFill>
                    <a:srgbClr val="4A5568"/>
                  </a:solidFill>
                  <a:latin typeface="Arial"/>
                  <a:ea typeface="Microsoft YaHei"/>
                  <a:cs typeface="Arial"/>
                </a:rPr>
                <a:t>One layer block · two sub-layers · residual arcs</a:t>
              </a:r>
            </a:p>
          </p:txBody>
        </p:sp>
      </p:grpSp>
      <p:grpSp>
        <p:nvGrpSpPr>
          <p:cNvPr id="13" name="Group 13"/>
          <p:cNvGrpSpPr/>
          <p:nvPr/>
        </p:nvGrpSpPr>
        <p:grpSpPr>
          <a:xfrm>
            <a:off x="4095750" y="1524000"/>
            <a:ext cx="7524750" cy="4762500"/>
            <a:chOff x="4095750" y="1524000"/>
            <a:chExt cx="7524750" cy="4762500"/>
          </a:xfrm>
        </p:grpSpPr>
        <p:sp>
          <p:nvSpPr>
            <p:cNvPr id="11" name="Rectangle 11"/>
            <p:cNvSpPr/>
            <p:nvPr/>
          </p:nvSpPr>
          <p:spPr>
            <a:xfrm>
              <a:off x="4095750" y="1524000"/>
              <a:ext cx="7524750" cy="4762500"/>
            </a:xfrm>
            <a:prstGeom prst="roundRect">
              <a:avLst>
                <a:gd name="adj" fmla="val 2400"/>
              </a:avLst>
            </a:prstGeom>
            <a:solidFill>
              <a:srgbClr val="F5F7FA">
                <a:alpha val="50000"/>
              </a:srgbClr>
            </a:solidFill>
            <a:ln w="14288">
              <a:solidFill>
                <a:srgbClr val="3182CE"/>
              </a:solidFill>
              <a:custDash>
                <a:ds d="400000" sp="266666"/>
              </a:custDash>
            </a:ln>
          </p:spPr>
        </p:sp>
        <p:sp>
          <p:nvSpPr>
            <p:cNvPr id="12" name="TextBox 12"/>
            <p:cNvSpPr txBox="1"/>
            <p:nvPr/>
          </p:nvSpPr>
          <p:spPr>
            <a:xfrm>
              <a:off x="6410115" y="1655445"/>
              <a:ext cx="2896019" cy="182880"/>
            </a:xfrm>
            <a:prstGeom prst="rect">
              <a:avLst/>
            </a:prstGeom>
            <a:noFill/>
            <a:ln>
              <a:noFill/>
            </a:ln>
          </p:spPr>
          <p:txBody>
            <a:bodyPr wrap="none" lIns="0" tIns="0" rIns="0" bIns="0" anchor="t" anchorCtr="0">
              <a:spAutoFit/>
            </a:bodyPr>
            <a:lstStyle/>
            <a:p>
              <a:pPr algn="ctr"/>
              <a:r>
                <a:rPr lang="zh-CN" sz="900" b="1" dirty="0">
                  <a:solidFill>
                    <a:srgbClr val="3182CE"/>
                  </a:solidFill>
                  <a:latin typeface="Arial"/>
                  <a:ea typeface="Microsoft YaHei"/>
                  <a:cs typeface="Arial"/>
                </a:rPr>
                <a:t>ONE TRANSFORMER LAYER · ENCODER OR DECODER</a:t>
              </a:r>
            </a:p>
          </p:txBody>
        </p:sp>
      </p:grpSp>
      <p:grpSp>
        <p:nvGrpSpPr>
          <p:cNvPr id="27" name="Group 27"/>
          <p:cNvGrpSpPr/>
          <p:nvPr/>
        </p:nvGrpSpPr>
        <p:grpSpPr>
          <a:xfrm>
            <a:off x="4286250" y="1981200"/>
            <a:ext cx="2286000" cy="1905000"/>
            <a:chOff x="4286250" y="1981200"/>
            <a:chExt cx="2286000" cy="1905000"/>
          </a:xfrm>
        </p:grpSpPr>
        <p:sp>
          <p:nvSpPr>
            <p:cNvPr id="14" name="Rectangle 14"/>
            <p:cNvSpPr/>
            <p:nvPr/>
          </p:nvSpPr>
          <p:spPr>
            <a:xfrm>
              <a:off x="4286250" y="1981200"/>
              <a:ext cx="2286000" cy="1905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15" name="Rectangle 15"/>
            <p:cNvSpPr/>
            <p:nvPr/>
          </p:nvSpPr>
          <p:spPr>
            <a:xfrm>
              <a:off x="4286250" y="1981200"/>
              <a:ext cx="57150" cy="1905000"/>
            </a:xfrm>
            <a:prstGeom prst="roundRect">
              <a:avLst>
                <a:gd name="adj" fmla="val 50000"/>
              </a:avLst>
            </a:prstGeom>
            <a:solidFill>
              <a:srgbClr val="1A365D"/>
            </a:solidFill>
            <a:ln>
              <a:noFill/>
            </a:ln>
          </p:spPr>
        </p:sp>
        <p:grpSp>
          <p:nvGrpSpPr>
            <p:cNvPr id="19" name="Group 19"/>
            <p:cNvGrpSpPr/>
            <p:nvPr/>
          </p:nvGrpSpPr>
          <p:grpSpPr>
            <a:xfrm>
              <a:off x="4521200" y="2216150"/>
              <a:ext cx="177800" cy="177800"/>
              <a:chOff x="4521200" y="2216150"/>
              <a:chExt cx="177800" cy="177800"/>
            </a:xfrm>
          </p:grpSpPr>
          <p:sp>
            <p:nvSpPr>
              <p:cNvPr id="16" name="Freeform 16"/>
              <p:cNvSpPr/>
              <p:nvPr/>
            </p:nvSpPr>
            <p:spPr>
              <a:xfrm>
                <a:off x="4521200" y="2216150"/>
                <a:ext cx="177800" cy="88900"/>
              </a:xfrm>
              <a:custGeom>
                <a:avLst/>
                <a:gdLst/>
                <a:ahLst/>
                <a:cxnLst/>
                <a:rect l="l" t="t" r="r" b="b"/>
                <a:pathLst>
                  <a:path w="177800" h="88900">
                    <a:moveTo>
                      <a:pt x="88900" y="0"/>
                    </a:moveTo>
                    <a:lnTo>
                      <a:pt x="0" y="44450"/>
                    </a:lnTo>
                    <a:lnTo>
                      <a:pt x="88900" y="88900"/>
                    </a:lnTo>
                    <a:lnTo>
                      <a:pt x="177800" y="44450"/>
                    </a:lnTo>
                    <a:lnTo>
                      <a:pt x="88900" y="0"/>
                    </a:lnTo>
                  </a:path>
                </a:pathLst>
              </a:custGeom>
              <a:noFill/>
              <a:ln w="19050">
                <a:solidFill>
                  <a:srgbClr val="1A365D"/>
                </a:solidFill>
              </a:ln>
            </p:spPr>
          </p:sp>
          <p:sp>
            <p:nvSpPr>
              <p:cNvPr id="17" name="Freeform 17"/>
              <p:cNvSpPr/>
              <p:nvPr/>
            </p:nvSpPr>
            <p:spPr>
              <a:xfrm>
                <a:off x="4521200" y="2305050"/>
                <a:ext cx="177800" cy="44450"/>
              </a:xfrm>
              <a:custGeom>
                <a:avLst/>
                <a:gdLst/>
                <a:ahLst/>
                <a:cxnLst/>
                <a:rect l="l" t="t" r="r" b="b"/>
                <a:pathLst>
                  <a:path w="177800" h="44450">
                    <a:moveTo>
                      <a:pt x="0" y="0"/>
                    </a:moveTo>
                    <a:lnTo>
                      <a:pt x="88900" y="44450"/>
                    </a:lnTo>
                    <a:lnTo>
                      <a:pt x="177800" y="0"/>
                    </a:lnTo>
                  </a:path>
                </a:pathLst>
              </a:custGeom>
              <a:noFill/>
              <a:ln w="19050">
                <a:solidFill>
                  <a:srgbClr val="1A365D"/>
                </a:solidFill>
              </a:ln>
            </p:spPr>
          </p:sp>
          <p:sp>
            <p:nvSpPr>
              <p:cNvPr id="18" name="Freeform 18"/>
              <p:cNvSpPr/>
              <p:nvPr/>
            </p:nvSpPr>
            <p:spPr>
              <a:xfrm>
                <a:off x="4521200" y="2349500"/>
                <a:ext cx="177800" cy="44450"/>
              </a:xfrm>
              <a:custGeom>
                <a:avLst/>
                <a:gdLst/>
                <a:ahLst/>
                <a:cxnLst/>
                <a:rect l="l" t="t" r="r" b="b"/>
                <a:pathLst>
                  <a:path w="177800" h="44450">
                    <a:moveTo>
                      <a:pt x="0" y="0"/>
                    </a:moveTo>
                    <a:lnTo>
                      <a:pt x="88900" y="44450"/>
                    </a:lnTo>
                    <a:lnTo>
                      <a:pt x="177800" y="0"/>
                    </a:lnTo>
                  </a:path>
                </a:pathLst>
              </a:custGeom>
              <a:noFill/>
              <a:ln w="19050">
                <a:solidFill>
                  <a:srgbClr val="1A365D"/>
                </a:solidFill>
              </a:ln>
            </p:spPr>
          </p:sp>
        </p:grpSp>
        <p:sp>
          <p:nvSpPr>
            <p:cNvPr id="20" name="TextBox 20"/>
            <p:cNvSpPr txBox="1"/>
            <p:nvPr/>
          </p:nvSpPr>
          <p:spPr>
            <a:xfrm>
              <a:off x="4802505" y="2235518"/>
              <a:ext cx="1650442"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Position-wise FFN</a:t>
              </a:r>
            </a:p>
          </p:txBody>
        </p:sp>
        <p:sp>
          <p:nvSpPr>
            <p:cNvPr id="21" name="TextBox 21"/>
            <p:cNvSpPr txBox="1"/>
            <p:nvPr/>
          </p:nvSpPr>
          <p:spPr>
            <a:xfrm>
              <a:off x="4463415" y="2591752"/>
              <a:ext cx="1881902"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Two linear layers with ReLU</a:t>
              </a:r>
            </a:p>
          </p:txBody>
        </p:sp>
        <p:sp>
          <p:nvSpPr>
            <p:cNvPr id="22" name="TextBox 22"/>
            <p:cNvSpPr txBox="1"/>
            <p:nvPr/>
          </p:nvSpPr>
          <p:spPr>
            <a:xfrm>
              <a:off x="4463415" y="2782252"/>
              <a:ext cx="1930908"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between, applied identically</a:t>
              </a:r>
            </a:p>
          </p:txBody>
        </p:sp>
        <p:sp>
          <p:nvSpPr>
            <p:cNvPr id="23" name="TextBox 23"/>
            <p:cNvSpPr txBox="1"/>
            <p:nvPr/>
          </p:nvSpPr>
          <p:spPr>
            <a:xfrm>
              <a:off x="4463415" y="2972752"/>
              <a:ext cx="1272826"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at every position.</a:t>
              </a:r>
            </a:p>
          </p:txBody>
        </p:sp>
        <p:sp>
          <p:nvSpPr>
            <p:cNvPr id="24" name="Rectangle 24"/>
            <p:cNvSpPr/>
            <p:nvPr/>
          </p:nvSpPr>
          <p:spPr>
            <a:xfrm>
              <a:off x="4476750" y="3295650"/>
              <a:ext cx="1962150" cy="457200"/>
            </a:xfrm>
            <a:prstGeom prst="roundRect">
              <a:avLst>
                <a:gd name="adj" fmla="val 12500"/>
              </a:avLst>
            </a:prstGeom>
            <a:solidFill>
              <a:srgbClr val="F5F7FA"/>
            </a:solidFill>
            <a:ln>
              <a:noFill/>
            </a:ln>
          </p:spPr>
        </p:sp>
        <p:sp>
          <p:nvSpPr>
            <p:cNvPr id="25" name="TextBox 25"/>
            <p:cNvSpPr txBox="1"/>
            <p:nvPr/>
          </p:nvSpPr>
          <p:spPr>
            <a:xfrm>
              <a:off x="4580572" y="3397091"/>
              <a:ext cx="1731669" cy="167640"/>
            </a:xfrm>
            <a:prstGeom prst="rect">
              <a:avLst/>
            </a:prstGeom>
            <a:noFill/>
            <a:ln>
              <a:noFill/>
            </a:ln>
          </p:spPr>
          <p:txBody>
            <a:bodyPr wrap="none" lIns="0" tIns="0" rIns="0" bIns="0" anchor="t" anchorCtr="0">
              <a:spAutoFit/>
            </a:bodyPr>
            <a:lstStyle/>
            <a:p>
              <a:pPr algn="l"/>
              <a:r>
                <a:rPr lang="zh-CN" sz="825" dirty="0">
                  <a:solidFill>
                    <a:srgbClr val="1A202C"/>
                  </a:solidFill>
                  <a:latin typeface="Consolas"/>
                  <a:ea typeface="Microsoft YaHei"/>
                  <a:cs typeface="Consolas"/>
                </a:rPr>
                <a:t>FFN(x) = max(0, xW₁+b₁) W₂+b₂</a:t>
              </a:r>
            </a:p>
          </p:txBody>
        </p:sp>
        <p:sp>
          <p:nvSpPr>
            <p:cNvPr id="26" name="TextBox 26"/>
            <p:cNvSpPr txBox="1"/>
            <p:nvPr/>
          </p:nvSpPr>
          <p:spPr>
            <a:xfrm>
              <a:off x="4580572" y="3587591"/>
              <a:ext cx="1583150" cy="167640"/>
            </a:xfrm>
            <a:prstGeom prst="rect">
              <a:avLst/>
            </a:prstGeom>
            <a:noFill/>
            <a:ln>
              <a:noFill/>
            </a:ln>
          </p:spPr>
          <p:txBody>
            <a:bodyPr wrap="none" lIns="0" tIns="0" rIns="0" bIns="0" anchor="t" anchorCtr="0">
              <a:spAutoFit/>
            </a:bodyPr>
            <a:lstStyle/>
            <a:p>
              <a:pPr algn="l"/>
              <a:r>
                <a:rPr lang="zh-CN" sz="825" dirty="0">
                  <a:solidFill>
                    <a:srgbClr val="3182CE"/>
                  </a:solidFill>
                  <a:latin typeface="Consolas"/>
                  <a:ea typeface="Microsoft YaHei"/>
                  <a:cs typeface="Consolas"/>
                </a:rPr>
                <a:t>inner dim = 2048 · outer = 512</a:t>
              </a:r>
            </a:p>
          </p:txBody>
        </p:sp>
      </p:grpSp>
      <p:grpSp>
        <p:nvGrpSpPr>
          <p:cNvPr id="40" name="Group 40"/>
          <p:cNvGrpSpPr/>
          <p:nvPr/>
        </p:nvGrpSpPr>
        <p:grpSpPr>
          <a:xfrm>
            <a:off x="6762750" y="1981200"/>
            <a:ext cx="2440495" cy="1905000"/>
            <a:chOff x="6762750" y="1981200"/>
            <a:chExt cx="2440495" cy="1905000"/>
          </a:xfrm>
        </p:grpSpPr>
        <p:sp>
          <p:nvSpPr>
            <p:cNvPr id="28" name="Rectangle 28"/>
            <p:cNvSpPr/>
            <p:nvPr/>
          </p:nvSpPr>
          <p:spPr>
            <a:xfrm>
              <a:off x="6762750" y="1981200"/>
              <a:ext cx="2286000" cy="1905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29" name="Rectangle 29"/>
            <p:cNvSpPr/>
            <p:nvPr/>
          </p:nvSpPr>
          <p:spPr>
            <a:xfrm>
              <a:off x="6762750" y="1981200"/>
              <a:ext cx="57150" cy="1905000"/>
            </a:xfrm>
            <a:prstGeom prst="roundRect">
              <a:avLst>
                <a:gd name="adj" fmla="val 50000"/>
              </a:avLst>
            </a:prstGeom>
            <a:solidFill>
              <a:srgbClr val="3182CE"/>
            </a:solidFill>
            <a:ln>
              <a:noFill/>
            </a:ln>
          </p:spPr>
        </p:sp>
        <p:grpSp>
          <p:nvGrpSpPr>
            <p:cNvPr id="32" name="Group 32"/>
            <p:cNvGrpSpPr/>
            <p:nvPr/>
          </p:nvGrpSpPr>
          <p:grpSpPr>
            <a:xfrm>
              <a:off x="6997700" y="2216150"/>
              <a:ext cx="188913" cy="188913"/>
              <a:chOff x="6997700" y="2216150"/>
              <a:chExt cx="188913" cy="188913"/>
            </a:xfrm>
          </p:grpSpPr>
          <p:sp>
            <p:nvSpPr>
              <p:cNvPr id="30" name="Freeform 30"/>
              <p:cNvSpPr/>
              <p:nvPr/>
            </p:nvSpPr>
            <p:spPr>
              <a:xfrm>
                <a:off x="6997700" y="2216150"/>
                <a:ext cx="188913" cy="188913"/>
              </a:xfrm>
              <a:custGeom>
                <a:avLst/>
                <a:gdLst/>
                <a:ahLst/>
                <a:cxnLst/>
                <a:rect l="l" t="t" r="r" b="b"/>
                <a:pathLst>
                  <a:path w="188913" h="188913">
                    <a:moveTo>
                      <a:pt x="88900" y="188913"/>
                    </a:moveTo>
                    <a:lnTo>
                      <a:pt x="88900" y="44450"/>
                    </a:lnTo>
                    <a:cubicBezTo>
                      <a:pt x="88900" y="19901"/>
                      <a:pt x="68999" y="0"/>
                      <a:pt x="44450" y="0"/>
                    </a:cubicBezTo>
                    <a:cubicBezTo>
                      <a:pt x="19901" y="0"/>
                      <a:pt x="0" y="19901"/>
                      <a:pt x="0" y="44450"/>
                    </a:cubicBezTo>
                    <a:cubicBezTo>
                      <a:pt x="0" y="68999"/>
                      <a:pt x="19901" y="88900"/>
                      <a:pt x="44450" y="88900"/>
                    </a:cubicBezTo>
                    <a:lnTo>
                      <a:pt x="188913" y="88900"/>
                    </a:lnTo>
                  </a:path>
                </a:pathLst>
              </a:custGeom>
              <a:noFill/>
              <a:ln w="19050">
                <a:solidFill>
                  <a:srgbClr val="3182CE"/>
                </a:solidFill>
              </a:ln>
            </p:spPr>
          </p:sp>
          <p:sp>
            <p:nvSpPr>
              <p:cNvPr id="31" name="Freeform 31"/>
              <p:cNvSpPr/>
              <p:nvPr/>
            </p:nvSpPr>
            <p:spPr>
              <a:xfrm>
                <a:off x="7142162" y="2260600"/>
                <a:ext cx="44450" cy="88900"/>
              </a:xfrm>
              <a:custGeom>
                <a:avLst/>
                <a:gdLst/>
                <a:ahLst/>
                <a:cxnLst/>
                <a:rect l="l" t="t" r="r" b="b"/>
                <a:pathLst>
                  <a:path w="44450" h="88900">
                    <a:moveTo>
                      <a:pt x="0" y="88900"/>
                    </a:moveTo>
                    <a:lnTo>
                      <a:pt x="44450" y="44450"/>
                    </a:lnTo>
                    <a:lnTo>
                      <a:pt x="0" y="0"/>
                    </a:lnTo>
                  </a:path>
                </a:pathLst>
              </a:custGeom>
              <a:noFill/>
              <a:ln w="19050">
                <a:solidFill>
                  <a:srgbClr val="3182CE"/>
                </a:solidFill>
              </a:ln>
            </p:spPr>
          </p:sp>
        </p:grpSp>
        <p:sp>
          <p:nvSpPr>
            <p:cNvPr id="33" name="TextBox 33"/>
            <p:cNvSpPr txBox="1"/>
            <p:nvPr/>
          </p:nvSpPr>
          <p:spPr>
            <a:xfrm>
              <a:off x="7279005" y="2235518"/>
              <a:ext cx="771482"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Residual</a:t>
              </a:r>
            </a:p>
          </p:txBody>
        </p:sp>
        <p:sp>
          <p:nvSpPr>
            <p:cNvPr id="34" name="TextBox 34"/>
            <p:cNvSpPr txBox="1"/>
            <p:nvPr/>
          </p:nvSpPr>
          <p:spPr>
            <a:xfrm>
              <a:off x="6939915" y="2591752"/>
              <a:ext cx="1895904"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Skip the sub-layer, add the</a:t>
              </a:r>
            </a:p>
          </p:txBody>
        </p:sp>
        <p:sp>
          <p:nvSpPr>
            <p:cNvPr id="35" name="TextBox 35"/>
            <p:cNvSpPr txBox="1"/>
            <p:nvPr/>
          </p:nvSpPr>
          <p:spPr>
            <a:xfrm>
              <a:off x="6939915" y="2782252"/>
              <a:ext cx="1776889"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input back to the output.</a:t>
              </a:r>
            </a:p>
          </p:txBody>
        </p:sp>
        <p:sp>
          <p:nvSpPr>
            <p:cNvPr id="36" name="TextBox 36"/>
            <p:cNvSpPr txBox="1"/>
            <p:nvPr/>
          </p:nvSpPr>
          <p:spPr>
            <a:xfrm>
              <a:off x="6939915" y="2972752"/>
              <a:ext cx="1461849"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Enables deep stacks.</a:t>
              </a:r>
            </a:p>
          </p:txBody>
        </p:sp>
        <p:sp>
          <p:nvSpPr>
            <p:cNvPr id="37" name="Rectangle 37"/>
            <p:cNvSpPr/>
            <p:nvPr/>
          </p:nvSpPr>
          <p:spPr>
            <a:xfrm>
              <a:off x="6953250" y="3295650"/>
              <a:ext cx="1962150" cy="457200"/>
            </a:xfrm>
            <a:prstGeom prst="roundRect">
              <a:avLst>
                <a:gd name="adj" fmla="val 12500"/>
              </a:avLst>
            </a:prstGeom>
            <a:solidFill>
              <a:srgbClr val="EBF4FB"/>
            </a:solidFill>
            <a:ln>
              <a:noFill/>
            </a:ln>
          </p:spPr>
        </p:sp>
        <p:sp>
          <p:nvSpPr>
            <p:cNvPr id="38" name="TextBox 38"/>
            <p:cNvSpPr txBox="1"/>
            <p:nvPr/>
          </p:nvSpPr>
          <p:spPr>
            <a:xfrm>
              <a:off x="7055168" y="3399949"/>
              <a:ext cx="1220915" cy="198120"/>
            </a:xfrm>
            <a:prstGeom prst="rect">
              <a:avLst/>
            </a:prstGeom>
            <a:noFill/>
            <a:ln>
              <a:noFill/>
            </a:ln>
          </p:spPr>
          <p:txBody>
            <a:bodyPr wrap="none" lIns="0" tIns="0" rIns="0" bIns="0" anchor="t" anchorCtr="0">
              <a:spAutoFit/>
            </a:bodyPr>
            <a:lstStyle/>
            <a:p>
              <a:pPr algn="l"/>
              <a:r>
                <a:rPr lang="zh-CN" sz="975" dirty="0">
                  <a:solidFill>
                    <a:srgbClr val="1A202C"/>
                  </a:solidFill>
                  <a:latin typeface="Consolas"/>
                  <a:ea typeface="Microsoft YaHei"/>
                  <a:cs typeface="Consolas"/>
                </a:rPr>
                <a:t>y = x + Sublayer(x)</a:t>
              </a:r>
            </a:p>
          </p:txBody>
        </p:sp>
        <p:sp>
          <p:nvSpPr>
            <p:cNvPr id="39" name="TextBox 39"/>
            <p:cNvSpPr txBox="1"/>
            <p:nvPr/>
          </p:nvSpPr>
          <p:spPr>
            <a:xfrm>
              <a:off x="7056120" y="3598545"/>
              <a:ext cx="2147125" cy="182880"/>
            </a:xfrm>
            <a:prstGeom prst="rect">
              <a:avLst/>
            </a:prstGeom>
            <a:noFill/>
            <a:ln>
              <a:noFill/>
            </a:ln>
          </p:spPr>
          <p:txBody>
            <a:bodyPr wrap="none" lIns="0" tIns="0" rIns="0" bIns="0" anchor="t" anchorCtr="0">
              <a:spAutoFit/>
            </a:bodyPr>
            <a:lstStyle/>
            <a:p>
              <a:pPr algn="l"/>
              <a:r>
                <a:rPr lang="zh-CN" sz="900" i="1" dirty="0">
                  <a:solidFill>
                    <a:srgbClr val="3182CE"/>
                  </a:solidFill>
                  <a:latin typeface="Arial"/>
                  <a:ea typeface="Microsoft YaHei"/>
                  <a:cs typeface="Arial"/>
                </a:rPr>
                <a:t>straight gradient path top → bottom</a:t>
              </a:r>
            </a:p>
          </p:txBody>
        </p:sp>
      </p:grpSp>
      <p:grpSp>
        <p:nvGrpSpPr>
          <p:cNvPr id="51" name="Group 51"/>
          <p:cNvGrpSpPr/>
          <p:nvPr/>
        </p:nvGrpSpPr>
        <p:grpSpPr>
          <a:xfrm>
            <a:off x="9239250" y="1981200"/>
            <a:ext cx="2286000" cy="1905000"/>
            <a:chOff x="9239250" y="1981200"/>
            <a:chExt cx="2286000" cy="1905000"/>
          </a:xfrm>
        </p:grpSpPr>
        <p:sp>
          <p:nvSpPr>
            <p:cNvPr id="41" name="Rectangle 41"/>
            <p:cNvSpPr/>
            <p:nvPr/>
          </p:nvSpPr>
          <p:spPr>
            <a:xfrm>
              <a:off x="9239250" y="1981200"/>
              <a:ext cx="2286000" cy="1905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42" name="Rectangle 42"/>
            <p:cNvSpPr/>
            <p:nvPr/>
          </p:nvSpPr>
          <p:spPr>
            <a:xfrm>
              <a:off x="9239250" y="1981200"/>
              <a:ext cx="57150" cy="1905000"/>
            </a:xfrm>
            <a:prstGeom prst="roundRect">
              <a:avLst>
                <a:gd name="adj" fmla="val 50000"/>
              </a:avLst>
            </a:prstGeom>
            <a:solidFill>
              <a:srgbClr val="1A365D"/>
            </a:solidFill>
            <a:ln>
              <a:noFill/>
            </a:ln>
          </p:spPr>
        </p:sp>
        <p:sp>
          <p:nvSpPr>
            <p:cNvPr id="43" name="Freeform 43"/>
            <p:cNvSpPr/>
            <p:nvPr/>
          </p:nvSpPr>
          <p:spPr>
            <a:xfrm>
              <a:off x="9463088" y="2216150"/>
              <a:ext cx="200025" cy="177800"/>
            </a:xfrm>
            <a:custGeom>
              <a:avLst/>
              <a:gdLst/>
              <a:ahLst/>
              <a:cxnLst/>
              <a:rect l="l" t="t" r="r" b="b"/>
              <a:pathLst>
                <a:path w="200025" h="177800">
                  <a:moveTo>
                    <a:pt x="0" y="88900"/>
                  </a:moveTo>
                  <a:lnTo>
                    <a:pt x="55563" y="88900"/>
                  </a:lnTo>
                  <a:lnTo>
                    <a:pt x="55563" y="177800"/>
                  </a:lnTo>
                  <a:lnTo>
                    <a:pt x="100012" y="177800"/>
                  </a:lnTo>
                  <a:lnTo>
                    <a:pt x="100012" y="0"/>
                  </a:lnTo>
                  <a:lnTo>
                    <a:pt x="144462" y="0"/>
                  </a:lnTo>
                  <a:lnTo>
                    <a:pt x="144462" y="88900"/>
                  </a:lnTo>
                  <a:lnTo>
                    <a:pt x="200025" y="88900"/>
                  </a:lnTo>
                </a:path>
              </a:pathLst>
            </a:custGeom>
            <a:noFill/>
            <a:ln w="19050">
              <a:solidFill>
                <a:srgbClr val="1A365D"/>
              </a:solidFill>
            </a:ln>
          </p:spPr>
        </p:sp>
        <p:sp>
          <p:nvSpPr>
            <p:cNvPr id="44" name="TextBox 44"/>
            <p:cNvSpPr txBox="1"/>
            <p:nvPr/>
          </p:nvSpPr>
          <p:spPr>
            <a:xfrm>
              <a:off x="9755505" y="2235518"/>
              <a:ext cx="1007762"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LayerNorm</a:t>
              </a:r>
            </a:p>
          </p:txBody>
        </p:sp>
        <p:sp>
          <p:nvSpPr>
            <p:cNvPr id="45" name="TextBox 45"/>
            <p:cNvSpPr txBox="1"/>
            <p:nvPr/>
          </p:nvSpPr>
          <p:spPr>
            <a:xfrm>
              <a:off x="9416415" y="2591752"/>
              <a:ext cx="1762887"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Normalize across feature</a:t>
              </a:r>
            </a:p>
          </p:txBody>
        </p:sp>
        <p:sp>
          <p:nvSpPr>
            <p:cNvPr id="46" name="TextBox 46"/>
            <p:cNvSpPr txBox="1"/>
            <p:nvPr/>
          </p:nvSpPr>
          <p:spPr>
            <a:xfrm>
              <a:off x="9416415" y="2782252"/>
              <a:ext cx="1965912"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dimension after the residual</a:t>
              </a:r>
            </a:p>
          </p:txBody>
        </p:sp>
        <p:sp>
          <p:nvSpPr>
            <p:cNvPr id="47" name="TextBox 47"/>
            <p:cNvSpPr txBox="1"/>
            <p:nvPr/>
          </p:nvSpPr>
          <p:spPr>
            <a:xfrm>
              <a:off x="9416415" y="2972752"/>
              <a:ext cx="649748"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addition.</a:t>
              </a:r>
            </a:p>
          </p:txBody>
        </p:sp>
        <p:sp>
          <p:nvSpPr>
            <p:cNvPr id="48" name="Rectangle 48"/>
            <p:cNvSpPr/>
            <p:nvPr/>
          </p:nvSpPr>
          <p:spPr>
            <a:xfrm>
              <a:off x="9429750" y="3295650"/>
              <a:ext cx="1962150" cy="457200"/>
            </a:xfrm>
            <a:prstGeom prst="roundRect">
              <a:avLst>
                <a:gd name="adj" fmla="val 12500"/>
              </a:avLst>
            </a:prstGeom>
            <a:solidFill>
              <a:srgbClr val="F5F7FA"/>
            </a:solidFill>
            <a:ln>
              <a:noFill/>
            </a:ln>
          </p:spPr>
        </p:sp>
        <p:sp>
          <p:nvSpPr>
            <p:cNvPr id="49" name="TextBox 49"/>
            <p:cNvSpPr txBox="1"/>
            <p:nvPr/>
          </p:nvSpPr>
          <p:spPr>
            <a:xfrm>
              <a:off x="9533572" y="3397091"/>
              <a:ext cx="1533644" cy="167640"/>
            </a:xfrm>
            <a:prstGeom prst="rect">
              <a:avLst/>
            </a:prstGeom>
            <a:noFill/>
            <a:ln>
              <a:noFill/>
            </a:ln>
          </p:spPr>
          <p:txBody>
            <a:bodyPr wrap="none" lIns="0" tIns="0" rIns="0" bIns="0" anchor="t" anchorCtr="0">
              <a:spAutoFit/>
            </a:bodyPr>
            <a:lstStyle/>
            <a:p>
              <a:pPr algn="l"/>
              <a:r>
                <a:rPr lang="zh-CN" sz="825" dirty="0">
                  <a:solidFill>
                    <a:srgbClr val="1A202C"/>
                  </a:solidFill>
                  <a:latin typeface="Consolas"/>
                  <a:ea typeface="Microsoft YaHei"/>
                  <a:cs typeface="Consolas"/>
                </a:rPr>
                <a:t>LayerNorm(x + Sublayer(x))</a:t>
              </a:r>
            </a:p>
          </p:txBody>
        </p:sp>
        <p:sp>
          <p:nvSpPr>
            <p:cNvPr id="50" name="TextBox 50"/>
            <p:cNvSpPr txBox="1"/>
            <p:nvPr/>
          </p:nvSpPr>
          <p:spPr>
            <a:xfrm>
              <a:off x="9533572" y="3587591"/>
              <a:ext cx="1924193" cy="167640"/>
            </a:xfrm>
            <a:prstGeom prst="rect">
              <a:avLst/>
            </a:prstGeom>
            <a:noFill/>
            <a:ln>
              <a:noFill/>
            </a:ln>
          </p:spPr>
          <p:txBody>
            <a:bodyPr wrap="none" lIns="0" tIns="0" rIns="0" bIns="0" anchor="t" anchorCtr="0">
              <a:spAutoFit/>
            </a:bodyPr>
            <a:lstStyle/>
            <a:p>
              <a:pPr algn="l"/>
              <a:r>
                <a:rPr lang="zh-CN" sz="825" i="1" dirty="0">
                  <a:solidFill>
                    <a:srgbClr val="3182CE"/>
                  </a:solidFill>
                  <a:latin typeface="Arial"/>
                  <a:ea typeface="Microsoft YaHei"/>
                  <a:cs typeface="Arial"/>
                </a:rPr>
                <a:t>stabilizes training, scale-invariant</a:t>
              </a:r>
            </a:p>
          </p:txBody>
        </p:sp>
      </p:grpSp>
      <p:grpSp>
        <p:nvGrpSpPr>
          <p:cNvPr id="68" name="Group 68"/>
          <p:cNvGrpSpPr/>
          <p:nvPr/>
        </p:nvGrpSpPr>
        <p:grpSpPr>
          <a:xfrm>
            <a:off x="4286250" y="4152900"/>
            <a:ext cx="7239000" cy="1905000"/>
            <a:chOff x="4286250" y="4152900"/>
            <a:chExt cx="7239000" cy="1905000"/>
          </a:xfrm>
        </p:grpSpPr>
        <p:sp>
          <p:nvSpPr>
            <p:cNvPr id="52" name="Rectangle 52"/>
            <p:cNvSpPr/>
            <p:nvPr/>
          </p:nvSpPr>
          <p:spPr>
            <a:xfrm>
              <a:off x="4286250" y="4152900"/>
              <a:ext cx="7239000" cy="1905000"/>
            </a:xfrm>
            <a:prstGeom prst="roundRect">
              <a:avLst>
                <a:gd name="adj" fmla="val 6000"/>
              </a:avLst>
            </a:prstGeom>
            <a:solidFill>
              <a:srgbClr val="FFFFFF"/>
            </a:solidFill>
            <a:ln w="14288">
              <a:solidFill>
                <a:srgbClr val="E2E8F0"/>
              </a:solidFill>
            </a:ln>
          </p:spPr>
        </p:sp>
        <p:sp>
          <p:nvSpPr>
            <p:cNvPr id="53" name="Rectangle 53"/>
            <p:cNvSpPr/>
            <p:nvPr/>
          </p:nvSpPr>
          <p:spPr>
            <a:xfrm>
              <a:off x="4286250" y="4152900"/>
              <a:ext cx="57150" cy="1905000"/>
            </a:xfrm>
            <a:prstGeom prst="roundRect">
              <a:avLst>
                <a:gd name="adj" fmla="val 50000"/>
              </a:avLst>
            </a:prstGeom>
            <a:solidFill>
              <a:srgbClr val="3182CE"/>
            </a:solidFill>
            <a:ln>
              <a:noFill/>
            </a:ln>
          </p:spPr>
        </p:sp>
        <p:sp>
          <p:nvSpPr>
            <p:cNvPr id="54" name="TextBox 54"/>
            <p:cNvSpPr txBox="1"/>
            <p:nvPr/>
          </p:nvSpPr>
          <p:spPr>
            <a:xfrm>
              <a:off x="4465320" y="4322445"/>
              <a:ext cx="3040937"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HOW THEY COMPOSE — APPLIED TO EVERY SUB-LAYER</a:t>
              </a:r>
            </a:p>
          </p:txBody>
        </p:sp>
        <p:sp>
          <p:nvSpPr>
            <p:cNvPr id="55" name="Rectangle 55"/>
            <p:cNvSpPr/>
            <p:nvPr/>
          </p:nvSpPr>
          <p:spPr>
            <a:xfrm>
              <a:off x="4552950" y="4705350"/>
              <a:ext cx="1524000" cy="457200"/>
            </a:xfrm>
            <a:prstGeom prst="roundRect">
              <a:avLst>
                <a:gd name="adj" fmla="val 12500"/>
              </a:avLst>
            </a:prstGeom>
            <a:solidFill>
              <a:srgbClr val="F5F7FA"/>
            </a:solidFill>
            <a:ln w="14288">
              <a:solidFill>
                <a:srgbClr val="1A365D"/>
              </a:solidFill>
            </a:ln>
          </p:spPr>
        </p:sp>
        <p:sp>
          <p:nvSpPr>
            <p:cNvPr id="56" name="TextBox 56"/>
            <p:cNvSpPr txBox="1"/>
            <p:nvPr/>
          </p:nvSpPr>
          <p:spPr>
            <a:xfrm>
              <a:off x="4812449" y="4861560"/>
              <a:ext cx="1005002" cy="243840"/>
            </a:xfrm>
            <a:prstGeom prst="rect">
              <a:avLst/>
            </a:prstGeom>
            <a:noFill/>
            <a:ln>
              <a:noFill/>
            </a:ln>
          </p:spPr>
          <p:txBody>
            <a:bodyPr wrap="none" lIns="0" tIns="0" rIns="0" bIns="0" anchor="t" anchorCtr="0">
              <a:spAutoFit/>
            </a:bodyPr>
            <a:lstStyle/>
            <a:p>
              <a:pPr algn="ctr"/>
              <a:r>
                <a:rPr lang="zh-CN" sz="1200" b="1" dirty="0">
                  <a:solidFill>
                    <a:srgbClr val="1A365D"/>
                  </a:solidFill>
                  <a:latin typeface="Georgia"/>
                  <a:ea typeface="Microsoft YaHei"/>
                  <a:cs typeface="Georgia"/>
                </a:rPr>
                <a:t>Sublayer(x)</a:t>
              </a:r>
            </a:p>
          </p:txBody>
        </p:sp>
        <p:sp>
          <p:nvSpPr>
            <p:cNvPr id="57" name="TextBox 57"/>
            <p:cNvSpPr txBox="1"/>
            <p:nvPr/>
          </p:nvSpPr>
          <p:spPr>
            <a:xfrm>
              <a:off x="6209693" y="4829175"/>
              <a:ext cx="153614" cy="304800"/>
            </a:xfrm>
            <a:prstGeom prst="rect">
              <a:avLst/>
            </a:prstGeom>
            <a:noFill/>
            <a:ln>
              <a:noFill/>
            </a:ln>
          </p:spPr>
          <p:txBody>
            <a:bodyPr wrap="none" lIns="0" tIns="0" rIns="0" bIns="0" anchor="t" anchorCtr="0">
              <a:spAutoFit/>
            </a:bodyPr>
            <a:lstStyle/>
            <a:p>
              <a:pPr algn="ctr"/>
              <a:r>
                <a:rPr lang="zh-CN" sz="1500" b="1" dirty="0">
                  <a:solidFill>
                    <a:srgbClr val="3182CE"/>
                  </a:solidFill>
                  <a:latin typeface="Consolas"/>
                  <a:ea typeface="Microsoft YaHei"/>
                  <a:cs typeface="Consolas"/>
                </a:rPr>
                <a:t>+</a:t>
              </a:r>
            </a:p>
          </p:txBody>
        </p:sp>
        <p:sp>
          <p:nvSpPr>
            <p:cNvPr id="58" name="Rectangle 58"/>
            <p:cNvSpPr/>
            <p:nvPr/>
          </p:nvSpPr>
          <p:spPr>
            <a:xfrm>
              <a:off x="6572250" y="4705350"/>
              <a:ext cx="762000" cy="457200"/>
            </a:xfrm>
            <a:prstGeom prst="roundRect">
              <a:avLst>
                <a:gd name="adj" fmla="val 12500"/>
              </a:avLst>
            </a:prstGeom>
            <a:solidFill>
              <a:srgbClr val="EBF4FB"/>
            </a:solidFill>
            <a:ln w="14288">
              <a:solidFill>
                <a:srgbClr val="3182CE"/>
              </a:solidFill>
            </a:ln>
          </p:spPr>
        </p:sp>
        <p:sp>
          <p:nvSpPr>
            <p:cNvPr id="59" name="TextBox 59"/>
            <p:cNvSpPr txBox="1"/>
            <p:nvPr/>
          </p:nvSpPr>
          <p:spPr>
            <a:xfrm>
              <a:off x="6891804" y="4861560"/>
              <a:ext cx="122892" cy="243840"/>
            </a:xfrm>
            <a:prstGeom prst="rect">
              <a:avLst/>
            </a:prstGeom>
            <a:noFill/>
            <a:ln>
              <a:noFill/>
            </a:ln>
          </p:spPr>
          <p:txBody>
            <a:bodyPr wrap="none" lIns="0" tIns="0" rIns="0" bIns="0" anchor="t" anchorCtr="0">
              <a:spAutoFit/>
            </a:bodyPr>
            <a:lstStyle/>
            <a:p>
              <a:pPr algn="ctr"/>
              <a:r>
                <a:rPr lang="zh-CN" sz="1200" b="1" dirty="0">
                  <a:solidFill>
                    <a:srgbClr val="3182CE"/>
                  </a:solidFill>
                  <a:latin typeface="Georgia"/>
                  <a:ea typeface="Microsoft YaHei"/>
                  <a:cs typeface="Georgia"/>
                </a:rPr>
                <a:t>x</a:t>
              </a:r>
            </a:p>
          </p:txBody>
        </p:sp>
        <p:sp>
          <p:nvSpPr>
            <p:cNvPr id="60" name="TextBox 60"/>
            <p:cNvSpPr txBox="1"/>
            <p:nvPr/>
          </p:nvSpPr>
          <p:spPr>
            <a:xfrm>
              <a:off x="7550874" y="4845368"/>
              <a:ext cx="138253" cy="274320"/>
            </a:xfrm>
            <a:prstGeom prst="rect">
              <a:avLst/>
            </a:prstGeom>
            <a:noFill/>
            <a:ln>
              <a:noFill/>
            </a:ln>
          </p:spPr>
          <p:txBody>
            <a:bodyPr wrap="none" lIns="0" tIns="0" rIns="0" bIns="0" anchor="t" anchorCtr="0">
              <a:spAutoFit/>
            </a:bodyPr>
            <a:lstStyle/>
            <a:p>
              <a:pPr algn="ctr"/>
              <a:r>
                <a:rPr lang="zh-CN" sz="1350" b="1" dirty="0">
                  <a:solidFill>
                    <a:srgbClr val="1A365D"/>
                  </a:solidFill>
                  <a:latin typeface="Consolas"/>
                  <a:ea typeface="Microsoft YaHei"/>
                  <a:cs typeface="Consolas"/>
                </a:rPr>
                <a:t>→</a:t>
              </a:r>
            </a:p>
          </p:txBody>
        </p:sp>
        <p:sp>
          <p:nvSpPr>
            <p:cNvPr id="61" name="Rectangle 61"/>
            <p:cNvSpPr/>
            <p:nvPr/>
          </p:nvSpPr>
          <p:spPr>
            <a:xfrm>
              <a:off x="7905750" y="4629150"/>
              <a:ext cx="2095500" cy="609600"/>
            </a:xfrm>
            <a:prstGeom prst="roundRect">
              <a:avLst>
                <a:gd name="adj" fmla="val 9375"/>
              </a:avLst>
            </a:prstGeom>
            <a:solidFill>
              <a:srgbClr val="1A365D"/>
            </a:solidFill>
            <a:ln>
              <a:noFill/>
            </a:ln>
          </p:spPr>
        </p:sp>
        <p:sp>
          <p:nvSpPr>
            <p:cNvPr id="62" name="TextBox 62"/>
            <p:cNvSpPr txBox="1"/>
            <p:nvPr/>
          </p:nvSpPr>
          <p:spPr>
            <a:xfrm>
              <a:off x="8505606" y="4766310"/>
              <a:ext cx="895788"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LayerNorm</a:t>
              </a:r>
            </a:p>
          </p:txBody>
        </p:sp>
        <p:sp>
          <p:nvSpPr>
            <p:cNvPr id="63" name="TextBox 63"/>
            <p:cNvSpPr txBox="1"/>
            <p:nvPr/>
          </p:nvSpPr>
          <p:spPr>
            <a:xfrm>
              <a:off x="8290989" y="5008245"/>
              <a:ext cx="1325023" cy="182880"/>
            </a:xfrm>
            <a:prstGeom prst="rect">
              <a:avLst/>
            </a:prstGeom>
            <a:noFill/>
            <a:ln>
              <a:noFill/>
            </a:ln>
          </p:spPr>
          <p:txBody>
            <a:bodyPr wrap="none" lIns="0" tIns="0" rIns="0" bIns="0" anchor="t" anchorCtr="0">
              <a:spAutoFit/>
            </a:bodyPr>
            <a:lstStyle/>
            <a:p>
              <a:pPr algn="ctr"/>
              <a:r>
                <a:rPr lang="zh-CN" sz="900" dirty="0">
                  <a:solidFill>
                    <a:srgbClr val="FFFFFF">
                      <a:alphaMod val="90000"/>
                    </a:srgbClr>
                  </a:solidFill>
                  <a:latin typeface="Arial"/>
                  <a:ea typeface="Microsoft YaHei"/>
                  <a:cs typeface="Arial"/>
                </a:rPr>
                <a:t>final sub-layer output</a:t>
              </a:r>
            </a:p>
          </p:txBody>
        </p:sp>
        <p:sp>
          <p:nvSpPr>
            <p:cNvPr id="64" name="TextBox 64"/>
            <p:cNvSpPr txBox="1"/>
            <p:nvPr/>
          </p:nvSpPr>
          <p:spPr>
            <a:xfrm>
              <a:off x="10217874" y="4845368"/>
              <a:ext cx="138253" cy="274320"/>
            </a:xfrm>
            <a:prstGeom prst="rect">
              <a:avLst/>
            </a:prstGeom>
            <a:noFill/>
            <a:ln>
              <a:noFill/>
            </a:ln>
          </p:spPr>
          <p:txBody>
            <a:bodyPr wrap="none" lIns="0" tIns="0" rIns="0" bIns="0" anchor="t" anchorCtr="0">
              <a:spAutoFit/>
            </a:bodyPr>
            <a:lstStyle/>
            <a:p>
              <a:pPr algn="ctr"/>
              <a:r>
                <a:rPr lang="zh-CN" sz="1350" b="1" dirty="0">
                  <a:solidFill>
                    <a:srgbClr val="1A365D"/>
                  </a:solidFill>
                  <a:latin typeface="Consolas"/>
                  <a:ea typeface="Microsoft YaHei"/>
                  <a:cs typeface="Consolas"/>
                </a:rPr>
                <a:t>→</a:t>
              </a:r>
            </a:p>
          </p:txBody>
        </p:sp>
        <p:sp>
          <p:nvSpPr>
            <p:cNvPr id="65" name="TextBox 65"/>
            <p:cNvSpPr txBox="1"/>
            <p:nvPr/>
          </p:nvSpPr>
          <p:spPr>
            <a:xfrm>
              <a:off x="10635615" y="4915852"/>
              <a:ext cx="350110" cy="213360"/>
            </a:xfrm>
            <a:prstGeom prst="rect">
              <a:avLst/>
            </a:prstGeom>
            <a:noFill/>
            <a:ln>
              <a:noFill/>
            </a:ln>
          </p:spPr>
          <p:txBody>
            <a:bodyPr wrap="none" lIns="0" tIns="0" rIns="0" bIns="0" anchor="t" anchorCtr="0">
              <a:spAutoFit/>
            </a:bodyPr>
            <a:lstStyle/>
            <a:p>
              <a:pPr algn="l"/>
              <a:r>
                <a:rPr lang="zh-CN" sz="1050" b="1" dirty="0">
                  <a:solidFill>
                    <a:srgbClr val="1A365D"/>
                  </a:solidFill>
                  <a:latin typeface="Consolas"/>
                  <a:ea typeface="Microsoft YaHei"/>
                  <a:cs typeface="Consolas"/>
                </a:rPr>
                <a:t>next</a:t>
              </a:r>
            </a:p>
          </p:txBody>
        </p:sp>
        <p:sp>
          <p:nvSpPr>
            <p:cNvPr id="66" name="TextBox 66"/>
            <p:cNvSpPr txBox="1"/>
            <p:nvPr/>
          </p:nvSpPr>
          <p:spPr>
            <a:xfrm>
              <a:off x="4465320" y="5484495"/>
              <a:ext cx="986880"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SHAPE CONTRACT</a:t>
              </a:r>
            </a:p>
          </p:txBody>
        </p:sp>
        <p:sp>
          <p:nvSpPr>
            <p:cNvPr id="67" name="TextBox 67"/>
            <p:cNvSpPr txBox="1"/>
            <p:nvPr/>
          </p:nvSpPr>
          <p:spPr>
            <a:xfrm>
              <a:off x="4463415" y="5696902"/>
              <a:ext cx="6782514"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All sub-layers and embeddings emit dimension </a:t>
              </a:r>
              <a:r>
                <a:rPr lang="zh-CN" sz="1050" b="1" dirty="0">
                  <a:solidFill>
                    <a:srgbClr val="3182CE"/>
                  </a:solidFill>
                  <a:latin typeface="Consolas"/>
                  <a:ea typeface="Microsoft YaHei"/>
                  <a:cs typeface="Consolas"/>
                </a:rPr>
                <a:t>d_model = 512</a:t>
              </a:r>
              <a:r>
                <a:rPr lang="zh-CN" sz="1050" dirty="0">
                  <a:solidFill>
                    <a:srgbClr val="1A202C"/>
                  </a:solidFill>
                  <a:latin typeface="Arial"/>
                  <a:ea typeface="Microsoft YaHei"/>
                  <a:cs typeface="Arial"/>
                </a:rPr>
                <a:t xml:space="preserve"> so the residual addition is well-defined.</a:t>
              </a:r>
            </a:p>
          </p:txBody>
        </p:sp>
      </p:grpSp>
      <p:grpSp>
        <p:nvGrpSpPr>
          <p:cNvPr id="71" name="Group 71"/>
          <p:cNvGrpSpPr/>
          <p:nvPr/>
        </p:nvGrpSpPr>
        <p:grpSpPr>
          <a:xfrm>
            <a:off x="561022" y="6521291"/>
            <a:ext cx="11069956" cy="167640"/>
            <a:chOff x="561022" y="6521291"/>
            <a:chExt cx="11069956" cy="167640"/>
          </a:xfrm>
        </p:grpSpPr>
        <p:sp>
          <p:nvSpPr>
            <p:cNvPr id="69" name="TextBox 69"/>
            <p:cNvSpPr txBox="1"/>
            <p:nvPr/>
          </p:nvSpPr>
          <p:spPr>
            <a:xfrm>
              <a:off x="561022" y="6521291"/>
              <a:ext cx="4239982"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§3.1 + §3.3 Position-wise Feed-Forward Networks</a:t>
              </a:r>
            </a:p>
          </p:txBody>
        </p:sp>
        <p:sp>
          <p:nvSpPr>
            <p:cNvPr id="70" name="TextBox 70"/>
            <p:cNvSpPr txBox="1"/>
            <p:nvPr/>
          </p:nvSpPr>
          <p:spPr>
            <a:xfrm>
              <a:off x="11516511" y="652129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10</a:t>
              </a:r>
            </a:p>
          </p:txBody>
        </p:sp>
      </p:grpSp>
      <p:pic>
        <p:nvPicPr>
          <p:cNvPr id="72" name="narration10.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280" advTm="40556">
    <p:fade/>
  </p:transition>
  <p:timing>
    <p:tnLst>
      <p:par>
        <p:cTn id="1" dur="indefinite" restart="never" nodeType="tmRoot">
          <p:childTnLst>
            <p:audio>
              <p:cMediaNode vol="80000">
                <p:cTn id="28" fill="hold" display="0">
                  <p:stCondLst>
                    <p:cond delay="0"/>
                  </p:stCondLst>
                </p:cTn>
                <p:tgtEl>
                  <p:spTgt spid="72"/>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image">
                                      <p:cBhvr>
                                        <p:cTn id="7" dur="480"/>
                                        <p:tgtEl>
                                          <p:spTgt spid="10"/>
                                        </p:tgtEl>
                                      </p:cBhvr>
                                    </p:animEffect>
                                  </p:childTnLst>
                                </p:cTn>
                              </p:par>
                            </p:childTnLst>
                          </p:cTn>
                        </p:par>
                        <p:par>
                          <p:cTn id="8" fill="hold">
                            <p:stCondLst>
                              <p:cond delay="6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320"/>
                                        <p:tgtEl>
                                          <p:spTgt spid="13"/>
                                        </p:tgtEl>
                                      </p:cBhvr>
                                    </p:animEffect>
                                  </p:childTnLst>
                                </p:cTn>
                              </p:par>
                            </p:childTnLst>
                          </p:cTn>
                        </p:par>
                        <p:par>
                          <p:cTn id="12" fill="hold">
                            <p:stCondLst>
                              <p:cond delay="1040"/>
                            </p:stCondLst>
                            <p:childTnLst>
                              <p:par>
                                <p:cTn id="13" presetID="2" presetClass="entr" presetSubtype="4"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slide(fromBottom)">
                                      <p:cBhvr>
                                        <p:cTn id="15" dur="340"/>
                                        <p:tgtEl>
                                          <p:spTgt spid="27"/>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slide(fromBottom)">
                                      <p:cBhvr>
                                        <p:cTn id="19" dur="340"/>
                                        <p:tgtEl>
                                          <p:spTgt spid="40"/>
                                        </p:tgtEl>
                                      </p:cBhvr>
                                    </p:animEffect>
                                  </p:childTnLst>
                                </p:cTn>
                              </p:par>
                            </p:childTnLst>
                          </p:cTn>
                        </p:par>
                        <p:par>
                          <p:cTn id="20" fill="hold">
                            <p:stCondLst>
                              <p:cond delay="1960"/>
                            </p:stCondLst>
                            <p:childTnLst>
                              <p:par>
                                <p:cTn id="21" presetID="2" presetClass="entr" presetSubtype="4" fill="hold" nodeType="after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slide(fromBottom)">
                                      <p:cBhvr>
                                        <p:cTn id="23" dur="340"/>
                                        <p:tgtEl>
                                          <p:spTgt spid="51"/>
                                        </p:tgtEl>
                                      </p:cBhvr>
                                    </p:animEffect>
                                  </p:childTnLst>
                                </p:cTn>
                              </p:par>
                            </p:childTnLst>
                          </p:cTn>
                        </p:par>
                        <p:par>
                          <p:cTn id="24" fill="hold">
                            <p:stCondLst>
                              <p:cond delay="2480"/>
                            </p:stCondLst>
                            <p:childTnLst>
                              <p:par>
                                <p:cTn id="25" presetID="22" presetClass="entr" presetSubtype="1" fill="hold"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wipe(left)">
                                      <p:cBhvr>
                                        <p:cTn id="2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27" grpId="0"/>
      <p:bldP spid="40" grpId="0"/>
      <p:bldP spid="51" grpId="0"/>
      <p:bldP spid="6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gradFill>
              <a:gsLst>
                <a:gs pos="0">
                  <a:srgbClr val="FFFFFF">
                    <a:alpha val="96000"/>
                  </a:srgbClr>
                </a:gs>
                <a:gs pos="45000">
                  <a:srgbClr val="FFFFFF">
                    <a:alpha val="78000"/>
                  </a:srgbClr>
                </a:gs>
                <a:gs pos="80000">
                  <a:srgbClr val="FFFFFF">
                    <a:alpha val="0"/>
                  </a:srgbClr>
                </a:gs>
              </a:gsLst>
              <a:lin ang="0" scaled="1"/>
            </a:gradFill>
            <a:ln>
              <a:noFill/>
            </a:ln>
          </p:spPr>
        </p:sp>
      </p:grpSp>
      <p:grpSp>
        <p:nvGrpSpPr>
          <p:cNvPr id="8" name="Group 8"/>
          <p:cNvGrpSpPr/>
          <p:nvPr/>
        </p:nvGrpSpPr>
        <p:grpSpPr>
          <a:xfrm>
            <a:off x="749618" y="762000"/>
            <a:ext cx="1854094" cy="359569"/>
            <a:chOff x="749618" y="762000"/>
            <a:chExt cx="1854094" cy="359569"/>
          </a:xfrm>
        </p:grpSpPr>
        <p:sp>
          <p:nvSpPr>
            <p:cNvPr id="6" name="Rectangle 6"/>
            <p:cNvSpPr/>
            <p:nvPr/>
          </p:nvSpPr>
          <p:spPr>
            <a:xfrm>
              <a:off x="762000" y="762000"/>
              <a:ext cx="571500" cy="28575"/>
            </a:xfrm>
            <a:prstGeom prst="rect">
              <a:avLst/>
            </a:prstGeom>
            <a:solidFill>
              <a:srgbClr val="3182CE"/>
            </a:solidFill>
            <a:ln>
              <a:noFill/>
            </a:ln>
          </p:spPr>
        </p:sp>
        <p:sp>
          <p:nvSpPr>
            <p:cNvPr id="7" name="TextBox 7"/>
            <p:cNvSpPr txBox="1"/>
            <p:nvPr/>
          </p:nvSpPr>
          <p:spPr>
            <a:xfrm>
              <a:off x="749618" y="923449"/>
              <a:ext cx="1854094"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§3.5 · POSITIONAL ENCODING</a:t>
              </a:r>
            </a:p>
          </p:txBody>
        </p:sp>
      </p:grpSp>
      <p:grpSp>
        <p:nvGrpSpPr>
          <p:cNvPr id="11" name="Group 11"/>
          <p:cNvGrpSpPr/>
          <p:nvPr/>
        </p:nvGrpSpPr>
        <p:grpSpPr>
          <a:xfrm>
            <a:off x="725805" y="1273492"/>
            <a:ext cx="3903269" cy="979170"/>
            <a:chOff x="725805" y="1273492"/>
            <a:chExt cx="3903269" cy="979170"/>
          </a:xfrm>
        </p:grpSpPr>
        <p:sp>
          <p:nvSpPr>
            <p:cNvPr id="9" name="TextBox 9"/>
            <p:cNvSpPr txBox="1"/>
            <p:nvPr/>
          </p:nvSpPr>
          <p:spPr>
            <a:xfrm>
              <a:off x="725805" y="1273492"/>
              <a:ext cx="3384504" cy="579120"/>
            </a:xfrm>
            <a:prstGeom prst="rect">
              <a:avLst/>
            </a:prstGeom>
            <a:noFill/>
            <a:ln>
              <a:noFill/>
            </a:ln>
          </p:spPr>
          <p:txBody>
            <a:bodyPr wrap="none" lIns="0" tIns="0" rIns="0" bIns="0" anchor="t" anchorCtr="0">
              <a:spAutoFit/>
            </a:bodyPr>
            <a:lstStyle/>
            <a:p>
              <a:pPr algn="l"/>
              <a:r>
                <a:rPr lang="zh-CN" sz="2850" b="1" dirty="0">
                  <a:solidFill>
                    <a:srgbClr val="1A365D"/>
                  </a:solidFill>
                  <a:latin typeface="Georgia"/>
                  <a:ea typeface="Microsoft YaHei"/>
                  <a:cs typeface="Georgia"/>
                </a:rPr>
                <a:t>Recovering order</a:t>
              </a:r>
            </a:p>
          </p:txBody>
        </p:sp>
        <p:sp>
          <p:nvSpPr>
            <p:cNvPr id="10" name="TextBox 10"/>
            <p:cNvSpPr txBox="1"/>
            <p:nvPr/>
          </p:nvSpPr>
          <p:spPr>
            <a:xfrm>
              <a:off x="725805" y="1673542"/>
              <a:ext cx="3903269" cy="579120"/>
            </a:xfrm>
            <a:prstGeom prst="rect">
              <a:avLst/>
            </a:prstGeom>
            <a:noFill/>
            <a:ln>
              <a:noFill/>
            </a:ln>
          </p:spPr>
          <p:txBody>
            <a:bodyPr wrap="none" lIns="0" tIns="0" rIns="0" bIns="0" anchor="t" anchorCtr="0">
              <a:spAutoFit/>
            </a:bodyPr>
            <a:lstStyle/>
            <a:p>
              <a:pPr algn="l"/>
              <a:r>
                <a:rPr lang="zh-CN" sz="2850" b="1" dirty="0">
                  <a:solidFill>
                    <a:srgbClr val="1A365D"/>
                  </a:solidFill>
                  <a:latin typeface="Georgia"/>
                  <a:ea typeface="Microsoft YaHei"/>
                  <a:cs typeface="Georgia"/>
                </a:rPr>
                <a:t>without recurrence</a:t>
              </a:r>
            </a:p>
          </p:txBody>
        </p:sp>
      </p:grpSp>
      <p:grpSp>
        <p:nvGrpSpPr>
          <p:cNvPr id="23" name="Group 23"/>
          <p:cNvGrpSpPr/>
          <p:nvPr/>
        </p:nvGrpSpPr>
        <p:grpSpPr>
          <a:xfrm>
            <a:off x="747712" y="2400300"/>
            <a:ext cx="3966567" cy="2602706"/>
            <a:chOff x="747712" y="2400300"/>
            <a:chExt cx="3966567" cy="2602706"/>
          </a:xfrm>
        </p:grpSpPr>
        <p:sp>
          <p:nvSpPr>
            <p:cNvPr id="12" name="Line 12"/>
            <p:cNvSpPr/>
            <p:nvPr/>
          </p:nvSpPr>
          <p:spPr>
            <a:xfrm>
              <a:off x="762000" y="2400300"/>
              <a:ext cx="381000" cy="9525"/>
            </a:xfrm>
            <a:custGeom>
              <a:avLst/>
              <a:gdLst/>
              <a:ahLst/>
              <a:cxnLst/>
              <a:rect l="l" t="t" r="r" b="b"/>
              <a:pathLst>
                <a:path w="381000" h="9525">
                  <a:moveTo>
                    <a:pt x="0" y="0"/>
                  </a:moveTo>
                  <a:lnTo>
                    <a:pt x="381000" y="0"/>
                  </a:lnTo>
                </a:path>
              </a:pathLst>
            </a:custGeom>
            <a:noFill/>
            <a:ln w="14288">
              <a:solidFill>
                <a:srgbClr val="3182CE"/>
              </a:solidFill>
            </a:ln>
          </p:spPr>
        </p:sp>
        <p:sp>
          <p:nvSpPr>
            <p:cNvPr id="13" name="TextBox 13"/>
            <p:cNvSpPr txBox="1"/>
            <p:nvPr/>
          </p:nvSpPr>
          <p:spPr>
            <a:xfrm>
              <a:off x="747712" y="2602706"/>
              <a:ext cx="396656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No recurrence and no convolution means the model has</a:t>
              </a:r>
            </a:p>
          </p:txBody>
        </p:sp>
        <p:sp>
          <p:nvSpPr>
            <p:cNvPr id="14" name="TextBox 14"/>
            <p:cNvSpPr txBox="1"/>
            <p:nvPr/>
          </p:nvSpPr>
          <p:spPr>
            <a:xfrm>
              <a:off x="747712" y="2812256"/>
              <a:ext cx="3951565"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no built-in notion of token order. Add a deterministic</a:t>
              </a:r>
            </a:p>
          </p:txBody>
        </p:sp>
        <p:sp>
          <p:nvSpPr>
            <p:cNvPr id="15" name="TextBox 15"/>
            <p:cNvSpPr txBox="1"/>
            <p:nvPr/>
          </p:nvSpPr>
          <p:spPr>
            <a:xfrm>
              <a:off x="747712" y="3021806"/>
              <a:ext cx="3824049"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sinusoidal position vector to each input embedding —</a:t>
              </a:r>
            </a:p>
          </p:txBody>
        </p:sp>
        <p:sp>
          <p:nvSpPr>
            <p:cNvPr id="16" name="TextBox 16"/>
            <p:cNvSpPr txBox="1"/>
            <p:nvPr/>
          </p:nvSpPr>
          <p:spPr>
            <a:xfrm>
              <a:off x="747712" y="3231356"/>
              <a:ext cx="228635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order is injected, not learned.</a:t>
              </a:r>
            </a:p>
          </p:txBody>
        </p:sp>
        <p:sp>
          <p:nvSpPr>
            <p:cNvPr id="17" name="TextBox 17"/>
            <p:cNvSpPr txBox="1"/>
            <p:nvPr/>
          </p:nvSpPr>
          <p:spPr>
            <a:xfrm>
              <a:off x="750570" y="3731895"/>
              <a:ext cx="879767"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WHY SINUSOIDS</a:t>
              </a:r>
            </a:p>
          </p:txBody>
        </p:sp>
        <p:sp>
          <p:nvSpPr>
            <p:cNvPr id="18" name="TextBox 18"/>
            <p:cNvSpPr txBox="1"/>
            <p:nvPr/>
          </p:nvSpPr>
          <p:spPr>
            <a:xfrm>
              <a:off x="747712" y="3936206"/>
              <a:ext cx="3156466"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Wavelengths form a geometric progression</a:t>
              </a:r>
            </a:p>
          </p:txBody>
        </p:sp>
        <p:sp>
          <p:nvSpPr>
            <p:cNvPr id="19" name="TextBox 19"/>
            <p:cNvSpPr txBox="1"/>
            <p:nvPr/>
          </p:nvSpPr>
          <p:spPr>
            <a:xfrm>
              <a:off x="747712" y="4145756"/>
              <a:ext cx="3524012"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from 2π up to 10000·2π. For any fixed offset k,</a:t>
              </a:r>
            </a:p>
          </p:txBody>
        </p:sp>
        <p:sp>
          <p:nvSpPr>
            <p:cNvPr id="20" name="TextBox 20"/>
            <p:cNvSpPr txBox="1"/>
            <p:nvPr/>
          </p:nvSpPr>
          <p:spPr>
            <a:xfrm>
              <a:off x="748665" y="4363402"/>
              <a:ext cx="803767"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Consolas"/>
                  <a:ea typeface="Microsoft YaHei"/>
                  <a:cs typeface="Consolas"/>
                </a:rPr>
                <a:t>PE(pos + k)</a:t>
              </a:r>
            </a:p>
          </p:txBody>
        </p:sp>
        <p:sp>
          <p:nvSpPr>
            <p:cNvPr id="21" name="TextBox 21"/>
            <p:cNvSpPr txBox="1"/>
            <p:nvPr/>
          </p:nvSpPr>
          <p:spPr>
            <a:xfrm>
              <a:off x="747712" y="4564856"/>
              <a:ext cx="332898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 xml:space="preserve">is a linear function of </a:t>
              </a:r>
              <a:r>
                <a:rPr lang="zh-CN" sz="1125" b="1" dirty="0">
                  <a:solidFill>
                    <a:srgbClr val="3182CE"/>
                  </a:solidFill>
                  <a:latin typeface="Consolas"/>
                  <a:ea typeface="Microsoft YaHei"/>
                  <a:cs typeface="Consolas"/>
                </a:rPr>
                <a:t>PE(pos)</a:t>
              </a:r>
              <a:r>
                <a:rPr lang="zh-CN" sz="1125" dirty="0">
                  <a:solidFill>
                    <a:srgbClr val="1A202C"/>
                  </a:solidFill>
                  <a:latin typeface="Arial"/>
                  <a:ea typeface="Microsoft YaHei"/>
                  <a:cs typeface="Arial"/>
                </a:rPr>
                <a:t xml:space="preserve"> — so the model</a:t>
              </a:r>
            </a:p>
          </p:txBody>
        </p:sp>
        <p:sp>
          <p:nvSpPr>
            <p:cNvPr id="22" name="TextBox 22"/>
            <p:cNvSpPr txBox="1"/>
            <p:nvPr/>
          </p:nvSpPr>
          <p:spPr>
            <a:xfrm>
              <a:off x="747712" y="4774406"/>
              <a:ext cx="346400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can easily learn to attend by relative position.</a:t>
              </a:r>
            </a:p>
          </p:txBody>
        </p:sp>
      </p:grpSp>
      <p:grpSp>
        <p:nvGrpSpPr>
          <p:cNvPr id="27" name="Group 27"/>
          <p:cNvGrpSpPr/>
          <p:nvPr/>
        </p:nvGrpSpPr>
        <p:grpSpPr>
          <a:xfrm>
            <a:off x="762000" y="5334000"/>
            <a:ext cx="5143500" cy="1047750"/>
            <a:chOff x="762000" y="5334000"/>
            <a:chExt cx="5143500" cy="1047750"/>
          </a:xfrm>
        </p:grpSpPr>
        <p:sp>
          <p:nvSpPr>
            <p:cNvPr id="24" name="Rectangle 24"/>
            <p:cNvSpPr/>
            <p:nvPr/>
          </p:nvSpPr>
          <p:spPr>
            <a:xfrm>
              <a:off x="762000" y="5334000"/>
              <a:ext cx="5143500" cy="1047750"/>
            </a:xfrm>
            <a:prstGeom prst="roundRect">
              <a:avLst>
                <a:gd name="adj" fmla="val 9091"/>
              </a:avLst>
            </a:prstGeom>
            <a:solidFill>
              <a:srgbClr val="FFFFFF"/>
            </a:solidFill>
            <a:ln w="14288">
              <a:solidFill>
                <a:srgbClr val="3182CE"/>
              </a:solidFill>
            </a:ln>
          </p:spPr>
        </p:sp>
        <p:sp>
          <p:nvSpPr>
            <p:cNvPr id="25" name="TextBox 25"/>
            <p:cNvSpPr txBox="1"/>
            <p:nvPr/>
          </p:nvSpPr>
          <p:spPr>
            <a:xfrm>
              <a:off x="941070" y="5484495"/>
              <a:ext cx="596232"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EQUATION</a:t>
              </a:r>
            </a:p>
          </p:txBody>
        </p:sp>
        <p:pic>
          <p:nvPicPr>
            <p:cNvPr id="26" name="Image 26"/>
            <p:cNvPicPr>
              <a:picLocks noChangeAspect="1"/>
            </p:cNvPicPr>
            <p:nvPr/>
          </p:nvPicPr>
          <p:blipFill>
            <a:blip r:embed="rId3"/>
            <a:stretch>
              <a:fillRect/>
            </a:stretch>
          </p:blipFill>
          <p:spPr>
            <a:xfrm>
              <a:off x="2129335" y="5676900"/>
              <a:ext cx="2408830" cy="685800"/>
            </a:xfrm>
            <a:prstGeom prst="rect">
              <a:avLst/>
            </a:prstGeom>
          </p:spPr>
        </p:pic>
      </p:grpSp>
      <p:sp>
        <p:nvSpPr>
          <p:cNvPr id="28" name="TextBox 28"/>
          <p:cNvSpPr txBox="1"/>
          <p:nvPr/>
        </p:nvSpPr>
        <p:spPr>
          <a:xfrm>
            <a:off x="11544014" y="6654641"/>
            <a:ext cx="86963" cy="167640"/>
          </a:xfrm>
          <a:prstGeom prst="rect">
            <a:avLst/>
          </a:prstGeom>
          <a:noFill/>
          <a:ln>
            <a:noFill/>
          </a:ln>
        </p:spPr>
        <p:txBody>
          <a:bodyPr wrap="none" lIns="0" tIns="0" rIns="0" bIns="0" anchor="t" anchorCtr="0">
            <a:spAutoFit/>
          </a:bodyPr>
          <a:lstStyle/>
          <a:p>
            <a:pPr algn="r"/>
            <a:r>
              <a:rPr lang="zh-CN" sz="825" dirty="0">
                <a:solidFill>
                  <a:srgbClr val="4A5568"/>
                </a:solidFill>
                <a:latin typeface="Arial"/>
                <a:ea typeface="Microsoft YaHei"/>
                <a:cs typeface="Arial"/>
              </a:rPr>
              <a:t>11</a:t>
            </a:r>
          </a:p>
        </p:txBody>
      </p:sp>
      <p:pic>
        <p:nvPicPr>
          <p:cNvPr id="29" name="narration11.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7"/>
          <a:stretch>
            <a:fillRect/>
          </a:stretch>
        </p:blipFill>
        <p:spPr>
          <a:xfrm>
            <a:off x="0" y="0"/>
            <a:ext cx="1" cy="1"/>
          </a:xfrm>
          <a:prstGeom prst="rect">
            <a:avLst/>
          </a:prstGeom>
        </p:spPr>
      </p:pic>
    </p:spTree>
  </p:cSld>
  <p:clrMapOvr>
    <a:masterClrMapping/>
  </p:clrMapOvr>
  <p:transition xmlns:p14="http://schemas.microsoft.com/office/powerpoint/2010/main" p14:dur="420" advTm="39740">
    <p:fade/>
  </p:transition>
  <p:timing>
    <p:tnLst>
      <p:par>
        <p:cTn id="1" dur="indefinite" restart="never" nodeType="tmRoot">
          <p:childTnLst>
            <p:audio>
              <p:cMediaNode vol="80000">
                <p:cTn id="16" fill="hold" display="0">
                  <p:stCondLst>
                    <p:cond delay="0"/>
                  </p:stCondLst>
                </p:cTn>
                <p:tgtEl>
                  <p:spTgt spid="29"/>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50"/>
                                        <p:tgtEl>
                                          <p:spTgt spid="11"/>
                                        </p:tgtEl>
                                      </p:cBhvr>
                                    </p:animEffect>
                                  </p:childTnLst>
                                </p:cTn>
                              </p:par>
                            </p:childTnLst>
                          </p:cTn>
                        </p:par>
                        <p:par>
                          <p:cTn id="8" fill="hold">
                            <p:stCondLst>
                              <p:cond delay="750"/>
                            </p:stCondLst>
                            <p:childTnLst>
                              <p:par>
                                <p:cTn id="9" presetID="23"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image">
                                      <p:cBhvr>
                                        <p:cTn id="11" dur="550"/>
                                        <p:tgtEl>
                                          <p:spTgt spid="27"/>
                                        </p:tgtEl>
                                      </p:cBhvr>
                                    </p:animEffect>
                                  </p:childTnLst>
                                </p:cTn>
                              </p:par>
                            </p:childTnLst>
                          </p:cTn>
                        </p:par>
                        <p:par>
                          <p:cTn id="12" fill="hold">
                            <p:stCondLst>
                              <p:cond delay="152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7"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10205533" cy="683419"/>
            <a:chOff x="571500" y="533400"/>
            <a:chExt cx="10205533"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10011223"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Complexity per layer, sequential ops, max path length</a:t>
              </a:r>
            </a:p>
          </p:txBody>
        </p:sp>
        <p:sp>
          <p:nvSpPr>
            <p:cNvPr id="5" name="TextBox 5"/>
            <p:cNvSpPr txBox="1"/>
            <p:nvPr/>
          </p:nvSpPr>
          <p:spPr>
            <a:xfrm>
              <a:off x="787718" y="1018699"/>
              <a:ext cx="5048593"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TABLE 1 · WHY SELF-ATTENTION · n = sequence length, d = representation dim</a:t>
              </a:r>
            </a:p>
          </p:txBody>
        </p:sp>
      </p:grpSp>
      <p:grpSp>
        <p:nvGrpSpPr>
          <p:cNvPr id="46" name="Group 46"/>
          <p:cNvGrpSpPr/>
          <p:nvPr/>
        </p:nvGrpSpPr>
        <p:grpSpPr>
          <a:xfrm>
            <a:off x="571500" y="1524000"/>
            <a:ext cx="11049000" cy="3524250"/>
            <a:chOff x="571500" y="1524000"/>
            <a:chExt cx="11049000" cy="3524250"/>
          </a:xfrm>
        </p:grpSpPr>
        <p:sp>
          <p:nvSpPr>
            <p:cNvPr id="7" name="Rectangle 7"/>
            <p:cNvSpPr/>
            <p:nvPr/>
          </p:nvSpPr>
          <p:spPr>
            <a:xfrm>
              <a:off x="571500" y="1524000"/>
              <a:ext cx="11049000" cy="3524250"/>
            </a:xfrm>
            <a:prstGeom prst="rect">
              <a:avLst/>
            </a:prstGeom>
            <a:noFill/>
            <a:ln w="19050">
              <a:solidFill>
                <a:srgbClr val="1A365D"/>
              </a:solidFill>
            </a:ln>
          </p:spPr>
        </p:sp>
        <p:grpSp>
          <p:nvGrpSpPr>
            <p:cNvPr id="45" name="Group 45"/>
            <p:cNvGrpSpPr/>
            <p:nvPr/>
          </p:nvGrpSpPr>
          <p:grpSpPr>
            <a:xfrm>
              <a:off x="571500" y="1524000"/>
              <a:ext cx="11049000" cy="3524250"/>
              <a:chOff x="571500" y="1524000"/>
              <a:chExt cx="11049000" cy="3524250"/>
            </a:xfrm>
          </p:grpSpPr>
          <p:sp>
            <p:nvSpPr>
              <p:cNvPr id="8" name="Rectangle 8"/>
              <p:cNvSpPr/>
              <p:nvPr/>
            </p:nvSpPr>
            <p:spPr>
              <a:xfrm>
                <a:off x="571500" y="1524000"/>
                <a:ext cx="11049000" cy="571500"/>
              </a:xfrm>
              <a:prstGeom prst="rect">
                <a:avLst/>
              </a:prstGeom>
              <a:solidFill>
                <a:srgbClr val="1A365D"/>
              </a:solidFill>
              <a:ln>
                <a:noFill/>
              </a:ln>
            </p:spPr>
          </p:sp>
          <p:sp>
            <p:nvSpPr>
              <p:cNvPr id="9" name="Line 9"/>
              <p:cNvSpPr/>
              <p:nvPr/>
            </p:nvSpPr>
            <p:spPr>
              <a:xfrm>
                <a:off x="571500" y="2095500"/>
                <a:ext cx="11049000" cy="9525"/>
              </a:xfrm>
              <a:custGeom>
                <a:avLst/>
                <a:gdLst/>
                <a:ahLst/>
                <a:cxnLst/>
                <a:rect l="l" t="t" r="r" b="b"/>
                <a:pathLst>
                  <a:path w="11049000" h="9525">
                    <a:moveTo>
                      <a:pt x="0" y="0"/>
                    </a:moveTo>
                    <a:lnTo>
                      <a:pt x="11049000" y="0"/>
                    </a:lnTo>
                  </a:path>
                </a:pathLst>
              </a:custGeom>
              <a:noFill/>
              <a:ln w="19050">
                <a:solidFill>
                  <a:srgbClr val="1A365D"/>
                </a:solidFill>
              </a:ln>
            </p:spPr>
          </p:sp>
          <p:sp>
            <p:nvSpPr>
              <p:cNvPr id="10" name="TextBox 10"/>
              <p:cNvSpPr txBox="1"/>
              <p:nvPr/>
            </p:nvSpPr>
            <p:spPr>
              <a:xfrm>
                <a:off x="787718" y="1771174"/>
                <a:ext cx="741480" cy="198120"/>
              </a:xfrm>
              <a:prstGeom prst="rect">
                <a:avLst/>
              </a:prstGeom>
              <a:noFill/>
              <a:ln>
                <a:noFill/>
              </a:ln>
            </p:spPr>
            <p:txBody>
              <a:bodyPr wrap="none" lIns="0" tIns="0" rIns="0" bIns="0" anchor="t" anchorCtr="0">
                <a:spAutoFit/>
              </a:bodyPr>
              <a:lstStyle/>
              <a:p>
                <a:pPr algn="l"/>
                <a:r>
                  <a:rPr lang="zh-CN" sz="975" b="1" dirty="0">
                    <a:solidFill>
                      <a:srgbClr val="FFFFFF"/>
                    </a:solidFill>
                    <a:latin typeface="Arial"/>
                    <a:ea typeface="Microsoft YaHei"/>
                    <a:cs typeface="Arial"/>
                  </a:rPr>
                  <a:t>LAYER TYPE</a:t>
                </a:r>
              </a:p>
            </p:txBody>
          </p:sp>
          <p:sp>
            <p:nvSpPr>
              <p:cNvPr id="11" name="TextBox 11"/>
              <p:cNvSpPr txBox="1"/>
              <p:nvPr/>
            </p:nvSpPr>
            <p:spPr>
              <a:xfrm>
                <a:off x="4404164" y="1771174"/>
                <a:ext cx="1478672"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COMPLEXITY PER LAYER</a:t>
                </a:r>
              </a:p>
            </p:txBody>
          </p:sp>
          <p:sp>
            <p:nvSpPr>
              <p:cNvPr id="12" name="TextBox 12"/>
              <p:cNvSpPr txBox="1"/>
              <p:nvPr/>
            </p:nvSpPr>
            <p:spPr>
              <a:xfrm>
                <a:off x="7279353" y="1771174"/>
                <a:ext cx="1062295"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SEQUENTIAL OPS</a:t>
                </a:r>
              </a:p>
            </p:txBody>
          </p:sp>
          <p:sp>
            <p:nvSpPr>
              <p:cNvPr id="13" name="TextBox 13"/>
              <p:cNvSpPr txBox="1"/>
              <p:nvPr/>
            </p:nvSpPr>
            <p:spPr>
              <a:xfrm>
                <a:off x="9350962" y="1771174"/>
                <a:ext cx="1110076"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MAX PATH LENGTH</a:t>
                </a:r>
              </a:p>
            </p:txBody>
          </p:sp>
          <p:sp>
            <p:nvSpPr>
              <p:cNvPr id="14" name="Line 14"/>
              <p:cNvSpPr/>
              <p:nvPr/>
            </p:nvSpPr>
            <p:spPr>
              <a:xfrm>
                <a:off x="3429000" y="1524000"/>
                <a:ext cx="9525" cy="3524250"/>
              </a:xfrm>
              <a:custGeom>
                <a:avLst/>
                <a:gdLst/>
                <a:ahLst/>
                <a:cxnLst/>
                <a:rect l="l" t="t" r="r" b="b"/>
                <a:pathLst>
                  <a:path w="9525" h="3524250">
                    <a:moveTo>
                      <a:pt x="0" y="0"/>
                    </a:moveTo>
                    <a:lnTo>
                      <a:pt x="0" y="3524250"/>
                    </a:lnTo>
                  </a:path>
                </a:pathLst>
              </a:custGeom>
              <a:noFill/>
              <a:ln w="14288">
                <a:solidFill>
                  <a:srgbClr val="E2E8F0"/>
                </a:solidFill>
              </a:ln>
            </p:spPr>
          </p:sp>
          <p:sp>
            <p:nvSpPr>
              <p:cNvPr id="15" name="Line 15"/>
              <p:cNvSpPr/>
              <p:nvPr/>
            </p:nvSpPr>
            <p:spPr>
              <a:xfrm>
                <a:off x="6858000" y="1524000"/>
                <a:ext cx="9525" cy="3524250"/>
              </a:xfrm>
              <a:custGeom>
                <a:avLst/>
                <a:gdLst/>
                <a:ahLst/>
                <a:cxnLst/>
                <a:rect l="l" t="t" r="r" b="b"/>
                <a:pathLst>
                  <a:path w="9525" h="3524250">
                    <a:moveTo>
                      <a:pt x="0" y="0"/>
                    </a:moveTo>
                    <a:lnTo>
                      <a:pt x="0" y="3524250"/>
                    </a:lnTo>
                  </a:path>
                </a:pathLst>
              </a:custGeom>
              <a:noFill/>
              <a:ln w="14288">
                <a:solidFill>
                  <a:srgbClr val="E2E8F0"/>
                </a:solidFill>
              </a:ln>
            </p:spPr>
          </p:sp>
          <p:sp>
            <p:nvSpPr>
              <p:cNvPr id="16" name="Line 16"/>
              <p:cNvSpPr/>
              <p:nvPr/>
            </p:nvSpPr>
            <p:spPr>
              <a:xfrm>
                <a:off x="8763000" y="1524000"/>
                <a:ext cx="9525" cy="3524250"/>
              </a:xfrm>
              <a:custGeom>
                <a:avLst/>
                <a:gdLst/>
                <a:ahLst/>
                <a:cxnLst/>
                <a:rect l="l" t="t" r="r" b="b"/>
                <a:pathLst>
                  <a:path w="9525" h="3524250">
                    <a:moveTo>
                      <a:pt x="0" y="0"/>
                    </a:moveTo>
                    <a:lnTo>
                      <a:pt x="0" y="3524250"/>
                    </a:lnTo>
                  </a:path>
                </a:pathLst>
              </a:custGeom>
              <a:noFill/>
              <a:ln w="14288">
                <a:solidFill>
                  <a:srgbClr val="E2E8F0"/>
                </a:solidFill>
              </a:ln>
            </p:spPr>
          </p:sp>
          <p:grpSp>
            <p:nvGrpSpPr>
              <p:cNvPr id="23" name="Group 23"/>
              <p:cNvGrpSpPr/>
              <p:nvPr/>
            </p:nvGrpSpPr>
            <p:grpSpPr>
              <a:xfrm>
                <a:off x="571500" y="2095500"/>
                <a:ext cx="11049000" cy="647700"/>
                <a:chOff x="571500" y="2095500"/>
                <a:chExt cx="11049000" cy="647700"/>
              </a:xfrm>
            </p:grpSpPr>
            <p:sp>
              <p:nvSpPr>
                <p:cNvPr id="17" name="Rectangle 17"/>
                <p:cNvSpPr/>
                <p:nvPr/>
              </p:nvSpPr>
              <p:spPr>
                <a:xfrm>
                  <a:off x="571500" y="2095500"/>
                  <a:ext cx="11049000" cy="647700"/>
                </a:xfrm>
                <a:prstGeom prst="rect">
                  <a:avLst/>
                </a:prstGeom>
                <a:solidFill>
                  <a:srgbClr val="EBF4FB"/>
                </a:solidFill>
                <a:ln>
                  <a:noFill/>
                </a:ln>
              </p:spPr>
            </p:sp>
            <p:sp>
              <p:nvSpPr>
                <p:cNvPr id="18" name="TextBox 18"/>
                <p:cNvSpPr txBox="1"/>
                <p:nvPr/>
              </p:nvSpPr>
              <p:spPr>
                <a:xfrm>
                  <a:off x="782955" y="2254568"/>
                  <a:ext cx="139526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Self-Attention</a:t>
                  </a:r>
                </a:p>
              </p:txBody>
            </p:sp>
            <p:sp>
              <p:nvSpPr>
                <p:cNvPr id="19" name="TextBox 19"/>
                <p:cNvSpPr txBox="1"/>
                <p:nvPr/>
              </p:nvSpPr>
              <p:spPr>
                <a:xfrm>
                  <a:off x="787718" y="2523649"/>
                  <a:ext cx="1090898" cy="198120"/>
                </a:xfrm>
                <a:prstGeom prst="rect">
                  <a:avLst/>
                </a:prstGeom>
                <a:noFill/>
                <a:ln>
                  <a:noFill/>
                </a:ln>
              </p:spPr>
              <p:txBody>
                <a:bodyPr wrap="none" lIns="0" tIns="0" rIns="0" bIns="0" anchor="t" anchorCtr="0">
                  <a:spAutoFit/>
                </a:bodyPr>
                <a:lstStyle/>
                <a:p>
                  <a:pPr algn="l"/>
                  <a:r>
                    <a:rPr lang="zh-CN" sz="975" i="1" dirty="0">
                      <a:solidFill>
                        <a:srgbClr val="3182CE"/>
                      </a:solidFill>
                      <a:latin typeface="Arial"/>
                      <a:ea typeface="Microsoft YaHei"/>
                      <a:cs typeface="Arial"/>
                    </a:rPr>
                    <a:t>the Transformer</a:t>
                  </a:r>
                </a:p>
              </p:txBody>
            </p:sp>
            <p:sp>
              <p:nvSpPr>
                <p:cNvPr id="20" name="TextBox 20"/>
                <p:cNvSpPr txBox="1"/>
                <p:nvPr/>
              </p:nvSpPr>
              <p:spPr>
                <a:xfrm>
                  <a:off x="4636139" y="2333625"/>
                  <a:ext cx="1014722" cy="304800"/>
                </a:xfrm>
                <a:prstGeom prst="rect">
                  <a:avLst/>
                </a:prstGeom>
                <a:noFill/>
                <a:ln>
                  <a:noFill/>
                </a:ln>
              </p:spPr>
              <p:txBody>
                <a:bodyPr wrap="none" lIns="0" tIns="0" rIns="0" bIns="0" anchor="t" anchorCtr="0">
                  <a:spAutoFit/>
                </a:bodyPr>
                <a:lstStyle/>
                <a:p>
                  <a:pPr algn="ctr"/>
                  <a:r>
                    <a:rPr lang="zh-CN" sz="1500" b="1" dirty="0">
                      <a:solidFill>
                        <a:srgbClr val="1A365D"/>
                      </a:solidFill>
                      <a:latin typeface="Consolas"/>
                      <a:ea typeface="Microsoft YaHei"/>
                      <a:cs typeface="Consolas"/>
                    </a:rPr>
                    <a:t>O(n² · d)</a:t>
                  </a:r>
                </a:p>
              </p:txBody>
            </p:sp>
            <p:sp>
              <p:nvSpPr>
                <p:cNvPr id="21" name="TextBox 21"/>
                <p:cNvSpPr txBox="1"/>
                <p:nvPr/>
              </p:nvSpPr>
              <p:spPr>
                <a:xfrm>
                  <a:off x="7541189" y="2317432"/>
                  <a:ext cx="538622"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O(1)</a:t>
                  </a:r>
                </a:p>
              </p:txBody>
            </p:sp>
            <p:sp>
              <p:nvSpPr>
                <p:cNvPr id="22" name="TextBox 22"/>
                <p:cNvSpPr txBox="1"/>
                <p:nvPr/>
              </p:nvSpPr>
              <p:spPr>
                <a:xfrm>
                  <a:off x="9636689" y="2317432"/>
                  <a:ext cx="538622"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O(1)</a:t>
                  </a:r>
                </a:p>
              </p:txBody>
            </p:sp>
          </p:grpSp>
          <p:grpSp>
            <p:nvGrpSpPr>
              <p:cNvPr id="30" name="Group 30"/>
              <p:cNvGrpSpPr/>
              <p:nvPr/>
            </p:nvGrpSpPr>
            <p:grpSpPr>
              <a:xfrm>
                <a:off x="571500" y="2743200"/>
                <a:ext cx="11049000" cy="626269"/>
                <a:chOff x="571500" y="2743200"/>
                <a:chExt cx="11049000" cy="626269"/>
              </a:xfrm>
            </p:grpSpPr>
            <p:sp>
              <p:nvSpPr>
                <p:cNvPr id="24" name="Line 24"/>
                <p:cNvSpPr/>
                <p:nvPr/>
              </p:nvSpPr>
              <p:spPr>
                <a:xfrm>
                  <a:off x="571500" y="27432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25" name="TextBox 25"/>
                <p:cNvSpPr txBox="1"/>
                <p:nvPr/>
              </p:nvSpPr>
              <p:spPr>
                <a:xfrm>
                  <a:off x="782955" y="2902268"/>
                  <a:ext cx="969957"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Recurrent</a:t>
                  </a:r>
                </a:p>
              </p:txBody>
            </p:sp>
            <p:sp>
              <p:nvSpPr>
                <p:cNvPr id="26" name="TextBox 26"/>
                <p:cNvSpPr txBox="1"/>
                <p:nvPr/>
              </p:nvSpPr>
              <p:spPr>
                <a:xfrm>
                  <a:off x="787718" y="3171349"/>
                  <a:ext cx="1064895" cy="198120"/>
                </a:xfrm>
                <a:prstGeom prst="rect">
                  <a:avLst/>
                </a:prstGeom>
                <a:noFill/>
                <a:ln>
                  <a:noFill/>
                </a:ln>
              </p:spPr>
              <p:txBody>
                <a:bodyPr wrap="none" lIns="0" tIns="0" rIns="0" bIns="0" anchor="t" anchorCtr="0">
                  <a:spAutoFit/>
                </a:bodyPr>
                <a:lstStyle/>
                <a:p>
                  <a:pPr algn="l"/>
                  <a:r>
                    <a:rPr lang="zh-CN" sz="975" i="1" dirty="0">
                      <a:solidFill>
                        <a:srgbClr val="4A5568"/>
                      </a:solidFill>
                      <a:latin typeface="Arial"/>
                      <a:ea typeface="Microsoft YaHei"/>
                      <a:cs typeface="Arial"/>
                    </a:rPr>
                    <a:t>RNN / LSTM / GRU</a:t>
                  </a:r>
                </a:p>
              </p:txBody>
            </p:sp>
            <p:sp>
              <p:nvSpPr>
                <p:cNvPr id="27" name="TextBox 27"/>
                <p:cNvSpPr txBox="1"/>
                <p:nvPr/>
              </p:nvSpPr>
              <p:spPr>
                <a:xfrm>
                  <a:off x="4636139" y="2981325"/>
                  <a:ext cx="1014722" cy="304800"/>
                </a:xfrm>
                <a:prstGeom prst="rect">
                  <a:avLst/>
                </a:prstGeom>
                <a:noFill/>
                <a:ln>
                  <a:noFill/>
                </a:ln>
              </p:spPr>
              <p:txBody>
                <a:bodyPr wrap="none" lIns="0" tIns="0" rIns="0" bIns="0" anchor="t" anchorCtr="0">
                  <a:spAutoFit/>
                </a:bodyPr>
                <a:lstStyle/>
                <a:p>
                  <a:pPr algn="ctr"/>
                  <a:r>
                    <a:rPr lang="zh-CN" sz="1500" b="1" dirty="0">
                      <a:solidFill>
                        <a:srgbClr val="1A202C"/>
                      </a:solidFill>
                      <a:latin typeface="Consolas"/>
                      <a:ea typeface="Microsoft YaHei"/>
                      <a:cs typeface="Consolas"/>
                    </a:rPr>
                    <a:t>O(n · d²)</a:t>
                  </a:r>
                </a:p>
              </p:txBody>
            </p:sp>
            <p:sp>
              <p:nvSpPr>
                <p:cNvPr id="28" name="TextBox 28"/>
                <p:cNvSpPr txBox="1"/>
                <p:nvPr/>
              </p:nvSpPr>
              <p:spPr>
                <a:xfrm>
                  <a:off x="7512310" y="2965132"/>
                  <a:ext cx="596379" cy="335280"/>
                </a:xfrm>
                <a:prstGeom prst="rect">
                  <a:avLst/>
                </a:prstGeom>
                <a:noFill/>
                <a:ln>
                  <a:noFill/>
                </a:ln>
              </p:spPr>
              <p:txBody>
                <a:bodyPr wrap="none" lIns="0" tIns="0" rIns="0" bIns="0" anchor="t" anchorCtr="0">
                  <a:spAutoFit/>
                </a:bodyPr>
                <a:lstStyle/>
                <a:p>
                  <a:pPr algn="ctr"/>
                  <a:r>
                    <a:rPr lang="zh-CN" sz="1650" b="1" dirty="0">
                      <a:solidFill>
                        <a:srgbClr val="C53030"/>
                      </a:solidFill>
                      <a:latin typeface="Consolas"/>
                      <a:ea typeface="Microsoft YaHei"/>
                      <a:cs typeface="Consolas"/>
                    </a:rPr>
                    <a:t>O(n)</a:t>
                  </a:r>
                </a:p>
              </p:txBody>
            </p:sp>
            <p:sp>
              <p:nvSpPr>
                <p:cNvPr id="29" name="TextBox 29"/>
                <p:cNvSpPr txBox="1"/>
                <p:nvPr/>
              </p:nvSpPr>
              <p:spPr>
                <a:xfrm>
                  <a:off x="9607810" y="2965132"/>
                  <a:ext cx="596379" cy="335280"/>
                </a:xfrm>
                <a:prstGeom prst="rect">
                  <a:avLst/>
                </a:prstGeom>
                <a:noFill/>
                <a:ln>
                  <a:noFill/>
                </a:ln>
              </p:spPr>
              <p:txBody>
                <a:bodyPr wrap="none" lIns="0" tIns="0" rIns="0" bIns="0" anchor="t" anchorCtr="0">
                  <a:spAutoFit/>
                </a:bodyPr>
                <a:lstStyle/>
                <a:p>
                  <a:pPr algn="ctr"/>
                  <a:r>
                    <a:rPr lang="zh-CN" sz="1650" b="1" dirty="0">
                      <a:solidFill>
                        <a:srgbClr val="C53030"/>
                      </a:solidFill>
                      <a:latin typeface="Consolas"/>
                      <a:ea typeface="Microsoft YaHei"/>
                      <a:cs typeface="Consolas"/>
                    </a:rPr>
                    <a:t>O(n)</a:t>
                  </a:r>
                </a:p>
              </p:txBody>
            </p:sp>
          </p:grpSp>
          <p:grpSp>
            <p:nvGrpSpPr>
              <p:cNvPr id="37" name="Group 37"/>
              <p:cNvGrpSpPr/>
              <p:nvPr/>
            </p:nvGrpSpPr>
            <p:grpSpPr>
              <a:xfrm>
                <a:off x="571500" y="3390900"/>
                <a:ext cx="11049000" cy="626269"/>
                <a:chOff x="571500" y="3390900"/>
                <a:chExt cx="11049000" cy="626269"/>
              </a:xfrm>
            </p:grpSpPr>
            <p:sp>
              <p:nvSpPr>
                <p:cNvPr id="31" name="Line 31"/>
                <p:cNvSpPr/>
                <p:nvPr/>
              </p:nvSpPr>
              <p:spPr>
                <a:xfrm>
                  <a:off x="571500" y="33909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32" name="TextBox 32"/>
                <p:cNvSpPr txBox="1"/>
                <p:nvPr/>
              </p:nvSpPr>
              <p:spPr>
                <a:xfrm>
                  <a:off x="782955" y="3549968"/>
                  <a:ext cx="124404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Convolutional</a:t>
                  </a:r>
                </a:p>
              </p:txBody>
            </p:sp>
            <p:sp>
              <p:nvSpPr>
                <p:cNvPr id="33" name="TextBox 33"/>
                <p:cNvSpPr txBox="1"/>
                <p:nvPr/>
              </p:nvSpPr>
              <p:spPr>
                <a:xfrm>
                  <a:off x="787718" y="3819049"/>
                  <a:ext cx="921877" cy="198120"/>
                </a:xfrm>
                <a:prstGeom prst="rect">
                  <a:avLst/>
                </a:prstGeom>
                <a:noFill/>
                <a:ln>
                  <a:noFill/>
                </a:ln>
              </p:spPr>
              <p:txBody>
                <a:bodyPr wrap="none" lIns="0" tIns="0" rIns="0" bIns="0" anchor="t" anchorCtr="0">
                  <a:spAutoFit/>
                </a:bodyPr>
                <a:lstStyle/>
                <a:p>
                  <a:pPr algn="l"/>
                  <a:r>
                    <a:rPr lang="zh-CN" sz="975" i="1" dirty="0">
                      <a:solidFill>
                        <a:srgbClr val="4A5568"/>
                      </a:solidFill>
                      <a:latin typeface="Arial"/>
                      <a:ea typeface="Microsoft YaHei"/>
                      <a:cs typeface="Arial"/>
                    </a:rPr>
                    <a:t>kernel width k</a:t>
                  </a:r>
                </a:p>
              </p:txBody>
            </p:sp>
            <p:sp>
              <p:nvSpPr>
                <p:cNvPr id="34" name="TextBox 34"/>
                <p:cNvSpPr txBox="1"/>
                <p:nvPr/>
              </p:nvSpPr>
              <p:spPr>
                <a:xfrm>
                  <a:off x="4457617" y="3629025"/>
                  <a:ext cx="1371767" cy="304800"/>
                </a:xfrm>
                <a:prstGeom prst="rect">
                  <a:avLst/>
                </a:prstGeom>
                <a:noFill/>
                <a:ln>
                  <a:noFill/>
                </a:ln>
              </p:spPr>
              <p:txBody>
                <a:bodyPr wrap="none" lIns="0" tIns="0" rIns="0" bIns="0" anchor="t" anchorCtr="0">
                  <a:spAutoFit/>
                </a:bodyPr>
                <a:lstStyle/>
                <a:p>
                  <a:pPr algn="ctr"/>
                  <a:r>
                    <a:rPr lang="zh-CN" sz="1500" b="1" dirty="0">
                      <a:solidFill>
                        <a:srgbClr val="1A202C"/>
                      </a:solidFill>
                      <a:latin typeface="Consolas"/>
                      <a:ea typeface="Microsoft YaHei"/>
                      <a:cs typeface="Consolas"/>
                    </a:rPr>
                    <a:t>O(k · n · d²)</a:t>
                  </a:r>
                </a:p>
              </p:txBody>
            </p:sp>
            <p:sp>
              <p:nvSpPr>
                <p:cNvPr id="35" name="TextBox 35"/>
                <p:cNvSpPr txBox="1"/>
                <p:nvPr/>
              </p:nvSpPr>
              <p:spPr>
                <a:xfrm>
                  <a:off x="7541189" y="3612832"/>
                  <a:ext cx="538622"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O(1)</a:t>
                  </a:r>
                </a:p>
              </p:txBody>
            </p:sp>
            <p:sp>
              <p:nvSpPr>
                <p:cNvPr id="36" name="TextBox 36"/>
                <p:cNvSpPr txBox="1"/>
                <p:nvPr/>
              </p:nvSpPr>
              <p:spPr>
                <a:xfrm>
                  <a:off x="9340882" y="3629025"/>
                  <a:ext cx="1130236" cy="304800"/>
                </a:xfrm>
                <a:prstGeom prst="rect">
                  <a:avLst/>
                </a:prstGeom>
                <a:noFill/>
                <a:ln>
                  <a:noFill/>
                </a:ln>
              </p:spPr>
              <p:txBody>
                <a:bodyPr wrap="none" lIns="0" tIns="0" rIns="0" bIns="0" anchor="t" anchorCtr="0">
                  <a:spAutoFit/>
                </a:bodyPr>
                <a:lstStyle/>
                <a:p>
                  <a:pPr algn="ctr"/>
                  <a:r>
                    <a:rPr lang="zh-CN" sz="1500" b="1" dirty="0">
                      <a:solidFill>
                        <a:srgbClr val="4A5568"/>
                      </a:solidFill>
                      <a:latin typeface="Consolas"/>
                      <a:ea typeface="Microsoft YaHei"/>
                      <a:cs typeface="Consolas"/>
                    </a:rPr>
                    <a:t>O(log_k n)</a:t>
                  </a:r>
                </a:p>
              </p:txBody>
            </p:sp>
          </p:grpSp>
          <p:grpSp>
            <p:nvGrpSpPr>
              <p:cNvPr id="44" name="Group 44"/>
              <p:cNvGrpSpPr/>
              <p:nvPr/>
            </p:nvGrpSpPr>
            <p:grpSpPr>
              <a:xfrm>
                <a:off x="571500" y="4038600"/>
                <a:ext cx="11049000" cy="626269"/>
                <a:chOff x="571500" y="4038600"/>
                <a:chExt cx="11049000" cy="626269"/>
              </a:xfrm>
            </p:grpSpPr>
            <p:sp>
              <p:nvSpPr>
                <p:cNvPr id="38" name="Line 38"/>
                <p:cNvSpPr/>
                <p:nvPr/>
              </p:nvSpPr>
              <p:spPr>
                <a:xfrm>
                  <a:off x="571500" y="40386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39" name="TextBox 39"/>
                <p:cNvSpPr txBox="1"/>
                <p:nvPr/>
              </p:nvSpPr>
              <p:spPr>
                <a:xfrm>
                  <a:off x="782955" y="4197668"/>
                  <a:ext cx="2652267"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 xml:space="preserve">Self-Attention </a:t>
                  </a:r>
                  <a:r>
                    <a:rPr lang="zh-CN" sz="1350" i="1" dirty="0">
                      <a:solidFill>
                        <a:srgbClr val="4A5568"/>
                      </a:solidFill>
                      <a:latin typeface="Georgia"/>
                      <a:ea typeface="Microsoft YaHei"/>
                      <a:cs typeface="Georgia"/>
                    </a:rPr>
                    <a:t>(restricted)</a:t>
                  </a:r>
                </a:p>
              </p:txBody>
            </p:sp>
            <p:sp>
              <p:nvSpPr>
                <p:cNvPr id="40" name="TextBox 40"/>
                <p:cNvSpPr txBox="1"/>
                <p:nvPr/>
              </p:nvSpPr>
              <p:spPr>
                <a:xfrm>
                  <a:off x="787718" y="4466749"/>
                  <a:ext cx="1923002" cy="198120"/>
                </a:xfrm>
                <a:prstGeom prst="rect">
                  <a:avLst/>
                </a:prstGeom>
                <a:noFill/>
                <a:ln>
                  <a:noFill/>
                </a:ln>
              </p:spPr>
              <p:txBody>
                <a:bodyPr wrap="none" lIns="0" tIns="0" rIns="0" bIns="0" anchor="t" anchorCtr="0">
                  <a:spAutoFit/>
                </a:bodyPr>
                <a:lstStyle/>
                <a:p>
                  <a:pPr algn="l"/>
                  <a:r>
                    <a:rPr lang="zh-CN" sz="975" i="1" dirty="0">
                      <a:solidFill>
                        <a:srgbClr val="4A5568"/>
                      </a:solidFill>
                      <a:latin typeface="Arial"/>
                      <a:ea typeface="Microsoft YaHei"/>
                      <a:cs typeface="Arial"/>
                    </a:rPr>
                    <a:t>window r around each position</a:t>
                  </a:r>
                </a:p>
              </p:txBody>
            </p:sp>
            <p:sp>
              <p:nvSpPr>
                <p:cNvPr id="41" name="TextBox 41"/>
                <p:cNvSpPr txBox="1"/>
                <p:nvPr/>
              </p:nvSpPr>
              <p:spPr>
                <a:xfrm>
                  <a:off x="4515374" y="4276725"/>
                  <a:ext cx="1256252" cy="304800"/>
                </a:xfrm>
                <a:prstGeom prst="rect">
                  <a:avLst/>
                </a:prstGeom>
                <a:noFill/>
                <a:ln>
                  <a:noFill/>
                </a:ln>
              </p:spPr>
              <p:txBody>
                <a:bodyPr wrap="none" lIns="0" tIns="0" rIns="0" bIns="0" anchor="t" anchorCtr="0">
                  <a:spAutoFit/>
                </a:bodyPr>
                <a:lstStyle/>
                <a:p>
                  <a:pPr algn="ctr"/>
                  <a:r>
                    <a:rPr lang="zh-CN" sz="1500" b="1" dirty="0">
                      <a:solidFill>
                        <a:srgbClr val="1A202C"/>
                      </a:solidFill>
                      <a:latin typeface="Consolas"/>
                      <a:ea typeface="Microsoft YaHei"/>
                      <a:cs typeface="Consolas"/>
                    </a:rPr>
                    <a:t>O(r · n · d)</a:t>
                  </a:r>
                </a:p>
              </p:txBody>
            </p:sp>
            <p:sp>
              <p:nvSpPr>
                <p:cNvPr id="42" name="TextBox 42"/>
                <p:cNvSpPr txBox="1"/>
                <p:nvPr/>
              </p:nvSpPr>
              <p:spPr>
                <a:xfrm>
                  <a:off x="7541189" y="4260532"/>
                  <a:ext cx="538622"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O(1)</a:t>
                  </a:r>
                </a:p>
              </p:txBody>
            </p:sp>
            <p:sp>
              <p:nvSpPr>
                <p:cNvPr id="43" name="TextBox 43"/>
                <p:cNvSpPr txBox="1"/>
                <p:nvPr/>
              </p:nvSpPr>
              <p:spPr>
                <a:xfrm>
                  <a:off x="9456396" y="4276725"/>
                  <a:ext cx="899208" cy="304800"/>
                </a:xfrm>
                <a:prstGeom prst="rect">
                  <a:avLst/>
                </a:prstGeom>
                <a:noFill/>
                <a:ln>
                  <a:noFill/>
                </a:ln>
              </p:spPr>
              <p:txBody>
                <a:bodyPr wrap="none" lIns="0" tIns="0" rIns="0" bIns="0" anchor="t" anchorCtr="0">
                  <a:spAutoFit/>
                </a:bodyPr>
                <a:lstStyle/>
                <a:p>
                  <a:pPr algn="ctr"/>
                  <a:r>
                    <a:rPr lang="zh-CN" sz="1500" b="1" dirty="0">
                      <a:solidFill>
                        <a:srgbClr val="4A5568"/>
                      </a:solidFill>
                      <a:latin typeface="Consolas"/>
                      <a:ea typeface="Microsoft YaHei"/>
                      <a:cs typeface="Consolas"/>
                    </a:rPr>
                    <a:t>O(n / r)</a:t>
                  </a:r>
                </a:p>
              </p:txBody>
            </p:sp>
          </p:grpSp>
        </p:grpSp>
      </p:grpSp>
      <p:grpSp>
        <p:nvGrpSpPr>
          <p:cNvPr id="53" name="Group 53"/>
          <p:cNvGrpSpPr/>
          <p:nvPr/>
        </p:nvGrpSpPr>
        <p:grpSpPr>
          <a:xfrm>
            <a:off x="571500" y="5257800"/>
            <a:ext cx="11049000" cy="1143000"/>
            <a:chOff x="571500" y="5257800"/>
            <a:chExt cx="11049000" cy="1143000"/>
          </a:xfrm>
        </p:grpSpPr>
        <p:sp>
          <p:nvSpPr>
            <p:cNvPr id="47" name="Rectangle 47"/>
            <p:cNvSpPr/>
            <p:nvPr/>
          </p:nvSpPr>
          <p:spPr>
            <a:xfrm>
              <a:off x="571500" y="5257800"/>
              <a:ext cx="11049000" cy="1143000"/>
            </a:xfrm>
            <a:prstGeom prst="roundRect">
              <a:avLst>
                <a:gd name="adj" fmla="val 8333"/>
              </a:avLst>
            </a:prstGeom>
            <a:solidFill>
              <a:srgbClr val="F5F7FA"/>
            </a:solidFill>
            <a:ln w="9525">
              <a:solidFill>
                <a:srgbClr val="E2E8F0"/>
              </a:solidFill>
            </a:ln>
          </p:spPr>
        </p:sp>
        <p:sp>
          <p:nvSpPr>
            <p:cNvPr id="48" name="Rectangle 48"/>
            <p:cNvSpPr/>
            <p:nvPr/>
          </p:nvSpPr>
          <p:spPr>
            <a:xfrm>
              <a:off x="571500" y="5257800"/>
              <a:ext cx="57150" cy="1143000"/>
            </a:xfrm>
            <a:prstGeom prst="roundRect">
              <a:avLst>
                <a:gd name="adj" fmla="val 50000"/>
              </a:avLst>
            </a:prstGeom>
            <a:solidFill>
              <a:srgbClr val="3182CE"/>
            </a:solidFill>
            <a:ln>
              <a:noFill/>
            </a:ln>
          </p:spPr>
        </p:sp>
        <p:sp>
          <p:nvSpPr>
            <p:cNvPr id="49" name="TextBox 49"/>
            <p:cNvSpPr txBox="1"/>
            <p:nvPr/>
          </p:nvSpPr>
          <p:spPr>
            <a:xfrm>
              <a:off x="940118" y="5419249"/>
              <a:ext cx="1622015"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READ THE TABLE LIKE THIS</a:t>
              </a:r>
            </a:p>
          </p:txBody>
        </p:sp>
        <p:sp>
          <p:nvSpPr>
            <p:cNvPr id="50" name="TextBox 50"/>
            <p:cNvSpPr txBox="1"/>
            <p:nvPr/>
          </p:nvSpPr>
          <p:spPr>
            <a:xfrm>
              <a:off x="936308" y="5672614"/>
              <a:ext cx="7878441"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 xml:space="preserve">Self-attention pays </a:t>
              </a:r>
              <a:r>
                <a:rPr lang="zh-CN" sz="1275" b="1" dirty="0">
                  <a:solidFill>
                    <a:srgbClr val="1A365D"/>
                  </a:solidFill>
                  <a:latin typeface="Consolas"/>
                  <a:ea typeface="Microsoft YaHei"/>
                  <a:cs typeface="Consolas"/>
                </a:rPr>
                <a:t>O(n²·d)</a:t>
              </a:r>
              <a:r>
                <a:rPr lang="zh-CN" sz="1275" b="1" dirty="0">
                  <a:solidFill>
                    <a:srgbClr val="1A365D"/>
                  </a:solidFill>
                  <a:latin typeface="Georgia"/>
                  <a:ea typeface="Microsoft YaHei"/>
                  <a:cs typeface="Georgia"/>
                </a:rPr>
                <a:t xml:space="preserve"> compute, but in return any two positions are </a:t>
              </a:r>
              <a:r>
                <a:rPr lang="zh-CN" sz="1275" b="1" dirty="0">
                  <a:solidFill>
                    <a:srgbClr val="2F855A"/>
                  </a:solidFill>
                  <a:latin typeface="Consolas"/>
                  <a:ea typeface="Microsoft YaHei"/>
                  <a:cs typeface="Consolas"/>
                </a:rPr>
                <a:t>one hop apart</a:t>
              </a:r>
              <a:r>
                <a:rPr lang="zh-CN" sz="1275" b="1" dirty="0">
                  <a:solidFill>
                    <a:srgbClr val="1A365D"/>
                  </a:solidFill>
                  <a:latin typeface="Georgia"/>
                  <a:ea typeface="Microsoft YaHei"/>
                  <a:cs typeface="Georgia"/>
                </a:rPr>
                <a:t>.</a:t>
              </a:r>
            </a:p>
          </p:txBody>
        </p:sp>
        <p:sp>
          <p:nvSpPr>
            <p:cNvPr id="51" name="TextBox 51"/>
            <p:cNvSpPr txBox="1"/>
            <p:nvPr/>
          </p:nvSpPr>
          <p:spPr>
            <a:xfrm>
              <a:off x="939165" y="5963602"/>
              <a:ext cx="8028670"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 xml:space="preserve">For typical NLP where </a:t>
              </a:r>
              <a:r>
                <a:rPr lang="zh-CN" sz="1050" b="1" dirty="0">
                  <a:solidFill>
                    <a:srgbClr val="1A365D"/>
                  </a:solidFill>
                  <a:latin typeface="Consolas"/>
                  <a:ea typeface="Microsoft YaHei"/>
                  <a:cs typeface="Consolas"/>
                </a:rPr>
                <a:t>n &lt; d</a:t>
              </a:r>
              <a:r>
                <a:rPr lang="zh-CN" sz="1050" dirty="0">
                  <a:solidFill>
                    <a:srgbClr val="4A5568"/>
                  </a:solidFill>
                  <a:latin typeface="Arial"/>
                  <a:ea typeface="Microsoft YaHei"/>
                  <a:cs typeface="Arial"/>
                </a:rPr>
                <a:t xml:space="preserve"> (sequence shorter than representation), self-attention is faster than recurrent layers</a:t>
              </a:r>
            </a:p>
          </p:txBody>
        </p:sp>
        <p:sp>
          <p:nvSpPr>
            <p:cNvPr id="52" name="TextBox 52"/>
            <p:cNvSpPr txBox="1"/>
            <p:nvPr/>
          </p:nvSpPr>
          <p:spPr>
            <a:xfrm>
              <a:off x="939165" y="6154102"/>
              <a:ext cx="3604117"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 and it learns long-range dependencies more easily.</a:t>
              </a:r>
            </a:p>
          </p:txBody>
        </p:sp>
      </p:grpSp>
      <p:grpSp>
        <p:nvGrpSpPr>
          <p:cNvPr id="56" name="Group 56"/>
          <p:cNvGrpSpPr/>
          <p:nvPr/>
        </p:nvGrpSpPr>
        <p:grpSpPr>
          <a:xfrm>
            <a:off x="561022" y="6578441"/>
            <a:ext cx="11069956" cy="167640"/>
            <a:chOff x="561022" y="6578441"/>
            <a:chExt cx="11069956" cy="167640"/>
          </a:xfrm>
        </p:grpSpPr>
        <p:sp>
          <p:nvSpPr>
            <p:cNvPr id="54" name="TextBox 54"/>
            <p:cNvSpPr txBox="1"/>
            <p:nvPr/>
          </p:nvSpPr>
          <p:spPr>
            <a:xfrm>
              <a:off x="561022" y="6578441"/>
              <a:ext cx="3255359"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Table 1 (§4 Why Self-Attention)</a:t>
              </a:r>
            </a:p>
          </p:txBody>
        </p:sp>
        <p:sp>
          <p:nvSpPr>
            <p:cNvPr id="55" name="TextBox 55"/>
            <p:cNvSpPr txBox="1"/>
            <p:nvPr/>
          </p:nvSpPr>
          <p:spPr>
            <a:xfrm>
              <a:off x="11516511" y="657844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12</a:t>
              </a:r>
            </a:p>
          </p:txBody>
        </p:sp>
      </p:grpSp>
      <p:pic>
        <p:nvPicPr>
          <p:cNvPr id="57" name="narration12.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50" advTm="38468">
    <p:fade/>
  </p:transition>
  <p:timing>
    <p:tnLst>
      <p:par>
        <p:cTn id="1" dur="indefinite" restart="never" nodeType="tmRoot">
          <p:childTnLst>
            <p:audio>
              <p:cMediaNode vol="80000">
                <p:cTn id="12" fill="hold" display="0">
                  <p:stCondLst>
                    <p:cond delay="0"/>
                  </p:stCondLst>
                </p:cTn>
                <p:tgtEl>
                  <p:spTgt spid="57"/>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450"/>
                                        <p:tgtEl>
                                          <p:spTgt spid="46"/>
                                        </p:tgtEl>
                                      </p:cBhvr>
                                    </p:animEffect>
                                  </p:childTnLst>
                                </p:cTn>
                              </p:par>
                            </p:childTnLst>
                          </p:cTn>
                        </p:par>
                        <p:par>
                          <p:cTn id="8" fill="hold">
                            <p:stCondLst>
                              <p:cond delay="630"/>
                            </p:stCondLst>
                            <p:childTnLst>
                              <p:par>
                                <p:cTn id="9" presetID="10" presetClass="entr" presetSubtype="0"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42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4268236" cy="683419"/>
            <a:chOff x="571500" y="533400"/>
            <a:chExt cx="4268236"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3622224"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How they trained it</a:t>
              </a:r>
            </a:p>
          </p:txBody>
        </p:sp>
        <p:sp>
          <p:nvSpPr>
            <p:cNvPr id="5" name="TextBox 5"/>
            <p:cNvSpPr txBox="1"/>
            <p:nvPr/>
          </p:nvSpPr>
          <p:spPr>
            <a:xfrm>
              <a:off x="787718" y="1018699"/>
              <a:ext cx="4052018"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TRAINING SETUP · §5 WMT'14 ENGLISH-GERMAN &amp; ENGLISH-FRENCH</a:t>
              </a:r>
            </a:p>
          </p:txBody>
        </p:sp>
      </p:grpSp>
      <p:grpSp>
        <p:nvGrpSpPr>
          <p:cNvPr id="25" name="Group 25"/>
          <p:cNvGrpSpPr/>
          <p:nvPr/>
        </p:nvGrpSpPr>
        <p:grpSpPr>
          <a:xfrm>
            <a:off x="571500" y="1524000"/>
            <a:ext cx="5524500" cy="2286000"/>
            <a:chOff x="571500" y="1524000"/>
            <a:chExt cx="5524500" cy="2286000"/>
          </a:xfrm>
        </p:grpSpPr>
        <p:sp>
          <p:nvSpPr>
            <p:cNvPr id="7" name="Rectangle 7"/>
            <p:cNvSpPr/>
            <p:nvPr/>
          </p:nvSpPr>
          <p:spPr>
            <a:xfrm>
              <a:off x="571500" y="1524000"/>
              <a:ext cx="5524500" cy="2286000"/>
            </a:xfrm>
            <a:prstGeom prst="roundRect">
              <a:avLst>
                <a:gd name="adj" fmla="val 5833"/>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8" name="Rectangle 8"/>
            <p:cNvSpPr/>
            <p:nvPr/>
          </p:nvSpPr>
          <p:spPr>
            <a:xfrm>
              <a:off x="571500" y="1524000"/>
              <a:ext cx="57150" cy="2286000"/>
            </a:xfrm>
            <a:prstGeom prst="roundRect">
              <a:avLst>
                <a:gd name="adj" fmla="val 50000"/>
              </a:avLst>
            </a:prstGeom>
            <a:solidFill>
              <a:srgbClr val="1A365D"/>
            </a:solidFill>
            <a:ln>
              <a:noFill/>
            </a:ln>
          </p:spPr>
        </p:sp>
        <p:grpSp>
          <p:nvGrpSpPr>
            <p:cNvPr id="19" name="Group 19"/>
            <p:cNvGrpSpPr/>
            <p:nvPr/>
          </p:nvGrpSpPr>
          <p:grpSpPr>
            <a:xfrm>
              <a:off x="838200" y="1752600"/>
              <a:ext cx="228600" cy="228600"/>
              <a:chOff x="838200" y="1752600"/>
              <a:chExt cx="228600" cy="228600"/>
            </a:xfrm>
          </p:grpSpPr>
          <p:sp>
            <p:nvSpPr>
              <p:cNvPr id="9" name="Freeform 9"/>
              <p:cNvSpPr/>
              <p:nvPr/>
            </p:nvSpPr>
            <p:spPr>
              <a:xfrm>
                <a:off x="863600" y="1778000"/>
                <a:ext cx="177800" cy="177800"/>
              </a:xfrm>
              <a:custGeom>
                <a:avLst/>
                <a:gdLst/>
                <a:ahLst/>
                <a:cxnLst/>
                <a:rect l="l" t="t" r="r" b="b"/>
                <a:pathLst>
                  <a:path w="177800" h="177800">
                    <a:moveTo>
                      <a:pt x="0" y="12700"/>
                    </a:moveTo>
                    <a:cubicBezTo>
                      <a:pt x="0" y="5686"/>
                      <a:pt x="5686" y="0"/>
                      <a:pt x="12700" y="0"/>
                    </a:cubicBezTo>
                    <a:lnTo>
                      <a:pt x="165100" y="0"/>
                    </a:lnTo>
                    <a:cubicBezTo>
                      <a:pt x="172114" y="0"/>
                      <a:pt x="177800" y="5686"/>
                      <a:pt x="177800" y="12700"/>
                    </a:cubicBezTo>
                    <a:lnTo>
                      <a:pt x="177800" y="165100"/>
                    </a:lnTo>
                    <a:cubicBezTo>
                      <a:pt x="177800" y="172114"/>
                      <a:pt x="172114" y="177800"/>
                      <a:pt x="165100" y="177800"/>
                    </a:cubicBezTo>
                    <a:lnTo>
                      <a:pt x="12700" y="177800"/>
                    </a:lnTo>
                    <a:cubicBezTo>
                      <a:pt x="5686" y="177800"/>
                      <a:pt x="0" y="172114"/>
                      <a:pt x="0" y="165100"/>
                    </a:cubicBezTo>
                    <a:lnTo>
                      <a:pt x="0" y="12700"/>
                    </a:lnTo>
                  </a:path>
                </a:pathLst>
              </a:custGeom>
              <a:noFill/>
              <a:ln w="19050">
                <a:solidFill>
                  <a:srgbClr val="1A365D"/>
                </a:solidFill>
              </a:ln>
            </p:spPr>
          </p:sp>
          <p:sp>
            <p:nvSpPr>
              <p:cNvPr id="10" name="Freeform 10"/>
              <p:cNvSpPr/>
              <p:nvPr/>
            </p:nvSpPr>
            <p:spPr>
              <a:xfrm>
                <a:off x="914400" y="1828800"/>
                <a:ext cx="76200" cy="76200"/>
              </a:xfrm>
              <a:custGeom>
                <a:avLst/>
                <a:gdLst/>
                <a:ahLst/>
                <a:cxnLst/>
                <a:rect l="l" t="t" r="r" b="b"/>
                <a:pathLst>
                  <a:path w="76200" h="76200">
                    <a:moveTo>
                      <a:pt x="0" y="0"/>
                    </a:moveTo>
                    <a:lnTo>
                      <a:pt x="76200" y="0"/>
                    </a:lnTo>
                    <a:lnTo>
                      <a:pt x="76200" y="76200"/>
                    </a:lnTo>
                    <a:lnTo>
                      <a:pt x="0" y="76200"/>
                    </a:lnTo>
                    <a:lnTo>
                      <a:pt x="0" y="0"/>
                    </a:lnTo>
                  </a:path>
                </a:pathLst>
              </a:custGeom>
              <a:noFill/>
              <a:ln w="19050">
                <a:solidFill>
                  <a:srgbClr val="1A365D"/>
                </a:solidFill>
              </a:ln>
            </p:spPr>
          </p:sp>
          <p:sp>
            <p:nvSpPr>
              <p:cNvPr id="11" name="Freeform 11"/>
              <p:cNvSpPr/>
              <p:nvPr/>
            </p:nvSpPr>
            <p:spPr>
              <a:xfrm>
                <a:off x="838200" y="1841500"/>
                <a:ext cx="25400" cy="9525"/>
              </a:xfrm>
              <a:custGeom>
                <a:avLst/>
                <a:gdLst/>
                <a:ahLst/>
                <a:cxnLst/>
                <a:rect l="l" t="t" r="r" b="b"/>
                <a:pathLst>
                  <a:path w="25400" h="9525">
                    <a:moveTo>
                      <a:pt x="0" y="0"/>
                    </a:moveTo>
                    <a:lnTo>
                      <a:pt x="25400" y="0"/>
                    </a:lnTo>
                  </a:path>
                </a:pathLst>
              </a:custGeom>
              <a:noFill/>
              <a:ln w="19050">
                <a:solidFill>
                  <a:srgbClr val="1A365D"/>
                </a:solidFill>
              </a:ln>
            </p:spPr>
          </p:sp>
          <p:sp>
            <p:nvSpPr>
              <p:cNvPr id="12" name="Freeform 12"/>
              <p:cNvSpPr/>
              <p:nvPr/>
            </p:nvSpPr>
            <p:spPr>
              <a:xfrm>
                <a:off x="838200" y="1892300"/>
                <a:ext cx="25400" cy="9525"/>
              </a:xfrm>
              <a:custGeom>
                <a:avLst/>
                <a:gdLst/>
                <a:ahLst/>
                <a:cxnLst/>
                <a:rect l="l" t="t" r="r" b="b"/>
                <a:pathLst>
                  <a:path w="25400" h="9525">
                    <a:moveTo>
                      <a:pt x="0" y="0"/>
                    </a:moveTo>
                    <a:lnTo>
                      <a:pt x="25400" y="0"/>
                    </a:lnTo>
                  </a:path>
                </a:pathLst>
              </a:custGeom>
              <a:noFill/>
              <a:ln w="19050">
                <a:solidFill>
                  <a:srgbClr val="1A365D"/>
                </a:solidFill>
              </a:ln>
            </p:spPr>
          </p:sp>
          <p:sp>
            <p:nvSpPr>
              <p:cNvPr id="13" name="Freeform 13"/>
              <p:cNvSpPr/>
              <p:nvPr/>
            </p:nvSpPr>
            <p:spPr>
              <a:xfrm>
                <a:off x="927100" y="1752600"/>
                <a:ext cx="9525" cy="25400"/>
              </a:xfrm>
              <a:custGeom>
                <a:avLst/>
                <a:gdLst/>
                <a:ahLst/>
                <a:cxnLst/>
                <a:rect l="l" t="t" r="r" b="b"/>
                <a:pathLst>
                  <a:path w="9525" h="25400">
                    <a:moveTo>
                      <a:pt x="0" y="0"/>
                    </a:moveTo>
                    <a:lnTo>
                      <a:pt x="0" y="25400"/>
                    </a:lnTo>
                  </a:path>
                </a:pathLst>
              </a:custGeom>
              <a:noFill/>
              <a:ln w="19050">
                <a:solidFill>
                  <a:srgbClr val="1A365D"/>
                </a:solidFill>
              </a:ln>
            </p:spPr>
          </p:sp>
          <p:sp>
            <p:nvSpPr>
              <p:cNvPr id="14" name="Freeform 14"/>
              <p:cNvSpPr/>
              <p:nvPr/>
            </p:nvSpPr>
            <p:spPr>
              <a:xfrm>
                <a:off x="977900" y="1752600"/>
                <a:ext cx="9525" cy="25400"/>
              </a:xfrm>
              <a:custGeom>
                <a:avLst/>
                <a:gdLst/>
                <a:ahLst/>
                <a:cxnLst/>
                <a:rect l="l" t="t" r="r" b="b"/>
                <a:pathLst>
                  <a:path w="9525" h="25400">
                    <a:moveTo>
                      <a:pt x="0" y="0"/>
                    </a:moveTo>
                    <a:lnTo>
                      <a:pt x="0" y="25400"/>
                    </a:lnTo>
                  </a:path>
                </a:pathLst>
              </a:custGeom>
              <a:noFill/>
              <a:ln w="19050">
                <a:solidFill>
                  <a:srgbClr val="1A365D"/>
                </a:solidFill>
              </a:ln>
            </p:spPr>
          </p:sp>
          <p:sp>
            <p:nvSpPr>
              <p:cNvPr id="15" name="Freeform 15"/>
              <p:cNvSpPr/>
              <p:nvPr/>
            </p:nvSpPr>
            <p:spPr>
              <a:xfrm>
                <a:off x="1041400" y="1841500"/>
                <a:ext cx="25400" cy="9525"/>
              </a:xfrm>
              <a:custGeom>
                <a:avLst/>
                <a:gdLst/>
                <a:ahLst/>
                <a:cxnLst/>
                <a:rect l="l" t="t" r="r" b="b"/>
                <a:pathLst>
                  <a:path w="25400" h="9525">
                    <a:moveTo>
                      <a:pt x="25400" y="0"/>
                    </a:moveTo>
                    <a:lnTo>
                      <a:pt x="0" y="0"/>
                    </a:lnTo>
                  </a:path>
                </a:pathLst>
              </a:custGeom>
              <a:noFill/>
              <a:ln w="19050">
                <a:solidFill>
                  <a:srgbClr val="1A365D"/>
                </a:solidFill>
              </a:ln>
            </p:spPr>
          </p:sp>
          <p:sp>
            <p:nvSpPr>
              <p:cNvPr id="16" name="Freeform 16"/>
              <p:cNvSpPr/>
              <p:nvPr/>
            </p:nvSpPr>
            <p:spPr>
              <a:xfrm>
                <a:off x="1041400" y="1892300"/>
                <a:ext cx="25400" cy="9525"/>
              </a:xfrm>
              <a:custGeom>
                <a:avLst/>
                <a:gdLst/>
                <a:ahLst/>
                <a:cxnLst/>
                <a:rect l="l" t="t" r="r" b="b"/>
                <a:pathLst>
                  <a:path w="25400" h="9525">
                    <a:moveTo>
                      <a:pt x="25400" y="0"/>
                    </a:moveTo>
                    <a:lnTo>
                      <a:pt x="0" y="0"/>
                    </a:lnTo>
                  </a:path>
                </a:pathLst>
              </a:custGeom>
              <a:noFill/>
              <a:ln w="19050">
                <a:solidFill>
                  <a:srgbClr val="1A365D"/>
                </a:solidFill>
              </a:ln>
            </p:spPr>
          </p:sp>
          <p:sp>
            <p:nvSpPr>
              <p:cNvPr id="17" name="Freeform 17"/>
              <p:cNvSpPr/>
              <p:nvPr/>
            </p:nvSpPr>
            <p:spPr>
              <a:xfrm>
                <a:off x="977900" y="1955800"/>
                <a:ext cx="9525" cy="25400"/>
              </a:xfrm>
              <a:custGeom>
                <a:avLst/>
                <a:gdLst/>
                <a:ahLst/>
                <a:cxnLst/>
                <a:rect l="l" t="t" r="r" b="b"/>
                <a:pathLst>
                  <a:path w="9525" h="25400">
                    <a:moveTo>
                      <a:pt x="0" y="25400"/>
                    </a:moveTo>
                    <a:lnTo>
                      <a:pt x="0" y="0"/>
                    </a:lnTo>
                  </a:path>
                </a:pathLst>
              </a:custGeom>
              <a:noFill/>
              <a:ln w="19050">
                <a:solidFill>
                  <a:srgbClr val="1A365D"/>
                </a:solidFill>
              </a:ln>
            </p:spPr>
          </p:sp>
          <p:sp>
            <p:nvSpPr>
              <p:cNvPr id="18" name="Freeform 18"/>
              <p:cNvSpPr/>
              <p:nvPr/>
            </p:nvSpPr>
            <p:spPr>
              <a:xfrm>
                <a:off x="927100" y="1955800"/>
                <a:ext cx="9525" cy="25400"/>
              </a:xfrm>
              <a:custGeom>
                <a:avLst/>
                <a:gdLst/>
                <a:ahLst/>
                <a:cxnLst/>
                <a:rect l="l" t="t" r="r" b="b"/>
                <a:pathLst>
                  <a:path w="9525" h="25400">
                    <a:moveTo>
                      <a:pt x="0" y="25400"/>
                    </a:moveTo>
                    <a:lnTo>
                      <a:pt x="0" y="0"/>
                    </a:lnTo>
                  </a:path>
                </a:pathLst>
              </a:custGeom>
              <a:noFill/>
              <a:ln w="19050">
                <a:solidFill>
                  <a:srgbClr val="1A365D"/>
                </a:solidFill>
              </a:ln>
            </p:spPr>
          </p:sp>
        </p:grpSp>
        <p:sp>
          <p:nvSpPr>
            <p:cNvPr id="20" name="TextBox 20"/>
            <p:cNvSpPr txBox="1"/>
            <p:nvPr/>
          </p:nvSpPr>
          <p:spPr>
            <a:xfrm>
              <a:off x="787718" y="2180749"/>
              <a:ext cx="1185160"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HARDWARE &amp; SCALE</a:t>
              </a:r>
            </a:p>
          </p:txBody>
        </p:sp>
        <p:sp>
          <p:nvSpPr>
            <p:cNvPr id="21" name="TextBox 21"/>
            <p:cNvSpPr txBox="1"/>
            <p:nvPr/>
          </p:nvSpPr>
          <p:spPr>
            <a:xfrm>
              <a:off x="762000" y="2495550"/>
              <a:ext cx="2911554" cy="609600"/>
            </a:xfrm>
            <a:prstGeom prst="rect">
              <a:avLst/>
            </a:prstGeom>
            <a:noFill/>
            <a:ln>
              <a:noFill/>
            </a:ln>
          </p:spPr>
          <p:txBody>
            <a:bodyPr wrap="none" lIns="0" tIns="0" rIns="0" bIns="0" anchor="t" anchorCtr="0">
              <a:spAutoFit/>
            </a:bodyPr>
            <a:lstStyle/>
            <a:p>
              <a:pPr algn="l"/>
              <a:r>
                <a:rPr lang="zh-CN" sz="3000" b="1" dirty="0">
                  <a:solidFill>
                    <a:srgbClr val="1A365D"/>
                  </a:solidFill>
                  <a:latin typeface="Georgia"/>
                  <a:ea typeface="Microsoft YaHei"/>
                  <a:cs typeface="Georgia"/>
                </a:rPr>
                <a:t>8 × NVIDIA P100</a:t>
              </a:r>
            </a:p>
          </p:txBody>
        </p:sp>
        <p:sp>
          <p:nvSpPr>
            <p:cNvPr id="22" name="TextBox 22"/>
            <p:cNvSpPr txBox="1"/>
            <p:nvPr/>
          </p:nvSpPr>
          <p:spPr>
            <a:xfrm>
              <a:off x="785812" y="3040856"/>
              <a:ext cx="3471505"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One machine, eight GPUs — a single-node setup.</a:t>
              </a:r>
            </a:p>
          </p:txBody>
        </p:sp>
        <p:sp>
          <p:nvSpPr>
            <p:cNvPr id="23" name="TextBox 23"/>
            <p:cNvSpPr txBox="1"/>
            <p:nvPr/>
          </p:nvSpPr>
          <p:spPr>
            <a:xfrm>
              <a:off x="785812" y="3250406"/>
              <a:ext cx="380904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Batches of ~25,000 source + 25,000 target tokens,</a:t>
              </a:r>
            </a:p>
          </p:txBody>
        </p:sp>
        <p:sp>
          <p:nvSpPr>
            <p:cNvPr id="24" name="TextBox 24"/>
            <p:cNvSpPr txBox="1"/>
            <p:nvPr/>
          </p:nvSpPr>
          <p:spPr>
            <a:xfrm>
              <a:off x="785812" y="3459956"/>
              <a:ext cx="373403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grouped by similar sequence length for efficiency.</a:t>
              </a:r>
            </a:p>
          </p:txBody>
        </p:sp>
      </p:grpSp>
      <p:grpSp>
        <p:nvGrpSpPr>
          <p:cNvPr id="39" name="Group 39"/>
          <p:cNvGrpSpPr/>
          <p:nvPr/>
        </p:nvGrpSpPr>
        <p:grpSpPr>
          <a:xfrm>
            <a:off x="6286500" y="1524000"/>
            <a:ext cx="5334000" cy="2286000"/>
            <a:chOff x="6286500" y="1524000"/>
            <a:chExt cx="5334000" cy="2286000"/>
          </a:xfrm>
        </p:grpSpPr>
        <p:sp>
          <p:nvSpPr>
            <p:cNvPr id="26" name="Rectangle 26"/>
            <p:cNvSpPr/>
            <p:nvPr/>
          </p:nvSpPr>
          <p:spPr>
            <a:xfrm>
              <a:off x="6286500" y="1524000"/>
              <a:ext cx="5334000" cy="2286000"/>
            </a:xfrm>
            <a:prstGeom prst="roundRect">
              <a:avLst>
                <a:gd name="adj" fmla="val 5833"/>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27" name="Rectangle 27"/>
            <p:cNvSpPr/>
            <p:nvPr/>
          </p:nvSpPr>
          <p:spPr>
            <a:xfrm>
              <a:off x="6286500" y="1524000"/>
              <a:ext cx="57150" cy="2286000"/>
            </a:xfrm>
            <a:prstGeom prst="roundRect">
              <a:avLst>
                <a:gd name="adj" fmla="val 50000"/>
              </a:avLst>
            </a:prstGeom>
            <a:solidFill>
              <a:srgbClr val="3182CE"/>
            </a:solidFill>
            <a:ln>
              <a:noFill/>
            </a:ln>
          </p:spPr>
        </p:sp>
        <p:sp>
          <p:nvSpPr>
            <p:cNvPr id="28" name="Freeform 28"/>
            <p:cNvSpPr/>
            <p:nvPr/>
          </p:nvSpPr>
          <p:spPr>
            <a:xfrm>
              <a:off x="6578600" y="1752600"/>
              <a:ext cx="177800" cy="228600"/>
            </a:xfrm>
            <a:custGeom>
              <a:avLst/>
              <a:gdLst/>
              <a:ahLst/>
              <a:cxnLst/>
              <a:rect l="l" t="t" r="r" b="b"/>
              <a:pathLst>
                <a:path w="177800" h="228600">
                  <a:moveTo>
                    <a:pt x="101600" y="0"/>
                  </a:moveTo>
                  <a:lnTo>
                    <a:pt x="101600" y="88900"/>
                  </a:lnTo>
                  <a:lnTo>
                    <a:pt x="177800" y="88900"/>
                  </a:lnTo>
                  <a:lnTo>
                    <a:pt x="76200" y="228600"/>
                  </a:lnTo>
                  <a:lnTo>
                    <a:pt x="76200" y="139700"/>
                  </a:lnTo>
                  <a:lnTo>
                    <a:pt x="0" y="139700"/>
                  </a:lnTo>
                  <a:lnTo>
                    <a:pt x="101600" y="0"/>
                  </a:lnTo>
                </a:path>
              </a:pathLst>
            </a:custGeom>
            <a:noFill/>
            <a:ln w="19050">
              <a:solidFill>
                <a:srgbClr val="3182CE"/>
              </a:solidFill>
            </a:ln>
          </p:spPr>
        </p:sp>
        <p:sp>
          <p:nvSpPr>
            <p:cNvPr id="29" name="TextBox 29"/>
            <p:cNvSpPr txBox="1"/>
            <p:nvPr/>
          </p:nvSpPr>
          <p:spPr>
            <a:xfrm>
              <a:off x="6502718" y="2180749"/>
              <a:ext cx="891648"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TRAINING TIME</a:t>
              </a:r>
            </a:p>
          </p:txBody>
        </p:sp>
        <p:grpSp>
          <p:nvGrpSpPr>
            <p:cNvPr id="33" name="Group 33"/>
            <p:cNvGrpSpPr/>
            <p:nvPr/>
          </p:nvGrpSpPr>
          <p:grpSpPr>
            <a:xfrm>
              <a:off x="6484620" y="2560320"/>
              <a:ext cx="3360777" cy="487680"/>
              <a:chOff x="6484620" y="2560320"/>
              <a:chExt cx="3360777" cy="487680"/>
            </a:xfrm>
          </p:grpSpPr>
          <p:sp>
            <p:nvSpPr>
              <p:cNvPr id="30" name="TextBox 30"/>
              <p:cNvSpPr txBox="1"/>
              <p:nvPr/>
            </p:nvSpPr>
            <p:spPr>
              <a:xfrm>
                <a:off x="6484620" y="2560320"/>
                <a:ext cx="800252" cy="487680"/>
              </a:xfrm>
              <a:prstGeom prst="rect">
                <a:avLst/>
              </a:prstGeom>
              <a:noFill/>
              <a:ln>
                <a:noFill/>
              </a:ln>
            </p:spPr>
            <p:txBody>
              <a:bodyPr wrap="none" lIns="0" tIns="0" rIns="0" bIns="0" anchor="t" anchorCtr="0">
                <a:spAutoFit/>
              </a:bodyPr>
              <a:lstStyle/>
              <a:p>
                <a:pPr algn="l"/>
                <a:r>
                  <a:rPr lang="zh-CN" sz="2400" b="1" dirty="0">
                    <a:solidFill>
                      <a:srgbClr val="1A365D"/>
                    </a:solidFill>
                    <a:latin typeface="Georgia"/>
                    <a:ea typeface="Microsoft YaHei"/>
                    <a:cs typeface="Georgia"/>
                  </a:rPr>
                  <a:t>base</a:t>
                </a:r>
              </a:p>
            </p:txBody>
          </p:sp>
          <p:sp>
            <p:nvSpPr>
              <p:cNvPr id="31" name="TextBox 31"/>
              <p:cNvSpPr txBox="1"/>
              <p:nvPr/>
            </p:nvSpPr>
            <p:spPr>
              <a:xfrm>
                <a:off x="7780020" y="2560320"/>
                <a:ext cx="632231" cy="487680"/>
              </a:xfrm>
              <a:prstGeom prst="rect">
                <a:avLst/>
              </a:prstGeom>
              <a:noFill/>
              <a:ln>
                <a:noFill/>
              </a:ln>
            </p:spPr>
            <p:txBody>
              <a:bodyPr wrap="none" lIns="0" tIns="0" rIns="0" bIns="0" anchor="t" anchorCtr="0">
                <a:spAutoFit/>
              </a:bodyPr>
              <a:lstStyle/>
              <a:p>
                <a:pPr algn="l"/>
                <a:r>
                  <a:rPr lang="zh-CN" sz="2400" b="1" dirty="0">
                    <a:solidFill>
                      <a:srgbClr val="3182CE"/>
                    </a:solidFill>
                    <a:latin typeface="Georgia"/>
                    <a:ea typeface="Microsoft YaHei"/>
                    <a:cs typeface="Georgia"/>
                  </a:rPr>
                  <a:t>12 h</a:t>
                </a:r>
              </a:p>
            </p:txBody>
          </p:sp>
          <p:sp>
            <p:nvSpPr>
              <p:cNvPr id="32" name="TextBox 32"/>
              <p:cNvSpPr txBox="1"/>
              <p:nvPr/>
            </p:nvSpPr>
            <p:spPr>
              <a:xfrm>
                <a:off x="8939212" y="2697956"/>
                <a:ext cx="906185"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 100k steps</a:t>
                </a:r>
              </a:p>
            </p:txBody>
          </p:sp>
        </p:grpSp>
        <p:grpSp>
          <p:nvGrpSpPr>
            <p:cNvPr id="37" name="Group 37"/>
            <p:cNvGrpSpPr/>
            <p:nvPr/>
          </p:nvGrpSpPr>
          <p:grpSpPr>
            <a:xfrm>
              <a:off x="6484620" y="3036570"/>
              <a:ext cx="3398281" cy="487680"/>
              <a:chOff x="6484620" y="3036570"/>
              <a:chExt cx="3398281" cy="487680"/>
            </a:xfrm>
          </p:grpSpPr>
          <p:sp>
            <p:nvSpPr>
              <p:cNvPr id="34" name="TextBox 34"/>
              <p:cNvSpPr txBox="1"/>
              <p:nvPr/>
            </p:nvSpPr>
            <p:spPr>
              <a:xfrm>
                <a:off x="6484620" y="3036570"/>
                <a:ext cx="531419" cy="487680"/>
              </a:xfrm>
              <a:prstGeom prst="rect">
                <a:avLst/>
              </a:prstGeom>
              <a:noFill/>
              <a:ln>
                <a:noFill/>
              </a:ln>
            </p:spPr>
            <p:txBody>
              <a:bodyPr wrap="none" lIns="0" tIns="0" rIns="0" bIns="0" anchor="t" anchorCtr="0">
                <a:spAutoFit/>
              </a:bodyPr>
              <a:lstStyle/>
              <a:p>
                <a:pPr algn="l"/>
                <a:r>
                  <a:rPr lang="zh-CN" sz="2400" b="1" dirty="0">
                    <a:solidFill>
                      <a:srgbClr val="1A365D"/>
                    </a:solidFill>
                    <a:latin typeface="Georgia"/>
                    <a:ea typeface="Microsoft YaHei"/>
                    <a:cs typeface="Georgia"/>
                  </a:rPr>
                  <a:t>big</a:t>
                </a:r>
              </a:p>
            </p:txBody>
          </p:sp>
          <p:sp>
            <p:nvSpPr>
              <p:cNvPr id="35" name="TextBox 35"/>
              <p:cNvSpPr txBox="1"/>
              <p:nvPr/>
            </p:nvSpPr>
            <p:spPr>
              <a:xfrm>
                <a:off x="7780020" y="3036570"/>
                <a:ext cx="901065" cy="487680"/>
              </a:xfrm>
              <a:prstGeom prst="rect">
                <a:avLst/>
              </a:prstGeom>
              <a:noFill/>
              <a:ln>
                <a:noFill/>
              </a:ln>
            </p:spPr>
            <p:txBody>
              <a:bodyPr wrap="none" lIns="0" tIns="0" rIns="0" bIns="0" anchor="t" anchorCtr="0">
                <a:spAutoFit/>
              </a:bodyPr>
              <a:lstStyle/>
              <a:p>
                <a:pPr algn="l"/>
                <a:r>
                  <a:rPr lang="zh-CN" sz="2400" b="1" dirty="0">
                    <a:solidFill>
                      <a:srgbClr val="3182CE"/>
                    </a:solidFill>
                    <a:latin typeface="Georgia"/>
                    <a:ea typeface="Microsoft YaHei"/>
                    <a:cs typeface="Georgia"/>
                  </a:rPr>
                  <a:t>3.5 d</a:t>
                </a:r>
              </a:p>
            </p:txBody>
          </p:sp>
          <p:sp>
            <p:nvSpPr>
              <p:cNvPr id="36" name="TextBox 36"/>
              <p:cNvSpPr txBox="1"/>
              <p:nvPr/>
            </p:nvSpPr>
            <p:spPr>
              <a:xfrm>
                <a:off x="8939212" y="3174206"/>
                <a:ext cx="943689"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 300k steps</a:t>
                </a:r>
              </a:p>
            </p:txBody>
          </p:sp>
        </p:grpSp>
        <p:sp>
          <p:nvSpPr>
            <p:cNvPr id="38" name="TextBox 38"/>
            <p:cNvSpPr txBox="1"/>
            <p:nvPr/>
          </p:nvSpPr>
          <p:spPr>
            <a:xfrm>
              <a:off x="6501765" y="3563302"/>
              <a:ext cx="4031170" cy="213360"/>
            </a:xfrm>
            <a:prstGeom prst="rect">
              <a:avLst/>
            </a:prstGeom>
            <a:noFill/>
            <a:ln>
              <a:noFill/>
            </a:ln>
          </p:spPr>
          <p:txBody>
            <a:bodyPr wrap="none" lIns="0" tIns="0" rIns="0" bIns="0" anchor="t" anchorCtr="0">
              <a:spAutoFit/>
            </a:bodyPr>
            <a:lstStyle/>
            <a:p>
              <a:pPr algn="l"/>
              <a:r>
                <a:rPr lang="zh-CN" sz="1050" i="1" dirty="0">
                  <a:solidFill>
                    <a:srgbClr val="4A5568"/>
                  </a:solidFill>
                  <a:latin typeface="Arial"/>
                  <a:ea typeface="Microsoft YaHei"/>
                  <a:cs typeface="Arial"/>
                </a:rPr>
                <a:t>A small fraction of the training cost of prior best models.</a:t>
              </a:r>
            </a:p>
          </p:txBody>
        </p:sp>
      </p:grpSp>
      <p:grpSp>
        <p:nvGrpSpPr>
          <p:cNvPr id="51" name="Group 51"/>
          <p:cNvGrpSpPr/>
          <p:nvPr/>
        </p:nvGrpSpPr>
        <p:grpSpPr>
          <a:xfrm>
            <a:off x="571500" y="4000500"/>
            <a:ext cx="5524500" cy="2302669"/>
            <a:chOff x="571500" y="4000500"/>
            <a:chExt cx="5524500" cy="2302669"/>
          </a:xfrm>
        </p:grpSpPr>
        <p:sp>
          <p:nvSpPr>
            <p:cNvPr id="40" name="Rectangle 40"/>
            <p:cNvSpPr/>
            <p:nvPr/>
          </p:nvSpPr>
          <p:spPr>
            <a:xfrm>
              <a:off x="571500" y="4000500"/>
              <a:ext cx="5524500" cy="2286000"/>
            </a:xfrm>
            <a:prstGeom prst="roundRect">
              <a:avLst>
                <a:gd name="adj" fmla="val 5833"/>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41" name="Rectangle 41"/>
            <p:cNvSpPr/>
            <p:nvPr/>
          </p:nvSpPr>
          <p:spPr>
            <a:xfrm>
              <a:off x="571500" y="4000500"/>
              <a:ext cx="57150" cy="2286000"/>
            </a:xfrm>
            <a:prstGeom prst="roundRect">
              <a:avLst>
                <a:gd name="adj" fmla="val 50000"/>
              </a:avLst>
            </a:prstGeom>
            <a:solidFill>
              <a:srgbClr val="1A365D"/>
            </a:solidFill>
            <a:ln>
              <a:noFill/>
            </a:ln>
          </p:spPr>
        </p:sp>
        <p:grpSp>
          <p:nvGrpSpPr>
            <p:cNvPr id="44" name="Group 44"/>
            <p:cNvGrpSpPr/>
            <p:nvPr/>
          </p:nvGrpSpPr>
          <p:grpSpPr>
            <a:xfrm>
              <a:off x="832625" y="4223525"/>
              <a:ext cx="239751" cy="239751"/>
              <a:chOff x="832625" y="4223525"/>
              <a:chExt cx="239751" cy="239751"/>
            </a:xfrm>
          </p:grpSpPr>
          <p:sp>
            <p:nvSpPr>
              <p:cNvPr id="42" name="Freeform 42"/>
              <p:cNvSpPr/>
              <p:nvPr/>
            </p:nvSpPr>
            <p:spPr>
              <a:xfrm>
                <a:off x="832625" y="4223525"/>
                <a:ext cx="239751" cy="239751"/>
              </a:xfrm>
              <a:custGeom>
                <a:avLst/>
                <a:gdLst/>
                <a:ahLst/>
                <a:cxnLst/>
                <a:rect l="l" t="t" r="r" b="b"/>
                <a:pathLst>
                  <a:path w="239751" h="239751">
                    <a:moveTo>
                      <a:pt x="98603" y="22301"/>
                    </a:moveTo>
                    <a:cubicBezTo>
                      <a:pt x="104013" y="0"/>
                      <a:pt x="135738" y="0"/>
                      <a:pt x="141148" y="22301"/>
                    </a:cubicBezTo>
                    <a:cubicBezTo>
                      <a:pt x="142794" y="29096"/>
                      <a:pt x="147587" y="34697"/>
                      <a:pt x="154047" y="37373"/>
                    </a:cubicBezTo>
                    <a:cubicBezTo>
                      <a:pt x="160506" y="40049"/>
                      <a:pt x="167855" y="39479"/>
                      <a:pt x="173825" y="35839"/>
                    </a:cubicBezTo>
                    <a:cubicBezTo>
                      <a:pt x="193421" y="23901"/>
                      <a:pt x="215862" y="46330"/>
                      <a:pt x="203924" y="65938"/>
                    </a:cubicBezTo>
                    <a:cubicBezTo>
                      <a:pt x="200289" y="71906"/>
                      <a:pt x="199721" y="79249"/>
                      <a:pt x="202394" y="85704"/>
                    </a:cubicBezTo>
                    <a:cubicBezTo>
                      <a:pt x="205067" y="92160"/>
                      <a:pt x="210660" y="96952"/>
                      <a:pt x="217449" y="98603"/>
                    </a:cubicBezTo>
                    <a:cubicBezTo>
                      <a:pt x="239751" y="104013"/>
                      <a:pt x="239751" y="135738"/>
                      <a:pt x="217449" y="141148"/>
                    </a:cubicBezTo>
                    <a:cubicBezTo>
                      <a:pt x="210654" y="142794"/>
                      <a:pt x="205054" y="147587"/>
                      <a:pt x="202378" y="154047"/>
                    </a:cubicBezTo>
                    <a:cubicBezTo>
                      <a:pt x="199702" y="160506"/>
                      <a:pt x="200271" y="167855"/>
                      <a:pt x="203911" y="173825"/>
                    </a:cubicBezTo>
                    <a:cubicBezTo>
                      <a:pt x="215849" y="193421"/>
                      <a:pt x="193421" y="215862"/>
                      <a:pt x="173812" y="203924"/>
                    </a:cubicBezTo>
                    <a:cubicBezTo>
                      <a:pt x="167845" y="200289"/>
                      <a:pt x="160502" y="199721"/>
                      <a:pt x="154046" y="202394"/>
                    </a:cubicBezTo>
                    <a:cubicBezTo>
                      <a:pt x="147591" y="205067"/>
                      <a:pt x="142799" y="210660"/>
                      <a:pt x="141148" y="217449"/>
                    </a:cubicBezTo>
                    <a:cubicBezTo>
                      <a:pt x="135738" y="239751"/>
                      <a:pt x="104013" y="239751"/>
                      <a:pt x="98603" y="217449"/>
                    </a:cubicBezTo>
                    <a:cubicBezTo>
                      <a:pt x="96956" y="210654"/>
                      <a:pt x="92163" y="205054"/>
                      <a:pt x="85704" y="202378"/>
                    </a:cubicBezTo>
                    <a:cubicBezTo>
                      <a:pt x="79245" y="199702"/>
                      <a:pt x="71895" y="200271"/>
                      <a:pt x="65926" y="203911"/>
                    </a:cubicBezTo>
                    <a:cubicBezTo>
                      <a:pt x="46330" y="215849"/>
                      <a:pt x="23889" y="193421"/>
                      <a:pt x="35827" y="173812"/>
                    </a:cubicBezTo>
                    <a:cubicBezTo>
                      <a:pt x="39461" y="167845"/>
                      <a:pt x="40030" y="160502"/>
                      <a:pt x="37357" y="154046"/>
                    </a:cubicBezTo>
                    <a:cubicBezTo>
                      <a:pt x="34684" y="147591"/>
                      <a:pt x="29090" y="142799"/>
                      <a:pt x="22301" y="141148"/>
                    </a:cubicBezTo>
                    <a:cubicBezTo>
                      <a:pt x="0" y="135738"/>
                      <a:pt x="0" y="104013"/>
                      <a:pt x="22301" y="98603"/>
                    </a:cubicBezTo>
                    <a:cubicBezTo>
                      <a:pt x="29096" y="96956"/>
                      <a:pt x="34697" y="92163"/>
                      <a:pt x="37373" y="85704"/>
                    </a:cubicBezTo>
                    <a:cubicBezTo>
                      <a:pt x="40049" y="79245"/>
                      <a:pt x="39479" y="71895"/>
                      <a:pt x="35839" y="65926"/>
                    </a:cubicBezTo>
                    <a:cubicBezTo>
                      <a:pt x="23901" y="46330"/>
                      <a:pt x="46330" y="23889"/>
                      <a:pt x="65938" y="35827"/>
                    </a:cubicBezTo>
                    <a:cubicBezTo>
                      <a:pt x="78638" y="43548"/>
                      <a:pt x="95098" y="36716"/>
                      <a:pt x="98603" y="22301"/>
                    </a:cubicBezTo>
                  </a:path>
                </a:pathLst>
              </a:custGeom>
              <a:noFill/>
              <a:ln w="19050">
                <a:solidFill>
                  <a:srgbClr val="1A365D"/>
                </a:solidFill>
              </a:ln>
            </p:spPr>
          </p:sp>
          <p:sp>
            <p:nvSpPr>
              <p:cNvPr id="43" name="Freeform 43"/>
              <p:cNvSpPr/>
              <p:nvPr/>
            </p:nvSpPr>
            <p:spPr>
              <a:xfrm>
                <a:off x="914400" y="4305300"/>
                <a:ext cx="76200" cy="76200"/>
              </a:xfrm>
              <a:custGeom>
                <a:avLst/>
                <a:gdLst/>
                <a:ahLst/>
                <a:cxnLst/>
                <a:rect l="l" t="t" r="r" b="b"/>
                <a:pathLst>
                  <a:path w="76200" h="76200">
                    <a:moveTo>
                      <a:pt x="0" y="38100"/>
                    </a:moveTo>
                    <a:cubicBezTo>
                      <a:pt x="0" y="59142"/>
                      <a:pt x="17058" y="76200"/>
                      <a:pt x="38100" y="76200"/>
                    </a:cubicBezTo>
                    <a:cubicBezTo>
                      <a:pt x="59142" y="76200"/>
                      <a:pt x="76200" y="59142"/>
                      <a:pt x="76200" y="38100"/>
                    </a:cubicBezTo>
                    <a:cubicBezTo>
                      <a:pt x="76200" y="17058"/>
                      <a:pt x="59142" y="0"/>
                      <a:pt x="38100" y="0"/>
                    </a:cubicBezTo>
                    <a:cubicBezTo>
                      <a:pt x="17058" y="0"/>
                      <a:pt x="0" y="17058"/>
                      <a:pt x="0" y="38100"/>
                    </a:cubicBezTo>
                  </a:path>
                </a:pathLst>
              </a:custGeom>
              <a:noFill/>
              <a:ln w="19050">
                <a:solidFill>
                  <a:srgbClr val="1A365D"/>
                </a:solidFill>
              </a:ln>
            </p:spPr>
          </p:sp>
        </p:grpSp>
        <p:sp>
          <p:nvSpPr>
            <p:cNvPr id="45" name="TextBox 45"/>
            <p:cNvSpPr txBox="1"/>
            <p:nvPr/>
          </p:nvSpPr>
          <p:spPr>
            <a:xfrm>
              <a:off x="787718" y="4657249"/>
              <a:ext cx="686873"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OPTIMIZER</a:t>
              </a:r>
            </a:p>
          </p:txBody>
        </p:sp>
        <p:sp>
          <p:nvSpPr>
            <p:cNvPr id="46" name="TextBox 46"/>
            <p:cNvSpPr txBox="1"/>
            <p:nvPr/>
          </p:nvSpPr>
          <p:spPr>
            <a:xfrm>
              <a:off x="769620" y="4941570"/>
              <a:ext cx="867461" cy="487680"/>
            </a:xfrm>
            <a:prstGeom prst="rect">
              <a:avLst/>
            </a:prstGeom>
            <a:noFill/>
            <a:ln>
              <a:noFill/>
            </a:ln>
          </p:spPr>
          <p:txBody>
            <a:bodyPr wrap="none" lIns="0" tIns="0" rIns="0" bIns="0" anchor="t" anchorCtr="0">
              <a:spAutoFit/>
            </a:bodyPr>
            <a:lstStyle/>
            <a:p>
              <a:pPr algn="l"/>
              <a:r>
                <a:rPr lang="zh-CN" sz="2400" b="1" dirty="0">
                  <a:solidFill>
                    <a:srgbClr val="1A365D"/>
                  </a:solidFill>
                  <a:latin typeface="Georgia"/>
                  <a:ea typeface="Microsoft YaHei"/>
                  <a:cs typeface="Georgia"/>
                </a:rPr>
                <a:t>Adam</a:t>
              </a:r>
            </a:p>
          </p:txBody>
        </p:sp>
        <p:sp>
          <p:nvSpPr>
            <p:cNvPr id="47" name="TextBox 47"/>
            <p:cNvSpPr txBox="1"/>
            <p:nvPr/>
          </p:nvSpPr>
          <p:spPr>
            <a:xfrm>
              <a:off x="785812" y="5384006"/>
              <a:ext cx="2173843"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Consolas"/>
                  <a:ea typeface="Microsoft YaHei"/>
                  <a:cs typeface="Consolas"/>
                </a:rPr>
                <a:t>β₁ = 0.9 · β₂ = 0.98 · ε = 1e-9</a:t>
              </a:r>
            </a:p>
          </p:txBody>
        </p:sp>
        <p:sp>
          <p:nvSpPr>
            <p:cNvPr id="48" name="TextBox 48"/>
            <p:cNvSpPr txBox="1"/>
            <p:nvPr/>
          </p:nvSpPr>
          <p:spPr>
            <a:xfrm>
              <a:off x="786765" y="5696902"/>
              <a:ext cx="2189940"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Custom learning-rate schedule:</a:t>
              </a:r>
            </a:p>
          </p:txBody>
        </p:sp>
        <p:sp>
          <p:nvSpPr>
            <p:cNvPr id="49" name="TextBox 49"/>
            <p:cNvSpPr txBox="1"/>
            <p:nvPr/>
          </p:nvSpPr>
          <p:spPr>
            <a:xfrm>
              <a:off x="786765" y="5906452"/>
              <a:ext cx="2715006" cy="213360"/>
            </a:xfrm>
            <a:prstGeom prst="rect">
              <a:avLst/>
            </a:prstGeom>
            <a:noFill/>
            <a:ln>
              <a:noFill/>
            </a:ln>
          </p:spPr>
          <p:txBody>
            <a:bodyPr wrap="none" lIns="0" tIns="0" rIns="0" bIns="0" anchor="t" anchorCtr="0">
              <a:spAutoFit/>
            </a:bodyPr>
            <a:lstStyle/>
            <a:p>
              <a:pPr algn="l"/>
              <a:r>
                <a:rPr lang="zh-CN" sz="1050" dirty="0">
                  <a:solidFill>
                    <a:srgbClr val="3182CE"/>
                  </a:solidFill>
                  <a:latin typeface="Consolas"/>
                  <a:ea typeface="Microsoft YaHei"/>
                  <a:cs typeface="Consolas"/>
                </a:rPr>
                <a:t>lr ∝ min(step⁻⁰·⁵, step · warmup⁻¹·⁵)</a:t>
              </a:r>
            </a:p>
          </p:txBody>
        </p:sp>
        <p:sp>
          <p:nvSpPr>
            <p:cNvPr id="50" name="TextBox 50"/>
            <p:cNvSpPr txBox="1"/>
            <p:nvPr/>
          </p:nvSpPr>
          <p:spPr>
            <a:xfrm>
              <a:off x="787718" y="6105049"/>
              <a:ext cx="3145155" cy="198120"/>
            </a:xfrm>
            <a:prstGeom prst="rect">
              <a:avLst/>
            </a:prstGeom>
            <a:noFill/>
            <a:ln>
              <a:noFill/>
            </a:ln>
          </p:spPr>
          <p:txBody>
            <a:bodyPr wrap="none" lIns="0" tIns="0" rIns="0" bIns="0" anchor="t" anchorCtr="0">
              <a:spAutoFit/>
            </a:bodyPr>
            <a:lstStyle/>
            <a:p>
              <a:pPr algn="l"/>
              <a:r>
                <a:rPr lang="zh-CN" sz="975" i="1" dirty="0">
                  <a:solidFill>
                    <a:srgbClr val="4A5568"/>
                  </a:solidFill>
                  <a:latin typeface="Arial"/>
                  <a:ea typeface="Microsoft YaHei"/>
                  <a:cs typeface="Arial"/>
                </a:rPr>
                <a:t>warm up for 4,000 steps, then decay as 1/√step.</a:t>
              </a:r>
            </a:p>
          </p:txBody>
        </p:sp>
      </p:grpSp>
      <p:grpSp>
        <p:nvGrpSpPr>
          <p:cNvPr id="64" name="Group 64"/>
          <p:cNvGrpSpPr/>
          <p:nvPr/>
        </p:nvGrpSpPr>
        <p:grpSpPr>
          <a:xfrm>
            <a:off x="6286500" y="4000500"/>
            <a:ext cx="5334000" cy="2286000"/>
            <a:chOff x="6286500" y="4000500"/>
            <a:chExt cx="5334000" cy="2286000"/>
          </a:xfrm>
        </p:grpSpPr>
        <p:sp>
          <p:nvSpPr>
            <p:cNvPr id="52" name="Rectangle 52"/>
            <p:cNvSpPr/>
            <p:nvPr/>
          </p:nvSpPr>
          <p:spPr>
            <a:xfrm>
              <a:off x="6286500" y="4000500"/>
              <a:ext cx="5334000" cy="2286000"/>
            </a:xfrm>
            <a:prstGeom prst="roundRect">
              <a:avLst>
                <a:gd name="adj" fmla="val 5833"/>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53" name="Rectangle 53"/>
            <p:cNvSpPr/>
            <p:nvPr/>
          </p:nvSpPr>
          <p:spPr>
            <a:xfrm>
              <a:off x="6286500" y="4000500"/>
              <a:ext cx="57150" cy="2286000"/>
            </a:xfrm>
            <a:prstGeom prst="roundRect">
              <a:avLst>
                <a:gd name="adj" fmla="val 50000"/>
              </a:avLst>
            </a:prstGeom>
            <a:solidFill>
              <a:srgbClr val="3182CE"/>
            </a:solidFill>
            <a:ln>
              <a:noFill/>
            </a:ln>
          </p:spPr>
        </p:sp>
        <p:sp>
          <p:nvSpPr>
            <p:cNvPr id="54" name="Freeform 54"/>
            <p:cNvSpPr/>
            <p:nvPr/>
          </p:nvSpPr>
          <p:spPr>
            <a:xfrm>
              <a:off x="6547911" y="4229100"/>
              <a:ext cx="239178" cy="228600"/>
            </a:xfrm>
            <a:custGeom>
              <a:avLst/>
              <a:gdLst/>
              <a:ahLst/>
              <a:cxnLst/>
              <a:rect l="l" t="t" r="r" b="b"/>
              <a:pathLst>
                <a:path w="239178" h="228600">
                  <a:moveTo>
                    <a:pt x="119589" y="0"/>
                  </a:moveTo>
                  <a:cubicBezTo>
                    <a:pt x="149254" y="26246"/>
                    <a:pt x="187972" y="39911"/>
                    <a:pt x="227539" y="38100"/>
                  </a:cubicBezTo>
                  <a:cubicBezTo>
                    <a:pt x="239178" y="77693"/>
                    <a:pt x="234262" y="120313"/>
                    <a:pt x="213917" y="156217"/>
                  </a:cubicBezTo>
                  <a:cubicBezTo>
                    <a:pt x="193571" y="192121"/>
                    <a:pt x="159535" y="218239"/>
                    <a:pt x="119589" y="228600"/>
                  </a:cubicBezTo>
                  <a:cubicBezTo>
                    <a:pt x="79643" y="218239"/>
                    <a:pt x="45606" y="192121"/>
                    <a:pt x="25261" y="156217"/>
                  </a:cubicBezTo>
                  <a:cubicBezTo>
                    <a:pt x="4915" y="120313"/>
                    <a:pt x="0" y="77693"/>
                    <a:pt x="11639" y="38100"/>
                  </a:cubicBezTo>
                  <a:cubicBezTo>
                    <a:pt x="51206" y="39911"/>
                    <a:pt x="89924" y="26246"/>
                    <a:pt x="119589" y="0"/>
                  </a:cubicBezTo>
                </a:path>
              </a:pathLst>
            </a:custGeom>
            <a:noFill/>
            <a:ln w="19050">
              <a:solidFill>
                <a:srgbClr val="3182CE"/>
              </a:solidFill>
            </a:ln>
          </p:spPr>
        </p:sp>
        <p:sp>
          <p:nvSpPr>
            <p:cNvPr id="55" name="TextBox 55"/>
            <p:cNvSpPr txBox="1"/>
            <p:nvPr/>
          </p:nvSpPr>
          <p:spPr>
            <a:xfrm>
              <a:off x="6502718" y="4657249"/>
              <a:ext cx="1034991"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REGULARIZATION</a:t>
              </a:r>
            </a:p>
          </p:txBody>
        </p:sp>
        <p:grpSp>
          <p:nvGrpSpPr>
            <p:cNvPr id="59" name="Group 59"/>
            <p:cNvGrpSpPr/>
            <p:nvPr/>
          </p:nvGrpSpPr>
          <p:grpSpPr>
            <a:xfrm>
              <a:off x="6494145" y="5003482"/>
              <a:ext cx="3881819" cy="480537"/>
              <a:chOff x="6494145" y="5003482"/>
              <a:chExt cx="3881819" cy="480537"/>
            </a:xfrm>
          </p:grpSpPr>
          <p:sp>
            <p:nvSpPr>
              <p:cNvPr id="56" name="TextBox 56"/>
              <p:cNvSpPr txBox="1"/>
              <p:nvPr/>
            </p:nvSpPr>
            <p:spPr>
              <a:xfrm>
                <a:off x="6494145" y="5003482"/>
                <a:ext cx="931371" cy="335280"/>
              </a:xfrm>
              <a:prstGeom prst="rect">
                <a:avLst/>
              </a:prstGeom>
              <a:noFill/>
              <a:ln>
                <a:noFill/>
              </a:ln>
            </p:spPr>
            <p:txBody>
              <a:bodyPr wrap="none" lIns="0" tIns="0" rIns="0" bIns="0" anchor="t" anchorCtr="0">
                <a:spAutoFit/>
              </a:bodyPr>
              <a:lstStyle/>
              <a:p>
                <a:pPr algn="l"/>
                <a:r>
                  <a:rPr lang="zh-CN" sz="1650" b="1" dirty="0">
                    <a:solidFill>
                      <a:srgbClr val="1A365D"/>
                    </a:solidFill>
                    <a:latin typeface="Georgia"/>
                    <a:ea typeface="Microsoft YaHei"/>
                    <a:cs typeface="Georgia"/>
                  </a:rPr>
                  <a:t>Dropout</a:t>
                </a:r>
              </a:p>
            </p:txBody>
          </p:sp>
          <p:sp>
            <p:nvSpPr>
              <p:cNvPr id="57" name="TextBox 57"/>
              <p:cNvSpPr txBox="1"/>
              <p:nvPr/>
            </p:nvSpPr>
            <p:spPr>
              <a:xfrm>
                <a:off x="8077200" y="5019675"/>
                <a:ext cx="689181" cy="304800"/>
              </a:xfrm>
              <a:prstGeom prst="rect">
                <a:avLst/>
              </a:prstGeom>
              <a:noFill/>
              <a:ln>
                <a:noFill/>
              </a:ln>
            </p:spPr>
            <p:txBody>
              <a:bodyPr wrap="none" lIns="0" tIns="0" rIns="0" bIns="0" anchor="t" anchorCtr="0">
                <a:spAutoFit/>
              </a:bodyPr>
              <a:lstStyle/>
              <a:p>
                <a:pPr algn="l"/>
                <a:r>
                  <a:rPr lang="zh-CN" sz="1500" b="1" dirty="0">
                    <a:solidFill>
                      <a:srgbClr val="3182CE"/>
                    </a:solidFill>
                    <a:latin typeface="Consolas"/>
                    <a:ea typeface="Microsoft YaHei"/>
                    <a:cs typeface="Consolas"/>
                  </a:rPr>
                  <a:t>p = 0.1</a:t>
                </a:r>
              </a:p>
            </p:txBody>
          </p:sp>
          <p:sp>
            <p:nvSpPr>
              <p:cNvPr id="58" name="TextBox 58"/>
              <p:cNvSpPr txBox="1"/>
              <p:nvPr/>
            </p:nvSpPr>
            <p:spPr>
              <a:xfrm>
                <a:off x="6502718" y="5285899"/>
                <a:ext cx="3873246"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on every sub-layer output and on the sum of embedding + PE.</a:t>
                </a:r>
              </a:p>
            </p:txBody>
          </p:sp>
        </p:grpSp>
        <p:grpSp>
          <p:nvGrpSpPr>
            <p:cNvPr id="63" name="Group 63"/>
            <p:cNvGrpSpPr/>
            <p:nvPr/>
          </p:nvGrpSpPr>
          <p:grpSpPr>
            <a:xfrm>
              <a:off x="6494145" y="5632132"/>
              <a:ext cx="3784307" cy="480537"/>
              <a:chOff x="6494145" y="5632132"/>
              <a:chExt cx="3784307" cy="480537"/>
            </a:xfrm>
          </p:grpSpPr>
          <p:sp>
            <p:nvSpPr>
              <p:cNvPr id="60" name="TextBox 60"/>
              <p:cNvSpPr txBox="1"/>
              <p:nvPr/>
            </p:nvSpPr>
            <p:spPr>
              <a:xfrm>
                <a:off x="6494145" y="5632132"/>
                <a:ext cx="1820832" cy="335280"/>
              </a:xfrm>
              <a:prstGeom prst="rect">
                <a:avLst/>
              </a:prstGeom>
              <a:noFill/>
              <a:ln>
                <a:noFill/>
              </a:ln>
            </p:spPr>
            <p:txBody>
              <a:bodyPr wrap="none" lIns="0" tIns="0" rIns="0" bIns="0" anchor="t" anchorCtr="0">
                <a:spAutoFit/>
              </a:bodyPr>
              <a:lstStyle/>
              <a:p>
                <a:pPr algn="l"/>
                <a:r>
                  <a:rPr lang="zh-CN" sz="1650" b="1" dirty="0">
                    <a:solidFill>
                      <a:srgbClr val="1A365D"/>
                    </a:solidFill>
                    <a:latin typeface="Georgia"/>
                    <a:ea typeface="Microsoft YaHei"/>
                    <a:cs typeface="Georgia"/>
                  </a:rPr>
                  <a:t>Label smoothing</a:t>
                </a:r>
              </a:p>
            </p:txBody>
          </p:sp>
          <p:sp>
            <p:nvSpPr>
              <p:cNvPr id="61" name="TextBox 61"/>
              <p:cNvSpPr txBox="1"/>
              <p:nvPr/>
            </p:nvSpPr>
            <p:spPr>
              <a:xfrm>
                <a:off x="9029700" y="5648325"/>
                <a:ext cx="983218" cy="304800"/>
              </a:xfrm>
              <a:prstGeom prst="rect">
                <a:avLst/>
              </a:prstGeom>
              <a:noFill/>
              <a:ln>
                <a:noFill/>
              </a:ln>
            </p:spPr>
            <p:txBody>
              <a:bodyPr wrap="none" lIns="0" tIns="0" rIns="0" bIns="0" anchor="t" anchorCtr="0">
                <a:spAutoFit/>
              </a:bodyPr>
              <a:lstStyle/>
              <a:p>
                <a:pPr algn="l"/>
                <a:r>
                  <a:rPr lang="zh-CN" sz="1500" b="1" dirty="0">
                    <a:solidFill>
                      <a:srgbClr val="3182CE"/>
                    </a:solidFill>
                    <a:latin typeface="Consolas"/>
                    <a:ea typeface="Microsoft YaHei"/>
                    <a:cs typeface="Consolas"/>
                  </a:rPr>
                  <a:t>ε_ls = 0.1</a:t>
                </a:r>
              </a:p>
            </p:txBody>
          </p:sp>
          <p:sp>
            <p:nvSpPr>
              <p:cNvPr id="62" name="TextBox 62"/>
              <p:cNvSpPr txBox="1"/>
              <p:nvPr/>
            </p:nvSpPr>
            <p:spPr>
              <a:xfrm>
                <a:off x="6502718" y="5914549"/>
                <a:ext cx="3775734"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Slightly hurts perplexity, but improves BLEU and accuracy.</a:t>
                </a:r>
              </a:p>
            </p:txBody>
          </p:sp>
        </p:grpSp>
      </p:grpSp>
      <p:grpSp>
        <p:nvGrpSpPr>
          <p:cNvPr id="67" name="Group 67"/>
          <p:cNvGrpSpPr/>
          <p:nvPr/>
        </p:nvGrpSpPr>
        <p:grpSpPr>
          <a:xfrm>
            <a:off x="561022" y="6521291"/>
            <a:ext cx="11069956" cy="167640"/>
            <a:chOff x="561022" y="6521291"/>
            <a:chExt cx="11069956" cy="167640"/>
          </a:xfrm>
        </p:grpSpPr>
        <p:sp>
          <p:nvSpPr>
            <p:cNvPr id="65" name="TextBox 65"/>
            <p:cNvSpPr txBox="1"/>
            <p:nvPr/>
          </p:nvSpPr>
          <p:spPr>
            <a:xfrm>
              <a:off x="561022" y="6521291"/>
              <a:ext cx="6946321"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§5.1 Training Data and Batching · §5.2 Hardware and Schedule · §5.3 Optimizer · §5.4 Regularization</a:t>
              </a:r>
            </a:p>
          </p:txBody>
        </p:sp>
        <p:sp>
          <p:nvSpPr>
            <p:cNvPr id="66" name="TextBox 66"/>
            <p:cNvSpPr txBox="1"/>
            <p:nvPr/>
          </p:nvSpPr>
          <p:spPr>
            <a:xfrm>
              <a:off x="11516511" y="652129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13</a:t>
              </a:r>
            </a:p>
          </p:txBody>
        </p:sp>
      </p:grpSp>
      <p:pic>
        <p:nvPicPr>
          <p:cNvPr id="68" name="narration1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50" advTm="41276">
    <p:fade/>
  </p:transition>
  <p:timing>
    <p:tnLst>
      <p:par>
        <p:cTn id="1" dur="indefinite" restart="never" nodeType="tmRoot">
          <p:childTnLst>
            <p:audio>
              <p:cMediaNode vol="80000">
                <p:cTn id="20" fill="hold" display="0">
                  <p:stCondLst>
                    <p:cond delay="0"/>
                  </p:stCondLst>
                </p:cTn>
                <p:tgtEl>
                  <p:spTgt spid="68"/>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lide(fromBottom)">
                                      <p:cBhvr>
                                        <p:cTn id="7" dur="320"/>
                                        <p:tgtEl>
                                          <p:spTgt spid="25"/>
                                        </p:tgtEl>
                                      </p:cBhvr>
                                    </p:animEffect>
                                  </p:childTnLst>
                                </p:cTn>
                              </p:par>
                            </p:childTnLst>
                          </p:cTn>
                        </p:par>
                        <p:par>
                          <p:cTn id="8" fill="hold">
                            <p:stCondLst>
                              <p:cond delay="430"/>
                            </p:stCondLst>
                            <p:childTnLst>
                              <p:par>
                                <p:cTn id="9" presetID="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slide(fromBottom)">
                                      <p:cBhvr>
                                        <p:cTn id="11" dur="320"/>
                                        <p:tgtEl>
                                          <p:spTgt spid="39"/>
                                        </p:tgtEl>
                                      </p:cBhvr>
                                    </p:animEffect>
                                  </p:childTnLst>
                                </p:cTn>
                              </p:par>
                            </p:childTnLst>
                          </p:cTn>
                        </p:par>
                        <p:par>
                          <p:cTn id="12" fill="hold">
                            <p:stCondLst>
                              <p:cond delay="860"/>
                            </p:stCondLst>
                            <p:childTnLst>
                              <p:par>
                                <p:cTn id="13" presetID="2" presetClass="entr" presetSubtype="4" fill="hold"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slide(fromBottom)">
                                      <p:cBhvr>
                                        <p:cTn id="15" dur="320"/>
                                        <p:tgtEl>
                                          <p:spTgt spid="51"/>
                                        </p:tgtEl>
                                      </p:cBhvr>
                                    </p:animEffect>
                                  </p:childTnLst>
                                </p:cTn>
                              </p:par>
                            </p:childTnLst>
                          </p:cTn>
                        </p:par>
                        <p:par>
                          <p:cTn id="16" fill="hold">
                            <p:stCondLst>
                              <p:cond delay="1290"/>
                            </p:stCondLst>
                            <p:childTnLst>
                              <p:par>
                                <p:cTn id="17" presetID="2" presetClass="entr" presetSubtype="4"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slide(fromBottom)">
                                      <p:cBhvr>
                                        <p:cTn id="19" dur="32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9" grpId="0"/>
      <p:bldP spid="51" grpId="0"/>
      <p:bldP spid="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8995781" cy="683419"/>
            <a:chOff x="571500" y="533400"/>
            <a:chExt cx="8995781"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8801471"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New SOTA on WMT'14 — at a fraction of the cost</a:t>
              </a:r>
            </a:p>
          </p:txBody>
        </p:sp>
        <p:sp>
          <p:nvSpPr>
            <p:cNvPr id="5" name="TextBox 5"/>
            <p:cNvSpPr txBox="1"/>
            <p:nvPr/>
          </p:nvSpPr>
          <p:spPr>
            <a:xfrm>
              <a:off x="787718" y="1018699"/>
              <a:ext cx="5403537"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TABLE 2 · BLEU SCORES + TRAINING-COST FLOPS · BEST PRIOR ROWS VS TRANSFORMER</a:t>
              </a:r>
            </a:p>
          </p:txBody>
        </p:sp>
      </p:grpSp>
      <p:grpSp>
        <p:nvGrpSpPr>
          <p:cNvPr id="57" name="Group 57"/>
          <p:cNvGrpSpPr/>
          <p:nvPr/>
        </p:nvGrpSpPr>
        <p:grpSpPr>
          <a:xfrm>
            <a:off x="571500" y="1524000"/>
            <a:ext cx="11049000" cy="3619500"/>
            <a:chOff x="571500" y="1524000"/>
            <a:chExt cx="11049000" cy="3619500"/>
          </a:xfrm>
        </p:grpSpPr>
        <p:sp>
          <p:nvSpPr>
            <p:cNvPr id="7" name="Rectangle 7"/>
            <p:cNvSpPr/>
            <p:nvPr/>
          </p:nvSpPr>
          <p:spPr>
            <a:xfrm>
              <a:off x="571500" y="1524000"/>
              <a:ext cx="11049000" cy="3619500"/>
            </a:xfrm>
            <a:prstGeom prst="rect">
              <a:avLst/>
            </a:prstGeom>
            <a:noFill/>
            <a:ln w="19050">
              <a:solidFill>
                <a:srgbClr val="1A365D"/>
              </a:solidFill>
            </a:ln>
          </p:spPr>
        </p:sp>
        <p:grpSp>
          <p:nvGrpSpPr>
            <p:cNvPr id="56" name="Group 56"/>
            <p:cNvGrpSpPr/>
            <p:nvPr/>
          </p:nvGrpSpPr>
          <p:grpSpPr>
            <a:xfrm>
              <a:off x="571500" y="1524000"/>
              <a:ext cx="11049000" cy="3619500"/>
              <a:chOff x="571500" y="1524000"/>
              <a:chExt cx="11049000" cy="3619500"/>
            </a:xfrm>
          </p:grpSpPr>
          <p:sp>
            <p:nvSpPr>
              <p:cNvPr id="8" name="Rectangle 8"/>
              <p:cNvSpPr/>
              <p:nvPr/>
            </p:nvSpPr>
            <p:spPr>
              <a:xfrm>
                <a:off x="571500" y="1524000"/>
                <a:ext cx="11049000" cy="571500"/>
              </a:xfrm>
              <a:prstGeom prst="rect">
                <a:avLst/>
              </a:prstGeom>
              <a:solidFill>
                <a:srgbClr val="1A365D"/>
              </a:solidFill>
              <a:ln>
                <a:noFill/>
              </a:ln>
            </p:spPr>
          </p:sp>
          <p:sp>
            <p:nvSpPr>
              <p:cNvPr id="9" name="Line 9"/>
              <p:cNvSpPr/>
              <p:nvPr/>
            </p:nvSpPr>
            <p:spPr>
              <a:xfrm>
                <a:off x="571500" y="2095500"/>
                <a:ext cx="11049000" cy="9525"/>
              </a:xfrm>
              <a:custGeom>
                <a:avLst/>
                <a:gdLst/>
                <a:ahLst/>
                <a:cxnLst/>
                <a:rect l="l" t="t" r="r" b="b"/>
                <a:pathLst>
                  <a:path w="11049000" h="9525">
                    <a:moveTo>
                      <a:pt x="0" y="0"/>
                    </a:moveTo>
                    <a:lnTo>
                      <a:pt x="11049000" y="0"/>
                    </a:lnTo>
                  </a:path>
                </a:pathLst>
              </a:custGeom>
              <a:noFill/>
              <a:ln w="19050">
                <a:solidFill>
                  <a:srgbClr val="1A365D"/>
                </a:solidFill>
              </a:ln>
            </p:spPr>
          </p:sp>
          <p:sp>
            <p:nvSpPr>
              <p:cNvPr id="10" name="TextBox 10"/>
              <p:cNvSpPr txBox="1"/>
              <p:nvPr/>
            </p:nvSpPr>
            <p:spPr>
              <a:xfrm>
                <a:off x="787718" y="1771174"/>
                <a:ext cx="454794" cy="198120"/>
              </a:xfrm>
              <a:prstGeom prst="rect">
                <a:avLst/>
              </a:prstGeom>
              <a:noFill/>
              <a:ln>
                <a:noFill/>
              </a:ln>
            </p:spPr>
            <p:txBody>
              <a:bodyPr wrap="none" lIns="0" tIns="0" rIns="0" bIns="0" anchor="t" anchorCtr="0">
                <a:spAutoFit/>
              </a:bodyPr>
              <a:lstStyle/>
              <a:p>
                <a:pPr algn="l"/>
                <a:r>
                  <a:rPr lang="zh-CN" sz="975" b="1" dirty="0">
                    <a:solidFill>
                      <a:srgbClr val="FFFFFF"/>
                    </a:solidFill>
                    <a:latin typeface="Arial"/>
                    <a:ea typeface="Microsoft YaHei"/>
                    <a:cs typeface="Arial"/>
                  </a:rPr>
                  <a:t>MODEL</a:t>
                </a:r>
              </a:p>
            </p:txBody>
          </p:sp>
          <p:sp>
            <p:nvSpPr>
              <p:cNvPr id="11" name="TextBox 11"/>
              <p:cNvSpPr txBox="1"/>
              <p:nvPr/>
            </p:nvSpPr>
            <p:spPr>
              <a:xfrm>
                <a:off x="6255805" y="1771174"/>
                <a:ext cx="823390"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EN → DE BLEU</a:t>
                </a:r>
              </a:p>
            </p:txBody>
          </p:sp>
          <p:sp>
            <p:nvSpPr>
              <p:cNvPr id="12" name="TextBox 12"/>
              <p:cNvSpPr txBox="1"/>
              <p:nvPr/>
            </p:nvSpPr>
            <p:spPr>
              <a:xfrm>
                <a:off x="8160805" y="1771174"/>
                <a:ext cx="823390"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EN → FR BLEU</a:t>
                </a:r>
              </a:p>
            </p:txBody>
          </p:sp>
          <p:sp>
            <p:nvSpPr>
              <p:cNvPr id="13" name="TextBox 13"/>
              <p:cNvSpPr txBox="1"/>
              <p:nvPr/>
            </p:nvSpPr>
            <p:spPr>
              <a:xfrm>
                <a:off x="10072631" y="1771174"/>
                <a:ext cx="809738"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TRAIN FLOPs</a:t>
                </a:r>
              </a:p>
            </p:txBody>
          </p:sp>
          <p:sp>
            <p:nvSpPr>
              <p:cNvPr id="14" name="Line 14"/>
              <p:cNvSpPr/>
              <p:nvPr/>
            </p:nvSpPr>
            <p:spPr>
              <a:xfrm>
                <a:off x="5715000" y="1524000"/>
                <a:ext cx="9525" cy="3619500"/>
              </a:xfrm>
              <a:custGeom>
                <a:avLst/>
                <a:gdLst/>
                <a:ahLst/>
                <a:cxnLst/>
                <a:rect l="l" t="t" r="r" b="b"/>
                <a:pathLst>
                  <a:path w="9525" h="3619500">
                    <a:moveTo>
                      <a:pt x="0" y="0"/>
                    </a:moveTo>
                    <a:lnTo>
                      <a:pt x="0" y="3619500"/>
                    </a:lnTo>
                  </a:path>
                </a:pathLst>
              </a:custGeom>
              <a:noFill/>
              <a:ln w="14288">
                <a:solidFill>
                  <a:srgbClr val="E2E8F0"/>
                </a:solidFill>
              </a:ln>
            </p:spPr>
          </p:sp>
          <p:sp>
            <p:nvSpPr>
              <p:cNvPr id="15" name="Line 15"/>
              <p:cNvSpPr/>
              <p:nvPr/>
            </p:nvSpPr>
            <p:spPr>
              <a:xfrm>
                <a:off x="7620000" y="1524000"/>
                <a:ext cx="9525" cy="3619500"/>
              </a:xfrm>
              <a:custGeom>
                <a:avLst/>
                <a:gdLst/>
                <a:ahLst/>
                <a:cxnLst/>
                <a:rect l="l" t="t" r="r" b="b"/>
                <a:pathLst>
                  <a:path w="9525" h="3619500">
                    <a:moveTo>
                      <a:pt x="0" y="0"/>
                    </a:moveTo>
                    <a:lnTo>
                      <a:pt x="0" y="3619500"/>
                    </a:lnTo>
                  </a:path>
                </a:pathLst>
              </a:custGeom>
              <a:noFill/>
              <a:ln w="14288">
                <a:solidFill>
                  <a:srgbClr val="E2E8F0"/>
                </a:solidFill>
              </a:ln>
            </p:spPr>
          </p:sp>
          <p:sp>
            <p:nvSpPr>
              <p:cNvPr id="16" name="Line 16"/>
              <p:cNvSpPr/>
              <p:nvPr/>
            </p:nvSpPr>
            <p:spPr>
              <a:xfrm>
                <a:off x="9525000" y="1524000"/>
                <a:ext cx="9525" cy="3619500"/>
              </a:xfrm>
              <a:custGeom>
                <a:avLst/>
                <a:gdLst/>
                <a:ahLst/>
                <a:cxnLst/>
                <a:rect l="l" t="t" r="r" b="b"/>
                <a:pathLst>
                  <a:path w="9525" h="3619500">
                    <a:moveTo>
                      <a:pt x="0" y="0"/>
                    </a:moveTo>
                    <a:lnTo>
                      <a:pt x="0" y="3619500"/>
                    </a:lnTo>
                  </a:path>
                </a:pathLst>
              </a:custGeom>
              <a:noFill/>
              <a:ln w="14288">
                <a:solidFill>
                  <a:srgbClr val="E2E8F0"/>
                </a:solidFill>
              </a:ln>
            </p:spPr>
          </p:sp>
          <p:grpSp>
            <p:nvGrpSpPr>
              <p:cNvPr id="22" name="Group 22"/>
              <p:cNvGrpSpPr/>
              <p:nvPr/>
            </p:nvGrpSpPr>
            <p:grpSpPr>
              <a:xfrm>
                <a:off x="571500" y="2270760"/>
                <a:ext cx="11049000" cy="272415"/>
                <a:chOff x="571500" y="2270760"/>
                <a:chExt cx="11049000" cy="272415"/>
              </a:xfrm>
            </p:grpSpPr>
            <p:sp>
              <p:nvSpPr>
                <p:cNvPr id="17" name="Line 17"/>
                <p:cNvSpPr/>
                <p:nvPr/>
              </p:nvSpPr>
              <p:spPr>
                <a:xfrm>
                  <a:off x="571500" y="253365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18" name="TextBox 18"/>
                <p:cNvSpPr txBox="1"/>
                <p:nvPr/>
              </p:nvSpPr>
              <p:spPr>
                <a:xfrm>
                  <a:off x="785812" y="2278856"/>
                  <a:ext cx="635026" cy="228600"/>
                </a:xfrm>
                <a:prstGeom prst="rect">
                  <a:avLst/>
                </a:prstGeom>
                <a:noFill/>
                <a:ln>
                  <a:noFill/>
                </a:ln>
              </p:spPr>
              <p:txBody>
                <a:bodyPr wrap="none" lIns="0" tIns="0" rIns="0" bIns="0" anchor="t" anchorCtr="0">
                  <a:spAutoFit/>
                </a:bodyPr>
                <a:lstStyle/>
                <a:p>
                  <a:pPr algn="l"/>
                  <a:r>
                    <a:rPr lang="zh-CN" sz="1125" b="1" dirty="0">
                      <a:solidFill>
                        <a:srgbClr val="1A202C"/>
                      </a:solidFill>
                      <a:latin typeface="Arial"/>
                      <a:ea typeface="Microsoft YaHei"/>
                      <a:cs typeface="Arial"/>
                    </a:rPr>
                    <a:t>ByteNet</a:t>
                  </a:r>
                </a:p>
              </p:txBody>
            </p:sp>
            <p:sp>
              <p:nvSpPr>
                <p:cNvPr id="19" name="TextBox 19"/>
                <p:cNvSpPr txBox="1"/>
                <p:nvPr/>
              </p:nvSpPr>
              <p:spPr>
                <a:xfrm>
                  <a:off x="6432232" y="2270760"/>
                  <a:ext cx="470535"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23.75</a:t>
                  </a:r>
                </a:p>
              </p:txBody>
            </p:sp>
            <p:sp>
              <p:nvSpPr>
                <p:cNvPr id="20" name="TextBox 20"/>
                <p:cNvSpPr txBox="1"/>
                <p:nvPr/>
              </p:nvSpPr>
              <p:spPr>
                <a:xfrm>
                  <a:off x="8513254" y="2270760"/>
                  <a:ext cx="118491" cy="243840"/>
                </a:xfrm>
                <a:prstGeom prst="rect">
                  <a:avLst/>
                </a:prstGeom>
                <a:noFill/>
                <a:ln>
                  <a:noFill/>
                </a:ln>
              </p:spPr>
              <p:txBody>
                <a:bodyPr wrap="none" lIns="0" tIns="0" rIns="0" bIns="0" anchor="t" anchorCtr="0">
                  <a:spAutoFit/>
                </a:bodyPr>
                <a:lstStyle/>
                <a:p>
                  <a:pPr algn="ctr"/>
                  <a:r>
                    <a:rPr lang="zh-CN" sz="1200" dirty="0">
                      <a:solidFill>
                        <a:srgbClr val="4A5568"/>
                      </a:solidFill>
                      <a:latin typeface="Consolas"/>
                      <a:ea typeface="Microsoft YaHei"/>
                      <a:cs typeface="Consolas"/>
                    </a:rPr>
                    <a:t>—</a:t>
                  </a:r>
                </a:p>
              </p:txBody>
            </p:sp>
            <p:sp>
              <p:nvSpPr>
                <p:cNvPr id="21" name="TextBox 21"/>
                <p:cNvSpPr txBox="1"/>
                <p:nvPr/>
              </p:nvSpPr>
              <p:spPr>
                <a:xfrm>
                  <a:off x="10429363" y="2295049"/>
                  <a:ext cx="96274"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Consolas"/>
                      <a:ea typeface="Microsoft YaHei"/>
                      <a:cs typeface="Consolas"/>
                    </a:rPr>
                    <a:t>—</a:t>
                  </a:r>
                </a:p>
              </p:txBody>
            </p:sp>
          </p:grpSp>
          <p:grpSp>
            <p:nvGrpSpPr>
              <p:cNvPr id="28" name="Group 28"/>
              <p:cNvGrpSpPr/>
              <p:nvPr/>
            </p:nvGrpSpPr>
            <p:grpSpPr>
              <a:xfrm>
                <a:off x="571500" y="2708910"/>
                <a:ext cx="11049000" cy="272415"/>
                <a:chOff x="571500" y="2708910"/>
                <a:chExt cx="11049000" cy="272415"/>
              </a:xfrm>
            </p:grpSpPr>
            <p:sp>
              <p:nvSpPr>
                <p:cNvPr id="23" name="Line 23"/>
                <p:cNvSpPr/>
                <p:nvPr/>
              </p:nvSpPr>
              <p:spPr>
                <a:xfrm>
                  <a:off x="571500" y="29718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24" name="TextBox 24"/>
                <p:cNvSpPr txBox="1"/>
                <p:nvPr/>
              </p:nvSpPr>
              <p:spPr>
                <a:xfrm>
                  <a:off x="785812" y="2717006"/>
                  <a:ext cx="635026" cy="228600"/>
                </a:xfrm>
                <a:prstGeom prst="rect">
                  <a:avLst/>
                </a:prstGeom>
                <a:noFill/>
                <a:ln>
                  <a:noFill/>
                </a:ln>
              </p:spPr>
              <p:txBody>
                <a:bodyPr wrap="none" lIns="0" tIns="0" rIns="0" bIns="0" anchor="t" anchorCtr="0">
                  <a:spAutoFit/>
                </a:bodyPr>
                <a:lstStyle/>
                <a:p>
                  <a:pPr algn="l"/>
                  <a:r>
                    <a:rPr lang="zh-CN" sz="1125" b="1" dirty="0">
                      <a:solidFill>
                        <a:srgbClr val="1A202C"/>
                      </a:solidFill>
                      <a:latin typeface="Arial"/>
                      <a:ea typeface="Microsoft YaHei"/>
                      <a:cs typeface="Arial"/>
                    </a:rPr>
                    <a:t>ConvS2S</a:t>
                  </a:r>
                </a:p>
              </p:txBody>
            </p:sp>
            <p:sp>
              <p:nvSpPr>
                <p:cNvPr id="25" name="TextBox 25"/>
                <p:cNvSpPr txBox="1"/>
                <p:nvPr/>
              </p:nvSpPr>
              <p:spPr>
                <a:xfrm>
                  <a:off x="6452235" y="2708910"/>
                  <a:ext cx="430530"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25.16</a:t>
                  </a:r>
                </a:p>
              </p:txBody>
            </p:sp>
            <p:sp>
              <p:nvSpPr>
                <p:cNvPr id="26" name="TextBox 26"/>
                <p:cNvSpPr txBox="1"/>
                <p:nvPr/>
              </p:nvSpPr>
              <p:spPr>
                <a:xfrm>
                  <a:off x="8337232" y="2708910"/>
                  <a:ext cx="470535"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40.46</a:t>
                  </a:r>
                </a:p>
              </p:txBody>
            </p:sp>
            <p:sp>
              <p:nvSpPr>
                <p:cNvPr id="27" name="TextBox 27"/>
                <p:cNvSpPr txBox="1"/>
                <p:nvPr/>
              </p:nvSpPr>
              <p:spPr>
                <a:xfrm>
                  <a:off x="10156329" y="2733199"/>
                  <a:ext cx="642342"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Consolas"/>
                      <a:ea typeface="Microsoft YaHei"/>
                      <a:cs typeface="Consolas"/>
                    </a:rPr>
                    <a:t>9.6 × 10¹⁸</a:t>
                  </a:r>
                </a:p>
              </p:txBody>
            </p:sp>
          </p:grpSp>
          <p:grpSp>
            <p:nvGrpSpPr>
              <p:cNvPr id="34" name="Group 34"/>
              <p:cNvGrpSpPr/>
              <p:nvPr/>
            </p:nvGrpSpPr>
            <p:grpSpPr>
              <a:xfrm>
                <a:off x="571500" y="3147060"/>
                <a:ext cx="11049000" cy="272415"/>
                <a:chOff x="571500" y="3147060"/>
                <a:chExt cx="11049000" cy="272415"/>
              </a:xfrm>
            </p:grpSpPr>
            <p:sp>
              <p:nvSpPr>
                <p:cNvPr id="29" name="Line 29"/>
                <p:cNvSpPr/>
                <p:nvPr/>
              </p:nvSpPr>
              <p:spPr>
                <a:xfrm>
                  <a:off x="571500" y="340995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30" name="TextBox 30"/>
                <p:cNvSpPr txBox="1"/>
                <p:nvPr/>
              </p:nvSpPr>
              <p:spPr>
                <a:xfrm>
                  <a:off x="785812" y="3155156"/>
                  <a:ext cx="319986" cy="228600"/>
                </a:xfrm>
                <a:prstGeom prst="rect">
                  <a:avLst/>
                </a:prstGeom>
                <a:noFill/>
                <a:ln>
                  <a:noFill/>
                </a:ln>
              </p:spPr>
              <p:txBody>
                <a:bodyPr wrap="none" lIns="0" tIns="0" rIns="0" bIns="0" anchor="t" anchorCtr="0">
                  <a:spAutoFit/>
                </a:bodyPr>
                <a:lstStyle/>
                <a:p>
                  <a:pPr algn="l"/>
                  <a:r>
                    <a:rPr lang="zh-CN" sz="1125" b="1" dirty="0">
                      <a:solidFill>
                        <a:srgbClr val="1A202C"/>
                      </a:solidFill>
                      <a:latin typeface="Arial"/>
                      <a:ea typeface="Microsoft YaHei"/>
                      <a:cs typeface="Arial"/>
                    </a:rPr>
                    <a:t>MoE</a:t>
                  </a:r>
                </a:p>
              </p:txBody>
            </p:sp>
            <p:sp>
              <p:nvSpPr>
                <p:cNvPr id="31" name="TextBox 31"/>
                <p:cNvSpPr txBox="1"/>
                <p:nvPr/>
              </p:nvSpPr>
              <p:spPr>
                <a:xfrm>
                  <a:off x="6432232" y="3147060"/>
                  <a:ext cx="470535"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26.03</a:t>
                  </a:r>
                </a:p>
              </p:txBody>
            </p:sp>
            <p:sp>
              <p:nvSpPr>
                <p:cNvPr id="32" name="TextBox 32"/>
                <p:cNvSpPr txBox="1"/>
                <p:nvPr/>
              </p:nvSpPr>
              <p:spPr>
                <a:xfrm>
                  <a:off x="8337232" y="3147060"/>
                  <a:ext cx="470535"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40.56</a:t>
                  </a:r>
                </a:p>
              </p:txBody>
            </p:sp>
            <p:sp>
              <p:nvSpPr>
                <p:cNvPr id="33" name="TextBox 33"/>
                <p:cNvSpPr txBox="1"/>
                <p:nvPr/>
              </p:nvSpPr>
              <p:spPr>
                <a:xfrm>
                  <a:off x="10156329" y="3171349"/>
                  <a:ext cx="642342"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Consolas"/>
                      <a:ea typeface="Microsoft YaHei"/>
                      <a:cs typeface="Consolas"/>
                    </a:rPr>
                    <a:t>2.0 × 10¹⁹</a:t>
                  </a:r>
                </a:p>
              </p:txBody>
            </p:sp>
          </p:grpSp>
          <p:grpSp>
            <p:nvGrpSpPr>
              <p:cNvPr id="40" name="Group 40"/>
              <p:cNvGrpSpPr/>
              <p:nvPr/>
            </p:nvGrpSpPr>
            <p:grpSpPr>
              <a:xfrm>
                <a:off x="571500" y="3585210"/>
                <a:ext cx="11049000" cy="272415"/>
                <a:chOff x="571500" y="3585210"/>
                <a:chExt cx="11049000" cy="272415"/>
              </a:xfrm>
            </p:grpSpPr>
            <p:sp>
              <p:nvSpPr>
                <p:cNvPr id="35" name="Line 35"/>
                <p:cNvSpPr/>
                <p:nvPr/>
              </p:nvSpPr>
              <p:spPr>
                <a:xfrm>
                  <a:off x="571500" y="38481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36" name="TextBox 36"/>
                <p:cNvSpPr txBox="1"/>
                <p:nvPr/>
              </p:nvSpPr>
              <p:spPr>
                <a:xfrm>
                  <a:off x="785812" y="3593306"/>
                  <a:ext cx="1367492" cy="228600"/>
                </a:xfrm>
                <a:prstGeom prst="rect">
                  <a:avLst/>
                </a:prstGeom>
                <a:noFill/>
                <a:ln>
                  <a:noFill/>
                </a:ln>
              </p:spPr>
              <p:txBody>
                <a:bodyPr wrap="none" lIns="0" tIns="0" rIns="0" bIns="0" anchor="t" anchorCtr="0">
                  <a:spAutoFit/>
                </a:bodyPr>
                <a:lstStyle/>
                <a:p>
                  <a:pPr algn="l"/>
                  <a:r>
                    <a:rPr lang="zh-CN" sz="1125" b="1" dirty="0">
                      <a:solidFill>
                        <a:srgbClr val="1A202C"/>
                      </a:solidFill>
                      <a:latin typeface="Arial"/>
                      <a:ea typeface="Microsoft YaHei"/>
                      <a:cs typeface="Arial"/>
                    </a:rPr>
                    <a:t>ConvS2S Ensemble</a:t>
                  </a:r>
                </a:p>
              </p:txBody>
            </p:sp>
            <p:sp>
              <p:nvSpPr>
                <p:cNvPr id="37" name="TextBox 37"/>
                <p:cNvSpPr txBox="1"/>
                <p:nvPr/>
              </p:nvSpPr>
              <p:spPr>
                <a:xfrm>
                  <a:off x="6432232" y="3585210"/>
                  <a:ext cx="470535"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26.36</a:t>
                  </a:r>
                </a:p>
              </p:txBody>
            </p:sp>
            <p:sp>
              <p:nvSpPr>
                <p:cNvPr id="38" name="TextBox 38"/>
                <p:cNvSpPr txBox="1"/>
                <p:nvPr/>
              </p:nvSpPr>
              <p:spPr>
                <a:xfrm>
                  <a:off x="8357235" y="3585210"/>
                  <a:ext cx="430530" cy="243840"/>
                </a:xfrm>
                <a:prstGeom prst="rect">
                  <a:avLst/>
                </a:prstGeom>
                <a:noFill/>
                <a:ln>
                  <a:noFill/>
                </a:ln>
              </p:spPr>
              <p:txBody>
                <a:bodyPr wrap="none" lIns="0" tIns="0" rIns="0" bIns="0" anchor="t" anchorCtr="0">
                  <a:spAutoFit/>
                </a:bodyPr>
                <a:lstStyle/>
                <a:p>
                  <a:pPr algn="ctr"/>
                  <a:r>
                    <a:rPr lang="zh-CN" sz="1200" dirty="0">
                      <a:solidFill>
                        <a:srgbClr val="1A202C"/>
                      </a:solidFill>
                      <a:latin typeface="Consolas"/>
                      <a:ea typeface="Microsoft YaHei"/>
                      <a:cs typeface="Consolas"/>
                    </a:rPr>
                    <a:t>41.29</a:t>
                  </a:r>
                </a:p>
              </p:txBody>
            </p:sp>
            <p:sp>
              <p:nvSpPr>
                <p:cNvPr id="39" name="TextBox 39"/>
                <p:cNvSpPr txBox="1"/>
                <p:nvPr/>
              </p:nvSpPr>
              <p:spPr>
                <a:xfrm>
                  <a:off x="10156329" y="3609499"/>
                  <a:ext cx="642342"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Consolas"/>
                      <a:ea typeface="Microsoft YaHei"/>
                      <a:cs typeface="Consolas"/>
                    </a:rPr>
                    <a:t>7.7 × 10¹⁹</a:t>
                  </a:r>
                </a:p>
              </p:txBody>
            </p:sp>
          </p:grpSp>
          <p:grpSp>
            <p:nvGrpSpPr>
              <p:cNvPr id="48" name="Group 48"/>
              <p:cNvGrpSpPr/>
              <p:nvPr/>
            </p:nvGrpSpPr>
            <p:grpSpPr>
              <a:xfrm>
                <a:off x="571500" y="3848100"/>
                <a:ext cx="11049000" cy="657225"/>
                <a:chOff x="571500" y="3848100"/>
                <a:chExt cx="11049000" cy="657225"/>
              </a:xfrm>
            </p:grpSpPr>
            <p:sp>
              <p:nvSpPr>
                <p:cNvPr id="41" name="Rectangle 41"/>
                <p:cNvSpPr/>
                <p:nvPr/>
              </p:nvSpPr>
              <p:spPr>
                <a:xfrm>
                  <a:off x="571500" y="3848100"/>
                  <a:ext cx="11049000" cy="647700"/>
                </a:xfrm>
                <a:prstGeom prst="rect">
                  <a:avLst/>
                </a:prstGeom>
                <a:solidFill>
                  <a:srgbClr val="EBF4FB"/>
                </a:solidFill>
                <a:ln>
                  <a:noFill/>
                </a:ln>
              </p:spPr>
            </p:sp>
            <p:sp>
              <p:nvSpPr>
                <p:cNvPr id="42" name="Line 42"/>
                <p:cNvSpPr/>
                <p:nvPr/>
              </p:nvSpPr>
              <p:spPr>
                <a:xfrm>
                  <a:off x="571500" y="4495800"/>
                  <a:ext cx="11049000" cy="9525"/>
                </a:xfrm>
                <a:custGeom>
                  <a:avLst/>
                  <a:gdLst/>
                  <a:ahLst/>
                  <a:cxnLst/>
                  <a:rect l="l" t="t" r="r" b="b"/>
                  <a:pathLst>
                    <a:path w="11049000" h="9525">
                      <a:moveTo>
                        <a:pt x="0" y="0"/>
                      </a:moveTo>
                      <a:lnTo>
                        <a:pt x="11049000" y="0"/>
                      </a:lnTo>
                    </a:path>
                  </a:pathLst>
                </a:custGeom>
                <a:noFill/>
                <a:ln w="9525">
                  <a:solidFill>
                    <a:srgbClr val="E2E8F0"/>
                  </a:solidFill>
                </a:ln>
              </p:spPr>
            </p:sp>
            <p:sp>
              <p:nvSpPr>
                <p:cNvPr id="43" name="TextBox 43"/>
                <p:cNvSpPr txBox="1"/>
                <p:nvPr/>
              </p:nvSpPr>
              <p:spPr>
                <a:xfrm>
                  <a:off x="783908" y="4034314"/>
                  <a:ext cx="1790830"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Transformer (base)</a:t>
                  </a:r>
                </a:p>
              </p:txBody>
            </p:sp>
            <p:sp>
              <p:nvSpPr>
                <p:cNvPr id="44" name="TextBox 44"/>
                <p:cNvSpPr txBox="1"/>
                <p:nvPr/>
              </p:nvSpPr>
              <p:spPr>
                <a:xfrm>
                  <a:off x="788670" y="4265295"/>
                  <a:ext cx="1313021" cy="182880"/>
                </a:xfrm>
                <a:prstGeom prst="rect">
                  <a:avLst/>
                </a:prstGeom>
                <a:noFill/>
                <a:ln>
                  <a:noFill/>
                </a:ln>
              </p:spPr>
              <p:txBody>
                <a:bodyPr wrap="none" lIns="0" tIns="0" rIns="0" bIns="0" anchor="t" anchorCtr="0">
                  <a:spAutoFit/>
                </a:bodyPr>
                <a:lstStyle/>
                <a:p>
                  <a:pPr algn="l"/>
                  <a:r>
                    <a:rPr lang="zh-CN" sz="900" i="1" dirty="0">
                      <a:solidFill>
                        <a:srgbClr val="3182CE"/>
                      </a:solidFill>
                      <a:latin typeface="Arial"/>
                      <a:ea typeface="Microsoft YaHei"/>
                      <a:cs typeface="Arial"/>
                    </a:rPr>
                    <a:t>N=6, d_model=512, h=8</a:t>
                  </a:r>
                </a:p>
              </p:txBody>
            </p:sp>
            <p:sp>
              <p:nvSpPr>
                <p:cNvPr id="45" name="TextBox 45"/>
                <p:cNvSpPr txBox="1"/>
                <p:nvPr/>
              </p:nvSpPr>
              <p:spPr>
                <a:xfrm>
                  <a:off x="6442429" y="4083368"/>
                  <a:ext cx="450142" cy="274320"/>
                </a:xfrm>
                <a:prstGeom prst="rect">
                  <a:avLst/>
                </a:prstGeom>
                <a:noFill/>
                <a:ln>
                  <a:noFill/>
                </a:ln>
              </p:spPr>
              <p:txBody>
                <a:bodyPr wrap="none" lIns="0" tIns="0" rIns="0" bIns="0" anchor="t" anchorCtr="0">
                  <a:spAutoFit/>
                </a:bodyPr>
                <a:lstStyle/>
                <a:p>
                  <a:pPr algn="ctr"/>
                  <a:r>
                    <a:rPr lang="zh-CN" sz="1350" b="1" dirty="0">
                      <a:solidFill>
                        <a:srgbClr val="1A365D"/>
                      </a:solidFill>
                      <a:latin typeface="Consolas"/>
                      <a:ea typeface="Microsoft YaHei"/>
                      <a:cs typeface="Consolas"/>
                    </a:rPr>
                    <a:t>27.3</a:t>
                  </a:r>
                </a:p>
              </p:txBody>
            </p:sp>
            <p:sp>
              <p:nvSpPr>
                <p:cNvPr id="46" name="TextBox 46"/>
                <p:cNvSpPr txBox="1"/>
                <p:nvPr/>
              </p:nvSpPr>
              <p:spPr>
                <a:xfrm>
                  <a:off x="8371057" y="4083368"/>
                  <a:ext cx="402886" cy="274320"/>
                </a:xfrm>
                <a:prstGeom prst="rect">
                  <a:avLst/>
                </a:prstGeom>
                <a:noFill/>
                <a:ln>
                  <a:noFill/>
                </a:ln>
              </p:spPr>
              <p:txBody>
                <a:bodyPr wrap="none" lIns="0" tIns="0" rIns="0" bIns="0" anchor="t" anchorCtr="0">
                  <a:spAutoFit/>
                </a:bodyPr>
                <a:lstStyle/>
                <a:p>
                  <a:pPr algn="ctr"/>
                  <a:r>
                    <a:rPr lang="zh-CN" sz="1350" b="1" dirty="0">
                      <a:solidFill>
                        <a:srgbClr val="1A365D"/>
                      </a:solidFill>
                      <a:latin typeface="Consolas"/>
                      <a:ea typeface="Microsoft YaHei"/>
                      <a:cs typeface="Consolas"/>
                    </a:rPr>
                    <a:t>38.1</a:t>
                  </a:r>
                </a:p>
              </p:txBody>
            </p:sp>
            <p:sp>
              <p:nvSpPr>
                <p:cNvPr id="47" name="TextBox 47"/>
                <p:cNvSpPr txBox="1"/>
                <p:nvPr/>
              </p:nvSpPr>
              <p:spPr>
                <a:xfrm>
                  <a:off x="10131623" y="4115752"/>
                  <a:ext cx="691753" cy="213360"/>
                </a:xfrm>
                <a:prstGeom prst="rect">
                  <a:avLst/>
                </a:prstGeom>
                <a:noFill/>
                <a:ln>
                  <a:noFill/>
                </a:ln>
              </p:spPr>
              <p:txBody>
                <a:bodyPr wrap="none" lIns="0" tIns="0" rIns="0" bIns="0" anchor="t" anchorCtr="0">
                  <a:spAutoFit/>
                </a:bodyPr>
                <a:lstStyle/>
                <a:p>
                  <a:pPr algn="ctr"/>
                  <a:r>
                    <a:rPr lang="zh-CN" sz="1050" dirty="0">
                      <a:solidFill>
                        <a:srgbClr val="3182CE"/>
                      </a:solidFill>
                      <a:latin typeface="Consolas"/>
                      <a:ea typeface="Microsoft YaHei"/>
                      <a:cs typeface="Consolas"/>
                    </a:rPr>
                    <a:t>3.3 × 10¹⁸</a:t>
                  </a:r>
                </a:p>
              </p:txBody>
            </p:sp>
          </p:grpSp>
          <p:grpSp>
            <p:nvGrpSpPr>
              <p:cNvPr id="55" name="Group 55"/>
              <p:cNvGrpSpPr/>
              <p:nvPr/>
            </p:nvGrpSpPr>
            <p:grpSpPr>
              <a:xfrm>
                <a:off x="571500" y="4495800"/>
                <a:ext cx="11049000" cy="647700"/>
                <a:chOff x="571500" y="4495800"/>
                <a:chExt cx="11049000" cy="647700"/>
              </a:xfrm>
            </p:grpSpPr>
            <p:sp>
              <p:nvSpPr>
                <p:cNvPr id="49" name="Rectangle 49"/>
                <p:cNvSpPr/>
                <p:nvPr/>
              </p:nvSpPr>
              <p:spPr>
                <a:xfrm>
                  <a:off x="571500" y="4495800"/>
                  <a:ext cx="11049000" cy="647700"/>
                </a:xfrm>
                <a:prstGeom prst="rect">
                  <a:avLst/>
                </a:prstGeom>
                <a:solidFill>
                  <a:srgbClr val="1A365D">
                    <a:alpha val="6000"/>
                  </a:srgbClr>
                </a:solidFill>
                <a:ln>
                  <a:noFill/>
                </a:ln>
              </p:spPr>
            </p:sp>
            <p:sp>
              <p:nvSpPr>
                <p:cNvPr id="50" name="TextBox 50"/>
                <p:cNvSpPr txBox="1"/>
                <p:nvPr/>
              </p:nvSpPr>
              <p:spPr>
                <a:xfrm>
                  <a:off x="783908" y="4682014"/>
                  <a:ext cx="1648012"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Transformer (big)</a:t>
                  </a:r>
                </a:p>
              </p:txBody>
            </p:sp>
            <p:sp>
              <p:nvSpPr>
                <p:cNvPr id="51" name="TextBox 51"/>
                <p:cNvSpPr txBox="1"/>
                <p:nvPr/>
              </p:nvSpPr>
              <p:spPr>
                <a:xfrm>
                  <a:off x="788670" y="4912995"/>
                  <a:ext cx="1415034" cy="182880"/>
                </a:xfrm>
                <a:prstGeom prst="rect">
                  <a:avLst/>
                </a:prstGeom>
                <a:noFill/>
                <a:ln>
                  <a:noFill/>
                </a:ln>
              </p:spPr>
              <p:txBody>
                <a:bodyPr wrap="none" lIns="0" tIns="0" rIns="0" bIns="0" anchor="t" anchorCtr="0">
                  <a:spAutoFit/>
                </a:bodyPr>
                <a:lstStyle/>
                <a:p>
                  <a:pPr algn="l"/>
                  <a:r>
                    <a:rPr lang="zh-CN" sz="900" i="1" dirty="0">
                      <a:solidFill>
                        <a:srgbClr val="3182CE"/>
                      </a:solidFill>
                      <a:latin typeface="Arial"/>
                      <a:ea typeface="Microsoft YaHei"/>
                      <a:cs typeface="Arial"/>
                    </a:rPr>
                    <a:t>N=6, d_model=1024, h=16</a:t>
                  </a:r>
                </a:p>
              </p:txBody>
            </p:sp>
            <p:sp>
              <p:nvSpPr>
                <p:cNvPr id="52" name="TextBox 52"/>
                <p:cNvSpPr txBox="1"/>
                <p:nvPr/>
              </p:nvSpPr>
              <p:spPr>
                <a:xfrm>
                  <a:off x="6392413" y="4698682"/>
                  <a:ext cx="550174"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28.4</a:t>
                  </a:r>
                </a:p>
              </p:txBody>
            </p:sp>
            <p:sp>
              <p:nvSpPr>
                <p:cNvPr id="53" name="TextBox 53"/>
                <p:cNvSpPr txBox="1"/>
                <p:nvPr/>
              </p:nvSpPr>
              <p:spPr>
                <a:xfrm>
                  <a:off x="8326292" y="4698682"/>
                  <a:ext cx="492416" cy="335280"/>
                </a:xfrm>
                <a:prstGeom prst="rect">
                  <a:avLst/>
                </a:prstGeom>
                <a:noFill/>
                <a:ln>
                  <a:noFill/>
                </a:ln>
              </p:spPr>
              <p:txBody>
                <a:bodyPr wrap="none" lIns="0" tIns="0" rIns="0" bIns="0" anchor="t" anchorCtr="0">
                  <a:spAutoFit/>
                </a:bodyPr>
                <a:lstStyle/>
                <a:p>
                  <a:pPr algn="ctr"/>
                  <a:r>
                    <a:rPr lang="zh-CN" sz="1650" b="1" dirty="0">
                      <a:solidFill>
                        <a:srgbClr val="2F855A"/>
                      </a:solidFill>
                      <a:latin typeface="Consolas"/>
                      <a:ea typeface="Microsoft YaHei"/>
                      <a:cs typeface="Consolas"/>
                    </a:rPr>
                    <a:t>41.8</a:t>
                  </a:r>
                </a:p>
              </p:txBody>
            </p:sp>
            <p:sp>
              <p:nvSpPr>
                <p:cNvPr id="54" name="TextBox 54"/>
                <p:cNvSpPr txBox="1"/>
                <p:nvPr/>
              </p:nvSpPr>
              <p:spPr>
                <a:xfrm>
                  <a:off x="10131623" y="4763452"/>
                  <a:ext cx="691753" cy="213360"/>
                </a:xfrm>
                <a:prstGeom prst="rect">
                  <a:avLst/>
                </a:prstGeom>
                <a:noFill/>
                <a:ln>
                  <a:noFill/>
                </a:ln>
              </p:spPr>
              <p:txBody>
                <a:bodyPr wrap="none" lIns="0" tIns="0" rIns="0" bIns="0" anchor="t" anchorCtr="0">
                  <a:spAutoFit/>
                </a:bodyPr>
                <a:lstStyle/>
                <a:p>
                  <a:pPr algn="ctr"/>
                  <a:r>
                    <a:rPr lang="zh-CN" sz="1050" dirty="0">
                      <a:solidFill>
                        <a:srgbClr val="3182CE"/>
                      </a:solidFill>
                      <a:latin typeface="Consolas"/>
                      <a:ea typeface="Microsoft YaHei"/>
                      <a:cs typeface="Consolas"/>
                    </a:rPr>
                    <a:t>2.3 × 10¹⁹</a:t>
                  </a:r>
                </a:p>
              </p:txBody>
            </p:sp>
          </p:grpSp>
        </p:grpSp>
      </p:grpSp>
      <p:grpSp>
        <p:nvGrpSpPr>
          <p:cNvPr id="64" name="Group 64"/>
          <p:cNvGrpSpPr/>
          <p:nvPr/>
        </p:nvGrpSpPr>
        <p:grpSpPr>
          <a:xfrm>
            <a:off x="571500" y="5353050"/>
            <a:ext cx="11049000" cy="1116806"/>
            <a:chOff x="571500" y="5353050"/>
            <a:chExt cx="11049000" cy="1116806"/>
          </a:xfrm>
        </p:grpSpPr>
        <p:sp>
          <p:nvSpPr>
            <p:cNvPr id="58" name="Rectangle 58"/>
            <p:cNvSpPr/>
            <p:nvPr/>
          </p:nvSpPr>
          <p:spPr>
            <a:xfrm>
              <a:off x="571500" y="5353050"/>
              <a:ext cx="11049000" cy="1047750"/>
            </a:xfrm>
            <a:prstGeom prst="roundRect">
              <a:avLst>
                <a:gd name="adj" fmla="val 9091"/>
              </a:avLst>
            </a:prstGeom>
            <a:solidFill>
              <a:srgbClr val="F5F7FA"/>
            </a:solidFill>
            <a:ln w="9525">
              <a:solidFill>
                <a:srgbClr val="E2E8F0"/>
              </a:solidFill>
            </a:ln>
          </p:spPr>
        </p:sp>
        <p:sp>
          <p:nvSpPr>
            <p:cNvPr id="59" name="Rectangle 59"/>
            <p:cNvSpPr/>
            <p:nvPr/>
          </p:nvSpPr>
          <p:spPr>
            <a:xfrm>
              <a:off x="571500" y="5353050"/>
              <a:ext cx="57150" cy="1047750"/>
            </a:xfrm>
            <a:prstGeom prst="roundRect">
              <a:avLst>
                <a:gd name="adj" fmla="val 50000"/>
              </a:avLst>
            </a:prstGeom>
            <a:solidFill>
              <a:srgbClr val="2F855A"/>
            </a:solidFill>
            <a:ln>
              <a:noFill/>
            </a:ln>
          </p:spPr>
        </p:sp>
        <p:sp>
          <p:nvSpPr>
            <p:cNvPr id="60" name="TextBox 60"/>
            <p:cNvSpPr txBox="1"/>
            <p:nvPr/>
          </p:nvSpPr>
          <p:spPr>
            <a:xfrm>
              <a:off x="940118" y="5514499"/>
              <a:ext cx="1922352" cy="198120"/>
            </a:xfrm>
            <a:prstGeom prst="rect">
              <a:avLst/>
            </a:prstGeom>
            <a:noFill/>
            <a:ln>
              <a:noFill/>
            </a:ln>
          </p:spPr>
          <p:txBody>
            <a:bodyPr wrap="none" lIns="0" tIns="0" rIns="0" bIns="0" anchor="t" anchorCtr="0">
              <a:spAutoFit/>
            </a:bodyPr>
            <a:lstStyle/>
            <a:p>
              <a:pPr algn="l"/>
              <a:r>
                <a:rPr lang="zh-CN" sz="975" b="1" dirty="0">
                  <a:solidFill>
                    <a:srgbClr val="2F855A"/>
                  </a:solidFill>
                  <a:latin typeface="Arial"/>
                  <a:ea typeface="Microsoft YaHei"/>
                  <a:cs typeface="Arial"/>
                </a:rPr>
                <a:t>THREE RESULTS WORTH NAMING</a:t>
              </a:r>
            </a:p>
          </p:txBody>
        </p:sp>
        <p:sp>
          <p:nvSpPr>
            <p:cNvPr id="61" name="TextBox 61"/>
            <p:cNvSpPr txBox="1"/>
            <p:nvPr/>
          </p:nvSpPr>
          <p:spPr>
            <a:xfrm>
              <a:off x="938212" y="5784056"/>
              <a:ext cx="6381869"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 xml:space="preserve">· </a:t>
              </a:r>
              <a:r>
                <a:rPr lang="zh-CN" sz="1125" b="1" dirty="0">
                  <a:solidFill>
                    <a:srgbClr val="1A365D"/>
                  </a:solidFill>
                  <a:latin typeface="Arial"/>
                  <a:ea typeface="Microsoft YaHei"/>
                  <a:cs typeface="Arial"/>
                </a:rPr>
                <a:t>EN-DE</a:t>
              </a:r>
              <a:r>
                <a:rPr lang="zh-CN" sz="1125" dirty="0">
                  <a:solidFill>
                    <a:srgbClr val="1A202C"/>
                  </a:solidFill>
                  <a:latin typeface="Arial"/>
                  <a:ea typeface="Microsoft YaHei"/>
                  <a:cs typeface="Arial"/>
                </a:rPr>
                <a:t xml:space="preserve"> — Transformer (big) beats the prior best ensemble by </a:t>
              </a:r>
              <a:r>
                <a:rPr lang="zh-CN" sz="1125" b="1" dirty="0">
                  <a:solidFill>
                    <a:srgbClr val="2F855A"/>
                  </a:solidFill>
                  <a:latin typeface="Arial"/>
                  <a:ea typeface="Microsoft YaHei"/>
                  <a:cs typeface="Arial"/>
                </a:rPr>
                <a:t>+2.0 BLEU</a:t>
              </a:r>
              <a:r>
                <a:rPr lang="zh-CN" sz="1125" dirty="0">
                  <a:solidFill>
                    <a:srgbClr val="1A202C"/>
                  </a:solidFill>
                  <a:latin typeface="Arial"/>
                  <a:ea typeface="Microsoft YaHei"/>
                  <a:cs typeface="Arial"/>
                </a:rPr>
                <a:t>, single model.</a:t>
              </a:r>
            </a:p>
          </p:txBody>
        </p:sp>
        <p:sp>
          <p:nvSpPr>
            <p:cNvPr id="62" name="TextBox 62"/>
            <p:cNvSpPr txBox="1"/>
            <p:nvPr/>
          </p:nvSpPr>
          <p:spPr>
            <a:xfrm>
              <a:off x="938212" y="6012656"/>
              <a:ext cx="338149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 xml:space="preserve">· </a:t>
              </a:r>
              <a:r>
                <a:rPr lang="zh-CN" sz="1125" b="1" dirty="0">
                  <a:solidFill>
                    <a:srgbClr val="1A365D"/>
                  </a:solidFill>
                  <a:latin typeface="Arial"/>
                  <a:ea typeface="Microsoft YaHei"/>
                  <a:cs typeface="Arial"/>
                </a:rPr>
                <a:t>EN-FR</a:t>
              </a:r>
              <a:r>
                <a:rPr lang="zh-CN" sz="1125" dirty="0">
                  <a:solidFill>
                    <a:srgbClr val="1A202C"/>
                  </a:solidFill>
                  <a:latin typeface="Arial"/>
                  <a:ea typeface="Microsoft YaHei"/>
                  <a:cs typeface="Arial"/>
                </a:rPr>
                <a:t xml:space="preserve"> — new </a:t>
              </a:r>
              <a:r>
                <a:rPr lang="zh-CN" sz="1125" b="1" dirty="0">
                  <a:solidFill>
                    <a:srgbClr val="2F855A"/>
                  </a:solidFill>
                  <a:latin typeface="Arial"/>
                  <a:ea typeface="Microsoft YaHei"/>
                  <a:cs typeface="Arial"/>
                </a:rPr>
                <a:t>single-model SOTA</a:t>
              </a:r>
              <a:r>
                <a:rPr lang="zh-CN" sz="1125" dirty="0">
                  <a:solidFill>
                    <a:srgbClr val="1A202C"/>
                  </a:solidFill>
                  <a:latin typeface="Arial"/>
                  <a:ea typeface="Microsoft YaHei"/>
                  <a:cs typeface="Arial"/>
                </a:rPr>
                <a:t xml:space="preserve"> at 41.8 BLEU.</a:t>
              </a:r>
            </a:p>
          </p:txBody>
        </p:sp>
        <p:sp>
          <p:nvSpPr>
            <p:cNvPr id="63" name="TextBox 63"/>
            <p:cNvSpPr txBox="1"/>
            <p:nvPr/>
          </p:nvSpPr>
          <p:spPr>
            <a:xfrm>
              <a:off x="938212" y="6241256"/>
              <a:ext cx="597681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 xml:space="preserve">· </a:t>
              </a:r>
              <a:r>
                <a:rPr lang="zh-CN" sz="1125" b="1" dirty="0">
                  <a:solidFill>
                    <a:srgbClr val="1A365D"/>
                  </a:solidFill>
                  <a:latin typeface="Arial"/>
                  <a:ea typeface="Microsoft YaHei"/>
                  <a:cs typeface="Arial"/>
                </a:rPr>
                <a:t>Training cost</a:t>
              </a:r>
              <a:r>
                <a:rPr lang="zh-CN" sz="1125" dirty="0">
                  <a:solidFill>
                    <a:srgbClr val="1A202C"/>
                  </a:solidFill>
                  <a:latin typeface="Arial"/>
                  <a:ea typeface="Microsoft YaHei"/>
                  <a:cs typeface="Arial"/>
                </a:rPr>
                <a:t xml:space="preserve"> — well below most strong baselines; base model trains in 12 hours.</a:t>
              </a:r>
            </a:p>
          </p:txBody>
        </p:sp>
      </p:grpSp>
      <p:grpSp>
        <p:nvGrpSpPr>
          <p:cNvPr id="67" name="Group 67"/>
          <p:cNvGrpSpPr/>
          <p:nvPr/>
        </p:nvGrpSpPr>
        <p:grpSpPr>
          <a:xfrm>
            <a:off x="561022" y="6597491"/>
            <a:ext cx="11069956" cy="167640"/>
            <a:chOff x="561022" y="6597491"/>
            <a:chExt cx="11069956" cy="167640"/>
          </a:xfrm>
        </p:grpSpPr>
        <p:sp>
          <p:nvSpPr>
            <p:cNvPr id="65" name="TextBox 65"/>
            <p:cNvSpPr txBox="1"/>
            <p:nvPr/>
          </p:nvSpPr>
          <p:spPr>
            <a:xfrm>
              <a:off x="561022" y="6597491"/>
              <a:ext cx="3409379"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Table 2 (§6.1 Machine Translation)</a:t>
              </a:r>
            </a:p>
          </p:txBody>
        </p:sp>
        <p:sp>
          <p:nvSpPr>
            <p:cNvPr id="66" name="TextBox 66"/>
            <p:cNvSpPr txBox="1"/>
            <p:nvPr/>
          </p:nvSpPr>
          <p:spPr>
            <a:xfrm>
              <a:off x="11516511" y="659749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14</a:t>
              </a:r>
            </a:p>
          </p:txBody>
        </p:sp>
      </p:grpSp>
      <p:pic>
        <p:nvPicPr>
          <p:cNvPr id="68" name="narration14.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80" advTm="40076">
    <p:fade/>
  </p:transition>
  <p:timing>
    <p:tnLst>
      <p:par>
        <p:cTn id="1" dur="indefinite" restart="never" nodeType="tmRoot">
          <p:childTnLst>
            <p:audio>
              <p:cMediaNode vol="80000">
                <p:cTn id="12" fill="hold" display="0">
                  <p:stCondLst>
                    <p:cond delay="0"/>
                  </p:stCondLst>
                </p:cTn>
                <p:tgtEl>
                  <p:spTgt spid="68"/>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left)">
                                      <p:cBhvr>
                                        <p:cTn id="7" dur="460"/>
                                        <p:tgtEl>
                                          <p:spTgt spid="57"/>
                                        </p:tgtEl>
                                      </p:cBhvr>
                                    </p:animEffect>
                                  </p:childTnLst>
                                </p:cTn>
                              </p:par>
                            </p:childTnLst>
                          </p:cTn>
                        </p:par>
                        <p:par>
                          <p:cTn id="8" fill="hold">
                            <p:stCondLst>
                              <p:cond delay="660"/>
                            </p:stCondLst>
                            <p:childTnLst>
                              <p:par>
                                <p:cTn id="9" presetID="10" presetClass="entr" presetSubtype="0" fill="hold"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46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7767128" cy="683419"/>
            <a:chOff x="571500" y="533400"/>
            <a:chExt cx="7767128"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7572818"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Five takeaways from the variation study</a:t>
              </a:r>
            </a:p>
          </p:txBody>
        </p:sp>
        <p:sp>
          <p:nvSpPr>
            <p:cNvPr id="5" name="TextBox 5"/>
            <p:cNvSpPr txBox="1"/>
            <p:nvPr/>
          </p:nvSpPr>
          <p:spPr>
            <a:xfrm>
              <a:off x="787718" y="1018699"/>
              <a:ext cx="4256794"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TABLE 3 ABLATIONS · WHAT THE ARCHITECTURE NEEDS TO STAY GOOD</a:t>
              </a:r>
            </a:p>
          </p:txBody>
        </p:sp>
      </p:grpSp>
      <p:grpSp>
        <p:nvGrpSpPr>
          <p:cNvPr id="8" name="Group 8"/>
          <p:cNvGrpSpPr/>
          <p:nvPr/>
        </p:nvGrpSpPr>
        <p:grpSpPr>
          <a:xfrm>
            <a:off x="1524000" y="1638300"/>
            <a:ext cx="9525" cy="4648200"/>
            <a:chOff x="1524000" y="1638300"/>
            <a:chExt cx="9525" cy="4648200"/>
          </a:xfrm>
        </p:grpSpPr>
        <p:sp>
          <p:nvSpPr>
            <p:cNvPr id="7" name="Line 7"/>
            <p:cNvSpPr/>
            <p:nvPr/>
          </p:nvSpPr>
          <p:spPr>
            <a:xfrm>
              <a:off x="1524000" y="1638300"/>
              <a:ext cx="9525" cy="4648200"/>
            </a:xfrm>
            <a:custGeom>
              <a:avLst/>
              <a:gdLst/>
              <a:ahLst/>
              <a:cxnLst/>
              <a:rect l="l" t="t" r="r" b="b"/>
              <a:pathLst>
                <a:path w="9525" h="4648200">
                  <a:moveTo>
                    <a:pt x="0" y="0"/>
                  </a:moveTo>
                  <a:lnTo>
                    <a:pt x="0" y="4648200"/>
                  </a:lnTo>
                </a:path>
              </a:pathLst>
            </a:custGeom>
            <a:noFill/>
            <a:ln w="38100" cap="rnd">
              <a:gradFill>
                <a:gsLst>
                  <a:gs pos="0">
                    <a:srgbClr val="1A365D"/>
                  </a:gs>
                  <a:gs pos="100000">
                    <a:srgbClr val="3182CE"/>
                  </a:gs>
                </a:gsLst>
                <a:lin ang="5400000" scaled="1"/>
              </a:gradFill>
            </a:ln>
          </p:spPr>
        </p:sp>
      </p:grpSp>
      <p:grpSp>
        <p:nvGrpSpPr>
          <p:cNvPr id="17" name="Group 17"/>
          <p:cNvGrpSpPr/>
          <p:nvPr/>
        </p:nvGrpSpPr>
        <p:grpSpPr>
          <a:xfrm>
            <a:off x="1257300" y="1619250"/>
            <a:ext cx="10363200" cy="609600"/>
            <a:chOff x="1257300" y="1619250"/>
            <a:chExt cx="10363200" cy="609600"/>
          </a:xfrm>
        </p:grpSpPr>
        <p:sp>
          <p:nvSpPr>
            <p:cNvPr id="9" name="Ellipse 9"/>
            <p:cNvSpPr/>
            <p:nvPr/>
          </p:nvSpPr>
          <p:spPr>
            <a:xfrm>
              <a:off x="1257300" y="1638300"/>
              <a:ext cx="533400" cy="533400"/>
            </a:xfrm>
            <a:prstGeom prst="ellipse">
              <a:avLst/>
            </a:prstGeom>
            <a:solidFill>
              <a:srgbClr val="1A365D">
                <a:alpha val="12000"/>
              </a:srgbClr>
            </a:solidFill>
            <a:ln>
              <a:noFill/>
            </a:ln>
          </p:spPr>
        </p:sp>
        <p:sp>
          <p:nvSpPr>
            <p:cNvPr id="10" name="Ellipse 10"/>
            <p:cNvSpPr/>
            <p:nvPr/>
          </p:nvSpPr>
          <p:spPr>
            <a:xfrm>
              <a:off x="1333500" y="1714500"/>
              <a:ext cx="381000" cy="381000"/>
            </a:xfrm>
            <a:prstGeom prst="ellipse">
              <a:avLst/>
            </a:prstGeom>
            <a:solidFill>
              <a:srgbClr val="1A365D"/>
            </a:solidFill>
            <a:ln>
              <a:noFill/>
            </a:ln>
          </p:spPr>
        </p:sp>
        <p:sp>
          <p:nvSpPr>
            <p:cNvPr id="11" name="TextBox 11"/>
            <p:cNvSpPr txBox="1"/>
            <p:nvPr/>
          </p:nvSpPr>
          <p:spPr>
            <a:xfrm>
              <a:off x="1442767" y="1840706"/>
              <a:ext cx="162467" cy="228600"/>
            </a:xfrm>
            <a:prstGeom prst="rect">
              <a:avLst/>
            </a:prstGeom>
            <a:noFill/>
            <a:ln>
              <a:noFill/>
            </a:ln>
          </p:spPr>
          <p:txBody>
            <a:bodyPr wrap="none" lIns="0" tIns="0" rIns="0" bIns="0" anchor="t" anchorCtr="0">
              <a:spAutoFit/>
            </a:bodyPr>
            <a:lstStyle/>
            <a:p>
              <a:pPr algn="ctr"/>
              <a:r>
                <a:rPr lang="zh-CN" sz="1125" b="1" dirty="0">
                  <a:solidFill>
                    <a:srgbClr val="FFFFFF"/>
                  </a:solidFill>
                  <a:latin typeface="Georgia"/>
                  <a:ea typeface="Microsoft YaHei"/>
                  <a:cs typeface="Georgia"/>
                </a:rPr>
                <a:t>01</a:t>
              </a:r>
            </a:p>
          </p:txBody>
        </p:sp>
        <p:sp>
          <p:nvSpPr>
            <p:cNvPr id="12" name="Line 12"/>
            <p:cNvSpPr/>
            <p:nvPr/>
          </p:nvSpPr>
          <p:spPr>
            <a:xfrm>
              <a:off x="1790700" y="1905000"/>
              <a:ext cx="304800" cy="9525"/>
            </a:xfrm>
            <a:custGeom>
              <a:avLst/>
              <a:gdLst/>
              <a:ahLst/>
              <a:cxnLst/>
              <a:rect l="l" t="t" r="r" b="b"/>
              <a:pathLst>
                <a:path w="304800" h="9525">
                  <a:moveTo>
                    <a:pt x="0" y="0"/>
                  </a:moveTo>
                  <a:lnTo>
                    <a:pt x="304800" y="0"/>
                  </a:lnTo>
                </a:path>
              </a:pathLst>
            </a:custGeom>
            <a:noFill/>
            <a:ln w="19050">
              <a:solidFill>
                <a:srgbClr val="1A365D"/>
              </a:solidFill>
              <a:custDash>
                <a:ds d="200000" sp="150000"/>
              </a:custDash>
            </a:ln>
          </p:spPr>
        </p:sp>
        <p:sp>
          <p:nvSpPr>
            <p:cNvPr id="13" name="Rectangle 13"/>
            <p:cNvSpPr/>
            <p:nvPr/>
          </p:nvSpPr>
          <p:spPr>
            <a:xfrm>
              <a:off x="2095500" y="1619250"/>
              <a:ext cx="9525000" cy="609600"/>
            </a:xfrm>
            <a:prstGeom prst="roundRect">
              <a:avLst>
                <a:gd name="adj" fmla="val 15625"/>
              </a:avLst>
            </a:prstGeom>
            <a:solidFill>
              <a:srgbClr val="FFFFFF"/>
            </a:solidFill>
            <a:ln w="14288">
              <a:solidFill>
                <a:srgbClr val="E2E8F0"/>
              </a:solidFill>
            </a:ln>
            <a:effectLst>
              <a:outerShdw blurRad="76200" dist="19050" dir="5400000" algn="ctr" rotWithShape="0">
                <a:srgbClr val="1A365D">
                  <a:alpha val="4500"/>
                </a:srgbClr>
              </a:outerShdw>
            </a:effectLst>
          </p:spPr>
        </p:sp>
        <p:sp>
          <p:nvSpPr>
            <p:cNvPr id="14" name="Rectangle 14"/>
            <p:cNvSpPr/>
            <p:nvPr/>
          </p:nvSpPr>
          <p:spPr>
            <a:xfrm>
              <a:off x="2095500" y="1619250"/>
              <a:ext cx="57150" cy="609600"/>
            </a:xfrm>
            <a:prstGeom prst="roundRect">
              <a:avLst>
                <a:gd name="adj" fmla="val 50000"/>
              </a:avLst>
            </a:prstGeom>
            <a:solidFill>
              <a:srgbClr val="1A365D"/>
            </a:solidFill>
            <a:ln>
              <a:noFill/>
            </a:ln>
          </p:spPr>
        </p:sp>
        <p:sp>
          <p:nvSpPr>
            <p:cNvPr id="15" name="TextBox 15"/>
            <p:cNvSpPr txBox="1"/>
            <p:nvPr/>
          </p:nvSpPr>
          <p:spPr>
            <a:xfrm>
              <a:off x="2326005" y="1721168"/>
              <a:ext cx="264281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Head count has a sweet spot</a:t>
              </a:r>
            </a:p>
          </p:txBody>
        </p:sp>
        <p:sp>
          <p:nvSpPr>
            <p:cNvPr id="16" name="TextBox 16"/>
            <p:cNvSpPr txBox="1"/>
            <p:nvPr/>
          </p:nvSpPr>
          <p:spPr>
            <a:xfrm>
              <a:off x="2329815" y="2001202"/>
              <a:ext cx="6929533"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Single head loses </a:t>
              </a:r>
              <a:r>
                <a:rPr lang="zh-CN" sz="1050" b="1" dirty="0">
                  <a:solidFill>
                    <a:srgbClr val="C53030"/>
                  </a:solidFill>
                  <a:latin typeface="Consolas"/>
                  <a:ea typeface="Microsoft YaHei"/>
                  <a:cs typeface="Consolas"/>
                </a:rPr>
                <a:t>−0.9 BLEU</a:t>
              </a:r>
              <a:r>
                <a:rPr lang="zh-CN" sz="1050" dirty="0">
                  <a:solidFill>
                    <a:srgbClr val="1A202C"/>
                  </a:solidFill>
                  <a:latin typeface="Arial"/>
                  <a:ea typeface="Microsoft YaHei"/>
                  <a:cs typeface="Arial"/>
                </a:rPr>
                <a:t xml:space="preserve"> vs h = 8; too many heads (h = 32) also degrade. Eight is empirically right.</a:t>
              </a:r>
            </a:p>
          </p:txBody>
        </p:sp>
      </p:grpSp>
      <p:grpSp>
        <p:nvGrpSpPr>
          <p:cNvPr id="26" name="Group 26"/>
          <p:cNvGrpSpPr/>
          <p:nvPr/>
        </p:nvGrpSpPr>
        <p:grpSpPr>
          <a:xfrm>
            <a:off x="1257300" y="2533650"/>
            <a:ext cx="10363200" cy="609600"/>
            <a:chOff x="1257300" y="2533650"/>
            <a:chExt cx="10363200" cy="609600"/>
          </a:xfrm>
        </p:grpSpPr>
        <p:sp>
          <p:nvSpPr>
            <p:cNvPr id="18" name="Ellipse 18"/>
            <p:cNvSpPr/>
            <p:nvPr/>
          </p:nvSpPr>
          <p:spPr>
            <a:xfrm>
              <a:off x="1257300" y="2552700"/>
              <a:ext cx="533400" cy="533400"/>
            </a:xfrm>
            <a:prstGeom prst="ellipse">
              <a:avLst/>
            </a:prstGeom>
            <a:solidFill>
              <a:srgbClr val="1A365D">
                <a:alpha val="12000"/>
              </a:srgbClr>
            </a:solidFill>
            <a:ln>
              <a:noFill/>
            </a:ln>
          </p:spPr>
        </p:sp>
        <p:sp>
          <p:nvSpPr>
            <p:cNvPr id="19" name="Ellipse 19"/>
            <p:cNvSpPr/>
            <p:nvPr/>
          </p:nvSpPr>
          <p:spPr>
            <a:xfrm>
              <a:off x="1333500" y="2628900"/>
              <a:ext cx="381000" cy="381000"/>
            </a:xfrm>
            <a:prstGeom prst="ellipse">
              <a:avLst/>
            </a:prstGeom>
            <a:solidFill>
              <a:srgbClr val="1A365D"/>
            </a:solidFill>
            <a:ln>
              <a:noFill/>
            </a:ln>
          </p:spPr>
        </p:sp>
        <p:sp>
          <p:nvSpPr>
            <p:cNvPr id="20" name="TextBox 20"/>
            <p:cNvSpPr txBox="1"/>
            <p:nvPr/>
          </p:nvSpPr>
          <p:spPr>
            <a:xfrm>
              <a:off x="1423077" y="2755106"/>
              <a:ext cx="201847" cy="228600"/>
            </a:xfrm>
            <a:prstGeom prst="rect">
              <a:avLst/>
            </a:prstGeom>
            <a:noFill/>
            <a:ln>
              <a:noFill/>
            </a:ln>
          </p:spPr>
          <p:txBody>
            <a:bodyPr wrap="none" lIns="0" tIns="0" rIns="0" bIns="0" anchor="t" anchorCtr="0">
              <a:spAutoFit/>
            </a:bodyPr>
            <a:lstStyle/>
            <a:p>
              <a:pPr algn="ctr"/>
              <a:r>
                <a:rPr lang="zh-CN" sz="1125" b="1" dirty="0">
                  <a:solidFill>
                    <a:srgbClr val="FFFFFF"/>
                  </a:solidFill>
                  <a:latin typeface="Georgia"/>
                  <a:ea typeface="Microsoft YaHei"/>
                  <a:cs typeface="Georgia"/>
                </a:rPr>
                <a:t>02</a:t>
              </a:r>
            </a:p>
          </p:txBody>
        </p:sp>
        <p:sp>
          <p:nvSpPr>
            <p:cNvPr id="21" name="Line 21"/>
            <p:cNvSpPr/>
            <p:nvPr/>
          </p:nvSpPr>
          <p:spPr>
            <a:xfrm>
              <a:off x="1790700" y="2819400"/>
              <a:ext cx="304800" cy="9525"/>
            </a:xfrm>
            <a:custGeom>
              <a:avLst/>
              <a:gdLst/>
              <a:ahLst/>
              <a:cxnLst/>
              <a:rect l="l" t="t" r="r" b="b"/>
              <a:pathLst>
                <a:path w="304800" h="9525">
                  <a:moveTo>
                    <a:pt x="0" y="0"/>
                  </a:moveTo>
                  <a:lnTo>
                    <a:pt x="304800" y="0"/>
                  </a:lnTo>
                </a:path>
              </a:pathLst>
            </a:custGeom>
            <a:noFill/>
            <a:ln w="19050">
              <a:solidFill>
                <a:srgbClr val="1A365D"/>
              </a:solidFill>
              <a:custDash>
                <a:ds d="200000" sp="150000"/>
              </a:custDash>
            </a:ln>
          </p:spPr>
        </p:sp>
        <p:sp>
          <p:nvSpPr>
            <p:cNvPr id="22" name="Rectangle 22"/>
            <p:cNvSpPr/>
            <p:nvPr/>
          </p:nvSpPr>
          <p:spPr>
            <a:xfrm>
              <a:off x="2095500" y="2533650"/>
              <a:ext cx="9525000" cy="609600"/>
            </a:xfrm>
            <a:prstGeom prst="roundRect">
              <a:avLst>
                <a:gd name="adj" fmla="val 15625"/>
              </a:avLst>
            </a:prstGeom>
            <a:solidFill>
              <a:srgbClr val="FFFFFF"/>
            </a:solidFill>
            <a:ln w="14288">
              <a:solidFill>
                <a:srgbClr val="E2E8F0"/>
              </a:solidFill>
            </a:ln>
            <a:effectLst>
              <a:outerShdw blurRad="76200" dist="19050" dir="5400000" algn="ctr" rotWithShape="0">
                <a:srgbClr val="1A365D">
                  <a:alpha val="4500"/>
                </a:srgbClr>
              </a:outerShdw>
            </a:effectLst>
          </p:spPr>
        </p:sp>
        <p:sp>
          <p:nvSpPr>
            <p:cNvPr id="23" name="Rectangle 23"/>
            <p:cNvSpPr/>
            <p:nvPr/>
          </p:nvSpPr>
          <p:spPr>
            <a:xfrm>
              <a:off x="2095500" y="2533650"/>
              <a:ext cx="57150" cy="609600"/>
            </a:xfrm>
            <a:prstGeom prst="roundRect">
              <a:avLst>
                <a:gd name="adj" fmla="val 50000"/>
              </a:avLst>
            </a:prstGeom>
            <a:solidFill>
              <a:srgbClr val="1A365D"/>
            </a:solidFill>
            <a:ln>
              <a:noFill/>
            </a:ln>
          </p:spPr>
        </p:sp>
        <p:sp>
          <p:nvSpPr>
            <p:cNvPr id="24" name="TextBox 24"/>
            <p:cNvSpPr txBox="1"/>
            <p:nvPr/>
          </p:nvSpPr>
          <p:spPr>
            <a:xfrm>
              <a:off x="2326005" y="2635568"/>
              <a:ext cx="339891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Key dim matters more than value dim</a:t>
              </a:r>
            </a:p>
          </p:txBody>
        </p:sp>
        <p:sp>
          <p:nvSpPr>
            <p:cNvPr id="25" name="TextBox 25"/>
            <p:cNvSpPr txBox="1"/>
            <p:nvPr/>
          </p:nvSpPr>
          <p:spPr>
            <a:xfrm>
              <a:off x="2329815" y="2915602"/>
              <a:ext cx="7517606"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Reducing </a:t>
              </a:r>
              <a:r>
                <a:rPr lang="zh-CN" sz="1050" b="1" dirty="0">
                  <a:solidFill>
                    <a:srgbClr val="3182CE"/>
                  </a:solidFill>
                  <a:latin typeface="Consolas"/>
                  <a:ea typeface="Microsoft YaHei"/>
                  <a:cs typeface="Consolas"/>
                </a:rPr>
                <a:t>d_k</a:t>
              </a:r>
              <a:r>
                <a:rPr lang="zh-CN" sz="1050" dirty="0">
                  <a:solidFill>
                    <a:srgbClr val="1A202C"/>
                  </a:solidFill>
                  <a:latin typeface="Arial"/>
                  <a:ea typeface="Microsoft YaHei"/>
                  <a:cs typeface="Arial"/>
                </a:rPr>
                <a:t xml:space="preserve"> hurts quality more than reducing </a:t>
              </a:r>
              <a:r>
                <a:rPr lang="zh-CN" sz="1050" b="1" dirty="0">
                  <a:solidFill>
                    <a:srgbClr val="3182CE"/>
                  </a:solidFill>
                  <a:latin typeface="Consolas"/>
                  <a:ea typeface="Microsoft YaHei"/>
                  <a:cs typeface="Consolas"/>
                </a:rPr>
                <a:t>d_v</a:t>
              </a:r>
              <a:r>
                <a:rPr lang="zh-CN" sz="1050" dirty="0">
                  <a:solidFill>
                    <a:srgbClr val="1A202C"/>
                  </a:solidFill>
                  <a:latin typeface="Arial"/>
                  <a:ea typeface="Microsoft YaHei"/>
                  <a:cs typeface="Arial"/>
                </a:rPr>
                <a:t xml:space="preserve"> — determining compatibility is the harder learning problem.</a:t>
              </a:r>
            </a:p>
          </p:txBody>
        </p:sp>
      </p:grpSp>
      <p:grpSp>
        <p:nvGrpSpPr>
          <p:cNvPr id="35" name="Group 35"/>
          <p:cNvGrpSpPr/>
          <p:nvPr/>
        </p:nvGrpSpPr>
        <p:grpSpPr>
          <a:xfrm>
            <a:off x="1257300" y="3448050"/>
            <a:ext cx="10363200" cy="609600"/>
            <a:chOff x="1257300" y="3448050"/>
            <a:chExt cx="10363200" cy="609600"/>
          </a:xfrm>
        </p:grpSpPr>
        <p:sp>
          <p:nvSpPr>
            <p:cNvPr id="27" name="Ellipse 27"/>
            <p:cNvSpPr/>
            <p:nvPr/>
          </p:nvSpPr>
          <p:spPr>
            <a:xfrm>
              <a:off x="1257300" y="3467100"/>
              <a:ext cx="533400" cy="533400"/>
            </a:xfrm>
            <a:prstGeom prst="ellipse">
              <a:avLst/>
            </a:prstGeom>
            <a:solidFill>
              <a:srgbClr val="3182CE">
                <a:alpha val="12000"/>
              </a:srgbClr>
            </a:solidFill>
            <a:ln>
              <a:noFill/>
            </a:ln>
          </p:spPr>
        </p:sp>
        <p:sp>
          <p:nvSpPr>
            <p:cNvPr id="28" name="Ellipse 28"/>
            <p:cNvSpPr/>
            <p:nvPr/>
          </p:nvSpPr>
          <p:spPr>
            <a:xfrm>
              <a:off x="1333500" y="3543300"/>
              <a:ext cx="381000" cy="381000"/>
            </a:xfrm>
            <a:prstGeom prst="ellipse">
              <a:avLst/>
            </a:prstGeom>
            <a:solidFill>
              <a:srgbClr val="3182CE"/>
            </a:solidFill>
            <a:ln>
              <a:noFill/>
            </a:ln>
          </p:spPr>
        </p:sp>
        <p:sp>
          <p:nvSpPr>
            <p:cNvPr id="29" name="TextBox 29"/>
            <p:cNvSpPr txBox="1"/>
            <p:nvPr/>
          </p:nvSpPr>
          <p:spPr>
            <a:xfrm>
              <a:off x="1423077" y="3669506"/>
              <a:ext cx="201847" cy="228600"/>
            </a:xfrm>
            <a:prstGeom prst="rect">
              <a:avLst/>
            </a:prstGeom>
            <a:noFill/>
            <a:ln>
              <a:noFill/>
            </a:ln>
          </p:spPr>
          <p:txBody>
            <a:bodyPr wrap="none" lIns="0" tIns="0" rIns="0" bIns="0" anchor="t" anchorCtr="0">
              <a:spAutoFit/>
            </a:bodyPr>
            <a:lstStyle/>
            <a:p>
              <a:pPr algn="ctr"/>
              <a:r>
                <a:rPr lang="zh-CN" sz="1125" b="1" dirty="0">
                  <a:solidFill>
                    <a:srgbClr val="FFFFFF"/>
                  </a:solidFill>
                  <a:latin typeface="Georgia"/>
                  <a:ea typeface="Microsoft YaHei"/>
                  <a:cs typeface="Georgia"/>
                </a:rPr>
                <a:t>03</a:t>
              </a:r>
            </a:p>
          </p:txBody>
        </p:sp>
        <p:sp>
          <p:nvSpPr>
            <p:cNvPr id="30" name="Line 30"/>
            <p:cNvSpPr/>
            <p:nvPr/>
          </p:nvSpPr>
          <p:spPr>
            <a:xfrm>
              <a:off x="1790700" y="3733800"/>
              <a:ext cx="304800" cy="9525"/>
            </a:xfrm>
            <a:custGeom>
              <a:avLst/>
              <a:gdLst/>
              <a:ahLst/>
              <a:cxnLst/>
              <a:rect l="l" t="t" r="r" b="b"/>
              <a:pathLst>
                <a:path w="304800" h="9525">
                  <a:moveTo>
                    <a:pt x="0" y="0"/>
                  </a:moveTo>
                  <a:lnTo>
                    <a:pt x="304800" y="0"/>
                  </a:lnTo>
                </a:path>
              </a:pathLst>
            </a:custGeom>
            <a:noFill/>
            <a:ln w="19050">
              <a:solidFill>
                <a:srgbClr val="3182CE"/>
              </a:solidFill>
              <a:custDash>
                <a:ds d="200000" sp="150000"/>
              </a:custDash>
            </a:ln>
          </p:spPr>
        </p:sp>
        <p:sp>
          <p:nvSpPr>
            <p:cNvPr id="31" name="Rectangle 31"/>
            <p:cNvSpPr/>
            <p:nvPr/>
          </p:nvSpPr>
          <p:spPr>
            <a:xfrm>
              <a:off x="2095500" y="3448050"/>
              <a:ext cx="9525000" cy="609600"/>
            </a:xfrm>
            <a:prstGeom prst="roundRect">
              <a:avLst>
                <a:gd name="adj" fmla="val 15625"/>
              </a:avLst>
            </a:prstGeom>
            <a:solidFill>
              <a:srgbClr val="FFFFFF"/>
            </a:solidFill>
            <a:ln w="14288">
              <a:solidFill>
                <a:srgbClr val="E2E8F0"/>
              </a:solidFill>
            </a:ln>
            <a:effectLst>
              <a:outerShdw blurRad="76200" dist="19050" dir="5400000" algn="ctr" rotWithShape="0">
                <a:srgbClr val="1A365D">
                  <a:alpha val="4500"/>
                </a:srgbClr>
              </a:outerShdw>
            </a:effectLst>
          </p:spPr>
        </p:sp>
        <p:sp>
          <p:nvSpPr>
            <p:cNvPr id="32" name="Rectangle 32"/>
            <p:cNvSpPr/>
            <p:nvPr/>
          </p:nvSpPr>
          <p:spPr>
            <a:xfrm>
              <a:off x="2095500" y="3448050"/>
              <a:ext cx="57150" cy="609600"/>
            </a:xfrm>
            <a:prstGeom prst="roundRect">
              <a:avLst>
                <a:gd name="adj" fmla="val 50000"/>
              </a:avLst>
            </a:prstGeom>
            <a:solidFill>
              <a:srgbClr val="3182CE"/>
            </a:solidFill>
            <a:ln>
              <a:noFill/>
            </a:ln>
          </p:spPr>
        </p:sp>
        <p:sp>
          <p:nvSpPr>
            <p:cNvPr id="33" name="TextBox 33"/>
            <p:cNvSpPr txBox="1"/>
            <p:nvPr/>
          </p:nvSpPr>
          <p:spPr>
            <a:xfrm>
              <a:off x="2326005" y="3549968"/>
              <a:ext cx="1508674"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Bigger is better</a:t>
              </a:r>
            </a:p>
          </p:txBody>
        </p:sp>
        <p:sp>
          <p:nvSpPr>
            <p:cNvPr id="34" name="TextBox 34"/>
            <p:cNvSpPr txBox="1"/>
            <p:nvPr/>
          </p:nvSpPr>
          <p:spPr>
            <a:xfrm>
              <a:off x="2329815" y="3830002"/>
              <a:ext cx="7965662"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Larger </a:t>
              </a:r>
              <a:r>
                <a:rPr lang="zh-CN" sz="1050" b="1" dirty="0">
                  <a:solidFill>
                    <a:srgbClr val="3182CE"/>
                  </a:solidFill>
                  <a:latin typeface="Consolas"/>
                  <a:ea typeface="Microsoft YaHei"/>
                  <a:cs typeface="Consolas"/>
                </a:rPr>
                <a:t>d_model</a:t>
              </a:r>
              <a:r>
                <a:rPr lang="zh-CN" sz="1050" dirty="0">
                  <a:solidFill>
                    <a:srgbClr val="1A202C"/>
                  </a:solidFill>
                  <a:latin typeface="Arial"/>
                  <a:ea typeface="Microsoft YaHei"/>
                  <a:cs typeface="Arial"/>
                </a:rPr>
                <a:t xml:space="preserve"> and deeper stacks consistently improve BLEU — the architecture scales monotonically with capacity.</a:t>
              </a:r>
            </a:p>
          </p:txBody>
        </p:sp>
      </p:grpSp>
      <p:grpSp>
        <p:nvGrpSpPr>
          <p:cNvPr id="44" name="Group 44"/>
          <p:cNvGrpSpPr/>
          <p:nvPr/>
        </p:nvGrpSpPr>
        <p:grpSpPr>
          <a:xfrm>
            <a:off x="1257300" y="4362450"/>
            <a:ext cx="10363200" cy="609600"/>
            <a:chOff x="1257300" y="4362450"/>
            <a:chExt cx="10363200" cy="609600"/>
          </a:xfrm>
        </p:grpSpPr>
        <p:sp>
          <p:nvSpPr>
            <p:cNvPr id="36" name="Ellipse 36"/>
            <p:cNvSpPr/>
            <p:nvPr/>
          </p:nvSpPr>
          <p:spPr>
            <a:xfrm>
              <a:off x="1257300" y="4381500"/>
              <a:ext cx="533400" cy="533400"/>
            </a:xfrm>
            <a:prstGeom prst="ellipse">
              <a:avLst/>
            </a:prstGeom>
            <a:solidFill>
              <a:srgbClr val="3182CE">
                <a:alpha val="12000"/>
              </a:srgbClr>
            </a:solidFill>
            <a:ln>
              <a:noFill/>
            </a:ln>
          </p:spPr>
        </p:sp>
        <p:sp>
          <p:nvSpPr>
            <p:cNvPr id="37" name="Ellipse 37"/>
            <p:cNvSpPr/>
            <p:nvPr/>
          </p:nvSpPr>
          <p:spPr>
            <a:xfrm>
              <a:off x="1333500" y="4457700"/>
              <a:ext cx="381000" cy="381000"/>
            </a:xfrm>
            <a:prstGeom prst="ellipse">
              <a:avLst/>
            </a:prstGeom>
            <a:solidFill>
              <a:srgbClr val="3182CE"/>
            </a:solidFill>
            <a:ln>
              <a:noFill/>
            </a:ln>
          </p:spPr>
        </p:sp>
        <p:sp>
          <p:nvSpPr>
            <p:cNvPr id="38" name="TextBox 38"/>
            <p:cNvSpPr txBox="1"/>
            <p:nvPr/>
          </p:nvSpPr>
          <p:spPr>
            <a:xfrm>
              <a:off x="1423077" y="4583906"/>
              <a:ext cx="201847" cy="228600"/>
            </a:xfrm>
            <a:prstGeom prst="rect">
              <a:avLst/>
            </a:prstGeom>
            <a:noFill/>
            <a:ln>
              <a:noFill/>
            </a:ln>
          </p:spPr>
          <p:txBody>
            <a:bodyPr wrap="none" lIns="0" tIns="0" rIns="0" bIns="0" anchor="t" anchorCtr="0">
              <a:spAutoFit/>
            </a:bodyPr>
            <a:lstStyle/>
            <a:p>
              <a:pPr algn="ctr"/>
              <a:r>
                <a:rPr lang="zh-CN" sz="1125" b="1" dirty="0">
                  <a:solidFill>
                    <a:srgbClr val="FFFFFF"/>
                  </a:solidFill>
                  <a:latin typeface="Georgia"/>
                  <a:ea typeface="Microsoft YaHei"/>
                  <a:cs typeface="Georgia"/>
                </a:rPr>
                <a:t>04</a:t>
              </a:r>
            </a:p>
          </p:txBody>
        </p:sp>
        <p:sp>
          <p:nvSpPr>
            <p:cNvPr id="39" name="Line 39"/>
            <p:cNvSpPr/>
            <p:nvPr/>
          </p:nvSpPr>
          <p:spPr>
            <a:xfrm>
              <a:off x="1790700" y="4648200"/>
              <a:ext cx="304800" cy="9525"/>
            </a:xfrm>
            <a:custGeom>
              <a:avLst/>
              <a:gdLst/>
              <a:ahLst/>
              <a:cxnLst/>
              <a:rect l="l" t="t" r="r" b="b"/>
              <a:pathLst>
                <a:path w="304800" h="9525">
                  <a:moveTo>
                    <a:pt x="0" y="0"/>
                  </a:moveTo>
                  <a:lnTo>
                    <a:pt x="304800" y="0"/>
                  </a:lnTo>
                </a:path>
              </a:pathLst>
            </a:custGeom>
            <a:noFill/>
            <a:ln w="19050">
              <a:solidFill>
                <a:srgbClr val="3182CE"/>
              </a:solidFill>
              <a:custDash>
                <a:ds d="200000" sp="150000"/>
              </a:custDash>
            </a:ln>
          </p:spPr>
        </p:sp>
        <p:sp>
          <p:nvSpPr>
            <p:cNvPr id="40" name="Rectangle 40"/>
            <p:cNvSpPr/>
            <p:nvPr/>
          </p:nvSpPr>
          <p:spPr>
            <a:xfrm>
              <a:off x="2095500" y="4362450"/>
              <a:ext cx="9525000" cy="609600"/>
            </a:xfrm>
            <a:prstGeom prst="roundRect">
              <a:avLst>
                <a:gd name="adj" fmla="val 15625"/>
              </a:avLst>
            </a:prstGeom>
            <a:solidFill>
              <a:srgbClr val="FFFFFF"/>
            </a:solidFill>
            <a:ln w="14288">
              <a:solidFill>
                <a:srgbClr val="E2E8F0"/>
              </a:solidFill>
            </a:ln>
            <a:effectLst>
              <a:outerShdw blurRad="76200" dist="19050" dir="5400000" algn="ctr" rotWithShape="0">
                <a:srgbClr val="1A365D">
                  <a:alpha val="4500"/>
                </a:srgbClr>
              </a:outerShdw>
            </a:effectLst>
          </p:spPr>
        </p:sp>
        <p:sp>
          <p:nvSpPr>
            <p:cNvPr id="41" name="Rectangle 41"/>
            <p:cNvSpPr/>
            <p:nvPr/>
          </p:nvSpPr>
          <p:spPr>
            <a:xfrm>
              <a:off x="2095500" y="4362450"/>
              <a:ext cx="57150" cy="609600"/>
            </a:xfrm>
            <a:prstGeom prst="roundRect">
              <a:avLst>
                <a:gd name="adj" fmla="val 50000"/>
              </a:avLst>
            </a:prstGeom>
            <a:solidFill>
              <a:srgbClr val="3182CE"/>
            </a:solidFill>
            <a:ln>
              <a:noFill/>
            </a:ln>
          </p:spPr>
        </p:sp>
        <p:sp>
          <p:nvSpPr>
            <p:cNvPr id="42" name="TextBox 42"/>
            <p:cNvSpPr txBox="1"/>
            <p:nvPr/>
          </p:nvSpPr>
          <p:spPr>
            <a:xfrm>
              <a:off x="2326005" y="4464368"/>
              <a:ext cx="187727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Dropout is essential</a:t>
              </a:r>
            </a:p>
          </p:txBody>
        </p:sp>
        <p:sp>
          <p:nvSpPr>
            <p:cNvPr id="43" name="TextBox 43"/>
            <p:cNvSpPr txBox="1"/>
            <p:nvPr/>
          </p:nvSpPr>
          <p:spPr>
            <a:xfrm>
              <a:off x="2329815" y="4744402"/>
              <a:ext cx="6635496"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Removing dropout loses </a:t>
              </a:r>
              <a:r>
                <a:rPr lang="zh-CN" sz="1050" b="1" dirty="0">
                  <a:solidFill>
                    <a:srgbClr val="C53030"/>
                  </a:solidFill>
                  <a:latin typeface="Consolas"/>
                  <a:ea typeface="Microsoft YaHei"/>
                  <a:cs typeface="Consolas"/>
                </a:rPr>
                <a:t>~0.5–1.0 BLEU</a:t>
              </a:r>
              <a:r>
                <a:rPr lang="zh-CN" sz="1050" dirty="0">
                  <a:solidFill>
                    <a:srgbClr val="1A202C"/>
                  </a:solidFill>
                  <a:latin typeface="Arial"/>
                  <a:ea typeface="Microsoft YaHei"/>
                  <a:cs typeface="Arial"/>
                </a:rPr>
                <a:t>. Even p = 0.1 measurably regularizes — it isn't decorative.</a:t>
              </a:r>
            </a:p>
          </p:txBody>
        </p:sp>
      </p:grpSp>
      <p:grpSp>
        <p:nvGrpSpPr>
          <p:cNvPr id="53" name="Group 53"/>
          <p:cNvGrpSpPr/>
          <p:nvPr/>
        </p:nvGrpSpPr>
        <p:grpSpPr>
          <a:xfrm>
            <a:off x="1257300" y="5276850"/>
            <a:ext cx="10363200" cy="609600"/>
            <a:chOff x="1257300" y="5276850"/>
            <a:chExt cx="10363200" cy="609600"/>
          </a:xfrm>
        </p:grpSpPr>
        <p:sp>
          <p:nvSpPr>
            <p:cNvPr id="45" name="Ellipse 45"/>
            <p:cNvSpPr/>
            <p:nvPr/>
          </p:nvSpPr>
          <p:spPr>
            <a:xfrm>
              <a:off x="1257300" y="5295900"/>
              <a:ext cx="533400" cy="533400"/>
            </a:xfrm>
            <a:prstGeom prst="ellipse">
              <a:avLst/>
            </a:prstGeom>
            <a:solidFill>
              <a:srgbClr val="63B3ED">
                <a:alpha val="18000"/>
              </a:srgbClr>
            </a:solidFill>
            <a:ln>
              <a:noFill/>
            </a:ln>
          </p:spPr>
        </p:sp>
        <p:sp>
          <p:nvSpPr>
            <p:cNvPr id="46" name="Ellipse 46"/>
            <p:cNvSpPr/>
            <p:nvPr/>
          </p:nvSpPr>
          <p:spPr>
            <a:xfrm>
              <a:off x="1333500" y="5372100"/>
              <a:ext cx="381000" cy="381000"/>
            </a:xfrm>
            <a:prstGeom prst="ellipse">
              <a:avLst/>
            </a:prstGeom>
            <a:solidFill>
              <a:srgbClr val="3182CE"/>
            </a:solidFill>
            <a:ln>
              <a:noFill/>
            </a:ln>
          </p:spPr>
        </p:sp>
        <p:sp>
          <p:nvSpPr>
            <p:cNvPr id="47" name="TextBox 47"/>
            <p:cNvSpPr txBox="1"/>
            <p:nvPr/>
          </p:nvSpPr>
          <p:spPr>
            <a:xfrm>
              <a:off x="1423077" y="5498306"/>
              <a:ext cx="201847" cy="228600"/>
            </a:xfrm>
            <a:prstGeom prst="rect">
              <a:avLst/>
            </a:prstGeom>
            <a:noFill/>
            <a:ln>
              <a:noFill/>
            </a:ln>
          </p:spPr>
          <p:txBody>
            <a:bodyPr wrap="none" lIns="0" tIns="0" rIns="0" bIns="0" anchor="t" anchorCtr="0">
              <a:spAutoFit/>
            </a:bodyPr>
            <a:lstStyle/>
            <a:p>
              <a:pPr algn="ctr"/>
              <a:r>
                <a:rPr lang="zh-CN" sz="1125" b="1" dirty="0">
                  <a:solidFill>
                    <a:srgbClr val="FFFFFF"/>
                  </a:solidFill>
                  <a:latin typeface="Georgia"/>
                  <a:ea typeface="Microsoft YaHei"/>
                  <a:cs typeface="Georgia"/>
                </a:rPr>
                <a:t>05</a:t>
              </a:r>
            </a:p>
          </p:txBody>
        </p:sp>
        <p:sp>
          <p:nvSpPr>
            <p:cNvPr id="48" name="Line 48"/>
            <p:cNvSpPr/>
            <p:nvPr/>
          </p:nvSpPr>
          <p:spPr>
            <a:xfrm>
              <a:off x="1790700" y="5562600"/>
              <a:ext cx="304800" cy="9525"/>
            </a:xfrm>
            <a:custGeom>
              <a:avLst/>
              <a:gdLst/>
              <a:ahLst/>
              <a:cxnLst/>
              <a:rect l="l" t="t" r="r" b="b"/>
              <a:pathLst>
                <a:path w="304800" h="9525">
                  <a:moveTo>
                    <a:pt x="0" y="0"/>
                  </a:moveTo>
                  <a:lnTo>
                    <a:pt x="304800" y="0"/>
                  </a:lnTo>
                </a:path>
              </a:pathLst>
            </a:custGeom>
            <a:noFill/>
            <a:ln w="19050">
              <a:solidFill>
                <a:srgbClr val="3182CE"/>
              </a:solidFill>
              <a:custDash>
                <a:ds d="200000" sp="150000"/>
              </a:custDash>
            </a:ln>
          </p:spPr>
        </p:sp>
        <p:sp>
          <p:nvSpPr>
            <p:cNvPr id="49" name="Rectangle 49"/>
            <p:cNvSpPr/>
            <p:nvPr/>
          </p:nvSpPr>
          <p:spPr>
            <a:xfrm>
              <a:off x="2095500" y="5276850"/>
              <a:ext cx="9525000" cy="609600"/>
            </a:xfrm>
            <a:prstGeom prst="roundRect">
              <a:avLst>
                <a:gd name="adj" fmla="val 15625"/>
              </a:avLst>
            </a:prstGeom>
            <a:solidFill>
              <a:srgbClr val="FFFFFF"/>
            </a:solidFill>
            <a:ln w="14288">
              <a:solidFill>
                <a:srgbClr val="E2E8F0"/>
              </a:solidFill>
            </a:ln>
            <a:effectLst>
              <a:outerShdw blurRad="76200" dist="19050" dir="5400000" algn="ctr" rotWithShape="0">
                <a:srgbClr val="1A365D">
                  <a:alpha val="4500"/>
                </a:srgbClr>
              </a:outerShdw>
            </a:effectLst>
          </p:spPr>
        </p:sp>
        <p:sp>
          <p:nvSpPr>
            <p:cNvPr id="50" name="Rectangle 50"/>
            <p:cNvSpPr/>
            <p:nvPr/>
          </p:nvSpPr>
          <p:spPr>
            <a:xfrm>
              <a:off x="2095500" y="5276850"/>
              <a:ext cx="57150" cy="609600"/>
            </a:xfrm>
            <a:prstGeom prst="roundRect">
              <a:avLst>
                <a:gd name="adj" fmla="val 50000"/>
              </a:avLst>
            </a:prstGeom>
            <a:solidFill>
              <a:srgbClr val="63B3ED"/>
            </a:solidFill>
            <a:ln>
              <a:noFill/>
            </a:ln>
          </p:spPr>
        </p:sp>
        <p:sp>
          <p:nvSpPr>
            <p:cNvPr id="51" name="TextBox 51"/>
            <p:cNvSpPr txBox="1"/>
            <p:nvPr/>
          </p:nvSpPr>
          <p:spPr>
            <a:xfrm>
              <a:off x="2326005" y="5378768"/>
              <a:ext cx="464646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Label smoothing helps BLEU (and hurts perplexity)</a:t>
              </a:r>
            </a:p>
          </p:txBody>
        </p:sp>
        <p:sp>
          <p:nvSpPr>
            <p:cNvPr id="52" name="TextBox 52"/>
            <p:cNvSpPr txBox="1"/>
            <p:nvPr/>
          </p:nvSpPr>
          <p:spPr>
            <a:xfrm>
              <a:off x="2329815" y="5658802"/>
              <a:ext cx="5291328"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Slightly worse perplexity, better BLEU. </a:t>
              </a:r>
              <a:r>
                <a:rPr lang="zh-CN" sz="1050" i="1" dirty="0">
                  <a:solidFill>
                    <a:srgbClr val="4A5568"/>
                  </a:solidFill>
                  <a:latin typeface="Arial"/>
                  <a:ea typeface="Microsoft YaHei"/>
                  <a:cs typeface="Arial"/>
                </a:rPr>
                <a:t>Optimize for the metric you ship on.</a:t>
              </a:r>
            </a:p>
          </p:txBody>
        </p:sp>
      </p:grpSp>
      <p:grpSp>
        <p:nvGrpSpPr>
          <p:cNvPr id="56" name="Group 56"/>
          <p:cNvGrpSpPr/>
          <p:nvPr/>
        </p:nvGrpSpPr>
        <p:grpSpPr>
          <a:xfrm>
            <a:off x="561022" y="6521291"/>
            <a:ext cx="11069956" cy="167640"/>
            <a:chOff x="561022" y="6521291"/>
            <a:chExt cx="11069956" cy="167640"/>
          </a:xfrm>
        </p:grpSpPr>
        <p:sp>
          <p:nvSpPr>
            <p:cNvPr id="54" name="TextBox 54"/>
            <p:cNvSpPr txBox="1"/>
            <p:nvPr/>
          </p:nvSpPr>
          <p:spPr>
            <a:xfrm>
              <a:off x="561022" y="6521291"/>
              <a:ext cx="3255359"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Table 3 (§6.2 Model Variations)</a:t>
              </a:r>
            </a:p>
          </p:txBody>
        </p:sp>
        <p:sp>
          <p:nvSpPr>
            <p:cNvPr id="55" name="TextBox 55"/>
            <p:cNvSpPr txBox="1"/>
            <p:nvPr/>
          </p:nvSpPr>
          <p:spPr>
            <a:xfrm>
              <a:off x="11516511" y="6521291"/>
              <a:ext cx="114467"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15</a:t>
              </a:r>
            </a:p>
          </p:txBody>
        </p:sp>
      </p:grpSp>
      <p:pic>
        <p:nvPicPr>
          <p:cNvPr id="57" name="narration15.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80" advTm="48380">
    <p:fade/>
  </p:transition>
  <p:timing>
    <p:tnLst>
      <p:par>
        <p:cTn id="1" dur="indefinite" restart="never" nodeType="tmRoot">
          <p:childTnLst>
            <p:audio>
              <p:cMediaNode vol="80000">
                <p:cTn id="28" fill="hold" display="0">
                  <p:stCondLst>
                    <p:cond delay="0"/>
                  </p:stCondLst>
                </p:cTn>
                <p:tgtEl>
                  <p:spTgt spid="57"/>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4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300"/>
                                        <p:tgtEl>
                                          <p:spTgt spid="17"/>
                                        </p:tgtEl>
                                      </p:cBhvr>
                                    </p:animEffect>
                                  </p:childTnLst>
                                </p:cTn>
                              </p:par>
                            </p:childTnLst>
                          </p:cTn>
                        </p:par>
                        <p:par>
                          <p:cTn id="12" fill="hold">
                            <p:stCondLst>
                              <p:cond delay="900"/>
                            </p:stCondLst>
                            <p:childTnLst>
                              <p:par>
                                <p:cTn id="13" presetID="10" presetClass="entr" presetSubtype="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300"/>
                                        <p:tgtEl>
                                          <p:spTgt spid="26"/>
                                        </p:tgtEl>
                                      </p:cBhvr>
                                    </p:animEffect>
                                  </p:childTnLst>
                                </p:cTn>
                              </p:par>
                            </p:childTnLst>
                          </p:cTn>
                        </p:par>
                        <p:par>
                          <p:cTn id="16" fill="hold">
                            <p:stCondLst>
                              <p:cond delay="13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300"/>
                                        <p:tgtEl>
                                          <p:spTgt spid="35"/>
                                        </p:tgtEl>
                                      </p:cBhvr>
                                    </p:animEffect>
                                  </p:childTnLst>
                                </p:cTn>
                              </p:par>
                            </p:childTnLst>
                          </p:cTn>
                        </p:par>
                        <p:par>
                          <p:cTn id="20" fill="hold">
                            <p:stCondLst>
                              <p:cond delay="17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300"/>
                                        <p:tgtEl>
                                          <p:spTgt spid="44"/>
                                        </p:tgtEl>
                                      </p:cBhvr>
                                    </p:animEffect>
                                  </p:childTnLst>
                                </p:cTn>
                              </p:par>
                            </p:childTnLst>
                          </p:cTn>
                        </p:par>
                        <p:par>
                          <p:cTn id="24" fill="hold">
                            <p:stCondLst>
                              <p:cond delay="2100"/>
                            </p:stCondLst>
                            <p:childTnLst>
                              <p:par>
                                <p:cTn id="25" presetID="10" presetClass="entr" presetSubtype="0"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3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26" grpId="0"/>
      <p:bldP spid="35" grpId="0"/>
      <p:bldP spid="44" grpId="0"/>
      <p:bldP spid="5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1714500"/>
              <a:ext cx="12192000" cy="3429000"/>
            </a:xfrm>
            <a:prstGeom prst="rect">
              <a:avLst/>
            </a:prstGeom>
            <a:gradFill>
              <a:gsLst>
                <a:gs pos="0">
                  <a:srgbClr val="FFFFFF">
                    <a:alpha val="0"/>
                  </a:srgbClr>
                </a:gs>
                <a:gs pos="38000">
                  <a:srgbClr val="FFFFFF">
                    <a:alpha val="95000"/>
                  </a:srgbClr>
                </a:gs>
                <a:gs pos="62000">
                  <a:srgbClr val="FFFFFF">
                    <a:alpha val="95000"/>
                  </a:srgbClr>
                </a:gs>
                <a:gs pos="100000">
                  <a:srgbClr val="FFFFFF">
                    <a:alpha val="0"/>
                  </a:srgbClr>
                </a:gs>
              </a:gsLst>
              <a:lin ang="5400000" scaled="1"/>
            </a:gradFill>
            <a:ln>
              <a:noFill/>
            </a:ln>
          </p:spPr>
        </p:sp>
      </p:grpSp>
      <p:grpSp>
        <p:nvGrpSpPr>
          <p:cNvPr id="8" name="Group 8"/>
          <p:cNvGrpSpPr/>
          <p:nvPr/>
        </p:nvGrpSpPr>
        <p:grpSpPr>
          <a:xfrm>
            <a:off x="749618" y="609600"/>
            <a:ext cx="2318252" cy="359569"/>
            <a:chOff x="749618" y="609600"/>
            <a:chExt cx="2318252" cy="359569"/>
          </a:xfrm>
        </p:grpSpPr>
        <p:sp>
          <p:nvSpPr>
            <p:cNvPr id="6" name="Rectangle 6"/>
            <p:cNvSpPr/>
            <p:nvPr/>
          </p:nvSpPr>
          <p:spPr>
            <a:xfrm>
              <a:off x="762000" y="609600"/>
              <a:ext cx="762000" cy="28575"/>
            </a:xfrm>
            <a:prstGeom prst="rect">
              <a:avLst/>
            </a:prstGeom>
            <a:solidFill>
              <a:srgbClr val="3182CE"/>
            </a:solidFill>
            <a:ln>
              <a:noFill/>
            </a:ln>
          </p:spPr>
        </p:sp>
        <p:sp>
          <p:nvSpPr>
            <p:cNvPr id="7" name="TextBox 7"/>
            <p:cNvSpPr txBox="1"/>
            <p:nvPr/>
          </p:nvSpPr>
          <p:spPr>
            <a:xfrm>
              <a:off x="749618" y="771049"/>
              <a:ext cx="2318252"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CLOSING · WHAT THIS PAPER STARTED</a:t>
              </a:r>
            </a:p>
          </p:txBody>
        </p:sp>
      </p:grpSp>
      <p:grpSp>
        <p:nvGrpSpPr>
          <p:cNvPr id="12" name="Group 12"/>
          <p:cNvGrpSpPr/>
          <p:nvPr/>
        </p:nvGrpSpPr>
        <p:grpSpPr>
          <a:xfrm>
            <a:off x="2558325" y="2556510"/>
            <a:ext cx="7075351" cy="1463040"/>
            <a:chOff x="2558325" y="2556510"/>
            <a:chExt cx="7075351" cy="1463040"/>
          </a:xfrm>
        </p:grpSpPr>
        <p:sp>
          <p:nvSpPr>
            <p:cNvPr id="9" name="TextBox 9"/>
            <p:cNvSpPr txBox="1"/>
            <p:nvPr/>
          </p:nvSpPr>
          <p:spPr>
            <a:xfrm>
              <a:off x="2558325" y="2556510"/>
              <a:ext cx="7075351" cy="853440"/>
            </a:xfrm>
            <a:prstGeom prst="rect">
              <a:avLst/>
            </a:prstGeom>
            <a:noFill/>
            <a:ln>
              <a:noFill/>
            </a:ln>
          </p:spPr>
          <p:txBody>
            <a:bodyPr wrap="none" lIns="0" tIns="0" rIns="0" bIns="0" anchor="t" anchorCtr="0">
              <a:spAutoFit/>
            </a:bodyPr>
            <a:lstStyle/>
            <a:p>
              <a:pPr algn="ctr"/>
              <a:r>
                <a:rPr lang="zh-CN" sz="4200" b="1" dirty="0">
                  <a:solidFill>
                    <a:srgbClr val="1A365D"/>
                  </a:solidFill>
                  <a:latin typeface="Georgia"/>
                  <a:ea typeface="Microsoft YaHei"/>
                  <a:cs typeface="Georgia"/>
                </a:rPr>
                <a:t>One paper, a generation</a:t>
              </a:r>
            </a:p>
          </p:txBody>
        </p:sp>
        <p:sp>
          <p:nvSpPr>
            <p:cNvPr id="10" name="TextBox 10"/>
            <p:cNvSpPr txBox="1"/>
            <p:nvPr/>
          </p:nvSpPr>
          <p:spPr>
            <a:xfrm>
              <a:off x="4675389" y="3166110"/>
              <a:ext cx="2841222" cy="853440"/>
            </a:xfrm>
            <a:prstGeom prst="rect">
              <a:avLst/>
            </a:prstGeom>
            <a:noFill/>
            <a:ln>
              <a:noFill/>
            </a:ln>
          </p:spPr>
          <p:txBody>
            <a:bodyPr wrap="none" lIns="0" tIns="0" rIns="0" bIns="0" anchor="t" anchorCtr="0">
              <a:spAutoFit/>
            </a:bodyPr>
            <a:lstStyle/>
            <a:p>
              <a:pPr algn="ctr"/>
              <a:r>
                <a:rPr lang="zh-CN" sz="4200" b="1" dirty="0">
                  <a:solidFill>
                    <a:srgbClr val="1A365D"/>
                  </a:solidFill>
                  <a:latin typeface="Georgia"/>
                  <a:ea typeface="Microsoft YaHei"/>
                  <a:cs typeface="Georgia"/>
                </a:rPr>
                <a:t xml:space="preserve">of </a:t>
              </a:r>
              <a:r>
                <a:rPr lang="zh-CN" sz="4200" b="1" dirty="0">
                  <a:solidFill>
                    <a:srgbClr val="3182CE"/>
                  </a:solidFill>
                  <a:latin typeface="Georgia"/>
                  <a:ea typeface="Microsoft YaHei"/>
                  <a:cs typeface="Georgia"/>
                </a:rPr>
                <a:t>models</a:t>
              </a:r>
            </a:p>
          </p:txBody>
        </p:sp>
        <p:sp>
          <p:nvSpPr>
            <p:cNvPr id="11" name="Line 11"/>
            <p:cNvSpPr/>
            <p:nvPr/>
          </p:nvSpPr>
          <p:spPr>
            <a:xfrm>
              <a:off x="5715000" y="3924300"/>
              <a:ext cx="762000" cy="9525"/>
            </a:xfrm>
            <a:custGeom>
              <a:avLst/>
              <a:gdLst/>
              <a:ahLst/>
              <a:cxnLst/>
              <a:rect l="l" t="t" r="r" b="b"/>
              <a:pathLst>
                <a:path w="762000" h="9525">
                  <a:moveTo>
                    <a:pt x="0" y="0"/>
                  </a:moveTo>
                  <a:lnTo>
                    <a:pt x="762000" y="0"/>
                  </a:lnTo>
                </a:path>
              </a:pathLst>
            </a:custGeom>
            <a:noFill/>
            <a:ln w="19050">
              <a:solidFill>
                <a:srgbClr val="3182CE"/>
              </a:solidFill>
            </a:ln>
          </p:spPr>
        </p:sp>
      </p:grpSp>
      <p:grpSp>
        <p:nvGrpSpPr>
          <p:cNvPr id="15" name="Group 15"/>
          <p:cNvGrpSpPr/>
          <p:nvPr/>
        </p:nvGrpSpPr>
        <p:grpSpPr>
          <a:xfrm>
            <a:off x="2556510" y="4276725"/>
            <a:ext cx="7078980" cy="571500"/>
            <a:chOff x="2556510" y="4276725"/>
            <a:chExt cx="7078980" cy="571500"/>
          </a:xfrm>
        </p:grpSpPr>
        <p:sp>
          <p:nvSpPr>
            <p:cNvPr id="13" name="TextBox 13"/>
            <p:cNvSpPr txBox="1"/>
            <p:nvPr/>
          </p:nvSpPr>
          <p:spPr>
            <a:xfrm>
              <a:off x="2556510" y="4276725"/>
              <a:ext cx="7078980" cy="304800"/>
            </a:xfrm>
            <a:prstGeom prst="rect">
              <a:avLst/>
            </a:prstGeom>
            <a:noFill/>
            <a:ln>
              <a:noFill/>
            </a:ln>
          </p:spPr>
          <p:txBody>
            <a:bodyPr wrap="none" lIns="0" tIns="0" rIns="0" bIns="0" anchor="t" anchorCtr="0">
              <a:spAutoFit/>
            </a:bodyPr>
            <a:lstStyle/>
            <a:p>
              <a:pPr algn="ctr"/>
              <a:r>
                <a:rPr lang="zh-CN" sz="1500" i="1" dirty="0">
                  <a:solidFill>
                    <a:srgbClr val="4A5568"/>
                  </a:solidFill>
                  <a:latin typeface="Georgia"/>
                  <a:ea typeface="Microsoft YaHei"/>
                  <a:cs typeface="Georgia"/>
                </a:rPr>
                <a:t>The 2017 idea — just attention — turned out to be the right inductive bias</a:t>
              </a:r>
            </a:p>
          </p:txBody>
        </p:sp>
        <p:sp>
          <p:nvSpPr>
            <p:cNvPr id="14" name="TextBox 14"/>
            <p:cNvSpPr txBox="1"/>
            <p:nvPr/>
          </p:nvSpPr>
          <p:spPr>
            <a:xfrm>
              <a:off x="4756785" y="4543425"/>
              <a:ext cx="2678430" cy="304800"/>
            </a:xfrm>
            <a:prstGeom prst="rect">
              <a:avLst/>
            </a:prstGeom>
            <a:noFill/>
            <a:ln>
              <a:noFill/>
            </a:ln>
          </p:spPr>
          <p:txBody>
            <a:bodyPr wrap="none" lIns="0" tIns="0" rIns="0" bIns="0" anchor="t" anchorCtr="0">
              <a:spAutoFit/>
            </a:bodyPr>
            <a:lstStyle/>
            <a:p>
              <a:pPr algn="ctr"/>
              <a:r>
                <a:rPr lang="zh-CN" sz="1500" i="1" dirty="0">
                  <a:solidFill>
                    <a:srgbClr val="4A5568"/>
                  </a:solidFill>
                  <a:latin typeface="Georgia"/>
                  <a:ea typeface="Microsoft YaHei"/>
                  <a:cs typeface="Georgia"/>
                </a:rPr>
                <a:t>for almost every modality.</a:t>
              </a:r>
            </a:p>
          </p:txBody>
        </p:sp>
      </p:grpSp>
      <p:grpSp>
        <p:nvGrpSpPr>
          <p:cNvPr id="27" name="Group 27"/>
          <p:cNvGrpSpPr/>
          <p:nvPr/>
        </p:nvGrpSpPr>
        <p:grpSpPr>
          <a:xfrm>
            <a:off x="2840355" y="5152549"/>
            <a:ext cx="6897312" cy="769620"/>
            <a:chOff x="2840355" y="5152549"/>
            <a:chExt cx="6897312" cy="769620"/>
          </a:xfrm>
        </p:grpSpPr>
        <p:sp>
          <p:nvSpPr>
            <p:cNvPr id="16" name="TextBox 16"/>
            <p:cNvSpPr txBox="1"/>
            <p:nvPr/>
          </p:nvSpPr>
          <p:spPr>
            <a:xfrm>
              <a:off x="4769641" y="5152549"/>
              <a:ext cx="2652718" cy="198120"/>
            </a:xfrm>
            <a:prstGeom prst="rect">
              <a:avLst/>
            </a:prstGeom>
            <a:noFill/>
            <a:ln>
              <a:noFill/>
            </a:ln>
          </p:spPr>
          <p:txBody>
            <a:bodyPr wrap="none" lIns="0" tIns="0" rIns="0" bIns="0" anchor="t" anchorCtr="0">
              <a:spAutoFit/>
            </a:bodyPr>
            <a:lstStyle/>
            <a:p>
              <a:pPr algn="ctr"/>
              <a:r>
                <a:rPr lang="zh-CN" sz="975" b="1" dirty="0">
                  <a:solidFill>
                    <a:srgbClr val="3182CE"/>
                  </a:solidFill>
                  <a:latin typeface="Arial"/>
                  <a:ea typeface="Microsoft YaHei"/>
                  <a:cs typeface="Arial"/>
                </a:rPr>
                <a:t>DESCENDANTS · A NON-EXHAUSTIVE FAMILY</a:t>
              </a:r>
            </a:p>
          </p:txBody>
        </p:sp>
        <p:grpSp>
          <p:nvGrpSpPr>
            <p:cNvPr id="25" name="Group 25"/>
            <p:cNvGrpSpPr/>
            <p:nvPr/>
          </p:nvGrpSpPr>
          <p:grpSpPr>
            <a:xfrm>
              <a:off x="2840355" y="5378768"/>
              <a:ext cx="6897312" cy="274320"/>
              <a:chOff x="2840355" y="5378768"/>
              <a:chExt cx="6897312" cy="274320"/>
            </a:xfrm>
          </p:grpSpPr>
          <p:sp>
            <p:nvSpPr>
              <p:cNvPr id="17" name="TextBox 17"/>
              <p:cNvSpPr txBox="1"/>
              <p:nvPr/>
            </p:nvSpPr>
            <p:spPr>
              <a:xfrm>
                <a:off x="2840355" y="5378768"/>
                <a:ext cx="450142"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BERT</a:t>
                </a:r>
              </a:p>
            </p:txBody>
          </p:sp>
          <p:sp>
            <p:nvSpPr>
              <p:cNvPr id="18" name="TextBox 18"/>
              <p:cNvSpPr txBox="1"/>
              <p:nvPr/>
            </p:nvSpPr>
            <p:spPr>
              <a:xfrm>
                <a:off x="3792855" y="5378768"/>
                <a:ext cx="346179"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GPT</a:t>
                </a:r>
              </a:p>
            </p:txBody>
          </p:sp>
          <p:sp>
            <p:nvSpPr>
              <p:cNvPr id="19" name="TextBox 19"/>
              <p:cNvSpPr txBox="1"/>
              <p:nvPr/>
            </p:nvSpPr>
            <p:spPr>
              <a:xfrm>
                <a:off x="4554855" y="5378768"/>
                <a:ext cx="24221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T5</a:t>
                </a:r>
              </a:p>
            </p:txBody>
          </p:sp>
          <p:sp>
            <p:nvSpPr>
              <p:cNvPr id="20" name="TextBox 20"/>
              <p:cNvSpPr txBox="1"/>
              <p:nvPr/>
            </p:nvSpPr>
            <p:spPr>
              <a:xfrm>
                <a:off x="5221605" y="5378768"/>
                <a:ext cx="298923"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ViT</a:t>
                </a:r>
              </a:p>
            </p:txBody>
          </p:sp>
          <p:sp>
            <p:nvSpPr>
              <p:cNvPr id="21" name="TextBox 21"/>
              <p:cNvSpPr txBox="1"/>
              <p:nvPr/>
            </p:nvSpPr>
            <p:spPr>
              <a:xfrm>
                <a:off x="5894557" y="5378768"/>
                <a:ext cx="402886" cy="274320"/>
              </a:xfrm>
              <a:prstGeom prst="rect">
                <a:avLst/>
              </a:prstGeom>
              <a:noFill/>
              <a:ln>
                <a:noFill/>
              </a:ln>
            </p:spPr>
            <p:txBody>
              <a:bodyPr wrap="none" lIns="0" tIns="0" rIns="0" bIns="0" anchor="t" anchorCtr="0">
                <a:spAutoFit/>
              </a:bodyPr>
              <a:lstStyle/>
              <a:p>
                <a:pPr algn="ctr"/>
                <a:r>
                  <a:rPr lang="zh-CN" sz="1350" b="1" dirty="0">
                    <a:solidFill>
                      <a:srgbClr val="1A365D"/>
                    </a:solidFill>
                    <a:latin typeface="Georgia"/>
                    <a:ea typeface="Microsoft YaHei"/>
                    <a:cs typeface="Georgia"/>
                  </a:rPr>
                  <a:t>CLIP</a:t>
                </a:r>
              </a:p>
            </p:txBody>
          </p:sp>
          <p:sp>
            <p:nvSpPr>
              <p:cNvPr id="22" name="TextBox 22"/>
              <p:cNvSpPr txBox="1"/>
              <p:nvPr/>
            </p:nvSpPr>
            <p:spPr>
              <a:xfrm>
                <a:off x="6840855" y="5378768"/>
                <a:ext cx="875445"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AlphaFold</a:t>
                </a:r>
              </a:p>
            </p:txBody>
          </p:sp>
          <p:sp>
            <p:nvSpPr>
              <p:cNvPr id="23" name="TextBox 23"/>
              <p:cNvSpPr txBox="1"/>
              <p:nvPr/>
            </p:nvSpPr>
            <p:spPr>
              <a:xfrm>
                <a:off x="8174355" y="5378768"/>
                <a:ext cx="59191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LLaMA</a:t>
                </a:r>
              </a:p>
            </p:txBody>
          </p:sp>
          <p:sp>
            <p:nvSpPr>
              <p:cNvPr id="24" name="TextBox 24"/>
              <p:cNvSpPr txBox="1"/>
              <p:nvPr/>
            </p:nvSpPr>
            <p:spPr>
              <a:xfrm>
                <a:off x="9126855" y="5378768"/>
                <a:ext cx="610812"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Claude</a:t>
                </a:r>
              </a:p>
            </p:txBody>
          </p:sp>
        </p:grpSp>
        <p:sp>
          <p:nvSpPr>
            <p:cNvPr id="26" name="TextBox 26"/>
            <p:cNvSpPr txBox="1"/>
            <p:nvPr/>
          </p:nvSpPr>
          <p:spPr>
            <a:xfrm>
              <a:off x="3749826" y="5724049"/>
              <a:ext cx="4692348"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Arial"/>
                  <a:ea typeface="Microsoft YaHei"/>
                  <a:cs typeface="Arial"/>
                </a:rPr>
                <a:t>— and most modern LLMs trace their architecture back to this one paper.</a:t>
              </a:r>
            </a:p>
          </p:txBody>
        </p:sp>
      </p:grpSp>
      <p:grpSp>
        <p:nvGrpSpPr>
          <p:cNvPr id="30" name="Group 30"/>
          <p:cNvGrpSpPr/>
          <p:nvPr/>
        </p:nvGrpSpPr>
        <p:grpSpPr>
          <a:xfrm>
            <a:off x="3655564" y="6286500"/>
            <a:ext cx="4880872" cy="359569"/>
            <a:chOff x="3655564" y="6286500"/>
            <a:chExt cx="4880872" cy="359569"/>
          </a:xfrm>
        </p:grpSpPr>
        <p:sp>
          <p:nvSpPr>
            <p:cNvPr id="28" name="Line 28"/>
            <p:cNvSpPr/>
            <p:nvPr/>
          </p:nvSpPr>
          <p:spPr>
            <a:xfrm>
              <a:off x="4762500" y="6286500"/>
              <a:ext cx="2667000" cy="9525"/>
            </a:xfrm>
            <a:custGeom>
              <a:avLst/>
              <a:gdLst/>
              <a:ahLst/>
              <a:cxnLst/>
              <a:rect l="l" t="t" r="r" b="b"/>
              <a:pathLst>
                <a:path w="2667000" h="9525">
                  <a:moveTo>
                    <a:pt x="0" y="0"/>
                  </a:moveTo>
                  <a:lnTo>
                    <a:pt x="2667000" y="0"/>
                  </a:lnTo>
                </a:path>
              </a:pathLst>
            </a:custGeom>
            <a:noFill/>
            <a:ln w="4762">
              <a:solidFill>
                <a:srgbClr val="A0AEC0"/>
              </a:solidFill>
            </a:ln>
          </p:spPr>
        </p:sp>
        <p:sp>
          <p:nvSpPr>
            <p:cNvPr id="29" name="TextBox 29"/>
            <p:cNvSpPr txBox="1"/>
            <p:nvPr/>
          </p:nvSpPr>
          <p:spPr>
            <a:xfrm>
              <a:off x="3655564" y="6447949"/>
              <a:ext cx="4880872" cy="198120"/>
            </a:xfrm>
            <a:prstGeom prst="rect">
              <a:avLst/>
            </a:prstGeom>
            <a:noFill/>
            <a:ln>
              <a:noFill/>
            </a:ln>
          </p:spPr>
          <p:txBody>
            <a:bodyPr wrap="none" lIns="0" tIns="0" rIns="0" bIns="0" anchor="t" anchorCtr="0">
              <a:spAutoFit/>
            </a:bodyPr>
            <a:lstStyle/>
            <a:p>
              <a:pPr algn="ctr"/>
              <a:r>
                <a:rPr lang="zh-CN" sz="975" dirty="0">
                  <a:solidFill>
                    <a:srgbClr val="4A5568"/>
                  </a:solidFill>
                  <a:latin typeface="Arial"/>
                  <a:ea typeface="Microsoft YaHei"/>
                  <a:cs typeface="Arial"/>
                </a:rPr>
                <a:t>Vaswani et al. · "Attention Is All You Need" · NeurIPS 2017 · arXiv:1706.03762</a:t>
              </a:r>
            </a:p>
          </p:txBody>
        </p:sp>
      </p:grpSp>
      <p:sp>
        <p:nvSpPr>
          <p:cNvPr id="31" name="TextBox 31"/>
          <p:cNvSpPr txBox="1"/>
          <p:nvPr/>
        </p:nvSpPr>
        <p:spPr>
          <a:xfrm>
            <a:off x="11516511" y="6654641"/>
            <a:ext cx="114467" cy="167640"/>
          </a:xfrm>
          <a:prstGeom prst="rect">
            <a:avLst/>
          </a:prstGeom>
          <a:noFill/>
          <a:ln>
            <a:noFill/>
          </a:ln>
        </p:spPr>
        <p:txBody>
          <a:bodyPr wrap="none" lIns="0" tIns="0" rIns="0" bIns="0" anchor="t" anchorCtr="0">
            <a:spAutoFit/>
          </a:bodyPr>
          <a:lstStyle/>
          <a:p>
            <a:pPr algn="r"/>
            <a:r>
              <a:rPr lang="zh-CN" sz="825" dirty="0">
                <a:solidFill>
                  <a:srgbClr val="4A5568"/>
                </a:solidFill>
                <a:latin typeface="Arial"/>
                <a:ea typeface="Microsoft YaHei"/>
                <a:cs typeface="Arial"/>
              </a:rPr>
              <a:t>16</a:t>
            </a:r>
          </a:p>
        </p:txBody>
      </p:sp>
      <p:pic>
        <p:nvPicPr>
          <p:cNvPr id="32" name="narration16.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550" advTm="37676">
    <p:fade/>
  </p:transition>
  <p:timing>
    <p:tnLst>
      <p:par>
        <p:cTn id="1" dur="indefinite" restart="never" nodeType="tmRoot">
          <p:childTnLst>
            <p:audio>
              <p:cMediaNode vol="80000">
                <p:cTn id="20" fill="hold" display="0">
                  <p:stCondLst>
                    <p:cond delay="0"/>
                  </p:stCondLst>
                </p:cTn>
                <p:tgtEl>
                  <p:spTgt spid="32"/>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8" fill="hold">
                            <p:stCondLst>
                              <p:cond delay="440"/>
                            </p:stCondLst>
                            <p:childTnLst>
                              <p:par>
                                <p:cTn id="9" presetID="23"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image">
                                      <p:cBhvr>
                                        <p:cTn id="11" dur="620"/>
                                        <p:tgtEl>
                                          <p:spTgt spid="27"/>
                                        </p:tgtEl>
                                      </p:cBhvr>
                                    </p:animEffect>
                                  </p:childTnLst>
                                </p:cTn>
                              </p:par>
                            </p:childTnLst>
                          </p:cTn>
                        </p:par>
                        <p:par>
                          <p:cTn id="12" fill="hold">
                            <p:stCondLst>
                              <p:cond delay="131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00"/>
                                        <p:tgtEl>
                                          <p:spTgt spid="12"/>
                                        </p:tgtEl>
                                      </p:cBhvr>
                                    </p:animEffect>
                                  </p:childTnLst>
                                </p:cTn>
                              </p:par>
                            </p:childTnLst>
                          </p:cTn>
                        </p:par>
                        <p:par>
                          <p:cTn id="16" fill="hold">
                            <p:stCondLst>
                              <p:cond delay="229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7" grpId="0"/>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8750051" cy="683419"/>
            <a:chOff x="571500" y="533400"/>
            <a:chExt cx="8750051"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8555741"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A simpler model, better results, less training</a:t>
              </a:r>
            </a:p>
          </p:txBody>
        </p:sp>
        <p:sp>
          <p:nvSpPr>
            <p:cNvPr id="5" name="TextBox 5"/>
            <p:cNvSpPr txBox="1"/>
            <p:nvPr/>
          </p:nvSpPr>
          <p:spPr>
            <a:xfrm>
              <a:off x="787718" y="1018699"/>
              <a:ext cx="3976934"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WHY THIS PAPER MATTERS · 2017 SOTA ON WMT'14 TRANSLATION</a:t>
              </a:r>
            </a:p>
          </p:txBody>
        </p:sp>
      </p:grpSp>
      <p:grpSp>
        <p:nvGrpSpPr>
          <p:cNvPr id="24" name="Group 24"/>
          <p:cNvGrpSpPr/>
          <p:nvPr/>
        </p:nvGrpSpPr>
        <p:grpSpPr>
          <a:xfrm>
            <a:off x="571500" y="1524000"/>
            <a:ext cx="2714625" cy="2286000"/>
            <a:chOff x="571500" y="1524000"/>
            <a:chExt cx="2714625" cy="2286000"/>
          </a:xfrm>
        </p:grpSpPr>
        <p:sp>
          <p:nvSpPr>
            <p:cNvPr id="7" name="Rectangle 7"/>
            <p:cNvSpPr/>
            <p:nvPr/>
          </p:nvSpPr>
          <p:spPr>
            <a:xfrm>
              <a:off x="571500" y="1524000"/>
              <a:ext cx="2714625" cy="2286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8" name="Rectangle 8"/>
            <p:cNvSpPr/>
            <p:nvPr/>
          </p:nvSpPr>
          <p:spPr>
            <a:xfrm>
              <a:off x="571500" y="1524000"/>
              <a:ext cx="57150" cy="2286000"/>
            </a:xfrm>
            <a:prstGeom prst="roundRect">
              <a:avLst>
                <a:gd name="adj" fmla="val 50000"/>
              </a:avLst>
            </a:prstGeom>
            <a:solidFill>
              <a:srgbClr val="1A365D"/>
            </a:solidFill>
            <a:ln>
              <a:noFill/>
            </a:ln>
          </p:spPr>
        </p:sp>
        <p:grpSp>
          <p:nvGrpSpPr>
            <p:cNvPr id="15" name="Group 15"/>
            <p:cNvGrpSpPr/>
            <p:nvPr/>
          </p:nvGrpSpPr>
          <p:grpSpPr>
            <a:xfrm>
              <a:off x="800100" y="1803400"/>
              <a:ext cx="228600" cy="225425"/>
              <a:chOff x="800100" y="1803400"/>
              <a:chExt cx="228600" cy="225425"/>
            </a:xfrm>
          </p:grpSpPr>
          <p:sp>
            <p:nvSpPr>
              <p:cNvPr id="9" name="Freeform 9"/>
              <p:cNvSpPr/>
              <p:nvPr/>
            </p:nvSpPr>
            <p:spPr>
              <a:xfrm>
                <a:off x="863600" y="2019300"/>
                <a:ext cx="101600" cy="9525"/>
              </a:xfrm>
              <a:custGeom>
                <a:avLst/>
                <a:gdLst/>
                <a:ahLst/>
                <a:cxnLst/>
                <a:rect l="l" t="t" r="r" b="b"/>
                <a:pathLst>
                  <a:path w="101600" h="9525">
                    <a:moveTo>
                      <a:pt x="0" y="0"/>
                    </a:moveTo>
                    <a:lnTo>
                      <a:pt x="101600" y="0"/>
                    </a:lnTo>
                  </a:path>
                </a:pathLst>
              </a:custGeom>
              <a:noFill/>
              <a:ln w="19050">
                <a:solidFill>
                  <a:srgbClr val="1A365D"/>
                </a:solidFill>
              </a:ln>
            </p:spPr>
          </p:sp>
          <p:sp>
            <p:nvSpPr>
              <p:cNvPr id="10" name="Freeform 10"/>
              <p:cNvSpPr/>
              <p:nvPr/>
            </p:nvSpPr>
            <p:spPr>
              <a:xfrm>
                <a:off x="914400" y="1968500"/>
                <a:ext cx="9525" cy="50800"/>
              </a:xfrm>
              <a:custGeom>
                <a:avLst/>
                <a:gdLst/>
                <a:ahLst/>
                <a:cxnLst/>
                <a:rect l="l" t="t" r="r" b="b"/>
                <a:pathLst>
                  <a:path w="9525" h="50800">
                    <a:moveTo>
                      <a:pt x="0" y="0"/>
                    </a:moveTo>
                    <a:lnTo>
                      <a:pt x="0" y="50800"/>
                    </a:lnTo>
                  </a:path>
                </a:pathLst>
              </a:custGeom>
              <a:noFill/>
              <a:ln w="19050">
                <a:solidFill>
                  <a:srgbClr val="1A365D"/>
                </a:solidFill>
              </a:ln>
            </p:spPr>
          </p:sp>
          <p:sp>
            <p:nvSpPr>
              <p:cNvPr id="11" name="Freeform 11"/>
              <p:cNvSpPr/>
              <p:nvPr/>
            </p:nvSpPr>
            <p:spPr>
              <a:xfrm>
                <a:off x="850900" y="1803400"/>
                <a:ext cx="127000" cy="9525"/>
              </a:xfrm>
              <a:custGeom>
                <a:avLst/>
                <a:gdLst/>
                <a:ahLst/>
                <a:cxnLst/>
                <a:rect l="l" t="t" r="r" b="b"/>
                <a:pathLst>
                  <a:path w="127000" h="9525">
                    <a:moveTo>
                      <a:pt x="0" y="0"/>
                    </a:moveTo>
                    <a:lnTo>
                      <a:pt x="127000" y="0"/>
                    </a:lnTo>
                  </a:path>
                </a:pathLst>
              </a:custGeom>
              <a:noFill/>
              <a:ln w="19050">
                <a:solidFill>
                  <a:srgbClr val="1A365D"/>
                </a:solidFill>
              </a:ln>
            </p:spPr>
          </p:sp>
          <p:sp>
            <p:nvSpPr>
              <p:cNvPr id="12" name="Freeform 12"/>
              <p:cNvSpPr/>
              <p:nvPr/>
            </p:nvSpPr>
            <p:spPr>
              <a:xfrm>
                <a:off x="850900" y="1803400"/>
                <a:ext cx="127000" cy="165100"/>
              </a:xfrm>
              <a:custGeom>
                <a:avLst/>
                <a:gdLst/>
                <a:ahLst/>
                <a:cxnLst/>
                <a:rect l="l" t="t" r="r" b="b"/>
                <a:pathLst>
                  <a:path w="127000" h="165100">
                    <a:moveTo>
                      <a:pt x="127000" y="0"/>
                    </a:moveTo>
                    <a:lnTo>
                      <a:pt x="127000" y="101600"/>
                    </a:lnTo>
                    <a:cubicBezTo>
                      <a:pt x="127000" y="136670"/>
                      <a:pt x="98570" y="165100"/>
                      <a:pt x="63500" y="165100"/>
                    </a:cubicBezTo>
                    <a:cubicBezTo>
                      <a:pt x="28430" y="165100"/>
                      <a:pt x="0" y="136670"/>
                      <a:pt x="0" y="101600"/>
                    </a:cubicBezTo>
                    <a:lnTo>
                      <a:pt x="0" y="0"/>
                    </a:lnTo>
                  </a:path>
                </a:pathLst>
              </a:custGeom>
              <a:noFill/>
              <a:ln w="19050">
                <a:solidFill>
                  <a:srgbClr val="1A365D"/>
                </a:solidFill>
              </a:ln>
            </p:spPr>
          </p:sp>
          <p:sp>
            <p:nvSpPr>
              <p:cNvPr id="13" name="Freeform 13"/>
              <p:cNvSpPr/>
              <p:nvPr/>
            </p:nvSpPr>
            <p:spPr>
              <a:xfrm>
                <a:off x="800100" y="1841500"/>
                <a:ext cx="50800" cy="50800"/>
              </a:xfrm>
              <a:custGeom>
                <a:avLst/>
                <a:gdLst/>
                <a:ahLst/>
                <a:cxnLst/>
                <a:rect l="l" t="t" r="r" b="b"/>
                <a:pathLst>
                  <a:path w="50800" h="50800">
                    <a:moveTo>
                      <a:pt x="0" y="25400"/>
                    </a:moveTo>
                    <a:cubicBezTo>
                      <a:pt x="0" y="39428"/>
                      <a:pt x="11372" y="50800"/>
                      <a:pt x="25400" y="50800"/>
                    </a:cubicBezTo>
                    <a:cubicBezTo>
                      <a:pt x="39428" y="50800"/>
                      <a:pt x="50800" y="39428"/>
                      <a:pt x="50800" y="25400"/>
                    </a:cubicBezTo>
                    <a:cubicBezTo>
                      <a:pt x="50800" y="11372"/>
                      <a:pt x="39428" y="0"/>
                      <a:pt x="25400" y="0"/>
                    </a:cubicBezTo>
                    <a:cubicBezTo>
                      <a:pt x="11372" y="0"/>
                      <a:pt x="0" y="11372"/>
                      <a:pt x="0" y="25400"/>
                    </a:cubicBezTo>
                  </a:path>
                </a:pathLst>
              </a:custGeom>
              <a:noFill/>
              <a:ln w="19050">
                <a:solidFill>
                  <a:srgbClr val="1A365D"/>
                </a:solidFill>
              </a:ln>
            </p:spPr>
          </p:sp>
          <p:sp>
            <p:nvSpPr>
              <p:cNvPr id="14" name="Freeform 14"/>
              <p:cNvSpPr/>
              <p:nvPr/>
            </p:nvSpPr>
            <p:spPr>
              <a:xfrm>
                <a:off x="977900" y="1841500"/>
                <a:ext cx="50800" cy="50800"/>
              </a:xfrm>
              <a:custGeom>
                <a:avLst/>
                <a:gdLst/>
                <a:ahLst/>
                <a:cxnLst/>
                <a:rect l="l" t="t" r="r" b="b"/>
                <a:pathLst>
                  <a:path w="50800" h="50800">
                    <a:moveTo>
                      <a:pt x="0" y="25400"/>
                    </a:moveTo>
                    <a:cubicBezTo>
                      <a:pt x="0" y="39428"/>
                      <a:pt x="11372" y="50800"/>
                      <a:pt x="25400" y="50800"/>
                    </a:cubicBezTo>
                    <a:cubicBezTo>
                      <a:pt x="39428" y="50800"/>
                      <a:pt x="50800" y="39428"/>
                      <a:pt x="50800" y="25400"/>
                    </a:cubicBezTo>
                    <a:cubicBezTo>
                      <a:pt x="50800" y="11372"/>
                      <a:pt x="39428" y="0"/>
                      <a:pt x="25400" y="0"/>
                    </a:cubicBezTo>
                    <a:cubicBezTo>
                      <a:pt x="11372" y="0"/>
                      <a:pt x="0" y="11372"/>
                      <a:pt x="0" y="25400"/>
                    </a:cubicBezTo>
                  </a:path>
                </a:pathLst>
              </a:custGeom>
              <a:noFill/>
              <a:ln w="19050">
                <a:solidFill>
                  <a:srgbClr val="1A365D"/>
                </a:solidFill>
              </a:ln>
            </p:spPr>
          </p:sp>
        </p:grpSp>
        <p:sp>
          <p:nvSpPr>
            <p:cNvPr id="16" name="TextBox 16"/>
            <p:cNvSpPr txBox="1"/>
            <p:nvPr/>
          </p:nvSpPr>
          <p:spPr>
            <a:xfrm>
              <a:off x="749618" y="2237899"/>
              <a:ext cx="482097"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EN → DE</a:t>
              </a:r>
            </a:p>
          </p:txBody>
        </p:sp>
        <p:sp>
          <p:nvSpPr>
            <p:cNvPr id="17" name="TextBox 17"/>
            <p:cNvSpPr txBox="1"/>
            <p:nvPr/>
          </p:nvSpPr>
          <p:spPr>
            <a:xfrm>
              <a:off x="748665" y="2458402"/>
              <a:ext cx="1055799"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BLEU on WMT'14</a:t>
              </a:r>
            </a:p>
          </p:txBody>
        </p:sp>
        <p:sp>
          <p:nvSpPr>
            <p:cNvPr id="18" name="TextBox 18"/>
            <p:cNvSpPr txBox="1"/>
            <p:nvPr/>
          </p:nvSpPr>
          <p:spPr>
            <a:xfrm>
              <a:off x="701040" y="2682240"/>
              <a:ext cx="1600505" cy="975360"/>
            </a:xfrm>
            <a:prstGeom prst="rect">
              <a:avLst/>
            </a:prstGeom>
            <a:noFill/>
            <a:ln>
              <a:noFill/>
            </a:ln>
          </p:spPr>
          <p:txBody>
            <a:bodyPr wrap="none" lIns="0" tIns="0" rIns="0" bIns="0" anchor="t" anchorCtr="0">
              <a:spAutoFit/>
            </a:bodyPr>
            <a:lstStyle/>
            <a:p>
              <a:pPr algn="l"/>
              <a:r>
                <a:rPr lang="zh-CN" sz="4800" b="1" dirty="0">
                  <a:solidFill>
                    <a:srgbClr val="1A365D"/>
                  </a:solidFill>
                  <a:latin typeface="Georgia"/>
                  <a:ea typeface="Microsoft YaHei"/>
                  <a:cs typeface="Georgia"/>
                </a:rPr>
                <a:t>28.4</a:t>
              </a:r>
            </a:p>
          </p:txBody>
        </p:sp>
        <p:grpSp>
          <p:nvGrpSpPr>
            <p:cNvPr id="21" name="Group 21"/>
            <p:cNvGrpSpPr/>
            <p:nvPr/>
          </p:nvGrpSpPr>
          <p:grpSpPr>
            <a:xfrm>
              <a:off x="817562" y="3427412"/>
              <a:ext cx="79376" cy="79375"/>
              <a:chOff x="817562" y="3427412"/>
              <a:chExt cx="79376" cy="79375"/>
            </a:xfrm>
          </p:grpSpPr>
          <p:sp>
            <p:nvSpPr>
              <p:cNvPr id="19" name="Freeform 19"/>
              <p:cNvSpPr/>
              <p:nvPr/>
            </p:nvSpPr>
            <p:spPr>
              <a:xfrm>
                <a:off x="817562" y="3427412"/>
                <a:ext cx="79375" cy="79375"/>
              </a:xfrm>
              <a:custGeom>
                <a:avLst/>
                <a:gdLst/>
                <a:ahLst/>
                <a:cxnLst/>
                <a:rect l="l" t="t" r="r" b="b"/>
                <a:pathLst>
                  <a:path w="79375" h="79375">
                    <a:moveTo>
                      <a:pt x="79375" y="0"/>
                    </a:moveTo>
                    <a:lnTo>
                      <a:pt x="0" y="79375"/>
                    </a:lnTo>
                  </a:path>
                </a:pathLst>
              </a:custGeom>
              <a:noFill/>
              <a:ln w="19050">
                <a:solidFill>
                  <a:srgbClr val="2F855A"/>
                </a:solidFill>
              </a:ln>
            </p:spPr>
          </p:sp>
          <p:sp>
            <p:nvSpPr>
              <p:cNvPr id="20" name="Freeform 20"/>
              <p:cNvSpPr/>
              <p:nvPr/>
            </p:nvSpPr>
            <p:spPr>
              <a:xfrm>
                <a:off x="825500" y="3427412"/>
                <a:ext cx="71438" cy="71438"/>
              </a:xfrm>
              <a:custGeom>
                <a:avLst/>
                <a:gdLst/>
                <a:ahLst/>
                <a:cxnLst/>
                <a:rect l="l" t="t" r="r" b="b"/>
                <a:pathLst>
                  <a:path w="71438" h="71438">
                    <a:moveTo>
                      <a:pt x="0" y="0"/>
                    </a:moveTo>
                    <a:lnTo>
                      <a:pt x="71438" y="0"/>
                    </a:lnTo>
                    <a:lnTo>
                      <a:pt x="71438" y="71438"/>
                    </a:lnTo>
                  </a:path>
                </a:pathLst>
              </a:custGeom>
              <a:noFill/>
              <a:ln w="19050">
                <a:solidFill>
                  <a:srgbClr val="2F855A"/>
                </a:solidFill>
              </a:ln>
            </p:spPr>
          </p:sp>
        </p:grpSp>
        <p:sp>
          <p:nvSpPr>
            <p:cNvPr id="22" name="TextBox 22"/>
            <p:cNvSpPr txBox="1"/>
            <p:nvPr/>
          </p:nvSpPr>
          <p:spPr>
            <a:xfrm>
              <a:off x="994410" y="3394710"/>
              <a:ext cx="400126" cy="243840"/>
            </a:xfrm>
            <a:prstGeom prst="rect">
              <a:avLst/>
            </a:prstGeom>
            <a:noFill/>
            <a:ln>
              <a:noFill/>
            </a:ln>
          </p:spPr>
          <p:txBody>
            <a:bodyPr wrap="none" lIns="0" tIns="0" rIns="0" bIns="0" anchor="t" anchorCtr="0">
              <a:spAutoFit/>
            </a:bodyPr>
            <a:lstStyle/>
            <a:p>
              <a:pPr algn="l"/>
              <a:r>
                <a:rPr lang="zh-CN" sz="1200" b="1" dirty="0">
                  <a:solidFill>
                    <a:srgbClr val="2F855A"/>
                  </a:solidFill>
                  <a:latin typeface="Arial"/>
                  <a:ea typeface="Microsoft YaHei"/>
                  <a:cs typeface="Arial"/>
                </a:rPr>
                <a:t>+2.0</a:t>
              </a:r>
            </a:p>
          </p:txBody>
        </p:sp>
        <p:sp>
          <p:nvSpPr>
            <p:cNvPr id="23" name="TextBox 23"/>
            <p:cNvSpPr txBox="1"/>
            <p:nvPr/>
          </p:nvSpPr>
          <p:spPr>
            <a:xfrm>
              <a:off x="1416368" y="3418999"/>
              <a:ext cx="1350931"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over prior ensembles</a:t>
              </a:r>
            </a:p>
          </p:txBody>
        </p:sp>
      </p:grpSp>
      <p:grpSp>
        <p:nvGrpSpPr>
          <p:cNvPr id="39" name="Group 39"/>
          <p:cNvGrpSpPr/>
          <p:nvPr/>
        </p:nvGrpSpPr>
        <p:grpSpPr>
          <a:xfrm>
            <a:off x="3476625" y="1524000"/>
            <a:ext cx="2714625" cy="2286000"/>
            <a:chOff x="3476625" y="1524000"/>
            <a:chExt cx="2714625" cy="2286000"/>
          </a:xfrm>
        </p:grpSpPr>
        <p:sp>
          <p:nvSpPr>
            <p:cNvPr id="25" name="Rectangle 25"/>
            <p:cNvSpPr/>
            <p:nvPr/>
          </p:nvSpPr>
          <p:spPr>
            <a:xfrm>
              <a:off x="3476625" y="1524000"/>
              <a:ext cx="2714625" cy="2286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26" name="Rectangle 26"/>
            <p:cNvSpPr/>
            <p:nvPr/>
          </p:nvSpPr>
          <p:spPr>
            <a:xfrm>
              <a:off x="3476625" y="1524000"/>
              <a:ext cx="57150" cy="2286000"/>
            </a:xfrm>
            <a:prstGeom prst="roundRect">
              <a:avLst>
                <a:gd name="adj" fmla="val 50000"/>
              </a:avLst>
            </a:prstGeom>
            <a:solidFill>
              <a:srgbClr val="3182CE"/>
            </a:solidFill>
            <a:ln>
              <a:noFill/>
            </a:ln>
          </p:spPr>
        </p:sp>
        <p:grpSp>
          <p:nvGrpSpPr>
            <p:cNvPr id="33" name="Group 33"/>
            <p:cNvGrpSpPr/>
            <p:nvPr/>
          </p:nvGrpSpPr>
          <p:grpSpPr>
            <a:xfrm>
              <a:off x="3705225" y="1803400"/>
              <a:ext cx="228600" cy="225425"/>
              <a:chOff x="3705225" y="1803400"/>
              <a:chExt cx="228600" cy="225425"/>
            </a:xfrm>
          </p:grpSpPr>
          <p:sp>
            <p:nvSpPr>
              <p:cNvPr id="27" name="Freeform 27"/>
              <p:cNvSpPr/>
              <p:nvPr/>
            </p:nvSpPr>
            <p:spPr>
              <a:xfrm>
                <a:off x="3768725" y="2019300"/>
                <a:ext cx="101600" cy="9525"/>
              </a:xfrm>
              <a:custGeom>
                <a:avLst/>
                <a:gdLst/>
                <a:ahLst/>
                <a:cxnLst/>
                <a:rect l="l" t="t" r="r" b="b"/>
                <a:pathLst>
                  <a:path w="101600" h="9525">
                    <a:moveTo>
                      <a:pt x="0" y="0"/>
                    </a:moveTo>
                    <a:lnTo>
                      <a:pt x="101600" y="0"/>
                    </a:lnTo>
                  </a:path>
                </a:pathLst>
              </a:custGeom>
              <a:noFill/>
              <a:ln w="19050">
                <a:solidFill>
                  <a:srgbClr val="3182CE"/>
                </a:solidFill>
              </a:ln>
            </p:spPr>
          </p:sp>
          <p:sp>
            <p:nvSpPr>
              <p:cNvPr id="28" name="Freeform 28"/>
              <p:cNvSpPr/>
              <p:nvPr/>
            </p:nvSpPr>
            <p:spPr>
              <a:xfrm>
                <a:off x="3819525" y="1968500"/>
                <a:ext cx="9525" cy="50800"/>
              </a:xfrm>
              <a:custGeom>
                <a:avLst/>
                <a:gdLst/>
                <a:ahLst/>
                <a:cxnLst/>
                <a:rect l="l" t="t" r="r" b="b"/>
                <a:pathLst>
                  <a:path w="9525" h="50800">
                    <a:moveTo>
                      <a:pt x="0" y="0"/>
                    </a:moveTo>
                    <a:lnTo>
                      <a:pt x="0" y="50800"/>
                    </a:lnTo>
                  </a:path>
                </a:pathLst>
              </a:custGeom>
              <a:noFill/>
              <a:ln w="19050">
                <a:solidFill>
                  <a:srgbClr val="3182CE"/>
                </a:solidFill>
              </a:ln>
            </p:spPr>
          </p:sp>
          <p:sp>
            <p:nvSpPr>
              <p:cNvPr id="29" name="Freeform 29"/>
              <p:cNvSpPr/>
              <p:nvPr/>
            </p:nvSpPr>
            <p:spPr>
              <a:xfrm>
                <a:off x="3756025" y="1803400"/>
                <a:ext cx="127000" cy="9525"/>
              </a:xfrm>
              <a:custGeom>
                <a:avLst/>
                <a:gdLst/>
                <a:ahLst/>
                <a:cxnLst/>
                <a:rect l="l" t="t" r="r" b="b"/>
                <a:pathLst>
                  <a:path w="127000" h="9525">
                    <a:moveTo>
                      <a:pt x="0" y="0"/>
                    </a:moveTo>
                    <a:lnTo>
                      <a:pt x="127000" y="0"/>
                    </a:lnTo>
                  </a:path>
                </a:pathLst>
              </a:custGeom>
              <a:noFill/>
              <a:ln w="19050">
                <a:solidFill>
                  <a:srgbClr val="3182CE"/>
                </a:solidFill>
              </a:ln>
            </p:spPr>
          </p:sp>
          <p:sp>
            <p:nvSpPr>
              <p:cNvPr id="30" name="Freeform 30"/>
              <p:cNvSpPr/>
              <p:nvPr/>
            </p:nvSpPr>
            <p:spPr>
              <a:xfrm>
                <a:off x="3756025" y="1803400"/>
                <a:ext cx="127000" cy="165100"/>
              </a:xfrm>
              <a:custGeom>
                <a:avLst/>
                <a:gdLst/>
                <a:ahLst/>
                <a:cxnLst/>
                <a:rect l="l" t="t" r="r" b="b"/>
                <a:pathLst>
                  <a:path w="127000" h="165100">
                    <a:moveTo>
                      <a:pt x="127000" y="0"/>
                    </a:moveTo>
                    <a:lnTo>
                      <a:pt x="127000" y="101600"/>
                    </a:lnTo>
                    <a:cubicBezTo>
                      <a:pt x="127000" y="136670"/>
                      <a:pt x="98570" y="165100"/>
                      <a:pt x="63500" y="165100"/>
                    </a:cubicBezTo>
                    <a:cubicBezTo>
                      <a:pt x="28430" y="165100"/>
                      <a:pt x="0" y="136670"/>
                      <a:pt x="0" y="101600"/>
                    </a:cubicBezTo>
                    <a:lnTo>
                      <a:pt x="0" y="0"/>
                    </a:lnTo>
                  </a:path>
                </a:pathLst>
              </a:custGeom>
              <a:noFill/>
              <a:ln w="19050">
                <a:solidFill>
                  <a:srgbClr val="3182CE"/>
                </a:solidFill>
              </a:ln>
            </p:spPr>
          </p:sp>
          <p:sp>
            <p:nvSpPr>
              <p:cNvPr id="31" name="Freeform 31"/>
              <p:cNvSpPr/>
              <p:nvPr/>
            </p:nvSpPr>
            <p:spPr>
              <a:xfrm>
                <a:off x="3705225" y="1841500"/>
                <a:ext cx="50800" cy="50800"/>
              </a:xfrm>
              <a:custGeom>
                <a:avLst/>
                <a:gdLst/>
                <a:ahLst/>
                <a:cxnLst/>
                <a:rect l="l" t="t" r="r" b="b"/>
                <a:pathLst>
                  <a:path w="50800" h="50800">
                    <a:moveTo>
                      <a:pt x="0" y="25400"/>
                    </a:moveTo>
                    <a:cubicBezTo>
                      <a:pt x="0" y="39428"/>
                      <a:pt x="11372" y="50800"/>
                      <a:pt x="25400" y="50800"/>
                    </a:cubicBezTo>
                    <a:cubicBezTo>
                      <a:pt x="39428" y="50800"/>
                      <a:pt x="50800" y="39428"/>
                      <a:pt x="50800" y="25400"/>
                    </a:cubicBezTo>
                    <a:cubicBezTo>
                      <a:pt x="50800" y="11372"/>
                      <a:pt x="39428" y="0"/>
                      <a:pt x="25400" y="0"/>
                    </a:cubicBezTo>
                    <a:cubicBezTo>
                      <a:pt x="11372" y="0"/>
                      <a:pt x="0" y="11372"/>
                      <a:pt x="0" y="25400"/>
                    </a:cubicBezTo>
                  </a:path>
                </a:pathLst>
              </a:custGeom>
              <a:noFill/>
              <a:ln w="19050">
                <a:solidFill>
                  <a:srgbClr val="3182CE"/>
                </a:solidFill>
              </a:ln>
            </p:spPr>
          </p:sp>
          <p:sp>
            <p:nvSpPr>
              <p:cNvPr id="32" name="Freeform 32"/>
              <p:cNvSpPr/>
              <p:nvPr/>
            </p:nvSpPr>
            <p:spPr>
              <a:xfrm>
                <a:off x="3883025" y="1841500"/>
                <a:ext cx="50800" cy="50800"/>
              </a:xfrm>
              <a:custGeom>
                <a:avLst/>
                <a:gdLst/>
                <a:ahLst/>
                <a:cxnLst/>
                <a:rect l="l" t="t" r="r" b="b"/>
                <a:pathLst>
                  <a:path w="50800" h="50800">
                    <a:moveTo>
                      <a:pt x="0" y="25400"/>
                    </a:moveTo>
                    <a:cubicBezTo>
                      <a:pt x="0" y="39428"/>
                      <a:pt x="11372" y="50800"/>
                      <a:pt x="25400" y="50800"/>
                    </a:cubicBezTo>
                    <a:cubicBezTo>
                      <a:pt x="39428" y="50800"/>
                      <a:pt x="50800" y="39428"/>
                      <a:pt x="50800" y="25400"/>
                    </a:cubicBezTo>
                    <a:cubicBezTo>
                      <a:pt x="50800" y="11372"/>
                      <a:pt x="39428" y="0"/>
                      <a:pt x="25400" y="0"/>
                    </a:cubicBezTo>
                    <a:cubicBezTo>
                      <a:pt x="11372" y="0"/>
                      <a:pt x="0" y="11372"/>
                      <a:pt x="0" y="25400"/>
                    </a:cubicBezTo>
                  </a:path>
                </a:pathLst>
              </a:custGeom>
              <a:noFill/>
              <a:ln w="19050">
                <a:solidFill>
                  <a:srgbClr val="3182CE"/>
                </a:solidFill>
              </a:ln>
            </p:spPr>
          </p:sp>
        </p:grpSp>
        <p:sp>
          <p:nvSpPr>
            <p:cNvPr id="34" name="TextBox 34"/>
            <p:cNvSpPr txBox="1"/>
            <p:nvPr/>
          </p:nvSpPr>
          <p:spPr>
            <a:xfrm>
              <a:off x="3654742" y="2237899"/>
              <a:ext cx="482097"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EN → FR</a:t>
              </a:r>
            </a:p>
          </p:txBody>
        </p:sp>
        <p:sp>
          <p:nvSpPr>
            <p:cNvPr id="35" name="TextBox 35"/>
            <p:cNvSpPr txBox="1"/>
            <p:nvPr/>
          </p:nvSpPr>
          <p:spPr>
            <a:xfrm>
              <a:off x="3653790" y="2458402"/>
              <a:ext cx="1055799"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BLEU on WMT'14</a:t>
              </a:r>
            </a:p>
          </p:txBody>
        </p:sp>
        <p:sp>
          <p:nvSpPr>
            <p:cNvPr id="36" name="TextBox 36"/>
            <p:cNvSpPr txBox="1"/>
            <p:nvPr/>
          </p:nvSpPr>
          <p:spPr>
            <a:xfrm>
              <a:off x="3606165" y="2682240"/>
              <a:ext cx="1432484" cy="975360"/>
            </a:xfrm>
            <a:prstGeom prst="rect">
              <a:avLst/>
            </a:prstGeom>
            <a:noFill/>
            <a:ln>
              <a:noFill/>
            </a:ln>
          </p:spPr>
          <p:txBody>
            <a:bodyPr wrap="none" lIns="0" tIns="0" rIns="0" bIns="0" anchor="t" anchorCtr="0">
              <a:spAutoFit/>
            </a:bodyPr>
            <a:lstStyle/>
            <a:p>
              <a:pPr algn="l"/>
              <a:r>
                <a:rPr lang="zh-CN" sz="4800" b="1" dirty="0">
                  <a:solidFill>
                    <a:srgbClr val="3182CE"/>
                  </a:solidFill>
                  <a:latin typeface="Georgia"/>
                  <a:ea typeface="Microsoft YaHei"/>
                  <a:cs typeface="Georgia"/>
                </a:rPr>
                <a:t>41.8</a:t>
              </a:r>
            </a:p>
          </p:txBody>
        </p:sp>
        <p:sp>
          <p:nvSpPr>
            <p:cNvPr id="37" name="Freeform 37"/>
            <p:cNvSpPr/>
            <p:nvPr/>
          </p:nvSpPr>
          <p:spPr>
            <a:xfrm>
              <a:off x="3683056" y="3387741"/>
              <a:ext cx="158528" cy="150757"/>
            </a:xfrm>
            <a:custGeom>
              <a:avLst/>
              <a:gdLst/>
              <a:ahLst/>
              <a:cxnLst/>
              <a:rect l="l" t="t" r="r" b="b"/>
              <a:pathLst>
                <a:path w="158528" h="150757">
                  <a:moveTo>
                    <a:pt x="79319" y="125000"/>
                  </a:moveTo>
                  <a:lnTo>
                    <a:pt x="30329" y="150757"/>
                  </a:lnTo>
                  <a:lnTo>
                    <a:pt x="39687" y="96202"/>
                  </a:lnTo>
                  <a:lnTo>
                    <a:pt x="0" y="57571"/>
                  </a:lnTo>
                  <a:lnTo>
                    <a:pt x="54769" y="49633"/>
                  </a:lnTo>
                  <a:lnTo>
                    <a:pt x="79264" y="0"/>
                  </a:lnTo>
                  <a:lnTo>
                    <a:pt x="103759" y="49633"/>
                  </a:lnTo>
                  <a:lnTo>
                    <a:pt x="158528" y="57571"/>
                  </a:lnTo>
                  <a:lnTo>
                    <a:pt x="118840" y="96202"/>
                  </a:lnTo>
                  <a:lnTo>
                    <a:pt x="128199" y="150757"/>
                  </a:lnTo>
                  <a:lnTo>
                    <a:pt x="79319" y="125000"/>
                  </a:lnTo>
                </a:path>
              </a:pathLst>
            </a:custGeom>
            <a:noFill/>
            <a:ln w="19050">
              <a:solidFill>
                <a:srgbClr val="2F855A"/>
              </a:solidFill>
            </a:ln>
          </p:spPr>
        </p:sp>
        <p:sp>
          <p:nvSpPr>
            <p:cNvPr id="38" name="TextBox 38"/>
            <p:cNvSpPr txBox="1"/>
            <p:nvPr/>
          </p:nvSpPr>
          <p:spPr>
            <a:xfrm>
              <a:off x="3902392" y="3418999"/>
              <a:ext cx="1512801" cy="198120"/>
            </a:xfrm>
            <a:prstGeom prst="rect">
              <a:avLst/>
            </a:prstGeom>
            <a:noFill/>
            <a:ln>
              <a:noFill/>
            </a:ln>
          </p:spPr>
          <p:txBody>
            <a:bodyPr wrap="none" lIns="0" tIns="0" rIns="0" bIns="0" anchor="t" anchorCtr="0">
              <a:spAutoFit/>
            </a:bodyPr>
            <a:lstStyle/>
            <a:p>
              <a:pPr algn="l"/>
              <a:r>
                <a:rPr lang="zh-CN" sz="975" b="1" dirty="0">
                  <a:solidFill>
                    <a:srgbClr val="2F855A"/>
                  </a:solidFill>
                  <a:latin typeface="Arial"/>
                  <a:ea typeface="Microsoft YaHei"/>
                  <a:cs typeface="Arial"/>
                </a:rPr>
                <a:t>new single-model SOTA</a:t>
              </a:r>
            </a:p>
          </p:txBody>
        </p:sp>
      </p:grpSp>
      <p:grpSp>
        <p:nvGrpSpPr>
          <p:cNvPr id="58" name="Group 58"/>
          <p:cNvGrpSpPr/>
          <p:nvPr/>
        </p:nvGrpSpPr>
        <p:grpSpPr>
          <a:xfrm>
            <a:off x="6381750" y="1524000"/>
            <a:ext cx="2714625" cy="2286000"/>
            <a:chOff x="6381750" y="1524000"/>
            <a:chExt cx="2714625" cy="2286000"/>
          </a:xfrm>
        </p:grpSpPr>
        <p:sp>
          <p:nvSpPr>
            <p:cNvPr id="40" name="Rectangle 40"/>
            <p:cNvSpPr/>
            <p:nvPr/>
          </p:nvSpPr>
          <p:spPr>
            <a:xfrm>
              <a:off x="6381750" y="1524000"/>
              <a:ext cx="2714625" cy="2286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41" name="Rectangle 41"/>
            <p:cNvSpPr/>
            <p:nvPr/>
          </p:nvSpPr>
          <p:spPr>
            <a:xfrm>
              <a:off x="6381750" y="1524000"/>
              <a:ext cx="57150" cy="2286000"/>
            </a:xfrm>
            <a:prstGeom prst="roundRect">
              <a:avLst>
                <a:gd name="adj" fmla="val 50000"/>
              </a:avLst>
            </a:prstGeom>
            <a:solidFill>
              <a:srgbClr val="1A365D"/>
            </a:solidFill>
            <a:ln>
              <a:noFill/>
            </a:ln>
          </p:spPr>
        </p:sp>
        <p:sp>
          <p:nvSpPr>
            <p:cNvPr id="42" name="Freeform 42"/>
            <p:cNvSpPr/>
            <p:nvPr/>
          </p:nvSpPr>
          <p:spPr>
            <a:xfrm>
              <a:off x="6635750" y="1790700"/>
              <a:ext cx="177800" cy="228600"/>
            </a:xfrm>
            <a:custGeom>
              <a:avLst/>
              <a:gdLst/>
              <a:ahLst/>
              <a:cxnLst/>
              <a:rect l="l" t="t" r="r" b="b"/>
              <a:pathLst>
                <a:path w="177800" h="228600">
                  <a:moveTo>
                    <a:pt x="101600" y="0"/>
                  </a:moveTo>
                  <a:lnTo>
                    <a:pt x="101600" y="88900"/>
                  </a:lnTo>
                  <a:lnTo>
                    <a:pt x="177800" y="88900"/>
                  </a:lnTo>
                  <a:lnTo>
                    <a:pt x="76200" y="228600"/>
                  </a:lnTo>
                  <a:lnTo>
                    <a:pt x="76200" y="139700"/>
                  </a:lnTo>
                  <a:lnTo>
                    <a:pt x="0" y="139700"/>
                  </a:lnTo>
                  <a:lnTo>
                    <a:pt x="101600" y="0"/>
                  </a:lnTo>
                </a:path>
              </a:pathLst>
            </a:custGeom>
            <a:noFill/>
            <a:ln w="19050">
              <a:solidFill>
                <a:srgbClr val="1A365D"/>
              </a:solidFill>
            </a:ln>
          </p:spPr>
        </p:sp>
        <p:sp>
          <p:nvSpPr>
            <p:cNvPr id="43" name="TextBox 43"/>
            <p:cNvSpPr txBox="1"/>
            <p:nvPr/>
          </p:nvSpPr>
          <p:spPr>
            <a:xfrm>
              <a:off x="6559868" y="2237899"/>
              <a:ext cx="891648"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TRAINING TIME</a:t>
              </a:r>
            </a:p>
          </p:txBody>
        </p:sp>
        <p:sp>
          <p:nvSpPr>
            <p:cNvPr id="44" name="TextBox 44"/>
            <p:cNvSpPr txBox="1"/>
            <p:nvPr/>
          </p:nvSpPr>
          <p:spPr>
            <a:xfrm>
              <a:off x="6558915" y="2458402"/>
              <a:ext cx="1293828"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Transformer (big)</a:t>
              </a:r>
            </a:p>
          </p:txBody>
        </p:sp>
        <p:sp>
          <p:nvSpPr>
            <p:cNvPr id="45" name="TextBox 45"/>
            <p:cNvSpPr txBox="1"/>
            <p:nvPr/>
          </p:nvSpPr>
          <p:spPr>
            <a:xfrm>
              <a:off x="6526530" y="2811780"/>
              <a:ext cx="2183301" cy="731520"/>
            </a:xfrm>
            <a:prstGeom prst="rect">
              <a:avLst/>
            </a:prstGeom>
            <a:noFill/>
            <a:ln>
              <a:noFill/>
            </a:ln>
          </p:spPr>
          <p:txBody>
            <a:bodyPr wrap="none" lIns="0" tIns="0" rIns="0" bIns="0" anchor="t" anchorCtr="0">
              <a:spAutoFit/>
            </a:bodyPr>
            <a:lstStyle/>
            <a:p>
              <a:pPr algn="l"/>
              <a:r>
                <a:rPr lang="zh-CN" sz="3600" b="1" dirty="0">
                  <a:solidFill>
                    <a:srgbClr val="1A365D"/>
                  </a:solidFill>
                  <a:latin typeface="Georgia"/>
                  <a:ea typeface="Microsoft YaHei"/>
                  <a:cs typeface="Georgia"/>
                </a:rPr>
                <a:t>3.5 days</a:t>
              </a:r>
            </a:p>
          </p:txBody>
        </p:sp>
        <p:grpSp>
          <p:nvGrpSpPr>
            <p:cNvPr id="56" name="Group 56"/>
            <p:cNvGrpSpPr/>
            <p:nvPr/>
          </p:nvGrpSpPr>
          <p:grpSpPr>
            <a:xfrm>
              <a:off x="6596062" y="3395662"/>
              <a:ext cx="142875" cy="142875"/>
              <a:chOff x="6596062" y="3395662"/>
              <a:chExt cx="142875" cy="142875"/>
            </a:xfrm>
          </p:grpSpPr>
          <p:sp>
            <p:nvSpPr>
              <p:cNvPr id="46" name="Freeform 46"/>
              <p:cNvSpPr/>
              <p:nvPr/>
            </p:nvSpPr>
            <p:spPr>
              <a:xfrm>
                <a:off x="6611938" y="3411538"/>
                <a:ext cx="111125" cy="111125"/>
              </a:xfrm>
              <a:custGeom>
                <a:avLst/>
                <a:gdLst/>
                <a:ahLst/>
                <a:cxnLst/>
                <a:rect l="l" t="t" r="r" b="b"/>
                <a:pathLst>
                  <a:path w="111125" h="111125">
                    <a:moveTo>
                      <a:pt x="0" y="7937"/>
                    </a:moveTo>
                    <a:cubicBezTo>
                      <a:pt x="0" y="3554"/>
                      <a:pt x="3554" y="0"/>
                      <a:pt x="7938" y="0"/>
                    </a:cubicBezTo>
                    <a:lnTo>
                      <a:pt x="103188" y="0"/>
                    </a:lnTo>
                    <a:cubicBezTo>
                      <a:pt x="107571" y="0"/>
                      <a:pt x="111125" y="3554"/>
                      <a:pt x="111125" y="7937"/>
                    </a:cubicBezTo>
                    <a:lnTo>
                      <a:pt x="111125" y="103187"/>
                    </a:lnTo>
                    <a:cubicBezTo>
                      <a:pt x="111125" y="107571"/>
                      <a:pt x="107571" y="111125"/>
                      <a:pt x="103188" y="111125"/>
                    </a:cubicBezTo>
                    <a:lnTo>
                      <a:pt x="7938" y="111125"/>
                    </a:lnTo>
                    <a:cubicBezTo>
                      <a:pt x="3554" y="111125"/>
                      <a:pt x="0" y="107571"/>
                      <a:pt x="0" y="103187"/>
                    </a:cubicBezTo>
                    <a:lnTo>
                      <a:pt x="0" y="7937"/>
                    </a:lnTo>
                  </a:path>
                </a:pathLst>
              </a:custGeom>
              <a:noFill/>
              <a:ln w="19050">
                <a:solidFill>
                  <a:srgbClr val="4A5568"/>
                </a:solidFill>
              </a:ln>
            </p:spPr>
          </p:sp>
          <p:sp>
            <p:nvSpPr>
              <p:cNvPr id="47" name="Freeform 47"/>
              <p:cNvSpPr/>
              <p:nvPr/>
            </p:nvSpPr>
            <p:spPr>
              <a:xfrm>
                <a:off x="6643688" y="3443288"/>
                <a:ext cx="47625" cy="47625"/>
              </a:xfrm>
              <a:custGeom>
                <a:avLst/>
                <a:gdLst/>
                <a:ahLst/>
                <a:cxnLst/>
                <a:rect l="l" t="t" r="r" b="b"/>
                <a:pathLst>
                  <a:path w="47625" h="47625">
                    <a:moveTo>
                      <a:pt x="0" y="0"/>
                    </a:moveTo>
                    <a:lnTo>
                      <a:pt x="47625" y="0"/>
                    </a:lnTo>
                    <a:lnTo>
                      <a:pt x="47625" y="47625"/>
                    </a:lnTo>
                    <a:lnTo>
                      <a:pt x="0" y="47625"/>
                    </a:lnTo>
                    <a:lnTo>
                      <a:pt x="0" y="0"/>
                    </a:lnTo>
                  </a:path>
                </a:pathLst>
              </a:custGeom>
              <a:noFill/>
              <a:ln w="19050">
                <a:solidFill>
                  <a:srgbClr val="4A5568"/>
                </a:solidFill>
              </a:ln>
            </p:spPr>
          </p:sp>
          <p:sp>
            <p:nvSpPr>
              <p:cNvPr id="48" name="Freeform 48"/>
              <p:cNvSpPr/>
              <p:nvPr/>
            </p:nvSpPr>
            <p:spPr>
              <a:xfrm>
                <a:off x="6596062" y="3451225"/>
                <a:ext cx="15875" cy="9525"/>
              </a:xfrm>
              <a:custGeom>
                <a:avLst/>
                <a:gdLst/>
                <a:ahLst/>
                <a:cxnLst/>
                <a:rect l="l" t="t" r="r" b="b"/>
                <a:pathLst>
                  <a:path w="15875" h="9525">
                    <a:moveTo>
                      <a:pt x="0" y="0"/>
                    </a:moveTo>
                    <a:lnTo>
                      <a:pt x="15875" y="0"/>
                    </a:lnTo>
                  </a:path>
                </a:pathLst>
              </a:custGeom>
              <a:noFill/>
              <a:ln w="19050">
                <a:solidFill>
                  <a:srgbClr val="4A5568"/>
                </a:solidFill>
              </a:ln>
            </p:spPr>
          </p:sp>
          <p:sp>
            <p:nvSpPr>
              <p:cNvPr id="49" name="Freeform 49"/>
              <p:cNvSpPr/>
              <p:nvPr/>
            </p:nvSpPr>
            <p:spPr>
              <a:xfrm>
                <a:off x="6596062" y="3482975"/>
                <a:ext cx="15875" cy="9525"/>
              </a:xfrm>
              <a:custGeom>
                <a:avLst/>
                <a:gdLst/>
                <a:ahLst/>
                <a:cxnLst/>
                <a:rect l="l" t="t" r="r" b="b"/>
                <a:pathLst>
                  <a:path w="15875" h="9525">
                    <a:moveTo>
                      <a:pt x="0" y="0"/>
                    </a:moveTo>
                    <a:lnTo>
                      <a:pt x="15875" y="0"/>
                    </a:lnTo>
                  </a:path>
                </a:pathLst>
              </a:custGeom>
              <a:noFill/>
              <a:ln w="19050">
                <a:solidFill>
                  <a:srgbClr val="4A5568"/>
                </a:solidFill>
              </a:ln>
            </p:spPr>
          </p:sp>
          <p:sp>
            <p:nvSpPr>
              <p:cNvPr id="50" name="Freeform 50"/>
              <p:cNvSpPr/>
              <p:nvPr/>
            </p:nvSpPr>
            <p:spPr>
              <a:xfrm>
                <a:off x="6651625" y="3395662"/>
                <a:ext cx="9525" cy="15875"/>
              </a:xfrm>
              <a:custGeom>
                <a:avLst/>
                <a:gdLst/>
                <a:ahLst/>
                <a:cxnLst/>
                <a:rect l="l" t="t" r="r" b="b"/>
                <a:pathLst>
                  <a:path w="9525" h="15875">
                    <a:moveTo>
                      <a:pt x="0" y="0"/>
                    </a:moveTo>
                    <a:lnTo>
                      <a:pt x="0" y="15875"/>
                    </a:lnTo>
                  </a:path>
                </a:pathLst>
              </a:custGeom>
              <a:noFill/>
              <a:ln w="19050">
                <a:solidFill>
                  <a:srgbClr val="4A5568"/>
                </a:solidFill>
              </a:ln>
            </p:spPr>
          </p:sp>
          <p:sp>
            <p:nvSpPr>
              <p:cNvPr id="51" name="Freeform 51"/>
              <p:cNvSpPr/>
              <p:nvPr/>
            </p:nvSpPr>
            <p:spPr>
              <a:xfrm>
                <a:off x="6683375" y="3395662"/>
                <a:ext cx="9525" cy="15875"/>
              </a:xfrm>
              <a:custGeom>
                <a:avLst/>
                <a:gdLst/>
                <a:ahLst/>
                <a:cxnLst/>
                <a:rect l="l" t="t" r="r" b="b"/>
                <a:pathLst>
                  <a:path w="9525" h="15875">
                    <a:moveTo>
                      <a:pt x="0" y="0"/>
                    </a:moveTo>
                    <a:lnTo>
                      <a:pt x="0" y="15875"/>
                    </a:lnTo>
                  </a:path>
                </a:pathLst>
              </a:custGeom>
              <a:noFill/>
              <a:ln w="19050">
                <a:solidFill>
                  <a:srgbClr val="4A5568"/>
                </a:solidFill>
              </a:ln>
            </p:spPr>
          </p:sp>
          <p:sp>
            <p:nvSpPr>
              <p:cNvPr id="52" name="Freeform 52"/>
              <p:cNvSpPr/>
              <p:nvPr/>
            </p:nvSpPr>
            <p:spPr>
              <a:xfrm>
                <a:off x="6723062" y="3451225"/>
                <a:ext cx="15875" cy="9525"/>
              </a:xfrm>
              <a:custGeom>
                <a:avLst/>
                <a:gdLst/>
                <a:ahLst/>
                <a:cxnLst/>
                <a:rect l="l" t="t" r="r" b="b"/>
                <a:pathLst>
                  <a:path w="15875" h="9525">
                    <a:moveTo>
                      <a:pt x="15875" y="0"/>
                    </a:moveTo>
                    <a:lnTo>
                      <a:pt x="0" y="0"/>
                    </a:lnTo>
                  </a:path>
                </a:pathLst>
              </a:custGeom>
              <a:noFill/>
              <a:ln w="19050">
                <a:solidFill>
                  <a:srgbClr val="4A5568"/>
                </a:solidFill>
              </a:ln>
            </p:spPr>
          </p:sp>
          <p:sp>
            <p:nvSpPr>
              <p:cNvPr id="53" name="Freeform 53"/>
              <p:cNvSpPr/>
              <p:nvPr/>
            </p:nvSpPr>
            <p:spPr>
              <a:xfrm>
                <a:off x="6723062" y="3482975"/>
                <a:ext cx="15875" cy="9525"/>
              </a:xfrm>
              <a:custGeom>
                <a:avLst/>
                <a:gdLst/>
                <a:ahLst/>
                <a:cxnLst/>
                <a:rect l="l" t="t" r="r" b="b"/>
                <a:pathLst>
                  <a:path w="15875" h="9525">
                    <a:moveTo>
                      <a:pt x="15875" y="0"/>
                    </a:moveTo>
                    <a:lnTo>
                      <a:pt x="0" y="0"/>
                    </a:lnTo>
                  </a:path>
                </a:pathLst>
              </a:custGeom>
              <a:noFill/>
              <a:ln w="19050">
                <a:solidFill>
                  <a:srgbClr val="4A5568"/>
                </a:solidFill>
              </a:ln>
            </p:spPr>
          </p:sp>
          <p:sp>
            <p:nvSpPr>
              <p:cNvPr id="54" name="Freeform 54"/>
              <p:cNvSpPr/>
              <p:nvPr/>
            </p:nvSpPr>
            <p:spPr>
              <a:xfrm>
                <a:off x="6683375" y="3522662"/>
                <a:ext cx="9525" cy="15875"/>
              </a:xfrm>
              <a:custGeom>
                <a:avLst/>
                <a:gdLst/>
                <a:ahLst/>
                <a:cxnLst/>
                <a:rect l="l" t="t" r="r" b="b"/>
                <a:pathLst>
                  <a:path w="9525" h="15875">
                    <a:moveTo>
                      <a:pt x="0" y="15875"/>
                    </a:moveTo>
                    <a:lnTo>
                      <a:pt x="0" y="0"/>
                    </a:lnTo>
                  </a:path>
                </a:pathLst>
              </a:custGeom>
              <a:noFill/>
              <a:ln w="19050">
                <a:solidFill>
                  <a:srgbClr val="4A5568"/>
                </a:solidFill>
              </a:ln>
            </p:spPr>
          </p:sp>
          <p:sp>
            <p:nvSpPr>
              <p:cNvPr id="55" name="Freeform 55"/>
              <p:cNvSpPr/>
              <p:nvPr/>
            </p:nvSpPr>
            <p:spPr>
              <a:xfrm>
                <a:off x="6651625" y="3522662"/>
                <a:ext cx="9525" cy="15875"/>
              </a:xfrm>
              <a:custGeom>
                <a:avLst/>
                <a:gdLst/>
                <a:ahLst/>
                <a:cxnLst/>
                <a:rect l="l" t="t" r="r" b="b"/>
                <a:pathLst>
                  <a:path w="9525" h="15875">
                    <a:moveTo>
                      <a:pt x="0" y="15875"/>
                    </a:moveTo>
                    <a:lnTo>
                      <a:pt x="0" y="0"/>
                    </a:lnTo>
                  </a:path>
                </a:pathLst>
              </a:custGeom>
              <a:noFill/>
              <a:ln w="19050">
                <a:solidFill>
                  <a:srgbClr val="4A5568"/>
                </a:solidFill>
              </a:ln>
            </p:spPr>
          </p:sp>
        </p:grpSp>
        <p:sp>
          <p:nvSpPr>
            <p:cNvPr id="57" name="TextBox 57"/>
            <p:cNvSpPr txBox="1"/>
            <p:nvPr/>
          </p:nvSpPr>
          <p:spPr>
            <a:xfrm>
              <a:off x="6807518" y="3418999"/>
              <a:ext cx="967383"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on 8× P100 GPUs</a:t>
              </a:r>
            </a:p>
          </p:txBody>
        </p:sp>
      </p:grpSp>
      <p:grpSp>
        <p:nvGrpSpPr>
          <p:cNvPr id="69" name="Group 69"/>
          <p:cNvGrpSpPr/>
          <p:nvPr/>
        </p:nvGrpSpPr>
        <p:grpSpPr>
          <a:xfrm>
            <a:off x="9286875" y="1524000"/>
            <a:ext cx="2333625" cy="2286000"/>
            <a:chOff x="9286875" y="1524000"/>
            <a:chExt cx="2333625" cy="2286000"/>
          </a:xfrm>
        </p:grpSpPr>
        <p:sp>
          <p:nvSpPr>
            <p:cNvPr id="59" name="Rectangle 59"/>
            <p:cNvSpPr/>
            <p:nvPr/>
          </p:nvSpPr>
          <p:spPr>
            <a:xfrm>
              <a:off x="9286875" y="1524000"/>
              <a:ext cx="2333625" cy="2286000"/>
            </a:xfrm>
            <a:prstGeom prst="roundRect">
              <a:avLst>
                <a:gd name="adj" fmla="val 5000"/>
              </a:avLst>
            </a:prstGeom>
            <a:solidFill>
              <a:srgbClr val="FFFFFF"/>
            </a:solidFill>
            <a:ln w="14288">
              <a:solidFill>
                <a:srgbClr val="E2E8F0"/>
              </a:solidFill>
            </a:ln>
            <a:effectLst>
              <a:outerShdw blurRad="76200" dist="28575" dir="5400000" algn="ctr" rotWithShape="0">
                <a:srgbClr val="1A365D">
                  <a:alpha val="5250"/>
                </a:srgbClr>
              </a:outerShdw>
            </a:effectLst>
          </p:spPr>
        </p:sp>
        <p:sp>
          <p:nvSpPr>
            <p:cNvPr id="60" name="Rectangle 60"/>
            <p:cNvSpPr/>
            <p:nvPr/>
          </p:nvSpPr>
          <p:spPr>
            <a:xfrm>
              <a:off x="9286875" y="1524000"/>
              <a:ext cx="57150" cy="2286000"/>
            </a:xfrm>
            <a:prstGeom prst="roundRect">
              <a:avLst>
                <a:gd name="adj" fmla="val 50000"/>
              </a:avLst>
            </a:prstGeom>
            <a:solidFill>
              <a:srgbClr val="3182CE"/>
            </a:solidFill>
            <a:ln>
              <a:noFill/>
            </a:ln>
          </p:spPr>
        </p:sp>
        <p:grpSp>
          <p:nvGrpSpPr>
            <p:cNvPr id="63" name="Group 63"/>
            <p:cNvGrpSpPr/>
            <p:nvPr/>
          </p:nvGrpSpPr>
          <p:grpSpPr>
            <a:xfrm>
              <a:off x="9515475" y="1828800"/>
              <a:ext cx="228600" cy="152400"/>
              <a:chOff x="9515475" y="1828800"/>
              <a:chExt cx="228600" cy="152400"/>
            </a:xfrm>
          </p:grpSpPr>
          <p:sp>
            <p:nvSpPr>
              <p:cNvPr id="61" name="Freeform 61"/>
              <p:cNvSpPr/>
              <p:nvPr/>
            </p:nvSpPr>
            <p:spPr>
              <a:xfrm>
                <a:off x="9604375" y="1879600"/>
                <a:ext cx="50800" cy="50800"/>
              </a:xfrm>
              <a:custGeom>
                <a:avLst/>
                <a:gdLst/>
                <a:ahLst/>
                <a:cxnLst/>
                <a:rect l="l" t="t" r="r" b="b"/>
                <a:pathLst>
                  <a:path w="50800" h="50800">
                    <a:moveTo>
                      <a:pt x="0" y="25400"/>
                    </a:moveTo>
                    <a:cubicBezTo>
                      <a:pt x="0" y="39428"/>
                      <a:pt x="11372" y="50800"/>
                      <a:pt x="25400" y="50800"/>
                    </a:cubicBezTo>
                    <a:cubicBezTo>
                      <a:pt x="39428" y="50800"/>
                      <a:pt x="50800" y="39428"/>
                      <a:pt x="50800" y="25400"/>
                    </a:cubicBezTo>
                    <a:cubicBezTo>
                      <a:pt x="50800" y="11372"/>
                      <a:pt x="39428" y="0"/>
                      <a:pt x="25400" y="0"/>
                    </a:cubicBezTo>
                    <a:cubicBezTo>
                      <a:pt x="11372" y="0"/>
                      <a:pt x="0" y="11372"/>
                      <a:pt x="0" y="25400"/>
                    </a:cubicBezTo>
                  </a:path>
                </a:pathLst>
              </a:custGeom>
              <a:noFill/>
              <a:ln w="19050">
                <a:solidFill>
                  <a:srgbClr val="3182CE"/>
                </a:solidFill>
              </a:ln>
            </p:spPr>
          </p:sp>
          <p:sp>
            <p:nvSpPr>
              <p:cNvPr id="62" name="Freeform 62"/>
              <p:cNvSpPr/>
              <p:nvPr/>
            </p:nvSpPr>
            <p:spPr>
              <a:xfrm>
                <a:off x="9515475" y="1828800"/>
                <a:ext cx="228600" cy="152400"/>
              </a:xfrm>
              <a:custGeom>
                <a:avLst/>
                <a:gdLst/>
                <a:ahLst/>
                <a:cxnLst/>
                <a:rect l="l" t="t" r="r" b="b"/>
                <a:pathLst>
                  <a:path w="228600" h="152400">
                    <a:moveTo>
                      <a:pt x="228600" y="76200"/>
                    </a:moveTo>
                    <a:cubicBezTo>
                      <a:pt x="198120" y="127000"/>
                      <a:pt x="160020" y="152400"/>
                      <a:pt x="114300" y="152400"/>
                    </a:cubicBezTo>
                    <a:cubicBezTo>
                      <a:pt x="68580" y="152400"/>
                      <a:pt x="30480" y="127000"/>
                      <a:pt x="0" y="76200"/>
                    </a:cubicBezTo>
                    <a:cubicBezTo>
                      <a:pt x="30480" y="25400"/>
                      <a:pt x="68580" y="0"/>
                      <a:pt x="114300" y="0"/>
                    </a:cubicBezTo>
                    <a:cubicBezTo>
                      <a:pt x="160020" y="0"/>
                      <a:pt x="198120" y="25400"/>
                      <a:pt x="228600" y="76200"/>
                    </a:cubicBezTo>
                  </a:path>
                </a:pathLst>
              </a:custGeom>
              <a:noFill/>
              <a:ln w="19050">
                <a:solidFill>
                  <a:srgbClr val="3182CE"/>
                </a:solidFill>
              </a:ln>
            </p:spPr>
          </p:sp>
        </p:grpSp>
        <p:sp>
          <p:nvSpPr>
            <p:cNvPr id="64" name="TextBox 64"/>
            <p:cNvSpPr txBox="1"/>
            <p:nvPr/>
          </p:nvSpPr>
          <p:spPr>
            <a:xfrm>
              <a:off x="9464992" y="2237899"/>
              <a:ext cx="891648"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ARCHITECTURE</a:t>
              </a:r>
            </a:p>
          </p:txBody>
        </p:sp>
        <p:sp>
          <p:nvSpPr>
            <p:cNvPr id="65" name="TextBox 65"/>
            <p:cNvSpPr txBox="1"/>
            <p:nvPr/>
          </p:nvSpPr>
          <p:spPr>
            <a:xfrm>
              <a:off x="9464040" y="2458402"/>
              <a:ext cx="1006793"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building blocks</a:t>
              </a:r>
            </a:p>
          </p:txBody>
        </p:sp>
        <p:sp>
          <p:nvSpPr>
            <p:cNvPr id="66" name="TextBox 66"/>
            <p:cNvSpPr txBox="1"/>
            <p:nvPr/>
          </p:nvSpPr>
          <p:spPr>
            <a:xfrm>
              <a:off x="9439275" y="2686050"/>
              <a:ext cx="2050447" cy="609600"/>
            </a:xfrm>
            <a:prstGeom prst="rect">
              <a:avLst/>
            </a:prstGeom>
            <a:noFill/>
            <a:ln>
              <a:noFill/>
            </a:ln>
          </p:spPr>
          <p:txBody>
            <a:bodyPr wrap="none" lIns="0" tIns="0" rIns="0" bIns="0" anchor="t" anchorCtr="0">
              <a:spAutoFit/>
            </a:bodyPr>
            <a:lstStyle/>
            <a:p>
              <a:pPr algn="l"/>
              <a:r>
                <a:rPr lang="zh-CN" sz="3000" b="1" dirty="0">
                  <a:solidFill>
                    <a:srgbClr val="1A365D"/>
                  </a:solidFill>
                  <a:latin typeface="Georgia"/>
                  <a:ea typeface="Microsoft YaHei"/>
                  <a:cs typeface="Georgia"/>
                </a:rPr>
                <a:t>Attention</a:t>
              </a:r>
            </a:p>
          </p:txBody>
        </p:sp>
        <p:sp>
          <p:nvSpPr>
            <p:cNvPr id="67" name="TextBox 67"/>
            <p:cNvSpPr txBox="1"/>
            <p:nvPr/>
          </p:nvSpPr>
          <p:spPr>
            <a:xfrm>
              <a:off x="9456420" y="3117532"/>
              <a:ext cx="470964" cy="335280"/>
            </a:xfrm>
            <a:prstGeom prst="rect">
              <a:avLst/>
            </a:prstGeom>
            <a:noFill/>
            <a:ln>
              <a:noFill/>
            </a:ln>
          </p:spPr>
          <p:txBody>
            <a:bodyPr wrap="none" lIns="0" tIns="0" rIns="0" bIns="0" anchor="t" anchorCtr="0">
              <a:spAutoFit/>
            </a:bodyPr>
            <a:lstStyle/>
            <a:p>
              <a:pPr algn="l"/>
              <a:r>
                <a:rPr lang="zh-CN" sz="1650" i="1" dirty="0">
                  <a:solidFill>
                    <a:srgbClr val="4A5568"/>
                  </a:solidFill>
                  <a:latin typeface="Georgia"/>
                  <a:ea typeface="Microsoft YaHei"/>
                  <a:cs typeface="Georgia"/>
                </a:rPr>
                <a:t>only</a:t>
              </a:r>
            </a:p>
          </p:txBody>
        </p:sp>
        <p:sp>
          <p:nvSpPr>
            <p:cNvPr id="68" name="TextBox 68"/>
            <p:cNvSpPr txBox="1"/>
            <p:nvPr/>
          </p:nvSpPr>
          <p:spPr>
            <a:xfrm>
              <a:off x="9464992" y="3476149"/>
              <a:ext cx="1975009"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no recurrence · no convolution</a:t>
              </a:r>
            </a:p>
          </p:txBody>
        </p:sp>
      </p:grpSp>
      <p:grpSp>
        <p:nvGrpSpPr>
          <p:cNvPr id="77" name="Group 77"/>
          <p:cNvGrpSpPr/>
          <p:nvPr/>
        </p:nvGrpSpPr>
        <p:grpSpPr>
          <a:xfrm>
            <a:off x="571500" y="4286250"/>
            <a:ext cx="11049000" cy="1562100"/>
            <a:chOff x="571500" y="4286250"/>
            <a:chExt cx="11049000" cy="1562100"/>
          </a:xfrm>
        </p:grpSpPr>
        <p:sp>
          <p:nvSpPr>
            <p:cNvPr id="70" name="Rectangle 70"/>
            <p:cNvSpPr/>
            <p:nvPr/>
          </p:nvSpPr>
          <p:spPr>
            <a:xfrm>
              <a:off x="571500" y="4286250"/>
              <a:ext cx="11049000" cy="1524000"/>
            </a:xfrm>
            <a:prstGeom prst="roundRect">
              <a:avLst>
                <a:gd name="adj" fmla="val 7500"/>
              </a:avLst>
            </a:prstGeom>
            <a:solidFill>
              <a:srgbClr val="F5F7FA"/>
            </a:solidFill>
            <a:ln w="9525">
              <a:solidFill>
                <a:srgbClr val="E2E8F0"/>
              </a:solidFill>
            </a:ln>
          </p:spPr>
        </p:sp>
        <p:sp>
          <p:nvSpPr>
            <p:cNvPr id="71" name="Rectangle 71"/>
            <p:cNvSpPr/>
            <p:nvPr/>
          </p:nvSpPr>
          <p:spPr>
            <a:xfrm>
              <a:off x="571500" y="4286250"/>
              <a:ext cx="57150" cy="1524000"/>
            </a:xfrm>
            <a:prstGeom prst="roundRect">
              <a:avLst>
                <a:gd name="adj" fmla="val 50000"/>
              </a:avLst>
            </a:prstGeom>
            <a:solidFill>
              <a:srgbClr val="1A365D"/>
            </a:solidFill>
            <a:ln>
              <a:noFill/>
            </a:ln>
          </p:spPr>
        </p:sp>
        <p:sp>
          <p:nvSpPr>
            <p:cNvPr id="72" name="TextBox 72"/>
            <p:cNvSpPr txBox="1"/>
            <p:nvPr/>
          </p:nvSpPr>
          <p:spPr>
            <a:xfrm>
              <a:off x="940118" y="4561999"/>
              <a:ext cx="857519"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THE HEADLINE</a:t>
              </a:r>
            </a:p>
          </p:txBody>
        </p:sp>
        <p:sp>
          <p:nvSpPr>
            <p:cNvPr id="73" name="TextBox 73"/>
            <p:cNvSpPr txBox="1"/>
            <p:nvPr/>
          </p:nvSpPr>
          <p:spPr>
            <a:xfrm>
              <a:off x="931545" y="4774882"/>
              <a:ext cx="6972776" cy="335280"/>
            </a:xfrm>
            <a:prstGeom prst="rect">
              <a:avLst/>
            </a:prstGeom>
            <a:noFill/>
            <a:ln>
              <a:noFill/>
            </a:ln>
          </p:spPr>
          <p:txBody>
            <a:bodyPr wrap="none" lIns="0" tIns="0" rIns="0" bIns="0" anchor="t" anchorCtr="0">
              <a:spAutoFit/>
            </a:bodyPr>
            <a:lstStyle/>
            <a:p>
              <a:pPr algn="l"/>
              <a:r>
                <a:rPr lang="zh-CN" sz="1650" b="1" dirty="0">
                  <a:solidFill>
                    <a:srgbClr val="1A365D"/>
                  </a:solidFill>
                  <a:latin typeface="Georgia"/>
                  <a:ea typeface="Microsoft YaHei"/>
                  <a:cs typeface="Georgia"/>
                </a:rPr>
                <a:t xml:space="preserve">The Transformer reaches </a:t>
              </a:r>
              <a:r>
                <a:rPr lang="zh-CN" sz="1650" b="1" dirty="0">
                  <a:solidFill>
                    <a:srgbClr val="3182CE"/>
                  </a:solidFill>
                  <a:latin typeface="Georgia"/>
                  <a:ea typeface="Microsoft YaHei"/>
                  <a:cs typeface="Georgia"/>
                </a:rPr>
                <a:t>new translation SOTA</a:t>
              </a:r>
              <a:r>
                <a:rPr lang="zh-CN" sz="1650" b="1" dirty="0">
                  <a:solidFill>
                    <a:srgbClr val="1A365D"/>
                  </a:solidFill>
                  <a:latin typeface="Georgia"/>
                  <a:ea typeface="Microsoft YaHei"/>
                  <a:cs typeface="Georgia"/>
                </a:rPr>
                <a:t xml:space="preserve"> while training</a:t>
              </a:r>
            </a:p>
          </p:txBody>
        </p:sp>
        <p:sp>
          <p:nvSpPr>
            <p:cNvPr id="74" name="TextBox 74"/>
            <p:cNvSpPr txBox="1"/>
            <p:nvPr/>
          </p:nvSpPr>
          <p:spPr>
            <a:xfrm>
              <a:off x="931545" y="5041582"/>
              <a:ext cx="5182302" cy="335280"/>
            </a:xfrm>
            <a:prstGeom prst="rect">
              <a:avLst/>
            </a:prstGeom>
            <a:noFill/>
            <a:ln>
              <a:noFill/>
            </a:ln>
          </p:spPr>
          <p:txBody>
            <a:bodyPr wrap="none" lIns="0" tIns="0" rIns="0" bIns="0" anchor="t" anchorCtr="0">
              <a:spAutoFit/>
            </a:bodyPr>
            <a:lstStyle/>
            <a:p>
              <a:pPr algn="l"/>
              <a:r>
                <a:rPr lang="zh-CN" sz="1650" b="1" dirty="0">
                  <a:solidFill>
                    <a:srgbClr val="1A365D"/>
                  </a:solidFill>
                  <a:latin typeface="Georgia"/>
                  <a:ea typeface="Microsoft YaHei"/>
                  <a:cs typeface="Georgia"/>
                </a:rPr>
                <a:t xml:space="preserve">in </a:t>
              </a:r>
              <a:r>
                <a:rPr lang="zh-CN" sz="1650" b="1" dirty="0">
                  <a:solidFill>
                    <a:srgbClr val="3182CE"/>
                  </a:solidFill>
                  <a:latin typeface="Georgia"/>
                  <a:ea typeface="Microsoft YaHei"/>
                  <a:cs typeface="Georgia"/>
                </a:rPr>
                <a:t>a fraction of the time</a:t>
              </a:r>
              <a:r>
                <a:rPr lang="zh-CN" sz="1650" b="1" dirty="0">
                  <a:solidFill>
                    <a:srgbClr val="1A365D"/>
                  </a:solidFill>
                  <a:latin typeface="Georgia"/>
                  <a:ea typeface="Microsoft YaHei"/>
                  <a:cs typeface="Georgia"/>
                </a:rPr>
                <a:t xml:space="preserve"> of strong baselines.</a:t>
              </a:r>
            </a:p>
          </p:txBody>
        </p:sp>
        <p:sp>
          <p:nvSpPr>
            <p:cNvPr id="75" name="TextBox 75"/>
            <p:cNvSpPr txBox="1"/>
            <p:nvPr/>
          </p:nvSpPr>
          <p:spPr>
            <a:xfrm>
              <a:off x="937260" y="5394960"/>
              <a:ext cx="6783324" cy="243840"/>
            </a:xfrm>
            <a:prstGeom prst="rect">
              <a:avLst/>
            </a:prstGeom>
            <a:noFill/>
            <a:ln>
              <a:noFill/>
            </a:ln>
          </p:spPr>
          <p:txBody>
            <a:bodyPr wrap="none" lIns="0" tIns="0" rIns="0" bIns="0" anchor="t" anchorCtr="0">
              <a:spAutoFit/>
            </a:bodyPr>
            <a:lstStyle/>
            <a:p>
              <a:pPr algn="l"/>
              <a:r>
                <a:rPr lang="zh-CN" sz="1200" dirty="0">
                  <a:solidFill>
                    <a:srgbClr val="4A5568"/>
                  </a:solidFill>
                  <a:latin typeface="Arial"/>
                  <a:ea typeface="Microsoft YaHei"/>
                  <a:cs typeface="Arial"/>
                </a:rPr>
                <a:t>Quality up · cost down · parallelization unlocked. The whole rest of the paper explains</a:t>
              </a:r>
            </a:p>
          </p:txBody>
        </p:sp>
        <p:sp>
          <p:nvSpPr>
            <p:cNvPr id="76" name="TextBox 76"/>
            <p:cNvSpPr txBox="1"/>
            <p:nvPr/>
          </p:nvSpPr>
          <p:spPr>
            <a:xfrm>
              <a:off x="937260" y="5604510"/>
              <a:ext cx="5751195" cy="243840"/>
            </a:xfrm>
            <a:prstGeom prst="rect">
              <a:avLst/>
            </a:prstGeom>
            <a:noFill/>
            <a:ln>
              <a:noFill/>
            </a:ln>
          </p:spPr>
          <p:txBody>
            <a:bodyPr wrap="none" lIns="0" tIns="0" rIns="0" bIns="0" anchor="t" anchorCtr="0">
              <a:spAutoFit/>
            </a:bodyPr>
            <a:lstStyle/>
            <a:p>
              <a:pPr algn="l"/>
              <a:r>
                <a:rPr lang="zh-CN" sz="1200" dirty="0">
                  <a:solidFill>
                    <a:srgbClr val="4A5568"/>
                  </a:solidFill>
                  <a:latin typeface="Arial"/>
                  <a:ea typeface="Microsoft YaHei"/>
                  <a:cs typeface="Arial"/>
                </a:rPr>
                <a:t>how attention alone makes this possible — and why nothing else is needed.</a:t>
              </a:r>
            </a:p>
          </p:txBody>
        </p:sp>
      </p:grpSp>
      <p:grpSp>
        <p:nvGrpSpPr>
          <p:cNvPr id="80" name="Group 80"/>
          <p:cNvGrpSpPr/>
          <p:nvPr/>
        </p:nvGrpSpPr>
        <p:grpSpPr>
          <a:xfrm>
            <a:off x="561022" y="6521291"/>
            <a:ext cx="11069955" cy="167640"/>
            <a:chOff x="561022" y="6521291"/>
            <a:chExt cx="11069955" cy="167640"/>
          </a:xfrm>
        </p:grpSpPr>
        <p:sp>
          <p:nvSpPr>
            <p:cNvPr id="78" name="TextBox 78"/>
            <p:cNvSpPr txBox="1"/>
            <p:nvPr/>
          </p:nvSpPr>
          <p:spPr>
            <a:xfrm>
              <a:off x="561022" y="6521291"/>
              <a:ext cx="3689914"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Table 2 (BLEU) and §5.2 (training cost)</a:t>
              </a:r>
            </a:p>
          </p:txBody>
        </p:sp>
        <p:sp>
          <p:nvSpPr>
            <p:cNvPr id="79" name="TextBox 79"/>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02</a:t>
              </a:r>
            </a:p>
          </p:txBody>
        </p:sp>
      </p:grpSp>
      <p:pic>
        <p:nvPicPr>
          <p:cNvPr id="81" name="narration2.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300" advTm="45548">
    <p:fade/>
  </p:transition>
  <p:timing>
    <p:tnLst>
      <p:par>
        <p:cTn id="1" dur="indefinite" restart="never" nodeType="tmRoot">
          <p:childTnLst>
            <p:audio>
              <p:cMediaNode vol="80000">
                <p:cTn id="24" fill="hold" display="0">
                  <p:stCondLst>
                    <p:cond delay="0"/>
                  </p:stCondLst>
                </p:cTn>
                <p:tgtEl>
                  <p:spTgt spid="81"/>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image">
                                      <p:cBhvr>
                                        <p:cTn id="7" dur="420"/>
                                        <p:tgtEl>
                                          <p:spTgt spid="24"/>
                                        </p:tgtEl>
                                      </p:cBhvr>
                                    </p:animEffect>
                                  </p:childTnLst>
                                </p:cTn>
                              </p:par>
                            </p:childTnLst>
                          </p:cTn>
                        </p:par>
                        <p:par>
                          <p:cTn id="8" fill="hold">
                            <p:stCondLst>
                              <p:cond delay="540"/>
                            </p:stCondLst>
                            <p:childTnLst>
                              <p:par>
                                <p:cTn id="9" presetID="23"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image">
                                      <p:cBhvr>
                                        <p:cTn id="11" dur="420"/>
                                        <p:tgtEl>
                                          <p:spTgt spid="39"/>
                                        </p:tgtEl>
                                      </p:cBhvr>
                                    </p:animEffect>
                                  </p:childTnLst>
                                </p:cTn>
                              </p:par>
                            </p:childTnLst>
                          </p:cTn>
                        </p:par>
                        <p:par>
                          <p:cTn id="12" fill="hold">
                            <p:stCondLst>
                              <p:cond delay="1080"/>
                            </p:stCondLst>
                            <p:childTnLst>
                              <p:par>
                                <p:cTn id="13" presetID="23" presetClass="entr" presetSubtype="0" fill="hold" nodeType="after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image">
                                      <p:cBhvr>
                                        <p:cTn id="15" dur="380"/>
                                        <p:tgtEl>
                                          <p:spTgt spid="58"/>
                                        </p:tgtEl>
                                      </p:cBhvr>
                                    </p:animEffect>
                                  </p:childTnLst>
                                </p:cTn>
                              </p:par>
                            </p:childTnLst>
                          </p:cTn>
                        </p:par>
                        <p:par>
                          <p:cTn id="16" fill="hold">
                            <p:stCondLst>
                              <p:cond delay="1580"/>
                            </p:stCondLst>
                            <p:childTnLst>
                              <p:par>
                                <p:cTn id="17" presetID="23" presetClass="entr" presetSubtype="0" fill="hold"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image">
                                      <p:cBhvr>
                                        <p:cTn id="19" dur="380"/>
                                        <p:tgtEl>
                                          <p:spTgt spid="69"/>
                                        </p:tgtEl>
                                      </p:cBhvr>
                                    </p:animEffect>
                                  </p:childTnLst>
                                </p:cTn>
                              </p:par>
                            </p:childTnLst>
                          </p:cTn>
                        </p:par>
                        <p:par>
                          <p:cTn id="20" fill="hold">
                            <p:stCondLst>
                              <p:cond delay="2180"/>
                            </p:stCondLst>
                            <p:childTnLst>
                              <p:par>
                                <p:cTn id="21" presetID="10" presetClass="entr" presetSubtype="0" fill="hold" nodeType="after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fade">
                                      <p:cBhvr>
                                        <p:cTn id="23"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9" grpId="0"/>
      <p:bldP spid="58" grpId="0"/>
      <p:bldP spid="69" grpId="0"/>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2286000"/>
            </a:xfrm>
            <a:prstGeom prst="rect">
              <a:avLst/>
            </a:prstGeom>
            <a:gradFill>
              <a:gsLst>
                <a:gs pos="0">
                  <a:srgbClr val="FFFFFF">
                    <a:alpha val="95000"/>
                  </a:srgbClr>
                </a:gs>
                <a:gs pos="100000">
                  <a:srgbClr val="FFFFFF">
                    <a:alpha val="0"/>
                  </a:srgbClr>
                </a:gs>
              </a:gsLst>
              <a:lin ang="5400000" scaled="1"/>
            </a:gradFill>
            <a:ln>
              <a:noFill/>
            </a:ln>
          </p:spPr>
        </p:sp>
      </p:grpSp>
      <p:grpSp>
        <p:nvGrpSpPr>
          <p:cNvPr id="10" name="Group 10"/>
          <p:cNvGrpSpPr/>
          <p:nvPr/>
        </p:nvGrpSpPr>
        <p:grpSpPr>
          <a:xfrm>
            <a:off x="723900" y="647700"/>
            <a:ext cx="9023318" cy="1447800"/>
            <a:chOff x="723900" y="647700"/>
            <a:chExt cx="9023318" cy="1447800"/>
          </a:xfrm>
        </p:grpSpPr>
        <p:sp>
          <p:nvSpPr>
            <p:cNvPr id="6" name="Rectangle 6"/>
            <p:cNvSpPr/>
            <p:nvPr/>
          </p:nvSpPr>
          <p:spPr>
            <a:xfrm>
              <a:off x="762000" y="647700"/>
              <a:ext cx="571500" cy="28575"/>
            </a:xfrm>
            <a:prstGeom prst="rect">
              <a:avLst/>
            </a:prstGeom>
            <a:solidFill>
              <a:srgbClr val="3182CE"/>
            </a:solidFill>
            <a:ln>
              <a:noFill/>
            </a:ln>
          </p:spPr>
        </p:sp>
        <p:sp>
          <p:nvSpPr>
            <p:cNvPr id="7" name="TextBox 7"/>
            <p:cNvSpPr txBox="1"/>
            <p:nvPr/>
          </p:nvSpPr>
          <p:spPr>
            <a:xfrm>
              <a:off x="749618" y="809149"/>
              <a:ext cx="2297774"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PART 2 · MOTIVATION &amp; BACKGROUND</a:t>
              </a:r>
            </a:p>
          </p:txBody>
        </p:sp>
        <p:sp>
          <p:nvSpPr>
            <p:cNvPr id="8" name="TextBox 8"/>
            <p:cNvSpPr txBox="1"/>
            <p:nvPr/>
          </p:nvSpPr>
          <p:spPr>
            <a:xfrm>
              <a:off x="723900" y="1066800"/>
              <a:ext cx="9023318" cy="609600"/>
            </a:xfrm>
            <a:prstGeom prst="rect">
              <a:avLst/>
            </a:prstGeom>
            <a:noFill/>
            <a:ln>
              <a:noFill/>
            </a:ln>
          </p:spPr>
          <p:txBody>
            <a:bodyPr wrap="none" lIns="0" tIns="0" rIns="0" bIns="0" anchor="t" anchorCtr="0">
              <a:spAutoFit/>
            </a:bodyPr>
            <a:lstStyle/>
            <a:p>
              <a:pPr algn="l"/>
              <a:r>
                <a:rPr lang="zh-CN" sz="3000" b="1" dirty="0">
                  <a:solidFill>
                    <a:srgbClr val="1A365D"/>
                  </a:solidFill>
                  <a:latin typeface="Georgia"/>
                  <a:ea typeface="Microsoft YaHei"/>
                  <a:cs typeface="Georgia"/>
                </a:rPr>
                <a:t>From recurrent chains to a fully-connected</a:t>
              </a:r>
            </a:p>
          </p:txBody>
        </p:sp>
        <p:sp>
          <p:nvSpPr>
            <p:cNvPr id="9" name="TextBox 9"/>
            <p:cNvSpPr txBox="1"/>
            <p:nvPr/>
          </p:nvSpPr>
          <p:spPr>
            <a:xfrm>
              <a:off x="723900" y="1485900"/>
              <a:ext cx="3184589" cy="609600"/>
            </a:xfrm>
            <a:prstGeom prst="rect">
              <a:avLst/>
            </a:prstGeom>
            <a:noFill/>
            <a:ln>
              <a:noFill/>
            </a:ln>
          </p:spPr>
          <p:txBody>
            <a:bodyPr wrap="none" lIns="0" tIns="0" rIns="0" bIns="0" anchor="t" anchorCtr="0">
              <a:spAutoFit/>
            </a:bodyPr>
            <a:lstStyle/>
            <a:p>
              <a:pPr algn="l"/>
              <a:r>
                <a:rPr lang="zh-CN" sz="3000" b="1" dirty="0">
                  <a:solidFill>
                    <a:srgbClr val="1A365D"/>
                  </a:solidFill>
                  <a:latin typeface="Georgia"/>
                  <a:ea typeface="Microsoft YaHei"/>
                  <a:cs typeface="Georgia"/>
                </a:rPr>
                <a:t xml:space="preserve">attention </a:t>
              </a:r>
              <a:r>
                <a:rPr lang="zh-CN" sz="3000" b="1" dirty="0">
                  <a:solidFill>
                    <a:srgbClr val="3182CE"/>
                  </a:solidFill>
                  <a:latin typeface="Georgia"/>
                  <a:ea typeface="Microsoft YaHei"/>
                  <a:cs typeface="Georgia"/>
                </a:rPr>
                <a:t>mesh</a:t>
              </a:r>
            </a:p>
          </p:txBody>
        </p:sp>
      </p:grpSp>
      <p:grpSp>
        <p:nvGrpSpPr>
          <p:cNvPr id="14" name="Group 14"/>
          <p:cNvGrpSpPr/>
          <p:nvPr/>
        </p:nvGrpSpPr>
        <p:grpSpPr>
          <a:xfrm>
            <a:off x="762000" y="5981700"/>
            <a:ext cx="10668000" cy="552450"/>
            <a:chOff x="762000" y="5981700"/>
            <a:chExt cx="10668000" cy="552450"/>
          </a:xfrm>
        </p:grpSpPr>
        <p:sp>
          <p:nvSpPr>
            <p:cNvPr id="11" name="Rectangle 11"/>
            <p:cNvSpPr/>
            <p:nvPr/>
          </p:nvSpPr>
          <p:spPr>
            <a:xfrm>
              <a:off x="762000" y="5981700"/>
              <a:ext cx="10668000" cy="552450"/>
            </a:xfrm>
            <a:prstGeom prst="roundRect">
              <a:avLst>
                <a:gd name="adj" fmla="val 13793"/>
              </a:avLst>
            </a:prstGeom>
            <a:solidFill>
              <a:srgbClr val="1A365D">
                <a:alpha val="92000"/>
              </a:srgbClr>
            </a:solidFill>
            <a:ln>
              <a:noFill/>
            </a:ln>
          </p:spPr>
        </p:sp>
        <p:sp>
          <p:nvSpPr>
            <p:cNvPr id="12" name="TextBox 12"/>
            <p:cNvSpPr txBox="1"/>
            <p:nvPr/>
          </p:nvSpPr>
          <p:spPr>
            <a:xfrm>
              <a:off x="938212" y="6088856"/>
              <a:ext cx="5781794" cy="228600"/>
            </a:xfrm>
            <a:prstGeom prst="rect">
              <a:avLst/>
            </a:prstGeom>
            <a:noFill/>
            <a:ln>
              <a:noFill/>
            </a:ln>
          </p:spPr>
          <p:txBody>
            <a:bodyPr wrap="none" lIns="0" tIns="0" rIns="0" bIns="0" anchor="t" anchorCtr="0">
              <a:spAutoFit/>
            </a:bodyPr>
            <a:lstStyle/>
            <a:p>
              <a:pPr algn="l"/>
              <a:r>
                <a:rPr lang="zh-CN" sz="1125" i="1" dirty="0">
                  <a:solidFill>
                    <a:srgbClr val="FFFFFF"/>
                  </a:solidFill>
                  <a:latin typeface="Georgia"/>
                  <a:ea typeface="Microsoft YaHei"/>
                  <a:cs typeface="Georgia"/>
                </a:rPr>
                <a:t>RNN — sequential step by step. CNN — local receptive field grows with distance.</a:t>
              </a:r>
            </a:p>
          </p:txBody>
        </p:sp>
        <p:sp>
          <p:nvSpPr>
            <p:cNvPr id="13" name="TextBox 13"/>
            <p:cNvSpPr txBox="1"/>
            <p:nvPr/>
          </p:nvSpPr>
          <p:spPr>
            <a:xfrm>
              <a:off x="938212" y="6298406"/>
              <a:ext cx="5984319" cy="228600"/>
            </a:xfrm>
            <a:prstGeom prst="rect">
              <a:avLst/>
            </a:prstGeom>
            <a:noFill/>
            <a:ln>
              <a:noFill/>
            </a:ln>
          </p:spPr>
          <p:txBody>
            <a:bodyPr wrap="none" lIns="0" tIns="0" rIns="0" bIns="0" anchor="t" anchorCtr="0">
              <a:spAutoFit/>
            </a:bodyPr>
            <a:lstStyle/>
            <a:p>
              <a:pPr algn="l"/>
              <a:r>
                <a:rPr lang="zh-CN" sz="1125" i="1" dirty="0">
                  <a:solidFill>
                    <a:srgbClr val="FFFFFF"/>
                  </a:solidFill>
                  <a:latin typeface="Georgia"/>
                  <a:ea typeface="Microsoft YaHei"/>
                  <a:cs typeface="Georgia"/>
                </a:rPr>
                <a:t xml:space="preserve">Self-attention — every position relates to every other in </a:t>
              </a:r>
              <a:r>
                <a:rPr lang="zh-CN" sz="1125" i="1" dirty="0">
                  <a:solidFill>
                    <a:srgbClr val="63B3ED"/>
                  </a:solidFill>
                  <a:latin typeface="Georgia"/>
                  <a:ea typeface="Microsoft YaHei"/>
                  <a:cs typeface="Georgia"/>
                </a:rPr>
                <a:t>one constant-time hop</a:t>
              </a:r>
              <a:r>
                <a:rPr lang="zh-CN" sz="1125" i="1" dirty="0">
                  <a:solidFill>
                    <a:srgbClr val="FFFFFF"/>
                  </a:solidFill>
                  <a:latin typeface="Georgia"/>
                  <a:ea typeface="Microsoft YaHei"/>
                  <a:cs typeface="Georgia"/>
                </a:rPr>
                <a:t>.</a:t>
              </a:r>
            </a:p>
          </p:txBody>
        </p:sp>
      </p:grpSp>
      <p:sp>
        <p:nvSpPr>
          <p:cNvPr id="15" name="TextBox 15"/>
          <p:cNvSpPr txBox="1"/>
          <p:nvPr/>
        </p:nvSpPr>
        <p:spPr>
          <a:xfrm>
            <a:off x="11489007" y="6654641"/>
            <a:ext cx="141970" cy="167640"/>
          </a:xfrm>
          <a:prstGeom prst="rect">
            <a:avLst/>
          </a:prstGeom>
          <a:noFill/>
          <a:ln>
            <a:noFill/>
          </a:ln>
        </p:spPr>
        <p:txBody>
          <a:bodyPr wrap="none" lIns="0" tIns="0" rIns="0" bIns="0" anchor="t" anchorCtr="0">
            <a:spAutoFit/>
          </a:bodyPr>
          <a:lstStyle/>
          <a:p>
            <a:pPr algn="r"/>
            <a:r>
              <a:rPr lang="zh-CN" sz="825" dirty="0">
                <a:solidFill>
                  <a:srgbClr val="4A5568"/>
                </a:solidFill>
                <a:latin typeface="Arial"/>
                <a:ea typeface="Microsoft YaHei"/>
                <a:cs typeface="Arial"/>
              </a:rPr>
              <a:t>03</a:t>
            </a:r>
          </a:p>
        </p:txBody>
      </p:sp>
      <p:pic>
        <p:nvPicPr>
          <p:cNvPr id="16" name="narration3.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420" advTm="42716">
    <p:push dir="r"/>
  </p:transition>
  <p:timing>
    <p:tnLst>
      <p:par>
        <p:cTn id="1" dur="indefinite" restart="never" nodeType="tmRoot">
          <p:childTnLst>
            <p:audio>
              <p:cMediaNode vol="80000">
                <p:cTn id="8" fill="hold" display="0">
                  <p:stCondLst>
                    <p:cond delay="0"/>
                  </p:stCondLst>
                </p:cTn>
                <p:tgtEl>
                  <p:spTgt spid="16"/>
                </p:tgtEl>
              </p:cMediaNode>
            </p:audio>
            <p:seq concurrent="1" nextAc="seek">
              <p:cTn id="2" dur="indefinite" nodeType="mainSeq">
                <p:childTnLst>
                  <p:par>
                    <p:cTn id="3" fill="hold">
                      <p:stCondLst>
                        <p:cond delay="indefinite"/>
                        <p:cond evt="onBegin" delay="0">
                          <p:tn val="2"/>
                        </p:cond>
                      </p:stCondLst>
                      <p:childTnLst>
                        <p:par>
                          <p:cTn id="4" fill="hold">
                            <p:stCondLst>
                              <p:cond delay="25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Bottom)">
                                      <p:cBhvr>
                                        <p:cTn id="7" dur="5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7445788" cy="683419"/>
            <a:chOff x="571500" y="533400"/>
            <a:chExt cx="7445788"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7251478"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What hurts in RNN/CNN sequence models</a:t>
              </a:r>
            </a:p>
          </p:txBody>
        </p:sp>
        <p:sp>
          <p:nvSpPr>
            <p:cNvPr id="5" name="TextBox 5"/>
            <p:cNvSpPr txBox="1"/>
            <p:nvPr/>
          </p:nvSpPr>
          <p:spPr>
            <a:xfrm>
              <a:off x="787718" y="1018699"/>
              <a:ext cx="3724377"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THREE FUNDAMENTAL CONSTRAINTS THE TRANSFORMER LIFTS</a:t>
              </a:r>
            </a:p>
          </p:txBody>
        </p:sp>
      </p:grpSp>
      <p:grpSp>
        <p:nvGrpSpPr>
          <p:cNvPr id="25" name="Group 25"/>
          <p:cNvGrpSpPr/>
          <p:nvPr/>
        </p:nvGrpSpPr>
        <p:grpSpPr>
          <a:xfrm>
            <a:off x="571500" y="1619250"/>
            <a:ext cx="2560081" cy="4762500"/>
            <a:chOff x="571500" y="1619250"/>
            <a:chExt cx="2560081" cy="4762500"/>
          </a:xfrm>
        </p:grpSpPr>
        <p:sp>
          <p:nvSpPr>
            <p:cNvPr id="7" name="Rectangle 7"/>
            <p:cNvSpPr/>
            <p:nvPr/>
          </p:nvSpPr>
          <p:spPr>
            <a:xfrm>
              <a:off x="571500" y="1619250"/>
              <a:ext cx="2524125" cy="4762500"/>
            </a:xfrm>
            <a:prstGeom prst="roundRect">
              <a:avLst>
                <a:gd name="adj" fmla="val 4528"/>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8" name="Freeform 8"/>
            <p:cNvSpPr/>
            <p:nvPr/>
          </p:nvSpPr>
          <p:spPr>
            <a:xfrm>
              <a:off x="571500" y="1619250"/>
              <a:ext cx="2524125" cy="1028700"/>
            </a:xfrm>
            <a:custGeom>
              <a:avLst/>
              <a:gdLst/>
              <a:ahLst/>
              <a:cxnLst/>
              <a:rect l="l" t="t" r="r" b="b"/>
              <a:pathLst>
                <a:path w="2524125" h="1028700">
                  <a:moveTo>
                    <a:pt x="114300" y="0"/>
                  </a:moveTo>
                  <a:lnTo>
                    <a:pt x="2409825" y="0"/>
                  </a:lnTo>
                  <a:cubicBezTo>
                    <a:pt x="2472951" y="0"/>
                    <a:pt x="2524125" y="51174"/>
                    <a:pt x="2524125" y="114300"/>
                  </a:cubicBezTo>
                  <a:lnTo>
                    <a:pt x="2524125" y="1028700"/>
                  </a:lnTo>
                  <a:lnTo>
                    <a:pt x="0" y="1028700"/>
                  </a:lnTo>
                  <a:lnTo>
                    <a:pt x="0" y="114300"/>
                  </a:lnTo>
                  <a:cubicBezTo>
                    <a:pt x="0" y="51174"/>
                    <a:pt x="51174" y="0"/>
                    <a:pt x="114300" y="0"/>
                  </a:cubicBezTo>
                  <a:close/>
                </a:path>
              </a:pathLst>
            </a:custGeom>
            <a:solidFill>
              <a:srgbClr val="1A365D">
                <a:alpha val="6000"/>
              </a:srgbClr>
            </a:solidFill>
            <a:ln>
              <a:noFill/>
            </a:ln>
          </p:spPr>
        </p:sp>
        <p:sp>
          <p:nvSpPr>
            <p:cNvPr id="9" name="TextBox 9"/>
            <p:cNvSpPr txBox="1"/>
            <p:nvPr/>
          </p:nvSpPr>
          <p:spPr>
            <a:xfrm>
              <a:off x="1590515" y="1720215"/>
              <a:ext cx="476569" cy="670560"/>
            </a:xfrm>
            <a:prstGeom prst="rect">
              <a:avLst/>
            </a:prstGeom>
            <a:noFill/>
            <a:ln>
              <a:noFill/>
            </a:ln>
          </p:spPr>
          <p:txBody>
            <a:bodyPr wrap="none" lIns="0" tIns="0" rIns="0" bIns="0" anchor="t" anchorCtr="0">
              <a:spAutoFit/>
            </a:bodyPr>
            <a:lstStyle/>
            <a:p>
              <a:pPr algn="ctr"/>
              <a:r>
                <a:rPr lang="zh-CN" sz="3300" b="1" dirty="0">
                  <a:solidFill>
                    <a:srgbClr val="1A365D"/>
                  </a:solidFill>
                  <a:latin typeface="Georgia"/>
                  <a:ea typeface="Microsoft YaHei"/>
                  <a:cs typeface="Georgia"/>
                </a:rPr>
                <a:t>01</a:t>
              </a:r>
            </a:p>
          </p:txBody>
        </p:sp>
        <p:sp>
          <p:nvSpPr>
            <p:cNvPr id="10" name="TextBox 10"/>
            <p:cNvSpPr txBox="1"/>
            <p:nvPr/>
          </p:nvSpPr>
          <p:spPr>
            <a:xfrm>
              <a:off x="912712" y="2278856"/>
              <a:ext cx="1832175" cy="228600"/>
            </a:xfrm>
            <a:prstGeom prst="rect">
              <a:avLst/>
            </a:prstGeom>
            <a:noFill/>
            <a:ln>
              <a:noFill/>
            </a:ln>
          </p:spPr>
          <p:txBody>
            <a:bodyPr wrap="none" lIns="0" tIns="0" rIns="0" bIns="0" anchor="t" anchorCtr="0">
              <a:spAutoFit/>
            </a:bodyPr>
            <a:lstStyle/>
            <a:p>
              <a:pPr algn="ctr"/>
              <a:r>
                <a:rPr lang="zh-CN" sz="1125" b="1" dirty="0">
                  <a:solidFill>
                    <a:srgbClr val="1A365D"/>
                  </a:solidFill>
                  <a:latin typeface="Arial"/>
                  <a:ea typeface="Microsoft YaHei"/>
                  <a:cs typeface="Arial"/>
                </a:rPr>
                <a:t>SEQUENTIAL BOTTLENECK</a:t>
              </a:r>
            </a:p>
          </p:txBody>
        </p:sp>
        <p:sp>
          <p:nvSpPr>
            <p:cNvPr id="11" name="Line 11"/>
            <p:cNvSpPr/>
            <p:nvPr/>
          </p:nvSpPr>
          <p:spPr>
            <a:xfrm>
              <a:off x="762000" y="2819400"/>
              <a:ext cx="2143125" cy="9525"/>
            </a:xfrm>
            <a:custGeom>
              <a:avLst/>
              <a:gdLst/>
              <a:ahLst/>
              <a:cxnLst/>
              <a:rect l="l" t="t" r="r" b="b"/>
              <a:pathLst>
                <a:path w="2143125" h="9525">
                  <a:moveTo>
                    <a:pt x="0" y="0"/>
                  </a:moveTo>
                  <a:lnTo>
                    <a:pt x="2143125" y="0"/>
                  </a:lnTo>
                </a:path>
              </a:pathLst>
            </a:custGeom>
            <a:noFill/>
            <a:ln w="14288">
              <a:solidFill>
                <a:srgbClr val="E2E8F0"/>
              </a:solidFill>
            </a:ln>
          </p:spPr>
        </p:sp>
        <p:grpSp>
          <p:nvGrpSpPr>
            <p:cNvPr id="16" name="Group 16"/>
            <p:cNvGrpSpPr/>
            <p:nvPr/>
          </p:nvGrpSpPr>
          <p:grpSpPr>
            <a:xfrm>
              <a:off x="847725" y="3052762"/>
              <a:ext cx="171450" cy="257176"/>
              <a:chOff x="847725" y="3052762"/>
              <a:chExt cx="171450" cy="257176"/>
            </a:xfrm>
          </p:grpSpPr>
          <p:sp>
            <p:nvSpPr>
              <p:cNvPr id="12" name="Freeform 12"/>
              <p:cNvSpPr/>
              <p:nvPr/>
            </p:nvSpPr>
            <p:spPr>
              <a:xfrm>
                <a:off x="854869" y="3109912"/>
                <a:ext cx="157162" cy="9525"/>
              </a:xfrm>
              <a:custGeom>
                <a:avLst/>
                <a:gdLst/>
                <a:ahLst/>
                <a:cxnLst/>
                <a:rect l="l" t="t" r="r" b="b"/>
                <a:pathLst>
                  <a:path w="157162" h="9525">
                    <a:moveTo>
                      <a:pt x="0" y="0"/>
                    </a:moveTo>
                    <a:lnTo>
                      <a:pt x="157162" y="0"/>
                    </a:lnTo>
                  </a:path>
                </a:pathLst>
              </a:custGeom>
              <a:noFill/>
              <a:ln w="19050">
                <a:solidFill>
                  <a:srgbClr val="3182CE"/>
                </a:solidFill>
              </a:ln>
            </p:spPr>
          </p:sp>
          <p:sp>
            <p:nvSpPr>
              <p:cNvPr id="13" name="Freeform 13"/>
              <p:cNvSpPr/>
              <p:nvPr/>
            </p:nvSpPr>
            <p:spPr>
              <a:xfrm>
                <a:off x="854869" y="3252788"/>
                <a:ext cx="157162" cy="9525"/>
              </a:xfrm>
              <a:custGeom>
                <a:avLst/>
                <a:gdLst/>
                <a:ahLst/>
                <a:cxnLst/>
                <a:rect l="l" t="t" r="r" b="b"/>
                <a:pathLst>
                  <a:path w="157162" h="9525">
                    <a:moveTo>
                      <a:pt x="0" y="0"/>
                    </a:moveTo>
                    <a:lnTo>
                      <a:pt x="157162" y="0"/>
                    </a:lnTo>
                  </a:path>
                </a:pathLst>
              </a:custGeom>
              <a:noFill/>
              <a:ln w="19050">
                <a:solidFill>
                  <a:srgbClr val="3182CE"/>
                </a:solidFill>
              </a:ln>
            </p:spPr>
          </p:sp>
          <p:sp>
            <p:nvSpPr>
              <p:cNvPr id="14" name="Freeform 14"/>
              <p:cNvSpPr/>
              <p:nvPr/>
            </p:nvSpPr>
            <p:spPr>
              <a:xfrm>
                <a:off x="847725" y="3181350"/>
                <a:ext cx="171450" cy="128588"/>
              </a:xfrm>
              <a:custGeom>
                <a:avLst/>
                <a:gdLst/>
                <a:ahLst/>
                <a:cxnLst/>
                <a:rect l="l" t="t" r="r" b="b"/>
                <a:pathLst>
                  <a:path w="171450" h="128588">
                    <a:moveTo>
                      <a:pt x="0" y="114300"/>
                    </a:moveTo>
                    <a:lnTo>
                      <a:pt x="0" y="85725"/>
                    </a:lnTo>
                    <a:cubicBezTo>
                      <a:pt x="0" y="38380"/>
                      <a:pt x="38380" y="0"/>
                      <a:pt x="85725" y="0"/>
                    </a:cubicBezTo>
                    <a:cubicBezTo>
                      <a:pt x="133070" y="0"/>
                      <a:pt x="171450" y="38380"/>
                      <a:pt x="171450" y="85725"/>
                    </a:cubicBezTo>
                    <a:lnTo>
                      <a:pt x="171450" y="114300"/>
                    </a:lnTo>
                    <a:cubicBezTo>
                      <a:pt x="171450" y="122191"/>
                      <a:pt x="165053" y="128588"/>
                      <a:pt x="157162" y="128588"/>
                    </a:cubicBezTo>
                    <a:lnTo>
                      <a:pt x="14288" y="128588"/>
                    </a:lnTo>
                    <a:cubicBezTo>
                      <a:pt x="6397" y="128588"/>
                      <a:pt x="0" y="122191"/>
                      <a:pt x="0" y="114300"/>
                    </a:cubicBezTo>
                  </a:path>
                </a:pathLst>
              </a:custGeom>
              <a:noFill/>
              <a:ln w="19050">
                <a:solidFill>
                  <a:srgbClr val="3182CE"/>
                </a:solidFill>
              </a:ln>
            </p:spPr>
          </p:sp>
          <p:sp>
            <p:nvSpPr>
              <p:cNvPr id="15" name="Freeform 15"/>
              <p:cNvSpPr/>
              <p:nvPr/>
            </p:nvSpPr>
            <p:spPr>
              <a:xfrm>
                <a:off x="847725" y="3052762"/>
                <a:ext cx="171450" cy="128588"/>
              </a:xfrm>
              <a:custGeom>
                <a:avLst/>
                <a:gdLst/>
                <a:ahLst/>
                <a:cxnLst/>
                <a:rect l="l" t="t" r="r" b="b"/>
                <a:pathLst>
                  <a:path w="171450" h="128588">
                    <a:moveTo>
                      <a:pt x="0" y="14288"/>
                    </a:moveTo>
                    <a:lnTo>
                      <a:pt x="0" y="42862"/>
                    </a:lnTo>
                    <a:cubicBezTo>
                      <a:pt x="0" y="90207"/>
                      <a:pt x="38380" y="128588"/>
                      <a:pt x="85725" y="128588"/>
                    </a:cubicBezTo>
                    <a:cubicBezTo>
                      <a:pt x="133070" y="128588"/>
                      <a:pt x="171450" y="90207"/>
                      <a:pt x="171450" y="42862"/>
                    </a:cubicBezTo>
                    <a:lnTo>
                      <a:pt x="171450" y="14288"/>
                    </a:lnTo>
                    <a:cubicBezTo>
                      <a:pt x="171450" y="6397"/>
                      <a:pt x="165053" y="0"/>
                      <a:pt x="157162" y="0"/>
                    </a:cubicBezTo>
                    <a:lnTo>
                      <a:pt x="14288" y="0"/>
                    </a:lnTo>
                    <a:cubicBezTo>
                      <a:pt x="6397" y="0"/>
                      <a:pt x="0" y="6397"/>
                      <a:pt x="0" y="14288"/>
                    </a:cubicBezTo>
                  </a:path>
                </a:pathLst>
              </a:custGeom>
              <a:noFill/>
              <a:ln w="19050">
                <a:solidFill>
                  <a:srgbClr val="3182CE"/>
                </a:solidFill>
              </a:ln>
            </p:spPr>
          </p:sp>
        </p:grpSp>
        <p:sp>
          <p:nvSpPr>
            <p:cNvPr id="17" name="TextBox 17"/>
            <p:cNvSpPr txBox="1"/>
            <p:nvPr/>
          </p:nvSpPr>
          <p:spPr>
            <a:xfrm>
              <a:off x="744855" y="3511868"/>
              <a:ext cx="176385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hₜ depends on hₜ₋₁</a:t>
              </a:r>
            </a:p>
          </p:txBody>
        </p:sp>
        <p:sp>
          <p:nvSpPr>
            <p:cNvPr id="18" name="TextBox 18"/>
            <p:cNvSpPr txBox="1"/>
            <p:nvPr/>
          </p:nvSpPr>
          <p:spPr>
            <a:xfrm>
              <a:off x="747712" y="3917156"/>
              <a:ext cx="2383869"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Each hidden state must wait for</a:t>
              </a:r>
            </a:p>
          </p:txBody>
        </p:sp>
        <p:sp>
          <p:nvSpPr>
            <p:cNvPr id="19" name="TextBox 19"/>
            <p:cNvSpPr txBox="1"/>
            <p:nvPr/>
          </p:nvSpPr>
          <p:spPr>
            <a:xfrm>
              <a:off x="747712" y="4126706"/>
              <a:ext cx="2151340"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the previous one — no within-</a:t>
              </a:r>
            </a:p>
          </p:txBody>
        </p:sp>
        <p:sp>
          <p:nvSpPr>
            <p:cNvPr id="20" name="TextBox 20"/>
            <p:cNvSpPr txBox="1"/>
            <p:nvPr/>
          </p:nvSpPr>
          <p:spPr>
            <a:xfrm>
              <a:off x="747712" y="4336256"/>
              <a:ext cx="1513761"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example parallelism.</a:t>
              </a:r>
            </a:p>
          </p:txBody>
        </p:sp>
        <p:sp>
          <p:nvSpPr>
            <p:cNvPr id="21" name="TextBox 21"/>
            <p:cNvSpPr txBox="1"/>
            <p:nvPr/>
          </p:nvSpPr>
          <p:spPr>
            <a:xfrm>
              <a:off x="748665" y="4782502"/>
              <a:ext cx="974939" cy="213360"/>
            </a:xfrm>
            <a:prstGeom prst="rect">
              <a:avLst/>
            </a:prstGeom>
            <a:noFill/>
            <a:ln>
              <a:noFill/>
            </a:ln>
          </p:spPr>
          <p:txBody>
            <a:bodyPr wrap="none" lIns="0" tIns="0" rIns="0" bIns="0" anchor="t" anchorCtr="0">
              <a:spAutoFit/>
            </a:bodyPr>
            <a:lstStyle/>
            <a:p>
              <a:pPr algn="l"/>
              <a:r>
                <a:rPr lang="zh-CN" sz="1050" b="1" dirty="0">
                  <a:solidFill>
                    <a:srgbClr val="3182CE"/>
                  </a:solidFill>
                  <a:latin typeface="Arial"/>
                  <a:ea typeface="Microsoft YaHei"/>
                  <a:cs typeface="Arial"/>
                </a:rPr>
                <a:t>CONSEQUENCE</a:t>
              </a:r>
            </a:p>
          </p:txBody>
        </p:sp>
        <p:sp>
          <p:nvSpPr>
            <p:cNvPr id="22" name="TextBox 22"/>
            <p:cNvSpPr txBox="1"/>
            <p:nvPr/>
          </p:nvSpPr>
          <p:spPr>
            <a:xfrm>
              <a:off x="747712" y="5041106"/>
              <a:ext cx="1858804"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Training step time scales</a:t>
              </a:r>
            </a:p>
          </p:txBody>
        </p:sp>
        <p:sp>
          <p:nvSpPr>
            <p:cNvPr id="23" name="TextBox 23"/>
            <p:cNvSpPr txBox="1"/>
            <p:nvPr/>
          </p:nvSpPr>
          <p:spPr>
            <a:xfrm>
              <a:off x="747712" y="5250656"/>
              <a:ext cx="164877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linearly with sequence</a:t>
              </a:r>
            </a:p>
          </p:txBody>
        </p:sp>
        <p:sp>
          <p:nvSpPr>
            <p:cNvPr id="24" name="TextBox 24"/>
            <p:cNvSpPr txBox="1"/>
            <p:nvPr/>
          </p:nvSpPr>
          <p:spPr>
            <a:xfrm>
              <a:off x="747712" y="5460206"/>
              <a:ext cx="69615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length n.</a:t>
              </a:r>
            </a:p>
          </p:txBody>
        </p:sp>
      </p:grpSp>
      <p:grpSp>
        <p:nvGrpSpPr>
          <p:cNvPr id="43" name="Group 43"/>
          <p:cNvGrpSpPr/>
          <p:nvPr/>
        </p:nvGrpSpPr>
        <p:grpSpPr>
          <a:xfrm>
            <a:off x="3286125" y="1619250"/>
            <a:ext cx="2617696" cy="4762500"/>
            <a:chOff x="3286125" y="1619250"/>
            <a:chExt cx="2617696" cy="4762500"/>
          </a:xfrm>
        </p:grpSpPr>
        <p:sp>
          <p:nvSpPr>
            <p:cNvPr id="26" name="Rectangle 26"/>
            <p:cNvSpPr/>
            <p:nvPr/>
          </p:nvSpPr>
          <p:spPr>
            <a:xfrm>
              <a:off x="3286125" y="1619250"/>
              <a:ext cx="2524125" cy="4762500"/>
            </a:xfrm>
            <a:prstGeom prst="roundRect">
              <a:avLst>
                <a:gd name="adj" fmla="val 4528"/>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27" name="Freeform 27"/>
            <p:cNvSpPr/>
            <p:nvPr/>
          </p:nvSpPr>
          <p:spPr>
            <a:xfrm>
              <a:off x="3286125" y="1619250"/>
              <a:ext cx="2524125" cy="1028700"/>
            </a:xfrm>
            <a:custGeom>
              <a:avLst/>
              <a:gdLst/>
              <a:ahLst/>
              <a:cxnLst/>
              <a:rect l="l" t="t" r="r" b="b"/>
              <a:pathLst>
                <a:path w="2524125" h="1028700">
                  <a:moveTo>
                    <a:pt x="114300" y="0"/>
                  </a:moveTo>
                  <a:lnTo>
                    <a:pt x="2409825" y="0"/>
                  </a:lnTo>
                  <a:cubicBezTo>
                    <a:pt x="2472951" y="0"/>
                    <a:pt x="2524125" y="51174"/>
                    <a:pt x="2524125" y="114300"/>
                  </a:cubicBezTo>
                  <a:lnTo>
                    <a:pt x="2524125" y="1028700"/>
                  </a:lnTo>
                  <a:lnTo>
                    <a:pt x="0" y="1028700"/>
                  </a:lnTo>
                  <a:lnTo>
                    <a:pt x="0" y="114300"/>
                  </a:lnTo>
                  <a:cubicBezTo>
                    <a:pt x="0" y="51174"/>
                    <a:pt x="51174" y="0"/>
                    <a:pt x="114300" y="0"/>
                  </a:cubicBezTo>
                  <a:close/>
                </a:path>
              </a:pathLst>
            </a:custGeom>
            <a:solidFill>
              <a:srgbClr val="3182CE">
                <a:alpha val="8000"/>
              </a:srgbClr>
            </a:solidFill>
            <a:ln>
              <a:noFill/>
            </a:ln>
          </p:spPr>
        </p:sp>
        <p:sp>
          <p:nvSpPr>
            <p:cNvPr id="28" name="TextBox 28"/>
            <p:cNvSpPr txBox="1"/>
            <p:nvPr/>
          </p:nvSpPr>
          <p:spPr>
            <a:xfrm>
              <a:off x="4247383" y="1720215"/>
              <a:ext cx="592084" cy="670560"/>
            </a:xfrm>
            <a:prstGeom prst="rect">
              <a:avLst/>
            </a:prstGeom>
            <a:noFill/>
            <a:ln>
              <a:noFill/>
            </a:ln>
          </p:spPr>
          <p:txBody>
            <a:bodyPr wrap="none" lIns="0" tIns="0" rIns="0" bIns="0" anchor="t" anchorCtr="0">
              <a:spAutoFit/>
            </a:bodyPr>
            <a:lstStyle/>
            <a:p>
              <a:pPr algn="ctr"/>
              <a:r>
                <a:rPr lang="zh-CN" sz="3300" b="1" dirty="0">
                  <a:solidFill>
                    <a:srgbClr val="3182CE"/>
                  </a:solidFill>
                  <a:latin typeface="Georgia"/>
                  <a:ea typeface="Microsoft YaHei"/>
                  <a:cs typeface="Georgia"/>
                </a:rPr>
                <a:t>02</a:t>
              </a:r>
            </a:p>
          </p:txBody>
        </p:sp>
        <p:sp>
          <p:nvSpPr>
            <p:cNvPr id="29" name="TextBox 29"/>
            <p:cNvSpPr txBox="1"/>
            <p:nvPr/>
          </p:nvSpPr>
          <p:spPr>
            <a:xfrm>
              <a:off x="3883307" y="2278856"/>
              <a:ext cx="1320236" cy="228600"/>
            </a:xfrm>
            <a:prstGeom prst="rect">
              <a:avLst/>
            </a:prstGeom>
            <a:noFill/>
            <a:ln>
              <a:noFill/>
            </a:ln>
          </p:spPr>
          <p:txBody>
            <a:bodyPr wrap="none" lIns="0" tIns="0" rIns="0" bIns="0" anchor="t" anchorCtr="0">
              <a:spAutoFit/>
            </a:bodyPr>
            <a:lstStyle/>
            <a:p>
              <a:pPr algn="ctr"/>
              <a:r>
                <a:rPr lang="zh-CN" sz="1125" b="1" dirty="0">
                  <a:solidFill>
                    <a:srgbClr val="1A365D"/>
                  </a:solidFill>
                  <a:latin typeface="Arial"/>
                  <a:ea typeface="Microsoft YaHei"/>
                  <a:cs typeface="Arial"/>
                </a:rPr>
                <a:t>LONG-RANGE PATH</a:t>
              </a:r>
            </a:p>
          </p:txBody>
        </p:sp>
        <p:sp>
          <p:nvSpPr>
            <p:cNvPr id="30" name="Line 30"/>
            <p:cNvSpPr/>
            <p:nvPr/>
          </p:nvSpPr>
          <p:spPr>
            <a:xfrm>
              <a:off x="3476625" y="2819400"/>
              <a:ext cx="2143125" cy="9525"/>
            </a:xfrm>
            <a:custGeom>
              <a:avLst/>
              <a:gdLst/>
              <a:ahLst/>
              <a:cxnLst/>
              <a:rect l="l" t="t" r="r" b="b"/>
              <a:pathLst>
                <a:path w="2143125" h="9525">
                  <a:moveTo>
                    <a:pt x="0" y="0"/>
                  </a:moveTo>
                  <a:lnTo>
                    <a:pt x="2143125" y="0"/>
                  </a:lnTo>
                </a:path>
              </a:pathLst>
            </a:custGeom>
            <a:noFill/>
            <a:ln w="14288">
              <a:solidFill>
                <a:srgbClr val="E2E8F0"/>
              </a:solidFill>
            </a:ln>
          </p:spPr>
        </p:sp>
        <p:grpSp>
          <p:nvGrpSpPr>
            <p:cNvPr id="34" name="Group 34"/>
            <p:cNvGrpSpPr/>
            <p:nvPr/>
          </p:nvGrpSpPr>
          <p:grpSpPr>
            <a:xfrm>
              <a:off x="3519488" y="3124200"/>
              <a:ext cx="257175" cy="114300"/>
              <a:chOff x="3519488" y="3124200"/>
              <a:chExt cx="257175" cy="114300"/>
            </a:xfrm>
          </p:grpSpPr>
          <p:sp>
            <p:nvSpPr>
              <p:cNvPr id="31" name="Freeform 31"/>
              <p:cNvSpPr/>
              <p:nvPr/>
            </p:nvSpPr>
            <p:spPr>
              <a:xfrm>
                <a:off x="3519488" y="3124200"/>
                <a:ext cx="57150" cy="114300"/>
              </a:xfrm>
              <a:custGeom>
                <a:avLst/>
                <a:gdLst/>
                <a:ahLst/>
                <a:cxnLst/>
                <a:rect l="l" t="t" r="r" b="b"/>
                <a:pathLst>
                  <a:path w="57150" h="114300">
                    <a:moveTo>
                      <a:pt x="57150" y="0"/>
                    </a:moveTo>
                    <a:lnTo>
                      <a:pt x="0" y="57150"/>
                    </a:lnTo>
                    <a:lnTo>
                      <a:pt x="57150" y="114300"/>
                    </a:lnTo>
                  </a:path>
                </a:pathLst>
              </a:custGeom>
              <a:noFill/>
              <a:ln w="19050">
                <a:solidFill>
                  <a:srgbClr val="3182CE"/>
                </a:solidFill>
              </a:ln>
            </p:spPr>
          </p:sp>
          <p:sp>
            <p:nvSpPr>
              <p:cNvPr id="32" name="Freeform 32"/>
              <p:cNvSpPr/>
              <p:nvPr/>
            </p:nvSpPr>
            <p:spPr>
              <a:xfrm>
                <a:off x="3719512" y="3124200"/>
                <a:ext cx="57150" cy="114300"/>
              </a:xfrm>
              <a:custGeom>
                <a:avLst/>
                <a:gdLst/>
                <a:ahLst/>
                <a:cxnLst/>
                <a:rect l="l" t="t" r="r" b="b"/>
                <a:pathLst>
                  <a:path w="57150" h="114300">
                    <a:moveTo>
                      <a:pt x="0" y="0"/>
                    </a:moveTo>
                    <a:lnTo>
                      <a:pt x="57150" y="57150"/>
                    </a:lnTo>
                    <a:lnTo>
                      <a:pt x="0" y="114300"/>
                    </a:lnTo>
                  </a:path>
                </a:pathLst>
              </a:custGeom>
              <a:noFill/>
              <a:ln w="19050">
                <a:solidFill>
                  <a:srgbClr val="3182CE"/>
                </a:solidFill>
              </a:ln>
            </p:spPr>
          </p:sp>
          <p:sp>
            <p:nvSpPr>
              <p:cNvPr id="33" name="Freeform 33"/>
              <p:cNvSpPr/>
              <p:nvPr/>
            </p:nvSpPr>
            <p:spPr>
              <a:xfrm>
                <a:off x="3519488" y="3181350"/>
                <a:ext cx="257175" cy="9525"/>
              </a:xfrm>
              <a:custGeom>
                <a:avLst/>
                <a:gdLst/>
                <a:ahLst/>
                <a:cxnLst/>
                <a:rect l="l" t="t" r="r" b="b"/>
                <a:pathLst>
                  <a:path w="257175" h="9525">
                    <a:moveTo>
                      <a:pt x="0" y="0"/>
                    </a:moveTo>
                    <a:lnTo>
                      <a:pt x="257175" y="0"/>
                    </a:lnTo>
                  </a:path>
                </a:pathLst>
              </a:custGeom>
              <a:noFill/>
              <a:ln w="19050">
                <a:solidFill>
                  <a:srgbClr val="3182CE"/>
                </a:solidFill>
              </a:ln>
            </p:spPr>
          </p:sp>
        </p:grpSp>
        <p:sp>
          <p:nvSpPr>
            <p:cNvPr id="35" name="TextBox 35"/>
            <p:cNvSpPr txBox="1"/>
            <p:nvPr/>
          </p:nvSpPr>
          <p:spPr>
            <a:xfrm>
              <a:off x="3459480" y="3511868"/>
              <a:ext cx="244434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Distant tokens, far apart</a:t>
              </a:r>
            </a:p>
          </p:txBody>
        </p:sp>
        <p:sp>
          <p:nvSpPr>
            <p:cNvPr id="36" name="TextBox 36"/>
            <p:cNvSpPr txBox="1"/>
            <p:nvPr/>
          </p:nvSpPr>
          <p:spPr>
            <a:xfrm>
              <a:off x="3462338" y="3917156"/>
              <a:ext cx="2143839"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ConvS2S path grows linearly,</a:t>
              </a:r>
            </a:p>
          </p:txBody>
        </p:sp>
        <p:sp>
          <p:nvSpPr>
            <p:cNvPr id="37" name="TextBox 37"/>
            <p:cNvSpPr txBox="1"/>
            <p:nvPr/>
          </p:nvSpPr>
          <p:spPr>
            <a:xfrm>
              <a:off x="3462338" y="4126706"/>
              <a:ext cx="181379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ByteNet logarithmically.</a:t>
              </a:r>
            </a:p>
          </p:txBody>
        </p:sp>
        <p:sp>
          <p:nvSpPr>
            <p:cNvPr id="38" name="TextBox 38"/>
            <p:cNvSpPr txBox="1"/>
            <p:nvPr/>
          </p:nvSpPr>
          <p:spPr>
            <a:xfrm>
              <a:off x="3462338" y="4336256"/>
              <a:ext cx="1596271"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RNNs are even worse.</a:t>
              </a:r>
            </a:p>
          </p:txBody>
        </p:sp>
        <p:sp>
          <p:nvSpPr>
            <p:cNvPr id="39" name="TextBox 39"/>
            <p:cNvSpPr txBox="1"/>
            <p:nvPr/>
          </p:nvSpPr>
          <p:spPr>
            <a:xfrm>
              <a:off x="3463290" y="4782502"/>
              <a:ext cx="974939" cy="213360"/>
            </a:xfrm>
            <a:prstGeom prst="rect">
              <a:avLst/>
            </a:prstGeom>
            <a:noFill/>
            <a:ln>
              <a:noFill/>
            </a:ln>
          </p:spPr>
          <p:txBody>
            <a:bodyPr wrap="none" lIns="0" tIns="0" rIns="0" bIns="0" anchor="t" anchorCtr="0">
              <a:spAutoFit/>
            </a:bodyPr>
            <a:lstStyle/>
            <a:p>
              <a:pPr algn="l"/>
              <a:r>
                <a:rPr lang="zh-CN" sz="1050" b="1" dirty="0">
                  <a:solidFill>
                    <a:srgbClr val="3182CE"/>
                  </a:solidFill>
                  <a:latin typeface="Arial"/>
                  <a:ea typeface="Microsoft YaHei"/>
                  <a:cs typeface="Arial"/>
                </a:rPr>
                <a:t>CONSEQUENCE</a:t>
              </a:r>
            </a:p>
          </p:txBody>
        </p:sp>
        <p:sp>
          <p:nvSpPr>
            <p:cNvPr id="40" name="TextBox 40"/>
            <p:cNvSpPr txBox="1"/>
            <p:nvPr/>
          </p:nvSpPr>
          <p:spPr>
            <a:xfrm>
              <a:off x="3462338" y="5041106"/>
              <a:ext cx="1986320"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Hard to learn dependencies</a:t>
              </a:r>
            </a:p>
          </p:txBody>
        </p:sp>
        <p:sp>
          <p:nvSpPr>
            <p:cNvPr id="41" name="TextBox 41"/>
            <p:cNvSpPr txBox="1"/>
            <p:nvPr/>
          </p:nvSpPr>
          <p:spPr>
            <a:xfrm>
              <a:off x="3462338" y="5250656"/>
              <a:ext cx="1978819"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between positions that sit</a:t>
              </a:r>
            </a:p>
          </p:txBody>
        </p:sp>
        <p:sp>
          <p:nvSpPr>
            <p:cNvPr id="42" name="TextBox 42"/>
            <p:cNvSpPr txBox="1"/>
            <p:nvPr/>
          </p:nvSpPr>
          <p:spPr>
            <a:xfrm>
              <a:off x="3462338" y="5460206"/>
              <a:ext cx="1701284"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far apart in the input.</a:t>
              </a:r>
            </a:p>
          </p:txBody>
        </p:sp>
      </p:grpSp>
      <p:grpSp>
        <p:nvGrpSpPr>
          <p:cNvPr id="61" name="Group 61"/>
          <p:cNvGrpSpPr/>
          <p:nvPr/>
        </p:nvGrpSpPr>
        <p:grpSpPr>
          <a:xfrm>
            <a:off x="6000750" y="1619250"/>
            <a:ext cx="2428875" cy="4762500"/>
            <a:chOff x="6000750" y="1619250"/>
            <a:chExt cx="2428875" cy="4762500"/>
          </a:xfrm>
        </p:grpSpPr>
        <p:sp>
          <p:nvSpPr>
            <p:cNvPr id="44" name="Rectangle 44"/>
            <p:cNvSpPr/>
            <p:nvPr/>
          </p:nvSpPr>
          <p:spPr>
            <a:xfrm>
              <a:off x="6000750" y="1619250"/>
              <a:ext cx="2428875" cy="4762500"/>
            </a:xfrm>
            <a:prstGeom prst="roundRect">
              <a:avLst>
                <a:gd name="adj" fmla="val 4706"/>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45" name="Freeform 45"/>
            <p:cNvSpPr/>
            <p:nvPr/>
          </p:nvSpPr>
          <p:spPr>
            <a:xfrm>
              <a:off x="6000750" y="1619250"/>
              <a:ext cx="2428875" cy="1028700"/>
            </a:xfrm>
            <a:custGeom>
              <a:avLst/>
              <a:gdLst/>
              <a:ahLst/>
              <a:cxnLst/>
              <a:rect l="l" t="t" r="r" b="b"/>
              <a:pathLst>
                <a:path w="2428875" h="1028700">
                  <a:moveTo>
                    <a:pt x="114300" y="0"/>
                  </a:moveTo>
                  <a:lnTo>
                    <a:pt x="2314575" y="0"/>
                  </a:lnTo>
                  <a:cubicBezTo>
                    <a:pt x="2377701" y="0"/>
                    <a:pt x="2428875" y="51174"/>
                    <a:pt x="2428875" y="114300"/>
                  </a:cubicBezTo>
                  <a:lnTo>
                    <a:pt x="2428875" y="1028700"/>
                  </a:lnTo>
                  <a:lnTo>
                    <a:pt x="0" y="1028700"/>
                  </a:lnTo>
                  <a:lnTo>
                    <a:pt x="0" y="114300"/>
                  </a:lnTo>
                  <a:cubicBezTo>
                    <a:pt x="0" y="51174"/>
                    <a:pt x="51174" y="0"/>
                    <a:pt x="114300" y="0"/>
                  </a:cubicBezTo>
                  <a:close/>
                </a:path>
              </a:pathLst>
            </a:custGeom>
            <a:solidFill>
              <a:srgbClr val="1A365D">
                <a:alpha val="6000"/>
              </a:srgbClr>
            </a:solidFill>
            <a:ln>
              <a:noFill/>
            </a:ln>
          </p:spPr>
        </p:sp>
        <p:sp>
          <p:nvSpPr>
            <p:cNvPr id="46" name="TextBox 46"/>
            <p:cNvSpPr txBox="1"/>
            <p:nvPr/>
          </p:nvSpPr>
          <p:spPr>
            <a:xfrm>
              <a:off x="6914383" y="1720215"/>
              <a:ext cx="592084" cy="670560"/>
            </a:xfrm>
            <a:prstGeom prst="rect">
              <a:avLst/>
            </a:prstGeom>
            <a:noFill/>
            <a:ln>
              <a:noFill/>
            </a:ln>
          </p:spPr>
          <p:txBody>
            <a:bodyPr wrap="none" lIns="0" tIns="0" rIns="0" bIns="0" anchor="t" anchorCtr="0">
              <a:spAutoFit/>
            </a:bodyPr>
            <a:lstStyle/>
            <a:p>
              <a:pPr algn="ctr"/>
              <a:r>
                <a:rPr lang="zh-CN" sz="3300" b="1" dirty="0">
                  <a:solidFill>
                    <a:srgbClr val="1A365D"/>
                  </a:solidFill>
                  <a:latin typeface="Georgia"/>
                  <a:ea typeface="Microsoft YaHei"/>
                  <a:cs typeface="Georgia"/>
                </a:rPr>
                <a:t>03</a:t>
              </a:r>
            </a:p>
          </p:txBody>
        </p:sp>
        <p:sp>
          <p:nvSpPr>
            <p:cNvPr id="47" name="TextBox 47"/>
            <p:cNvSpPr txBox="1"/>
            <p:nvPr/>
          </p:nvSpPr>
          <p:spPr>
            <a:xfrm>
              <a:off x="6601501" y="2278856"/>
              <a:ext cx="1217849" cy="228600"/>
            </a:xfrm>
            <a:prstGeom prst="rect">
              <a:avLst/>
            </a:prstGeom>
            <a:noFill/>
            <a:ln>
              <a:noFill/>
            </a:ln>
          </p:spPr>
          <p:txBody>
            <a:bodyPr wrap="none" lIns="0" tIns="0" rIns="0" bIns="0" anchor="t" anchorCtr="0">
              <a:spAutoFit/>
            </a:bodyPr>
            <a:lstStyle/>
            <a:p>
              <a:pPr algn="ctr"/>
              <a:r>
                <a:rPr lang="zh-CN" sz="1125" b="1" dirty="0">
                  <a:solidFill>
                    <a:srgbClr val="1A365D"/>
                  </a:solidFill>
                  <a:latin typeface="Arial"/>
                  <a:ea typeface="Microsoft YaHei"/>
                  <a:cs typeface="Arial"/>
                </a:rPr>
                <a:t>MEMORY CEILING</a:t>
              </a:r>
            </a:p>
          </p:txBody>
        </p:sp>
        <p:sp>
          <p:nvSpPr>
            <p:cNvPr id="48" name="Line 48"/>
            <p:cNvSpPr/>
            <p:nvPr/>
          </p:nvSpPr>
          <p:spPr>
            <a:xfrm>
              <a:off x="6191250" y="2819400"/>
              <a:ext cx="2047875" cy="9525"/>
            </a:xfrm>
            <a:custGeom>
              <a:avLst/>
              <a:gdLst/>
              <a:ahLst/>
              <a:cxnLst/>
              <a:rect l="l" t="t" r="r" b="b"/>
              <a:pathLst>
                <a:path w="2047875" h="9525">
                  <a:moveTo>
                    <a:pt x="0" y="0"/>
                  </a:moveTo>
                  <a:lnTo>
                    <a:pt x="2047875" y="0"/>
                  </a:lnTo>
                </a:path>
              </a:pathLst>
            </a:custGeom>
            <a:noFill/>
            <a:ln w="14288">
              <a:solidFill>
                <a:srgbClr val="E2E8F0"/>
              </a:solidFill>
            </a:ln>
          </p:spPr>
        </p:sp>
        <p:grpSp>
          <p:nvGrpSpPr>
            <p:cNvPr id="52" name="Group 52"/>
            <p:cNvGrpSpPr/>
            <p:nvPr/>
          </p:nvGrpSpPr>
          <p:grpSpPr>
            <a:xfrm>
              <a:off x="6262688" y="3052762"/>
              <a:ext cx="200025" cy="257175"/>
              <a:chOff x="6262688" y="3052762"/>
              <a:chExt cx="200025" cy="257175"/>
            </a:xfrm>
          </p:grpSpPr>
          <p:sp>
            <p:nvSpPr>
              <p:cNvPr id="49" name="Freeform 49"/>
              <p:cNvSpPr/>
              <p:nvPr/>
            </p:nvSpPr>
            <p:spPr>
              <a:xfrm>
                <a:off x="6262688" y="3167062"/>
                <a:ext cx="200025" cy="142875"/>
              </a:xfrm>
              <a:custGeom>
                <a:avLst/>
                <a:gdLst/>
                <a:ahLst/>
                <a:cxnLst/>
                <a:rect l="l" t="t" r="r" b="b"/>
                <a:pathLst>
                  <a:path w="200025" h="142875">
                    <a:moveTo>
                      <a:pt x="0" y="28575"/>
                    </a:moveTo>
                    <a:cubicBezTo>
                      <a:pt x="0" y="12793"/>
                      <a:pt x="12793" y="0"/>
                      <a:pt x="28575" y="0"/>
                    </a:cubicBezTo>
                    <a:lnTo>
                      <a:pt x="171450" y="0"/>
                    </a:lnTo>
                    <a:cubicBezTo>
                      <a:pt x="187232" y="0"/>
                      <a:pt x="200025" y="12793"/>
                      <a:pt x="200025" y="28575"/>
                    </a:cubicBezTo>
                    <a:lnTo>
                      <a:pt x="200025" y="114300"/>
                    </a:lnTo>
                    <a:cubicBezTo>
                      <a:pt x="200025" y="130082"/>
                      <a:pt x="187232" y="142875"/>
                      <a:pt x="171450" y="142875"/>
                    </a:cubicBezTo>
                    <a:lnTo>
                      <a:pt x="28575" y="142875"/>
                    </a:lnTo>
                    <a:cubicBezTo>
                      <a:pt x="12793" y="142875"/>
                      <a:pt x="0" y="130082"/>
                      <a:pt x="0" y="114300"/>
                    </a:cubicBezTo>
                    <a:lnTo>
                      <a:pt x="0" y="28575"/>
                    </a:lnTo>
                  </a:path>
                </a:pathLst>
              </a:custGeom>
              <a:noFill/>
              <a:ln w="19050">
                <a:solidFill>
                  <a:srgbClr val="3182CE"/>
                </a:solidFill>
              </a:ln>
            </p:spPr>
          </p:sp>
          <p:sp>
            <p:nvSpPr>
              <p:cNvPr id="50" name="Freeform 50"/>
              <p:cNvSpPr/>
              <p:nvPr/>
            </p:nvSpPr>
            <p:spPr>
              <a:xfrm>
                <a:off x="6348412" y="3224212"/>
                <a:ext cx="28575" cy="28575"/>
              </a:xfrm>
              <a:custGeom>
                <a:avLst/>
                <a:gdLst/>
                <a:ahLst/>
                <a:cxnLst/>
                <a:rect l="l" t="t" r="r" b="b"/>
                <a:pathLst>
                  <a:path w="28575" h="28575">
                    <a:moveTo>
                      <a:pt x="0" y="14288"/>
                    </a:moveTo>
                    <a:cubicBezTo>
                      <a:pt x="0" y="22178"/>
                      <a:pt x="6397" y="28575"/>
                      <a:pt x="14288" y="28575"/>
                    </a:cubicBezTo>
                    <a:cubicBezTo>
                      <a:pt x="22178" y="28575"/>
                      <a:pt x="28575" y="22178"/>
                      <a:pt x="28575" y="14288"/>
                    </a:cubicBezTo>
                    <a:cubicBezTo>
                      <a:pt x="28575" y="6397"/>
                      <a:pt x="22178" y="0"/>
                      <a:pt x="14288" y="0"/>
                    </a:cubicBezTo>
                    <a:cubicBezTo>
                      <a:pt x="6397" y="0"/>
                      <a:pt x="0" y="6397"/>
                      <a:pt x="0" y="14288"/>
                    </a:cubicBezTo>
                  </a:path>
                </a:pathLst>
              </a:custGeom>
              <a:noFill/>
              <a:ln w="19050">
                <a:solidFill>
                  <a:srgbClr val="3182CE"/>
                </a:solidFill>
              </a:ln>
            </p:spPr>
          </p:sp>
          <p:sp>
            <p:nvSpPr>
              <p:cNvPr id="51" name="Freeform 51"/>
              <p:cNvSpPr/>
              <p:nvPr/>
            </p:nvSpPr>
            <p:spPr>
              <a:xfrm>
                <a:off x="6305550" y="3052762"/>
                <a:ext cx="114300" cy="114300"/>
              </a:xfrm>
              <a:custGeom>
                <a:avLst/>
                <a:gdLst/>
                <a:ahLst/>
                <a:cxnLst/>
                <a:rect l="l" t="t" r="r" b="b"/>
                <a:pathLst>
                  <a:path w="114300" h="114300">
                    <a:moveTo>
                      <a:pt x="0" y="114300"/>
                    </a:moveTo>
                    <a:lnTo>
                      <a:pt x="0" y="57150"/>
                    </a:lnTo>
                    <a:cubicBezTo>
                      <a:pt x="0" y="25587"/>
                      <a:pt x="25587" y="0"/>
                      <a:pt x="57150" y="0"/>
                    </a:cubicBezTo>
                    <a:cubicBezTo>
                      <a:pt x="88713" y="0"/>
                      <a:pt x="114300" y="25587"/>
                      <a:pt x="114300" y="57150"/>
                    </a:cubicBezTo>
                    <a:lnTo>
                      <a:pt x="114300" y="114300"/>
                    </a:lnTo>
                  </a:path>
                </a:pathLst>
              </a:custGeom>
              <a:noFill/>
              <a:ln w="19050">
                <a:solidFill>
                  <a:srgbClr val="3182CE"/>
                </a:solidFill>
              </a:ln>
            </p:spPr>
          </p:sp>
        </p:grpSp>
        <p:sp>
          <p:nvSpPr>
            <p:cNvPr id="53" name="TextBox 53"/>
            <p:cNvSpPr txBox="1"/>
            <p:nvPr/>
          </p:nvSpPr>
          <p:spPr>
            <a:xfrm>
              <a:off x="6174105" y="3511868"/>
              <a:ext cx="187727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Batch size vs length</a:t>
              </a:r>
            </a:p>
          </p:txBody>
        </p:sp>
        <p:sp>
          <p:nvSpPr>
            <p:cNvPr id="54" name="TextBox 54"/>
            <p:cNvSpPr txBox="1"/>
            <p:nvPr/>
          </p:nvSpPr>
          <p:spPr>
            <a:xfrm>
              <a:off x="6176962" y="3917156"/>
              <a:ext cx="1768793"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Long sequences exhaust</a:t>
              </a:r>
            </a:p>
          </p:txBody>
        </p:sp>
        <p:sp>
          <p:nvSpPr>
            <p:cNvPr id="55" name="TextBox 55"/>
            <p:cNvSpPr txBox="1"/>
            <p:nvPr/>
          </p:nvSpPr>
          <p:spPr>
            <a:xfrm>
              <a:off x="6176962" y="4126706"/>
              <a:ext cx="154376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GPU memory, capping</a:t>
              </a:r>
            </a:p>
          </p:txBody>
        </p:sp>
        <p:sp>
          <p:nvSpPr>
            <p:cNvPr id="56" name="TextBox 56"/>
            <p:cNvSpPr txBox="1"/>
            <p:nvPr/>
          </p:nvSpPr>
          <p:spPr>
            <a:xfrm>
              <a:off x="6176962" y="4336256"/>
              <a:ext cx="209883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batch size across examples.</a:t>
              </a:r>
            </a:p>
          </p:txBody>
        </p:sp>
        <p:sp>
          <p:nvSpPr>
            <p:cNvPr id="57" name="TextBox 57"/>
            <p:cNvSpPr txBox="1"/>
            <p:nvPr/>
          </p:nvSpPr>
          <p:spPr>
            <a:xfrm>
              <a:off x="6177915" y="4782502"/>
              <a:ext cx="974939" cy="213360"/>
            </a:xfrm>
            <a:prstGeom prst="rect">
              <a:avLst/>
            </a:prstGeom>
            <a:noFill/>
            <a:ln>
              <a:noFill/>
            </a:ln>
          </p:spPr>
          <p:txBody>
            <a:bodyPr wrap="none" lIns="0" tIns="0" rIns="0" bIns="0" anchor="t" anchorCtr="0">
              <a:spAutoFit/>
            </a:bodyPr>
            <a:lstStyle/>
            <a:p>
              <a:pPr algn="l"/>
              <a:r>
                <a:rPr lang="zh-CN" sz="1050" b="1" dirty="0">
                  <a:solidFill>
                    <a:srgbClr val="3182CE"/>
                  </a:solidFill>
                  <a:latin typeface="Arial"/>
                  <a:ea typeface="Microsoft YaHei"/>
                  <a:cs typeface="Arial"/>
                </a:rPr>
                <a:t>CONSEQUENCE</a:t>
              </a:r>
            </a:p>
          </p:txBody>
        </p:sp>
        <p:sp>
          <p:nvSpPr>
            <p:cNvPr id="58" name="TextBox 58"/>
            <p:cNvSpPr txBox="1"/>
            <p:nvPr/>
          </p:nvSpPr>
          <p:spPr>
            <a:xfrm>
              <a:off x="6176962" y="5041106"/>
              <a:ext cx="189630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Throughput drops fast as</a:t>
              </a:r>
            </a:p>
          </p:txBody>
        </p:sp>
        <p:sp>
          <p:nvSpPr>
            <p:cNvPr id="59" name="TextBox 59"/>
            <p:cNvSpPr txBox="1"/>
            <p:nvPr/>
          </p:nvSpPr>
          <p:spPr>
            <a:xfrm>
              <a:off x="6176962" y="5250656"/>
              <a:ext cx="2053828"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context grows — a hard wall</a:t>
              </a:r>
            </a:p>
          </p:txBody>
        </p:sp>
        <p:sp>
          <p:nvSpPr>
            <p:cNvPr id="60" name="TextBox 60"/>
            <p:cNvSpPr txBox="1"/>
            <p:nvPr/>
          </p:nvSpPr>
          <p:spPr>
            <a:xfrm>
              <a:off x="6176962" y="5460206"/>
              <a:ext cx="1903809"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at long sequence lengths.</a:t>
              </a:r>
            </a:p>
          </p:txBody>
        </p:sp>
      </p:grpSp>
      <p:grpSp>
        <p:nvGrpSpPr>
          <p:cNvPr id="65" name="Group 65"/>
          <p:cNvGrpSpPr/>
          <p:nvPr/>
        </p:nvGrpSpPr>
        <p:grpSpPr>
          <a:xfrm>
            <a:off x="8572500" y="1619250"/>
            <a:ext cx="3048000" cy="4762500"/>
            <a:chOff x="8572500" y="1619250"/>
            <a:chExt cx="3048000" cy="4762500"/>
          </a:xfrm>
        </p:grpSpPr>
        <p:pic>
          <p:nvPicPr>
            <p:cNvPr id="62" name="Image 62"/>
            <p:cNvPicPr>
              <a:picLocks noChangeAspect="1"/>
            </p:cNvPicPr>
            <p:nvPr/>
          </p:nvPicPr>
          <p:blipFill>
            <a:blip r:embed="rId2"/>
            <a:srcRect l="7333" t="0" r="7333" b="0"/>
            <a:stretch>
              <a:fillRect/>
            </a:stretch>
          </p:blipFill>
          <p:spPr>
            <a:xfrm>
              <a:off x="8572500" y="1619250"/>
              <a:ext cx="3048000" cy="4762500"/>
            </a:xfrm>
            <a:prstGeom prst="roundRect">
              <a:avLst>
                <a:gd name="adj" fmla="val 4375"/>
              </a:avLst>
            </a:prstGeom>
          </p:spPr>
        </p:pic>
        <p:sp>
          <p:nvSpPr>
            <p:cNvPr id="63" name="TextBox 63"/>
            <p:cNvSpPr txBox="1"/>
            <p:nvPr/>
          </p:nvSpPr>
          <p:spPr>
            <a:xfrm>
              <a:off x="9217962" y="5846445"/>
              <a:ext cx="1757077" cy="182880"/>
            </a:xfrm>
            <a:prstGeom prst="rect">
              <a:avLst/>
            </a:prstGeom>
            <a:noFill/>
            <a:ln>
              <a:noFill/>
            </a:ln>
          </p:spPr>
          <p:txBody>
            <a:bodyPr wrap="none" lIns="0" tIns="0" rIns="0" bIns="0" anchor="t" anchorCtr="0">
              <a:spAutoFit/>
            </a:bodyPr>
            <a:lstStyle/>
            <a:p>
              <a:pPr algn="ctr"/>
              <a:r>
                <a:rPr lang="zh-CN" sz="900" i="1" dirty="0">
                  <a:solidFill>
                    <a:srgbClr val="4A5568"/>
                  </a:solidFill>
                  <a:latin typeface="Arial"/>
                  <a:ea typeface="Microsoft YaHei"/>
                  <a:cs typeface="Arial"/>
                </a:rPr>
                <a:t>Sequential hidden-state chain</a:t>
              </a:r>
            </a:p>
          </p:txBody>
        </p:sp>
        <p:sp>
          <p:nvSpPr>
            <p:cNvPr id="64" name="TextBox 64"/>
            <p:cNvSpPr txBox="1"/>
            <p:nvPr/>
          </p:nvSpPr>
          <p:spPr>
            <a:xfrm>
              <a:off x="9298972" y="6036945"/>
              <a:ext cx="1595056" cy="182880"/>
            </a:xfrm>
            <a:prstGeom prst="rect">
              <a:avLst/>
            </a:prstGeom>
            <a:noFill/>
            <a:ln>
              <a:noFill/>
            </a:ln>
          </p:spPr>
          <p:txBody>
            <a:bodyPr wrap="none" lIns="0" tIns="0" rIns="0" bIns="0" anchor="t" anchorCtr="0">
              <a:spAutoFit/>
            </a:bodyPr>
            <a:lstStyle/>
            <a:p>
              <a:pPr algn="ctr"/>
              <a:r>
                <a:rPr lang="zh-CN" sz="900" i="1" dirty="0">
                  <a:solidFill>
                    <a:srgbClr val="4A5568"/>
                  </a:solidFill>
                  <a:latin typeface="Arial"/>
                  <a:ea typeface="Microsoft YaHei"/>
                  <a:cs typeface="Arial"/>
                </a:rPr>
                <a:t>— the constraint visualized</a:t>
              </a:r>
            </a:p>
          </p:txBody>
        </p:sp>
      </p:grpSp>
      <p:grpSp>
        <p:nvGrpSpPr>
          <p:cNvPr id="68" name="Group 68"/>
          <p:cNvGrpSpPr/>
          <p:nvPr/>
        </p:nvGrpSpPr>
        <p:grpSpPr>
          <a:xfrm>
            <a:off x="561022" y="6521291"/>
            <a:ext cx="11069955" cy="167640"/>
            <a:chOff x="561022" y="6521291"/>
            <a:chExt cx="11069955" cy="167640"/>
          </a:xfrm>
        </p:grpSpPr>
        <p:sp>
          <p:nvSpPr>
            <p:cNvPr id="66" name="TextBox 66"/>
            <p:cNvSpPr txBox="1"/>
            <p:nvPr/>
          </p:nvSpPr>
          <p:spPr>
            <a:xfrm>
              <a:off x="561022" y="6521291"/>
              <a:ext cx="3260860"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§1 Introduction &amp; §2 Background</a:t>
              </a:r>
            </a:p>
          </p:txBody>
        </p:sp>
        <p:sp>
          <p:nvSpPr>
            <p:cNvPr id="67" name="TextBox 67"/>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04</a:t>
              </a:r>
            </a:p>
          </p:txBody>
        </p:sp>
      </p:grpSp>
      <p:pic>
        <p:nvPicPr>
          <p:cNvPr id="69" name="narration4.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280" advTm="35780">
    <p:fade/>
  </p:transition>
  <p:timing>
    <p:tnLst>
      <p:par>
        <p:cTn id="1" dur="indefinite" restart="never" nodeType="tmRoot">
          <p:childTnLst>
            <p:audio>
              <p:cMediaNode vol="80000">
                <p:cTn id="20" fill="hold" display="0">
                  <p:stCondLst>
                    <p:cond delay="0"/>
                  </p:stCondLst>
                </p:cTn>
                <p:tgtEl>
                  <p:spTgt spid="69"/>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lide(fromBottom)">
                                      <p:cBhvr>
                                        <p:cTn id="7" dur="340"/>
                                        <p:tgtEl>
                                          <p:spTgt spid="25"/>
                                        </p:tgtEl>
                                      </p:cBhvr>
                                    </p:animEffect>
                                  </p:childTnLst>
                                </p:cTn>
                              </p:par>
                            </p:childTnLst>
                          </p:cTn>
                        </p:par>
                        <p:par>
                          <p:cTn id="8" fill="hold">
                            <p:stCondLst>
                              <p:cond delay="470"/>
                            </p:stCondLst>
                            <p:childTnLst>
                              <p:par>
                                <p:cTn id="9" presetID="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slide(fromBottom)">
                                      <p:cBhvr>
                                        <p:cTn id="11" dur="340"/>
                                        <p:tgtEl>
                                          <p:spTgt spid="43"/>
                                        </p:tgtEl>
                                      </p:cBhvr>
                                    </p:animEffect>
                                  </p:childTnLst>
                                </p:cTn>
                              </p:par>
                            </p:childTnLst>
                          </p:cTn>
                        </p:par>
                        <p:par>
                          <p:cTn id="12" fill="hold">
                            <p:stCondLst>
                              <p:cond delay="940"/>
                            </p:stCondLst>
                            <p:childTnLst>
                              <p:par>
                                <p:cTn id="13" presetID="2" presetClass="entr" presetSubtype="4" fill="hold"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slide(fromBottom)">
                                      <p:cBhvr>
                                        <p:cTn id="15" dur="340"/>
                                        <p:tgtEl>
                                          <p:spTgt spid="61"/>
                                        </p:tgtEl>
                                      </p:cBhvr>
                                    </p:animEffect>
                                  </p:childTnLst>
                                </p:cTn>
                              </p:par>
                            </p:childTnLst>
                          </p:cTn>
                        </p:par>
                        <p:par>
                          <p:cTn id="16" fill="hold">
                            <p:stCondLst>
                              <p:cond delay="1480"/>
                            </p:stCondLst>
                            <p:childTnLst>
                              <p:par>
                                <p:cTn id="17" presetID="22" presetClass="entr" presetSubtype="1" fill="hold" nodeType="after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wipe(left)">
                                      <p:cBhvr>
                                        <p:cTn id="19"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3" grpId="0"/>
      <p:bldP spid="61" grpId="0"/>
      <p:bldP spid="6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10418905" cy="683419"/>
            <a:chOff x="571500" y="533400"/>
            <a:chExt cx="10418905"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7715" y="562928"/>
              <a:ext cx="10222690" cy="518160"/>
            </a:xfrm>
            <a:prstGeom prst="rect">
              <a:avLst/>
            </a:prstGeom>
            <a:noFill/>
            <a:ln>
              <a:noFill/>
            </a:ln>
          </p:spPr>
          <p:txBody>
            <a:bodyPr wrap="none" lIns="0" tIns="0" rIns="0" bIns="0" anchor="t" anchorCtr="0">
              <a:spAutoFit/>
            </a:bodyPr>
            <a:lstStyle/>
            <a:p>
              <a:pPr algn="l"/>
              <a:r>
                <a:rPr lang="zh-CN" sz="2550" b="1" dirty="0">
                  <a:solidFill>
                    <a:srgbClr val="1A365D"/>
                  </a:solidFill>
                  <a:latin typeface="Georgia"/>
                  <a:ea typeface="Microsoft YaHei"/>
                  <a:cs typeface="Georgia"/>
                </a:rPr>
                <a:t>Encoder–Decoder, stacked self-attention, point-wise FFN</a:t>
              </a:r>
            </a:p>
          </p:txBody>
        </p:sp>
        <p:sp>
          <p:nvSpPr>
            <p:cNvPr id="5" name="TextBox 5"/>
            <p:cNvSpPr txBox="1"/>
            <p:nvPr/>
          </p:nvSpPr>
          <p:spPr>
            <a:xfrm>
              <a:off x="787718" y="1018699"/>
              <a:ext cx="3096399"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MODEL ARCHITECTURE · FIGURE 1 FROM THE PAPER</a:t>
              </a:r>
            </a:p>
          </p:txBody>
        </p:sp>
      </p:grpSp>
      <p:grpSp>
        <p:nvGrpSpPr>
          <p:cNvPr id="10" name="Group 10"/>
          <p:cNvGrpSpPr/>
          <p:nvPr/>
        </p:nvGrpSpPr>
        <p:grpSpPr>
          <a:xfrm>
            <a:off x="762000" y="1428750"/>
            <a:ext cx="3638550" cy="5412581"/>
            <a:chOff x="762000" y="1428750"/>
            <a:chExt cx="3638550" cy="5412581"/>
          </a:xfrm>
        </p:grpSpPr>
        <p:sp>
          <p:nvSpPr>
            <p:cNvPr id="7" name="Rectangle 7"/>
            <p:cNvSpPr/>
            <p:nvPr/>
          </p:nvSpPr>
          <p:spPr>
            <a:xfrm>
              <a:off x="762000" y="1428750"/>
              <a:ext cx="3638550" cy="5143500"/>
            </a:xfrm>
            <a:prstGeom prst="roundRect">
              <a:avLst>
                <a:gd name="adj" fmla="val 3141"/>
              </a:avLst>
            </a:prstGeom>
            <a:solidFill>
              <a:srgbClr val="FFFFFF"/>
            </a:solidFill>
            <a:ln w="14288">
              <a:solidFill>
                <a:srgbClr val="E2E8F0"/>
              </a:solidFill>
            </a:ln>
            <a:effectLst>
              <a:outerShdw blurRad="114300" dist="28575" dir="5400000" algn="ctr" rotWithShape="0">
                <a:srgbClr val="1A365D">
                  <a:alpha val="6000"/>
                </a:srgbClr>
              </a:outerShdw>
            </a:effectLst>
          </p:spPr>
        </p:sp>
        <p:pic>
          <p:nvPicPr>
            <p:cNvPr id="8" name="Image 8"/>
            <p:cNvPicPr>
              <a:picLocks noChangeAspect="1"/>
            </p:cNvPicPr>
            <p:nvPr/>
          </p:nvPicPr>
          <p:blipFill>
            <a:blip r:embed="rId2"/>
            <a:stretch>
              <a:fillRect/>
            </a:stretch>
          </p:blipFill>
          <p:spPr>
            <a:xfrm>
              <a:off x="912897" y="1543050"/>
              <a:ext cx="3336756" cy="4914900"/>
            </a:xfrm>
            <a:prstGeom prst="rect">
              <a:avLst/>
            </a:prstGeom>
          </p:spPr>
        </p:pic>
        <p:sp>
          <p:nvSpPr>
            <p:cNvPr id="9" name="TextBox 9"/>
            <p:cNvSpPr txBox="1"/>
            <p:nvPr/>
          </p:nvSpPr>
          <p:spPr>
            <a:xfrm>
              <a:off x="1278136" y="6673691"/>
              <a:ext cx="2606278" cy="167640"/>
            </a:xfrm>
            <a:prstGeom prst="rect">
              <a:avLst/>
            </a:prstGeom>
            <a:noFill/>
            <a:ln>
              <a:noFill/>
            </a:ln>
          </p:spPr>
          <p:txBody>
            <a:bodyPr wrap="none" lIns="0" tIns="0" rIns="0" bIns="0" anchor="t" anchorCtr="0">
              <a:spAutoFit/>
            </a:bodyPr>
            <a:lstStyle/>
            <a:p>
              <a:pPr algn="ctr"/>
              <a:r>
                <a:rPr lang="zh-CN" sz="825" i="1" dirty="0">
                  <a:solidFill>
                    <a:srgbClr val="4A5568"/>
                  </a:solidFill>
                  <a:latin typeface="Arial"/>
                  <a:ea typeface="Microsoft YaHei"/>
                  <a:cs typeface="Arial"/>
                </a:rPr>
                <a:t>Figure 1 · The Transformer — model architecture</a:t>
              </a:r>
            </a:p>
          </p:txBody>
        </p:sp>
      </p:grpSp>
      <p:grpSp>
        <p:nvGrpSpPr>
          <p:cNvPr id="16" name="Group 16"/>
          <p:cNvGrpSpPr/>
          <p:nvPr/>
        </p:nvGrpSpPr>
        <p:grpSpPr>
          <a:xfrm>
            <a:off x="4705350" y="1419225"/>
            <a:ext cx="5148619" cy="745331"/>
            <a:chOff x="4705350" y="1419225"/>
            <a:chExt cx="5148619" cy="745331"/>
          </a:xfrm>
        </p:grpSpPr>
        <p:sp>
          <p:nvSpPr>
            <p:cNvPr id="11" name="Ellipse 11"/>
            <p:cNvSpPr/>
            <p:nvPr/>
          </p:nvSpPr>
          <p:spPr>
            <a:xfrm>
              <a:off x="4705350" y="1466850"/>
              <a:ext cx="304800" cy="304800"/>
            </a:xfrm>
            <a:prstGeom prst="ellipse">
              <a:avLst/>
            </a:prstGeom>
            <a:solidFill>
              <a:srgbClr val="1A365D"/>
            </a:solidFill>
            <a:ln>
              <a:noFill/>
            </a:ln>
          </p:spPr>
        </p:sp>
        <p:sp>
          <p:nvSpPr>
            <p:cNvPr id="12" name="TextBox 12"/>
            <p:cNvSpPr txBox="1"/>
            <p:nvPr/>
          </p:nvSpPr>
          <p:spPr>
            <a:xfrm>
              <a:off x="4817307" y="1546860"/>
              <a:ext cx="80886"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1</a:t>
              </a:r>
            </a:p>
          </p:txBody>
        </p:sp>
        <p:sp>
          <p:nvSpPr>
            <p:cNvPr id="13" name="TextBox 13"/>
            <p:cNvSpPr txBox="1"/>
            <p:nvPr/>
          </p:nvSpPr>
          <p:spPr>
            <a:xfrm>
              <a:off x="5162550" y="1419225"/>
              <a:ext cx="2852452" cy="304800"/>
            </a:xfrm>
            <a:prstGeom prst="rect">
              <a:avLst/>
            </a:prstGeom>
            <a:noFill/>
            <a:ln>
              <a:noFill/>
            </a:ln>
          </p:spPr>
          <p:txBody>
            <a:bodyPr wrap="none" lIns="0" tIns="0" rIns="0" bIns="0" anchor="t" anchorCtr="0">
              <a:spAutoFit/>
            </a:bodyPr>
            <a:lstStyle/>
            <a:p>
              <a:pPr algn="l"/>
              <a:r>
                <a:rPr lang="zh-CN" sz="1500" b="1" dirty="0">
                  <a:solidFill>
                    <a:srgbClr val="1A365D"/>
                  </a:solidFill>
                  <a:latin typeface="Georgia"/>
                  <a:ea typeface="Microsoft YaHei"/>
                  <a:cs typeface="Georgia"/>
                </a:rPr>
                <a:t>Inputs + Positional Encoding</a:t>
              </a:r>
            </a:p>
          </p:txBody>
        </p:sp>
        <p:sp>
          <p:nvSpPr>
            <p:cNvPr id="14" name="TextBox 14"/>
            <p:cNvSpPr txBox="1"/>
            <p:nvPr/>
          </p:nvSpPr>
          <p:spPr>
            <a:xfrm>
              <a:off x="5167312" y="1726406"/>
              <a:ext cx="468665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Token embeddings get a deterministic sinusoidal position vector</a:t>
              </a:r>
            </a:p>
          </p:txBody>
        </p:sp>
        <p:sp>
          <p:nvSpPr>
            <p:cNvPr id="15" name="TextBox 15"/>
            <p:cNvSpPr txBox="1"/>
            <p:nvPr/>
          </p:nvSpPr>
          <p:spPr>
            <a:xfrm>
              <a:off x="5167312" y="1935956"/>
              <a:ext cx="3546515"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added — order is injected, not learned (see P11).</a:t>
              </a:r>
            </a:p>
          </p:txBody>
        </p:sp>
      </p:grpSp>
      <p:grpSp>
        <p:nvGrpSpPr>
          <p:cNvPr id="22" name="Group 22"/>
          <p:cNvGrpSpPr/>
          <p:nvPr/>
        </p:nvGrpSpPr>
        <p:grpSpPr>
          <a:xfrm>
            <a:off x="4705350" y="2295525"/>
            <a:ext cx="5043606" cy="745331"/>
            <a:chOff x="4705350" y="2295525"/>
            <a:chExt cx="5043606" cy="745331"/>
          </a:xfrm>
        </p:grpSpPr>
        <p:sp>
          <p:nvSpPr>
            <p:cNvPr id="17" name="Ellipse 17"/>
            <p:cNvSpPr/>
            <p:nvPr/>
          </p:nvSpPr>
          <p:spPr>
            <a:xfrm>
              <a:off x="4705350" y="2343150"/>
              <a:ext cx="304800" cy="304800"/>
            </a:xfrm>
            <a:prstGeom prst="ellipse">
              <a:avLst/>
            </a:prstGeom>
            <a:solidFill>
              <a:srgbClr val="1A365D"/>
            </a:solidFill>
            <a:ln>
              <a:noFill/>
            </a:ln>
          </p:spPr>
        </p:sp>
        <p:sp>
          <p:nvSpPr>
            <p:cNvPr id="18" name="TextBox 18"/>
            <p:cNvSpPr txBox="1"/>
            <p:nvPr/>
          </p:nvSpPr>
          <p:spPr>
            <a:xfrm>
              <a:off x="4796304" y="24231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2</a:t>
              </a:r>
            </a:p>
          </p:txBody>
        </p:sp>
        <p:sp>
          <p:nvSpPr>
            <p:cNvPr id="19" name="TextBox 19"/>
            <p:cNvSpPr txBox="1"/>
            <p:nvPr/>
          </p:nvSpPr>
          <p:spPr>
            <a:xfrm>
              <a:off x="5162550" y="2295525"/>
              <a:ext cx="1728811" cy="304800"/>
            </a:xfrm>
            <a:prstGeom prst="rect">
              <a:avLst/>
            </a:prstGeom>
            <a:noFill/>
            <a:ln>
              <a:noFill/>
            </a:ln>
          </p:spPr>
          <p:txBody>
            <a:bodyPr wrap="none" lIns="0" tIns="0" rIns="0" bIns="0" anchor="t" anchorCtr="0">
              <a:spAutoFit/>
            </a:bodyPr>
            <a:lstStyle/>
            <a:p>
              <a:pPr algn="l"/>
              <a:r>
                <a:rPr lang="zh-CN" sz="1500" b="1" dirty="0">
                  <a:solidFill>
                    <a:srgbClr val="1A365D"/>
                  </a:solidFill>
                  <a:latin typeface="Georgia"/>
                  <a:ea typeface="Microsoft YaHei"/>
                  <a:cs typeface="Georgia"/>
                </a:rPr>
                <a:t>Nx Encoder block</a:t>
              </a:r>
            </a:p>
          </p:txBody>
        </p:sp>
        <p:sp>
          <p:nvSpPr>
            <p:cNvPr id="20" name="TextBox 20"/>
            <p:cNvSpPr txBox="1"/>
            <p:nvPr/>
          </p:nvSpPr>
          <p:spPr>
            <a:xfrm>
              <a:off x="5167312" y="2602706"/>
              <a:ext cx="458164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Multi-Head Self-Attention → Position-wise Feed Forward, both</a:t>
              </a:r>
            </a:p>
          </p:txBody>
        </p:sp>
        <p:sp>
          <p:nvSpPr>
            <p:cNvPr id="21" name="TextBox 21"/>
            <p:cNvSpPr txBox="1"/>
            <p:nvPr/>
          </p:nvSpPr>
          <p:spPr>
            <a:xfrm>
              <a:off x="5167312" y="2812256"/>
              <a:ext cx="410158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wrapped by Add &amp; Norm. N = 6 in the base configuration.</a:t>
              </a:r>
            </a:p>
          </p:txBody>
        </p:sp>
      </p:grpSp>
      <p:grpSp>
        <p:nvGrpSpPr>
          <p:cNvPr id="28" name="Group 28"/>
          <p:cNvGrpSpPr/>
          <p:nvPr/>
        </p:nvGrpSpPr>
        <p:grpSpPr>
          <a:xfrm>
            <a:off x="4705350" y="3171825"/>
            <a:ext cx="4796075" cy="745331"/>
            <a:chOff x="4705350" y="3171825"/>
            <a:chExt cx="4796075" cy="745331"/>
          </a:xfrm>
        </p:grpSpPr>
        <p:sp>
          <p:nvSpPr>
            <p:cNvPr id="23" name="Ellipse 23"/>
            <p:cNvSpPr/>
            <p:nvPr/>
          </p:nvSpPr>
          <p:spPr>
            <a:xfrm>
              <a:off x="4705350" y="3219450"/>
              <a:ext cx="304800" cy="304800"/>
            </a:xfrm>
            <a:prstGeom prst="ellipse">
              <a:avLst/>
            </a:prstGeom>
            <a:solidFill>
              <a:srgbClr val="3182CE"/>
            </a:solidFill>
            <a:ln>
              <a:noFill/>
            </a:ln>
          </p:spPr>
        </p:sp>
        <p:sp>
          <p:nvSpPr>
            <p:cNvPr id="24" name="TextBox 24"/>
            <p:cNvSpPr txBox="1"/>
            <p:nvPr/>
          </p:nvSpPr>
          <p:spPr>
            <a:xfrm>
              <a:off x="4796304" y="32994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3</a:t>
              </a:r>
            </a:p>
          </p:txBody>
        </p:sp>
        <p:sp>
          <p:nvSpPr>
            <p:cNvPr id="25" name="TextBox 25"/>
            <p:cNvSpPr txBox="1"/>
            <p:nvPr/>
          </p:nvSpPr>
          <p:spPr>
            <a:xfrm>
              <a:off x="5162550" y="3171825"/>
              <a:ext cx="1728811" cy="304800"/>
            </a:xfrm>
            <a:prstGeom prst="rect">
              <a:avLst/>
            </a:prstGeom>
            <a:noFill/>
            <a:ln>
              <a:noFill/>
            </a:ln>
          </p:spPr>
          <p:txBody>
            <a:bodyPr wrap="none" lIns="0" tIns="0" rIns="0" bIns="0" anchor="t" anchorCtr="0">
              <a:spAutoFit/>
            </a:bodyPr>
            <a:lstStyle/>
            <a:p>
              <a:pPr algn="l"/>
              <a:r>
                <a:rPr lang="zh-CN" sz="1500" b="1" dirty="0">
                  <a:solidFill>
                    <a:srgbClr val="1A365D"/>
                  </a:solidFill>
                  <a:latin typeface="Georgia"/>
                  <a:ea typeface="Microsoft YaHei"/>
                  <a:cs typeface="Georgia"/>
                </a:rPr>
                <a:t>Nx Decoder block</a:t>
              </a:r>
            </a:p>
          </p:txBody>
        </p:sp>
        <p:sp>
          <p:nvSpPr>
            <p:cNvPr id="26" name="TextBox 26"/>
            <p:cNvSpPr txBox="1"/>
            <p:nvPr/>
          </p:nvSpPr>
          <p:spPr>
            <a:xfrm>
              <a:off x="5167312" y="3479006"/>
              <a:ext cx="4334113"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Masked Self-Attn → Encoder-Decoder Attn → FFN, each with</a:t>
              </a:r>
            </a:p>
          </p:txBody>
        </p:sp>
        <p:sp>
          <p:nvSpPr>
            <p:cNvPr id="27" name="TextBox 27"/>
            <p:cNvSpPr txBox="1"/>
            <p:nvPr/>
          </p:nvSpPr>
          <p:spPr>
            <a:xfrm>
              <a:off x="5167312" y="3688556"/>
              <a:ext cx="362152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Add &amp; Norm. The mask enforces auto-regression.</a:t>
              </a:r>
            </a:p>
          </p:txBody>
        </p:sp>
      </p:grpSp>
      <p:grpSp>
        <p:nvGrpSpPr>
          <p:cNvPr id="34" name="Group 34"/>
          <p:cNvGrpSpPr/>
          <p:nvPr/>
        </p:nvGrpSpPr>
        <p:grpSpPr>
          <a:xfrm>
            <a:off x="4705350" y="4048125"/>
            <a:ext cx="5141118" cy="745331"/>
            <a:chOff x="4705350" y="4048125"/>
            <a:chExt cx="5141118" cy="745331"/>
          </a:xfrm>
        </p:grpSpPr>
        <p:sp>
          <p:nvSpPr>
            <p:cNvPr id="29" name="Ellipse 29"/>
            <p:cNvSpPr/>
            <p:nvPr/>
          </p:nvSpPr>
          <p:spPr>
            <a:xfrm>
              <a:off x="4705350" y="4095750"/>
              <a:ext cx="304800" cy="304800"/>
            </a:xfrm>
            <a:prstGeom prst="ellipse">
              <a:avLst/>
            </a:prstGeom>
            <a:solidFill>
              <a:srgbClr val="1A365D"/>
            </a:solidFill>
            <a:ln>
              <a:noFill/>
            </a:ln>
          </p:spPr>
        </p:sp>
        <p:sp>
          <p:nvSpPr>
            <p:cNvPr id="30" name="TextBox 30"/>
            <p:cNvSpPr txBox="1"/>
            <p:nvPr/>
          </p:nvSpPr>
          <p:spPr>
            <a:xfrm>
              <a:off x="4796304" y="41757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4</a:t>
              </a:r>
            </a:p>
          </p:txBody>
        </p:sp>
        <p:sp>
          <p:nvSpPr>
            <p:cNvPr id="31" name="TextBox 31"/>
            <p:cNvSpPr txBox="1"/>
            <p:nvPr/>
          </p:nvSpPr>
          <p:spPr>
            <a:xfrm>
              <a:off x="5162550" y="4048125"/>
              <a:ext cx="3514034" cy="304800"/>
            </a:xfrm>
            <a:prstGeom prst="rect">
              <a:avLst/>
            </a:prstGeom>
            <a:noFill/>
            <a:ln>
              <a:noFill/>
            </a:ln>
          </p:spPr>
          <p:txBody>
            <a:bodyPr wrap="none" lIns="0" tIns="0" rIns="0" bIns="0" anchor="t" anchorCtr="0">
              <a:spAutoFit/>
            </a:bodyPr>
            <a:lstStyle/>
            <a:p>
              <a:pPr algn="l"/>
              <a:r>
                <a:rPr lang="zh-CN" sz="1500" b="1" dirty="0">
                  <a:solidFill>
                    <a:srgbClr val="1A365D"/>
                  </a:solidFill>
                  <a:latin typeface="Georgia"/>
                  <a:ea typeface="Microsoft YaHei"/>
                  <a:cs typeface="Georgia"/>
                </a:rPr>
                <a:t>Add &amp; Norm — residual + LayerNorm</a:t>
              </a:r>
            </a:p>
          </p:txBody>
        </p:sp>
        <p:sp>
          <p:nvSpPr>
            <p:cNvPr id="32" name="TextBox 32"/>
            <p:cNvSpPr txBox="1"/>
            <p:nvPr/>
          </p:nvSpPr>
          <p:spPr>
            <a:xfrm>
              <a:off x="5167312" y="4355306"/>
              <a:ext cx="4679156"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Every sub-layer output is LayerNorm(x + Sublayer(x)). Enables</a:t>
              </a:r>
            </a:p>
          </p:txBody>
        </p:sp>
        <p:sp>
          <p:nvSpPr>
            <p:cNvPr id="33" name="TextBox 33"/>
            <p:cNvSpPr txBox="1"/>
            <p:nvPr/>
          </p:nvSpPr>
          <p:spPr>
            <a:xfrm>
              <a:off x="5167312" y="4564856"/>
              <a:ext cx="364402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deep stacks; d_model = 512 throughout (see P10).</a:t>
              </a:r>
            </a:p>
          </p:txBody>
        </p:sp>
      </p:grpSp>
      <p:grpSp>
        <p:nvGrpSpPr>
          <p:cNvPr id="40" name="Group 40"/>
          <p:cNvGrpSpPr/>
          <p:nvPr/>
        </p:nvGrpSpPr>
        <p:grpSpPr>
          <a:xfrm>
            <a:off x="4705350" y="4924425"/>
            <a:ext cx="4578548" cy="745331"/>
            <a:chOff x="4705350" y="4924425"/>
            <a:chExt cx="4578548" cy="745331"/>
          </a:xfrm>
        </p:grpSpPr>
        <p:sp>
          <p:nvSpPr>
            <p:cNvPr id="35" name="Ellipse 35"/>
            <p:cNvSpPr/>
            <p:nvPr/>
          </p:nvSpPr>
          <p:spPr>
            <a:xfrm>
              <a:off x="4705350" y="4972050"/>
              <a:ext cx="304800" cy="304800"/>
            </a:xfrm>
            <a:prstGeom prst="ellipse">
              <a:avLst/>
            </a:prstGeom>
            <a:solidFill>
              <a:srgbClr val="3182CE"/>
            </a:solidFill>
            <a:ln>
              <a:noFill/>
            </a:ln>
          </p:spPr>
        </p:sp>
        <p:sp>
          <p:nvSpPr>
            <p:cNvPr id="36" name="TextBox 36"/>
            <p:cNvSpPr txBox="1"/>
            <p:nvPr/>
          </p:nvSpPr>
          <p:spPr>
            <a:xfrm>
              <a:off x="4796304" y="50520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5</a:t>
              </a:r>
            </a:p>
          </p:txBody>
        </p:sp>
        <p:sp>
          <p:nvSpPr>
            <p:cNvPr id="37" name="TextBox 37"/>
            <p:cNvSpPr txBox="1"/>
            <p:nvPr/>
          </p:nvSpPr>
          <p:spPr>
            <a:xfrm>
              <a:off x="5162550" y="4924425"/>
              <a:ext cx="4060103" cy="304800"/>
            </a:xfrm>
            <a:prstGeom prst="rect">
              <a:avLst/>
            </a:prstGeom>
            <a:noFill/>
            <a:ln>
              <a:noFill/>
            </a:ln>
          </p:spPr>
          <p:txBody>
            <a:bodyPr wrap="none" lIns="0" tIns="0" rIns="0" bIns="0" anchor="t" anchorCtr="0">
              <a:spAutoFit/>
            </a:bodyPr>
            <a:lstStyle/>
            <a:p>
              <a:pPr algn="l"/>
              <a:r>
                <a:rPr lang="zh-CN" sz="1500" b="1" dirty="0">
                  <a:solidFill>
                    <a:srgbClr val="1A365D"/>
                  </a:solidFill>
                  <a:latin typeface="Georgia"/>
                  <a:ea typeface="Microsoft YaHei"/>
                  <a:cs typeface="Georgia"/>
                </a:rPr>
                <a:t>Linear + Softmax — output probabilities</a:t>
              </a:r>
            </a:p>
          </p:txBody>
        </p:sp>
        <p:sp>
          <p:nvSpPr>
            <p:cNvPr id="38" name="TextBox 38"/>
            <p:cNvSpPr txBox="1"/>
            <p:nvPr/>
          </p:nvSpPr>
          <p:spPr>
            <a:xfrm>
              <a:off x="5167312" y="5231606"/>
              <a:ext cx="4116586"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Decoder output is projected back to vocabulary size and</a:t>
              </a:r>
            </a:p>
          </p:txBody>
        </p:sp>
        <p:sp>
          <p:nvSpPr>
            <p:cNvPr id="39" name="TextBox 39"/>
            <p:cNvSpPr txBox="1"/>
            <p:nvPr/>
          </p:nvSpPr>
          <p:spPr>
            <a:xfrm>
              <a:off x="5167312" y="5441156"/>
              <a:ext cx="293143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softmaxed to next-token probabilities.</a:t>
              </a:r>
            </a:p>
          </p:txBody>
        </p:sp>
      </p:grpSp>
      <p:grpSp>
        <p:nvGrpSpPr>
          <p:cNvPr id="45" name="Group 45"/>
          <p:cNvGrpSpPr/>
          <p:nvPr/>
        </p:nvGrpSpPr>
        <p:grpSpPr>
          <a:xfrm>
            <a:off x="4705350" y="5886450"/>
            <a:ext cx="6667500" cy="571500"/>
            <a:chOff x="4705350" y="5886450"/>
            <a:chExt cx="6667500" cy="571500"/>
          </a:xfrm>
        </p:grpSpPr>
        <p:sp>
          <p:nvSpPr>
            <p:cNvPr id="41" name="Rectangle 41"/>
            <p:cNvSpPr/>
            <p:nvPr/>
          </p:nvSpPr>
          <p:spPr>
            <a:xfrm>
              <a:off x="4705350" y="5886450"/>
              <a:ext cx="6667500" cy="571500"/>
            </a:xfrm>
            <a:prstGeom prst="roundRect">
              <a:avLst>
                <a:gd name="adj" fmla="val 13333"/>
              </a:avLst>
            </a:prstGeom>
            <a:solidFill>
              <a:srgbClr val="F5F7FA"/>
            </a:solidFill>
            <a:ln w="9525">
              <a:solidFill>
                <a:srgbClr val="E2E8F0"/>
              </a:solidFill>
            </a:ln>
          </p:spPr>
        </p:sp>
        <p:sp>
          <p:nvSpPr>
            <p:cNvPr id="42" name="Rectangle 42"/>
            <p:cNvSpPr/>
            <p:nvPr/>
          </p:nvSpPr>
          <p:spPr>
            <a:xfrm>
              <a:off x="4705350" y="5886450"/>
              <a:ext cx="38100" cy="571500"/>
            </a:xfrm>
            <a:prstGeom prst="rect">
              <a:avLst/>
            </a:prstGeom>
            <a:solidFill>
              <a:srgbClr val="3182CE"/>
            </a:solidFill>
            <a:ln>
              <a:noFill/>
            </a:ln>
          </p:spPr>
        </p:sp>
        <p:sp>
          <p:nvSpPr>
            <p:cNvPr id="43" name="TextBox 43"/>
            <p:cNvSpPr txBox="1"/>
            <p:nvPr/>
          </p:nvSpPr>
          <p:spPr>
            <a:xfrm>
              <a:off x="4883468" y="6028849"/>
              <a:ext cx="2243167"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SAME SKELETON AS PRIOR SEQ2SEQ</a:t>
              </a:r>
            </a:p>
          </p:txBody>
        </p:sp>
        <p:sp>
          <p:nvSpPr>
            <p:cNvPr id="44" name="TextBox 44"/>
            <p:cNvSpPr txBox="1"/>
            <p:nvPr/>
          </p:nvSpPr>
          <p:spPr>
            <a:xfrm>
              <a:off x="4882515" y="6230302"/>
              <a:ext cx="4297204"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What is new is what fills the boxes: only self-attention + FFN.</a:t>
              </a:r>
            </a:p>
          </p:txBody>
        </p:sp>
      </p:grpSp>
      <p:pic>
        <p:nvPicPr>
          <p:cNvPr id="46" name="narration5.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350" advTm="46916">
    <p:wipe dir="r"/>
  </p:transition>
  <p:timing>
    <p:tnLst>
      <p:par>
        <p:cTn id="1" dur="indefinite" restart="never" nodeType="tmRoot">
          <p:childTnLst>
            <p:audio>
              <p:cMediaNode vol="80000">
                <p:cTn id="32" fill="hold" display="0">
                  <p:stCondLst>
                    <p:cond delay="0"/>
                  </p:stCondLst>
                </p:cTn>
                <p:tgtEl>
                  <p:spTgt spid="46"/>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image">
                                      <p:cBhvr>
                                        <p:cTn id="7" dur="550"/>
                                        <p:tgtEl>
                                          <p:spTgt spid="10"/>
                                        </p:tgtEl>
                                      </p:cBhvr>
                                    </p:animEffect>
                                  </p:childTnLst>
                                </p:cTn>
                              </p:par>
                            </p:childTnLst>
                          </p:cTn>
                        </p:par>
                        <p:par>
                          <p:cTn id="8" fill="hold">
                            <p:stCondLst>
                              <p:cond delay="69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80"/>
                                        <p:tgtEl>
                                          <p:spTgt spid="16"/>
                                        </p:tgtEl>
                                      </p:cBhvr>
                                    </p:animEffect>
                                  </p:childTnLst>
                                </p:cTn>
                              </p:par>
                            </p:childTnLst>
                          </p:cTn>
                        </p:par>
                        <p:par>
                          <p:cTn id="12" fill="hold">
                            <p:stCondLst>
                              <p:cond delay="1210"/>
                            </p:stCondLst>
                            <p:childTnLst>
                              <p:par>
                                <p:cTn id="13" presetID="10"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380"/>
                                        <p:tgtEl>
                                          <p:spTgt spid="22"/>
                                        </p:tgtEl>
                                      </p:cBhvr>
                                    </p:animEffect>
                                  </p:childTnLst>
                                </p:cTn>
                              </p:par>
                            </p:childTnLst>
                          </p:cTn>
                        </p:par>
                        <p:par>
                          <p:cTn id="16" fill="hold">
                            <p:stCondLst>
                              <p:cond delay="173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380"/>
                                        <p:tgtEl>
                                          <p:spTgt spid="28"/>
                                        </p:tgtEl>
                                      </p:cBhvr>
                                    </p:animEffect>
                                  </p:childTnLst>
                                </p:cTn>
                              </p:par>
                            </p:childTnLst>
                          </p:cTn>
                        </p:par>
                        <p:par>
                          <p:cTn id="20" fill="hold">
                            <p:stCondLst>
                              <p:cond delay="225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380"/>
                                        <p:tgtEl>
                                          <p:spTgt spid="34"/>
                                        </p:tgtEl>
                                      </p:cBhvr>
                                    </p:animEffect>
                                  </p:childTnLst>
                                </p:cTn>
                              </p:par>
                            </p:childTnLst>
                          </p:cTn>
                        </p:par>
                        <p:par>
                          <p:cTn id="24" fill="hold">
                            <p:stCondLst>
                              <p:cond delay="2770"/>
                            </p:stCondLst>
                            <p:childTnLst>
                              <p:par>
                                <p:cTn id="25" presetID="10" presetClass="entr" presetSubtype="0"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380"/>
                                        <p:tgtEl>
                                          <p:spTgt spid="40"/>
                                        </p:tgtEl>
                                      </p:cBhvr>
                                    </p:animEffect>
                                  </p:childTnLst>
                                </p:cTn>
                              </p:par>
                            </p:childTnLst>
                          </p:cTn>
                        </p:par>
                        <p:par>
                          <p:cTn id="28" fill="hold">
                            <p:stCondLst>
                              <p:cond delay="3370"/>
                            </p:stCondLst>
                            <p:childTnLst>
                              <p:par>
                                <p:cTn id="29" presetID="10" presetClass="entr" presetSubtype="0" fill="hold"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48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2" grpId="0"/>
      <p:bldP spid="28" grpId="0"/>
      <p:bldP spid="34" grpId="0"/>
      <p:bldP spid="40"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6670791" cy="683419"/>
            <a:chOff x="571500" y="533400"/>
            <a:chExt cx="6670791"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6476481"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Same skeleton, three asymmetries</a:t>
              </a:r>
            </a:p>
          </p:txBody>
        </p:sp>
        <p:sp>
          <p:nvSpPr>
            <p:cNvPr id="5" name="TextBox 5"/>
            <p:cNvSpPr txBox="1"/>
            <p:nvPr/>
          </p:nvSpPr>
          <p:spPr>
            <a:xfrm>
              <a:off x="787718" y="1018699"/>
              <a:ext cx="3608338"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ENCODER STACK · DECODER STACK · N = 6 · d_model = 512</a:t>
              </a:r>
            </a:p>
          </p:txBody>
        </p:sp>
      </p:grpSp>
      <p:grpSp>
        <p:nvGrpSpPr>
          <p:cNvPr id="30" name="Group 30"/>
          <p:cNvGrpSpPr/>
          <p:nvPr/>
        </p:nvGrpSpPr>
        <p:grpSpPr>
          <a:xfrm>
            <a:off x="762000" y="1524000"/>
            <a:ext cx="5286375" cy="4762500"/>
            <a:chOff x="762000" y="1524000"/>
            <a:chExt cx="5286375" cy="4762500"/>
          </a:xfrm>
        </p:grpSpPr>
        <p:sp>
          <p:nvSpPr>
            <p:cNvPr id="7" name="Rectangle 7"/>
            <p:cNvSpPr/>
            <p:nvPr/>
          </p:nvSpPr>
          <p:spPr>
            <a:xfrm>
              <a:off x="762000" y="1524000"/>
              <a:ext cx="5286375" cy="4762500"/>
            </a:xfrm>
            <a:prstGeom prst="roundRect">
              <a:avLst>
                <a:gd name="adj" fmla="val 2800"/>
              </a:avLst>
            </a:prstGeom>
            <a:solidFill>
              <a:srgbClr val="FFFFFF"/>
            </a:solidFill>
            <a:ln w="14288">
              <a:solidFill>
                <a:srgbClr val="E2E8F0"/>
              </a:solidFill>
            </a:ln>
            <a:effectLst>
              <a:outerShdw blurRad="114300" dist="28575" dir="5400000" algn="ctr" rotWithShape="0">
                <a:srgbClr val="1A365D">
                  <a:alpha val="5250"/>
                </a:srgbClr>
              </a:outerShdw>
            </a:effectLst>
          </p:spPr>
        </p:sp>
        <p:sp>
          <p:nvSpPr>
            <p:cNvPr id="8" name="Freeform 8"/>
            <p:cNvSpPr/>
            <p:nvPr/>
          </p:nvSpPr>
          <p:spPr>
            <a:xfrm>
              <a:off x="762000" y="1524000"/>
              <a:ext cx="5286375" cy="990600"/>
            </a:xfrm>
            <a:custGeom>
              <a:avLst/>
              <a:gdLst/>
              <a:ahLst/>
              <a:cxnLst/>
              <a:rect l="l" t="t" r="r" b="b"/>
              <a:pathLst>
                <a:path w="5286375" h="990600">
                  <a:moveTo>
                    <a:pt x="133350" y="0"/>
                  </a:moveTo>
                  <a:lnTo>
                    <a:pt x="5153025" y="0"/>
                  </a:lnTo>
                  <a:cubicBezTo>
                    <a:pt x="5226672" y="0"/>
                    <a:pt x="5286375" y="59703"/>
                    <a:pt x="5286375" y="133350"/>
                  </a:cubicBezTo>
                  <a:lnTo>
                    <a:pt x="5286375" y="990600"/>
                  </a:lnTo>
                  <a:lnTo>
                    <a:pt x="0" y="990600"/>
                  </a:lnTo>
                  <a:lnTo>
                    <a:pt x="0" y="133350"/>
                  </a:lnTo>
                  <a:cubicBezTo>
                    <a:pt x="0" y="59703"/>
                    <a:pt x="59703" y="0"/>
                    <a:pt x="133350" y="0"/>
                  </a:cubicBezTo>
                  <a:close/>
                </a:path>
              </a:pathLst>
            </a:custGeom>
            <a:solidFill>
              <a:srgbClr val="1A365D"/>
            </a:solidFill>
            <a:ln>
              <a:noFill/>
            </a:ln>
          </p:spPr>
        </p:sp>
        <p:sp>
          <p:nvSpPr>
            <p:cNvPr id="9" name="TextBox 9"/>
            <p:cNvSpPr txBox="1"/>
            <p:nvPr/>
          </p:nvSpPr>
          <p:spPr>
            <a:xfrm>
              <a:off x="2807734" y="1792605"/>
              <a:ext cx="1185381" cy="426720"/>
            </a:xfrm>
            <a:prstGeom prst="rect">
              <a:avLst/>
            </a:prstGeom>
            <a:noFill/>
            <a:ln>
              <a:noFill/>
            </a:ln>
          </p:spPr>
          <p:txBody>
            <a:bodyPr wrap="none" lIns="0" tIns="0" rIns="0" bIns="0" anchor="t" anchorCtr="0">
              <a:spAutoFit/>
            </a:bodyPr>
            <a:lstStyle/>
            <a:p>
              <a:pPr algn="ctr"/>
              <a:r>
                <a:rPr lang="zh-CN" sz="2100" b="1" dirty="0">
                  <a:solidFill>
                    <a:srgbClr val="FFFFFF"/>
                  </a:solidFill>
                  <a:latin typeface="Georgia"/>
                  <a:ea typeface="Microsoft YaHei"/>
                  <a:cs typeface="Georgia"/>
                </a:rPr>
                <a:t>Encoder</a:t>
              </a:r>
            </a:p>
          </p:txBody>
        </p:sp>
        <p:sp>
          <p:nvSpPr>
            <p:cNvPr id="10" name="TextBox 10"/>
            <p:cNvSpPr txBox="1"/>
            <p:nvPr/>
          </p:nvSpPr>
          <p:spPr>
            <a:xfrm>
              <a:off x="2607893" y="2172652"/>
              <a:ext cx="1585065" cy="213360"/>
            </a:xfrm>
            <a:prstGeom prst="rect">
              <a:avLst/>
            </a:prstGeom>
            <a:noFill/>
            <a:ln>
              <a:noFill/>
            </a:ln>
          </p:spPr>
          <p:txBody>
            <a:bodyPr wrap="none" lIns="0" tIns="0" rIns="0" bIns="0" anchor="t" anchorCtr="0">
              <a:spAutoFit/>
            </a:bodyPr>
            <a:lstStyle/>
            <a:p>
              <a:pPr algn="ctr"/>
              <a:r>
                <a:rPr lang="zh-CN" sz="1050" b="1" dirty="0">
                  <a:solidFill>
                    <a:srgbClr val="FFFFFF">
                      <a:alphaMod val="85000"/>
                    </a:srgbClr>
                  </a:solidFill>
                  <a:latin typeface="Arial"/>
                  <a:ea typeface="Microsoft YaHei"/>
                  <a:cs typeface="Arial"/>
                </a:rPr>
                <a:t>N = 6 IDENTICAL LAYERS</a:t>
              </a:r>
            </a:p>
          </p:txBody>
        </p:sp>
        <p:grpSp>
          <p:nvGrpSpPr>
            <p:cNvPr id="16" name="Group 16"/>
            <p:cNvGrpSpPr/>
            <p:nvPr/>
          </p:nvGrpSpPr>
          <p:grpSpPr>
            <a:xfrm>
              <a:off x="1047750" y="2857500"/>
              <a:ext cx="4714875" cy="533400"/>
              <a:chOff x="1047750" y="2857500"/>
              <a:chExt cx="4714875" cy="533400"/>
            </a:xfrm>
          </p:grpSpPr>
          <p:sp>
            <p:nvSpPr>
              <p:cNvPr id="11" name="Rectangle 11"/>
              <p:cNvSpPr/>
              <p:nvPr/>
            </p:nvSpPr>
            <p:spPr>
              <a:xfrm>
                <a:off x="1047750" y="2857500"/>
                <a:ext cx="4714875" cy="533400"/>
              </a:xfrm>
              <a:prstGeom prst="roundRect">
                <a:avLst>
                  <a:gd name="adj" fmla="val 14286"/>
                </a:avLst>
              </a:prstGeom>
              <a:solidFill>
                <a:srgbClr val="F5F7FA"/>
              </a:solidFill>
              <a:ln w="14288">
                <a:solidFill>
                  <a:srgbClr val="1A365D"/>
                </a:solidFill>
              </a:ln>
            </p:spPr>
          </p:sp>
          <p:sp>
            <p:nvSpPr>
              <p:cNvPr id="12" name="Ellipse 12"/>
              <p:cNvSpPr/>
              <p:nvPr/>
            </p:nvSpPr>
            <p:spPr>
              <a:xfrm>
                <a:off x="1181100" y="2990850"/>
                <a:ext cx="266700" cy="266700"/>
              </a:xfrm>
              <a:prstGeom prst="ellipse">
                <a:avLst/>
              </a:prstGeom>
              <a:solidFill>
                <a:srgbClr val="1A365D"/>
              </a:solidFill>
              <a:ln>
                <a:noFill/>
              </a:ln>
            </p:spPr>
          </p:sp>
          <p:sp>
            <p:nvSpPr>
              <p:cNvPr id="13" name="TextBox 13"/>
              <p:cNvSpPr txBox="1"/>
              <p:nvPr/>
            </p:nvSpPr>
            <p:spPr>
              <a:xfrm>
                <a:off x="1281590" y="3076099"/>
                <a:ext cx="65720"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1</a:t>
                </a:r>
              </a:p>
            </p:txBody>
          </p:sp>
          <p:sp>
            <p:nvSpPr>
              <p:cNvPr id="14" name="TextBox 14"/>
              <p:cNvSpPr txBox="1"/>
              <p:nvPr/>
            </p:nvSpPr>
            <p:spPr>
              <a:xfrm>
                <a:off x="1564958" y="2948464"/>
                <a:ext cx="2299618"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Multi-Head Self-Attention</a:t>
                </a:r>
              </a:p>
            </p:txBody>
          </p:sp>
          <p:sp>
            <p:nvSpPr>
              <p:cNvPr id="15" name="TextBox 15"/>
              <p:cNvSpPr txBox="1"/>
              <p:nvPr/>
            </p:nvSpPr>
            <p:spPr>
              <a:xfrm>
                <a:off x="1568768" y="3190399"/>
                <a:ext cx="2592586"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Every position attends to every position</a:t>
                </a:r>
              </a:p>
            </p:txBody>
          </p:sp>
        </p:grpSp>
        <p:grpSp>
          <p:nvGrpSpPr>
            <p:cNvPr id="22" name="Group 22"/>
            <p:cNvGrpSpPr/>
            <p:nvPr/>
          </p:nvGrpSpPr>
          <p:grpSpPr>
            <a:xfrm>
              <a:off x="1047750" y="3543300"/>
              <a:ext cx="4714875" cy="533400"/>
              <a:chOff x="1047750" y="3543300"/>
              <a:chExt cx="4714875" cy="533400"/>
            </a:xfrm>
          </p:grpSpPr>
          <p:sp>
            <p:nvSpPr>
              <p:cNvPr id="17" name="Rectangle 17"/>
              <p:cNvSpPr/>
              <p:nvPr/>
            </p:nvSpPr>
            <p:spPr>
              <a:xfrm>
                <a:off x="1047750" y="3543300"/>
                <a:ext cx="4714875" cy="533400"/>
              </a:xfrm>
              <a:prstGeom prst="roundRect">
                <a:avLst>
                  <a:gd name="adj" fmla="val 14286"/>
                </a:avLst>
              </a:prstGeom>
              <a:solidFill>
                <a:srgbClr val="F5F7FA"/>
              </a:solidFill>
              <a:ln w="14288">
                <a:solidFill>
                  <a:srgbClr val="1A365D"/>
                </a:solidFill>
              </a:ln>
            </p:spPr>
          </p:sp>
          <p:sp>
            <p:nvSpPr>
              <p:cNvPr id="18" name="Ellipse 18"/>
              <p:cNvSpPr/>
              <p:nvPr/>
            </p:nvSpPr>
            <p:spPr>
              <a:xfrm>
                <a:off x="1181100" y="3676650"/>
                <a:ext cx="266700" cy="266700"/>
              </a:xfrm>
              <a:prstGeom prst="ellipse">
                <a:avLst/>
              </a:prstGeom>
              <a:solidFill>
                <a:srgbClr val="1A365D"/>
              </a:solidFill>
              <a:ln>
                <a:noFill/>
              </a:ln>
            </p:spPr>
          </p:sp>
          <p:sp>
            <p:nvSpPr>
              <p:cNvPr id="19" name="TextBox 19"/>
              <p:cNvSpPr txBox="1"/>
              <p:nvPr/>
            </p:nvSpPr>
            <p:spPr>
              <a:xfrm>
                <a:off x="1264525" y="3761899"/>
                <a:ext cx="99849"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2</a:t>
                </a:r>
              </a:p>
            </p:txBody>
          </p:sp>
          <p:sp>
            <p:nvSpPr>
              <p:cNvPr id="20" name="TextBox 20"/>
              <p:cNvSpPr txBox="1"/>
              <p:nvPr/>
            </p:nvSpPr>
            <p:spPr>
              <a:xfrm>
                <a:off x="1564958" y="3634264"/>
                <a:ext cx="2433510"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Position-wise Feed Forward</a:t>
                </a:r>
              </a:p>
            </p:txBody>
          </p:sp>
          <p:sp>
            <p:nvSpPr>
              <p:cNvPr id="21" name="TextBox 21"/>
              <p:cNvSpPr txBox="1"/>
              <p:nvPr/>
            </p:nvSpPr>
            <p:spPr>
              <a:xfrm>
                <a:off x="1568768" y="3876199"/>
                <a:ext cx="2066020"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Two linear layers, ReLU between</a:t>
                </a:r>
              </a:p>
            </p:txBody>
          </p:sp>
        </p:grpSp>
        <p:sp>
          <p:nvSpPr>
            <p:cNvPr id="23" name="TextBox 23"/>
            <p:cNvSpPr txBox="1"/>
            <p:nvPr/>
          </p:nvSpPr>
          <p:spPr>
            <a:xfrm>
              <a:off x="1036320" y="4341495"/>
              <a:ext cx="1988706"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WRAPPER AROUND EACH SUB-LAYER</a:t>
              </a:r>
            </a:p>
          </p:txBody>
        </p:sp>
        <p:sp>
          <p:nvSpPr>
            <p:cNvPr id="24" name="TextBox 24"/>
            <p:cNvSpPr txBox="1"/>
            <p:nvPr/>
          </p:nvSpPr>
          <p:spPr>
            <a:xfrm>
              <a:off x="1033462" y="4564856"/>
              <a:ext cx="2878931"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Output = LayerNorm( x + Sublayer(x) )</a:t>
              </a:r>
            </a:p>
          </p:txBody>
        </p:sp>
        <p:sp>
          <p:nvSpPr>
            <p:cNvPr id="25" name="TextBox 25"/>
            <p:cNvSpPr txBox="1"/>
            <p:nvPr/>
          </p:nvSpPr>
          <p:spPr>
            <a:xfrm>
              <a:off x="1034415" y="4782502"/>
              <a:ext cx="3254073" cy="213360"/>
            </a:xfrm>
            <a:prstGeom prst="rect">
              <a:avLst/>
            </a:prstGeom>
            <a:noFill/>
            <a:ln>
              <a:noFill/>
            </a:ln>
          </p:spPr>
          <p:txBody>
            <a:bodyPr wrap="none" lIns="0" tIns="0" rIns="0" bIns="0" anchor="t" anchorCtr="0">
              <a:spAutoFit/>
            </a:bodyPr>
            <a:lstStyle/>
            <a:p>
              <a:pPr algn="l"/>
              <a:r>
                <a:rPr lang="zh-CN" sz="1050" dirty="0">
                  <a:solidFill>
                    <a:srgbClr val="4A5568"/>
                  </a:solidFill>
                  <a:latin typeface="Arial"/>
                  <a:ea typeface="Microsoft YaHei"/>
                  <a:cs typeface="Arial"/>
                </a:rPr>
                <a:t>— residual connection then layer normalization.</a:t>
              </a:r>
            </a:p>
          </p:txBody>
        </p:sp>
        <p:sp>
          <p:nvSpPr>
            <p:cNvPr id="26" name="Rectangle 26"/>
            <p:cNvSpPr/>
            <p:nvPr/>
          </p:nvSpPr>
          <p:spPr>
            <a:xfrm>
              <a:off x="1047750" y="5181600"/>
              <a:ext cx="4714875" cy="762000"/>
            </a:xfrm>
            <a:prstGeom prst="roundRect">
              <a:avLst>
                <a:gd name="adj" fmla="val 10000"/>
              </a:avLst>
            </a:prstGeom>
            <a:solidFill>
              <a:srgbClr val="F5F7FA"/>
            </a:solidFill>
            <a:ln>
              <a:noFill/>
            </a:ln>
          </p:spPr>
        </p:sp>
        <p:sp>
          <p:nvSpPr>
            <p:cNvPr id="27" name="TextBox 27"/>
            <p:cNvSpPr txBox="1"/>
            <p:nvPr/>
          </p:nvSpPr>
          <p:spPr>
            <a:xfrm>
              <a:off x="1169670" y="5313045"/>
              <a:ext cx="986880" cy="182880"/>
            </a:xfrm>
            <a:prstGeom prst="rect">
              <a:avLst/>
            </a:prstGeom>
            <a:noFill/>
            <a:ln>
              <a:noFill/>
            </a:ln>
          </p:spPr>
          <p:txBody>
            <a:bodyPr wrap="none" lIns="0" tIns="0" rIns="0" bIns="0" anchor="t" anchorCtr="0">
              <a:spAutoFit/>
            </a:bodyPr>
            <a:lstStyle/>
            <a:p>
              <a:pPr algn="l"/>
              <a:r>
                <a:rPr lang="zh-CN" sz="900" b="1" dirty="0">
                  <a:solidFill>
                    <a:srgbClr val="1A365D"/>
                  </a:solidFill>
                  <a:latin typeface="Arial"/>
                  <a:ea typeface="Microsoft YaHei"/>
                  <a:cs typeface="Arial"/>
                </a:rPr>
                <a:t>SHAPE CONTRACT</a:t>
              </a:r>
            </a:p>
          </p:txBody>
        </p:sp>
        <p:sp>
          <p:nvSpPr>
            <p:cNvPr id="28" name="TextBox 28"/>
            <p:cNvSpPr txBox="1"/>
            <p:nvPr/>
          </p:nvSpPr>
          <p:spPr>
            <a:xfrm>
              <a:off x="1167765" y="5525452"/>
              <a:ext cx="4010168"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xml:space="preserve">All sub-layers and embeddings emit dimension </a:t>
              </a:r>
              <a:r>
                <a:rPr lang="zh-CN" sz="1050" b="1" dirty="0">
                  <a:solidFill>
                    <a:srgbClr val="3182CE"/>
                  </a:solidFill>
                  <a:latin typeface="Consolas"/>
                  <a:ea typeface="Microsoft YaHei"/>
                  <a:cs typeface="Consolas"/>
                </a:rPr>
                <a:t>d_model = 512</a:t>
              </a:r>
            </a:p>
          </p:txBody>
        </p:sp>
        <p:sp>
          <p:nvSpPr>
            <p:cNvPr id="29" name="TextBox 29"/>
            <p:cNvSpPr txBox="1"/>
            <p:nvPr/>
          </p:nvSpPr>
          <p:spPr>
            <a:xfrm>
              <a:off x="1167765" y="5715952"/>
              <a:ext cx="2483977"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so residual addition is well-defined.</a:t>
              </a:r>
            </a:p>
          </p:txBody>
        </p:sp>
      </p:grpSp>
      <p:grpSp>
        <p:nvGrpSpPr>
          <p:cNvPr id="58" name="Group 58"/>
          <p:cNvGrpSpPr/>
          <p:nvPr/>
        </p:nvGrpSpPr>
        <p:grpSpPr>
          <a:xfrm>
            <a:off x="6238875" y="1524000"/>
            <a:ext cx="5286375" cy="4762500"/>
            <a:chOff x="6238875" y="1524000"/>
            <a:chExt cx="5286375" cy="4762500"/>
          </a:xfrm>
        </p:grpSpPr>
        <p:sp>
          <p:nvSpPr>
            <p:cNvPr id="31" name="Rectangle 31"/>
            <p:cNvSpPr/>
            <p:nvPr/>
          </p:nvSpPr>
          <p:spPr>
            <a:xfrm>
              <a:off x="6238875" y="1524000"/>
              <a:ext cx="5286375" cy="4762500"/>
            </a:xfrm>
            <a:prstGeom prst="roundRect">
              <a:avLst>
                <a:gd name="adj" fmla="val 2800"/>
              </a:avLst>
            </a:prstGeom>
            <a:solidFill>
              <a:srgbClr val="FFFFFF"/>
            </a:solidFill>
            <a:ln w="14288">
              <a:solidFill>
                <a:srgbClr val="E2E8F0"/>
              </a:solidFill>
            </a:ln>
            <a:effectLst>
              <a:outerShdw blurRad="114300" dist="28575" dir="5400000" algn="ctr" rotWithShape="0">
                <a:srgbClr val="1A365D">
                  <a:alpha val="5250"/>
                </a:srgbClr>
              </a:outerShdw>
            </a:effectLst>
          </p:spPr>
        </p:sp>
        <p:sp>
          <p:nvSpPr>
            <p:cNvPr id="32" name="Freeform 32"/>
            <p:cNvSpPr/>
            <p:nvPr/>
          </p:nvSpPr>
          <p:spPr>
            <a:xfrm>
              <a:off x="6238875" y="1524000"/>
              <a:ext cx="5286375" cy="990600"/>
            </a:xfrm>
            <a:custGeom>
              <a:avLst/>
              <a:gdLst/>
              <a:ahLst/>
              <a:cxnLst/>
              <a:rect l="l" t="t" r="r" b="b"/>
              <a:pathLst>
                <a:path w="5286375" h="990600">
                  <a:moveTo>
                    <a:pt x="133350" y="0"/>
                  </a:moveTo>
                  <a:lnTo>
                    <a:pt x="5153025" y="0"/>
                  </a:lnTo>
                  <a:cubicBezTo>
                    <a:pt x="5226672" y="0"/>
                    <a:pt x="5286375" y="59703"/>
                    <a:pt x="5286375" y="133350"/>
                  </a:cubicBezTo>
                  <a:lnTo>
                    <a:pt x="5286375" y="990600"/>
                  </a:lnTo>
                  <a:lnTo>
                    <a:pt x="0" y="990600"/>
                  </a:lnTo>
                  <a:lnTo>
                    <a:pt x="0" y="133350"/>
                  </a:lnTo>
                  <a:cubicBezTo>
                    <a:pt x="0" y="59703"/>
                    <a:pt x="59703" y="0"/>
                    <a:pt x="133350" y="0"/>
                  </a:cubicBezTo>
                  <a:close/>
                </a:path>
              </a:pathLst>
            </a:custGeom>
            <a:solidFill>
              <a:srgbClr val="3182CE"/>
            </a:solidFill>
            <a:ln>
              <a:noFill/>
            </a:ln>
          </p:spPr>
        </p:sp>
        <p:sp>
          <p:nvSpPr>
            <p:cNvPr id="33" name="TextBox 33"/>
            <p:cNvSpPr txBox="1"/>
            <p:nvPr/>
          </p:nvSpPr>
          <p:spPr>
            <a:xfrm>
              <a:off x="8284609" y="1792605"/>
              <a:ext cx="1185381" cy="426720"/>
            </a:xfrm>
            <a:prstGeom prst="rect">
              <a:avLst/>
            </a:prstGeom>
            <a:noFill/>
            <a:ln>
              <a:noFill/>
            </a:ln>
          </p:spPr>
          <p:txBody>
            <a:bodyPr wrap="none" lIns="0" tIns="0" rIns="0" bIns="0" anchor="t" anchorCtr="0">
              <a:spAutoFit/>
            </a:bodyPr>
            <a:lstStyle/>
            <a:p>
              <a:pPr algn="ctr"/>
              <a:r>
                <a:rPr lang="zh-CN" sz="2100" b="1" dirty="0">
                  <a:solidFill>
                    <a:srgbClr val="FFFFFF"/>
                  </a:solidFill>
                  <a:latin typeface="Georgia"/>
                  <a:ea typeface="Microsoft YaHei"/>
                  <a:cs typeface="Georgia"/>
                </a:rPr>
                <a:t>Decoder</a:t>
              </a:r>
            </a:p>
          </p:txBody>
        </p:sp>
        <p:sp>
          <p:nvSpPr>
            <p:cNvPr id="34" name="TextBox 34"/>
            <p:cNvSpPr txBox="1"/>
            <p:nvPr/>
          </p:nvSpPr>
          <p:spPr>
            <a:xfrm>
              <a:off x="7081367" y="2172652"/>
              <a:ext cx="3591866" cy="213360"/>
            </a:xfrm>
            <a:prstGeom prst="rect">
              <a:avLst/>
            </a:prstGeom>
            <a:noFill/>
            <a:ln>
              <a:noFill/>
            </a:ln>
          </p:spPr>
          <p:txBody>
            <a:bodyPr wrap="none" lIns="0" tIns="0" rIns="0" bIns="0" anchor="t" anchorCtr="0">
              <a:spAutoFit/>
            </a:bodyPr>
            <a:lstStyle/>
            <a:p>
              <a:pPr algn="ctr"/>
              <a:r>
                <a:rPr lang="zh-CN" sz="1050" b="1" dirty="0">
                  <a:solidFill>
                    <a:srgbClr val="FFFFFF">
                      <a:alphaMod val="90000"/>
                    </a:srgbClr>
                  </a:solidFill>
                  <a:latin typeface="Arial"/>
                  <a:ea typeface="Microsoft YaHei"/>
                  <a:cs typeface="Arial"/>
                </a:rPr>
                <a:t>N = 6 IDENTICAL LAYERS · INSERTS A THIRD SUB-LAYER</a:t>
              </a:r>
            </a:p>
          </p:txBody>
        </p:sp>
        <p:grpSp>
          <p:nvGrpSpPr>
            <p:cNvPr id="40" name="Group 40"/>
            <p:cNvGrpSpPr/>
            <p:nvPr/>
          </p:nvGrpSpPr>
          <p:grpSpPr>
            <a:xfrm>
              <a:off x="6524625" y="2857500"/>
              <a:ext cx="4714875" cy="533400"/>
              <a:chOff x="6524625" y="2857500"/>
              <a:chExt cx="4714875" cy="533400"/>
            </a:xfrm>
          </p:grpSpPr>
          <p:sp>
            <p:nvSpPr>
              <p:cNvPr id="35" name="Rectangle 35"/>
              <p:cNvSpPr/>
              <p:nvPr/>
            </p:nvSpPr>
            <p:spPr>
              <a:xfrm>
                <a:off x="6524625" y="2857500"/>
                <a:ext cx="4714875" cy="533400"/>
              </a:xfrm>
              <a:prstGeom prst="roundRect">
                <a:avLst>
                  <a:gd name="adj" fmla="val 14286"/>
                </a:avLst>
              </a:prstGeom>
              <a:solidFill>
                <a:srgbClr val="FFFFFF"/>
              </a:solidFill>
              <a:ln w="14288">
                <a:solidFill>
                  <a:srgbClr val="3182CE"/>
                </a:solidFill>
              </a:ln>
            </p:spPr>
          </p:sp>
          <p:sp>
            <p:nvSpPr>
              <p:cNvPr id="36" name="Ellipse 36"/>
              <p:cNvSpPr/>
              <p:nvPr/>
            </p:nvSpPr>
            <p:spPr>
              <a:xfrm>
                <a:off x="6657975" y="2990850"/>
                <a:ext cx="266700" cy="266700"/>
              </a:xfrm>
              <a:prstGeom prst="ellipse">
                <a:avLst/>
              </a:prstGeom>
              <a:solidFill>
                <a:srgbClr val="3182CE"/>
              </a:solidFill>
              <a:ln>
                <a:noFill/>
              </a:ln>
            </p:spPr>
          </p:sp>
          <p:sp>
            <p:nvSpPr>
              <p:cNvPr id="37" name="TextBox 37"/>
              <p:cNvSpPr txBox="1"/>
              <p:nvPr/>
            </p:nvSpPr>
            <p:spPr>
              <a:xfrm>
                <a:off x="6758465" y="3076099"/>
                <a:ext cx="65720"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1</a:t>
                </a:r>
              </a:p>
            </p:txBody>
          </p:sp>
          <p:sp>
            <p:nvSpPr>
              <p:cNvPr id="38" name="TextBox 38"/>
              <p:cNvSpPr txBox="1"/>
              <p:nvPr/>
            </p:nvSpPr>
            <p:spPr>
              <a:xfrm>
                <a:off x="7041832" y="2948464"/>
                <a:ext cx="2978003" cy="259080"/>
              </a:xfrm>
              <a:prstGeom prst="rect">
                <a:avLst/>
              </a:prstGeom>
              <a:noFill/>
              <a:ln>
                <a:noFill/>
              </a:ln>
            </p:spPr>
            <p:txBody>
              <a:bodyPr wrap="none" lIns="0" tIns="0" rIns="0" bIns="0" anchor="t" anchorCtr="0">
                <a:spAutoFit/>
              </a:bodyPr>
              <a:lstStyle/>
              <a:p>
                <a:pPr algn="l"/>
                <a:r>
                  <a:rPr lang="zh-CN" sz="1275" b="1" dirty="0">
                    <a:solidFill>
                      <a:srgbClr val="3182CE"/>
                    </a:solidFill>
                    <a:latin typeface="Georgia"/>
                    <a:ea typeface="Microsoft YaHei"/>
                    <a:cs typeface="Georgia"/>
                  </a:rPr>
                  <a:t>Masked</a:t>
                </a:r>
                <a:r>
                  <a:rPr lang="zh-CN" sz="1275" b="1" dirty="0">
                    <a:solidFill>
                      <a:srgbClr val="1A365D"/>
                    </a:solidFill>
                    <a:latin typeface="Georgia"/>
                    <a:ea typeface="Microsoft YaHei"/>
                    <a:cs typeface="Georgia"/>
                  </a:rPr>
                  <a:t xml:space="preserve"> Multi-Head Self-Attention</a:t>
                </a:r>
              </a:p>
            </p:txBody>
          </p:sp>
          <p:sp>
            <p:nvSpPr>
              <p:cNvPr id="39" name="TextBox 39"/>
              <p:cNvSpPr txBox="1"/>
              <p:nvPr/>
            </p:nvSpPr>
            <p:spPr>
              <a:xfrm>
                <a:off x="7045642" y="3190399"/>
                <a:ext cx="2430066"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Position i attends only to positions ≤ i</a:t>
                </a:r>
              </a:p>
            </p:txBody>
          </p:sp>
        </p:grpSp>
        <p:grpSp>
          <p:nvGrpSpPr>
            <p:cNvPr id="46" name="Group 46"/>
            <p:cNvGrpSpPr/>
            <p:nvPr/>
          </p:nvGrpSpPr>
          <p:grpSpPr>
            <a:xfrm>
              <a:off x="6524625" y="3543300"/>
              <a:ext cx="4714875" cy="533400"/>
              <a:chOff x="6524625" y="3543300"/>
              <a:chExt cx="4714875" cy="533400"/>
            </a:xfrm>
          </p:grpSpPr>
          <p:sp>
            <p:nvSpPr>
              <p:cNvPr id="41" name="Rectangle 41"/>
              <p:cNvSpPr/>
              <p:nvPr/>
            </p:nvSpPr>
            <p:spPr>
              <a:xfrm>
                <a:off x="6524625" y="3543300"/>
                <a:ext cx="4714875" cy="533400"/>
              </a:xfrm>
              <a:prstGeom prst="roundRect">
                <a:avLst>
                  <a:gd name="adj" fmla="val 14286"/>
                </a:avLst>
              </a:prstGeom>
              <a:solidFill>
                <a:srgbClr val="FFFFFF"/>
              </a:solidFill>
              <a:ln w="23812">
                <a:solidFill>
                  <a:srgbClr val="3182CE"/>
                </a:solidFill>
              </a:ln>
            </p:spPr>
          </p:sp>
          <p:sp>
            <p:nvSpPr>
              <p:cNvPr id="42" name="Ellipse 42"/>
              <p:cNvSpPr/>
              <p:nvPr/>
            </p:nvSpPr>
            <p:spPr>
              <a:xfrm>
                <a:off x="6657975" y="3676650"/>
                <a:ext cx="266700" cy="266700"/>
              </a:xfrm>
              <a:prstGeom prst="ellipse">
                <a:avLst/>
              </a:prstGeom>
              <a:solidFill>
                <a:srgbClr val="3182CE"/>
              </a:solidFill>
              <a:ln>
                <a:noFill/>
              </a:ln>
            </p:spPr>
          </p:sp>
          <p:sp>
            <p:nvSpPr>
              <p:cNvPr id="43" name="TextBox 43"/>
              <p:cNvSpPr txBox="1"/>
              <p:nvPr/>
            </p:nvSpPr>
            <p:spPr>
              <a:xfrm>
                <a:off x="6741400" y="3761899"/>
                <a:ext cx="99849"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2</a:t>
                </a:r>
              </a:p>
            </p:txBody>
          </p:sp>
          <p:sp>
            <p:nvSpPr>
              <p:cNvPr id="44" name="TextBox 44"/>
              <p:cNvSpPr txBox="1"/>
              <p:nvPr/>
            </p:nvSpPr>
            <p:spPr>
              <a:xfrm>
                <a:off x="7041832" y="3634264"/>
                <a:ext cx="2397806" cy="259080"/>
              </a:xfrm>
              <a:prstGeom prst="rect">
                <a:avLst/>
              </a:prstGeom>
              <a:noFill/>
              <a:ln>
                <a:noFill/>
              </a:ln>
            </p:spPr>
            <p:txBody>
              <a:bodyPr wrap="none" lIns="0" tIns="0" rIns="0" bIns="0" anchor="t" anchorCtr="0">
                <a:spAutoFit/>
              </a:bodyPr>
              <a:lstStyle/>
              <a:p>
                <a:pPr algn="l"/>
                <a:r>
                  <a:rPr lang="zh-CN" sz="1275" b="1" dirty="0">
                    <a:solidFill>
                      <a:srgbClr val="3182CE"/>
                    </a:solidFill>
                    <a:latin typeface="Georgia"/>
                    <a:ea typeface="Microsoft YaHei"/>
                    <a:cs typeface="Georgia"/>
                  </a:rPr>
                  <a:t>Encoder-Decoder</a:t>
                </a:r>
                <a:r>
                  <a:rPr lang="zh-CN" sz="1275" b="1" dirty="0">
                    <a:solidFill>
                      <a:srgbClr val="1A365D"/>
                    </a:solidFill>
                    <a:latin typeface="Georgia"/>
                    <a:ea typeface="Microsoft YaHei"/>
                    <a:cs typeface="Georgia"/>
                  </a:rPr>
                  <a:t xml:space="preserve"> Attention</a:t>
                </a:r>
              </a:p>
            </p:txBody>
          </p:sp>
          <p:sp>
            <p:nvSpPr>
              <p:cNvPr id="45" name="TextBox 45"/>
              <p:cNvSpPr txBox="1"/>
              <p:nvPr/>
            </p:nvSpPr>
            <p:spPr>
              <a:xfrm>
                <a:off x="7045642" y="3876199"/>
                <a:ext cx="2774609"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Q from decoder · K, V from encoder output</a:t>
                </a:r>
              </a:p>
            </p:txBody>
          </p:sp>
        </p:grpSp>
        <p:grpSp>
          <p:nvGrpSpPr>
            <p:cNvPr id="52" name="Group 52"/>
            <p:cNvGrpSpPr/>
            <p:nvPr/>
          </p:nvGrpSpPr>
          <p:grpSpPr>
            <a:xfrm>
              <a:off x="6524625" y="4229100"/>
              <a:ext cx="4714875" cy="533400"/>
              <a:chOff x="6524625" y="4229100"/>
              <a:chExt cx="4714875" cy="533400"/>
            </a:xfrm>
          </p:grpSpPr>
          <p:sp>
            <p:nvSpPr>
              <p:cNvPr id="47" name="Rectangle 47"/>
              <p:cNvSpPr/>
              <p:nvPr/>
            </p:nvSpPr>
            <p:spPr>
              <a:xfrm>
                <a:off x="6524625" y="4229100"/>
                <a:ext cx="4714875" cy="533400"/>
              </a:xfrm>
              <a:prstGeom prst="roundRect">
                <a:avLst>
                  <a:gd name="adj" fmla="val 14286"/>
                </a:avLst>
              </a:prstGeom>
              <a:solidFill>
                <a:srgbClr val="F5F7FA"/>
              </a:solidFill>
              <a:ln w="14288">
                <a:solidFill>
                  <a:srgbClr val="3182CE"/>
                </a:solidFill>
              </a:ln>
            </p:spPr>
          </p:sp>
          <p:sp>
            <p:nvSpPr>
              <p:cNvPr id="48" name="Ellipse 48"/>
              <p:cNvSpPr/>
              <p:nvPr/>
            </p:nvSpPr>
            <p:spPr>
              <a:xfrm>
                <a:off x="6657975" y="4362450"/>
                <a:ext cx="266700" cy="266700"/>
              </a:xfrm>
              <a:prstGeom prst="ellipse">
                <a:avLst/>
              </a:prstGeom>
              <a:solidFill>
                <a:srgbClr val="3182CE"/>
              </a:solidFill>
              <a:ln>
                <a:noFill/>
              </a:ln>
            </p:spPr>
          </p:sp>
          <p:sp>
            <p:nvSpPr>
              <p:cNvPr id="49" name="TextBox 49"/>
              <p:cNvSpPr txBox="1"/>
              <p:nvPr/>
            </p:nvSpPr>
            <p:spPr>
              <a:xfrm>
                <a:off x="6741400" y="4447699"/>
                <a:ext cx="99849" cy="198120"/>
              </a:xfrm>
              <a:prstGeom prst="rect">
                <a:avLst/>
              </a:prstGeom>
              <a:noFill/>
              <a:ln>
                <a:noFill/>
              </a:ln>
            </p:spPr>
            <p:txBody>
              <a:bodyPr wrap="none" lIns="0" tIns="0" rIns="0" bIns="0" anchor="t" anchorCtr="0">
                <a:spAutoFit/>
              </a:bodyPr>
              <a:lstStyle/>
              <a:p>
                <a:pPr algn="ctr"/>
                <a:r>
                  <a:rPr lang="zh-CN" sz="975" b="1" dirty="0">
                    <a:solidFill>
                      <a:srgbClr val="FFFFFF"/>
                    </a:solidFill>
                    <a:latin typeface="Arial"/>
                    <a:ea typeface="Microsoft YaHei"/>
                    <a:cs typeface="Arial"/>
                  </a:rPr>
                  <a:t>3</a:t>
                </a:r>
              </a:p>
            </p:txBody>
          </p:sp>
          <p:sp>
            <p:nvSpPr>
              <p:cNvPr id="50" name="TextBox 50"/>
              <p:cNvSpPr txBox="1"/>
              <p:nvPr/>
            </p:nvSpPr>
            <p:spPr>
              <a:xfrm>
                <a:off x="7041832" y="4320064"/>
                <a:ext cx="2433510" cy="259080"/>
              </a:xfrm>
              <a:prstGeom prst="rect">
                <a:avLst/>
              </a:prstGeom>
              <a:noFill/>
              <a:ln>
                <a:noFill/>
              </a:ln>
            </p:spPr>
            <p:txBody>
              <a:bodyPr wrap="none" lIns="0" tIns="0" rIns="0" bIns="0" anchor="t" anchorCtr="0">
                <a:spAutoFit/>
              </a:bodyPr>
              <a:lstStyle/>
              <a:p>
                <a:pPr algn="l"/>
                <a:r>
                  <a:rPr lang="zh-CN" sz="1275" b="1" dirty="0">
                    <a:solidFill>
                      <a:srgbClr val="1A365D"/>
                    </a:solidFill>
                    <a:latin typeface="Georgia"/>
                    <a:ea typeface="Microsoft YaHei"/>
                    <a:cs typeface="Georgia"/>
                  </a:rPr>
                  <a:t>Position-wise Feed Forward</a:t>
                </a:r>
              </a:p>
            </p:txBody>
          </p:sp>
          <p:sp>
            <p:nvSpPr>
              <p:cNvPr id="51" name="TextBox 51"/>
              <p:cNvSpPr txBox="1"/>
              <p:nvPr/>
            </p:nvSpPr>
            <p:spPr>
              <a:xfrm>
                <a:off x="7045642" y="4561999"/>
                <a:ext cx="1708475" cy="198120"/>
              </a:xfrm>
              <a:prstGeom prst="rect">
                <a:avLst/>
              </a:prstGeom>
              <a:noFill/>
              <a:ln>
                <a:noFill/>
              </a:ln>
            </p:spPr>
            <p:txBody>
              <a:bodyPr wrap="none" lIns="0" tIns="0" rIns="0" bIns="0" anchor="t" anchorCtr="0">
                <a:spAutoFit/>
              </a:bodyPr>
              <a:lstStyle/>
              <a:p>
                <a:pPr algn="l"/>
                <a:r>
                  <a:rPr lang="zh-CN" sz="975" dirty="0">
                    <a:solidFill>
                      <a:srgbClr val="4A5568"/>
                    </a:solidFill>
                    <a:latin typeface="Arial"/>
                    <a:ea typeface="Microsoft YaHei"/>
                    <a:cs typeface="Arial"/>
                  </a:rPr>
                  <a:t>Same shape as encoder FFN</a:t>
                </a:r>
              </a:p>
            </p:txBody>
          </p:sp>
        </p:grpSp>
        <p:sp>
          <p:nvSpPr>
            <p:cNvPr id="53" name="Rectangle 53"/>
            <p:cNvSpPr/>
            <p:nvPr/>
          </p:nvSpPr>
          <p:spPr>
            <a:xfrm>
              <a:off x="6524625" y="5029200"/>
              <a:ext cx="4714875" cy="914400"/>
            </a:xfrm>
            <a:prstGeom prst="roundRect">
              <a:avLst>
                <a:gd name="adj" fmla="val 8333"/>
              </a:avLst>
            </a:prstGeom>
            <a:solidFill>
              <a:srgbClr val="EBF4FB"/>
            </a:solidFill>
            <a:ln>
              <a:noFill/>
            </a:ln>
          </p:spPr>
        </p:sp>
        <p:sp>
          <p:nvSpPr>
            <p:cNvPr id="54" name="TextBox 54"/>
            <p:cNvSpPr txBox="1"/>
            <p:nvPr/>
          </p:nvSpPr>
          <p:spPr>
            <a:xfrm>
              <a:off x="6646545" y="5160645"/>
              <a:ext cx="1913096"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THREE ASYMMETRIES VS ENCODER</a:t>
              </a:r>
            </a:p>
          </p:txBody>
        </p:sp>
        <p:sp>
          <p:nvSpPr>
            <p:cNvPr id="55" name="TextBox 55"/>
            <p:cNvSpPr txBox="1"/>
            <p:nvPr/>
          </p:nvSpPr>
          <p:spPr>
            <a:xfrm>
              <a:off x="6644640" y="5392102"/>
              <a:ext cx="3058049"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third sub-layer attends to encoder output</a:t>
              </a:r>
            </a:p>
          </p:txBody>
        </p:sp>
        <p:sp>
          <p:nvSpPr>
            <p:cNvPr id="56" name="TextBox 56"/>
            <p:cNvSpPr txBox="1"/>
            <p:nvPr/>
          </p:nvSpPr>
          <p:spPr>
            <a:xfrm>
              <a:off x="6644640" y="5582602"/>
              <a:ext cx="3443097"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self-attention is masked (no peeking at future)</a:t>
              </a:r>
            </a:p>
          </p:txBody>
        </p:sp>
        <p:sp>
          <p:nvSpPr>
            <p:cNvPr id="57" name="TextBox 57"/>
            <p:cNvSpPr txBox="1"/>
            <p:nvPr/>
          </p:nvSpPr>
          <p:spPr>
            <a:xfrm>
              <a:off x="6644640" y="5773102"/>
              <a:ext cx="3247072"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Arial"/>
                  <a:ea typeface="Microsoft YaHei"/>
                  <a:cs typeface="Arial"/>
                </a:rPr>
                <a:t>· output embeddings are offset by one position</a:t>
              </a:r>
            </a:p>
          </p:txBody>
        </p:sp>
      </p:grpSp>
      <p:grpSp>
        <p:nvGrpSpPr>
          <p:cNvPr id="61" name="Group 61"/>
          <p:cNvGrpSpPr/>
          <p:nvPr/>
        </p:nvGrpSpPr>
        <p:grpSpPr>
          <a:xfrm>
            <a:off x="561022" y="6521291"/>
            <a:ext cx="11069955" cy="167640"/>
            <a:chOff x="561022" y="6521291"/>
            <a:chExt cx="11069955" cy="167640"/>
          </a:xfrm>
        </p:grpSpPr>
        <p:sp>
          <p:nvSpPr>
            <p:cNvPr id="59" name="TextBox 59"/>
            <p:cNvSpPr txBox="1"/>
            <p:nvPr/>
          </p:nvSpPr>
          <p:spPr>
            <a:xfrm>
              <a:off x="561022" y="6521291"/>
              <a:ext cx="3315867"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§3.1 Encoder and Decoder Stacks</a:t>
              </a:r>
            </a:p>
          </p:txBody>
        </p:sp>
        <p:sp>
          <p:nvSpPr>
            <p:cNvPr id="60" name="TextBox 60"/>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06</a:t>
              </a:r>
            </a:p>
          </p:txBody>
        </p:sp>
      </p:grpSp>
      <p:pic>
        <p:nvPicPr>
          <p:cNvPr id="62" name="narration6.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80" advTm="44780">
    <p:fade/>
  </p:transition>
  <p:timing>
    <p:tnLst>
      <p:par>
        <p:cTn id="1" dur="indefinite" restart="never" nodeType="tmRoot">
          <p:childTnLst>
            <p:audio>
              <p:cMediaNode vol="80000">
                <p:cTn id="12" fill="hold" display="0">
                  <p:stCondLst>
                    <p:cond delay="0"/>
                  </p:stCondLst>
                </p:cTn>
                <p:tgtEl>
                  <p:spTgt spid="62"/>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slide(fromBottom)">
                                      <p:cBhvr>
                                        <p:cTn id="7" dur="420"/>
                                        <p:tgtEl>
                                          <p:spTgt spid="30"/>
                                        </p:tgtEl>
                                      </p:cBhvr>
                                    </p:animEffect>
                                  </p:childTnLst>
                                </p:cTn>
                              </p:par>
                            </p:childTnLst>
                          </p:cTn>
                        </p:par>
                        <p:par>
                          <p:cTn id="8" fill="hold">
                            <p:stCondLst>
                              <p:cond delay="580"/>
                            </p:stCondLst>
                            <p:childTnLst>
                              <p:par>
                                <p:cTn id="9" presetID="2" presetClass="entr" presetSubtype="4" fill="hold"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slide(fromBottom)">
                                      <p:cBhvr>
                                        <p:cTn id="11" dur="42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10061860" cy="683419"/>
            <a:chOff x="571500" y="533400"/>
            <a:chExt cx="10061860"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7715" y="562928"/>
              <a:ext cx="9865645" cy="518160"/>
            </a:xfrm>
            <a:prstGeom prst="rect">
              <a:avLst/>
            </a:prstGeom>
            <a:noFill/>
            <a:ln>
              <a:noFill/>
            </a:ln>
          </p:spPr>
          <p:txBody>
            <a:bodyPr wrap="none" lIns="0" tIns="0" rIns="0" bIns="0" anchor="t" anchorCtr="0">
              <a:spAutoFit/>
            </a:bodyPr>
            <a:lstStyle/>
            <a:p>
              <a:pPr algn="l"/>
              <a:r>
                <a:rPr lang="zh-CN" sz="2550" b="1" dirty="0">
                  <a:solidFill>
                    <a:srgbClr val="1A365D"/>
                  </a:solidFill>
                  <a:latin typeface="Georgia"/>
                  <a:ea typeface="Microsoft YaHei"/>
                  <a:cs typeface="Georgia"/>
                </a:rPr>
                <a:t>Attention as a weighted average — keys, values, queries</a:t>
              </a:r>
            </a:p>
          </p:txBody>
        </p:sp>
        <p:sp>
          <p:nvSpPr>
            <p:cNvPr id="5" name="TextBox 5"/>
            <p:cNvSpPr txBox="1"/>
            <p:nvPr/>
          </p:nvSpPr>
          <p:spPr>
            <a:xfrm>
              <a:off x="787718" y="1018699"/>
              <a:ext cx="2680022"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SCALED DOT-PRODUCT ATTENTION · §3.2.1</a:t>
              </a:r>
            </a:p>
          </p:txBody>
        </p:sp>
      </p:grpSp>
      <p:grpSp>
        <p:nvGrpSpPr>
          <p:cNvPr id="11" name="Group 11"/>
          <p:cNvGrpSpPr/>
          <p:nvPr/>
        </p:nvGrpSpPr>
        <p:grpSpPr>
          <a:xfrm>
            <a:off x="571500" y="1524000"/>
            <a:ext cx="11049000" cy="1171575"/>
            <a:chOff x="571500" y="1524000"/>
            <a:chExt cx="11049000" cy="1171575"/>
          </a:xfrm>
        </p:grpSpPr>
        <p:sp>
          <p:nvSpPr>
            <p:cNvPr id="7" name="Rectangle 7"/>
            <p:cNvSpPr/>
            <p:nvPr/>
          </p:nvSpPr>
          <p:spPr>
            <a:xfrm>
              <a:off x="571500" y="1524000"/>
              <a:ext cx="11049000" cy="1143000"/>
            </a:xfrm>
            <a:prstGeom prst="roundRect">
              <a:avLst>
                <a:gd name="adj" fmla="val 10000"/>
              </a:avLst>
            </a:prstGeom>
            <a:solidFill>
              <a:srgbClr val="F5F7FA"/>
            </a:solidFill>
            <a:ln w="14288">
              <a:solidFill>
                <a:srgbClr val="E2E8F0"/>
              </a:solidFill>
            </a:ln>
          </p:spPr>
        </p:sp>
        <p:sp>
          <p:nvSpPr>
            <p:cNvPr id="8" name="Rectangle 8"/>
            <p:cNvSpPr/>
            <p:nvPr/>
          </p:nvSpPr>
          <p:spPr>
            <a:xfrm>
              <a:off x="571500" y="1524000"/>
              <a:ext cx="57150" cy="1143000"/>
            </a:xfrm>
            <a:prstGeom prst="roundRect">
              <a:avLst>
                <a:gd name="adj" fmla="val 50000"/>
              </a:avLst>
            </a:prstGeom>
            <a:solidFill>
              <a:srgbClr val="3182CE"/>
            </a:solidFill>
            <a:ln>
              <a:noFill/>
            </a:ln>
          </p:spPr>
        </p:sp>
        <p:sp>
          <p:nvSpPr>
            <p:cNvPr id="9" name="TextBox 9"/>
            <p:cNvSpPr txBox="1"/>
            <p:nvPr/>
          </p:nvSpPr>
          <p:spPr>
            <a:xfrm>
              <a:off x="941070" y="1674495"/>
              <a:ext cx="810458"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EQUATION (1)</a:t>
              </a:r>
            </a:p>
          </p:txBody>
        </p:sp>
        <p:pic>
          <p:nvPicPr>
            <p:cNvPr id="10" name="Image 10"/>
            <p:cNvPicPr>
              <a:picLocks noChangeAspect="1"/>
            </p:cNvPicPr>
            <p:nvPr/>
          </p:nvPicPr>
          <p:blipFill>
            <a:blip r:embed="rId2"/>
            <a:stretch>
              <a:fillRect/>
            </a:stretch>
          </p:blipFill>
          <p:spPr>
            <a:xfrm>
              <a:off x="2571750" y="1847850"/>
              <a:ext cx="6096000" cy="847725"/>
            </a:xfrm>
            <a:prstGeom prst="rect">
              <a:avLst/>
            </a:prstGeom>
          </p:spPr>
        </p:pic>
      </p:grpSp>
      <p:grpSp>
        <p:nvGrpSpPr>
          <p:cNvPr id="34" name="Group 34"/>
          <p:cNvGrpSpPr/>
          <p:nvPr/>
        </p:nvGrpSpPr>
        <p:grpSpPr>
          <a:xfrm>
            <a:off x="781050" y="3018949"/>
            <a:ext cx="4886086" cy="2955607"/>
            <a:chOff x="781050" y="3018949"/>
            <a:chExt cx="4886086" cy="2955607"/>
          </a:xfrm>
        </p:grpSpPr>
        <p:sp>
          <p:nvSpPr>
            <p:cNvPr id="12" name="TextBox 12"/>
            <p:cNvSpPr txBox="1"/>
            <p:nvPr/>
          </p:nvSpPr>
          <p:spPr>
            <a:xfrm>
              <a:off x="787718" y="3018949"/>
              <a:ext cx="877997"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HOW IT READS</a:t>
              </a:r>
            </a:p>
          </p:txBody>
        </p:sp>
        <p:grpSp>
          <p:nvGrpSpPr>
            <p:cNvPr id="17" name="Group 17"/>
            <p:cNvGrpSpPr/>
            <p:nvPr/>
          </p:nvGrpSpPr>
          <p:grpSpPr>
            <a:xfrm>
              <a:off x="781050" y="3321368"/>
              <a:ext cx="4841081" cy="481488"/>
              <a:chOff x="781050" y="3321368"/>
              <a:chExt cx="4841081" cy="481488"/>
            </a:xfrm>
          </p:grpSpPr>
          <p:sp>
            <p:nvSpPr>
              <p:cNvPr id="13" name="Ellipse 13"/>
              <p:cNvSpPr/>
              <p:nvPr/>
            </p:nvSpPr>
            <p:spPr>
              <a:xfrm>
                <a:off x="781050" y="3352800"/>
                <a:ext cx="342900" cy="342900"/>
              </a:xfrm>
              <a:prstGeom prst="ellipse">
                <a:avLst/>
              </a:prstGeom>
              <a:solidFill>
                <a:srgbClr val="1A365D"/>
              </a:solidFill>
              <a:ln>
                <a:noFill/>
              </a:ln>
            </p:spPr>
          </p:sp>
          <p:sp>
            <p:nvSpPr>
              <p:cNvPr id="14" name="TextBox 14"/>
              <p:cNvSpPr txBox="1"/>
              <p:nvPr/>
            </p:nvSpPr>
            <p:spPr>
              <a:xfrm>
                <a:off x="912057" y="3451860"/>
                <a:ext cx="80886"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1</a:t>
                </a:r>
              </a:p>
            </p:txBody>
          </p:sp>
          <p:sp>
            <p:nvSpPr>
              <p:cNvPr id="15" name="TextBox 15"/>
              <p:cNvSpPr txBox="1"/>
              <p:nvPr/>
            </p:nvSpPr>
            <p:spPr>
              <a:xfrm>
                <a:off x="1240155" y="3321368"/>
                <a:ext cx="339891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Dot-product all queries with all keys</a:t>
                </a:r>
              </a:p>
            </p:txBody>
          </p:sp>
          <p:sp>
            <p:nvSpPr>
              <p:cNvPr id="16" name="TextBox 16"/>
              <p:cNvSpPr txBox="1"/>
              <p:nvPr/>
            </p:nvSpPr>
            <p:spPr>
              <a:xfrm>
                <a:off x="1243012" y="3574256"/>
                <a:ext cx="4379119"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QKᵀ gives a similarity score between every query–key pair.</a:t>
                </a:r>
              </a:p>
            </p:txBody>
          </p:sp>
        </p:grpSp>
        <p:grpSp>
          <p:nvGrpSpPr>
            <p:cNvPr id="23" name="Group 23"/>
            <p:cNvGrpSpPr/>
            <p:nvPr/>
          </p:nvGrpSpPr>
          <p:grpSpPr>
            <a:xfrm>
              <a:off x="781050" y="3969068"/>
              <a:ext cx="4886086" cy="671988"/>
              <a:chOff x="781050" y="3969068"/>
              <a:chExt cx="4886086" cy="671988"/>
            </a:xfrm>
          </p:grpSpPr>
          <p:sp>
            <p:nvSpPr>
              <p:cNvPr id="18" name="Ellipse 18"/>
              <p:cNvSpPr/>
              <p:nvPr/>
            </p:nvSpPr>
            <p:spPr>
              <a:xfrm>
                <a:off x="781050" y="4000500"/>
                <a:ext cx="342900" cy="342900"/>
              </a:xfrm>
              <a:prstGeom prst="ellipse">
                <a:avLst/>
              </a:prstGeom>
              <a:solidFill>
                <a:srgbClr val="1A365D"/>
              </a:solidFill>
              <a:ln>
                <a:noFill/>
              </a:ln>
            </p:spPr>
          </p:sp>
          <p:sp>
            <p:nvSpPr>
              <p:cNvPr id="19" name="TextBox 19"/>
              <p:cNvSpPr txBox="1"/>
              <p:nvPr/>
            </p:nvSpPr>
            <p:spPr>
              <a:xfrm>
                <a:off x="891054" y="40995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2</a:t>
                </a:r>
              </a:p>
            </p:txBody>
          </p:sp>
          <p:sp>
            <p:nvSpPr>
              <p:cNvPr id="20" name="TextBox 20"/>
              <p:cNvSpPr txBox="1"/>
              <p:nvPr/>
            </p:nvSpPr>
            <p:spPr>
              <a:xfrm>
                <a:off x="1240155" y="3969068"/>
                <a:ext cx="124404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 xml:space="preserve">Scale by </a:t>
                </a:r>
                <a:r>
                  <a:rPr lang="zh-CN" sz="1350" b="1" dirty="0">
                    <a:solidFill>
                      <a:srgbClr val="3182CE"/>
                    </a:solidFill>
                    <a:latin typeface="Consolas"/>
                    <a:ea typeface="Microsoft YaHei"/>
                    <a:cs typeface="Consolas"/>
                  </a:rPr>
                  <a:t>√d_k</a:t>
                </a:r>
              </a:p>
            </p:txBody>
          </p:sp>
          <p:sp>
            <p:nvSpPr>
              <p:cNvPr id="21" name="TextBox 21"/>
              <p:cNvSpPr txBox="1"/>
              <p:nvPr/>
            </p:nvSpPr>
            <p:spPr>
              <a:xfrm>
                <a:off x="1243012" y="4221956"/>
                <a:ext cx="442412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For large d_k the dot products grow large, pushing softmax</a:t>
                </a:r>
              </a:p>
            </p:txBody>
          </p:sp>
          <p:sp>
            <p:nvSpPr>
              <p:cNvPr id="22" name="TextBox 22"/>
              <p:cNvSpPr txBox="1"/>
              <p:nvPr/>
            </p:nvSpPr>
            <p:spPr>
              <a:xfrm>
                <a:off x="1243012" y="4412456"/>
                <a:ext cx="3936563"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into low-gradient regions. Scaling counteracts that.</a:t>
                </a:r>
              </a:p>
            </p:txBody>
          </p:sp>
        </p:grpSp>
        <p:grpSp>
          <p:nvGrpSpPr>
            <p:cNvPr id="28" name="Group 28"/>
            <p:cNvGrpSpPr/>
            <p:nvPr/>
          </p:nvGrpSpPr>
          <p:grpSpPr>
            <a:xfrm>
              <a:off x="781050" y="4826318"/>
              <a:ext cx="4458533" cy="481488"/>
              <a:chOff x="781050" y="4826318"/>
              <a:chExt cx="4458533" cy="481488"/>
            </a:xfrm>
          </p:grpSpPr>
          <p:sp>
            <p:nvSpPr>
              <p:cNvPr id="24" name="Ellipse 24"/>
              <p:cNvSpPr/>
              <p:nvPr/>
            </p:nvSpPr>
            <p:spPr>
              <a:xfrm>
                <a:off x="781050" y="4857750"/>
                <a:ext cx="342900" cy="342900"/>
              </a:xfrm>
              <a:prstGeom prst="ellipse">
                <a:avLst/>
              </a:prstGeom>
              <a:solidFill>
                <a:srgbClr val="1A365D"/>
              </a:solidFill>
              <a:ln>
                <a:noFill/>
              </a:ln>
            </p:spPr>
          </p:sp>
          <p:sp>
            <p:nvSpPr>
              <p:cNvPr id="25" name="TextBox 25"/>
              <p:cNvSpPr txBox="1"/>
              <p:nvPr/>
            </p:nvSpPr>
            <p:spPr>
              <a:xfrm>
                <a:off x="891054" y="495681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3</a:t>
                </a:r>
              </a:p>
            </p:txBody>
          </p:sp>
          <p:sp>
            <p:nvSpPr>
              <p:cNvPr id="26" name="TextBox 26"/>
              <p:cNvSpPr txBox="1"/>
              <p:nvPr/>
            </p:nvSpPr>
            <p:spPr>
              <a:xfrm>
                <a:off x="1240155" y="4826318"/>
                <a:ext cx="268062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Softmax → attention weights</a:t>
                </a:r>
              </a:p>
            </p:txBody>
          </p:sp>
          <p:sp>
            <p:nvSpPr>
              <p:cNvPr id="27" name="TextBox 27"/>
              <p:cNvSpPr txBox="1"/>
              <p:nvPr/>
            </p:nvSpPr>
            <p:spPr>
              <a:xfrm>
                <a:off x="1243012" y="5079206"/>
                <a:ext cx="3996571"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Normalize each row so the weights over keys sum to 1.</a:t>
                </a:r>
              </a:p>
            </p:txBody>
          </p:sp>
        </p:grpSp>
        <p:grpSp>
          <p:nvGrpSpPr>
            <p:cNvPr id="33" name="Group 33"/>
            <p:cNvGrpSpPr/>
            <p:nvPr/>
          </p:nvGrpSpPr>
          <p:grpSpPr>
            <a:xfrm>
              <a:off x="781050" y="5493068"/>
              <a:ext cx="4856083" cy="481488"/>
              <a:chOff x="781050" y="5493068"/>
              <a:chExt cx="4856083" cy="481488"/>
            </a:xfrm>
          </p:grpSpPr>
          <p:sp>
            <p:nvSpPr>
              <p:cNvPr id="29" name="Ellipse 29"/>
              <p:cNvSpPr/>
              <p:nvPr/>
            </p:nvSpPr>
            <p:spPr>
              <a:xfrm>
                <a:off x="781050" y="5524500"/>
                <a:ext cx="342900" cy="342900"/>
              </a:xfrm>
              <a:prstGeom prst="ellipse">
                <a:avLst/>
              </a:prstGeom>
              <a:solidFill>
                <a:srgbClr val="3182CE"/>
              </a:solidFill>
              <a:ln>
                <a:noFill/>
              </a:ln>
            </p:spPr>
          </p:sp>
          <p:sp>
            <p:nvSpPr>
              <p:cNvPr id="30" name="TextBox 30"/>
              <p:cNvSpPr txBox="1"/>
              <p:nvPr/>
            </p:nvSpPr>
            <p:spPr>
              <a:xfrm>
                <a:off x="891054" y="5623560"/>
                <a:ext cx="122892" cy="243840"/>
              </a:xfrm>
              <a:prstGeom prst="rect">
                <a:avLst/>
              </a:prstGeom>
              <a:noFill/>
              <a:ln>
                <a:noFill/>
              </a:ln>
            </p:spPr>
            <p:txBody>
              <a:bodyPr wrap="none" lIns="0" tIns="0" rIns="0" bIns="0" anchor="t" anchorCtr="0">
                <a:spAutoFit/>
              </a:bodyPr>
              <a:lstStyle/>
              <a:p>
                <a:pPr algn="ctr"/>
                <a:r>
                  <a:rPr lang="zh-CN" sz="1200" b="1" dirty="0">
                    <a:solidFill>
                      <a:srgbClr val="FFFFFF"/>
                    </a:solidFill>
                    <a:latin typeface="Georgia"/>
                    <a:ea typeface="Microsoft YaHei"/>
                    <a:cs typeface="Georgia"/>
                  </a:rPr>
                  <a:t>4</a:t>
                </a:r>
              </a:p>
            </p:txBody>
          </p:sp>
          <p:sp>
            <p:nvSpPr>
              <p:cNvPr id="31" name="TextBox 31"/>
              <p:cNvSpPr txBox="1"/>
              <p:nvPr/>
            </p:nvSpPr>
            <p:spPr>
              <a:xfrm>
                <a:off x="1240155" y="5493068"/>
                <a:ext cx="216080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Weighted sum of values</a:t>
                </a:r>
              </a:p>
            </p:txBody>
          </p:sp>
          <p:sp>
            <p:nvSpPr>
              <p:cNvPr id="32" name="TextBox 32"/>
              <p:cNvSpPr txBox="1"/>
              <p:nvPr/>
            </p:nvSpPr>
            <p:spPr>
              <a:xfrm>
                <a:off x="1243012" y="5745956"/>
                <a:ext cx="4394121"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Multiply weights by V to get each output position's vector.</a:t>
                </a:r>
              </a:p>
            </p:txBody>
          </p:sp>
        </p:grpSp>
      </p:grpSp>
      <p:grpSp>
        <p:nvGrpSpPr>
          <p:cNvPr id="73" name="Group 73"/>
          <p:cNvGrpSpPr/>
          <p:nvPr/>
        </p:nvGrpSpPr>
        <p:grpSpPr>
          <a:xfrm>
            <a:off x="6667500" y="3009900"/>
            <a:ext cx="4953000" cy="3086100"/>
            <a:chOff x="6667500" y="3009900"/>
            <a:chExt cx="4953000" cy="3086100"/>
          </a:xfrm>
        </p:grpSpPr>
        <p:sp>
          <p:nvSpPr>
            <p:cNvPr id="35" name="Rectangle 35"/>
            <p:cNvSpPr/>
            <p:nvPr/>
          </p:nvSpPr>
          <p:spPr>
            <a:xfrm>
              <a:off x="6667500" y="3009900"/>
              <a:ext cx="4953000" cy="3086100"/>
            </a:xfrm>
            <a:prstGeom prst="roundRect">
              <a:avLst>
                <a:gd name="adj" fmla="val 3704"/>
              </a:avLst>
            </a:prstGeom>
            <a:solidFill>
              <a:srgbClr val="FFFFFF"/>
            </a:solidFill>
            <a:ln w="14288">
              <a:solidFill>
                <a:srgbClr val="E2E8F0"/>
              </a:solidFill>
            </a:ln>
            <a:effectLst>
              <a:outerShdw blurRad="76200" dist="28575" dir="5400000" algn="ctr" rotWithShape="0">
                <a:srgbClr val="1A365D">
                  <a:alpha val="4500"/>
                </a:srgbClr>
              </a:outerShdw>
            </a:effectLst>
          </p:spPr>
        </p:sp>
        <p:sp>
          <p:nvSpPr>
            <p:cNvPr id="36" name="TextBox 36"/>
            <p:cNvSpPr txBox="1"/>
            <p:nvPr/>
          </p:nvSpPr>
          <p:spPr>
            <a:xfrm>
              <a:off x="6846570" y="3160395"/>
              <a:ext cx="627736"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DATAFLOW</a:t>
              </a:r>
            </a:p>
          </p:txBody>
        </p:sp>
        <p:grpSp>
          <p:nvGrpSpPr>
            <p:cNvPr id="39" name="Group 39"/>
            <p:cNvGrpSpPr/>
            <p:nvPr/>
          </p:nvGrpSpPr>
          <p:grpSpPr>
            <a:xfrm>
              <a:off x="6839998" y="3514725"/>
              <a:ext cx="417005" cy="431006"/>
              <a:chOff x="6839998" y="3514725"/>
              <a:chExt cx="417005" cy="431006"/>
            </a:xfrm>
          </p:grpSpPr>
          <p:sp>
            <p:nvSpPr>
              <p:cNvPr id="37" name="TextBox 37"/>
              <p:cNvSpPr txBox="1"/>
              <p:nvPr/>
            </p:nvSpPr>
            <p:spPr>
              <a:xfrm>
                <a:off x="6950690" y="3514725"/>
                <a:ext cx="195620" cy="304800"/>
              </a:xfrm>
              <a:prstGeom prst="rect">
                <a:avLst/>
              </a:prstGeom>
              <a:noFill/>
              <a:ln>
                <a:noFill/>
              </a:ln>
            </p:spPr>
            <p:txBody>
              <a:bodyPr wrap="none" lIns="0" tIns="0" rIns="0" bIns="0" anchor="t" anchorCtr="0">
                <a:spAutoFit/>
              </a:bodyPr>
              <a:lstStyle/>
              <a:p>
                <a:pPr algn="ctr"/>
                <a:r>
                  <a:rPr lang="zh-CN" sz="1500" b="1" dirty="0">
                    <a:solidFill>
                      <a:srgbClr val="1A365D"/>
                    </a:solidFill>
                    <a:latin typeface="Consolas"/>
                    <a:ea typeface="Microsoft YaHei"/>
                    <a:cs typeface="Consolas"/>
                  </a:rPr>
                  <a:t>Q</a:t>
                </a:r>
              </a:p>
            </p:txBody>
          </p:sp>
          <p:sp>
            <p:nvSpPr>
              <p:cNvPr id="38" name="TextBox 38"/>
              <p:cNvSpPr txBox="1"/>
              <p:nvPr/>
            </p:nvSpPr>
            <p:spPr>
              <a:xfrm>
                <a:off x="6839998" y="3778091"/>
                <a:ext cx="417005" cy="167640"/>
              </a:xfrm>
              <a:prstGeom prst="rect">
                <a:avLst/>
              </a:prstGeom>
              <a:noFill/>
              <a:ln>
                <a:noFill/>
              </a:ln>
            </p:spPr>
            <p:txBody>
              <a:bodyPr wrap="none" lIns="0" tIns="0" rIns="0" bIns="0" anchor="t" anchorCtr="0">
                <a:spAutoFit/>
              </a:bodyPr>
              <a:lstStyle/>
              <a:p>
                <a:pPr algn="ctr"/>
                <a:r>
                  <a:rPr lang="zh-CN" sz="825" dirty="0">
                    <a:solidFill>
                      <a:srgbClr val="4A5568"/>
                    </a:solidFill>
                    <a:latin typeface="Arial"/>
                    <a:ea typeface="Microsoft YaHei"/>
                    <a:cs typeface="Arial"/>
                  </a:rPr>
                  <a:t>queries</a:t>
                </a:r>
              </a:p>
            </p:txBody>
          </p:sp>
        </p:grpSp>
        <p:grpSp>
          <p:nvGrpSpPr>
            <p:cNvPr id="42" name="Group 42"/>
            <p:cNvGrpSpPr/>
            <p:nvPr/>
          </p:nvGrpSpPr>
          <p:grpSpPr>
            <a:xfrm>
              <a:off x="6917007" y="4105275"/>
              <a:ext cx="262985" cy="431006"/>
              <a:chOff x="6917007" y="4105275"/>
              <a:chExt cx="262985" cy="431006"/>
            </a:xfrm>
          </p:grpSpPr>
          <p:sp>
            <p:nvSpPr>
              <p:cNvPr id="40" name="TextBox 40"/>
              <p:cNvSpPr txBox="1"/>
              <p:nvPr/>
            </p:nvSpPr>
            <p:spPr>
              <a:xfrm>
                <a:off x="6971693" y="4105275"/>
                <a:ext cx="153614" cy="304800"/>
              </a:xfrm>
              <a:prstGeom prst="rect">
                <a:avLst/>
              </a:prstGeom>
              <a:noFill/>
              <a:ln>
                <a:noFill/>
              </a:ln>
            </p:spPr>
            <p:txBody>
              <a:bodyPr wrap="none" lIns="0" tIns="0" rIns="0" bIns="0" anchor="t" anchorCtr="0">
                <a:spAutoFit/>
              </a:bodyPr>
              <a:lstStyle/>
              <a:p>
                <a:pPr algn="ctr"/>
                <a:r>
                  <a:rPr lang="zh-CN" sz="1500" b="1" dirty="0">
                    <a:solidFill>
                      <a:srgbClr val="1A365D"/>
                    </a:solidFill>
                    <a:latin typeface="Consolas"/>
                    <a:ea typeface="Microsoft YaHei"/>
                    <a:cs typeface="Consolas"/>
                  </a:rPr>
                  <a:t>K</a:t>
                </a:r>
              </a:p>
            </p:txBody>
          </p:sp>
          <p:sp>
            <p:nvSpPr>
              <p:cNvPr id="41" name="TextBox 41"/>
              <p:cNvSpPr txBox="1"/>
              <p:nvPr/>
            </p:nvSpPr>
            <p:spPr>
              <a:xfrm>
                <a:off x="6917007" y="4368641"/>
                <a:ext cx="262985" cy="167640"/>
              </a:xfrm>
              <a:prstGeom prst="rect">
                <a:avLst/>
              </a:prstGeom>
              <a:noFill/>
              <a:ln>
                <a:noFill/>
              </a:ln>
            </p:spPr>
            <p:txBody>
              <a:bodyPr wrap="none" lIns="0" tIns="0" rIns="0" bIns="0" anchor="t" anchorCtr="0">
                <a:spAutoFit/>
              </a:bodyPr>
              <a:lstStyle/>
              <a:p>
                <a:pPr algn="ctr"/>
                <a:r>
                  <a:rPr lang="zh-CN" sz="825" dirty="0">
                    <a:solidFill>
                      <a:srgbClr val="4A5568"/>
                    </a:solidFill>
                    <a:latin typeface="Arial"/>
                    <a:ea typeface="Microsoft YaHei"/>
                    <a:cs typeface="Arial"/>
                  </a:rPr>
                  <a:t>keys</a:t>
                </a:r>
              </a:p>
            </p:txBody>
          </p:sp>
        </p:grpSp>
        <p:grpSp>
          <p:nvGrpSpPr>
            <p:cNvPr id="45" name="Group 45"/>
            <p:cNvGrpSpPr/>
            <p:nvPr/>
          </p:nvGrpSpPr>
          <p:grpSpPr>
            <a:xfrm>
              <a:off x="6870252" y="5648325"/>
              <a:ext cx="356497" cy="411956"/>
              <a:chOff x="6870252" y="5648325"/>
              <a:chExt cx="356497" cy="411956"/>
            </a:xfrm>
          </p:grpSpPr>
          <p:sp>
            <p:nvSpPr>
              <p:cNvPr id="43" name="TextBox 43"/>
              <p:cNvSpPr txBox="1"/>
              <p:nvPr/>
            </p:nvSpPr>
            <p:spPr>
              <a:xfrm>
                <a:off x="6971693" y="5648325"/>
                <a:ext cx="153614" cy="304800"/>
              </a:xfrm>
              <a:prstGeom prst="rect">
                <a:avLst/>
              </a:prstGeom>
              <a:noFill/>
              <a:ln>
                <a:noFill/>
              </a:ln>
            </p:spPr>
            <p:txBody>
              <a:bodyPr wrap="none" lIns="0" tIns="0" rIns="0" bIns="0" anchor="t" anchorCtr="0">
                <a:spAutoFit/>
              </a:bodyPr>
              <a:lstStyle/>
              <a:p>
                <a:pPr algn="ctr"/>
                <a:r>
                  <a:rPr lang="zh-CN" sz="1500" b="1" dirty="0">
                    <a:solidFill>
                      <a:srgbClr val="1A365D"/>
                    </a:solidFill>
                    <a:latin typeface="Consolas"/>
                    <a:ea typeface="Microsoft YaHei"/>
                    <a:cs typeface="Consolas"/>
                  </a:rPr>
                  <a:t>V</a:t>
                </a:r>
              </a:p>
            </p:txBody>
          </p:sp>
          <p:sp>
            <p:nvSpPr>
              <p:cNvPr id="44" name="TextBox 44"/>
              <p:cNvSpPr txBox="1"/>
              <p:nvPr/>
            </p:nvSpPr>
            <p:spPr>
              <a:xfrm>
                <a:off x="6870252" y="5892641"/>
                <a:ext cx="356497" cy="167640"/>
              </a:xfrm>
              <a:prstGeom prst="rect">
                <a:avLst/>
              </a:prstGeom>
              <a:noFill/>
              <a:ln>
                <a:noFill/>
              </a:ln>
            </p:spPr>
            <p:txBody>
              <a:bodyPr wrap="none" lIns="0" tIns="0" rIns="0" bIns="0" anchor="t" anchorCtr="0">
                <a:spAutoFit/>
              </a:bodyPr>
              <a:lstStyle/>
              <a:p>
                <a:pPr algn="ctr"/>
                <a:r>
                  <a:rPr lang="zh-CN" sz="825" dirty="0">
                    <a:solidFill>
                      <a:srgbClr val="4A5568"/>
                    </a:solidFill>
                    <a:latin typeface="Arial"/>
                    <a:ea typeface="Microsoft YaHei"/>
                    <a:cs typeface="Arial"/>
                  </a:rPr>
                  <a:t>values</a:t>
                </a:r>
              </a:p>
            </p:txBody>
          </p:sp>
        </p:grpSp>
        <p:grpSp>
          <p:nvGrpSpPr>
            <p:cNvPr id="49" name="Group 49"/>
            <p:cNvGrpSpPr/>
            <p:nvPr/>
          </p:nvGrpSpPr>
          <p:grpSpPr>
            <a:xfrm>
              <a:off x="7429500" y="3524250"/>
              <a:ext cx="1143000" cy="571500"/>
              <a:chOff x="7429500" y="3524250"/>
              <a:chExt cx="1143000" cy="571500"/>
            </a:xfrm>
          </p:grpSpPr>
          <p:sp>
            <p:nvSpPr>
              <p:cNvPr id="46" name="Rectangle 46"/>
              <p:cNvSpPr/>
              <p:nvPr/>
            </p:nvSpPr>
            <p:spPr>
              <a:xfrm>
                <a:off x="7429500" y="3524250"/>
                <a:ext cx="1143000" cy="571500"/>
              </a:xfrm>
              <a:prstGeom prst="roundRect">
                <a:avLst>
                  <a:gd name="adj" fmla="val 13333"/>
                </a:avLst>
              </a:prstGeom>
              <a:solidFill>
                <a:srgbClr val="EBF4FB"/>
              </a:solidFill>
              <a:ln w="14288">
                <a:solidFill>
                  <a:srgbClr val="3182CE"/>
                </a:solidFill>
              </a:ln>
            </p:spPr>
          </p:sp>
          <p:sp>
            <p:nvSpPr>
              <p:cNvPr id="47" name="TextBox 47"/>
              <p:cNvSpPr txBox="1"/>
              <p:nvPr/>
            </p:nvSpPr>
            <p:spPr>
              <a:xfrm>
                <a:off x="7734058" y="3658552"/>
                <a:ext cx="533883" cy="213360"/>
              </a:xfrm>
              <a:prstGeom prst="rect">
                <a:avLst/>
              </a:prstGeom>
              <a:noFill/>
              <a:ln>
                <a:noFill/>
              </a:ln>
            </p:spPr>
            <p:txBody>
              <a:bodyPr wrap="none" lIns="0" tIns="0" rIns="0" bIns="0" anchor="t" anchorCtr="0">
                <a:spAutoFit/>
              </a:bodyPr>
              <a:lstStyle/>
              <a:p>
                <a:pPr algn="ctr"/>
                <a:r>
                  <a:rPr lang="zh-CN" sz="1050" b="1" dirty="0">
                    <a:solidFill>
                      <a:srgbClr val="1A365D"/>
                    </a:solidFill>
                    <a:latin typeface="Arial"/>
                    <a:ea typeface="Microsoft YaHei"/>
                    <a:cs typeface="Arial"/>
                  </a:rPr>
                  <a:t>MatMul</a:t>
                </a:r>
              </a:p>
            </p:txBody>
          </p:sp>
          <p:sp>
            <p:nvSpPr>
              <p:cNvPr id="48" name="TextBox 48"/>
              <p:cNvSpPr txBox="1"/>
              <p:nvPr/>
            </p:nvSpPr>
            <p:spPr>
              <a:xfrm>
                <a:off x="7878556" y="3884295"/>
                <a:ext cx="244888" cy="182880"/>
              </a:xfrm>
              <a:prstGeom prst="rect">
                <a:avLst/>
              </a:prstGeom>
              <a:noFill/>
              <a:ln>
                <a:noFill/>
              </a:ln>
            </p:spPr>
            <p:txBody>
              <a:bodyPr wrap="none" lIns="0" tIns="0" rIns="0" bIns="0" anchor="t" anchorCtr="0">
                <a:spAutoFit/>
              </a:bodyPr>
              <a:lstStyle/>
              <a:p>
                <a:pPr algn="ctr"/>
                <a:r>
                  <a:rPr lang="zh-CN" sz="900" dirty="0">
                    <a:solidFill>
                      <a:srgbClr val="4A5568"/>
                    </a:solidFill>
                    <a:latin typeface="Consolas"/>
                    <a:ea typeface="Microsoft YaHei"/>
                    <a:cs typeface="Consolas"/>
                  </a:rPr>
                  <a:t>QKᵀ</a:t>
                </a:r>
              </a:p>
            </p:txBody>
          </p:sp>
        </p:grpSp>
        <p:sp>
          <p:nvSpPr>
            <p:cNvPr id="50" name="Line 50"/>
            <p:cNvSpPr/>
            <p:nvPr/>
          </p:nvSpPr>
          <p:spPr>
            <a:xfrm>
              <a:off x="7191375" y="3619500"/>
              <a:ext cx="238125" cy="152400"/>
            </a:xfrm>
            <a:prstGeom prst="line">
              <a:avLst/>
            </a:prstGeom>
            <a:noFill/>
            <a:ln w="14288">
              <a:solidFill>
                <a:srgbClr val="1A365D"/>
              </a:solidFill>
              <a:tailEnd type="triangle" w="lg" len="lg"/>
            </a:ln>
          </p:spPr>
        </p:sp>
        <p:sp>
          <p:nvSpPr>
            <p:cNvPr id="51" name="Line 51"/>
            <p:cNvSpPr/>
            <p:nvPr/>
          </p:nvSpPr>
          <p:spPr>
            <a:xfrm flipV="1">
              <a:off x="7191375" y="3886200"/>
              <a:ext cx="238125" cy="323850"/>
            </a:xfrm>
            <a:prstGeom prst="line">
              <a:avLst/>
            </a:prstGeom>
            <a:noFill/>
            <a:ln w="14288">
              <a:solidFill>
                <a:srgbClr val="1A365D"/>
              </a:solidFill>
              <a:tailEnd type="triangle" w="lg" len="lg"/>
            </a:ln>
          </p:spPr>
        </p:sp>
        <p:grpSp>
          <p:nvGrpSpPr>
            <p:cNvPr id="55" name="Group 55"/>
            <p:cNvGrpSpPr/>
            <p:nvPr/>
          </p:nvGrpSpPr>
          <p:grpSpPr>
            <a:xfrm>
              <a:off x="8763000" y="3524250"/>
              <a:ext cx="952500" cy="571500"/>
              <a:chOff x="8763000" y="3524250"/>
              <a:chExt cx="952500" cy="571500"/>
            </a:xfrm>
          </p:grpSpPr>
          <p:sp>
            <p:nvSpPr>
              <p:cNvPr id="52" name="Rectangle 52"/>
              <p:cNvSpPr/>
              <p:nvPr/>
            </p:nvSpPr>
            <p:spPr>
              <a:xfrm>
                <a:off x="8763000" y="3524250"/>
                <a:ext cx="952500" cy="571500"/>
              </a:xfrm>
              <a:prstGeom prst="roundRect">
                <a:avLst>
                  <a:gd name="adj" fmla="val 13333"/>
                </a:avLst>
              </a:prstGeom>
              <a:solidFill>
                <a:srgbClr val="EBF4FB"/>
              </a:solidFill>
              <a:ln w="14288">
                <a:solidFill>
                  <a:srgbClr val="3182CE"/>
                </a:solidFill>
              </a:ln>
            </p:spPr>
          </p:sp>
          <p:sp>
            <p:nvSpPr>
              <p:cNvPr id="53" name="TextBox 53"/>
              <p:cNvSpPr txBox="1"/>
              <p:nvPr/>
            </p:nvSpPr>
            <p:spPr>
              <a:xfrm>
                <a:off x="9042142" y="3639502"/>
                <a:ext cx="394216" cy="213360"/>
              </a:xfrm>
              <a:prstGeom prst="rect">
                <a:avLst/>
              </a:prstGeom>
              <a:noFill/>
              <a:ln>
                <a:noFill/>
              </a:ln>
            </p:spPr>
            <p:txBody>
              <a:bodyPr wrap="none" lIns="0" tIns="0" rIns="0" bIns="0" anchor="t" anchorCtr="0">
                <a:spAutoFit/>
              </a:bodyPr>
              <a:lstStyle/>
              <a:p>
                <a:pPr algn="ctr"/>
                <a:r>
                  <a:rPr lang="zh-CN" sz="1050" b="1" dirty="0">
                    <a:solidFill>
                      <a:srgbClr val="1A365D"/>
                    </a:solidFill>
                    <a:latin typeface="Arial"/>
                    <a:ea typeface="Microsoft YaHei"/>
                    <a:cs typeface="Arial"/>
                  </a:rPr>
                  <a:t>Scale</a:t>
                </a:r>
              </a:p>
            </p:txBody>
          </p:sp>
          <p:sp>
            <p:nvSpPr>
              <p:cNvPr id="54" name="TextBox 54"/>
              <p:cNvSpPr txBox="1"/>
              <p:nvPr/>
            </p:nvSpPr>
            <p:spPr>
              <a:xfrm>
                <a:off x="9044797" y="3865245"/>
                <a:ext cx="388906" cy="182880"/>
              </a:xfrm>
              <a:prstGeom prst="rect">
                <a:avLst/>
              </a:prstGeom>
              <a:noFill/>
              <a:ln>
                <a:noFill/>
              </a:ln>
            </p:spPr>
            <p:txBody>
              <a:bodyPr wrap="none" lIns="0" tIns="0" rIns="0" bIns="0" anchor="t" anchorCtr="0">
                <a:spAutoFit/>
              </a:bodyPr>
              <a:lstStyle/>
              <a:p>
                <a:pPr algn="ctr"/>
                <a:r>
                  <a:rPr lang="zh-CN" sz="900" dirty="0">
                    <a:solidFill>
                      <a:srgbClr val="4A5568"/>
                    </a:solidFill>
                    <a:latin typeface="Consolas"/>
                    <a:ea typeface="Microsoft YaHei"/>
                    <a:cs typeface="Consolas"/>
                  </a:rPr>
                  <a:t>÷ √d_k</a:t>
                </a:r>
              </a:p>
            </p:txBody>
          </p:sp>
        </p:grpSp>
        <p:sp>
          <p:nvSpPr>
            <p:cNvPr id="56" name="Line 56"/>
            <p:cNvSpPr/>
            <p:nvPr/>
          </p:nvSpPr>
          <p:spPr>
            <a:xfrm>
              <a:off x="8572500" y="3810000"/>
              <a:ext cx="190500" cy="1"/>
            </a:xfrm>
            <a:prstGeom prst="line">
              <a:avLst/>
            </a:prstGeom>
            <a:noFill/>
            <a:ln w="14288">
              <a:solidFill>
                <a:srgbClr val="1A365D"/>
              </a:solidFill>
              <a:tailEnd type="triangle" w="lg" len="lg"/>
            </a:ln>
          </p:spPr>
        </p:sp>
        <p:grpSp>
          <p:nvGrpSpPr>
            <p:cNvPr id="60" name="Group 60"/>
            <p:cNvGrpSpPr/>
            <p:nvPr/>
          </p:nvGrpSpPr>
          <p:grpSpPr>
            <a:xfrm>
              <a:off x="9906000" y="3524250"/>
              <a:ext cx="1524000" cy="571500"/>
              <a:chOff x="9906000" y="3524250"/>
              <a:chExt cx="1524000" cy="571500"/>
            </a:xfrm>
          </p:grpSpPr>
          <p:sp>
            <p:nvSpPr>
              <p:cNvPr id="57" name="Rectangle 57"/>
              <p:cNvSpPr/>
              <p:nvPr/>
            </p:nvSpPr>
            <p:spPr>
              <a:xfrm>
                <a:off x="9906000" y="3524250"/>
                <a:ext cx="1524000" cy="571500"/>
              </a:xfrm>
              <a:prstGeom prst="roundRect">
                <a:avLst>
                  <a:gd name="adj" fmla="val 13333"/>
                </a:avLst>
              </a:prstGeom>
              <a:solidFill>
                <a:srgbClr val="FFFFFF"/>
              </a:solidFill>
              <a:ln w="14288">
                <a:solidFill>
                  <a:srgbClr val="A0AEC0"/>
                </a:solidFill>
                <a:custDash>
                  <a:ds d="266666" sp="200000"/>
                </a:custDash>
              </a:ln>
            </p:spPr>
          </p:sp>
          <p:sp>
            <p:nvSpPr>
              <p:cNvPr id="58" name="TextBox 58"/>
              <p:cNvSpPr txBox="1"/>
              <p:nvPr/>
            </p:nvSpPr>
            <p:spPr>
              <a:xfrm>
                <a:off x="10213610" y="3639502"/>
                <a:ext cx="908780" cy="213360"/>
              </a:xfrm>
              <a:prstGeom prst="rect">
                <a:avLst/>
              </a:prstGeom>
              <a:noFill/>
              <a:ln>
                <a:noFill/>
              </a:ln>
            </p:spPr>
            <p:txBody>
              <a:bodyPr wrap="none" lIns="0" tIns="0" rIns="0" bIns="0" anchor="t" anchorCtr="0">
                <a:spAutoFit/>
              </a:bodyPr>
              <a:lstStyle/>
              <a:p>
                <a:pPr algn="ctr"/>
                <a:r>
                  <a:rPr lang="zh-CN" sz="1050" b="1" dirty="0">
                    <a:solidFill>
                      <a:srgbClr val="4A5568"/>
                    </a:solidFill>
                    <a:latin typeface="Arial"/>
                    <a:ea typeface="Microsoft YaHei"/>
                    <a:cs typeface="Arial"/>
                  </a:rPr>
                  <a:t>Mask (opt.)</a:t>
                </a:r>
              </a:p>
            </p:txBody>
          </p:sp>
          <p:sp>
            <p:nvSpPr>
              <p:cNvPr id="59" name="TextBox 59"/>
              <p:cNvSpPr txBox="1"/>
              <p:nvPr/>
            </p:nvSpPr>
            <p:spPr>
              <a:xfrm>
                <a:off x="10321981" y="3873341"/>
                <a:ext cx="692039" cy="167640"/>
              </a:xfrm>
              <a:prstGeom prst="rect">
                <a:avLst/>
              </a:prstGeom>
              <a:noFill/>
              <a:ln>
                <a:noFill/>
              </a:ln>
            </p:spPr>
            <p:txBody>
              <a:bodyPr wrap="none" lIns="0" tIns="0" rIns="0" bIns="0" anchor="t" anchorCtr="0">
                <a:spAutoFit/>
              </a:bodyPr>
              <a:lstStyle/>
              <a:p>
                <a:pPr algn="ctr"/>
                <a:r>
                  <a:rPr lang="zh-CN" sz="825" dirty="0">
                    <a:solidFill>
                      <a:srgbClr val="A0AEC0"/>
                    </a:solidFill>
                    <a:latin typeface="Arial"/>
                    <a:ea typeface="Microsoft YaHei"/>
                    <a:cs typeface="Arial"/>
                  </a:rPr>
                  <a:t>decoder only</a:t>
                </a:r>
              </a:p>
            </p:txBody>
          </p:sp>
        </p:grpSp>
        <p:sp>
          <p:nvSpPr>
            <p:cNvPr id="61" name="Line 61"/>
            <p:cNvSpPr/>
            <p:nvPr/>
          </p:nvSpPr>
          <p:spPr>
            <a:xfrm>
              <a:off x="9715500" y="3810000"/>
              <a:ext cx="190500" cy="1"/>
            </a:xfrm>
            <a:prstGeom prst="line">
              <a:avLst/>
            </a:prstGeom>
            <a:noFill/>
            <a:ln w="14288">
              <a:solidFill>
                <a:srgbClr val="1A365D"/>
              </a:solidFill>
              <a:tailEnd type="triangle" w="lg" len="lg"/>
            </a:ln>
          </p:spPr>
        </p:sp>
        <p:grpSp>
          <p:nvGrpSpPr>
            <p:cNvPr id="65" name="Group 65"/>
            <p:cNvGrpSpPr/>
            <p:nvPr/>
          </p:nvGrpSpPr>
          <p:grpSpPr>
            <a:xfrm>
              <a:off x="8572500" y="4419600"/>
              <a:ext cx="1905000" cy="571500"/>
              <a:chOff x="8572500" y="4419600"/>
              <a:chExt cx="1905000" cy="571500"/>
            </a:xfrm>
          </p:grpSpPr>
          <p:sp>
            <p:nvSpPr>
              <p:cNvPr id="62" name="Rectangle 62"/>
              <p:cNvSpPr/>
              <p:nvPr/>
            </p:nvSpPr>
            <p:spPr>
              <a:xfrm>
                <a:off x="8572500" y="4419600"/>
                <a:ext cx="1905000" cy="571500"/>
              </a:xfrm>
              <a:prstGeom prst="roundRect">
                <a:avLst>
                  <a:gd name="adj" fmla="val 13333"/>
                </a:avLst>
              </a:prstGeom>
              <a:solidFill>
                <a:srgbClr val="3182CE"/>
              </a:solidFill>
              <a:ln>
                <a:noFill/>
              </a:ln>
            </p:spPr>
          </p:sp>
          <p:sp>
            <p:nvSpPr>
              <p:cNvPr id="63" name="TextBox 63"/>
              <p:cNvSpPr txBox="1"/>
              <p:nvPr/>
            </p:nvSpPr>
            <p:spPr>
              <a:xfrm>
                <a:off x="9213953" y="4534852"/>
                <a:ext cx="622094" cy="213360"/>
              </a:xfrm>
              <a:prstGeom prst="rect">
                <a:avLst/>
              </a:prstGeom>
              <a:noFill/>
              <a:ln>
                <a:noFill/>
              </a:ln>
            </p:spPr>
            <p:txBody>
              <a:bodyPr wrap="none" lIns="0" tIns="0" rIns="0" bIns="0" anchor="t" anchorCtr="0">
                <a:spAutoFit/>
              </a:bodyPr>
              <a:lstStyle/>
              <a:p>
                <a:pPr algn="ctr"/>
                <a:r>
                  <a:rPr lang="zh-CN" sz="1050" b="1" dirty="0">
                    <a:solidFill>
                      <a:srgbClr val="FFFFFF"/>
                    </a:solidFill>
                    <a:latin typeface="Arial"/>
                    <a:ea typeface="Microsoft YaHei"/>
                    <a:cs typeface="Arial"/>
                  </a:rPr>
                  <a:t>SoftMax</a:t>
                </a:r>
              </a:p>
            </p:txBody>
          </p:sp>
          <p:sp>
            <p:nvSpPr>
              <p:cNvPr id="64" name="TextBox 64"/>
              <p:cNvSpPr txBox="1"/>
              <p:nvPr/>
            </p:nvSpPr>
            <p:spPr>
              <a:xfrm>
                <a:off x="8991957" y="4768691"/>
                <a:ext cx="1066086" cy="167640"/>
              </a:xfrm>
              <a:prstGeom prst="rect">
                <a:avLst/>
              </a:prstGeom>
              <a:noFill/>
              <a:ln>
                <a:noFill/>
              </a:ln>
            </p:spPr>
            <p:txBody>
              <a:bodyPr wrap="none" lIns="0" tIns="0" rIns="0" bIns="0" anchor="t" anchorCtr="0">
                <a:spAutoFit/>
              </a:bodyPr>
              <a:lstStyle/>
              <a:p>
                <a:pPr algn="ctr"/>
                <a:r>
                  <a:rPr lang="zh-CN" sz="825" dirty="0">
                    <a:solidFill>
                      <a:srgbClr val="FFFFFF">
                        <a:alphaMod val="90000"/>
                      </a:srgbClr>
                    </a:solidFill>
                    <a:latin typeface="Arial"/>
                    <a:ea typeface="Microsoft YaHei"/>
                    <a:cs typeface="Arial"/>
                  </a:rPr>
                  <a:t>row-wise normalize</a:t>
                </a:r>
              </a:p>
            </p:txBody>
          </p:sp>
        </p:grpSp>
        <p:sp>
          <p:nvSpPr>
            <p:cNvPr id="66" name="Line 66"/>
            <p:cNvSpPr/>
            <p:nvPr/>
          </p:nvSpPr>
          <p:spPr>
            <a:xfrm flipH="1">
              <a:off x="9906000" y="4095750"/>
              <a:ext cx="762000" cy="323850"/>
            </a:xfrm>
            <a:prstGeom prst="line">
              <a:avLst/>
            </a:prstGeom>
            <a:noFill/>
            <a:ln w="14288">
              <a:solidFill>
                <a:srgbClr val="1A365D"/>
              </a:solidFill>
              <a:tailEnd type="triangle" w="lg" len="lg"/>
            </a:ln>
          </p:spPr>
        </p:sp>
        <p:grpSp>
          <p:nvGrpSpPr>
            <p:cNvPr id="70" name="Group 70"/>
            <p:cNvGrpSpPr/>
            <p:nvPr/>
          </p:nvGrpSpPr>
          <p:grpSpPr>
            <a:xfrm>
              <a:off x="8572500" y="5334000"/>
              <a:ext cx="1905000" cy="571500"/>
              <a:chOff x="8572500" y="5334000"/>
              <a:chExt cx="1905000" cy="571500"/>
            </a:xfrm>
          </p:grpSpPr>
          <p:sp>
            <p:nvSpPr>
              <p:cNvPr id="67" name="Rectangle 67"/>
              <p:cNvSpPr/>
              <p:nvPr/>
            </p:nvSpPr>
            <p:spPr>
              <a:xfrm>
                <a:off x="8572500" y="5334000"/>
                <a:ext cx="1905000" cy="571500"/>
              </a:xfrm>
              <a:prstGeom prst="roundRect">
                <a:avLst>
                  <a:gd name="adj" fmla="val 13333"/>
                </a:avLst>
              </a:prstGeom>
              <a:solidFill>
                <a:srgbClr val="1A365D"/>
              </a:solidFill>
              <a:ln>
                <a:noFill/>
              </a:ln>
            </p:spPr>
          </p:sp>
          <p:sp>
            <p:nvSpPr>
              <p:cNvPr id="68" name="TextBox 68"/>
              <p:cNvSpPr txBox="1"/>
              <p:nvPr/>
            </p:nvSpPr>
            <p:spPr>
              <a:xfrm>
                <a:off x="9258058" y="5449252"/>
                <a:ext cx="533883" cy="213360"/>
              </a:xfrm>
              <a:prstGeom prst="rect">
                <a:avLst/>
              </a:prstGeom>
              <a:noFill/>
              <a:ln>
                <a:noFill/>
              </a:ln>
            </p:spPr>
            <p:txBody>
              <a:bodyPr wrap="none" lIns="0" tIns="0" rIns="0" bIns="0" anchor="t" anchorCtr="0">
                <a:spAutoFit/>
              </a:bodyPr>
              <a:lstStyle/>
              <a:p>
                <a:pPr algn="ctr"/>
                <a:r>
                  <a:rPr lang="zh-CN" sz="1050" b="1" dirty="0">
                    <a:solidFill>
                      <a:srgbClr val="FFFFFF"/>
                    </a:solidFill>
                    <a:latin typeface="Arial"/>
                    <a:ea typeface="Microsoft YaHei"/>
                    <a:cs typeface="Arial"/>
                  </a:rPr>
                  <a:t>MatMul</a:t>
                </a:r>
              </a:p>
            </p:txBody>
          </p:sp>
          <p:sp>
            <p:nvSpPr>
              <p:cNvPr id="69" name="TextBox 69"/>
              <p:cNvSpPr txBox="1"/>
              <p:nvPr/>
            </p:nvSpPr>
            <p:spPr>
              <a:xfrm>
                <a:off x="9192732" y="5683091"/>
                <a:ext cx="664535" cy="167640"/>
              </a:xfrm>
              <a:prstGeom prst="rect">
                <a:avLst/>
              </a:prstGeom>
              <a:noFill/>
              <a:ln>
                <a:noFill/>
              </a:ln>
            </p:spPr>
            <p:txBody>
              <a:bodyPr wrap="none" lIns="0" tIns="0" rIns="0" bIns="0" anchor="t" anchorCtr="0">
                <a:spAutoFit/>
              </a:bodyPr>
              <a:lstStyle/>
              <a:p>
                <a:pPr algn="ctr"/>
                <a:r>
                  <a:rPr lang="zh-CN" sz="825" dirty="0">
                    <a:solidFill>
                      <a:srgbClr val="FFFFFF">
                        <a:alphaMod val="90000"/>
                      </a:srgbClr>
                    </a:solidFill>
                    <a:latin typeface="Consolas"/>
                    <a:ea typeface="Microsoft YaHei"/>
                    <a:cs typeface="Consolas"/>
                  </a:rPr>
                  <a:t>× V → output</a:t>
                </a:r>
              </a:p>
            </p:txBody>
          </p:sp>
        </p:grpSp>
        <p:sp>
          <p:nvSpPr>
            <p:cNvPr id="71" name="Line 71"/>
            <p:cNvSpPr/>
            <p:nvPr/>
          </p:nvSpPr>
          <p:spPr>
            <a:xfrm>
              <a:off x="9525000" y="4991100"/>
              <a:ext cx="1" cy="342900"/>
            </a:xfrm>
            <a:prstGeom prst="line">
              <a:avLst/>
            </a:prstGeom>
            <a:noFill/>
            <a:ln w="14288">
              <a:solidFill>
                <a:srgbClr val="1A365D"/>
              </a:solidFill>
              <a:tailEnd type="triangle" w="lg" len="lg"/>
            </a:ln>
          </p:spPr>
        </p:sp>
        <p:sp>
          <p:nvSpPr>
            <p:cNvPr id="72" name="Line 72"/>
            <p:cNvSpPr/>
            <p:nvPr/>
          </p:nvSpPr>
          <p:spPr>
            <a:xfrm flipV="1">
              <a:off x="7191375" y="5619750"/>
              <a:ext cx="1381125" cy="171450"/>
            </a:xfrm>
            <a:prstGeom prst="line">
              <a:avLst/>
            </a:prstGeom>
            <a:noFill/>
            <a:ln w="14288">
              <a:solidFill>
                <a:srgbClr val="1A365D"/>
              </a:solidFill>
              <a:tailEnd type="triangle" w="lg" len="lg"/>
            </a:ln>
          </p:spPr>
        </p:sp>
      </p:grpSp>
      <p:grpSp>
        <p:nvGrpSpPr>
          <p:cNvPr id="76" name="Group 76"/>
          <p:cNvGrpSpPr/>
          <p:nvPr/>
        </p:nvGrpSpPr>
        <p:grpSpPr>
          <a:xfrm>
            <a:off x="561022" y="6521291"/>
            <a:ext cx="11069955" cy="167640"/>
            <a:chOff x="561022" y="6521291"/>
            <a:chExt cx="11069955" cy="167640"/>
          </a:xfrm>
        </p:grpSpPr>
        <p:sp>
          <p:nvSpPr>
            <p:cNvPr id="74" name="TextBox 74"/>
            <p:cNvSpPr txBox="1"/>
            <p:nvPr/>
          </p:nvSpPr>
          <p:spPr>
            <a:xfrm>
              <a:off x="561022" y="6521291"/>
              <a:ext cx="3530394"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§3.2.1 Scaled Dot-Product Attention</a:t>
              </a:r>
            </a:p>
          </p:txBody>
        </p:sp>
        <p:sp>
          <p:nvSpPr>
            <p:cNvPr id="75" name="TextBox 75"/>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07</a:t>
              </a:r>
            </a:p>
          </p:txBody>
        </p:sp>
      </p:grpSp>
      <p:pic>
        <p:nvPicPr>
          <p:cNvPr id="77" name="narration7.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6"/>
          <a:stretch>
            <a:fillRect/>
          </a:stretch>
        </p:blipFill>
        <p:spPr>
          <a:xfrm>
            <a:off x="0" y="0"/>
            <a:ext cx="1" cy="1"/>
          </a:xfrm>
          <a:prstGeom prst="rect">
            <a:avLst/>
          </a:prstGeom>
        </p:spPr>
      </p:pic>
    </p:spTree>
  </p:cSld>
  <p:clrMapOvr>
    <a:masterClrMapping/>
  </p:clrMapOvr>
  <p:transition xmlns:p14="http://schemas.microsoft.com/office/powerpoint/2010/main" p14:dur="320" advTm="42332">
    <p:wipe dir="r"/>
  </p:transition>
  <p:timing>
    <p:tnLst>
      <p:par>
        <p:cTn id="1" dur="indefinite" restart="never" nodeType="tmRoot">
          <p:childTnLst>
            <p:audio>
              <p:cMediaNode vol="80000">
                <p:cTn id="16" fill="hold" display="0">
                  <p:stCondLst>
                    <p:cond delay="0"/>
                  </p:stCondLst>
                </p:cTn>
                <p:tgtEl>
                  <p:spTgt spid="77"/>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image">
                                      <p:cBhvr>
                                        <p:cTn id="7" dur="500"/>
                                        <p:tgtEl>
                                          <p:spTgt spid="11"/>
                                        </p:tgtEl>
                                      </p:cBhvr>
                                    </p:animEffect>
                                  </p:childTnLst>
                                </p:cTn>
                              </p:par>
                            </p:childTnLst>
                          </p:cTn>
                        </p:par>
                        <p:par>
                          <p:cTn id="8" fill="hold">
                            <p:stCondLst>
                              <p:cond delay="660"/>
                            </p:stCondLst>
                            <p:childTnLst>
                              <p:par>
                                <p:cTn id="9" presetID="22" presetClass="entr" presetSubtype="1" fill="hold"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wipe(left)">
                                      <p:cBhvr>
                                        <p:cTn id="11" dur="500"/>
                                        <p:tgtEl>
                                          <p:spTgt spid="73"/>
                                        </p:tgtEl>
                                      </p:cBhvr>
                                    </p:animEffect>
                                  </p:childTnLst>
                                </p:cTn>
                              </p:par>
                            </p:childTnLst>
                          </p:cTn>
                        </p:par>
                        <p:par>
                          <p:cTn id="12" fill="hold">
                            <p:stCondLst>
                              <p:cond delay="1360"/>
                            </p:stCondLst>
                            <p:childTnLst>
                              <p:par>
                                <p:cTn id="13" presetID="10" presetClass="entr" presetSubtype="0"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42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3"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7729323" cy="683419"/>
            <a:chOff x="571500" y="533400"/>
            <a:chExt cx="7729323"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7535013"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h parallel projections, then concatenate</a:t>
              </a:r>
            </a:p>
          </p:txBody>
        </p:sp>
        <p:sp>
          <p:nvSpPr>
            <p:cNvPr id="5" name="TextBox 5"/>
            <p:cNvSpPr txBox="1"/>
            <p:nvPr/>
          </p:nvSpPr>
          <p:spPr>
            <a:xfrm>
              <a:off x="787718" y="1018699"/>
              <a:ext cx="3621990"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MULTI-HEAD ATTENTION · §3.2.2 · h = 8 · d_k = d_v = 64</a:t>
              </a:r>
            </a:p>
          </p:txBody>
        </p:sp>
      </p:grpSp>
      <p:grpSp>
        <p:nvGrpSpPr>
          <p:cNvPr id="11" name="Group 11"/>
          <p:cNvGrpSpPr/>
          <p:nvPr/>
        </p:nvGrpSpPr>
        <p:grpSpPr>
          <a:xfrm>
            <a:off x="571500" y="1524000"/>
            <a:ext cx="11049000" cy="1181100"/>
            <a:chOff x="571500" y="1524000"/>
            <a:chExt cx="11049000" cy="1181100"/>
          </a:xfrm>
        </p:grpSpPr>
        <p:sp>
          <p:nvSpPr>
            <p:cNvPr id="7" name="Rectangle 7"/>
            <p:cNvSpPr/>
            <p:nvPr/>
          </p:nvSpPr>
          <p:spPr>
            <a:xfrm>
              <a:off x="571500" y="1524000"/>
              <a:ext cx="11049000" cy="1181100"/>
            </a:xfrm>
            <a:prstGeom prst="roundRect">
              <a:avLst>
                <a:gd name="adj" fmla="val 9677"/>
              </a:avLst>
            </a:prstGeom>
            <a:solidFill>
              <a:srgbClr val="F5F7FA"/>
            </a:solidFill>
            <a:ln w="14288">
              <a:solidFill>
                <a:srgbClr val="E2E8F0"/>
              </a:solidFill>
            </a:ln>
          </p:spPr>
        </p:sp>
        <p:sp>
          <p:nvSpPr>
            <p:cNvPr id="8" name="Rectangle 8"/>
            <p:cNvSpPr/>
            <p:nvPr/>
          </p:nvSpPr>
          <p:spPr>
            <a:xfrm>
              <a:off x="571500" y="1524000"/>
              <a:ext cx="57150" cy="1181100"/>
            </a:xfrm>
            <a:prstGeom prst="roundRect">
              <a:avLst>
                <a:gd name="adj" fmla="val 50000"/>
              </a:avLst>
            </a:prstGeom>
            <a:solidFill>
              <a:srgbClr val="3182CE"/>
            </a:solidFill>
            <a:ln>
              <a:noFill/>
            </a:ln>
          </p:spPr>
        </p:sp>
        <p:sp>
          <p:nvSpPr>
            <p:cNvPr id="9" name="TextBox 9"/>
            <p:cNvSpPr txBox="1"/>
            <p:nvPr/>
          </p:nvSpPr>
          <p:spPr>
            <a:xfrm>
              <a:off x="941070" y="1674495"/>
              <a:ext cx="596232"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EQUATION</a:t>
              </a:r>
            </a:p>
          </p:txBody>
        </p:sp>
        <p:pic>
          <p:nvPicPr>
            <p:cNvPr id="10" name="Image 10"/>
            <p:cNvPicPr>
              <a:picLocks noChangeAspect="1"/>
            </p:cNvPicPr>
            <p:nvPr/>
          </p:nvPicPr>
          <p:blipFill>
            <a:blip r:embed="rId2"/>
            <a:stretch>
              <a:fillRect/>
            </a:stretch>
          </p:blipFill>
          <p:spPr>
            <a:xfrm>
              <a:off x="1905000" y="1831230"/>
              <a:ext cx="7429500" cy="871440"/>
            </a:xfrm>
            <a:prstGeom prst="rect">
              <a:avLst/>
            </a:prstGeom>
          </p:spPr>
        </p:pic>
      </p:grpSp>
      <p:grpSp>
        <p:nvGrpSpPr>
          <p:cNvPr id="15" name="Group 15"/>
          <p:cNvGrpSpPr/>
          <p:nvPr/>
        </p:nvGrpSpPr>
        <p:grpSpPr>
          <a:xfrm>
            <a:off x="762000" y="3009900"/>
            <a:ext cx="3619500" cy="3374231"/>
            <a:chOff x="762000" y="3009900"/>
            <a:chExt cx="3619500" cy="3374231"/>
          </a:xfrm>
        </p:grpSpPr>
        <p:sp>
          <p:nvSpPr>
            <p:cNvPr id="12" name="Rectangle 12"/>
            <p:cNvSpPr/>
            <p:nvPr/>
          </p:nvSpPr>
          <p:spPr>
            <a:xfrm>
              <a:off x="762000" y="3009900"/>
              <a:ext cx="3619500" cy="3333750"/>
            </a:xfrm>
            <a:prstGeom prst="roundRect">
              <a:avLst>
                <a:gd name="adj" fmla="val 3429"/>
              </a:avLst>
            </a:prstGeom>
            <a:solidFill>
              <a:srgbClr val="FFFFFF"/>
            </a:solidFill>
            <a:ln w="14288">
              <a:solidFill>
                <a:srgbClr val="E2E8F0"/>
              </a:solidFill>
            </a:ln>
            <a:effectLst>
              <a:outerShdw blurRad="114300" dist="28575" dir="5400000" algn="ctr" rotWithShape="0">
                <a:srgbClr val="1A365D">
                  <a:alpha val="6000"/>
                </a:srgbClr>
              </a:outerShdw>
            </a:effectLst>
          </p:spPr>
        </p:sp>
        <p:pic>
          <p:nvPicPr>
            <p:cNvPr id="13" name="Image 13"/>
            <p:cNvPicPr>
              <a:picLocks noChangeAspect="1"/>
            </p:cNvPicPr>
            <p:nvPr/>
          </p:nvPicPr>
          <p:blipFill>
            <a:blip r:embed="rId3"/>
            <a:stretch>
              <a:fillRect/>
            </a:stretch>
          </p:blipFill>
          <p:spPr>
            <a:xfrm>
              <a:off x="1560150" y="3124200"/>
              <a:ext cx="2023199" cy="3105150"/>
            </a:xfrm>
            <a:prstGeom prst="rect">
              <a:avLst/>
            </a:prstGeom>
          </p:spPr>
        </p:pic>
        <p:sp>
          <p:nvSpPr>
            <p:cNvPr id="14" name="TextBox 14"/>
            <p:cNvSpPr txBox="1"/>
            <p:nvPr/>
          </p:nvSpPr>
          <p:spPr>
            <a:xfrm>
              <a:off x="1507891" y="6216491"/>
              <a:ext cx="2127718" cy="167640"/>
            </a:xfrm>
            <a:prstGeom prst="rect">
              <a:avLst/>
            </a:prstGeom>
            <a:noFill/>
            <a:ln>
              <a:noFill/>
            </a:ln>
          </p:spPr>
          <p:txBody>
            <a:bodyPr wrap="none" lIns="0" tIns="0" rIns="0" bIns="0" anchor="t" anchorCtr="0">
              <a:spAutoFit/>
            </a:bodyPr>
            <a:lstStyle/>
            <a:p>
              <a:pPr algn="ctr"/>
              <a:r>
                <a:rPr lang="zh-CN" sz="825" i="1" dirty="0">
                  <a:solidFill>
                    <a:srgbClr val="4A5568"/>
                  </a:solidFill>
                  <a:latin typeface="Arial"/>
                  <a:ea typeface="Microsoft YaHei"/>
                  <a:cs typeface="Arial"/>
                </a:rPr>
                <a:t>Figure 2 (right) · Multi-Head Attention</a:t>
              </a:r>
            </a:p>
          </p:txBody>
        </p:sp>
      </p:grpSp>
      <p:grpSp>
        <p:nvGrpSpPr>
          <p:cNvPr id="36" name="Group 36"/>
          <p:cNvGrpSpPr/>
          <p:nvPr/>
        </p:nvGrpSpPr>
        <p:grpSpPr>
          <a:xfrm>
            <a:off x="4750118" y="3228499"/>
            <a:ext cx="6775132" cy="3134201"/>
            <a:chOff x="4750118" y="3228499"/>
            <a:chExt cx="6775132" cy="3134201"/>
          </a:xfrm>
        </p:grpSpPr>
        <p:sp>
          <p:nvSpPr>
            <p:cNvPr id="16" name="TextBox 16"/>
            <p:cNvSpPr txBox="1"/>
            <p:nvPr/>
          </p:nvSpPr>
          <p:spPr>
            <a:xfrm>
              <a:off x="4750118" y="3228499"/>
              <a:ext cx="2270471"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WHY MULTI-HEAD INSTEAD OF SINGLE</a:t>
              </a:r>
            </a:p>
          </p:txBody>
        </p:sp>
        <p:grpSp>
          <p:nvGrpSpPr>
            <p:cNvPr id="21" name="Group 21"/>
            <p:cNvGrpSpPr/>
            <p:nvPr/>
          </p:nvGrpSpPr>
          <p:grpSpPr>
            <a:xfrm>
              <a:off x="4762500" y="3524250"/>
              <a:ext cx="4709398" cy="735806"/>
              <a:chOff x="4762500" y="3524250"/>
              <a:chExt cx="4709398" cy="735806"/>
            </a:xfrm>
          </p:grpSpPr>
          <p:sp>
            <p:nvSpPr>
              <p:cNvPr id="17" name="Rectangle 17"/>
              <p:cNvSpPr/>
              <p:nvPr/>
            </p:nvSpPr>
            <p:spPr>
              <a:xfrm>
                <a:off x="4762500" y="3524250"/>
                <a:ext cx="57150" cy="609600"/>
              </a:xfrm>
              <a:prstGeom prst="rect">
                <a:avLst/>
              </a:prstGeom>
              <a:solidFill>
                <a:srgbClr val="1A365D"/>
              </a:solidFill>
              <a:ln>
                <a:noFill/>
              </a:ln>
            </p:spPr>
          </p:sp>
          <p:sp>
            <p:nvSpPr>
              <p:cNvPr id="18" name="TextBox 18"/>
              <p:cNvSpPr txBox="1"/>
              <p:nvPr/>
            </p:nvSpPr>
            <p:spPr>
              <a:xfrm>
                <a:off x="4954905" y="3588068"/>
                <a:ext cx="3020863"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Project Q, K, V into h subspaces</a:t>
                </a:r>
              </a:p>
            </p:txBody>
          </p:sp>
          <p:sp>
            <p:nvSpPr>
              <p:cNvPr id="19" name="TextBox 19"/>
              <p:cNvSpPr txBox="1"/>
              <p:nvPr/>
            </p:nvSpPr>
            <p:spPr>
              <a:xfrm>
                <a:off x="4957762" y="3840956"/>
                <a:ext cx="4514136"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Independent learned linear projections W_iᴽ, W_iᴷ, W_iⱽ — one</a:t>
                </a:r>
              </a:p>
            </p:txBody>
          </p:sp>
          <p:sp>
            <p:nvSpPr>
              <p:cNvPr id="20" name="TextBox 20"/>
              <p:cNvSpPr txBox="1"/>
              <p:nvPr/>
            </p:nvSpPr>
            <p:spPr>
              <a:xfrm>
                <a:off x="4957762" y="4031456"/>
                <a:ext cx="4484132"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set per head; each head sees a different view of the inputs.</a:t>
                </a:r>
              </a:p>
            </p:txBody>
          </p:sp>
        </p:grpSp>
        <p:grpSp>
          <p:nvGrpSpPr>
            <p:cNvPr id="26" name="Group 26"/>
            <p:cNvGrpSpPr/>
            <p:nvPr/>
          </p:nvGrpSpPr>
          <p:grpSpPr>
            <a:xfrm>
              <a:off x="4762500" y="4286250"/>
              <a:ext cx="4701897" cy="735806"/>
              <a:chOff x="4762500" y="4286250"/>
              <a:chExt cx="4701897" cy="735806"/>
            </a:xfrm>
          </p:grpSpPr>
          <p:sp>
            <p:nvSpPr>
              <p:cNvPr id="22" name="Rectangle 22"/>
              <p:cNvSpPr/>
              <p:nvPr/>
            </p:nvSpPr>
            <p:spPr>
              <a:xfrm>
                <a:off x="4762500" y="4286250"/>
                <a:ext cx="57150" cy="609600"/>
              </a:xfrm>
              <a:prstGeom prst="rect">
                <a:avLst/>
              </a:prstGeom>
              <a:solidFill>
                <a:srgbClr val="1A365D"/>
              </a:solidFill>
              <a:ln>
                <a:noFill/>
              </a:ln>
            </p:spPr>
          </p:sp>
          <p:sp>
            <p:nvSpPr>
              <p:cNvPr id="23" name="TextBox 23"/>
              <p:cNvSpPr txBox="1"/>
              <p:nvPr/>
            </p:nvSpPr>
            <p:spPr>
              <a:xfrm>
                <a:off x="4954905" y="4350068"/>
                <a:ext cx="347452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Run scaled DPA in each head in parallel</a:t>
                </a:r>
              </a:p>
            </p:txBody>
          </p:sp>
          <p:sp>
            <p:nvSpPr>
              <p:cNvPr id="24" name="TextBox 24"/>
              <p:cNvSpPr txBox="1"/>
              <p:nvPr/>
            </p:nvSpPr>
            <p:spPr>
              <a:xfrm>
                <a:off x="4957762" y="4602956"/>
                <a:ext cx="4506635"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d_k = d_v = d_model / h = 64. Total compute stays comparable</a:t>
                </a:r>
              </a:p>
            </p:txBody>
          </p:sp>
          <p:sp>
            <p:nvSpPr>
              <p:cNvPr id="25" name="TextBox 25"/>
              <p:cNvSpPr txBox="1"/>
              <p:nvPr/>
            </p:nvSpPr>
            <p:spPr>
              <a:xfrm>
                <a:off x="4957762" y="4793456"/>
                <a:ext cx="245137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to a single full-dimensional head.</a:t>
                </a:r>
              </a:p>
            </p:txBody>
          </p:sp>
        </p:grpSp>
        <p:grpSp>
          <p:nvGrpSpPr>
            <p:cNvPr id="31" name="Group 31"/>
            <p:cNvGrpSpPr/>
            <p:nvPr/>
          </p:nvGrpSpPr>
          <p:grpSpPr>
            <a:xfrm>
              <a:off x="4762500" y="5048250"/>
              <a:ext cx="4716899" cy="735806"/>
              <a:chOff x="4762500" y="5048250"/>
              <a:chExt cx="4716899" cy="735806"/>
            </a:xfrm>
          </p:grpSpPr>
          <p:sp>
            <p:nvSpPr>
              <p:cNvPr id="27" name="Rectangle 27"/>
              <p:cNvSpPr/>
              <p:nvPr/>
            </p:nvSpPr>
            <p:spPr>
              <a:xfrm>
                <a:off x="4762500" y="5048250"/>
                <a:ext cx="57150" cy="609600"/>
              </a:xfrm>
              <a:prstGeom prst="rect">
                <a:avLst/>
              </a:prstGeom>
              <a:solidFill>
                <a:srgbClr val="1A365D"/>
              </a:solidFill>
              <a:ln>
                <a:noFill/>
              </a:ln>
            </p:spPr>
          </p:sp>
          <p:sp>
            <p:nvSpPr>
              <p:cNvPr id="28" name="TextBox 28"/>
              <p:cNvSpPr txBox="1"/>
              <p:nvPr/>
            </p:nvSpPr>
            <p:spPr>
              <a:xfrm>
                <a:off x="4954905" y="5112068"/>
                <a:ext cx="2841291"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Concat heads, project with Wᴼ</a:t>
                </a:r>
              </a:p>
            </p:txBody>
          </p:sp>
          <p:sp>
            <p:nvSpPr>
              <p:cNvPr id="29" name="TextBox 29"/>
              <p:cNvSpPr txBox="1"/>
              <p:nvPr/>
            </p:nvSpPr>
            <p:spPr>
              <a:xfrm>
                <a:off x="4957762" y="5364956"/>
                <a:ext cx="452163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Concatenated head outputs go through a final linear map back</a:t>
                </a:r>
              </a:p>
            </p:txBody>
          </p:sp>
          <p:sp>
            <p:nvSpPr>
              <p:cNvPr id="30" name="TextBox 30"/>
              <p:cNvSpPr txBox="1"/>
              <p:nvPr/>
            </p:nvSpPr>
            <p:spPr>
              <a:xfrm>
                <a:off x="4957762" y="5555456"/>
                <a:ext cx="891183"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to d_model.</a:t>
                </a:r>
              </a:p>
            </p:txBody>
          </p:sp>
        </p:grpSp>
        <p:sp>
          <p:nvSpPr>
            <p:cNvPr id="32" name="Rectangle 32"/>
            <p:cNvSpPr/>
            <p:nvPr/>
          </p:nvSpPr>
          <p:spPr>
            <a:xfrm>
              <a:off x="4762500" y="5829300"/>
              <a:ext cx="6762750" cy="533400"/>
            </a:xfrm>
            <a:prstGeom prst="roundRect">
              <a:avLst>
                <a:gd name="adj" fmla="val 14286"/>
              </a:avLst>
            </a:prstGeom>
            <a:solidFill>
              <a:srgbClr val="EBF4FB"/>
            </a:solidFill>
            <a:ln>
              <a:noFill/>
            </a:ln>
          </p:spPr>
        </p:sp>
        <p:sp>
          <p:nvSpPr>
            <p:cNvPr id="33" name="Rectangle 33"/>
            <p:cNvSpPr/>
            <p:nvPr/>
          </p:nvSpPr>
          <p:spPr>
            <a:xfrm>
              <a:off x="4762500" y="5829300"/>
              <a:ext cx="38100" cy="533400"/>
            </a:xfrm>
            <a:prstGeom prst="rect">
              <a:avLst/>
            </a:prstGeom>
            <a:solidFill>
              <a:srgbClr val="3182CE"/>
            </a:solidFill>
            <a:ln>
              <a:noFill/>
            </a:ln>
          </p:spPr>
        </p:sp>
        <p:sp>
          <p:nvSpPr>
            <p:cNvPr id="34" name="TextBox 34"/>
            <p:cNvSpPr txBox="1"/>
            <p:nvPr/>
          </p:nvSpPr>
          <p:spPr>
            <a:xfrm>
              <a:off x="4902518" y="5952649"/>
              <a:ext cx="768783" cy="198120"/>
            </a:xfrm>
            <a:prstGeom prst="rect">
              <a:avLst/>
            </a:prstGeom>
            <a:noFill/>
            <a:ln>
              <a:noFill/>
            </a:ln>
          </p:spPr>
          <p:txBody>
            <a:bodyPr wrap="none" lIns="0" tIns="0" rIns="0" bIns="0" anchor="t" anchorCtr="0">
              <a:spAutoFit/>
            </a:bodyPr>
            <a:lstStyle/>
            <a:p>
              <a:pPr algn="l"/>
              <a:r>
                <a:rPr lang="zh-CN" sz="975" b="1" dirty="0">
                  <a:solidFill>
                    <a:srgbClr val="3182CE"/>
                  </a:solidFill>
                  <a:latin typeface="Arial"/>
                  <a:ea typeface="Microsoft YaHei"/>
                  <a:cs typeface="Arial"/>
                </a:rPr>
                <a:t>THE PAYOFF</a:t>
              </a:r>
            </a:p>
          </p:txBody>
        </p:sp>
        <p:sp>
          <p:nvSpPr>
            <p:cNvPr id="35" name="TextBox 35"/>
            <p:cNvSpPr txBox="1"/>
            <p:nvPr/>
          </p:nvSpPr>
          <p:spPr>
            <a:xfrm>
              <a:off x="4900612" y="6126956"/>
              <a:ext cx="6231850" cy="228600"/>
            </a:xfrm>
            <a:prstGeom prst="rect">
              <a:avLst/>
            </a:prstGeom>
            <a:noFill/>
            <a:ln>
              <a:noFill/>
            </a:ln>
          </p:spPr>
          <p:txBody>
            <a:bodyPr wrap="none" lIns="0" tIns="0" rIns="0" bIns="0" anchor="t" anchorCtr="0">
              <a:spAutoFit/>
            </a:bodyPr>
            <a:lstStyle/>
            <a:p>
              <a:pPr algn="l"/>
              <a:r>
                <a:rPr lang="zh-CN" sz="1125" i="1" dirty="0">
                  <a:solidFill>
                    <a:srgbClr val="1A202C"/>
                  </a:solidFill>
                  <a:latin typeface="Georgia"/>
                  <a:ea typeface="Microsoft YaHei"/>
                  <a:cs typeface="Georgia"/>
                </a:rPr>
                <a:t>Each head can attend to different representation subspaces at different positions.</a:t>
              </a:r>
            </a:p>
          </p:txBody>
        </p:sp>
      </p:grpSp>
      <p:grpSp>
        <p:nvGrpSpPr>
          <p:cNvPr id="39" name="Group 39"/>
          <p:cNvGrpSpPr/>
          <p:nvPr/>
        </p:nvGrpSpPr>
        <p:grpSpPr>
          <a:xfrm>
            <a:off x="561022" y="6521291"/>
            <a:ext cx="11069955" cy="167640"/>
            <a:chOff x="561022" y="6521291"/>
            <a:chExt cx="11069955" cy="167640"/>
          </a:xfrm>
        </p:grpSpPr>
        <p:sp>
          <p:nvSpPr>
            <p:cNvPr id="37" name="TextBox 37"/>
            <p:cNvSpPr txBox="1"/>
            <p:nvPr/>
          </p:nvSpPr>
          <p:spPr>
            <a:xfrm>
              <a:off x="561022" y="6521291"/>
              <a:ext cx="3095839"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§3.2.2 Multi-Head Attention</a:t>
              </a:r>
            </a:p>
          </p:txBody>
        </p:sp>
        <p:sp>
          <p:nvSpPr>
            <p:cNvPr id="38" name="TextBox 38"/>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08</a:t>
              </a:r>
            </a:p>
          </p:txBody>
        </p:sp>
      </p:grpSp>
      <p:pic>
        <p:nvPicPr>
          <p:cNvPr id="40" name="narration8.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7"/>
          <a:stretch>
            <a:fillRect/>
          </a:stretch>
        </p:blipFill>
        <p:spPr>
          <a:xfrm>
            <a:off x="0" y="0"/>
            <a:ext cx="1" cy="1"/>
          </a:xfrm>
          <a:prstGeom prst="rect">
            <a:avLst/>
          </a:prstGeom>
        </p:spPr>
      </p:pic>
    </p:spTree>
  </p:cSld>
  <p:clrMapOvr>
    <a:masterClrMapping/>
  </p:clrMapOvr>
  <p:transition xmlns:p14="http://schemas.microsoft.com/office/powerpoint/2010/main" p14:dur="320" advTm="41372">
    <p:wipe dir="r"/>
  </p:transition>
  <p:timing>
    <p:tnLst>
      <p:par>
        <p:cTn id="1" dur="indefinite" restart="never" nodeType="tmRoot">
          <p:childTnLst>
            <p:audio>
              <p:cMediaNode vol="80000">
                <p:cTn id="16" fill="hold" display="0">
                  <p:stCondLst>
                    <p:cond delay="0"/>
                  </p:stCondLst>
                </p:cTn>
                <p:tgtEl>
                  <p:spTgt spid="40"/>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image">
                                      <p:cBhvr>
                                        <p:cTn id="7" dur="480"/>
                                        <p:tgtEl>
                                          <p:spTgt spid="11"/>
                                        </p:tgtEl>
                                      </p:cBhvr>
                                    </p:animEffect>
                                  </p:childTnLst>
                                </p:cTn>
                              </p:par>
                            </p:childTnLst>
                          </p:cTn>
                        </p:par>
                        <p:par>
                          <p:cTn id="8" fill="hold">
                            <p:stCondLst>
                              <p:cond delay="63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20"/>
                                        <p:tgtEl>
                                          <p:spTgt spid="15"/>
                                        </p:tgtEl>
                                      </p:cBhvr>
                                    </p:animEffect>
                                  </p:childTnLst>
                                </p:cTn>
                              </p:par>
                            </p:childTnLst>
                          </p:cTn>
                        </p:par>
                        <p:par>
                          <p:cTn id="12" fill="hold">
                            <p:stCondLst>
                              <p:cond delay="1330"/>
                            </p:stCondLst>
                            <p:childTnLst>
                              <p:par>
                                <p:cTn id="13" presetID="10" presetClass="entr" presetSubtype="0"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42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6" name="Group 6"/>
          <p:cNvGrpSpPr/>
          <p:nvPr/>
        </p:nvGrpSpPr>
        <p:grpSpPr>
          <a:xfrm>
            <a:off x="571500" y="533400"/>
            <a:ext cx="9071391" cy="683419"/>
            <a:chOff x="571500" y="533400"/>
            <a:chExt cx="9071391" cy="683419"/>
          </a:xfrm>
        </p:grpSpPr>
        <p:sp>
          <p:nvSpPr>
            <p:cNvPr id="3" name="Rectangle 3"/>
            <p:cNvSpPr/>
            <p:nvPr/>
          </p:nvSpPr>
          <p:spPr>
            <a:xfrm>
              <a:off x="571500" y="533400"/>
              <a:ext cx="57150" cy="381000"/>
            </a:xfrm>
            <a:prstGeom prst="rect">
              <a:avLst/>
            </a:prstGeom>
            <a:solidFill>
              <a:srgbClr val="3182CE"/>
            </a:solidFill>
            <a:ln>
              <a:noFill/>
            </a:ln>
          </p:spPr>
        </p:sp>
        <p:sp>
          <p:nvSpPr>
            <p:cNvPr id="4" name="TextBox 4"/>
            <p:cNvSpPr txBox="1"/>
            <p:nvPr/>
          </p:nvSpPr>
          <p:spPr>
            <a:xfrm>
              <a:off x="765810" y="546735"/>
              <a:ext cx="8877081" cy="548640"/>
            </a:xfrm>
            <a:prstGeom prst="rect">
              <a:avLst/>
            </a:prstGeom>
            <a:noFill/>
            <a:ln>
              <a:noFill/>
            </a:ln>
          </p:spPr>
          <p:txBody>
            <a:bodyPr wrap="none" lIns="0" tIns="0" rIns="0" bIns="0" anchor="t" anchorCtr="0">
              <a:spAutoFit/>
            </a:bodyPr>
            <a:lstStyle/>
            <a:p>
              <a:pPr algn="l"/>
              <a:r>
                <a:rPr lang="zh-CN" sz="2700" b="1" dirty="0">
                  <a:solidFill>
                    <a:srgbClr val="1A365D"/>
                  </a:solidFill>
                  <a:latin typeface="Georgia"/>
                  <a:ea typeface="Microsoft YaHei"/>
                  <a:cs typeface="Georgia"/>
                </a:rPr>
                <a:t>One mechanism, three roles in the Transformer</a:t>
              </a:r>
            </a:p>
          </p:txBody>
        </p:sp>
        <p:sp>
          <p:nvSpPr>
            <p:cNvPr id="5" name="TextBox 5"/>
            <p:cNvSpPr txBox="1"/>
            <p:nvPr/>
          </p:nvSpPr>
          <p:spPr>
            <a:xfrm>
              <a:off x="787718" y="1018699"/>
              <a:ext cx="3738029" cy="198120"/>
            </a:xfrm>
            <a:prstGeom prst="rect">
              <a:avLst/>
            </a:prstGeom>
            <a:noFill/>
            <a:ln>
              <a:noFill/>
            </a:ln>
          </p:spPr>
          <p:txBody>
            <a:bodyPr wrap="none" lIns="0" tIns="0" rIns="0" bIns="0" anchor="t" anchorCtr="0">
              <a:spAutoFit/>
            </a:bodyPr>
            <a:lstStyle/>
            <a:p>
              <a:pPr algn="l"/>
              <a:r>
                <a:rPr lang="zh-CN" sz="975" b="1" dirty="0">
                  <a:solidFill>
                    <a:srgbClr val="4A5568"/>
                  </a:solidFill>
                  <a:latin typeface="Arial"/>
                  <a:ea typeface="Microsoft YaHei"/>
                  <a:cs typeface="Arial"/>
                </a:rPr>
                <a:t>WHERE ATTENTION SHOWS UP IN THE ARCHITECTURE · §3.2.3</a:t>
              </a:r>
            </a:p>
          </p:txBody>
        </p:sp>
      </p:grpSp>
      <p:grpSp>
        <p:nvGrpSpPr>
          <p:cNvPr id="25" name="Group 25"/>
          <p:cNvGrpSpPr/>
          <p:nvPr/>
        </p:nvGrpSpPr>
        <p:grpSpPr>
          <a:xfrm>
            <a:off x="571500" y="1524000"/>
            <a:ext cx="3619500" cy="4762500"/>
            <a:chOff x="571500" y="1524000"/>
            <a:chExt cx="3619500" cy="4762500"/>
          </a:xfrm>
        </p:grpSpPr>
        <p:sp>
          <p:nvSpPr>
            <p:cNvPr id="7" name="Rectangle 7"/>
            <p:cNvSpPr/>
            <p:nvPr/>
          </p:nvSpPr>
          <p:spPr>
            <a:xfrm>
              <a:off x="571500" y="1524000"/>
              <a:ext cx="3619500" cy="4762500"/>
            </a:xfrm>
            <a:prstGeom prst="roundRect">
              <a:avLst>
                <a:gd name="adj" fmla="val 3684"/>
              </a:avLst>
            </a:prstGeom>
            <a:solidFill>
              <a:srgbClr val="FFFFFF"/>
            </a:solidFill>
            <a:ln w="14288">
              <a:solidFill>
                <a:srgbClr val="E2E8F0"/>
              </a:solidFill>
            </a:ln>
            <a:effectLst>
              <a:outerShdw blurRad="114300" dist="28575" dir="5400000" algn="ctr" rotWithShape="0">
                <a:srgbClr val="1A365D">
                  <a:alpha val="5250"/>
                </a:srgbClr>
              </a:outerShdw>
            </a:effectLst>
          </p:spPr>
        </p:sp>
        <p:sp>
          <p:nvSpPr>
            <p:cNvPr id="8" name="Freeform 8"/>
            <p:cNvSpPr/>
            <p:nvPr/>
          </p:nvSpPr>
          <p:spPr>
            <a:xfrm>
              <a:off x="571500" y="1524000"/>
              <a:ext cx="3619500" cy="1085850"/>
            </a:xfrm>
            <a:custGeom>
              <a:avLst/>
              <a:gdLst/>
              <a:ahLst/>
              <a:cxnLst/>
              <a:rect l="l" t="t" r="r" b="b"/>
              <a:pathLst>
                <a:path w="3619500" h="1085850">
                  <a:moveTo>
                    <a:pt x="133350" y="0"/>
                  </a:moveTo>
                  <a:lnTo>
                    <a:pt x="3486150" y="0"/>
                  </a:lnTo>
                  <a:cubicBezTo>
                    <a:pt x="3559797" y="0"/>
                    <a:pt x="3619500" y="59703"/>
                    <a:pt x="3619500" y="133350"/>
                  </a:cubicBezTo>
                  <a:lnTo>
                    <a:pt x="3619500" y="1085850"/>
                  </a:lnTo>
                  <a:lnTo>
                    <a:pt x="0" y="1085850"/>
                  </a:lnTo>
                  <a:lnTo>
                    <a:pt x="0" y="133350"/>
                  </a:lnTo>
                  <a:cubicBezTo>
                    <a:pt x="0" y="59703"/>
                    <a:pt x="59703" y="0"/>
                    <a:pt x="133350" y="0"/>
                  </a:cubicBezTo>
                  <a:close/>
                </a:path>
              </a:pathLst>
            </a:custGeom>
            <a:solidFill>
              <a:srgbClr val="1A365D"/>
            </a:solidFill>
            <a:ln>
              <a:noFill/>
            </a:ln>
          </p:spPr>
        </p:sp>
        <p:sp>
          <p:nvSpPr>
            <p:cNvPr id="9" name="Freeform 9"/>
            <p:cNvSpPr/>
            <p:nvPr/>
          </p:nvSpPr>
          <p:spPr>
            <a:xfrm>
              <a:off x="825500" y="1803400"/>
              <a:ext cx="190500" cy="152400"/>
            </a:xfrm>
            <a:custGeom>
              <a:avLst/>
              <a:gdLst/>
              <a:ahLst/>
              <a:cxnLst/>
              <a:rect l="l" t="t" r="r" b="b"/>
              <a:pathLst>
                <a:path w="190500" h="152400">
                  <a:moveTo>
                    <a:pt x="50800" y="50800"/>
                  </a:moveTo>
                  <a:lnTo>
                    <a:pt x="0" y="101600"/>
                  </a:lnTo>
                  <a:lnTo>
                    <a:pt x="50800" y="152400"/>
                  </a:lnTo>
                  <a:moveTo>
                    <a:pt x="0" y="101600"/>
                  </a:moveTo>
                  <a:lnTo>
                    <a:pt x="139700" y="101600"/>
                  </a:lnTo>
                  <a:cubicBezTo>
                    <a:pt x="167756" y="101600"/>
                    <a:pt x="190500" y="78856"/>
                    <a:pt x="190500" y="50800"/>
                  </a:cubicBezTo>
                  <a:cubicBezTo>
                    <a:pt x="190500" y="22744"/>
                    <a:pt x="167756" y="0"/>
                    <a:pt x="139700" y="0"/>
                  </a:cubicBezTo>
                  <a:lnTo>
                    <a:pt x="127000" y="0"/>
                  </a:lnTo>
                </a:path>
              </a:pathLst>
            </a:custGeom>
            <a:noFill/>
            <a:ln w="19050">
              <a:solidFill>
                <a:srgbClr val="FFFFFF"/>
              </a:solidFill>
            </a:ln>
          </p:spPr>
        </p:sp>
        <p:sp>
          <p:nvSpPr>
            <p:cNvPr id="10" name="TextBox 10"/>
            <p:cNvSpPr txBox="1"/>
            <p:nvPr/>
          </p:nvSpPr>
          <p:spPr>
            <a:xfrm>
              <a:off x="2070203" y="1867852"/>
              <a:ext cx="622094" cy="213360"/>
            </a:xfrm>
            <a:prstGeom prst="rect">
              <a:avLst/>
            </a:prstGeom>
            <a:noFill/>
            <a:ln>
              <a:noFill/>
            </a:ln>
          </p:spPr>
          <p:txBody>
            <a:bodyPr wrap="none" lIns="0" tIns="0" rIns="0" bIns="0" anchor="t" anchorCtr="0">
              <a:spAutoFit/>
            </a:bodyPr>
            <a:lstStyle/>
            <a:p>
              <a:pPr algn="ctr"/>
              <a:r>
                <a:rPr lang="zh-CN" sz="1050" b="1" dirty="0">
                  <a:solidFill>
                    <a:srgbClr val="FFFFFF">
                      <a:alphaMod val="85000"/>
                    </a:srgbClr>
                  </a:solidFill>
                  <a:latin typeface="Arial"/>
                  <a:ea typeface="Microsoft YaHei"/>
                  <a:cs typeface="Arial"/>
                </a:rPr>
                <a:t>ENCODER</a:t>
              </a:r>
            </a:p>
          </p:txBody>
        </p:sp>
        <p:sp>
          <p:nvSpPr>
            <p:cNvPr id="11" name="TextBox 11"/>
            <p:cNvSpPr txBox="1"/>
            <p:nvPr/>
          </p:nvSpPr>
          <p:spPr>
            <a:xfrm>
              <a:off x="1528591" y="2107882"/>
              <a:ext cx="1705318" cy="335280"/>
            </a:xfrm>
            <a:prstGeom prst="rect">
              <a:avLst/>
            </a:prstGeom>
            <a:noFill/>
            <a:ln>
              <a:noFill/>
            </a:ln>
          </p:spPr>
          <p:txBody>
            <a:bodyPr wrap="none" lIns="0" tIns="0" rIns="0" bIns="0" anchor="t" anchorCtr="0">
              <a:spAutoFit/>
            </a:bodyPr>
            <a:lstStyle/>
            <a:p>
              <a:pPr algn="ctr"/>
              <a:r>
                <a:rPr lang="zh-CN" sz="1650" b="1" dirty="0">
                  <a:solidFill>
                    <a:srgbClr val="FFFFFF"/>
                  </a:solidFill>
                  <a:latin typeface="Georgia"/>
                  <a:ea typeface="Microsoft YaHei"/>
                  <a:cs typeface="Georgia"/>
                </a:rPr>
                <a:t>Self-Attention</a:t>
              </a:r>
            </a:p>
          </p:txBody>
        </p:sp>
        <p:sp>
          <p:nvSpPr>
            <p:cNvPr id="12" name="TextBox 12"/>
            <p:cNvSpPr txBox="1"/>
            <p:nvPr/>
          </p:nvSpPr>
          <p:spPr>
            <a:xfrm>
              <a:off x="750570" y="2874645"/>
              <a:ext cx="1024685"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Q · K · V SOURCE</a:t>
              </a:r>
            </a:p>
          </p:txBody>
        </p:sp>
        <p:sp>
          <p:nvSpPr>
            <p:cNvPr id="13" name="Rectangle 13"/>
            <p:cNvSpPr/>
            <p:nvPr/>
          </p:nvSpPr>
          <p:spPr>
            <a:xfrm>
              <a:off x="762000" y="3086100"/>
              <a:ext cx="3238500" cy="457200"/>
            </a:xfrm>
            <a:prstGeom prst="roundRect">
              <a:avLst>
                <a:gd name="adj" fmla="val 12500"/>
              </a:avLst>
            </a:prstGeom>
            <a:solidFill>
              <a:srgbClr val="F5F7FA"/>
            </a:solidFill>
            <a:ln>
              <a:noFill/>
            </a:ln>
          </p:spPr>
        </p:sp>
        <p:sp>
          <p:nvSpPr>
            <p:cNvPr id="14" name="TextBox 14"/>
            <p:cNvSpPr txBox="1"/>
            <p:nvPr/>
          </p:nvSpPr>
          <p:spPr>
            <a:xfrm>
              <a:off x="920115" y="3258502"/>
              <a:ext cx="2238946"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Consolas"/>
                  <a:ea typeface="Microsoft YaHei"/>
                  <a:cs typeface="Consolas"/>
                </a:rPr>
                <a:t>Q, K, V ← previous encoder layer</a:t>
              </a:r>
            </a:p>
          </p:txBody>
        </p:sp>
        <p:sp>
          <p:nvSpPr>
            <p:cNvPr id="15" name="TextBox 15"/>
            <p:cNvSpPr txBox="1"/>
            <p:nvPr/>
          </p:nvSpPr>
          <p:spPr>
            <a:xfrm>
              <a:off x="744855" y="3721418"/>
              <a:ext cx="267117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Every position attends to all</a:t>
              </a:r>
            </a:p>
          </p:txBody>
        </p:sp>
        <p:sp>
          <p:nvSpPr>
            <p:cNvPr id="16" name="TextBox 16"/>
            <p:cNvSpPr txBox="1"/>
            <p:nvPr/>
          </p:nvSpPr>
          <p:spPr>
            <a:xfrm>
              <a:off x="747712" y="4088606"/>
              <a:ext cx="290143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Every token in the source sequence can</a:t>
              </a:r>
            </a:p>
          </p:txBody>
        </p:sp>
        <p:sp>
          <p:nvSpPr>
            <p:cNvPr id="17" name="TextBox 17"/>
            <p:cNvSpPr txBox="1"/>
            <p:nvPr/>
          </p:nvSpPr>
          <p:spPr>
            <a:xfrm>
              <a:off x="747712" y="4298156"/>
              <a:ext cx="2908935"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attend to every other token — including</a:t>
              </a:r>
            </a:p>
          </p:txBody>
        </p:sp>
        <p:sp>
          <p:nvSpPr>
            <p:cNvPr id="18" name="TextBox 18"/>
            <p:cNvSpPr txBox="1"/>
            <p:nvPr/>
          </p:nvSpPr>
          <p:spPr>
            <a:xfrm>
              <a:off x="747712" y="4507706"/>
              <a:ext cx="53113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itself.</a:t>
              </a:r>
            </a:p>
          </p:txBody>
        </p:sp>
        <p:sp>
          <p:nvSpPr>
            <p:cNvPr id="19" name="TextBox 19"/>
            <p:cNvSpPr txBox="1"/>
            <p:nvPr/>
          </p:nvSpPr>
          <p:spPr>
            <a:xfrm>
              <a:off x="750570" y="4989195"/>
              <a:ext cx="879767"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WHAT IT'S FOR</a:t>
              </a:r>
            </a:p>
          </p:txBody>
        </p:sp>
        <p:sp>
          <p:nvSpPr>
            <p:cNvPr id="20" name="TextBox 20"/>
            <p:cNvSpPr txBox="1"/>
            <p:nvPr/>
          </p:nvSpPr>
          <p:spPr>
            <a:xfrm>
              <a:off x="747712" y="5212556"/>
              <a:ext cx="1828800"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Build rich contextualized</a:t>
              </a:r>
            </a:p>
          </p:txBody>
        </p:sp>
        <p:sp>
          <p:nvSpPr>
            <p:cNvPr id="21" name="TextBox 21"/>
            <p:cNvSpPr txBox="1"/>
            <p:nvPr/>
          </p:nvSpPr>
          <p:spPr>
            <a:xfrm>
              <a:off x="747712" y="5422106"/>
              <a:ext cx="2353866"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representations of each source</a:t>
              </a:r>
            </a:p>
          </p:txBody>
        </p:sp>
        <p:sp>
          <p:nvSpPr>
            <p:cNvPr id="22" name="TextBox 22"/>
            <p:cNvSpPr txBox="1"/>
            <p:nvPr/>
          </p:nvSpPr>
          <p:spPr>
            <a:xfrm>
              <a:off x="747712" y="5631656"/>
              <a:ext cx="2181344"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token from its surroundings.</a:t>
              </a:r>
            </a:p>
          </p:txBody>
        </p:sp>
        <p:sp>
          <p:nvSpPr>
            <p:cNvPr id="23" name="Rectangle 23"/>
            <p:cNvSpPr/>
            <p:nvPr/>
          </p:nvSpPr>
          <p:spPr>
            <a:xfrm>
              <a:off x="762000" y="5943600"/>
              <a:ext cx="3238500" cy="190500"/>
            </a:xfrm>
            <a:prstGeom prst="roundRect">
              <a:avLst>
                <a:gd name="adj" fmla="val 20000"/>
              </a:avLst>
            </a:prstGeom>
            <a:solidFill>
              <a:srgbClr val="1A365D">
                <a:alpha val="8000"/>
              </a:srgbClr>
            </a:solidFill>
            <a:ln>
              <a:noFill/>
            </a:ln>
          </p:spPr>
        </p:sp>
        <p:sp>
          <p:nvSpPr>
            <p:cNvPr id="24" name="TextBox 24"/>
            <p:cNvSpPr txBox="1"/>
            <p:nvPr/>
          </p:nvSpPr>
          <p:spPr>
            <a:xfrm>
              <a:off x="864870" y="5998845"/>
              <a:ext cx="1343025" cy="182880"/>
            </a:xfrm>
            <a:prstGeom prst="rect">
              <a:avLst/>
            </a:prstGeom>
            <a:noFill/>
            <a:ln>
              <a:noFill/>
            </a:ln>
          </p:spPr>
          <p:txBody>
            <a:bodyPr wrap="none" lIns="0" tIns="0" rIns="0" bIns="0" anchor="t" anchorCtr="0">
              <a:spAutoFit/>
            </a:bodyPr>
            <a:lstStyle/>
            <a:p>
              <a:pPr algn="l"/>
              <a:r>
                <a:rPr lang="zh-CN" sz="900" dirty="0">
                  <a:solidFill>
                    <a:srgbClr val="1A365D"/>
                  </a:solidFill>
                  <a:latin typeface="Consolas"/>
                  <a:ea typeface="Microsoft YaHei"/>
                  <a:cs typeface="Consolas"/>
                </a:rPr>
                <a:t>attention_mask = none</a:t>
              </a:r>
            </a:p>
          </p:txBody>
        </p:sp>
      </p:grpSp>
      <p:grpSp>
        <p:nvGrpSpPr>
          <p:cNvPr id="47" name="Group 47"/>
          <p:cNvGrpSpPr/>
          <p:nvPr/>
        </p:nvGrpSpPr>
        <p:grpSpPr>
          <a:xfrm>
            <a:off x="4286250" y="1524000"/>
            <a:ext cx="3619500" cy="4762500"/>
            <a:chOff x="4286250" y="1524000"/>
            <a:chExt cx="3619500" cy="4762500"/>
          </a:xfrm>
        </p:grpSpPr>
        <p:sp>
          <p:nvSpPr>
            <p:cNvPr id="26" name="Rectangle 26"/>
            <p:cNvSpPr/>
            <p:nvPr/>
          </p:nvSpPr>
          <p:spPr>
            <a:xfrm>
              <a:off x="4286250" y="1524000"/>
              <a:ext cx="3619500" cy="4762500"/>
            </a:xfrm>
            <a:prstGeom prst="roundRect">
              <a:avLst>
                <a:gd name="adj" fmla="val 3684"/>
              </a:avLst>
            </a:prstGeom>
            <a:solidFill>
              <a:srgbClr val="FFFFFF"/>
            </a:solidFill>
            <a:ln w="14288">
              <a:solidFill>
                <a:srgbClr val="E2E8F0"/>
              </a:solidFill>
            </a:ln>
            <a:effectLst>
              <a:outerShdw blurRad="114300" dist="28575" dir="5400000" algn="ctr" rotWithShape="0">
                <a:srgbClr val="1A365D">
                  <a:alpha val="5250"/>
                </a:srgbClr>
              </a:outerShdw>
            </a:effectLst>
          </p:spPr>
        </p:sp>
        <p:sp>
          <p:nvSpPr>
            <p:cNvPr id="27" name="Freeform 27"/>
            <p:cNvSpPr/>
            <p:nvPr/>
          </p:nvSpPr>
          <p:spPr>
            <a:xfrm>
              <a:off x="4286250" y="1524000"/>
              <a:ext cx="3619500" cy="1085850"/>
            </a:xfrm>
            <a:custGeom>
              <a:avLst/>
              <a:gdLst/>
              <a:ahLst/>
              <a:cxnLst/>
              <a:rect l="l" t="t" r="r" b="b"/>
              <a:pathLst>
                <a:path w="3619500" h="1085850">
                  <a:moveTo>
                    <a:pt x="133350" y="0"/>
                  </a:moveTo>
                  <a:lnTo>
                    <a:pt x="3486150" y="0"/>
                  </a:lnTo>
                  <a:cubicBezTo>
                    <a:pt x="3559797" y="0"/>
                    <a:pt x="3619500" y="59703"/>
                    <a:pt x="3619500" y="133350"/>
                  </a:cubicBezTo>
                  <a:lnTo>
                    <a:pt x="3619500" y="1085850"/>
                  </a:lnTo>
                  <a:lnTo>
                    <a:pt x="0" y="1085850"/>
                  </a:lnTo>
                  <a:lnTo>
                    <a:pt x="0" y="133350"/>
                  </a:lnTo>
                  <a:cubicBezTo>
                    <a:pt x="0" y="59703"/>
                    <a:pt x="59703" y="0"/>
                    <a:pt x="133350" y="0"/>
                  </a:cubicBezTo>
                  <a:close/>
                </a:path>
              </a:pathLst>
            </a:custGeom>
            <a:solidFill>
              <a:srgbClr val="3182CE"/>
            </a:solidFill>
            <a:ln>
              <a:noFill/>
            </a:ln>
          </p:spPr>
        </p:sp>
        <p:grpSp>
          <p:nvGrpSpPr>
            <p:cNvPr id="31" name="Group 31"/>
            <p:cNvGrpSpPr/>
            <p:nvPr/>
          </p:nvGrpSpPr>
          <p:grpSpPr>
            <a:xfrm>
              <a:off x="4540250" y="1752600"/>
              <a:ext cx="177800" cy="228600"/>
              <a:chOff x="4540250" y="1752600"/>
              <a:chExt cx="177800" cy="228600"/>
            </a:xfrm>
          </p:grpSpPr>
          <p:sp>
            <p:nvSpPr>
              <p:cNvPr id="28" name="Freeform 28"/>
              <p:cNvSpPr/>
              <p:nvPr/>
            </p:nvSpPr>
            <p:spPr>
              <a:xfrm>
                <a:off x="4540250" y="1854200"/>
                <a:ext cx="177800" cy="127000"/>
              </a:xfrm>
              <a:custGeom>
                <a:avLst/>
                <a:gdLst/>
                <a:ahLst/>
                <a:cxnLst/>
                <a:rect l="l" t="t" r="r" b="b"/>
                <a:pathLst>
                  <a:path w="177800" h="127000">
                    <a:moveTo>
                      <a:pt x="0" y="25400"/>
                    </a:moveTo>
                    <a:cubicBezTo>
                      <a:pt x="0" y="11372"/>
                      <a:pt x="11372" y="0"/>
                      <a:pt x="25400" y="0"/>
                    </a:cubicBezTo>
                    <a:lnTo>
                      <a:pt x="152400" y="0"/>
                    </a:lnTo>
                    <a:cubicBezTo>
                      <a:pt x="166428" y="0"/>
                      <a:pt x="177800" y="11372"/>
                      <a:pt x="177800" y="25400"/>
                    </a:cubicBezTo>
                    <a:lnTo>
                      <a:pt x="177800" y="101600"/>
                    </a:lnTo>
                    <a:cubicBezTo>
                      <a:pt x="177800" y="115628"/>
                      <a:pt x="166428" y="127000"/>
                      <a:pt x="152400" y="127000"/>
                    </a:cubicBezTo>
                    <a:lnTo>
                      <a:pt x="25400" y="127000"/>
                    </a:lnTo>
                    <a:cubicBezTo>
                      <a:pt x="11372" y="127000"/>
                      <a:pt x="0" y="115628"/>
                      <a:pt x="0" y="101600"/>
                    </a:cubicBezTo>
                    <a:lnTo>
                      <a:pt x="0" y="25400"/>
                    </a:lnTo>
                  </a:path>
                </a:pathLst>
              </a:custGeom>
              <a:noFill/>
              <a:ln w="19050">
                <a:solidFill>
                  <a:srgbClr val="FFFFFF"/>
                </a:solidFill>
              </a:ln>
            </p:spPr>
          </p:sp>
          <p:sp>
            <p:nvSpPr>
              <p:cNvPr id="29" name="Freeform 29"/>
              <p:cNvSpPr/>
              <p:nvPr/>
            </p:nvSpPr>
            <p:spPr>
              <a:xfrm>
                <a:off x="4616450" y="1905000"/>
                <a:ext cx="25400" cy="25400"/>
              </a:xfrm>
              <a:custGeom>
                <a:avLst/>
                <a:gdLst/>
                <a:ahLst/>
                <a:cxnLst/>
                <a:rect l="l" t="t" r="r" b="b"/>
                <a:pathLst>
                  <a:path w="25400" h="25400">
                    <a:moveTo>
                      <a:pt x="0" y="12700"/>
                    </a:moveTo>
                    <a:cubicBezTo>
                      <a:pt x="0" y="19714"/>
                      <a:pt x="5686" y="25400"/>
                      <a:pt x="12700" y="25400"/>
                    </a:cubicBezTo>
                    <a:cubicBezTo>
                      <a:pt x="19714" y="25400"/>
                      <a:pt x="25400" y="19714"/>
                      <a:pt x="25400" y="12700"/>
                    </a:cubicBezTo>
                    <a:cubicBezTo>
                      <a:pt x="25400" y="5686"/>
                      <a:pt x="19714" y="0"/>
                      <a:pt x="12700" y="0"/>
                    </a:cubicBezTo>
                    <a:cubicBezTo>
                      <a:pt x="5686" y="0"/>
                      <a:pt x="0" y="5686"/>
                      <a:pt x="0" y="12700"/>
                    </a:cubicBezTo>
                  </a:path>
                </a:pathLst>
              </a:custGeom>
              <a:noFill/>
              <a:ln w="19050">
                <a:solidFill>
                  <a:srgbClr val="FFFFFF"/>
                </a:solidFill>
              </a:ln>
            </p:spPr>
          </p:sp>
          <p:sp>
            <p:nvSpPr>
              <p:cNvPr id="30" name="Freeform 30"/>
              <p:cNvSpPr/>
              <p:nvPr/>
            </p:nvSpPr>
            <p:spPr>
              <a:xfrm>
                <a:off x="4578350" y="1752600"/>
                <a:ext cx="101600" cy="101600"/>
              </a:xfrm>
              <a:custGeom>
                <a:avLst/>
                <a:gdLst/>
                <a:ahLst/>
                <a:cxnLst/>
                <a:rect l="l" t="t" r="r" b="b"/>
                <a:pathLst>
                  <a:path w="101600" h="101600">
                    <a:moveTo>
                      <a:pt x="0" y="101600"/>
                    </a:moveTo>
                    <a:lnTo>
                      <a:pt x="0" y="50800"/>
                    </a:lnTo>
                    <a:cubicBezTo>
                      <a:pt x="0" y="22744"/>
                      <a:pt x="22744" y="0"/>
                      <a:pt x="50800" y="0"/>
                    </a:cubicBezTo>
                    <a:cubicBezTo>
                      <a:pt x="78856" y="0"/>
                      <a:pt x="101600" y="22744"/>
                      <a:pt x="101600" y="50800"/>
                    </a:cubicBezTo>
                    <a:lnTo>
                      <a:pt x="101600" y="101600"/>
                    </a:lnTo>
                  </a:path>
                </a:pathLst>
              </a:custGeom>
              <a:noFill/>
              <a:ln w="19050">
                <a:solidFill>
                  <a:srgbClr val="FFFFFF"/>
                </a:solidFill>
              </a:ln>
            </p:spPr>
          </p:sp>
        </p:grpSp>
        <p:sp>
          <p:nvSpPr>
            <p:cNvPr id="32" name="TextBox 32"/>
            <p:cNvSpPr txBox="1"/>
            <p:nvPr/>
          </p:nvSpPr>
          <p:spPr>
            <a:xfrm>
              <a:off x="5784953" y="1867852"/>
              <a:ext cx="622094" cy="213360"/>
            </a:xfrm>
            <a:prstGeom prst="rect">
              <a:avLst/>
            </a:prstGeom>
            <a:noFill/>
            <a:ln>
              <a:noFill/>
            </a:ln>
          </p:spPr>
          <p:txBody>
            <a:bodyPr wrap="none" lIns="0" tIns="0" rIns="0" bIns="0" anchor="t" anchorCtr="0">
              <a:spAutoFit/>
            </a:bodyPr>
            <a:lstStyle/>
            <a:p>
              <a:pPr algn="ctr"/>
              <a:r>
                <a:rPr lang="zh-CN" sz="1050" b="1" dirty="0">
                  <a:solidFill>
                    <a:srgbClr val="FFFFFF">
                      <a:alphaMod val="90000"/>
                    </a:srgbClr>
                  </a:solidFill>
                  <a:latin typeface="Arial"/>
                  <a:ea typeface="Microsoft YaHei"/>
                  <a:cs typeface="Arial"/>
                </a:rPr>
                <a:t>DECODER</a:t>
              </a:r>
            </a:p>
          </p:txBody>
        </p:sp>
        <p:sp>
          <p:nvSpPr>
            <p:cNvPr id="33" name="TextBox 33"/>
            <p:cNvSpPr txBox="1"/>
            <p:nvPr/>
          </p:nvSpPr>
          <p:spPr>
            <a:xfrm>
              <a:off x="4804386" y="2107882"/>
              <a:ext cx="2583228" cy="335280"/>
            </a:xfrm>
            <a:prstGeom prst="rect">
              <a:avLst/>
            </a:prstGeom>
            <a:noFill/>
            <a:ln>
              <a:noFill/>
            </a:ln>
          </p:spPr>
          <p:txBody>
            <a:bodyPr wrap="none" lIns="0" tIns="0" rIns="0" bIns="0" anchor="t" anchorCtr="0">
              <a:spAutoFit/>
            </a:bodyPr>
            <a:lstStyle/>
            <a:p>
              <a:pPr algn="ctr"/>
              <a:r>
                <a:rPr lang="zh-CN" sz="1650" b="1" dirty="0">
                  <a:solidFill>
                    <a:srgbClr val="FFFFFF"/>
                  </a:solidFill>
                  <a:latin typeface="Georgia"/>
                  <a:ea typeface="Microsoft YaHei"/>
                  <a:cs typeface="Georgia"/>
                </a:rPr>
                <a:t>Masked Self-Attention</a:t>
              </a:r>
            </a:p>
          </p:txBody>
        </p:sp>
        <p:sp>
          <p:nvSpPr>
            <p:cNvPr id="34" name="TextBox 34"/>
            <p:cNvSpPr txBox="1"/>
            <p:nvPr/>
          </p:nvSpPr>
          <p:spPr>
            <a:xfrm>
              <a:off x="4465320" y="2874645"/>
              <a:ext cx="1024685"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Q · K · V SOURCE</a:t>
              </a:r>
            </a:p>
          </p:txBody>
        </p:sp>
        <p:sp>
          <p:nvSpPr>
            <p:cNvPr id="35" name="Rectangle 35"/>
            <p:cNvSpPr/>
            <p:nvPr/>
          </p:nvSpPr>
          <p:spPr>
            <a:xfrm>
              <a:off x="4476750" y="3086100"/>
              <a:ext cx="3238500" cy="457200"/>
            </a:xfrm>
            <a:prstGeom prst="roundRect">
              <a:avLst>
                <a:gd name="adj" fmla="val 12500"/>
              </a:avLst>
            </a:prstGeom>
            <a:solidFill>
              <a:srgbClr val="F5F7FA"/>
            </a:solidFill>
            <a:ln>
              <a:noFill/>
            </a:ln>
          </p:spPr>
        </p:sp>
        <p:sp>
          <p:nvSpPr>
            <p:cNvPr id="36" name="TextBox 36"/>
            <p:cNvSpPr txBox="1"/>
            <p:nvPr/>
          </p:nvSpPr>
          <p:spPr>
            <a:xfrm>
              <a:off x="4634865" y="3258502"/>
              <a:ext cx="2238946"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Consolas"/>
                  <a:ea typeface="Microsoft YaHei"/>
                  <a:cs typeface="Consolas"/>
                </a:rPr>
                <a:t>Q, K, V ← previous decoder layer</a:t>
              </a:r>
            </a:p>
          </p:txBody>
        </p:sp>
        <p:sp>
          <p:nvSpPr>
            <p:cNvPr id="37" name="TextBox 37"/>
            <p:cNvSpPr txBox="1"/>
            <p:nvPr/>
          </p:nvSpPr>
          <p:spPr>
            <a:xfrm>
              <a:off x="4459605" y="3721418"/>
              <a:ext cx="2274220"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Only past, never future</a:t>
              </a:r>
            </a:p>
          </p:txBody>
        </p:sp>
        <p:sp>
          <p:nvSpPr>
            <p:cNvPr id="38" name="TextBox 38"/>
            <p:cNvSpPr txBox="1"/>
            <p:nvPr/>
          </p:nvSpPr>
          <p:spPr>
            <a:xfrm>
              <a:off x="4462462" y="4088606"/>
              <a:ext cx="2886432"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Position i attends only to positions ≤ i.</a:t>
              </a:r>
            </a:p>
          </p:txBody>
        </p:sp>
        <p:sp>
          <p:nvSpPr>
            <p:cNvPr id="39" name="TextBox 39"/>
            <p:cNvSpPr txBox="1"/>
            <p:nvPr/>
          </p:nvSpPr>
          <p:spPr>
            <a:xfrm>
              <a:off x="4462462" y="4298156"/>
              <a:ext cx="2841427"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Achieved by setting illegal positions to</a:t>
              </a:r>
            </a:p>
          </p:txBody>
        </p:sp>
        <p:sp>
          <p:nvSpPr>
            <p:cNvPr id="40" name="TextBox 40"/>
            <p:cNvSpPr txBox="1"/>
            <p:nvPr/>
          </p:nvSpPr>
          <p:spPr>
            <a:xfrm>
              <a:off x="4463415" y="4515802"/>
              <a:ext cx="1643872" cy="213360"/>
            </a:xfrm>
            <a:prstGeom prst="rect">
              <a:avLst/>
            </a:prstGeom>
            <a:noFill/>
            <a:ln>
              <a:noFill/>
            </a:ln>
          </p:spPr>
          <p:txBody>
            <a:bodyPr wrap="none" lIns="0" tIns="0" rIns="0" bIns="0" anchor="t" anchorCtr="0">
              <a:spAutoFit/>
            </a:bodyPr>
            <a:lstStyle/>
            <a:p>
              <a:pPr algn="l"/>
              <a:r>
                <a:rPr lang="zh-CN" sz="1050" dirty="0">
                  <a:solidFill>
                    <a:srgbClr val="1A202C"/>
                  </a:solidFill>
                  <a:latin typeface="Consolas"/>
                  <a:ea typeface="Microsoft YaHei"/>
                  <a:cs typeface="Consolas"/>
                </a:rPr>
                <a:t>−∞ before the softmax.</a:t>
              </a:r>
            </a:p>
          </p:txBody>
        </p:sp>
        <p:sp>
          <p:nvSpPr>
            <p:cNvPr id="41" name="TextBox 41"/>
            <p:cNvSpPr txBox="1"/>
            <p:nvPr/>
          </p:nvSpPr>
          <p:spPr>
            <a:xfrm>
              <a:off x="4465320" y="4989195"/>
              <a:ext cx="879767"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WHAT IT'S FOR</a:t>
              </a:r>
            </a:p>
          </p:txBody>
        </p:sp>
        <p:sp>
          <p:nvSpPr>
            <p:cNvPr id="42" name="TextBox 42"/>
            <p:cNvSpPr txBox="1"/>
            <p:nvPr/>
          </p:nvSpPr>
          <p:spPr>
            <a:xfrm>
              <a:off x="4462462" y="5212556"/>
              <a:ext cx="2353866"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Preserve auto-regression — the</a:t>
              </a:r>
            </a:p>
          </p:txBody>
        </p:sp>
        <p:sp>
          <p:nvSpPr>
            <p:cNvPr id="43" name="TextBox 43"/>
            <p:cNvSpPr txBox="1"/>
            <p:nvPr/>
          </p:nvSpPr>
          <p:spPr>
            <a:xfrm>
              <a:off x="4462462" y="5422106"/>
              <a:ext cx="2271355"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model cannot peek at tokens it</a:t>
              </a:r>
            </a:p>
          </p:txBody>
        </p:sp>
        <p:sp>
          <p:nvSpPr>
            <p:cNvPr id="44" name="TextBox 44"/>
            <p:cNvSpPr txBox="1"/>
            <p:nvPr/>
          </p:nvSpPr>
          <p:spPr>
            <a:xfrm>
              <a:off x="4462462" y="5631656"/>
              <a:ext cx="1603772"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hasn't produced yet.</a:t>
              </a:r>
            </a:p>
          </p:txBody>
        </p:sp>
        <p:sp>
          <p:nvSpPr>
            <p:cNvPr id="45" name="Rectangle 45"/>
            <p:cNvSpPr/>
            <p:nvPr/>
          </p:nvSpPr>
          <p:spPr>
            <a:xfrm>
              <a:off x="4476750" y="5943600"/>
              <a:ext cx="3238500" cy="190500"/>
            </a:xfrm>
            <a:prstGeom prst="roundRect">
              <a:avLst>
                <a:gd name="adj" fmla="val 20000"/>
              </a:avLst>
            </a:prstGeom>
            <a:solidFill>
              <a:srgbClr val="3182CE">
                <a:alpha val="10000"/>
              </a:srgbClr>
            </a:solidFill>
            <a:ln>
              <a:noFill/>
            </a:ln>
          </p:spPr>
        </p:sp>
        <p:sp>
          <p:nvSpPr>
            <p:cNvPr id="46" name="TextBox 46"/>
            <p:cNvSpPr txBox="1"/>
            <p:nvPr/>
          </p:nvSpPr>
          <p:spPr>
            <a:xfrm>
              <a:off x="4579620" y="5998845"/>
              <a:ext cx="2081117" cy="182880"/>
            </a:xfrm>
            <a:prstGeom prst="rect">
              <a:avLst/>
            </a:prstGeom>
            <a:noFill/>
            <a:ln>
              <a:noFill/>
            </a:ln>
          </p:spPr>
          <p:txBody>
            <a:bodyPr wrap="none" lIns="0" tIns="0" rIns="0" bIns="0" anchor="t" anchorCtr="0">
              <a:spAutoFit/>
            </a:bodyPr>
            <a:lstStyle/>
            <a:p>
              <a:pPr algn="l"/>
              <a:r>
                <a:rPr lang="zh-CN" sz="900" dirty="0">
                  <a:solidFill>
                    <a:srgbClr val="3182CE"/>
                  </a:solidFill>
                  <a:latin typeface="Consolas"/>
                  <a:ea typeface="Microsoft YaHei"/>
                  <a:cs typeface="Consolas"/>
                </a:rPr>
                <a:t>attention_mask = causal triangular</a:t>
              </a:r>
            </a:p>
          </p:txBody>
        </p:sp>
      </p:grpSp>
      <p:grpSp>
        <p:nvGrpSpPr>
          <p:cNvPr id="71" name="Group 71"/>
          <p:cNvGrpSpPr/>
          <p:nvPr/>
        </p:nvGrpSpPr>
        <p:grpSpPr>
          <a:xfrm>
            <a:off x="8001000" y="1524000"/>
            <a:ext cx="3619500" cy="4762500"/>
            <a:chOff x="8001000" y="1524000"/>
            <a:chExt cx="3619500" cy="4762500"/>
          </a:xfrm>
        </p:grpSpPr>
        <p:sp>
          <p:nvSpPr>
            <p:cNvPr id="48" name="Rectangle 48"/>
            <p:cNvSpPr/>
            <p:nvPr/>
          </p:nvSpPr>
          <p:spPr>
            <a:xfrm>
              <a:off x="8001000" y="1524000"/>
              <a:ext cx="3619500" cy="4762500"/>
            </a:xfrm>
            <a:prstGeom prst="roundRect">
              <a:avLst>
                <a:gd name="adj" fmla="val 3684"/>
              </a:avLst>
            </a:prstGeom>
            <a:solidFill>
              <a:srgbClr val="FFFFFF"/>
            </a:solidFill>
            <a:ln w="14288">
              <a:solidFill>
                <a:srgbClr val="E2E8F0"/>
              </a:solidFill>
            </a:ln>
            <a:effectLst>
              <a:outerShdw blurRad="114300" dist="28575" dir="5400000" algn="ctr" rotWithShape="0">
                <a:srgbClr val="1A365D">
                  <a:alpha val="5250"/>
                </a:srgbClr>
              </a:outerShdw>
            </a:effectLst>
          </p:spPr>
        </p:sp>
        <p:sp>
          <p:nvSpPr>
            <p:cNvPr id="49" name="Freeform 49"/>
            <p:cNvSpPr/>
            <p:nvPr/>
          </p:nvSpPr>
          <p:spPr>
            <a:xfrm>
              <a:off x="8001000" y="1524000"/>
              <a:ext cx="3619500" cy="1085850"/>
            </a:xfrm>
            <a:custGeom>
              <a:avLst/>
              <a:gdLst/>
              <a:ahLst/>
              <a:cxnLst/>
              <a:rect l="l" t="t" r="r" b="b"/>
              <a:pathLst>
                <a:path w="3619500" h="1085850">
                  <a:moveTo>
                    <a:pt x="133350" y="0"/>
                  </a:moveTo>
                  <a:lnTo>
                    <a:pt x="3486150" y="0"/>
                  </a:lnTo>
                  <a:cubicBezTo>
                    <a:pt x="3559797" y="0"/>
                    <a:pt x="3619500" y="59703"/>
                    <a:pt x="3619500" y="133350"/>
                  </a:cubicBezTo>
                  <a:lnTo>
                    <a:pt x="3619500" y="1085850"/>
                  </a:lnTo>
                  <a:lnTo>
                    <a:pt x="0" y="1085850"/>
                  </a:lnTo>
                  <a:lnTo>
                    <a:pt x="0" y="133350"/>
                  </a:lnTo>
                  <a:cubicBezTo>
                    <a:pt x="0" y="59703"/>
                    <a:pt x="59703" y="0"/>
                    <a:pt x="133350" y="0"/>
                  </a:cubicBezTo>
                  <a:close/>
                </a:path>
              </a:pathLst>
            </a:custGeom>
            <a:solidFill>
              <a:srgbClr val="1A365D"/>
            </a:solidFill>
            <a:ln>
              <a:noFill/>
            </a:ln>
          </p:spPr>
        </p:sp>
        <p:grpSp>
          <p:nvGrpSpPr>
            <p:cNvPr id="54" name="Group 54"/>
            <p:cNvGrpSpPr/>
            <p:nvPr/>
          </p:nvGrpSpPr>
          <p:grpSpPr>
            <a:xfrm>
              <a:off x="8229600" y="1765300"/>
              <a:ext cx="228600" cy="203200"/>
              <a:chOff x="8229600" y="1765300"/>
              <a:chExt cx="228600" cy="203200"/>
            </a:xfrm>
          </p:grpSpPr>
          <p:sp>
            <p:nvSpPr>
              <p:cNvPr id="50" name="Freeform 50"/>
              <p:cNvSpPr/>
              <p:nvPr/>
            </p:nvSpPr>
            <p:spPr>
              <a:xfrm>
                <a:off x="8229600" y="1930400"/>
                <a:ext cx="228600" cy="9525"/>
              </a:xfrm>
              <a:custGeom>
                <a:avLst/>
                <a:gdLst/>
                <a:ahLst/>
                <a:cxnLst/>
                <a:rect l="l" t="t" r="r" b="b"/>
                <a:pathLst>
                  <a:path w="228600" h="9525">
                    <a:moveTo>
                      <a:pt x="228600" y="0"/>
                    </a:moveTo>
                    <a:lnTo>
                      <a:pt x="0" y="0"/>
                    </a:lnTo>
                  </a:path>
                </a:pathLst>
              </a:custGeom>
              <a:noFill/>
              <a:ln w="19050">
                <a:solidFill>
                  <a:srgbClr val="FFFFFF"/>
                </a:solidFill>
              </a:ln>
            </p:spPr>
          </p:sp>
          <p:sp>
            <p:nvSpPr>
              <p:cNvPr id="51" name="Freeform 51"/>
              <p:cNvSpPr/>
              <p:nvPr/>
            </p:nvSpPr>
            <p:spPr>
              <a:xfrm>
                <a:off x="8229600" y="1765300"/>
                <a:ext cx="38100" cy="76200"/>
              </a:xfrm>
              <a:custGeom>
                <a:avLst/>
                <a:gdLst/>
                <a:ahLst/>
                <a:cxnLst/>
                <a:rect l="l" t="t" r="r" b="b"/>
                <a:pathLst>
                  <a:path w="38100" h="76200">
                    <a:moveTo>
                      <a:pt x="38100" y="76200"/>
                    </a:moveTo>
                    <a:lnTo>
                      <a:pt x="0" y="38100"/>
                    </a:lnTo>
                    <a:lnTo>
                      <a:pt x="38100" y="0"/>
                    </a:lnTo>
                  </a:path>
                </a:pathLst>
              </a:custGeom>
              <a:noFill/>
              <a:ln w="19050">
                <a:solidFill>
                  <a:srgbClr val="FFFFFF"/>
                </a:solidFill>
              </a:ln>
            </p:spPr>
          </p:sp>
          <p:sp>
            <p:nvSpPr>
              <p:cNvPr id="52" name="Freeform 52"/>
              <p:cNvSpPr/>
              <p:nvPr/>
            </p:nvSpPr>
            <p:spPr>
              <a:xfrm>
                <a:off x="8229600" y="1803400"/>
                <a:ext cx="228600" cy="9525"/>
              </a:xfrm>
              <a:custGeom>
                <a:avLst/>
                <a:gdLst/>
                <a:ahLst/>
                <a:cxnLst/>
                <a:rect l="l" t="t" r="r" b="b"/>
                <a:pathLst>
                  <a:path w="228600" h="9525">
                    <a:moveTo>
                      <a:pt x="0" y="0"/>
                    </a:moveTo>
                    <a:lnTo>
                      <a:pt x="228600" y="0"/>
                    </a:lnTo>
                  </a:path>
                </a:pathLst>
              </a:custGeom>
              <a:noFill/>
              <a:ln w="19050">
                <a:solidFill>
                  <a:srgbClr val="FFFFFF"/>
                </a:solidFill>
              </a:ln>
            </p:spPr>
          </p:sp>
          <p:sp>
            <p:nvSpPr>
              <p:cNvPr id="53" name="Freeform 53"/>
              <p:cNvSpPr/>
              <p:nvPr/>
            </p:nvSpPr>
            <p:spPr>
              <a:xfrm>
                <a:off x="8420100" y="1892300"/>
                <a:ext cx="38100" cy="76200"/>
              </a:xfrm>
              <a:custGeom>
                <a:avLst/>
                <a:gdLst/>
                <a:ahLst/>
                <a:cxnLst/>
                <a:rect l="l" t="t" r="r" b="b"/>
                <a:pathLst>
                  <a:path w="38100" h="76200">
                    <a:moveTo>
                      <a:pt x="0" y="76200"/>
                    </a:moveTo>
                    <a:lnTo>
                      <a:pt x="38100" y="38100"/>
                    </a:lnTo>
                    <a:lnTo>
                      <a:pt x="0" y="0"/>
                    </a:lnTo>
                  </a:path>
                </a:pathLst>
              </a:custGeom>
              <a:noFill/>
              <a:ln w="19050">
                <a:solidFill>
                  <a:srgbClr val="FFFFFF"/>
                </a:solidFill>
              </a:ln>
            </p:spPr>
          </p:sp>
        </p:grpSp>
        <p:sp>
          <p:nvSpPr>
            <p:cNvPr id="55" name="TextBox 55"/>
            <p:cNvSpPr txBox="1"/>
            <p:nvPr/>
          </p:nvSpPr>
          <p:spPr>
            <a:xfrm>
              <a:off x="9117455" y="1867852"/>
              <a:ext cx="1386590" cy="213360"/>
            </a:xfrm>
            <a:prstGeom prst="rect">
              <a:avLst/>
            </a:prstGeom>
            <a:noFill/>
            <a:ln>
              <a:noFill/>
            </a:ln>
          </p:spPr>
          <p:txBody>
            <a:bodyPr wrap="none" lIns="0" tIns="0" rIns="0" bIns="0" anchor="t" anchorCtr="0">
              <a:spAutoFit/>
            </a:bodyPr>
            <a:lstStyle/>
            <a:p>
              <a:pPr algn="ctr"/>
              <a:r>
                <a:rPr lang="zh-CN" sz="1050" b="1" dirty="0">
                  <a:solidFill>
                    <a:srgbClr val="FFFFFF">
                      <a:alphaMod val="85000"/>
                    </a:srgbClr>
                  </a:solidFill>
                  <a:latin typeface="Arial"/>
                  <a:ea typeface="Microsoft YaHei"/>
                  <a:cs typeface="Arial"/>
                </a:rPr>
                <a:t>ENCODER ↔ DECODER</a:t>
              </a:r>
            </a:p>
          </p:txBody>
        </p:sp>
        <p:sp>
          <p:nvSpPr>
            <p:cNvPr id="56" name="TextBox 56"/>
            <p:cNvSpPr txBox="1"/>
            <p:nvPr/>
          </p:nvSpPr>
          <p:spPr>
            <a:xfrm>
              <a:off x="8865680" y="2107882"/>
              <a:ext cx="1890141" cy="335280"/>
            </a:xfrm>
            <a:prstGeom prst="rect">
              <a:avLst/>
            </a:prstGeom>
            <a:noFill/>
            <a:ln>
              <a:noFill/>
            </a:ln>
          </p:spPr>
          <p:txBody>
            <a:bodyPr wrap="none" lIns="0" tIns="0" rIns="0" bIns="0" anchor="t" anchorCtr="0">
              <a:spAutoFit/>
            </a:bodyPr>
            <a:lstStyle/>
            <a:p>
              <a:pPr algn="ctr"/>
              <a:r>
                <a:rPr lang="zh-CN" sz="1650" b="1" dirty="0">
                  <a:solidFill>
                    <a:srgbClr val="FFFFFF"/>
                  </a:solidFill>
                  <a:latin typeface="Georgia"/>
                  <a:ea typeface="Microsoft YaHei"/>
                  <a:cs typeface="Georgia"/>
                </a:rPr>
                <a:t>Cross-Attention</a:t>
              </a:r>
            </a:p>
          </p:txBody>
        </p:sp>
        <p:sp>
          <p:nvSpPr>
            <p:cNvPr id="57" name="TextBox 57"/>
            <p:cNvSpPr txBox="1"/>
            <p:nvPr/>
          </p:nvSpPr>
          <p:spPr>
            <a:xfrm>
              <a:off x="8180070" y="2874645"/>
              <a:ext cx="1024685"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Q · K · V SOURCE</a:t>
              </a:r>
            </a:p>
          </p:txBody>
        </p:sp>
        <p:sp>
          <p:nvSpPr>
            <p:cNvPr id="58" name="Rectangle 58"/>
            <p:cNvSpPr/>
            <p:nvPr/>
          </p:nvSpPr>
          <p:spPr>
            <a:xfrm>
              <a:off x="8191500" y="3086100"/>
              <a:ext cx="3238500" cy="457200"/>
            </a:xfrm>
            <a:prstGeom prst="roundRect">
              <a:avLst>
                <a:gd name="adj" fmla="val 12500"/>
              </a:avLst>
            </a:prstGeom>
            <a:solidFill>
              <a:srgbClr val="F5F7FA"/>
            </a:solidFill>
            <a:ln>
              <a:noFill/>
            </a:ln>
          </p:spPr>
        </p:sp>
        <p:sp>
          <p:nvSpPr>
            <p:cNvPr id="59" name="TextBox 59"/>
            <p:cNvSpPr txBox="1"/>
            <p:nvPr/>
          </p:nvSpPr>
          <p:spPr>
            <a:xfrm>
              <a:off x="8350568" y="3190399"/>
              <a:ext cx="1714976" cy="198120"/>
            </a:xfrm>
            <a:prstGeom prst="rect">
              <a:avLst/>
            </a:prstGeom>
            <a:noFill/>
            <a:ln>
              <a:noFill/>
            </a:ln>
          </p:spPr>
          <p:txBody>
            <a:bodyPr wrap="none" lIns="0" tIns="0" rIns="0" bIns="0" anchor="t" anchorCtr="0">
              <a:spAutoFit/>
            </a:bodyPr>
            <a:lstStyle/>
            <a:p>
              <a:pPr algn="l"/>
              <a:r>
                <a:rPr lang="zh-CN" sz="975" dirty="0">
                  <a:solidFill>
                    <a:srgbClr val="1A202C"/>
                  </a:solidFill>
                  <a:latin typeface="Consolas"/>
                  <a:ea typeface="Microsoft YaHei"/>
                  <a:cs typeface="Consolas"/>
                </a:rPr>
                <a:t>Q ← previous decoder layer</a:t>
              </a:r>
            </a:p>
          </p:txBody>
        </p:sp>
        <p:sp>
          <p:nvSpPr>
            <p:cNvPr id="60" name="TextBox 60"/>
            <p:cNvSpPr txBox="1"/>
            <p:nvPr/>
          </p:nvSpPr>
          <p:spPr>
            <a:xfrm>
              <a:off x="8350568" y="3361849"/>
              <a:ext cx="1396436" cy="198120"/>
            </a:xfrm>
            <a:prstGeom prst="rect">
              <a:avLst/>
            </a:prstGeom>
            <a:noFill/>
            <a:ln>
              <a:noFill/>
            </a:ln>
          </p:spPr>
          <p:txBody>
            <a:bodyPr wrap="none" lIns="0" tIns="0" rIns="0" bIns="0" anchor="t" anchorCtr="0">
              <a:spAutoFit/>
            </a:bodyPr>
            <a:lstStyle/>
            <a:p>
              <a:pPr algn="l"/>
              <a:r>
                <a:rPr lang="zh-CN" sz="975" dirty="0">
                  <a:solidFill>
                    <a:srgbClr val="3182CE"/>
                  </a:solidFill>
                  <a:latin typeface="Consolas"/>
                  <a:ea typeface="Microsoft YaHei"/>
                  <a:cs typeface="Consolas"/>
                </a:rPr>
                <a:t>K, V ← encoder output</a:t>
              </a:r>
            </a:p>
          </p:txBody>
        </p:sp>
        <p:sp>
          <p:nvSpPr>
            <p:cNvPr id="61" name="TextBox 61"/>
            <p:cNvSpPr txBox="1"/>
            <p:nvPr/>
          </p:nvSpPr>
          <p:spPr>
            <a:xfrm>
              <a:off x="8174355" y="3721418"/>
              <a:ext cx="2085196" cy="274320"/>
            </a:xfrm>
            <a:prstGeom prst="rect">
              <a:avLst/>
            </a:prstGeom>
            <a:noFill/>
            <a:ln>
              <a:noFill/>
            </a:ln>
          </p:spPr>
          <p:txBody>
            <a:bodyPr wrap="none" lIns="0" tIns="0" rIns="0" bIns="0" anchor="t" anchorCtr="0">
              <a:spAutoFit/>
            </a:bodyPr>
            <a:lstStyle/>
            <a:p>
              <a:pPr algn="l"/>
              <a:r>
                <a:rPr lang="zh-CN" sz="1350" b="1" dirty="0">
                  <a:solidFill>
                    <a:srgbClr val="1A365D"/>
                  </a:solidFill>
                  <a:latin typeface="Georgia"/>
                  <a:ea typeface="Microsoft YaHei"/>
                  <a:cs typeface="Georgia"/>
                </a:rPr>
                <a:t>Look back at the input</a:t>
              </a:r>
            </a:p>
          </p:txBody>
        </p:sp>
        <p:sp>
          <p:nvSpPr>
            <p:cNvPr id="62" name="TextBox 62"/>
            <p:cNvSpPr txBox="1"/>
            <p:nvPr/>
          </p:nvSpPr>
          <p:spPr>
            <a:xfrm>
              <a:off x="8177212" y="4088606"/>
              <a:ext cx="2901434"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Every decoder position can attend over</a:t>
              </a:r>
            </a:p>
          </p:txBody>
        </p:sp>
        <p:sp>
          <p:nvSpPr>
            <p:cNvPr id="63" name="TextBox 63"/>
            <p:cNvSpPr txBox="1"/>
            <p:nvPr/>
          </p:nvSpPr>
          <p:spPr>
            <a:xfrm>
              <a:off x="8177212" y="4298156"/>
              <a:ext cx="2668905"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all positions of the input sequence —</a:t>
              </a:r>
            </a:p>
          </p:txBody>
        </p:sp>
        <p:sp>
          <p:nvSpPr>
            <p:cNvPr id="64" name="TextBox 64"/>
            <p:cNvSpPr txBox="1"/>
            <p:nvPr/>
          </p:nvSpPr>
          <p:spPr>
            <a:xfrm>
              <a:off x="8177212" y="4507706"/>
              <a:ext cx="2616398" cy="228600"/>
            </a:xfrm>
            <a:prstGeom prst="rect">
              <a:avLst/>
            </a:prstGeom>
            <a:noFill/>
            <a:ln>
              <a:noFill/>
            </a:ln>
          </p:spPr>
          <p:txBody>
            <a:bodyPr wrap="none" lIns="0" tIns="0" rIns="0" bIns="0" anchor="t" anchorCtr="0">
              <a:spAutoFit/>
            </a:bodyPr>
            <a:lstStyle/>
            <a:p>
              <a:pPr algn="l"/>
              <a:r>
                <a:rPr lang="zh-CN" sz="1125" dirty="0">
                  <a:solidFill>
                    <a:srgbClr val="1A202C"/>
                  </a:solidFill>
                  <a:latin typeface="Arial"/>
                  <a:ea typeface="Microsoft YaHei"/>
                  <a:cs typeface="Arial"/>
                </a:rPr>
                <a:t>the classic seq2seq attention role.</a:t>
              </a:r>
            </a:p>
          </p:txBody>
        </p:sp>
        <p:sp>
          <p:nvSpPr>
            <p:cNvPr id="65" name="TextBox 65"/>
            <p:cNvSpPr txBox="1"/>
            <p:nvPr/>
          </p:nvSpPr>
          <p:spPr>
            <a:xfrm>
              <a:off x="8180070" y="4989195"/>
              <a:ext cx="879767" cy="182880"/>
            </a:xfrm>
            <a:prstGeom prst="rect">
              <a:avLst/>
            </a:prstGeom>
            <a:noFill/>
            <a:ln>
              <a:noFill/>
            </a:ln>
          </p:spPr>
          <p:txBody>
            <a:bodyPr wrap="none" lIns="0" tIns="0" rIns="0" bIns="0" anchor="t" anchorCtr="0">
              <a:spAutoFit/>
            </a:bodyPr>
            <a:lstStyle/>
            <a:p>
              <a:pPr algn="l"/>
              <a:r>
                <a:rPr lang="zh-CN" sz="900" b="1" dirty="0">
                  <a:solidFill>
                    <a:srgbClr val="3182CE"/>
                  </a:solidFill>
                  <a:latin typeface="Arial"/>
                  <a:ea typeface="Microsoft YaHei"/>
                  <a:cs typeface="Arial"/>
                </a:rPr>
                <a:t>WHAT IT'S FOR</a:t>
              </a:r>
            </a:p>
          </p:txBody>
        </p:sp>
        <p:sp>
          <p:nvSpPr>
            <p:cNvPr id="66" name="TextBox 66"/>
            <p:cNvSpPr txBox="1"/>
            <p:nvPr/>
          </p:nvSpPr>
          <p:spPr>
            <a:xfrm>
              <a:off x="8177212" y="5212556"/>
              <a:ext cx="2316361"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Let each output token retrieve</a:t>
              </a:r>
            </a:p>
          </p:txBody>
        </p:sp>
        <p:sp>
          <p:nvSpPr>
            <p:cNvPr id="67" name="TextBox 67"/>
            <p:cNvSpPr txBox="1"/>
            <p:nvPr/>
          </p:nvSpPr>
          <p:spPr>
            <a:xfrm>
              <a:off x="8177212" y="5422106"/>
              <a:ext cx="2473881"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the relevant source information,</a:t>
              </a:r>
            </a:p>
          </p:txBody>
        </p:sp>
        <p:sp>
          <p:nvSpPr>
            <p:cNvPr id="68" name="TextBox 68"/>
            <p:cNvSpPr txBox="1"/>
            <p:nvPr/>
          </p:nvSpPr>
          <p:spPr>
            <a:xfrm>
              <a:off x="8177212" y="5631656"/>
              <a:ext cx="1843802" cy="228600"/>
            </a:xfrm>
            <a:prstGeom prst="rect">
              <a:avLst/>
            </a:prstGeom>
            <a:noFill/>
            <a:ln>
              <a:noFill/>
            </a:ln>
          </p:spPr>
          <p:txBody>
            <a:bodyPr wrap="none" lIns="0" tIns="0" rIns="0" bIns="0" anchor="t" anchorCtr="0">
              <a:spAutoFit/>
            </a:bodyPr>
            <a:lstStyle/>
            <a:p>
              <a:pPr algn="l"/>
              <a:r>
                <a:rPr lang="zh-CN" sz="1125" dirty="0">
                  <a:solidFill>
                    <a:srgbClr val="4A5568"/>
                  </a:solidFill>
                  <a:latin typeface="Arial"/>
                  <a:ea typeface="Microsoft YaHei"/>
                  <a:cs typeface="Arial"/>
                </a:rPr>
                <a:t>no matter where it sits.</a:t>
              </a:r>
            </a:p>
          </p:txBody>
        </p:sp>
        <p:sp>
          <p:nvSpPr>
            <p:cNvPr id="69" name="Rectangle 69"/>
            <p:cNvSpPr/>
            <p:nvPr/>
          </p:nvSpPr>
          <p:spPr>
            <a:xfrm>
              <a:off x="8191500" y="5943600"/>
              <a:ext cx="3238500" cy="190500"/>
            </a:xfrm>
            <a:prstGeom prst="roundRect">
              <a:avLst>
                <a:gd name="adj" fmla="val 20000"/>
              </a:avLst>
            </a:prstGeom>
            <a:solidFill>
              <a:srgbClr val="1A365D">
                <a:alpha val="8000"/>
              </a:srgbClr>
            </a:solidFill>
            <a:ln>
              <a:noFill/>
            </a:ln>
          </p:spPr>
        </p:sp>
        <p:sp>
          <p:nvSpPr>
            <p:cNvPr id="70" name="TextBox 70"/>
            <p:cNvSpPr txBox="1"/>
            <p:nvPr/>
          </p:nvSpPr>
          <p:spPr>
            <a:xfrm>
              <a:off x="8294370" y="5998845"/>
              <a:ext cx="1343025" cy="182880"/>
            </a:xfrm>
            <a:prstGeom prst="rect">
              <a:avLst/>
            </a:prstGeom>
            <a:noFill/>
            <a:ln>
              <a:noFill/>
            </a:ln>
          </p:spPr>
          <p:txBody>
            <a:bodyPr wrap="none" lIns="0" tIns="0" rIns="0" bIns="0" anchor="t" anchorCtr="0">
              <a:spAutoFit/>
            </a:bodyPr>
            <a:lstStyle/>
            <a:p>
              <a:pPr algn="l"/>
              <a:r>
                <a:rPr lang="zh-CN" sz="900" dirty="0">
                  <a:solidFill>
                    <a:srgbClr val="1A365D"/>
                  </a:solidFill>
                  <a:latin typeface="Consolas"/>
                  <a:ea typeface="Microsoft YaHei"/>
                  <a:cs typeface="Consolas"/>
                </a:rPr>
                <a:t>attention_mask = none</a:t>
              </a:r>
            </a:p>
          </p:txBody>
        </p:sp>
      </p:grpSp>
      <p:grpSp>
        <p:nvGrpSpPr>
          <p:cNvPr id="74" name="Group 74"/>
          <p:cNvGrpSpPr/>
          <p:nvPr/>
        </p:nvGrpSpPr>
        <p:grpSpPr>
          <a:xfrm>
            <a:off x="561022" y="6521291"/>
            <a:ext cx="11069955" cy="167640"/>
            <a:chOff x="561022" y="6521291"/>
            <a:chExt cx="11069955" cy="167640"/>
          </a:xfrm>
        </p:grpSpPr>
        <p:sp>
          <p:nvSpPr>
            <p:cNvPr id="72" name="TextBox 72"/>
            <p:cNvSpPr txBox="1"/>
            <p:nvPr/>
          </p:nvSpPr>
          <p:spPr>
            <a:xfrm>
              <a:off x="561022" y="6521291"/>
              <a:ext cx="3321368" cy="167640"/>
            </a:xfrm>
            <a:prstGeom prst="rect">
              <a:avLst/>
            </a:prstGeom>
            <a:noFill/>
            <a:ln>
              <a:noFill/>
            </a:ln>
          </p:spPr>
          <p:txBody>
            <a:bodyPr wrap="none" lIns="0" tIns="0" rIns="0" bIns="0" anchor="t" anchorCtr="0">
              <a:spAutoFit/>
            </a:bodyPr>
            <a:lstStyle/>
            <a:p>
              <a:pPr algn="l"/>
              <a:r>
                <a:rPr lang="zh-CN" sz="825" dirty="0">
                  <a:solidFill>
                    <a:srgbClr val="A0AEC0"/>
                  </a:solidFill>
                  <a:latin typeface="Arial"/>
                  <a:ea typeface="Microsoft YaHei"/>
                  <a:cs typeface="Arial"/>
                </a:rPr>
                <a:t>Source: Vaswani et al. 2017, §3.2.3 Applications of Attention</a:t>
              </a:r>
            </a:p>
          </p:txBody>
        </p:sp>
        <p:sp>
          <p:nvSpPr>
            <p:cNvPr id="73" name="TextBox 73"/>
            <p:cNvSpPr txBox="1"/>
            <p:nvPr/>
          </p:nvSpPr>
          <p:spPr>
            <a:xfrm>
              <a:off x="11489007" y="6521291"/>
              <a:ext cx="141970" cy="167640"/>
            </a:xfrm>
            <a:prstGeom prst="rect">
              <a:avLst/>
            </a:prstGeom>
            <a:noFill/>
            <a:ln>
              <a:noFill/>
            </a:ln>
          </p:spPr>
          <p:txBody>
            <a:bodyPr wrap="none" lIns="0" tIns="0" rIns="0" bIns="0" anchor="t" anchorCtr="0">
              <a:spAutoFit/>
            </a:bodyPr>
            <a:lstStyle/>
            <a:p>
              <a:pPr algn="r"/>
              <a:r>
                <a:rPr lang="zh-CN" sz="825" dirty="0">
                  <a:solidFill>
                    <a:srgbClr val="A0AEC0"/>
                  </a:solidFill>
                  <a:latin typeface="Arial"/>
                  <a:ea typeface="Microsoft YaHei"/>
                  <a:cs typeface="Arial"/>
                </a:rPr>
                <a:t>09</a:t>
              </a:r>
            </a:p>
          </p:txBody>
        </p:sp>
      </p:grpSp>
      <p:pic>
        <p:nvPicPr>
          <p:cNvPr id="75" name="narration9.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0" y="0"/>
            <a:ext cx="1" cy="1"/>
          </a:xfrm>
          <a:prstGeom prst="rect">
            <a:avLst/>
          </a:prstGeom>
        </p:spPr>
      </p:pic>
    </p:spTree>
  </p:cSld>
  <p:clrMapOvr>
    <a:masterClrMapping/>
  </p:clrMapOvr>
  <p:transition xmlns:p14="http://schemas.microsoft.com/office/powerpoint/2010/main" p14:dur="280" advTm="44684">
    <p:fade/>
  </p:transition>
  <p:timing>
    <p:tnLst>
      <p:par>
        <p:cTn id="1" dur="indefinite" restart="never" nodeType="tmRoot">
          <p:childTnLst>
            <p:audio>
              <p:cMediaNode vol="80000">
                <p:cTn id="16" fill="hold" display="0">
                  <p:stCondLst>
                    <p:cond delay="0"/>
                  </p:stCondLst>
                </p:cTn>
                <p:tgtEl>
                  <p:spTgt spid="75"/>
                </p:tgtEl>
              </p:cMediaNode>
            </p:audio>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lide(fromBottom)">
                                      <p:cBhvr>
                                        <p:cTn id="7" dur="340"/>
                                        <p:tgtEl>
                                          <p:spTgt spid="25"/>
                                        </p:tgtEl>
                                      </p:cBhvr>
                                    </p:animEffect>
                                  </p:childTnLst>
                                </p:cTn>
                              </p:par>
                            </p:childTnLst>
                          </p:cTn>
                        </p:par>
                        <p:par>
                          <p:cTn id="8" fill="hold">
                            <p:stCondLst>
                              <p:cond delay="480"/>
                            </p:stCondLst>
                            <p:childTnLst>
                              <p:par>
                                <p:cTn id="9" presetID="2" presetClass="entr" presetSubtype="4"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slide(fromBottom)">
                                      <p:cBhvr>
                                        <p:cTn id="11" dur="340"/>
                                        <p:tgtEl>
                                          <p:spTgt spid="47"/>
                                        </p:tgtEl>
                                      </p:cBhvr>
                                    </p:animEffect>
                                  </p:childTnLst>
                                </p:cTn>
                              </p:par>
                            </p:childTnLst>
                          </p:cTn>
                        </p:par>
                        <p:par>
                          <p:cTn id="12" fill="hold">
                            <p:stCondLst>
                              <p:cond delay="960"/>
                            </p:stCondLst>
                            <p:childTnLst>
                              <p:par>
                                <p:cTn id="13" presetID="2" presetClass="entr" presetSubtype="4" fill="hold" nodeType="after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slide(fromBottom)">
                                      <p:cBhvr>
                                        <p:cTn id="15" dur="34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7" grpId="0"/>
      <p:bldP spid="7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