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</p:sldIdLst>
  <p:sldSz cy="5143500" cx="9144000"/>
  <p:notesSz cx="6858000" cy="9144000"/>
  <p:embeddedFontLst>
    <p:embeddedFont>
      <p:font typeface="Roboto"/>
      <p:regular r:id="rId68"/>
      <p:bold r:id="rId69"/>
      <p:italic r:id="rId70"/>
      <p:boldItalic r:id="rId71"/>
    </p:embeddedFont>
    <p:embeddedFont>
      <p:font typeface="Roboto Mono"/>
      <p:regular r:id="rId72"/>
      <p:bold r:id="rId73"/>
      <p:italic r:id="rId74"/>
      <p:boldItalic r:id="rId75"/>
    </p:embeddedFont>
    <p:embeddedFont>
      <p:font typeface="Merriweather"/>
      <p:regular r:id="rId76"/>
      <p:bold r:id="rId77"/>
      <p:italic r:id="rId78"/>
      <p:boldItalic r:id="rId79"/>
    </p:embeddedFont>
    <p:embeddedFont>
      <p:font typeface="DM Sans"/>
      <p:regular r:id="rId80"/>
      <p:bold r:id="rId81"/>
      <p:italic r:id="rId82"/>
      <p:boldItalic r:id="rId8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D081812-C643-43D1-B820-F4B4CE5853F8}">
  <a:tblStyle styleId="{0D081812-C643-43D1-B820-F4B4CE5853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3" Type="http://schemas.openxmlformats.org/officeDocument/2006/relationships/font" Target="fonts/DMSans-boldItalic.fntdata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0" Type="http://schemas.openxmlformats.org/officeDocument/2006/relationships/font" Target="fonts/DMSans-regular.fntdata"/><Relationship Id="rId82" Type="http://schemas.openxmlformats.org/officeDocument/2006/relationships/font" Target="fonts/DMSans-italic.fntdata"/><Relationship Id="rId81" Type="http://schemas.openxmlformats.org/officeDocument/2006/relationships/font" Target="fonts/DMSans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RobotoMono-bold.fntdata"/><Relationship Id="rId72" Type="http://schemas.openxmlformats.org/officeDocument/2006/relationships/font" Target="fonts/RobotoMono-regular.fntdata"/><Relationship Id="rId31" Type="http://schemas.openxmlformats.org/officeDocument/2006/relationships/slide" Target="slides/slide25.xml"/><Relationship Id="rId75" Type="http://schemas.openxmlformats.org/officeDocument/2006/relationships/font" Target="fonts/RobotoMono-boldItalic.fntdata"/><Relationship Id="rId30" Type="http://schemas.openxmlformats.org/officeDocument/2006/relationships/slide" Target="slides/slide24.xml"/><Relationship Id="rId74" Type="http://schemas.openxmlformats.org/officeDocument/2006/relationships/font" Target="fonts/RobotoMono-italic.fntdata"/><Relationship Id="rId33" Type="http://schemas.openxmlformats.org/officeDocument/2006/relationships/slide" Target="slides/slide27.xml"/><Relationship Id="rId77" Type="http://schemas.openxmlformats.org/officeDocument/2006/relationships/font" Target="fonts/Merriweather-bold.fntdata"/><Relationship Id="rId32" Type="http://schemas.openxmlformats.org/officeDocument/2006/relationships/slide" Target="slides/slide26.xml"/><Relationship Id="rId76" Type="http://schemas.openxmlformats.org/officeDocument/2006/relationships/font" Target="fonts/Merriweather-regular.fntdata"/><Relationship Id="rId35" Type="http://schemas.openxmlformats.org/officeDocument/2006/relationships/slide" Target="slides/slide29.xml"/><Relationship Id="rId79" Type="http://schemas.openxmlformats.org/officeDocument/2006/relationships/font" Target="fonts/Merriweather-boldItalic.fntdata"/><Relationship Id="rId34" Type="http://schemas.openxmlformats.org/officeDocument/2006/relationships/slide" Target="slides/slide28.xml"/><Relationship Id="rId78" Type="http://schemas.openxmlformats.org/officeDocument/2006/relationships/font" Target="fonts/Merriweather-italic.fntdata"/><Relationship Id="rId71" Type="http://schemas.openxmlformats.org/officeDocument/2006/relationships/font" Target="fonts/Roboto-boldItalic.fntdata"/><Relationship Id="rId70" Type="http://schemas.openxmlformats.org/officeDocument/2006/relationships/font" Target="fonts/Roboto-italic.fntdata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font" Target="fonts/Roboto-regular.fntdata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font" Target="fonts/Roboto-bold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ae0e32c7d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ae0e32c7d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408e20df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a408e20d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a408e20df5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a408e20df5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a408e20df5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a408e20df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a408e20df5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a408e20df5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a408e20df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a408e20df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a408e20df5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a408e20df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a408e20df5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a408e20df5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a408e20df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a408e20df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ae2f02cf9d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ae2f02cf9d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ae0e32c7df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ae0e32c7df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ae2bb4db3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ae2bb4db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ae2bb4db3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ae2bb4db3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ae2bb4db3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ae2bb4db3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ae2bb4db3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ae2bb4db3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ae2bb4db3a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ae2bb4db3a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ae2bb4db3a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ae2bb4db3a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ae2bb4db3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ae2bb4db3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ae2bb4db3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ae2bb4db3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ae2bb4db3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ae2bb4db3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ae312e74b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ae312e74b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8dbaf8e5c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8dbaf8e5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ae37a2f575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ae37a2f575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ae2197333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ae2197333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ae0e32c7d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ae0e32c7d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ae0e32c7d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ae0e32c7d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ae0e32c7df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ae0e32c7df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ae0e32c7df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ae0e32c7df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ae0e32c7df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ae0e32c7df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ae0e32c7df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ae0e32c7df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ae0e32c7df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ae0e32c7d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ae0e32c7df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ae0e32c7df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ae0e32c7d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ae0e32c7d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ae0e32c7d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ae0e32c7d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ae0e32c7df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ae0e32c7df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ae37a2f57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ae37a2f57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ae37a2f575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ae37a2f575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ae37a2f575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ae37a2f575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ae37a2f575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ae37a2f575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ae37a2f575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ae37a2f575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ae37a2f575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ae37a2f575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ae37a2f575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ae37a2f575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ae37a2f575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ae37a2f575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ae0e32c7df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ae0e32c7df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ae2197333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ae2197333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ae37a2f5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ae37a2f5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ae37a2f57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ae37a2f57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ae03c74d3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ae03c74d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ae0e32c7df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ae0e32c7df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ae0e32c7df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ae0e32c7df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Going to highlight a bun</a:t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ae0e32c7df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ae0e32c7df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ae0e32c7df_1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ae0e32c7df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ae21973330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ae21973330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ae0e32c7df_1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ae0e32c7df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ae0e32c7df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ae0e32c7df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ae0e32c7df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ae0e32c7df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ae21973330_3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ae21973330_3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ae21973330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3ae21973330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a01ed8fef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3a01ed8fef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ba0d6225d8d66d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ba0d6225d8d66d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9.png"/><Relationship Id="rId5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Relationship Id="rId6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8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image" Target="../media/image28.png"/><Relationship Id="rId5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37.png"/><Relationship Id="rId5" Type="http://schemas.openxmlformats.org/officeDocument/2006/relationships/image" Target="../media/image35.png"/><Relationship Id="rId6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png"/><Relationship Id="rId4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png"/><Relationship Id="rId4" Type="http://schemas.openxmlformats.org/officeDocument/2006/relationships/image" Target="../media/image3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5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5.png"/><Relationship Id="rId4" Type="http://schemas.openxmlformats.org/officeDocument/2006/relationships/image" Target="../media/image5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6.png"/><Relationship Id="rId4" Type="http://schemas.openxmlformats.org/officeDocument/2006/relationships/image" Target="../media/image5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6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/>
          <p:nvPr/>
        </p:nvSpPr>
        <p:spPr>
          <a:xfrm>
            <a:off x="0" y="16200"/>
            <a:ext cx="9144000" cy="5111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13"/>
          <p:cNvSpPr txBox="1"/>
          <p:nvPr>
            <p:ph type="ctrTitle"/>
          </p:nvPr>
        </p:nvSpPr>
        <p:spPr>
          <a:xfrm>
            <a:off x="311700" y="505511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CSCA08 Final Review </a:t>
            </a:r>
            <a:endParaRPr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Seminar</a:t>
            </a:r>
            <a:endParaRPr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311700" y="1866375"/>
            <a:ext cx="4490400" cy="2712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Dec 7th, 2025 | 13</a:t>
            </a:r>
            <a:r>
              <a:rPr b="1" lang="en" sz="2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:00 - 15:00</a:t>
            </a:r>
            <a:endParaRPr b="1" sz="2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Course Reps</a:t>
            </a: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: </a:t>
            </a:r>
            <a:b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Kevin Yu, </a:t>
            </a:r>
            <a:r>
              <a:rPr b="1" lang="en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Zohair Syed, Krisha Patel, Nathanael Kevin Sitepu, Nihar Samant</a:t>
            </a:r>
            <a:endParaRPr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7" name="Google Shape;67;p13"/>
          <p:cNvSpPr/>
          <p:nvPr/>
        </p:nvSpPr>
        <p:spPr>
          <a:xfrm flipH="1">
            <a:off x="125" y="2376300"/>
            <a:ext cx="9219000" cy="2767200"/>
          </a:xfrm>
          <a:prstGeom prst="rtTriangl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3">
            <a:alphaModFix/>
          </a:blip>
          <a:srcRect b="36373" l="32330" r="32035" t="30886"/>
          <a:stretch/>
        </p:blipFill>
        <p:spPr>
          <a:xfrm rot="-13">
            <a:off x="5854875" y="4058757"/>
            <a:ext cx="3220700" cy="98573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7049648" y="3878259"/>
            <a:ext cx="1957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PRESENTED BY</a:t>
            </a:r>
            <a:endParaRPr b="1"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1312" y="1079813"/>
            <a:ext cx="1140475" cy="1135478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/>
          <p:nvPr/>
        </p:nvSpPr>
        <p:spPr>
          <a:xfrm rot="8796364">
            <a:off x="7800720" y="243535"/>
            <a:ext cx="901539" cy="1874882"/>
          </a:xfrm>
          <a:prstGeom prst="curvedRightArrow">
            <a:avLst>
              <a:gd fmla="val 26934" name="adj1"/>
              <a:gd fmla="val 56918" name="adj2"/>
              <a:gd fmla="val 50931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/>
          <p:nvPr>
            <p:ph type="title"/>
          </p:nvPr>
        </p:nvSpPr>
        <p:spPr>
          <a:xfrm>
            <a:off x="311700" y="302500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Overview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66"/>
              <a:t>Agenda / Topics for Today</a:t>
            </a:r>
            <a:endParaRPr sz="1466"/>
          </a:p>
        </p:txBody>
      </p:sp>
      <p:sp>
        <p:nvSpPr>
          <p:cNvPr id="77" name="Google Shape;77;p14"/>
          <p:cNvSpPr txBox="1"/>
          <p:nvPr>
            <p:ph idx="1" type="body"/>
          </p:nvPr>
        </p:nvSpPr>
        <p:spPr>
          <a:xfrm>
            <a:off x="311700" y="1505700"/>
            <a:ext cx="5294400" cy="4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800" u="sng">
                <a:latin typeface="DM Sans"/>
                <a:ea typeface="DM Sans"/>
                <a:cs typeface="DM Sans"/>
                <a:sym typeface="DM Sans"/>
              </a:rPr>
              <a:t>Agenda / Topics for Today:</a:t>
            </a:r>
            <a:endParaRPr b="1"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Font typeface="DM Sans"/>
              <a:buChar char="●"/>
            </a:pPr>
            <a:r>
              <a:rPr b="1" lang="en" sz="1800">
                <a:latin typeface="DM Sans"/>
                <a:ea typeface="DM Sans"/>
                <a:cs typeface="DM Sans"/>
                <a:sym typeface="DM Sans"/>
              </a:rPr>
              <a:t>Lists</a:t>
            </a:r>
            <a:endParaRPr b="1"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●"/>
            </a:pPr>
            <a:r>
              <a:rPr b="1" lang="en" sz="1800">
                <a:latin typeface="DM Sans"/>
                <a:ea typeface="DM Sans"/>
                <a:cs typeface="DM Sans"/>
                <a:sym typeface="DM Sans"/>
              </a:rPr>
              <a:t>Review of tuples/dictionaries</a:t>
            </a:r>
            <a:endParaRPr b="1"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●"/>
            </a:pPr>
            <a:r>
              <a:rPr b="1" lang="en" sz="1800">
                <a:latin typeface="DM Sans"/>
                <a:ea typeface="DM Sans"/>
                <a:cs typeface="DM Sans"/>
                <a:sym typeface="DM Sans"/>
              </a:rPr>
              <a:t>Files</a:t>
            </a:r>
            <a:endParaRPr b="1"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●"/>
            </a:pPr>
            <a:r>
              <a:rPr b="1" lang="en" sz="1800">
                <a:latin typeface="DM Sans"/>
                <a:ea typeface="DM Sans"/>
                <a:cs typeface="DM Sans"/>
                <a:sym typeface="DM Sans"/>
              </a:rPr>
              <a:t>Testing</a:t>
            </a:r>
            <a:endParaRPr b="1"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●"/>
            </a:pPr>
            <a:r>
              <a:rPr b="1" lang="en" sz="1800">
                <a:latin typeface="DM Sans"/>
                <a:ea typeface="DM Sans"/>
                <a:cs typeface="DM Sans"/>
                <a:sym typeface="DM Sans"/>
              </a:rPr>
              <a:t>Sorting and Sorting Analysis</a:t>
            </a:r>
            <a:endParaRPr b="1" sz="1800">
              <a:latin typeface="DM Sans"/>
              <a:ea typeface="DM Sans"/>
              <a:cs typeface="DM Sans"/>
              <a:sym typeface="DM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DM Sans"/>
              <a:buChar char="●"/>
            </a:pPr>
            <a:r>
              <a:rPr b="1" lang="en" sz="1800">
                <a:latin typeface="DM Sans"/>
                <a:ea typeface="DM Sans"/>
                <a:cs typeface="DM Sans"/>
                <a:sym typeface="DM Sans"/>
              </a:rPr>
              <a:t>Past Exams and Questions</a:t>
            </a:r>
            <a:endParaRPr b="1" sz="18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78" name="Google Shape;78;p14"/>
          <p:cNvPicPr preferRelativeResize="0"/>
          <p:nvPr/>
        </p:nvPicPr>
        <p:blipFill rotWithShape="1">
          <a:blip r:embed="rId3">
            <a:alphaModFix/>
          </a:blip>
          <a:srcRect b="36373" l="32330" r="32035" t="30886"/>
          <a:stretch/>
        </p:blipFill>
        <p:spPr>
          <a:xfrm rot="-13">
            <a:off x="5854875" y="4058757"/>
            <a:ext cx="3220700" cy="985738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7049648" y="3878259"/>
            <a:ext cx="1957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PRESENTED BY</a:t>
            </a:r>
            <a:endParaRPr b="1" sz="19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1: Quick Review - </a:t>
            </a:r>
            <a:r>
              <a:rPr lang="en"/>
              <a:t>Lists, </a:t>
            </a:r>
            <a:r>
              <a:rPr lang="en"/>
              <a:t>Tuples,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&amp; Dictionaries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</a:t>
            </a:r>
            <a:endParaRPr/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311700" y="1505700"/>
            <a:ext cx="5294400" cy="4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A data type that can store a</a:t>
            </a:r>
            <a:r>
              <a:rPr b="1" lang="en" sz="1200">
                <a:latin typeface="DM Sans"/>
                <a:ea typeface="DM Sans"/>
                <a:cs typeface="DM Sans"/>
                <a:sym typeface="DM Sans"/>
              </a:rPr>
              <a:t> collection of elements</a:t>
            </a:r>
            <a:r>
              <a:rPr lang="en" sz="1200">
                <a:latin typeface="DM Sans"/>
                <a:ea typeface="DM Sans"/>
                <a:cs typeface="DM Sans"/>
                <a:sym typeface="DM Sans"/>
              </a:rPr>
              <a:t> under one variable </a:t>
            </a:r>
            <a:endParaRPr sz="12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91" name="Google Shape;91;p16" title="carbon(16).png"/>
          <p:cNvPicPr preferRelativeResize="0"/>
          <p:nvPr/>
        </p:nvPicPr>
        <p:blipFill rotWithShape="1">
          <a:blip r:embed="rId3">
            <a:alphaModFix/>
          </a:blip>
          <a:srcRect b="8869" l="5537" r="6704" t="8622"/>
          <a:stretch/>
        </p:blipFill>
        <p:spPr>
          <a:xfrm>
            <a:off x="311732" y="2110650"/>
            <a:ext cx="4292618" cy="236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 title="carbon(18).png"/>
          <p:cNvPicPr preferRelativeResize="0"/>
          <p:nvPr/>
        </p:nvPicPr>
        <p:blipFill rotWithShape="1">
          <a:blip r:embed="rId4">
            <a:alphaModFix/>
          </a:blip>
          <a:srcRect b="8581" l="4814" r="3994" t="5514"/>
          <a:stretch/>
        </p:blipFill>
        <p:spPr>
          <a:xfrm>
            <a:off x="5003900" y="2110650"/>
            <a:ext cx="3936422" cy="236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311725" y="288013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 - Continued</a:t>
            </a:r>
            <a:endParaRPr/>
          </a:p>
        </p:txBody>
      </p:sp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311700" y="1438575"/>
            <a:ext cx="5294400" cy="3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/>
              <a:t>Some common stuff that trips a lot of people up: </a:t>
            </a:r>
            <a:endParaRPr sz="1200"/>
          </a:p>
        </p:txBody>
      </p:sp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5606100" y="1705625"/>
            <a:ext cx="3137100" cy="246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DM Sans"/>
                <a:ea typeface="DM Sans"/>
                <a:cs typeface="DM Sans"/>
                <a:sym typeface="DM Sans"/>
              </a:rPr>
              <a:t>Snippet A:</a:t>
            </a:r>
            <a:endParaRPr b="1" sz="15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>
                <a:latin typeface="DM Sans"/>
                <a:ea typeface="DM Sans"/>
                <a:cs typeface="DM Sans"/>
                <a:sym typeface="DM Sans"/>
              </a:rPr>
              <a:t>+= </a:t>
            </a:r>
            <a:r>
              <a:rPr b="1" lang="en" sz="1500">
                <a:latin typeface="DM Sans"/>
                <a:ea typeface="DM Sans"/>
                <a:cs typeface="DM Sans"/>
                <a:sym typeface="DM Sans"/>
              </a:rPr>
              <a:t>modifies </a:t>
            </a:r>
            <a:r>
              <a:rPr lang="en" sz="1500">
                <a:latin typeface="DM Sans"/>
                <a:ea typeface="DM Sans"/>
                <a:cs typeface="DM Sans"/>
                <a:sym typeface="DM Sans"/>
              </a:rPr>
              <a:t>the list. Since friend is an alias, we can see the change being reflected. </a:t>
            </a:r>
            <a:endParaRPr sz="15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>
                <a:latin typeface="DM Sans"/>
                <a:ea typeface="DM Sans"/>
                <a:cs typeface="DM Sans"/>
                <a:sym typeface="DM Sans"/>
              </a:rPr>
              <a:t>Snippet B:</a:t>
            </a:r>
            <a:endParaRPr b="1" sz="15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>
                <a:latin typeface="DM Sans"/>
                <a:ea typeface="DM Sans"/>
                <a:cs typeface="DM Sans"/>
                <a:sym typeface="DM Sans"/>
              </a:rPr>
              <a:t>my_list_2 + list_2 </a:t>
            </a:r>
            <a:r>
              <a:rPr b="1" lang="en" sz="1500">
                <a:latin typeface="DM Sans"/>
                <a:ea typeface="DM Sans"/>
                <a:cs typeface="DM Sans"/>
                <a:sym typeface="DM Sans"/>
              </a:rPr>
              <a:t>creates a new list in memory</a:t>
            </a:r>
            <a:r>
              <a:rPr lang="en" sz="1500">
                <a:latin typeface="DM Sans"/>
                <a:ea typeface="DM Sans"/>
                <a:cs typeface="DM Sans"/>
                <a:sym typeface="DM Sans"/>
              </a:rPr>
              <a:t>. Then, the assignment operator assigns this new list to my_list_2. friend_2 still points to the old object in memory. </a:t>
            </a:r>
            <a:endParaRPr sz="15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00" name="Google Shape;100;p17" title="carbon(23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300" y="1879800"/>
            <a:ext cx="5234900" cy="291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/>
          <p:nvPr>
            <p:ph type="title"/>
          </p:nvPr>
        </p:nvSpPr>
        <p:spPr>
          <a:xfrm>
            <a:off x="311725" y="140067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Lists (Example From Last Slide)</a:t>
            </a:r>
            <a:endParaRPr/>
          </a:p>
        </p:txBody>
      </p:sp>
      <p:sp>
        <p:nvSpPr>
          <p:cNvPr id="106" name="Google Shape;106;p18"/>
          <p:cNvSpPr/>
          <p:nvPr/>
        </p:nvSpPr>
        <p:spPr>
          <a:xfrm>
            <a:off x="0" y="745125"/>
            <a:ext cx="9144000" cy="69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7" name="Google Shape;107;p18" title="carbon(23).png"/>
          <p:cNvPicPr preferRelativeResize="0"/>
          <p:nvPr/>
        </p:nvPicPr>
        <p:blipFill rotWithShape="1">
          <a:blip r:embed="rId3">
            <a:alphaModFix/>
          </a:blip>
          <a:srcRect b="4975" l="3540" r="4029" t="7436"/>
          <a:stretch/>
        </p:blipFill>
        <p:spPr>
          <a:xfrm>
            <a:off x="657550" y="913900"/>
            <a:ext cx="7828926" cy="413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/>
        </p:nvSpPr>
        <p:spPr>
          <a:xfrm>
            <a:off x="311725" y="2994688"/>
            <a:ext cx="3847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Quick question: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How do you sort the elements of a tuple?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3" name="Google Shape;113;p1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Tuples</a:t>
            </a:r>
            <a:endParaRPr/>
          </a:p>
        </p:txBody>
      </p:sp>
      <p:sp>
        <p:nvSpPr>
          <p:cNvPr id="114" name="Google Shape;114;p19"/>
          <p:cNvSpPr txBox="1"/>
          <p:nvPr/>
        </p:nvSpPr>
        <p:spPr>
          <a:xfrm>
            <a:off x="311725" y="1486450"/>
            <a:ext cx="38472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An n-tuple is a grouped collection of n items, similar to a list, but: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They are </a:t>
            </a: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immutable</a:t>
            </a:r>
            <a:endParaRPr b="1"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Use </a:t>
            </a:r>
            <a:r>
              <a:rPr lang="en" sz="1200">
                <a:highlight>
                  <a:srgbClr val="C9DAF8"/>
                </a:highlight>
                <a:latin typeface="DM Sans"/>
                <a:ea typeface="DM Sans"/>
                <a:cs typeface="DM Sans"/>
                <a:sym typeface="DM Sans"/>
              </a:rPr>
              <a:t>my_tuple = (1, 2, 3, 4</a:t>
            </a:r>
            <a:r>
              <a:rPr lang="en" sz="1600">
                <a:solidFill>
                  <a:schemeClr val="dk2"/>
                </a:solidFill>
                <a:highlight>
                  <a:srgbClr val="C9DAF8"/>
                </a:highlight>
                <a:latin typeface="DM Sans"/>
                <a:ea typeface="DM Sans"/>
                <a:cs typeface="DM Sans"/>
                <a:sym typeface="DM Sans"/>
              </a:rPr>
              <a:t>)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syntax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-9400" y="4995525"/>
            <a:ext cx="9206700" cy="147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6550" y="1805450"/>
            <a:ext cx="4029075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/>
          <p:nvPr/>
        </p:nvSpPr>
        <p:spPr>
          <a:xfrm>
            <a:off x="4429525" y="2306350"/>
            <a:ext cx="3847200" cy="833700"/>
          </a:xfrm>
          <a:prstGeom prst="roundRect">
            <a:avLst>
              <a:gd fmla="val 16667" name="adj"/>
            </a:avLst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311725" y="3754563"/>
            <a:ext cx="3000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A: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Convert to a list first, then you can sort using the aforementioned list methods!</a:t>
            </a: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/>
        </p:nvSpPr>
        <p:spPr>
          <a:xfrm>
            <a:off x="311725" y="1486450"/>
            <a:ext cx="788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 dictionary is a mapping of </a:t>
            </a: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key-value pairs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with many helpful built-in methods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2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Dictionaries</a:t>
            </a:r>
            <a:endParaRPr/>
          </a:p>
        </p:txBody>
      </p:sp>
      <p:sp>
        <p:nvSpPr>
          <p:cNvPr id="125" name="Google Shape;125;p20"/>
          <p:cNvSpPr/>
          <p:nvPr/>
        </p:nvSpPr>
        <p:spPr>
          <a:xfrm>
            <a:off x="-9400" y="4995525"/>
            <a:ext cx="9206700" cy="147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6" name="Google Shape;12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063" y="2174662"/>
            <a:ext cx="3476537" cy="2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0"/>
          <p:cNvSpPr/>
          <p:nvPr/>
        </p:nvSpPr>
        <p:spPr>
          <a:xfrm>
            <a:off x="637875" y="3801350"/>
            <a:ext cx="3074100" cy="2454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8" name="Google Shape;12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2600" y="2508486"/>
            <a:ext cx="3386000" cy="202518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0"/>
          <p:cNvSpPr/>
          <p:nvPr/>
        </p:nvSpPr>
        <p:spPr>
          <a:xfrm>
            <a:off x="687550" y="4370423"/>
            <a:ext cx="3074100" cy="2454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5248950" y="3147973"/>
            <a:ext cx="3074100" cy="2454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20"/>
          <p:cNvSpPr/>
          <p:nvPr/>
        </p:nvSpPr>
        <p:spPr>
          <a:xfrm>
            <a:off x="5126125" y="4161023"/>
            <a:ext cx="3074100" cy="24540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/>
        </p:nvSpPr>
        <p:spPr>
          <a:xfrm>
            <a:off x="311725" y="1392500"/>
            <a:ext cx="788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M Sans"/>
              <a:buChar char="●"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Iterate through values with .values()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7" name="Google Shape;137;p2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Dictionary Techniques</a:t>
            </a:r>
            <a:endParaRPr/>
          </a:p>
        </p:txBody>
      </p:sp>
      <p:sp>
        <p:nvSpPr>
          <p:cNvPr id="138" name="Google Shape;138;p21"/>
          <p:cNvSpPr/>
          <p:nvPr/>
        </p:nvSpPr>
        <p:spPr>
          <a:xfrm>
            <a:off x="-9400" y="4995525"/>
            <a:ext cx="9206700" cy="147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4706475" y="1486450"/>
            <a:ext cx="3780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M Sans"/>
              <a:buChar char="●"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Counting frequencies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050" y="1823601"/>
            <a:ext cx="3505848" cy="300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 rotWithShape="1">
          <a:blip r:embed="rId4">
            <a:alphaModFix/>
          </a:blip>
          <a:srcRect b="34262" l="0" r="0" t="0"/>
          <a:stretch/>
        </p:blipFill>
        <p:spPr>
          <a:xfrm>
            <a:off x="4981225" y="1892776"/>
            <a:ext cx="3505850" cy="28677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62968" y="2091473"/>
            <a:ext cx="1613357" cy="130245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Reminders</a:t>
            </a:r>
            <a:endParaRPr/>
          </a:p>
        </p:txBody>
      </p:sp>
      <p:sp>
        <p:nvSpPr>
          <p:cNvPr id="148" name="Google Shape;148;p22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Dictionaries are unordered collections. </a:t>
            </a:r>
            <a:r>
              <a:rPr b="1"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Do not try to index them</a:t>
            </a:r>
            <a:endParaRPr b="1"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DM Sans"/>
              <a:buChar char="●"/>
            </a:pP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‘+=’ and ‘+’ methods aren’t defined for Dictionaries(i.e </a:t>
            </a:r>
            <a:r>
              <a:rPr lang="en" sz="1500" u="sng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you cannot add two dictionaries</a:t>
            </a: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)</a:t>
            </a:r>
            <a:endParaRPr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DM Sans"/>
              <a:buChar char="●"/>
            </a:pP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There are only two methods defined on tuples:</a:t>
            </a:r>
            <a:endParaRPr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count()</a:t>
            </a: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: Counts the number of occurrences of a particular element.</a:t>
            </a:r>
            <a:endParaRPr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index()</a:t>
            </a: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: Looks for the first occurence of an element. </a:t>
            </a:r>
            <a:r>
              <a:rPr lang="en" sz="1500" u="sng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Throws an error if the element is not in the tuple.</a:t>
            </a:r>
            <a:endParaRPr sz="1500" u="sng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DM Sans"/>
              <a:buChar char="●"/>
            </a:pP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 single element tuple is defined a little differently:</a:t>
            </a:r>
            <a:endParaRPr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&gt;&gt;&gt; a =  (1,) </a:t>
            </a:r>
            <a:endParaRPr i="1"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&gt;&gt;&gt; b =  (1)</a:t>
            </a:r>
            <a:endParaRPr i="1"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	‘a’ is a tuple and ‘b’ is </a:t>
            </a:r>
            <a:r>
              <a:rPr b="1"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not a tuple.</a:t>
            </a: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Then what is the type of ‘b’ here?</a:t>
            </a:r>
            <a:endParaRPr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sz="15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600" y="310076"/>
            <a:ext cx="7262799" cy="452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/>
          <p:nvPr/>
        </p:nvSpPr>
        <p:spPr>
          <a:xfrm>
            <a:off x="1257800" y="2650275"/>
            <a:ext cx="3193200" cy="1785900"/>
          </a:xfrm>
          <a:prstGeom prst="rect">
            <a:avLst/>
          </a:prstGeom>
          <a:solidFill>
            <a:srgbClr val="1F1F1F"/>
          </a:solidFill>
          <a:ln cap="flat" cmpd="sng" w="9525">
            <a:solidFill>
              <a:srgbClr val="1F1F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2: Files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File Operations</a:t>
            </a:r>
            <a:endParaRPr/>
          </a:p>
        </p:txBody>
      </p:sp>
      <p:sp>
        <p:nvSpPr>
          <p:cNvPr id="165" name="Google Shape;165;p25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6" name="Google Shape;166;p25" title="Screenshot 2025-12-06 12223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573" y="1565801"/>
            <a:ext cx="4063304" cy="1180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5" title="Screenshot 2025-12-06 12224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575" y="3237750"/>
            <a:ext cx="4492001" cy="119289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5"/>
          <p:cNvSpPr txBox="1"/>
          <p:nvPr/>
        </p:nvSpPr>
        <p:spPr>
          <a:xfrm>
            <a:off x="5268800" y="2022400"/>
            <a:ext cx="3289500" cy="24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Both file_location and mode are of type string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file_location can be specified by :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Absolute path or Relative path</a:t>
            </a:r>
            <a:b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</a:b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 default value for mode is set to “r”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</a:b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Which method would you prefer?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5328350" y="1565800"/>
            <a:ext cx="31704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open(file_location , mode)</a:t>
            </a:r>
            <a:endParaRPr b="1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modes</a:t>
            </a:r>
            <a:endParaRPr/>
          </a:p>
        </p:txBody>
      </p:sp>
      <p:graphicFrame>
        <p:nvGraphicFramePr>
          <p:cNvPr id="175" name="Google Shape;175;p26"/>
          <p:cNvGraphicFramePr/>
          <p:nvPr/>
        </p:nvGraphicFramePr>
        <p:xfrm>
          <a:off x="222475" y="1525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{0D081812-C643-43D1-B820-F4B4CE5853F8}</a:tableStyleId>
              </a:tblPr>
              <a:tblGrid>
                <a:gridCol w="549225"/>
                <a:gridCol w="3897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read-</a:t>
                      </a:r>
                      <a:r>
                        <a:rPr lang="en"/>
                        <a:t>only</a:t>
                      </a:r>
                      <a:r>
                        <a:rPr lang="en"/>
                        <a:t>. Error </a:t>
                      </a:r>
                      <a:r>
                        <a:rPr lang="en"/>
                        <a:t>if the file does not exist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r+ 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read and write. Error </a:t>
                      </a:r>
                      <a:r>
                        <a:rPr lang="en"/>
                        <a:t>if the file does not exist</a:t>
                      </a: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Write-only. New file created </a:t>
                      </a:r>
                      <a:r>
                        <a:rPr lang="en"/>
                        <a:t>if the file does not exist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w+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read and write. New file created </a:t>
                      </a:r>
                      <a:r>
                        <a:rPr lang="en"/>
                        <a:t>if the file does not exist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Append-only. New file created </a:t>
                      </a:r>
                      <a:r>
                        <a:rPr lang="en"/>
                        <a:t>if the file does not exist</a:t>
                      </a:r>
                      <a:endParaRPr/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a+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read and append. New created file </a:t>
                      </a:r>
                      <a:r>
                        <a:rPr lang="en"/>
                        <a:t>if the file does not exist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176" name="Google Shape;176;p26"/>
          <p:cNvSpPr txBox="1"/>
          <p:nvPr/>
        </p:nvSpPr>
        <p:spPr>
          <a:xfrm>
            <a:off x="5195225" y="1770675"/>
            <a:ext cx="3371400" cy="21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If the file does not exist the error raised is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FileNotFoundError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If a new file has to be created, it is created in the same folder/directory as your python script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rb, rb+, wb, wb+, ab, ab+ perform the same tasks expect the file is opened for tasks in binary. 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7" name="Google Shape;177;p26"/>
          <p:cNvSpPr txBox="1"/>
          <p:nvPr/>
        </p:nvSpPr>
        <p:spPr>
          <a:xfrm>
            <a:off x="5214625" y="4114175"/>
            <a:ext cx="33324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will mostly work with r, w and a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Reading a file : 	Readline</a:t>
            </a:r>
            <a:endParaRPr/>
          </a:p>
        </p:txBody>
      </p:sp>
      <p:sp>
        <p:nvSpPr>
          <p:cNvPr id="183" name="Google Shape;183;p27"/>
          <p:cNvSpPr txBox="1"/>
          <p:nvPr/>
        </p:nvSpPr>
        <p:spPr>
          <a:xfrm>
            <a:off x="341875" y="1506400"/>
            <a:ext cx="84603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Returns the </a:t>
            </a:r>
            <a:r>
              <a:rPr i="1" lang="en" sz="1600" u="sng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current line</a:t>
            </a:r>
            <a:r>
              <a:rPr lang="en" sz="16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 of the file as a string and file pointer is updated.</a:t>
            </a:r>
            <a:endParaRPr sz="1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If at EOF it returns an empty string and leaves the file pointer unaffected.</a:t>
            </a:r>
            <a:endParaRPr sz="1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84" name="Google Shape;18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6150" y="2968050"/>
            <a:ext cx="4285749" cy="190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7"/>
          <p:cNvSpPr/>
          <p:nvPr/>
        </p:nvSpPr>
        <p:spPr>
          <a:xfrm>
            <a:off x="4263673" y="3462862"/>
            <a:ext cx="212400" cy="16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8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275" lIns="80275" spcFirstLastPara="1" rIns="80275" wrap="square" tIns="80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2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" name="Google Shape;186;p27"/>
          <p:cNvSpPr/>
          <p:nvPr/>
        </p:nvSpPr>
        <p:spPr>
          <a:xfrm>
            <a:off x="4251504" y="3840948"/>
            <a:ext cx="212400" cy="16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8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275" lIns="80275" spcFirstLastPara="1" rIns="80275" wrap="square" tIns="80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2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p27"/>
          <p:cNvSpPr/>
          <p:nvPr/>
        </p:nvSpPr>
        <p:spPr>
          <a:xfrm>
            <a:off x="4239336" y="4212054"/>
            <a:ext cx="212400" cy="16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8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275" lIns="80275" spcFirstLastPara="1" rIns="80275" wrap="square" tIns="80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2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27"/>
          <p:cNvSpPr/>
          <p:nvPr/>
        </p:nvSpPr>
        <p:spPr>
          <a:xfrm>
            <a:off x="4240442" y="4576180"/>
            <a:ext cx="212400" cy="16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8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275" lIns="80275" spcFirstLastPara="1" rIns="80275" wrap="square" tIns="80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2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7"/>
          <p:cNvSpPr/>
          <p:nvPr/>
        </p:nvSpPr>
        <p:spPr>
          <a:xfrm>
            <a:off x="4278796" y="3108043"/>
            <a:ext cx="212400" cy="16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83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0275" lIns="80275" spcFirstLastPara="1" rIns="80275" wrap="square" tIns="80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28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27"/>
          <p:cNvSpPr txBox="1"/>
          <p:nvPr/>
        </p:nvSpPr>
        <p:spPr>
          <a:xfrm>
            <a:off x="432424" y="2852666"/>
            <a:ext cx="3283800" cy="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with open(“sample_txt.txt”) as file1: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7"/>
          <p:cNvSpPr txBox="1"/>
          <p:nvPr/>
        </p:nvSpPr>
        <p:spPr>
          <a:xfrm>
            <a:off x="742528" y="3123000"/>
            <a:ext cx="3021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file1.readline()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737426" y="3396317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file1.readline()</a:t>
            </a:r>
            <a:endParaRPr/>
          </a:p>
        </p:txBody>
      </p:sp>
      <p:sp>
        <p:nvSpPr>
          <p:cNvPr id="193" name="Google Shape;193;p27"/>
          <p:cNvSpPr txBox="1"/>
          <p:nvPr/>
        </p:nvSpPr>
        <p:spPr>
          <a:xfrm>
            <a:off x="738751" y="3669634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file1.readline()</a:t>
            </a:r>
            <a:endParaRPr/>
          </a:p>
        </p:txBody>
      </p:sp>
      <p:sp>
        <p:nvSpPr>
          <p:cNvPr id="194" name="Google Shape;194;p27"/>
          <p:cNvSpPr txBox="1"/>
          <p:nvPr/>
        </p:nvSpPr>
        <p:spPr>
          <a:xfrm>
            <a:off x="740076" y="3942951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file1.readline()</a:t>
            </a:r>
            <a:endParaRPr/>
          </a:p>
        </p:txBody>
      </p:sp>
      <p:sp>
        <p:nvSpPr>
          <p:cNvPr id="195" name="Google Shape;195;p27"/>
          <p:cNvSpPr txBox="1"/>
          <p:nvPr/>
        </p:nvSpPr>
        <p:spPr>
          <a:xfrm>
            <a:off x="733450" y="4216268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file1.readline()</a:t>
            </a:r>
            <a:endParaRPr/>
          </a:p>
        </p:txBody>
      </p:sp>
      <p:sp>
        <p:nvSpPr>
          <p:cNvPr id="196" name="Google Shape;196;p27"/>
          <p:cNvSpPr txBox="1"/>
          <p:nvPr/>
        </p:nvSpPr>
        <p:spPr>
          <a:xfrm>
            <a:off x="734775" y="4489585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file1.readline()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Readline continued</a:t>
            </a:r>
            <a:endParaRPr/>
          </a:p>
        </p:txBody>
      </p:sp>
      <p:sp>
        <p:nvSpPr>
          <p:cNvPr id="202" name="Google Shape;202;p28"/>
          <p:cNvSpPr txBox="1"/>
          <p:nvPr/>
        </p:nvSpPr>
        <p:spPr>
          <a:xfrm>
            <a:off x="360850" y="1397575"/>
            <a:ext cx="86112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readline also</a:t>
            </a:r>
            <a:r>
              <a:rPr i="1" lang="en" sz="1600" u="sng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reads the  ‘\n’ character at the end of each line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The print line by default also adds a ‘\n’ to the string to be printed in the console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3" name="Google Shape;20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2375" y="2112100"/>
            <a:ext cx="3069225" cy="231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8" title="Screenshot 2025-12-06 13542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25" y="2099825"/>
            <a:ext cx="4326924" cy="18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8"/>
          <p:cNvSpPr txBox="1"/>
          <p:nvPr/>
        </p:nvSpPr>
        <p:spPr>
          <a:xfrm>
            <a:off x="360850" y="3960400"/>
            <a:ext cx="7872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Fixes: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6" name="Google Shape;20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25" y="4246950"/>
            <a:ext cx="3690825" cy="6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8"/>
          <p:cNvSpPr txBox="1"/>
          <p:nvPr/>
        </p:nvSpPr>
        <p:spPr>
          <a:xfrm>
            <a:off x="4457100" y="4518325"/>
            <a:ext cx="3934500" cy="3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Which is better and why?</a:t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Other read operations</a:t>
            </a:r>
            <a:endParaRPr/>
          </a:p>
        </p:txBody>
      </p:sp>
      <p:sp>
        <p:nvSpPr>
          <p:cNvPr id="213" name="Google Shape;213;p29"/>
          <p:cNvSpPr txBox="1"/>
          <p:nvPr/>
        </p:nvSpPr>
        <p:spPr>
          <a:xfrm>
            <a:off x="4743900" y="1392000"/>
            <a:ext cx="4137900" cy="9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file_object.readlines()</a:t>
            </a:r>
            <a:endParaRPr b="1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Returns a list of strings which are all the lines </a:t>
            </a:r>
            <a:r>
              <a:rPr i="1" lang="en" u="sng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starting from the current line.</a:t>
            </a:r>
            <a:endParaRPr i="1" u="sng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300" u="sng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14" name="Google Shape;214;p29"/>
          <p:cNvSpPr txBox="1"/>
          <p:nvPr/>
        </p:nvSpPr>
        <p:spPr>
          <a:xfrm>
            <a:off x="268625" y="1383350"/>
            <a:ext cx="41379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file_object.read()</a:t>
            </a:r>
            <a:endParaRPr b="1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Returns the entire file content </a:t>
            </a:r>
            <a:r>
              <a:rPr i="1" lang="en" u="sng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starting from the current line</a:t>
            </a: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as a single string.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5" name="Google Shape;215;p29" title="Screenshot 2025-12-07 02120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22956" y="3504450"/>
            <a:ext cx="4342950" cy="110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9" title="Screenshot 2025-12-07 02121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75" y="3504450"/>
            <a:ext cx="4238050" cy="110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9" title="Screenshot 2025-12-07 02122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9750" y="2347513"/>
            <a:ext cx="4372050" cy="9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9" title="Screenshot 2025-12-07 021226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526" y="2361907"/>
            <a:ext cx="4342950" cy="90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File Reading	</a:t>
            </a:r>
            <a:endParaRPr/>
          </a:p>
        </p:txBody>
      </p:sp>
      <p:sp>
        <p:nvSpPr>
          <p:cNvPr id="224" name="Google Shape;224;p30"/>
          <p:cNvSpPr txBox="1"/>
          <p:nvPr/>
        </p:nvSpPr>
        <p:spPr>
          <a:xfrm>
            <a:off x="416500" y="1493000"/>
            <a:ext cx="51048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Another way of reading a file :  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5" name="Google Shape;22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500" y="1901500"/>
            <a:ext cx="4237150" cy="101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2200" y="3076250"/>
            <a:ext cx="4285749" cy="190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fact</a:t>
            </a:r>
            <a:endParaRPr/>
          </a:p>
        </p:txBody>
      </p:sp>
      <p:pic>
        <p:nvPicPr>
          <p:cNvPr id="232" name="Google Shape;232;p31" title="Screenshot 2025-12-06 14072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800" y="2527275"/>
            <a:ext cx="5108725" cy="1264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1" title="Screenshot 2025-12-06 14073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37725" y="4035874"/>
            <a:ext cx="1688538" cy="64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1" title="Screenshot 2025-12-06 14074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1524" y="2527275"/>
            <a:ext cx="2462525" cy="45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1"/>
          <p:cNvSpPr txBox="1"/>
          <p:nvPr/>
        </p:nvSpPr>
        <p:spPr>
          <a:xfrm>
            <a:off x="333150" y="1456650"/>
            <a:ext cx="8333100" cy="9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readline,</a:t>
            </a: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readlines and read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takes an optional int argument ‘size’ to specify how many character/bytes you want to read. By default it is set to ‘-1’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6" name="Google Shape;236;p31"/>
          <p:cNvSpPr txBox="1"/>
          <p:nvPr/>
        </p:nvSpPr>
        <p:spPr>
          <a:xfrm>
            <a:off x="5971425" y="2232475"/>
            <a:ext cx="24624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1                                     11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7" name="Google Shape;237;p31"/>
          <p:cNvSpPr/>
          <p:nvPr/>
        </p:nvSpPr>
        <p:spPr>
          <a:xfrm>
            <a:off x="6036973" y="2893369"/>
            <a:ext cx="150900" cy="2514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8888C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31"/>
          <p:cNvSpPr/>
          <p:nvPr/>
        </p:nvSpPr>
        <p:spPr>
          <a:xfrm>
            <a:off x="7805697" y="2894912"/>
            <a:ext cx="150900" cy="251400"/>
          </a:xfrm>
          <a:prstGeom prst="upArrow">
            <a:avLst>
              <a:gd fmla="val 50000" name="adj1"/>
              <a:gd fmla="val 50000" name="adj2"/>
            </a:avLst>
          </a:prstGeom>
          <a:solidFill>
            <a:srgbClr val="8888C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9" name="Google Shape;239;p31"/>
          <p:cNvSpPr txBox="1"/>
          <p:nvPr/>
        </p:nvSpPr>
        <p:spPr>
          <a:xfrm>
            <a:off x="469625" y="4035875"/>
            <a:ext cx="12069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Output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0" name="Google Shape;240;p31"/>
          <p:cNvSpPr txBox="1"/>
          <p:nvPr/>
        </p:nvSpPr>
        <p:spPr>
          <a:xfrm>
            <a:off x="6132375" y="3737700"/>
            <a:ext cx="2140800" cy="7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Careful about how the file pointer is affected in your read operations</a:t>
            </a:r>
            <a:endParaRPr b="1" i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to a file	</a:t>
            </a:r>
            <a:endParaRPr/>
          </a:p>
        </p:txBody>
      </p:sp>
      <p:sp>
        <p:nvSpPr>
          <p:cNvPr id="246" name="Google Shape;246;p32"/>
          <p:cNvSpPr txBox="1"/>
          <p:nvPr/>
        </p:nvSpPr>
        <p:spPr>
          <a:xfrm>
            <a:off x="440375" y="1413200"/>
            <a:ext cx="71163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file_obj.write(“str”)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: Writes a string to the file opened by file_obj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7" name="Google Shape;247;p32" title="Screenshot 2025-12-06 16072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5625" y="3364525"/>
            <a:ext cx="2879951" cy="147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2" title="Screenshot 2025-12-06 16074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650" y="2099600"/>
            <a:ext cx="4140686" cy="11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2" title="Screenshot 2025-12-06 16081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3274" y="2099599"/>
            <a:ext cx="4194500" cy="112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2" title="Screenshot 2025-12-06 16082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5097" y="3393100"/>
            <a:ext cx="2284925" cy="1547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2"/>
          <p:cNvSpPr txBox="1"/>
          <p:nvPr/>
        </p:nvSpPr>
        <p:spPr>
          <a:xfrm>
            <a:off x="3127575" y="3942200"/>
            <a:ext cx="2485500" cy="5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300" u="sng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You need to manually add the ‘\n’ to go to the next line </a:t>
            </a:r>
            <a:endParaRPr b="1" i="1" sz="1300" u="sng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3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to a file</a:t>
            </a:r>
            <a:endParaRPr/>
          </a:p>
        </p:txBody>
      </p:sp>
      <p:sp>
        <p:nvSpPr>
          <p:cNvPr id="257" name="Google Shape;257;p33"/>
          <p:cNvSpPr txBox="1"/>
          <p:nvPr/>
        </p:nvSpPr>
        <p:spPr>
          <a:xfrm>
            <a:off x="361875" y="1392000"/>
            <a:ext cx="82683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file_obj.writelines(iterable)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: Writes multiple lines by iterating over the iterable object specified.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8" name="Google Shape;25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4400" y="2007600"/>
            <a:ext cx="3115775" cy="264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3" title="Screenshot 2025-12-06 16270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875" y="2147775"/>
            <a:ext cx="5049850" cy="209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4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 Problem : Mystery Function</a:t>
            </a:r>
            <a:endParaRPr/>
          </a:p>
        </p:txBody>
      </p:sp>
      <p:sp>
        <p:nvSpPr>
          <p:cNvPr id="265" name="Google Shape;265;p34"/>
          <p:cNvSpPr txBox="1"/>
          <p:nvPr/>
        </p:nvSpPr>
        <p:spPr>
          <a:xfrm>
            <a:off x="5326825" y="3848825"/>
            <a:ext cx="3505500" cy="10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Returns True iff ‘num’ is not divisible by any integer smaller than ‘num’ and greater than 2.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Returns True iff ‘num’ is a prime number or 1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6" name="Google Shape;266;p34" title="Screenshot 2025-12-07 00421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8900" y="1407375"/>
            <a:ext cx="3131075" cy="223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4" title="Screenshot 2025-12-07 00434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925" y="1364427"/>
            <a:ext cx="4738899" cy="2196997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4"/>
          <p:cNvSpPr txBox="1"/>
          <p:nvPr/>
        </p:nvSpPr>
        <p:spPr>
          <a:xfrm>
            <a:off x="160725" y="3726675"/>
            <a:ext cx="46551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Prints all lines in the file ‘mystery_string’ for which the line number </a:t>
            </a:r>
            <a:r>
              <a:rPr lang="en" sz="130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is </a:t>
            </a:r>
            <a:r>
              <a:rPr lang="en" sz="1300">
                <a:solidFill>
                  <a:srgbClr val="6AA84F"/>
                </a:solidFill>
                <a:latin typeface="Roboto"/>
                <a:ea typeface="Roboto"/>
                <a:cs typeface="Roboto"/>
                <a:sym typeface="Roboto"/>
              </a:rPr>
              <a:t>not divisible by any integer smaller than ‘num’ and greater than 2.</a:t>
            </a:r>
            <a:endParaRPr sz="1300">
              <a:solidFill>
                <a:srgbClr val="6AA84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5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3: Algorithm Analysis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Useful Prereq: Summation Notation</a:t>
            </a:r>
            <a:endParaRPr/>
          </a:p>
        </p:txBody>
      </p:sp>
      <p:sp>
        <p:nvSpPr>
          <p:cNvPr id="279" name="Google Shape;279;p36"/>
          <p:cNvSpPr txBox="1"/>
          <p:nvPr/>
        </p:nvSpPr>
        <p:spPr>
          <a:xfrm>
            <a:off x="311725" y="1441375"/>
            <a:ext cx="85206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You’ll need it in the future if you haven’t learnt it already … Not really needed for this course but makes things A LOT easier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36"/>
          <p:cNvSpPr txBox="1"/>
          <p:nvPr/>
        </p:nvSpPr>
        <p:spPr>
          <a:xfrm>
            <a:off x="311725" y="3567725"/>
            <a:ext cx="4695900" cy="4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Start at i = 1, stop </a:t>
            </a: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exactly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at i = n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1" name="Google Shape;2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3375" y="2234225"/>
            <a:ext cx="55626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Useful Prereq: </a:t>
            </a:r>
            <a:r>
              <a:rPr lang="en"/>
              <a:t>Arithmetic Series</a:t>
            </a:r>
            <a:endParaRPr/>
          </a:p>
        </p:txBody>
      </p:sp>
      <p:sp>
        <p:nvSpPr>
          <p:cNvPr id="287" name="Google Shape;287;p37"/>
          <p:cNvSpPr txBox="1"/>
          <p:nvPr/>
        </p:nvSpPr>
        <p:spPr>
          <a:xfrm>
            <a:off x="311725" y="1530375"/>
            <a:ext cx="8493000" cy="11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Roboto"/>
              <a:buChar char="-"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Arithmetic sequence: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 sequence of numbers where the difference between each term is constant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M Sans"/>
              <a:buChar char="-"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Arithmetic series: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the total sum of all numbers in an arithmetic sequence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M Sans"/>
              <a:buChar char="-"/>
            </a:pPr>
            <a:r>
              <a:rPr lang="en" sz="16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Very useful for counting iterations for programs </a:t>
            </a:r>
            <a:endParaRPr sz="1600">
              <a:solidFill>
                <a:schemeClr val="dk2"/>
              </a:solidFill>
              <a:highlight>
                <a:srgbClr val="FFFF00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M Sans"/>
              <a:buChar char="-"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give you the following formulas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88" name="Google Shape;2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2225" y="3106100"/>
            <a:ext cx="6871976" cy="65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30713" y="4010317"/>
            <a:ext cx="4282624" cy="79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Analyzing Algorithms</a:t>
            </a:r>
            <a:endParaRPr/>
          </a:p>
        </p:txBody>
      </p:sp>
      <p:sp>
        <p:nvSpPr>
          <p:cNvPr id="295" name="Google Shape;295;p38"/>
          <p:cNvSpPr txBox="1"/>
          <p:nvPr/>
        </p:nvSpPr>
        <p:spPr>
          <a:xfrm>
            <a:off x="311725" y="1536900"/>
            <a:ext cx="46785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analyzing algorithms, you were taught to look at the </a:t>
            </a:r>
            <a:r>
              <a:rPr b="1" i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runtime complexity</a:t>
            </a: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of some functions. 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●"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How do we measure how </a:t>
            </a:r>
            <a:r>
              <a:rPr b="1" i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efficient our program is</a:t>
            </a: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? 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count the # of </a:t>
            </a:r>
            <a:r>
              <a:rPr b="1" i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operations or steps</a:t>
            </a: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for a given </a:t>
            </a:r>
            <a:r>
              <a:rPr b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input size </a:t>
            </a:r>
            <a:endParaRPr b="1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●"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What are our </a:t>
            </a:r>
            <a:r>
              <a:rPr b="1" i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operations or steps</a:t>
            </a: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? 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Depends on the context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Is specified during the exam 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I.e. </a:t>
            </a:r>
            <a:r>
              <a:rPr i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#of arithmetic operations, #of iterations of a loop</a:t>
            </a:r>
            <a:endParaRPr i="1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●"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What is the </a:t>
            </a:r>
            <a:r>
              <a:rPr b="1" i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input size?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Can be the size of a list, string, tuple, etc. </a:t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6" name="Google Shape;29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5100" y="1886138"/>
            <a:ext cx="3338725" cy="270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types of ‘growth’</a:t>
            </a:r>
            <a:endParaRPr/>
          </a:p>
        </p:txBody>
      </p:sp>
      <p:pic>
        <p:nvPicPr>
          <p:cNvPr id="302" name="Google Shape;30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25" y="2049925"/>
            <a:ext cx="4385476" cy="2567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9"/>
          <p:cNvSpPr txBox="1"/>
          <p:nvPr/>
        </p:nvSpPr>
        <p:spPr>
          <a:xfrm>
            <a:off x="206238" y="1350550"/>
            <a:ext cx="85920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DC143C"/>
                </a:solidFill>
                <a:latin typeface="DM Sans"/>
                <a:ea typeface="DM Sans"/>
                <a:cs typeface="DM Sans"/>
                <a:sym typeface="DM Sans"/>
              </a:rPr>
              <a:t>NOTE: YOU ARE NOT REQUIRED TO KNOW ALL OF THESE! WE WILL POINT OUT THE ONES YOU SHOULD KNOW!</a:t>
            </a:r>
            <a:endParaRPr b="1" sz="1300">
              <a:solidFill>
                <a:srgbClr val="DC143C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39"/>
          <p:cNvSpPr/>
          <p:nvPr/>
        </p:nvSpPr>
        <p:spPr>
          <a:xfrm>
            <a:off x="3147400" y="1973890"/>
            <a:ext cx="2619375" cy="221000"/>
          </a:xfrm>
          <a:custGeom>
            <a:rect b="b" l="l" r="r" t="t"/>
            <a:pathLst>
              <a:path extrusionOk="0" h="8840" w="104775">
                <a:moveTo>
                  <a:pt x="0" y="8840"/>
                </a:moveTo>
                <a:cubicBezTo>
                  <a:pt x="20473" y="5767"/>
                  <a:pt x="41019" y="2595"/>
                  <a:pt x="61705" y="1799"/>
                </a:cubicBezTo>
                <a:cubicBezTo>
                  <a:pt x="69017" y="1518"/>
                  <a:pt x="76555" y="-390"/>
                  <a:pt x="83654" y="1385"/>
                </a:cubicBezTo>
                <a:cubicBezTo>
                  <a:pt x="86332" y="2055"/>
                  <a:pt x="79325" y="7886"/>
                  <a:pt x="77028" y="6355"/>
                </a:cubicBezTo>
                <a:cubicBezTo>
                  <a:pt x="76224" y="5819"/>
                  <a:pt x="76531" y="4285"/>
                  <a:pt x="77028" y="3456"/>
                </a:cubicBezTo>
                <a:cubicBezTo>
                  <a:pt x="81787" y="-4476"/>
                  <a:pt x="95525" y="3870"/>
                  <a:pt x="104775" y="3870"/>
                </a:cubicBezTo>
              </a:path>
            </a:pathLst>
          </a:custGeom>
          <a:noFill/>
          <a:ln cap="flat" cmpd="sng" w="19050">
            <a:solidFill>
              <a:srgbClr val="DC143C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05" name="Google Shape;305;p39"/>
          <p:cNvSpPr txBox="1"/>
          <p:nvPr/>
        </p:nvSpPr>
        <p:spPr>
          <a:xfrm>
            <a:off x="5828875" y="1973900"/>
            <a:ext cx="30543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Linear O(n): The code ‘grows’ directly with input size. 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Quadratic O(n^2): The code ‘grows’ with the square of the input. 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Constant O(1): When the code doesn’t depend on input size. 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Is ‘constant’ with respect to the size.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06" name="Google Shape;306;p39"/>
          <p:cNvSpPr/>
          <p:nvPr/>
        </p:nvSpPr>
        <p:spPr>
          <a:xfrm>
            <a:off x="2081000" y="2609025"/>
            <a:ext cx="3344100" cy="227775"/>
          </a:xfrm>
          <a:custGeom>
            <a:rect b="b" l="l" r="r" t="t"/>
            <a:pathLst>
              <a:path extrusionOk="0" h="9111" w="133764">
                <a:moveTo>
                  <a:pt x="0" y="0"/>
                </a:moveTo>
                <a:cubicBezTo>
                  <a:pt x="28602" y="0"/>
                  <a:pt x="57196" y="1690"/>
                  <a:pt x="85725" y="3727"/>
                </a:cubicBezTo>
                <a:cubicBezTo>
                  <a:pt x="93850" y="4307"/>
                  <a:pt x="102124" y="2802"/>
                  <a:pt x="110159" y="4141"/>
                </a:cubicBezTo>
                <a:cubicBezTo>
                  <a:pt x="115091" y="4963"/>
                  <a:pt x="120217" y="4586"/>
                  <a:pt x="125068" y="5798"/>
                </a:cubicBezTo>
                <a:cubicBezTo>
                  <a:pt x="128077" y="6550"/>
                  <a:pt x="130662" y="9111"/>
                  <a:pt x="133764" y="9111"/>
                </a:cubicBezTo>
              </a:path>
            </a:pathLst>
          </a:custGeom>
          <a:noFill/>
          <a:ln cap="flat" cmpd="sng" w="19050">
            <a:solidFill>
              <a:srgbClr val="DC143C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307" name="Google Shape;307;p39"/>
          <p:cNvSpPr/>
          <p:nvPr/>
        </p:nvSpPr>
        <p:spPr>
          <a:xfrm>
            <a:off x="2971375" y="3323400"/>
            <a:ext cx="2753975" cy="1035325"/>
          </a:xfrm>
          <a:custGeom>
            <a:rect b="b" l="l" r="r" t="t"/>
            <a:pathLst>
              <a:path extrusionOk="0" h="41413" w="110159">
                <a:moveTo>
                  <a:pt x="0" y="41413"/>
                </a:moveTo>
                <a:cubicBezTo>
                  <a:pt x="24249" y="34885"/>
                  <a:pt x="48939" y="30110"/>
                  <a:pt x="73302" y="24019"/>
                </a:cubicBezTo>
                <a:cubicBezTo>
                  <a:pt x="79798" y="22395"/>
                  <a:pt x="86200" y="20363"/>
                  <a:pt x="92766" y="19050"/>
                </a:cubicBezTo>
                <a:cubicBezTo>
                  <a:pt x="95527" y="18498"/>
                  <a:pt x="98795" y="19082"/>
                  <a:pt x="101048" y="17393"/>
                </a:cubicBezTo>
                <a:cubicBezTo>
                  <a:pt x="106285" y="13468"/>
                  <a:pt x="110159" y="6545"/>
                  <a:pt x="110159" y="0"/>
                </a:cubicBezTo>
              </a:path>
            </a:pathLst>
          </a:custGeom>
          <a:noFill/>
          <a:ln cap="flat" cmpd="sng" w="19050">
            <a:solidFill>
              <a:srgbClr val="DC143C"/>
            </a:solidFill>
            <a:prstDash val="solid"/>
            <a:round/>
            <a:headEnd len="med" w="med" type="none"/>
            <a:tailEnd len="med" w="med" type="triangle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it out…</a:t>
            </a:r>
            <a:endParaRPr/>
          </a:p>
        </p:txBody>
      </p:sp>
      <p:sp>
        <p:nvSpPr>
          <p:cNvPr id="313" name="Google Shape;313;p40"/>
          <p:cNvSpPr txBox="1"/>
          <p:nvPr/>
        </p:nvSpPr>
        <p:spPr>
          <a:xfrm>
            <a:off x="206238" y="1350550"/>
            <a:ext cx="85920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How many iterations of each loop is roughly preformed? 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4" name="Google Shape;31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25" y="1958375"/>
            <a:ext cx="415290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5950" y="1958375"/>
            <a:ext cx="3105150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0"/>
          <p:cNvSpPr txBox="1"/>
          <p:nvPr/>
        </p:nvSpPr>
        <p:spPr>
          <a:xfrm>
            <a:off x="311725" y="3716825"/>
            <a:ext cx="4152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(A) 4n (B) n (C) 4 + n (D) none of above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7" name="Google Shape;317;p40"/>
          <p:cNvSpPr txBox="1"/>
          <p:nvPr/>
        </p:nvSpPr>
        <p:spPr>
          <a:xfrm>
            <a:off x="5121150" y="3765450"/>
            <a:ext cx="3677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(A) n/3 (B) 3n (C) log(n) (D) none of above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8" name="Google Shape;318;p40"/>
          <p:cNvSpPr/>
          <p:nvPr/>
        </p:nvSpPr>
        <p:spPr>
          <a:xfrm>
            <a:off x="320950" y="3716825"/>
            <a:ext cx="579900" cy="381900"/>
          </a:xfrm>
          <a:prstGeom prst="rect">
            <a:avLst/>
          </a:prstGeom>
          <a:noFill/>
          <a:ln cap="flat" cmpd="sng" w="19050">
            <a:solidFill>
              <a:srgbClr val="DC14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9" name="Google Shape;319;p40"/>
          <p:cNvSpPr/>
          <p:nvPr/>
        </p:nvSpPr>
        <p:spPr>
          <a:xfrm>
            <a:off x="5088525" y="3765450"/>
            <a:ext cx="673800" cy="381900"/>
          </a:xfrm>
          <a:prstGeom prst="rect">
            <a:avLst/>
          </a:prstGeom>
          <a:noFill/>
          <a:ln cap="flat" cmpd="sng" w="19050">
            <a:solidFill>
              <a:srgbClr val="DC14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Some terms to know…</a:t>
            </a:r>
            <a:endParaRPr/>
          </a:p>
        </p:txBody>
      </p:sp>
      <p:sp>
        <p:nvSpPr>
          <p:cNvPr id="325" name="Google Shape;325;p41"/>
          <p:cNvSpPr txBox="1"/>
          <p:nvPr/>
        </p:nvSpPr>
        <p:spPr>
          <a:xfrm>
            <a:off x="311725" y="2447975"/>
            <a:ext cx="82401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On your test, exam or worksheets, some common terms will pop up that you should know…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M Sans"/>
              <a:buChar char="●"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BEST RUNTIME CASE: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 case with the ‘least’ #of steps.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M Sans"/>
              <a:buChar char="●"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WORST RUNTIME CASE: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 case with the ‘greatest #of steps.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it out…</a:t>
            </a:r>
            <a:endParaRPr/>
          </a:p>
        </p:txBody>
      </p:sp>
      <p:pic>
        <p:nvPicPr>
          <p:cNvPr id="331" name="Google Shape;33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7775" y="1906550"/>
            <a:ext cx="5808951" cy="2938974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2"/>
          <p:cNvSpPr txBox="1"/>
          <p:nvPr/>
        </p:nvSpPr>
        <p:spPr>
          <a:xfrm>
            <a:off x="206238" y="1259859"/>
            <a:ext cx="85920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is the best and worst case scenario of both functions, in terms of #conditional statements checked? [A IS NON EMPTY, len(A) &gt;= 1]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3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it out…</a:t>
            </a:r>
            <a:endParaRPr/>
          </a:p>
        </p:txBody>
      </p:sp>
      <p:sp>
        <p:nvSpPr>
          <p:cNvPr id="338" name="Google Shape;338;p43"/>
          <p:cNvSpPr txBox="1"/>
          <p:nvPr/>
        </p:nvSpPr>
        <p:spPr>
          <a:xfrm>
            <a:off x="206238" y="1350550"/>
            <a:ext cx="85920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is the best and worst case scenario of both functions, in terms of #conditional statements checked? [A IS NON EMPTY, len(A) &gt;= 1]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9" name="Google Shape;339;p43"/>
          <p:cNvSpPr txBox="1"/>
          <p:nvPr/>
        </p:nvSpPr>
        <p:spPr>
          <a:xfrm>
            <a:off x="4936625" y="2088375"/>
            <a:ext cx="39942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consider in both cases, array of the same size, n.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BREAK DOWN THE ALGORITHM…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If the length of the array is zero, we return -1 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○"/>
            </a:pPr>
            <a:r>
              <a:rPr b="1" i="1" lang="en" sz="1200">
                <a:solidFill>
                  <a:schemeClr val="dk2"/>
                </a:solidFill>
                <a:highlight>
                  <a:srgbClr val="FFF2CC"/>
                </a:highlight>
                <a:latin typeface="DM Sans"/>
                <a:ea typeface="DM Sans"/>
                <a:cs typeface="DM Sans"/>
                <a:sym typeface="DM Sans"/>
              </a:rPr>
              <a:t>One check</a:t>
            </a:r>
            <a:endParaRPr b="1" i="1" sz="1200">
              <a:solidFill>
                <a:schemeClr val="dk2"/>
              </a:solidFill>
              <a:highlight>
                <a:srgbClr val="FFF2C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If the zeroth element in the array is less than its neighbour, we return </a:t>
            </a:r>
            <a:r>
              <a:rPr b="1" i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zero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b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OR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the length of the array is 1 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○"/>
            </a:pPr>
            <a:r>
              <a:rPr b="1" i="1" lang="en" sz="1200">
                <a:solidFill>
                  <a:schemeClr val="dk2"/>
                </a:solidFill>
                <a:highlight>
                  <a:srgbClr val="FFF2CC"/>
                </a:highlight>
                <a:latin typeface="DM Sans"/>
                <a:ea typeface="DM Sans"/>
                <a:cs typeface="DM Sans"/>
                <a:sym typeface="DM Sans"/>
              </a:rPr>
              <a:t>One to two checks</a:t>
            </a:r>
            <a:endParaRPr b="1" i="1" sz="1200">
              <a:solidFill>
                <a:schemeClr val="dk2"/>
              </a:solidFill>
              <a:highlight>
                <a:srgbClr val="FFF2C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Else, we iterate and find the neighbour 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○"/>
            </a:pPr>
            <a:r>
              <a:rPr b="1" i="1" lang="en" sz="1200">
                <a:solidFill>
                  <a:schemeClr val="dk2"/>
                </a:solidFill>
                <a:highlight>
                  <a:srgbClr val="FFF2CC"/>
                </a:highlight>
                <a:latin typeface="DM Sans"/>
                <a:ea typeface="DM Sans"/>
                <a:cs typeface="DM Sans"/>
                <a:sym typeface="DM Sans"/>
              </a:rPr>
              <a:t># checks varies per amount of iterations done</a:t>
            </a:r>
            <a:endParaRPr b="1" i="1" sz="1200">
              <a:solidFill>
                <a:schemeClr val="dk2"/>
              </a:solidFill>
              <a:highlight>
                <a:srgbClr val="FFF2C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40" name="Google Shape;340;p43"/>
          <p:cNvPicPr preferRelativeResize="0"/>
          <p:nvPr/>
        </p:nvPicPr>
        <p:blipFill rotWithShape="1">
          <a:blip r:embed="rId3">
            <a:alphaModFix/>
          </a:blip>
          <a:srcRect b="0" l="0" r="38908" t="29288"/>
          <a:stretch/>
        </p:blipFill>
        <p:spPr>
          <a:xfrm>
            <a:off x="206250" y="2090950"/>
            <a:ext cx="4615274" cy="270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4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it out…</a:t>
            </a:r>
            <a:endParaRPr/>
          </a:p>
        </p:txBody>
      </p:sp>
      <p:sp>
        <p:nvSpPr>
          <p:cNvPr id="346" name="Google Shape;346;p44"/>
          <p:cNvSpPr txBox="1"/>
          <p:nvPr/>
        </p:nvSpPr>
        <p:spPr>
          <a:xfrm>
            <a:off x="206238" y="1350550"/>
            <a:ext cx="85920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is the best and worst case scenario of both functions, in terms of #conditional statements checked?</a:t>
            </a:r>
            <a:r>
              <a:rPr b="1" lang="en"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 [SUPPOSE A IS NOT EMPTY]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7" name="Google Shape;347;p44"/>
          <p:cNvSpPr txBox="1"/>
          <p:nvPr/>
        </p:nvSpPr>
        <p:spPr>
          <a:xfrm>
            <a:off x="5247150" y="2130650"/>
            <a:ext cx="37155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consider in both cases, array of the same size, n.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BEST CASE…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○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If n == 1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■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return early, giving </a:t>
            </a:r>
            <a:r>
              <a:rPr b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2 checks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○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If n &gt; 1…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■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If we let A[0] &lt; A[1], we return early, giving </a:t>
            </a:r>
            <a:r>
              <a:rPr b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3 checks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48" name="Google Shape;348;p44"/>
          <p:cNvPicPr preferRelativeResize="0"/>
          <p:nvPr/>
        </p:nvPicPr>
        <p:blipFill rotWithShape="1">
          <a:blip r:embed="rId3">
            <a:alphaModFix/>
          </a:blip>
          <a:srcRect b="0" l="0" r="38908" t="29288"/>
          <a:stretch/>
        </p:blipFill>
        <p:spPr>
          <a:xfrm>
            <a:off x="206250" y="1958375"/>
            <a:ext cx="4841662" cy="283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Try it out…</a:t>
            </a:r>
            <a:endParaRPr/>
          </a:p>
        </p:txBody>
      </p:sp>
      <p:sp>
        <p:nvSpPr>
          <p:cNvPr id="354" name="Google Shape;354;p45"/>
          <p:cNvSpPr txBox="1"/>
          <p:nvPr/>
        </p:nvSpPr>
        <p:spPr>
          <a:xfrm>
            <a:off x="206238" y="1350550"/>
            <a:ext cx="8592000" cy="3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is the best and worst case scenario of both functions, in terms of #conditional statements checked? [SUPPOSE A IS NOT EMPTY]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55" name="Google Shape;355;p45"/>
          <p:cNvSpPr txBox="1"/>
          <p:nvPr/>
        </p:nvSpPr>
        <p:spPr>
          <a:xfrm>
            <a:off x="4405025" y="2017975"/>
            <a:ext cx="45576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consider in both cases, array of the same size, n.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●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WORST CASE… (consider n &gt; 1) 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○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let </a:t>
            </a:r>
            <a:r>
              <a:rPr b="1" lang="en" sz="1200">
                <a:solidFill>
                  <a:schemeClr val="dk2"/>
                </a:solidFill>
                <a:highlight>
                  <a:srgbClr val="FFF2CC"/>
                </a:highlight>
                <a:latin typeface="DM Sans"/>
                <a:ea typeface="DM Sans"/>
                <a:cs typeface="DM Sans"/>
                <a:sym typeface="DM Sans"/>
              </a:rPr>
              <a:t>A = [ 100, 99 …. 1] </a:t>
            </a:r>
            <a:r>
              <a:rPr lang="en" sz="1200">
                <a:solidFill>
                  <a:schemeClr val="dk2"/>
                </a:solidFill>
                <a:highlight>
                  <a:srgbClr val="FFF2CC"/>
                </a:highlight>
                <a:latin typeface="DM Sans"/>
                <a:ea typeface="DM Sans"/>
                <a:cs typeface="DM Sans"/>
                <a:sym typeface="DM Sans"/>
              </a:rPr>
              <a:t> 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■"/>
            </a:pPr>
            <a:r>
              <a:rPr lang="en" sz="1200">
                <a:solidFill>
                  <a:schemeClr val="dk2"/>
                </a:solidFill>
                <a:highlight>
                  <a:srgbClr val="D9EAD3"/>
                </a:highlight>
                <a:latin typeface="DM Sans"/>
                <a:ea typeface="DM Sans"/>
                <a:cs typeface="DM Sans"/>
                <a:sym typeface="DM Sans"/>
              </a:rPr>
              <a:t>Let A be a strictly decreasing sequence of numbers </a:t>
            </a:r>
            <a:endParaRPr sz="1200">
              <a:solidFill>
                <a:schemeClr val="dk2"/>
              </a:solidFill>
              <a:highlight>
                <a:srgbClr val="D9EAD3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○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First two if statements are </a:t>
            </a:r>
            <a:r>
              <a:rPr b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FALSE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= </a:t>
            </a:r>
            <a:r>
              <a:rPr b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3 checks</a:t>
            </a: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○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iterate through the loop </a:t>
            </a:r>
            <a:r>
              <a:rPr b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FULLY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■"/>
            </a:pPr>
            <a:r>
              <a:rPr b="1" lang="en" sz="1200">
                <a:solidFill>
                  <a:schemeClr val="dk2"/>
                </a:solidFill>
                <a:highlight>
                  <a:srgbClr val="FFF2CC"/>
                </a:highlight>
                <a:latin typeface="DM Sans"/>
                <a:ea typeface="DM Sans"/>
                <a:cs typeface="DM Sans"/>
                <a:sym typeface="DM Sans"/>
              </a:rPr>
              <a:t>A total of [ (n-1) - 1 ] = n - 2 times </a:t>
            </a:r>
            <a:endParaRPr b="1"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■"/>
            </a:pPr>
            <a:r>
              <a:rPr b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have two checks in each loop, giving 2(n-2) checks </a:t>
            </a:r>
            <a:endParaRPr b="1"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DM Sans"/>
              <a:buChar char="○"/>
            </a:pPr>
            <a:r>
              <a:rPr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Our final if statement runs = </a:t>
            </a:r>
            <a:r>
              <a:rPr b="1" lang="en" sz="12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1 CHECK</a:t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highlight>
                  <a:srgbClr val="FFF2CC"/>
                </a:highlight>
                <a:latin typeface="DM Sans"/>
                <a:ea typeface="DM Sans"/>
                <a:cs typeface="DM Sans"/>
                <a:sym typeface="DM Sans"/>
              </a:rPr>
              <a:t>TOTAL # CHECKS = 3 + 2(n-2) + 1 = 2n </a:t>
            </a:r>
            <a:endParaRPr b="1" sz="1200">
              <a:solidFill>
                <a:schemeClr val="dk2"/>
              </a:solidFill>
              <a:highlight>
                <a:srgbClr val="FFF2C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56" name="Google Shape;356;p45"/>
          <p:cNvPicPr preferRelativeResize="0"/>
          <p:nvPr/>
        </p:nvPicPr>
        <p:blipFill rotWithShape="1">
          <a:blip r:embed="rId3">
            <a:alphaModFix/>
          </a:blip>
          <a:srcRect b="0" l="0" r="38908" t="29288"/>
          <a:stretch/>
        </p:blipFill>
        <p:spPr>
          <a:xfrm>
            <a:off x="311725" y="2168675"/>
            <a:ext cx="4015549" cy="2351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Search</a:t>
            </a:r>
            <a:endParaRPr/>
          </a:p>
        </p:txBody>
      </p:sp>
      <p:pic>
        <p:nvPicPr>
          <p:cNvPr id="362" name="Google Shape;362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225" y="1432325"/>
            <a:ext cx="739140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46"/>
          <p:cNvSpPr txBox="1"/>
          <p:nvPr/>
        </p:nvSpPr>
        <p:spPr>
          <a:xfrm>
            <a:off x="534150" y="3337325"/>
            <a:ext cx="80757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Linear search involves iterating through the entire array, </a:t>
            </a:r>
            <a:r>
              <a:rPr b="1" i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arr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until you find the element you want, </a:t>
            </a:r>
            <a:r>
              <a:rPr b="1" i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num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 terms of the # of iterations…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BEST CASE: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arr[0] == num, or arr is empty!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WORST CASE: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When the last element in arr is num, or num is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NOT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in arr.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Search</a:t>
            </a:r>
            <a:endParaRPr/>
          </a:p>
        </p:txBody>
      </p:sp>
      <p:sp>
        <p:nvSpPr>
          <p:cNvPr id="369" name="Google Shape;369;p47"/>
          <p:cNvSpPr txBox="1"/>
          <p:nvPr/>
        </p:nvSpPr>
        <p:spPr>
          <a:xfrm>
            <a:off x="4025450" y="1411625"/>
            <a:ext cx="48069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Binary search also searches for the element you want, but differently.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REQUIREMENT: LIST MUST BE SORTED!!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initialize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b and e to be the </a:t>
            </a:r>
            <a:r>
              <a:rPr b="1" i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starting and ending indexes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of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our list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○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This is our search interval!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Compute the middle index of the interval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m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○"/>
            </a:pPr>
            <a:r>
              <a:rPr lang="en" sz="1300">
                <a:solidFill>
                  <a:schemeClr val="dk2"/>
                </a:solidFill>
                <a:highlight>
                  <a:srgbClr val="FFF2CC"/>
                </a:highlight>
                <a:latin typeface="DM Sans"/>
                <a:ea typeface="DM Sans"/>
                <a:cs typeface="DM Sans"/>
                <a:sym typeface="DM Sans"/>
              </a:rPr>
              <a:t>If L[m] &lt; v…</a:t>
            </a:r>
            <a:endParaRPr sz="1300">
              <a:solidFill>
                <a:schemeClr val="dk2"/>
              </a:solidFill>
              <a:highlight>
                <a:srgbClr val="FFF2C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■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V must be to the right as the array is sorted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○"/>
            </a:pPr>
            <a:r>
              <a:rPr lang="en" sz="1300">
                <a:solidFill>
                  <a:schemeClr val="dk2"/>
                </a:solidFill>
                <a:highlight>
                  <a:srgbClr val="FFF2CC"/>
                </a:highlight>
                <a:latin typeface="DM Sans"/>
                <a:ea typeface="DM Sans"/>
                <a:cs typeface="DM Sans"/>
                <a:sym typeface="DM Sans"/>
              </a:rPr>
              <a:t>Else…</a:t>
            </a:r>
            <a:endParaRPr sz="1300">
              <a:solidFill>
                <a:schemeClr val="dk2"/>
              </a:solidFill>
              <a:highlight>
                <a:srgbClr val="FFF2CC"/>
              </a:highlight>
              <a:latin typeface="DM Sans"/>
              <a:ea typeface="DM Sans"/>
              <a:cs typeface="DM Sans"/>
              <a:sym typeface="DM Sans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■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V could be at m, or to the left (so we move e down)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DM Sans"/>
              <a:buChar char="●"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At the end, b is the smallest index which v will be found, or is </a:t>
            </a:r>
            <a:r>
              <a:rPr b="1" i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invalid 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(out of bounds OR not v)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370" name="Google Shape;37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100" y="1411625"/>
            <a:ext cx="3358032" cy="3256949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47"/>
          <p:cNvSpPr txBox="1"/>
          <p:nvPr/>
        </p:nvSpPr>
        <p:spPr>
          <a:xfrm>
            <a:off x="77725" y="4668575"/>
            <a:ext cx="4392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This version searches for the </a:t>
            </a: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FIRST OCCURENCE</a:t>
            </a: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of v. 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Binary Search</a:t>
            </a:r>
            <a:endParaRPr/>
          </a:p>
        </p:txBody>
      </p:sp>
      <p:graphicFrame>
        <p:nvGraphicFramePr>
          <p:cNvPr id="377" name="Google Shape;377;p48"/>
          <p:cNvGraphicFramePr/>
          <p:nvPr/>
        </p:nvGraphicFramePr>
        <p:xfrm>
          <a:off x="233125" y="1770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{0D081812-C643-43D1-B820-F4B4CE5853F8}</a:tableStyleId>
              </a:tblPr>
              <a:tblGrid>
                <a:gridCol w="431850"/>
                <a:gridCol w="431850"/>
                <a:gridCol w="431850"/>
                <a:gridCol w="431850"/>
                <a:gridCol w="431850"/>
                <a:gridCol w="431850"/>
                <a:gridCol w="431850"/>
                <a:gridCol w="431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60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70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80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378" name="Google Shape;378;p48"/>
          <p:cNvSpPr txBox="1"/>
          <p:nvPr/>
        </p:nvSpPr>
        <p:spPr>
          <a:xfrm>
            <a:off x="233125" y="2110283"/>
            <a:ext cx="3619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0        1        2        3       4         5       6       7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379" name="Google Shape;379;p48"/>
          <p:cNvGraphicFramePr/>
          <p:nvPr/>
        </p:nvGraphicFramePr>
        <p:xfrm>
          <a:off x="233125" y="280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{0D081812-C643-43D1-B820-F4B4CE5853F8}</a:tableStyleId>
              </a:tblPr>
              <a:tblGrid>
                <a:gridCol w="431850"/>
                <a:gridCol w="431850"/>
                <a:gridCol w="431850"/>
                <a:gridCol w="431850"/>
                <a:gridCol w="431850"/>
                <a:gridCol w="431850"/>
                <a:gridCol w="431850"/>
                <a:gridCol w="431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60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70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80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380" name="Google Shape;380;p48"/>
          <p:cNvSpPr txBox="1"/>
          <p:nvPr/>
        </p:nvSpPr>
        <p:spPr>
          <a:xfrm>
            <a:off x="233125" y="3141366"/>
            <a:ext cx="3619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0        1        2        3       4         5       6       7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aphicFrame>
        <p:nvGraphicFramePr>
          <p:cNvPr id="381" name="Google Shape;381;p48"/>
          <p:cNvGraphicFramePr/>
          <p:nvPr/>
        </p:nvGraphicFramePr>
        <p:xfrm>
          <a:off x="233125" y="3931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{0D081812-C643-43D1-B820-F4B4CE5853F8}</a:tableStyleId>
              </a:tblPr>
              <a:tblGrid>
                <a:gridCol w="431850"/>
                <a:gridCol w="431850"/>
                <a:gridCol w="431850"/>
                <a:gridCol w="431850"/>
                <a:gridCol w="431850"/>
                <a:gridCol w="431850"/>
                <a:gridCol w="431850"/>
                <a:gridCol w="4318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10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20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30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40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50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60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70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80</a:t>
                      </a:r>
                      <a:endParaRPr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382" name="Google Shape;382;p48"/>
          <p:cNvSpPr txBox="1"/>
          <p:nvPr/>
        </p:nvSpPr>
        <p:spPr>
          <a:xfrm>
            <a:off x="233125" y="4256112"/>
            <a:ext cx="36195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0        1        2        3       4         5       6       7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3" name="Google Shape;383;p48"/>
          <p:cNvSpPr txBox="1"/>
          <p:nvPr/>
        </p:nvSpPr>
        <p:spPr>
          <a:xfrm>
            <a:off x="156200" y="1301025"/>
            <a:ext cx="2133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I.e. Searching for v = 30</a:t>
            </a:r>
            <a:endParaRPr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384" name="Google Shape;384;p48"/>
          <p:cNvCxnSpPr/>
          <p:nvPr/>
        </p:nvCxnSpPr>
        <p:spPr>
          <a:xfrm flipH="1" rot="10800000">
            <a:off x="272100" y="1685925"/>
            <a:ext cx="3410100" cy="9600"/>
          </a:xfrm>
          <a:prstGeom prst="straightConnector1">
            <a:avLst/>
          </a:prstGeom>
          <a:noFill/>
          <a:ln cap="flat" cmpd="sng" w="28575">
            <a:solidFill>
              <a:srgbClr val="DC143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5" name="Google Shape;385;p48"/>
          <p:cNvCxnSpPr/>
          <p:nvPr/>
        </p:nvCxnSpPr>
        <p:spPr>
          <a:xfrm flipH="1" rot="10800000">
            <a:off x="233125" y="2669463"/>
            <a:ext cx="1324800" cy="8700"/>
          </a:xfrm>
          <a:prstGeom prst="straightConnector1">
            <a:avLst/>
          </a:prstGeom>
          <a:noFill/>
          <a:ln cap="flat" cmpd="sng" w="28575">
            <a:solidFill>
              <a:srgbClr val="DC143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6" name="Google Shape;386;p48"/>
          <p:cNvCxnSpPr/>
          <p:nvPr/>
        </p:nvCxnSpPr>
        <p:spPr>
          <a:xfrm flipH="1" rot="10800000">
            <a:off x="1120150" y="3794475"/>
            <a:ext cx="408600" cy="12600"/>
          </a:xfrm>
          <a:prstGeom prst="straightConnector1">
            <a:avLst/>
          </a:prstGeom>
          <a:noFill/>
          <a:ln cap="flat" cmpd="sng" w="28575">
            <a:solidFill>
              <a:srgbClr val="DC143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7" name="Google Shape;387;p48"/>
          <p:cNvSpPr txBox="1"/>
          <p:nvPr/>
        </p:nvSpPr>
        <p:spPr>
          <a:xfrm>
            <a:off x="3807900" y="1770125"/>
            <a:ext cx="132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m</a:t>
            </a:r>
            <a:r>
              <a:rPr lang="en"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= (0+7)//2 = 3</a:t>
            </a:r>
            <a:endParaRPr sz="11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8" name="Google Shape;388;p48"/>
          <p:cNvSpPr txBox="1"/>
          <p:nvPr/>
        </p:nvSpPr>
        <p:spPr>
          <a:xfrm>
            <a:off x="3807900" y="2830300"/>
            <a:ext cx="1573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m = (0+2)//2 = 1</a:t>
            </a:r>
            <a:endParaRPr sz="11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9" name="Google Shape;389;p48"/>
          <p:cNvSpPr txBox="1"/>
          <p:nvPr/>
        </p:nvSpPr>
        <p:spPr>
          <a:xfrm>
            <a:off x="3807900" y="3953050"/>
            <a:ext cx="1573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m = (2+2)//2 = 2</a:t>
            </a:r>
            <a:endParaRPr sz="11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0" name="Google Shape;390;p48"/>
          <p:cNvSpPr txBox="1"/>
          <p:nvPr/>
        </p:nvSpPr>
        <p:spPr>
          <a:xfrm>
            <a:off x="5502600" y="1791225"/>
            <a:ext cx="1442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L[m] &gt; v so e = m-1 </a:t>
            </a:r>
            <a:endParaRPr sz="11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1" name="Google Shape;391;p48"/>
          <p:cNvSpPr txBox="1"/>
          <p:nvPr/>
        </p:nvSpPr>
        <p:spPr>
          <a:xfrm>
            <a:off x="5502600" y="2830300"/>
            <a:ext cx="1442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L[m] &lt; v so b = m+1 </a:t>
            </a:r>
            <a:endParaRPr sz="11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2" name="Google Shape;392;p48"/>
          <p:cNvSpPr txBox="1"/>
          <p:nvPr/>
        </p:nvSpPr>
        <p:spPr>
          <a:xfrm>
            <a:off x="5570657" y="3931950"/>
            <a:ext cx="2133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L[m] == v so e = m-1 </a:t>
            </a:r>
            <a:endParaRPr sz="11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93" name="Google Shape;393;p48"/>
          <p:cNvSpPr txBox="1"/>
          <p:nvPr/>
        </p:nvSpPr>
        <p:spPr>
          <a:xfrm>
            <a:off x="178097" y="4690025"/>
            <a:ext cx="6306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break out of the loop, and return b as L[b] == 30!</a:t>
            </a:r>
            <a:endParaRPr b="1" sz="13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4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 Sort (REFRESHER)</a:t>
            </a:r>
            <a:endParaRPr/>
          </a:p>
        </p:txBody>
      </p:sp>
      <p:sp>
        <p:nvSpPr>
          <p:cNvPr id="399" name="Google Shape;399;p49"/>
          <p:cNvSpPr txBox="1"/>
          <p:nvPr/>
        </p:nvSpPr>
        <p:spPr>
          <a:xfrm>
            <a:off x="311725" y="1445100"/>
            <a:ext cx="7345200" cy="24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Idea: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600"/>
              <a:buFont typeface="DM Sans"/>
              <a:buChar char="-"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Divide list into sorted and unsorted portions – </a:t>
            </a:r>
            <a:r>
              <a:rPr i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How?</a:t>
            </a:r>
            <a:endParaRPr i="1"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600"/>
              <a:buFont typeface="DM Sans"/>
              <a:buChar char="-"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Loop over each 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item in the list:</a:t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600"/>
              <a:buFont typeface="DM Sans"/>
              <a:buChar char="-"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For the item at index i, find</a:t>
            </a:r>
            <a:r>
              <a:rPr lang="en" sz="1600">
                <a:solidFill>
                  <a:srgbClr val="1F1F1F"/>
                </a:solidFill>
                <a:latin typeface="Roboto Mono"/>
                <a:ea typeface="Roboto Mono"/>
                <a:cs typeface="Roboto Mono"/>
                <a:sym typeface="Roboto Mono"/>
              </a:rPr>
              <a:t> min(L[i:])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– the smallest item of </a:t>
            </a:r>
            <a:r>
              <a:rPr lang="en" sz="1600">
                <a:solidFill>
                  <a:srgbClr val="1F1F1F"/>
                </a:solidFill>
                <a:latin typeface="Roboto Mono"/>
                <a:ea typeface="Roboto Mono"/>
                <a:cs typeface="Roboto Mono"/>
                <a:sym typeface="Roboto Mono"/>
              </a:rPr>
              <a:t> L[i:]</a:t>
            </a:r>
            <a:endParaRPr sz="1600">
              <a:solidFill>
                <a:srgbClr val="1F1F1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600"/>
              <a:buFont typeface="DM Sans"/>
              <a:buChar char="-"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Swap</a:t>
            </a:r>
            <a:r>
              <a:rPr lang="en" sz="1600">
                <a:solidFill>
                  <a:srgbClr val="1F1F1F"/>
                </a:solidFill>
                <a:latin typeface="Roboto Mono"/>
                <a:ea typeface="Roboto Mono"/>
                <a:cs typeface="Roboto Mono"/>
                <a:sym typeface="Roboto Mono"/>
              </a:rPr>
              <a:t> min(L[i:])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and</a:t>
            </a:r>
            <a:r>
              <a:rPr lang="en" sz="1600">
                <a:solidFill>
                  <a:srgbClr val="1F1F1F"/>
                </a:solidFill>
                <a:latin typeface="Roboto Mono"/>
                <a:ea typeface="Roboto Mono"/>
                <a:cs typeface="Roboto Mono"/>
                <a:sym typeface="Roboto Mono"/>
              </a:rPr>
              <a:t> L[i]</a:t>
            </a:r>
            <a:endParaRPr sz="1600">
              <a:solidFill>
                <a:srgbClr val="1F1F1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600"/>
              <a:buFont typeface="DM Sans"/>
              <a:buChar char="-"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After each iteration,</a:t>
            </a:r>
            <a:r>
              <a:rPr lang="en" sz="1600">
                <a:solidFill>
                  <a:srgbClr val="1F1F1F"/>
                </a:solidFill>
                <a:latin typeface="Roboto Mono"/>
                <a:ea typeface="Roboto Mono"/>
                <a:cs typeface="Roboto Mono"/>
                <a:sym typeface="Roboto Mono"/>
              </a:rPr>
              <a:t> L[:i + 1] 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will be unsorted and</a:t>
            </a:r>
            <a:r>
              <a:rPr lang="en" sz="1600">
                <a:solidFill>
                  <a:srgbClr val="1F1F1F"/>
                </a:solidFill>
                <a:latin typeface="Roboto Mono"/>
                <a:ea typeface="Roboto Mono"/>
                <a:cs typeface="Roboto Mono"/>
                <a:sym typeface="Roboto Mono"/>
              </a:rPr>
              <a:t> L[i+1:] 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will be sorted</a:t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0" name="Google Shape;400;p49"/>
          <p:cNvSpPr txBox="1"/>
          <p:nvPr/>
        </p:nvSpPr>
        <p:spPr>
          <a:xfrm>
            <a:off x="311725" y="4565500"/>
            <a:ext cx="42525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Please don’t use the min function on the exam :)</a:t>
            </a:r>
            <a:endParaRPr i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1" name="Google Shape;401;p49"/>
          <p:cNvSpPr txBox="1"/>
          <p:nvPr/>
        </p:nvSpPr>
        <p:spPr>
          <a:xfrm>
            <a:off x="5107850" y="4565500"/>
            <a:ext cx="38208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Update after seminar: fixed unsorted vs. sorted portion</a:t>
            </a:r>
            <a:endParaRPr i="1" sz="11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 Sort – Python Code</a:t>
            </a:r>
            <a:endParaRPr/>
          </a:p>
        </p:txBody>
      </p:sp>
      <p:pic>
        <p:nvPicPr>
          <p:cNvPr id="407" name="Google Shape;407;p50" title="carb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8825" y="1290050"/>
            <a:ext cx="5186405" cy="3714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1"/>
          <p:cNvSpPr txBox="1"/>
          <p:nvPr/>
        </p:nvSpPr>
        <p:spPr>
          <a:xfrm>
            <a:off x="296125" y="1775700"/>
            <a:ext cx="85518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Suppose that len(L) = n. We would like to count the number iterations. </a:t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Observe that there are no early exits in the algorithm – </a:t>
            </a:r>
            <a:r>
              <a:rPr b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Best Case, Worst Case, and Average Case are all the same. </a:t>
            </a:r>
            <a:endParaRPr b="1"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Outer loop: one 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iteration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 for each element =&gt; </a:t>
            </a:r>
            <a:r>
              <a:rPr b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runs n times</a:t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Inner loop: On the </a:t>
            </a:r>
            <a:r>
              <a:rPr baseline="30000" lang="en" sz="19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th iteration of the outer loop, the inner loop runs n-1-(i+1)+1 = </a:t>
            </a:r>
            <a:r>
              <a:rPr b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n-i-1 times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r>
              <a:rPr i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How? Calculate: “end index” - “start index” + 1</a:t>
            </a:r>
            <a:endParaRPr i="1"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The end index is </a:t>
            </a:r>
            <a:r>
              <a:rPr b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inclusive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. e.g., if the range ends at n, the end index will be n-1</a:t>
            </a:r>
            <a:endParaRPr i="1"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13" name="Google Shape;413;p5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 Sort – Analysis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 Sort – Analysis (CONT.)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52"/>
          <p:cNvSpPr txBox="1"/>
          <p:nvPr/>
        </p:nvSpPr>
        <p:spPr>
          <a:xfrm>
            <a:off x="241300" y="1402250"/>
            <a:ext cx="7604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Note: Indices of outer loop start at 0 and end at n-1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Total iterations: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20" name="Google Shape;42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6625" y="1878025"/>
            <a:ext cx="6018551" cy="251305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52"/>
          <p:cNvSpPr txBox="1"/>
          <p:nvPr/>
        </p:nvSpPr>
        <p:spPr>
          <a:xfrm>
            <a:off x="187800" y="4551200"/>
            <a:ext cx="6914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Notice the n</a:t>
            </a:r>
            <a:r>
              <a:rPr baseline="30000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2</a:t>
            </a: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term. Therefore, we have </a:t>
            </a:r>
            <a:r>
              <a:rPr b="1"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quadratic</a:t>
            </a:r>
            <a:r>
              <a:rPr lang="en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running time</a:t>
            </a:r>
            <a:endParaRPr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422" name="Google Shape;422;p52"/>
          <p:cNvCxnSpPr>
            <a:endCxn id="420" idx="1"/>
          </p:cNvCxnSpPr>
          <p:nvPr/>
        </p:nvCxnSpPr>
        <p:spPr>
          <a:xfrm flipH="1">
            <a:off x="2046625" y="2763150"/>
            <a:ext cx="3597600" cy="37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3" name="Google Shape;423;p52"/>
          <p:cNvSpPr txBox="1"/>
          <p:nvPr/>
        </p:nvSpPr>
        <p:spPr>
          <a:xfrm>
            <a:off x="503800" y="3093650"/>
            <a:ext cx="3896700" cy="12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 m = i + 1, then 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= 0 =&gt; m = 0 + 1 = 1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-"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= n - 1 =&gt; m = (n - 1) + 1 = n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PLEASE ask if you are confused </a:t>
            </a:r>
            <a:endParaRPr i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4" name="Google Shape;424;p52"/>
          <p:cNvSpPr txBox="1"/>
          <p:nvPr/>
        </p:nvSpPr>
        <p:spPr>
          <a:xfrm>
            <a:off x="5974500" y="4551200"/>
            <a:ext cx="3169500" cy="2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Fix</a:t>
            </a: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after seminar: note about indices only applies to outer loop</a:t>
            </a:r>
            <a:endParaRPr i="1" sz="10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3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Past Exam Question (F23)</a:t>
            </a:r>
            <a:endParaRPr/>
          </a:p>
        </p:txBody>
      </p:sp>
      <p:pic>
        <p:nvPicPr>
          <p:cNvPr id="430" name="Google Shape;430;p53" title="carbon(3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50" y="1316400"/>
            <a:ext cx="6666924" cy="31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53"/>
          <p:cNvSpPr txBox="1"/>
          <p:nvPr/>
        </p:nvSpPr>
        <p:spPr>
          <a:xfrm>
            <a:off x="7061100" y="1440550"/>
            <a:ext cx="1865700" cy="23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Count comparisons: != and ==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want: # of  comparisons in worst case given len(lst) = n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4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</a:t>
            </a:r>
            <a:endParaRPr/>
          </a:p>
        </p:txBody>
      </p:sp>
      <p:sp>
        <p:nvSpPr>
          <p:cNvPr id="437" name="Google Shape;437;p54"/>
          <p:cNvSpPr txBox="1"/>
          <p:nvPr/>
        </p:nvSpPr>
        <p:spPr>
          <a:xfrm>
            <a:off x="296125" y="1500175"/>
            <a:ext cx="85518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Worst case: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 no early exit, all code runs. No two nonzero elements sum to zero, or only last two elements are nonzero and sum to zero. </a:t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Outer for loop: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 will run with indices from 0 to n-1 (i.e., n times)</a:t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Inner loop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: for </a:t>
            </a:r>
            <a:r>
              <a:rPr baseline="30000"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i</a:t>
            </a: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th iteration of the outer loop, inner loop runs (n-1)-(i+1)+1=n-1 times. The inner loop has 2 comparisons, namely != and ==. </a:t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F1F1F"/>
                </a:solidFill>
                <a:latin typeface="DM Sans"/>
                <a:ea typeface="DM Sans"/>
                <a:cs typeface="DM Sans"/>
                <a:sym typeface="DM Sans"/>
              </a:rPr>
              <a:t>Number of comparisons:</a:t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38" name="Google Shape;438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9338" y="3871200"/>
            <a:ext cx="4505325" cy="7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54"/>
          <p:cNvSpPr txBox="1"/>
          <p:nvPr/>
        </p:nvSpPr>
        <p:spPr>
          <a:xfrm>
            <a:off x="393600" y="4642725"/>
            <a:ext cx="3756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Quadratic run time!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0" name="Google Shape;440;p54"/>
          <p:cNvSpPr txBox="1"/>
          <p:nvPr/>
        </p:nvSpPr>
        <p:spPr>
          <a:xfrm>
            <a:off x="5084025" y="4642725"/>
            <a:ext cx="3711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Fix after seminar: added additional scenario for worst case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Past Exam Question (AGAIN) </a:t>
            </a:r>
            <a:r>
              <a:rPr lang="en"/>
              <a:t>(F23)</a:t>
            </a:r>
            <a:endParaRPr/>
          </a:p>
        </p:txBody>
      </p:sp>
      <p:pic>
        <p:nvPicPr>
          <p:cNvPr id="446" name="Google Shape;446;p55" title="carbon(3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150" y="1316400"/>
            <a:ext cx="6666924" cy="31391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55"/>
          <p:cNvSpPr txBox="1"/>
          <p:nvPr/>
        </p:nvSpPr>
        <p:spPr>
          <a:xfrm>
            <a:off x="7061100" y="1440550"/>
            <a:ext cx="1865700" cy="23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Count comparisons: != and ==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We want: # of  comparisons in </a:t>
            </a: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best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case given len(lst) = n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highlight>
                <a:srgbClr val="00FF0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</a:t>
            </a:r>
            <a:endParaRPr/>
          </a:p>
        </p:txBody>
      </p:sp>
      <p:sp>
        <p:nvSpPr>
          <p:cNvPr id="453" name="Google Shape;453;p56"/>
          <p:cNvSpPr txBox="1"/>
          <p:nvPr/>
        </p:nvSpPr>
        <p:spPr>
          <a:xfrm>
            <a:off x="267650" y="1424800"/>
            <a:ext cx="64470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First two elements are nonzero and sum to zero. e.g.,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54" name="Google Shape;454;p56" title="IMG_201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7550" y="1968950"/>
            <a:ext cx="4258700" cy="2438526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56"/>
          <p:cNvSpPr txBox="1"/>
          <p:nvPr/>
        </p:nvSpPr>
        <p:spPr>
          <a:xfrm>
            <a:off x="267650" y="4636550"/>
            <a:ext cx="7226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If-statement only needs to run once =&gt; 2 comparisons. Constant run time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Past Exam Question (W 2024)</a:t>
            </a:r>
            <a:endParaRPr/>
          </a:p>
        </p:txBody>
      </p:sp>
      <p:sp>
        <p:nvSpPr>
          <p:cNvPr id="461" name="Google Shape;461;p57"/>
          <p:cNvSpPr txBox="1"/>
          <p:nvPr/>
        </p:nvSpPr>
        <p:spPr>
          <a:xfrm>
            <a:off x="5980775" y="1803456"/>
            <a:ext cx="2563200" cy="28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How many </a:t>
            </a:r>
            <a:r>
              <a:rPr b="1" i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comparisons</a:t>
            </a:r>
            <a:r>
              <a:rPr i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would be executed on one call to this function with an argument of length</a:t>
            </a:r>
            <a:r>
              <a:rPr lang="en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600">
                <a:solidFill>
                  <a:schemeClr val="dk2"/>
                </a:solidFill>
                <a:highlight>
                  <a:srgbClr val="9E9E9E"/>
                </a:highlight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600">
                <a:solidFill>
                  <a:srgbClr val="FFFFFF"/>
                </a:solidFill>
                <a:highlight>
                  <a:srgbClr val="9E9E9E"/>
                </a:highlight>
                <a:latin typeface="Roboto Mono"/>
                <a:ea typeface="Roboto Mono"/>
                <a:cs typeface="Roboto Mono"/>
                <a:sym typeface="Roboto Mono"/>
              </a:rPr>
              <a:t>n </a:t>
            </a:r>
            <a:r>
              <a:rPr lang="en" sz="1600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i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that produces the </a:t>
            </a:r>
            <a:r>
              <a:rPr b="1" i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worst-case</a:t>
            </a:r>
            <a:r>
              <a:rPr i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? Explain and show all your work. </a:t>
            </a:r>
            <a:r>
              <a:rPr b="1" i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Is the worst-case constant, linear,</a:t>
            </a:r>
            <a:endParaRPr b="1" i="1"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or quadratic?</a:t>
            </a:r>
            <a:endParaRPr b="1" i="1"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62" name="Google Shape;462;p57" title="carbon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25" y="1601275"/>
            <a:ext cx="5100351" cy="241595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57"/>
          <p:cNvSpPr txBox="1"/>
          <p:nvPr/>
        </p:nvSpPr>
        <p:spPr>
          <a:xfrm>
            <a:off x="311725" y="4148075"/>
            <a:ext cx="3756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Note: </a:t>
            </a:r>
            <a:r>
              <a:rPr b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 if statement is 1 comparison</a:t>
            </a:r>
            <a:endParaRPr b="1"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4" name="Google Shape;464;p57"/>
          <p:cNvSpPr txBox="1"/>
          <p:nvPr/>
        </p:nvSpPr>
        <p:spPr>
          <a:xfrm>
            <a:off x="334525" y="4663825"/>
            <a:ext cx="3711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Fix after seminar: clarified what a comparison was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</a:t>
            </a:r>
            <a:endParaRPr/>
          </a:p>
        </p:txBody>
      </p:sp>
      <p:sp>
        <p:nvSpPr>
          <p:cNvPr id="470" name="Google Shape;470;p58"/>
          <p:cNvSpPr txBox="1"/>
          <p:nvPr/>
        </p:nvSpPr>
        <p:spPr>
          <a:xfrm>
            <a:off x="311725" y="1446850"/>
            <a:ext cx="85770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Worst case: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are assuming the worst case scenario, meaning that there is no early exit. Hence, every line of code is executed.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Worst case happens when none of the elements is another elements square. (or last and only last element is the square of itself e.g., 0 or 1). – Early exit will happen at end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71" name="Google Shape;471;p58" title="carbon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7400" y="2810275"/>
            <a:ext cx="5360124" cy="233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</a:t>
            </a:r>
            <a:endParaRPr/>
          </a:p>
        </p:txBody>
      </p:sp>
      <p:sp>
        <p:nvSpPr>
          <p:cNvPr id="477" name="Google Shape;477;p59"/>
          <p:cNvSpPr txBox="1"/>
          <p:nvPr/>
        </p:nvSpPr>
        <p:spPr>
          <a:xfrm>
            <a:off x="311725" y="2330550"/>
            <a:ext cx="5556600" cy="1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Outer loop: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one iteration for each element in the list – since </a:t>
            </a:r>
            <a:r>
              <a:rPr lang="en" sz="1600">
                <a:solidFill>
                  <a:schemeClr val="lt1"/>
                </a:solidFill>
                <a:highlight>
                  <a:srgbClr val="9E9E9E"/>
                </a:highlight>
                <a:latin typeface="Roboto Mono"/>
                <a:ea typeface="Roboto Mono"/>
                <a:cs typeface="Roboto Mono"/>
                <a:sym typeface="Roboto Mono"/>
              </a:rPr>
              <a:t> len(L) = n </a:t>
            </a:r>
            <a:r>
              <a:rPr lang="en" sz="1700"/>
              <a:t> 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(as given in the question) we have </a:t>
            </a:r>
            <a:r>
              <a:rPr lang="en" sz="1600">
                <a:solidFill>
                  <a:schemeClr val="lt1"/>
                </a:solidFill>
                <a:highlight>
                  <a:srgbClr val="9E9E9E"/>
                </a:highlight>
                <a:latin typeface="DM Sans"/>
                <a:ea typeface="DM Sans"/>
                <a:cs typeface="DM Sans"/>
                <a:sym typeface="DM Sans"/>
              </a:rPr>
              <a:t> n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iterations of the outer loop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Inner loop: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similarly, there are </a:t>
            </a:r>
            <a:r>
              <a:rPr lang="en" sz="1600">
                <a:solidFill>
                  <a:schemeClr val="lt1"/>
                </a:solidFill>
                <a:highlight>
                  <a:srgbClr val="9E9E9E"/>
                </a:highlight>
                <a:latin typeface="DM Sans"/>
                <a:ea typeface="DM Sans"/>
                <a:cs typeface="DM Sans"/>
                <a:sym typeface="DM Sans"/>
              </a:rPr>
              <a:t> n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iterations of the inner loop.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78" name="Google Shape;478;p59" title="carbon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2650" y="2608925"/>
            <a:ext cx="2886200" cy="136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6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</a:t>
            </a:r>
            <a:endParaRPr/>
          </a:p>
        </p:txBody>
      </p:sp>
      <p:sp>
        <p:nvSpPr>
          <p:cNvPr id="484" name="Google Shape;484;p60"/>
          <p:cNvSpPr txBox="1"/>
          <p:nvPr/>
        </p:nvSpPr>
        <p:spPr>
          <a:xfrm>
            <a:off x="311725" y="1679088"/>
            <a:ext cx="5682000" cy="21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Total Comparisons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:</a:t>
            </a: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There is </a:t>
            </a: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one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comparison for each iteration of the inner loop. The inner loop runs </a:t>
            </a: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times for each iteration of the outer loop. The outer loop runs </a:t>
            </a: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n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times. Therefore, there are  </a:t>
            </a:r>
            <a:r>
              <a:rPr lang="en" sz="1600">
                <a:solidFill>
                  <a:schemeClr val="dk2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 x n x 1 = n</a:t>
            </a:r>
            <a:r>
              <a:rPr baseline="30000" lang="en" sz="1600">
                <a:solidFill>
                  <a:schemeClr val="dk2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aseline="30000" lang="en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700"/>
              <a:t> 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comparisons in the worst case. 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Linear, Constant, or Quadratic? </a:t>
            </a:r>
            <a:r>
              <a:rPr lang="en" sz="1600">
                <a:solidFill>
                  <a:schemeClr val="dk2"/>
                </a:solidFill>
                <a:highlight>
                  <a:srgbClr val="FFFF00"/>
                </a:highlight>
                <a:latin typeface="DM Sans"/>
                <a:ea typeface="DM Sans"/>
                <a:cs typeface="DM Sans"/>
                <a:sym typeface="DM Sans"/>
              </a:rPr>
              <a:t>Quadratic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– note the </a:t>
            </a:r>
            <a:r>
              <a:rPr lang="en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baseline="30000" lang="en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" sz="16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term in the n.o. Comparisons</a:t>
            </a:r>
            <a:endParaRPr sz="16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85" name="Google Shape;485;p60" title="carbon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9725" y="2519588"/>
            <a:ext cx="2592601" cy="1228076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60"/>
          <p:cNvSpPr txBox="1"/>
          <p:nvPr/>
        </p:nvSpPr>
        <p:spPr>
          <a:xfrm>
            <a:off x="311725" y="4237975"/>
            <a:ext cx="5856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Note: If we counted a == as a comparison, there would be 2n</a:t>
            </a:r>
            <a:r>
              <a:rPr baseline="30000"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i="1"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comparisons. False values do not cause short-circuit evaluations with the or operator</a:t>
            </a:r>
            <a:endParaRPr/>
          </a:p>
        </p:txBody>
      </p:sp>
      <p:sp>
        <p:nvSpPr>
          <p:cNvPr id="487" name="Google Shape;487;p60"/>
          <p:cNvSpPr txBox="1"/>
          <p:nvPr/>
        </p:nvSpPr>
        <p:spPr>
          <a:xfrm>
            <a:off x="6239725" y="4330375"/>
            <a:ext cx="2665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Fix after seminar: clarified n</a:t>
            </a:r>
            <a:r>
              <a:rPr baseline="30000"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vs 2n</a:t>
            </a:r>
            <a:r>
              <a:rPr baseline="30000"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2 </a:t>
            </a: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confusion. Removed </a:t>
            </a: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redundant</a:t>
            </a:r>
            <a:r>
              <a:rPr i="1" lang="en"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repetition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61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 4: Test Cases &amp; Unit Testing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 to Testing</a:t>
            </a:r>
            <a:endParaRPr/>
          </a:p>
        </p:txBody>
      </p:sp>
      <p:sp>
        <p:nvSpPr>
          <p:cNvPr id="498" name="Google Shape;498;p62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Testing is used to confirm the correctness of an application. There are many types of testing but we will focus on </a:t>
            </a: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unit tests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Unit Tests - used for testing in isolation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Doctest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Mainly as an example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Around 3-4 examples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Unit Testing (</a:t>
            </a: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Preferred</a:t>
            </a: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Better Maintainability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As many as needed/wanted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○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Can test more conditions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3"/>
          <p:cNvSpPr/>
          <p:nvPr/>
        </p:nvSpPr>
        <p:spPr>
          <a:xfrm>
            <a:off x="25" y="824525"/>
            <a:ext cx="9144000" cy="939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4" name="Google Shape;504;p63"/>
          <p:cNvSpPr txBox="1"/>
          <p:nvPr>
            <p:ph type="title"/>
          </p:nvPr>
        </p:nvSpPr>
        <p:spPr>
          <a:xfrm>
            <a:off x="311725" y="2008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Tests - UnitTest </a:t>
            </a:r>
            <a:r>
              <a:rPr lang="en"/>
              <a:t>Module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05" name="Google Shape;50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825" y="981201"/>
            <a:ext cx="2870357" cy="4031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63"/>
          <p:cNvSpPr/>
          <p:nvPr/>
        </p:nvSpPr>
        <p:spPr>
          <a:xfrm>
            <a:off x="144650" y="981200"/>
            <a:ext cx="2948700" cy="40317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UnitTest Summary</a:t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603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Import the unittest module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603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Test file in same folder (directory) as the function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603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Each function tested is its own TestCase class, with each function being a different test case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603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Modules vs Libraries vs Packages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603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if __name__ == “__main__”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07" name="Google Shape;507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8800" y="1060577"/>
            <a:ext cx="5639726" cy="3634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64"/>
          <p:cNvSpPr txBox="1"/>
          <p:nvPr>
            <p:ph type="title"/>
          </p:nvPr>
        </p:nvSpPr>
        <p:spPr>
          <a:xfrm>
            <a:off x="311725" y="500925"/>
            <a:ext cx="3706500" cy="85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File Structure</a:t>
            </a:r>
            <a:endParaRPr b="1"/>
          </a:p>
        </p:txBody>
      </p:sp>
      <p:pic>
        <p:nvPicPr>
          <p:cNvPr id="513" name="Google Shape;51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0236" y="88837"/>
            <a:ext cx="2728225" cy="49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25" y="1678800"/>
            <a:ext cx="3759450" cy="256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6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Choosing Test Cases</a:t>
            </a:r>
            <a:endParaRPr/>
          </a:p>
        </p:txBody>
      </p:sp>
      <p:sp>
        <p:nvSpPr>
          <p:cNvPr id="520" name="Google Shape;520;p65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Know what the function does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Strings? Numbers? Floats? Lists?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Mutation?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Loops?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Forget how the function works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Test with valid inputs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One test for each test case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Write as many as you can think of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and Output of Functions</a:t>
            </a:r>
            <a:endParaRPr/>
          </a:p>
        </p:txBody>
      </p:sp>
      <p:sp>
        <p:nvSpPr>
          <p:cNvPr id="526" name="Google Shape;526;p66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Strings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Empty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Single/Many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Upper/lowercase/special characters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Numbers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Zero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Positive/negative/even/odd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Decimals ( if allowed )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7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Input and Output of Functions</a:t>
            </a:r>
            <a:endParaRPr/>
          </a:p>
        </p:txBody>
      </p:sp>
      <p:sp>
        <p:nvSpPr>
          <p:cNvPr id="532" name="Google Shape;532;p67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Mutation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Check if original list is mutated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Lists/Dictionaries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Empty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Single/Many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Combination of all allowed inputs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●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Loops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00"/>
              <a:buFont typeface="Roboto"/>
              <a:buChar char="○"/>
            </a:pPr>
            <a:r>
              <a:rPr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Off by one errors</a:t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33" name="Google Shape;53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749" y="1771974"/>
            <a:ext cx="3675400" cy="265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68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Case Examples</a:t>
            </a:r>
            <a:endParaRPr/>
          </a:p>
        </p:txBody>
      </p:sp>
      <p:sp>
        <p:nvSpPr>
          <p:cNvPr id="539" name="Google Shape;539;p68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b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ef containsElement(lst: List[int], item: int) -&gt; boolean:</a:t>
            </a:r>
            <a:endParaRPr b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 &gt;&gt;&gt; returns whether the item appears in lst</a:t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40" name="Google Shape;540;p68"/>
          <p:cNvGraphicFramePr/>
          <p:nvPr/>
        </p:nvGraphicFramePr>
        <p:xfrm>
          <a:off x="495800" y="242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{0D081812-C643-43D1-B820-F4B4CE5853F8}</a:tableStyleId>
              </a:tblPr>
              <a:tblGrid>
                <a:gridCol w="4474800"/>
                <a:gridCol w="1708625"/>
                <a:gridCol w="991000"/>
                <a:gridCol w="1069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Description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lst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item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Return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69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Case </a:t>
            </a:r>
            <a:r>
              <a:rPr lang="en"/>
              <a:t>Examples</a:t>
            </a:r>
            <a:endParaRPr/>
          </a:p>
        </p:txBody>
      </p:sp>
      <p:sp>
        <p:nvSpPr>
          <p:cNvPr id="546" name="Google Shape;546;p69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def containsElement(lst: List[int], item: int) -&gt; boolean:</a:t>
            </a:r>
            <a:endParaRPr b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 &gt;&gt;&gt; returns whether the item appears in lst</a:t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47" name="Google Shape;547;p69"/>
          <p:cNvGraphicFramePr/>
          <p:nvPr/>
        </p:nvGraphicFramePr>
        <p:xfrm>
          <a:off x="495800" y="242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{0D081812-C643-43D1-B820-F4B4CE5853F8}</a:tableStyleId>
              </a:tblPr>
              <a:tblGrid>
                <a:gridCol w="4474800"/>
                <a:gridCol w="1708625"/>
                <a:gridCol w="991000"/>
                <a:gridCol w="10692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Description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lst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item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Return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Empty list, any integer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False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Element appears as the only item in the list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[5]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True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List has one element, but item does not appear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[5]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False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List has multiple elements, and item appears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[1, 2, 3, 4, 5]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True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List has multiple elements, but item doesn't appear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[1, 2, 3, 4, 6, 7]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False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70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Case </a:t>
            </a:r>
            <a:r>
              <a:rPr lang="en"/>
              <a:t>Examples</a:t>
            </a:r>
            <a:endParaRPr/>
          </a:p>
        </p:txBody>
      </p:sp>
      <p:sp>
        <p:nvSpPr>
          <p:cNvPr id="553" name="Google Shape;553;p70"/>
          <p:cNvSpPr txBox="1"/>
          <p:nvPr/>
        </p:nvSpPr>
        <p:spPr>
          <a:xfrm>
            <a:off x="336400" y="1454075"/>
            <a:ext cx="8344500" cy="32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def mergeSort(lst: List[int]) -&gt; None:</a:t>
            </a:r>
            <a:endParaRPr b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 &gt;&gt;&gt; sorts the list ‘lst’ according to merge sort</a:t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54" name="Google Shape;554;p70"/>
          <p:cNvGraphicFramePr/>
          <p:nvPr/>
        </p:nvGraphicFramePr>
        <p:xfrm>
          <a:off x="495800" y="2425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{0D081812-C643-43D1-B820-F4B4CE5853F8}</a:tableStyleId>
              </a:tblPr>
              <a:tblGrid>
                <a:gridCol w="4387450"/>
                <a:gridCol w="1795975"/>
                <a:gridCol w="2001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Description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lst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Return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71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 Case </a:t>
            </a:r>
            <a:r>
              <a:rPr lang="en"/>
              <a:t>Examples</a:t>
            </a:r>
            <a:endParaRPr/>
          </a:p>
        </p:txBody>
      </p:sp>
      <p:sp>
        <p:nvSpPr>
          <p:cNvPr id="560" name="Google Shape;560;p71"/>
          <p:cNvSpPr txBox="1"/>
          <p:nvPr/>
        </p:nvSpPr>
        <p:spPr>
          <a:xfrm>
            <a:off x="336400" y="1454075"/>
            <a:ext cx="85206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d</a:t>
            </a:r>
            <a:r>
              <a:rPr b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ef mergeSort(lst: List[int]) -&gt; None:</a:t>
            </a:r>
            <a:endParaRPr b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 &gt;&gt;&gt; sorts the list ‘lst’ according to merge sort</a:t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61" name="Google Shape;561;p71"/>
          <p:cNvGraphicFramePr/>
          <p:nvPr/>
        </p:nvGraphicFramePr>
        <p:xfrm>
          <a:off x="479475" y="2202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{0D081812-C643-43D1-B820-F4B4CE5853F8}</a:tableStyleId>
              </a:tblPr>
              <a:tblGrid>
                <a:gridCol w="4387450"/>
                <a:gridCol w="1795975"/>
                <a:gridCol w="20016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Description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lst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Modified lst</a:t>
                      </a:r>
                      <a:endParaRPr b="1"/>
                    </a:p>
                  </a:txBody>
                  <a:tcPr marT="91425" marB="91425" marR="91425" marL="91425">
                    <a:solidFill>
                      <a:srgbClr val="D9D2E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Empty list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Single element list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[2]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[2]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Many element list, all the same number, even length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[3, 3, 3, 3]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[3, 3, 3, 3]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Many element list, all negative, odd length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[-3, -5, -7, -1 -2]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[-7, -5, -3, -2, -1]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Many element list, mixed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[1, 4, 0, -5, 9, -2]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[-5. -2, 0, 1, 4, 9]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Many element list, already sorted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[1, 2, 3, 4, 5]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[1, 2, 3, 4, 5]</a:t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562" name="Google Shape;562;p71"/>
          <p:cNvSpPr txBox="1"/>
          <p:nvPr/>
        </p:nvSpPr>
        <p:spPr>
          <a:xfrm>
            <a:off x="424281" y="2086771"/>
            <a:ext cx="83124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3" name="Google Shape;563;p71"/>
          <p:cNvSpPr txBox="1"/>
          <p:nvPr/>
        </p:nvSpPr>
        <p:spPr>
          <a:xfrm>
            <a:off x="5381625" y="1454075"/>
            <a:ext cx="3450600" cy="3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rgbClr val="1F1F1F"/>
                </a:solidFill>
                <a:latin typeface="Roboto"/>
                <a:ea typeface="Roboto"/>
                <a:cs typeface="Roboto"/>
                <a:sym typeface="Roboto"/>
              </a:rPr>
              <a:t>Note: Merge sort divides the list by two and arranges each half </a:t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72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Acknowledgments</a:t>
            </a:r>
            <a:endParaRPr/>
          </a:p>
        </p:txBody>
      </p:sp>
      <p:sp>
        <p:nvSpPr>
          <p:cNvPr id="569" name="Google Shape;569;p72"/>
          <p:cNvSpPr txBox="1"/>
          <p:nvPr/>
        </p:nvSpPr>
        <p:spPr>
          <a:xfrm>
            <a:off x="4669900" y="2082475"/>
            <a:ext cx="38607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We would like to thank, </a:t>
            </a:r>
            <a:r>
              <a:rPr b="1" i="1"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Ben (AMACCS Director of CS)</a:t>
            </a:r>
            <a:r>
              <a:rPr b="1"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and </a:t>
            </a:r>
            <a:r>
              <a:rPr b="1" i="1"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Professor Purva </a:t>
            </a:r>
            <a:r>
              <a:rPr b="1" i="1"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Gawde</a:t>
            </a:r>
            <a:r>
              <a:rPr b="1"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b="1" lang="en"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for providing us lecture notes to use as a basis for the review seminar.</a:t>
            </a:r>
            <a:endParaRPr b="1" sz="18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70" name="Google Shape;57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200" y="1583450"/>
            <a:ext cx="3640275" cy="312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73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Feedback Form!</a:t>
            </a:r>
            <a:endParaRPr/>
          </a:p>
        </p:txBody>
      </p:sp>
      <p:sp>
        <p:nvSpPr>
          <p:cNvPr id="576" name="Google Shape;576;p73"/>
          <p:cNvSpPr txBox="1"/>
          <p:nvPr/>
        </p:nvSpPr>
        <p:spPr>
          <a:xfrm>
            <a:off x="951026" y="1383487"/>
            <a:ext cx="7242000" cy="3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Please fill out the feedback form below:</a:t>
            </a:r>
            <a:endParaRPr sz="13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77" name="Google Shape;577;p73" title="Qpc6lrOSKbZszi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7737" y="1770187"/>
            <a:ext cx="3068515" cy="3068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