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</p:sldIdLst>
  <p:sldSz cy="5143500" cx="9144000"/>
  <p:notesSz cx="6858000" cy="9144000"/>
  <p:embeddedFontLst>
    <p:embeddedFont>
      <p:font typeface="Roboto"/>
      <p:regular r:id="rId87"/>
      <p:bold r:id="rId88"/>
      <p:italic r:id="rId89"/>
      <p:boldItalic r:id="rId90"/>
    </p:embeddedFont>
    <p:embeddedFont>
      <p:font typeface="Roboto Mono"/>
      <p:regular r:id="rId91"/>
      <p:bold r:id="rId92"/>
      <p:italic r:id="rId93"/>
      <p:boldItalic r:id="rId94"/>
    </p:embeddedFont>
    <p:embeddedFont>
      <p:font typeface="Merriweather"/>
      <p:regular r:id="rId95"/>
      <p:bold r:id="rId96"/>
      <p:italic r:id="rId97"/>
      <p:boldItalic r:id="rId98"/>
    </p:embeddedFont>
    <p:embeddedFont>
      <p:font typeface="DM Sans"/>
      <p:regular r:id="rId99"/>
      <p:bold r:id="rId100"/>
      <p:italic r:id="rId101"/>
      <p:boldItalic r:id="rId10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Kevin Yu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D970B15-A5CA-44A5-82FF-445D168B8CF3}">
  <a:tblStyle styleId="{3D970B15-A5CA-44A5-82FF-445D168B8C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102" Type="http://schemas.openxmlformats.org/officeDocument/2006/relationships/font" Target="fonts/DMSans-boldItalic.fntdata"/><Relationship Id="rId101" Type="http://schemas.openxmlformats.org/officeDocument/2006/relationships/font" Target="fonts/DMSans-italic.fntdata"/><Relationship Id="rId100" Type="http://schemas.openxmlformats.org/officeDocument/2006/relationships/font" Target="fonts/DMSans-bold.fntdata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95" Type="http://schemas.openxmlformats.org/officeDocument/2006/relationships/font" Target="fonts/Merriweather-regular.fntdata"/><Relationship Id="rId94" Type="http://schemas.openxmlformats.org/officeDocument/2006/relationships/font" Target="fonts/RobotoMono-boldItalic.fntdata"/><Relationship Id="rId97" Type="http://schemas.openxmlformats.org/officeDocument/2006/relationships/font" Target="fonts/Merriweather-italic.fntdata"/><Relationship Id="rId96" Type="http://schemas.openxmlformats.org/officeDocument/2006/relationships/font" Target="fonts/Merriweather-bold.fntdata"/><Relationship Id="rId11" Type="http://schemas.openxmlformats.org/officeDocument/2006/relationships/slide" Target="slides/slide4.xml"/><Relationship Id="rId99" Type="http://schemas.openxmlformats.org/officeDocument/2006/relationships/font" Target="fonts/DMSans-regular.fntdata"/><Relationship Id="rId10" Type="http://schemas.openxmlformats.org/officeDocument/2006/relationships/slide" Target="slides/slide3.xml"/><Relationship Id="rId98" Type="http://schemas.openxmlformats.org/officeDocument/2006/relationships/font" Target="fonts/Merriweather-boldItalic.fnt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91" Type="http://schemas.openxmlformats.org/officeDocument/2006/relationships/font" Target="fonts/RobotoMono-regular.fntdata"/><Relationship Id="rId90" Type="http://schemas.openxmlformats.org/officeDocument/2006/relationships/font" Target="fonts/Roboto-boldItalic.fntdata"/><Relationship Id="rId93" Type="http://schemas.openxmlformats.org/officeDocument/2006/relationships/font" Target="fonts/RobotoMono-italic.fntdata"/><Relationship Id="rId92" Type="http://schemas.openxmlformats.org/officeDocument/2006/relationships/font" Target="fonts/RobotoMono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84" Type="http://schemas.openxmlformats.org/officeDocument/2006/relationships/slide" Target="slides/slide77.xml"/><Relationship Id="rId83" Type="http://schemas.openxmlformats.org/officeDocument/2006/relationships/slide" Target="slides/slide76.xml"/><Relationship Id="rId86" Type="http://schemas.openxmlformats.org/officeDocument/2006/relationships/slide" Target="slides/slide79.xml"/><Relationship Id="rId85" Type="http://schemas.openxmlformats.org/officeDocument/2006/relationships/slide" Target="slides/slide78.xml"/><Relationship Id="rId88" Type="http://schemas.openxmlformats.org/officeDocument/2006/relationships/font" Target="fonts/Roboto-bold.fntdata"/><Relationship Id="rId87" Type="http://schemas.openxmlformats.org/officeDocument/2006/relationships/font" Target="fonts/Roboto-regular.fntdata"/><Relationship Id="rId89" Type="http://schemas.openxmlformats.org/officeDocument/2006/relationships/font" Target="fonts/Roboto-italic.fntdata"/><Relationship Id="rId80" Type="http://schemas.openxmlformats.org/officeDocument/2006/relationships/slide" Target="slides/slide73.xml"/><Relationship Id="rId82" Type="http://schemas.openxmlformats.org/officeDocument/2006/relationships/slide" Target="slides/slide75.xml"/><Relationship Id="rId81" Type="http://schemas.openxmlformats.org/officeDocument/2006/relationships/slide" Target="slides/slide74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5" Type="http://schemas.openxmlformats.org/officeDocument/2006/relationships/commentAuthors" Target="commentAuthors.xml"/><Relationship Id="rId6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3" Type="http://schemas.openxmlformats.org/officeDocument/2006/relationships/slide" Target="slides/slide66.xml"/><Relationship Id="rId72" Type="http://schemas.openxmlformats.org/officeDocument/2006/relationships/slide" Target="slides/slide65.xml"/><Relationship Id="rId75" Type="http://schemas.openxmlformats.org/officeDocument/2006/relationships/slide" Target="slides/slide68.xml"/><Relationship Id="rId74" Type="http://schemas.openxmlformats.org/officeDocument/2006/relationships/slide" Target="slides/slide67.xml"/><Relationship Id="rId77" Type="http://schemas.openxmlformats.org/officeDocument/2006/relationships/slide" Target="slides/slide70.xml"/><Relationship Id="rId76" Type="http://schemas.openxmlformats.org/officeDocument/2006/relationships/slide" Target="slides/slide69.xml"/><Relationship Id="rId79" Type="http://schemas.openxmlformats.org/officeDocument/2006/relationships/slide" Target="slides/slide72.xml"/><Relationship Id="rId78" Type="http://schemas.openxmlformats.org/officeDocument/2006/relationships/slide" Target="slides/slide71.xml"/><Relationship Id="rId71" Type="http://schemas.openxmlformats.org/officeDocument/2006/relationships/slide" Target="slides/slide64.xml"/><Relationship Id="rId70" Type="http://schemas.openxmlformats.org/officeDocument/2006/relationships/slide" Target="slides/slide63.xml"/><Relationship Id="rId62" Type="http://schemas.openxmlformats.org/officeDocument/2006/relationships/slide" Target="slides/slide55.xml"/><Relationship Id="rId61" Type="http://schemas.openxmlformats.org/officeDocument/2006/relationships/slide" Target="slides/slide54.xml"/><Relationship Id="rId64" Type="http://schemas.openxmlformats.org/officeDocument/2006/relationships/slide" Target="slides/slide57.xml"/><Relationship Id="rId63" Type="http://schemas.openxmlformats.org/officeDocument/2006/relationships/slide" Target="slides/slide56.xml"/><Relationship Id="rId66" Type="http://schemas.openxmlformats.org/officeDocument/2006/relationships/slide" Target="slides/slide59.xml"/><Relationship Id="rId65" Type="http://schemas.openxmlformats.org/officeDocument/2006/relationships/slide" Target="slides/slide58.xml"/><Relationship Id="rId68" Type="http://schemas.openxmlformats.org/officeDocument/2006/relationships/slide" Target="slides/slide61.xml"/><Relationship Id="rId67" Type="http://schemas.openxmlformats.org/officeDocument/2006/relationships/slide" Target="slides/slide60.xml"/><Relationship Id="rId60" Type="http://schemas.openxmlformats.org/officeDocument/2006/relationships/slide" Target="slides/slide53.xml"/><Relationship Id="rId69" Type="http://schemas.openxmlformats.org/officeDocument/2006/relationships/slide" Target="slides/slide6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55" Type="http://schemas.openxmlformats.org/officeDocument/2006/relationships/slide" Target="slides/slide48.xml"/><Relationship Id="rId54" Type="http://schemas.openxmlformats.org/officeDocument/2006/relationships/slide" Target="slides/slide47.xml"/><Relationship Id="rId57" Type="http://schemas.openxmlformats.org/officeDocument/2006/relationships/slide" Target="slides/slide50.xml"/><Relationship Id="rId56" Type="http://schemas.openxmlformats.org/officeDocument/2006/relationships/slide" Target="slides/slide49.xml"/><Relationship Id="rId59" Type="http://schemas.openxmlformats.org/officeDocument/2006/relationships/slide" Target="slides/slide52.xml"/><Relationship Id="rId58" Type="http://schemas.openxmlformats.org/officeDocument/2006/relationships/slide" Target="slides/slide51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5-10-31T19:31:09.335">
    <p:pos x="196" y="315"/>
    <p:text>Might have to omit this example depending on time constraints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9d90362a0d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9d90362a0d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a0522a8039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a0522a8039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8dbaf8e5c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8dbaf8e5c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8dbaf8e5cb_0_5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8dbaf8e5cb_0_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a06334d535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a06334d535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9fac34e52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9fac34e52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9fac34e528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9fac34e528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8dbaf8e5cb_0_5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8dbaf8e5cb_0_5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9d54e22657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9d54e22657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Double check ans - i </a:t>
            </a:r>
            <a:r>
              <a:rPr lang="en"/>
              <a:t>believe</a:t>
            </a:r>
            <a:r>
              <a:rPr lang="en"/>
              <a:t> that instantiating two diff lists even of same content, would give two diff ids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94f9c28c6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94f9c28c6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9f3118ef96_3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9f3118ef96_3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9f3118ef96_3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9f3118ef96_3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a019c453c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a019c453c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8dbaf8e5cb_0_5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8dbaf8e5cb_0_5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94f9c28c6a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94f9c28c6a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94f9c28c6a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394f9c28c6a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94f9c28c6a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394f9c28c6a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94f9c28c6a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94f9c28c6a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94f9c28c6a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94f9c28c6a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9f3118ef96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9f3118ef96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94f9c28c6a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94f9c28c6a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94f9c28c6a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94f9c28c6a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94f9c28c6a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94f9c28c6a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94f9c28c6a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394f9c28c6a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94a088d24f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94a088d24f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94f9c28c6a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94f9c28c6a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94f9c28c6a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394f9c28c6a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39d54e22657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39d54e22657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94f9c28c6a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394f9c28c6a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9d54e22657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39d54e22657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9e09e0778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39e09e0778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Loops: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For and while loops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Range function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Looping over a list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 methods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Showcase some examples of </a:t>
            </a:r>
            <a:r>
              <a:rPr lang="en"/>
              <a:t>common</a:t>
            </a:r>
            <a:r>
              <a:rPr lang="en"/>
              <a:t> list methods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Strings can be thought of as lists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9e5545905e_1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39e5545905e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9f21dee24d_2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39f21dee24d_2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9fac34e528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39fac34e528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9fac34e528_4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39fac34e528_4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9f21dee24d_2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39f21dee24d_2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9fac34e528_4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39fac34e528_4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39e5545905e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39e5545905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39e5545905e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39e5545905e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39e5545905e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39e5545905e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9e5545905e_1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39e5545905e_1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39e5545905e_1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39e5545905e_1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39e5545905e_1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39e5545905e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94a088d24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394a088d24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394a088d24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394a088d24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39e09e07787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39e09e07787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39f21dee24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39f21dee24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39e09e07787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39e09e07787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9e5545905e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39e5545905e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39e09e07787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39e09e07787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39e09e07787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39e09e07787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39f21dee24d_2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39f21dee24d_2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39e6d484f8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2" name="Google Shape;612;g39e6d484f8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Loops: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For and while loops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Range function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Looping over a list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 methods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Showcase some examples of common list methods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Strings can be thought of as lists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39e6d484f8f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39e6d484f8f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39e6d484f8f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39e6d484f8f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39e6d484f8f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39e6d484f8f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39e6d484f8f_1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39e6d484f8f_1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39e6d484f8f_1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39e6d484f8f_1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3a02029511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3a02029511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39e6d484f8f_1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39e6d484f8f_1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Loops: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For and while loops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Range function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Looping over a list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 methods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Showcase some examples of common list methods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Strings can be thought of as lists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394a088d24f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394a088d24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394a088d24f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" name="Google Shape;690;g394a088d24f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Text overlapping on purpose for animation</a:t>
            </a:r>
            <a:br>
              <a:rPr lang="en"/>
            </a:br>
            <a:r>
              <a:rPr lang="en"/>
              <a:t>It describes two ways of explaining the same thing.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text are,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666666"/>
                </a:solidFill>
                <a:latin typeface="Merriweather"/>
                <a:ea typeface="Merriweather"/>
                <a:cs typeface="Merriweather"/>
                <a:sym typeface="Merriweather"/>
              </a:rPr>
              <a:t>Return True when the sprinkler should be turned on and False when the sprinkler should be turned off.</a:t>
            </a:r>
            <a:endParaRPr b="1" sz="13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666666"/>
                </a:solidFill>
                <a:latin typeface="Merriweather"/>
                <a:ea typeface="Merriweather"/>
                <a:cs typeface="Merriweather"/>
                <a:sym typeface="Merriweather"/>
              </a:rPr>
              <a:t>Returns True if and only if the sprinkler should be turned on.</a:t>
            </a:r>
            <a:endParaRPr b="1" sz="13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3a0522a8039_2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0" name="Google Shape;700;g3a0522a8039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Text overlapping on purpose for animation</a:t>
            </a:r>
            <a:br>
              <a:rPr lang="en"/>
            </a:br>
            <a:r>
              <a:rPr lang="en"/>
              <a:t>It describes two ways of explaining the same thing.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text are,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666666"/>
                </a:solidFill>
                <a:latin typeface="Merriweather"/>
                <a:ea typeface="Merriweather"/>
                <a:cs typeface="Merriweather"/>
                <a:sym typeface="Merriweather"/>
              </a:rPr>
              <a:t>Return True when the sprinkler should be turned on and False when the sprinkler should be turned off.</a:t>
            </a:r>
            <a:endParaRPr b="1" sz="13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666666"/>
                </a:solidFill>
                <a:latin typeface="Merriweather"/>
                <a:ea typeface="Merriweather"/>
                <a:cs typeface="Merriweather"/>
                <a:sym typeface="Merriweather"/>
              </a:rPr>
              <a:t>Returns True if and only if the sprinkler should be turned on.</a:t>
            </a:r>
            <a:endParaRPr b="1" sz="13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39d90362a0d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Google Shape;713;g39d90362a0d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39d90362a0d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39d90362a0d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Text overlapping on purpose for animation</a:t>
            </a:r>
            <a:br>
              <a:rPr lang="en"/>
            </a:br>
            <a:r>
              <a:rPr lang="en"/>
              <a:t>Example of bad and good tests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666666"/>
                </a:solidFill>
                <a:latin typeface="Merriweather"/>
                <a:ea typeface="Merriweather"/>
                <a:cs typeface="Merriweather"/>
                <a:sym typeface="Merriweather"/>
              </a:rPr>
              <a:t>&gt;&gt;&gt; is_sprinkler_on(20.0, NO_RAIN, SUMMER)</a:t>
            </a:r>
            <a:endParaRPr b="1" sz="13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666666"/>
                </a:solidFill>
                <a:latin typeface="Merriweather"/>
                <a:ea typeface="Merriweather"/>
                <a:cs typeface="Merriweather"/>
                <a:sym typeface="Merriweather"/>
              </a:rPr>
              <a:t>True</a:t>
            </a:r>
            <a:endParaRPr b="1" sz="13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666666"/>
                </a:solidFill>
                <a:latin typeface="Merriweather"/>
                <a:ea typeface="Merriweather"/>
                <a:cs typeface="Merriweather"/>
                <a:sym typeface="Merriweather"/>
              </a:rPr>
              <a:t>&gt;&gt;&gt; is_sprinkler_on(10.0, RAIN_EXPECTED, SUMMER)</a:t>
            </a:r>
            <a:endParaRPr b="1" sz="13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666666"/>
                </a:solidFill>
                <a:latin typeface="Merriweather"/>
                <a:ea typeface="Merriweather"/>
                <a:cs typeface="Merriweather"/>
                <a:sym typeface="Merriweather"/>
              </a:rPr>
              <a:t>True</a:t>
            </a:r>
            <a:endParaRPr b="1" sz="13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666666"/>
                </a:solidFill>
                <a:latin typeface="Merriweather"/>
                <a:ea typeface="Merriweather"/>
                <a:cs typeface="Merriweather"/>
                <a:sym typeface="Merriweather"/>
              </a:rPr>
              <a:t>&gt;&gt;&gt; is_sprinkler_on(20.0, NO_RAIN, AUTUMN)</a:t>
            </a:r>
            <a:endParaRPr b="1" sz="13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666666"/>
                </a:solidFill>
                <a:latin typeface="Merriweather"/>
                <a:ea typeface="Merriweather"/>
                <a:cs typeface="Merriweather"/>
                <a:sym typeface="Merriweather"/>
              </a:rPr>
              <a:t>True</a:t>
            </a:r>
            <a:endParaRPr b="1" sz="13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666666"/>
                </a:solidFill>
                <a:latin typeface="Merriweather"/>
                <a:ea typeface="Merriweather"/>
                <a:cs typeface="Merriweather"/>
                <a:sym typeface="Merriweather"/>
              </a:rPr>
              <a:t>&gt;&gt;&gt; is_sprinkler_on(10.0, NO_RAIN, SPRING)</a:t>
            </a:r>
            <a:endParaRPr b="1" sz="13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666666"/>
                </a:solidFill>
                <a:latin typeface="Merriweather"/>
                <a:ea typeface="Merriweather"/>
                <a:cs typeface="Merriweather"/>
                <a:sym typeface="Merriweather"/>
              </a:rPr>
              <a:t>False</a:t>
            </a:r>
            <a:endParaRPr b="1" sz="13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666666"/>
                </a:solidFill>
                <a:latin typeface="Merriweather"/>
                <a:ea typeface="Merriweather"/>
                <a:cs typeface="Merriweather"/>
                <a:sym typeface="Merriweather"/>
              </a:rPr>
              <a:t>&gt;&gt;&gt; is_sprinkler_on(20.0, NO_RAIN, SUMMER)</a:t>
            </a:r>
            <a:endParaRPr b="1" sz="13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666666"/>
                </a:solidFill>
                <a:latin typeface="Merriweather"/>
                <a:ea typeface="Merriweather"/>
                <a:cs typeface="Merriweather"/>
                <a:sym typeface="Merriweather"/>
              </a:rPr>
              <a:t>True</a:t>
            </a:r>
            <a:endParaRPr b="1" sz="13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666666"/>
                </a:solidFill>
                <a:latin typeface="Merriweather"/>
                <a:ea typeface="Merriweather"/>
                <a:cs typeface="Merriweather"/>
                <a:sym typeface="Merriweather"/>
              </a:rPr>
              <a:t>&gt;&gt;&gt; is_sprinkler_on(10.0, RAIN_EXPECTED, SUMMER)</a:t>
            </a:r>
            <a:endParaRPr b="1" sz="13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666666"/>
                </a:solidFill>
                <a:latin typeface="Merriweather"/>
                <a:ea typeface="Merriweather"/>
                <a:cs typeface="Merriweather"/>
                <a:sym typeface="Merriweather"/>
              </a:rPr>
              <a:t>True</a:t>
            </a:r>
            <a:endParaRPr b="1" sz="13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666666"/>
                </a:solidFill>
                <a:latin typeface="Merriweather"/>
                <a:ea typeface="Merriweather"/>
                <a:cs typeface="Merriweather"/>
                <a:sym typeface="Merriweather"/>
              </a:rPr>
              <a:t>&gt;&gt;&gt; is_sprinkler_on(20.0, NO_RAIN, AUTUMN)</a:t>
            </a:r>
            <a:endParaRPr b="1" sz="13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666666"/>
                </a:solidFill>
                <a:latin typeface="Merriweather"/>
                <a:ea typeface="Merriweather"/>
                <a:cs typeface="Merriweather"/>
                <a:sym typeface="Merriweather"/>
              </a:rPr>
              <a:t>True</a:t>
            </a:r>
            <a:endParaRPr b="1" sz="13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666666"/>
                </a:solidFill>
                <a:latin typeface="Merriweather"/>
                <a:ea typeface="Merriweather"/>
                <a:cs typeface="Merriweather"/>
                <a:sym typeface="Merriweather"/>
              </a:rPr>
              <a:t>&gt;&gt;&gt; is_sprinkler_on(10.0, NO_RAIN, SPRING)</a:t>
            </a:r>
            <a:endParaRPr b="1" sz="13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666666"/>
                </a:solidFill>
                <a:latin typeface="Merriweather"/>
                <a:ea typeface="Merriweather"/>
                <a:cs typeface="Merriweather"/>
                <a:sym typeface="Merriweather"/>
              </a:rPr>
              <a:t>False</a:t>
            </a:r>
            <a:endParaRPr b="1" sz="1300">
              <a:solidFill>
                <a:srgbClr val="66666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394a088d24f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394a088d24f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39d90362a0d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9" name="Google Shape;749;g39d90362a0d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39d90362a0d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39d90362a0d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39d90362a0d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39d90362a0d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39d90362a0d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39d90362a0d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39d90362a0d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39d90362a0d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39e51622981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" name="Google Shape;784;g39e51622981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39e5162298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39e5162298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g6ed642a655a9ee5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9" name="Google Shape;799;g6ed642a655a9ee5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6ed642a655a9ee53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6ed642a655a9ee53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39e51622981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39e5162298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gba0d6225d8d66df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0" name="Google Shape;820;gba0d6225d8d66df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3a01ed8fef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3a01ed8fef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9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" type="subTitle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hasCustomPrompt="1"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radig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med">
    <p:push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menti.com/aln5t7odibcj" TargetMode="External"/><Relationship Id="rId4" Type="http://schemas.openxmlformats.org/officeDocument/2006/relationships/hyperlink" Target="https://www.menti.com/aln5t7odibcj" TargetMode="External"/><Relationship Id="rId5" Type="http://schemas.openxmlformats.org/officeDocument/2006/relationships/hyperlink" Target="http://menti.com" TargetMode="External"/><Relationship Id="rId6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5" Type="http://schemas.openxmlformats.org/officeDocument/2006/relationships/image" Target="../media/image8.png"/><Relationship Id="rId6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Relationship Id="rId4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7.png"/><Relationship Id="rId4" Type="http://schemas.openxmlformats.org/officeDocument/2006/relationships/image" Target="../media/image24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s://docs.python.org/3/library/stdtypes.html#string-methods" TargetMode="External"/><Relationship Id="rId4" Type="http://schemas.openxmlformats.org/officeDocument/2006/relationships/hyperlink" Target="https://docs.python.org/3/tutorial/datastructures.html" TargetMode="External"/><Relationship Id="rId5" Type="http://schemas.openxmlformats.org/officeDocument/2006/relationships/image" Target="../media/image30.png"/><Relationship Id="rId6" Type="http://schemas.openxmlformats.org/officeDocument/2006/relationships/image" Target="../media/image29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3.xml"/><Relationship Id="rId3" Type="http://schemas.openxmlformats.org/officeDocument/2006/relationships/comments" Target="../comments/comment1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5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6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6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1.png"/><Relationship Id="rId4" Type="http://schemas.openxmlformats.org/officeDocument/2006/relationships/image" Target="../media/image40.png"/><Relationship Id="rId5" Type="http://schemas.openxmlformats.org/officeDocument/2006/relationships/image" Target="../media/image2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7.png"/><Relationship Id="rId4" Type="http://schemas.openxmlformats.org/officeDocument/2006/relationships/image" Target="../media/image44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23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0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5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1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38.png"/><Relationship Id="rId4" Type="http://schemas.openxmlformats.org/officeDocument/2006/relationships/image" Target="../media/image33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34.png"/><Relationship Id="rId4" Type="http://schemas.openxmlformats.org/officeDocument/2006/relationships/image" Target="../media/image43.png"/><Relationship Id="rId5" Type="http://schemas.openxmlformats.org/officeDocument/2006/relationships/image" Target="../media/image39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42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58.png"/><Relationship Id="rId4" Type="http://schemas.openxmlformats.org/officeDocument/2006/relationships/image" Target="../media/image55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51.png"/><Relationship Id="rId4" Type="http://schemas.openxmlformats.org/officeDocument/2006/relationships/image" Target="../media/image48.png"/><Relationship Id="rId5" Type="http://schemas.openxmlformats.org/officeDocument/2006/relationships/image" Target="../media/image52.png"/><Relationship Id="rId6" Type="http://schemas.openxmlformats.org/officeDocument/2006/relationships/image" Target="../media/image65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51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51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56.png"/><Relationship Id="rId4" Type="http://schemas.openxmlformats.org/officeDocument/2006/relationships/image" Target="../media/image47.png"/><Relationship Id="rId5" Type="http://schemas.openxmlformats.org/officeDocument/2006/relationships/image" Target="../media/image54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61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53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49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57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66.png"/><Relationship Id="rId4" Type="http://schemas.openxmlformats.org/officeDocument/2006/relationships/image" Target="../media/image63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59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62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62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62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60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64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>
            <p:ph type="title"/>
          </p:nvPr>
        </p:nvSpPr>
        <p:spPr>
          <a:xfrm>
            <a:off x="311700" y="317875"/>
            <a:ext cx="5334900" cy="51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Explanation</a:t>
            </a:r>
            <a:endParaRPr sz="2400"/>
          </a:p>
        </p:txBody>
      </p:sp>
      <p:sp>
        <p:nvSpPr>
          <p:cNvPr id="65" name="Google Shape;65;p13"/>
          <p:cNvSpPr txBox="1"/>
          <p:nvPr/>
        </p:nvSpPr>
        <p:spPr>
          <a:xfrm>
            <a:off x="4355575" y="385375"/>
            <a:ext cx="4558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Things to remove: Unnecessary else statements</a:t>
            </a:r>
            <a:endParaRPr sz="13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7688" y="837775"/>
            <a:ext cx="5488625" cy="429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/>
          <p:nvPr/>
        </p:nvSpPr>
        <p:spPr>
          <a:xfrm>
            <a:off x="0" y="16200"/>
            <a:ext cx="9144000" cy="5111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2" name="Google Shape;72;p14"/>
          <p:cNvSpPr txBox="1"/>
          <p:nvPr>
            <p:ph type="ctrTitle"/>
          </p:nvPr>
        </p:nvSpPr>
        <p:spPr>
          <a:xfrm>
            <a:off x="311700" y="505511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CSCA08 Midterm Review </a:t>
            </a:r>
            <a:endParaRPr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Seminar</a:t>
            </a:r>
            <a:endParaRPr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3" name="Google Shape;73;p14"/>
          <p:cNvSpPr txBox="1"/>
          <p:nvPr>
            <p:ph idx="1" type="subTitle"/>
          </p:nvPr>
        </p:nvSpPr>
        <p:spPr>
          <a:xfrm>
            <a:off x="311700" y="1866375"/>
            <a:ext cx="2905200" cy="2712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Nov 4th, 2025</a:t>
            </a:r>
            <a:endParaRPr b="1" sz="2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18</a:t>
            </a:r>
            <a:r>
              <a:rPr b="1" lang="en" sz="2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:00 - 20:00</a:t>
            </a:r>
            <a:endParaRPr b="1" sz="2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Course Reps</a:t>
            </a:r>
            <a:r>
              <a:rPr b="1" lang="en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: Kevin, </a:t>
            </a:r>
            <a:r>
              <a:rPr b="1" lang="en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Zohair Syed, Krisha Patel, Nathanael Kevin Sitepu</a:t>
            </a:r>
            <a:endParaRPr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4" name="Google Shape;74;p14"/>
          <p:cNvSpPr/>
          <p:nvPr/>
        </p:nvSpPr>
        <p:spPr>
          <a:xfrm flipH="1">
            <a:off x="125" y="2376300"/>
            <a:ext cx="9219000" cy="2767200"/>
          </a:xfrm>
          <a:prstGeom prst="rtTriangle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 b="36373" l="32330" r="32035" t="30886"/>
          <a:stretch/>
        </p:blipFill>
        <p:spPr>
          <a:xfrm rot="-13">
            <a:off x="5854875" y="4058757"/>
            <a:ext cx="3220700" cy="985738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7049648" y="3878259"/>
            <a:ext cx="1957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PRESENTED BY</a:t>
            </a:r>
            <a:endParaRPr b="1"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77" name="Google Shape;7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1312" y="1079813"/>
            <a:ext cx="1140475" cy="1135478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4"/>
          <p:cNvSpPr/>
          <p:nvPr/>
        </p:nvSpPr>
        <p:spPr>
          <a:xfrm rot="8796364">
            <a:off x="7800720" y="243535"/>
            <a:ext cx="901539" cy="1874882"/>
          </a:xfrm>
          <a:prstGeom prst="curvedRightArrow">
            <a:avLst>
              <a:gd fmla="val 26934" name="adj1"/>
              <a:gd fmla="val 56918" name="adj2"/>
              <a:gd fmla="val 50931" name="adj3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would you like us to cover first?</a:t>
            </a:r>
            <a:endParaRPr/>
          </a:p>
        </p:txBody>
      </p:sp>
      <p:sp>
        <p:nvSpPr>
          <p:cNvPr id="84" name="Google Shape;84;p15"/>
          <p:cNvSpPr txBox="1"/>
          <p:nvPr/>
        </p:nvSpPr>
        <p:spPr>
          <a:xfrm>
            <a:off x="311725" y="1464925"/>
            <a:ext cx="6903600" cy="6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Please fill out this poll to rank the topics you want us to review.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372525" y="2362425"/>
            <a:ext cx="6626100" cy="10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You can scan the QR code to the right or go to this link: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r:id="rId3"/>
              </a:rPr>
              <a:t>https://www.menti.com/aln5t7odib</a:t>
            </a:r>
            <a:r>
              <a:rPr lang="en" sz="13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r:id="rId4"/>
              </a:rPr>
              <a:t>cj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Or you can go to </a:t>
            </a:r>
            <a:r>
              <a:rPr lang="en" sz="13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r:id="rId5"/>
              </a:rPr>
              <a:t>menti.com</a:t>
            </a: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and enter to code </a:t>
            </a: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8660 7727</a:t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86" name="Google Shape;86;p15" title="mentimeter_qr_cod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68475" y="1675575"/>
            <a:ext cx="2757826" cy="2757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 1: Variables, Design Recipe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&amp; Conditional Statements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>
            <p:ph type="title"/>
          </p:nvPr>
        </p:nvSpPr>
        <p:spPr>
          <a:xfrm>
            <a:off x="311700" y="329850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Memory Model</a:t>
            </a:r>
            <a:endParaRPr sz="3300"/>
          </a:p>
        </p:txBody>
      </p:sp>
      <p:sp>
        <p:nvSpPr>
          <p:cNvPr id="97" name="Google Shape;97;p17"/>
          <p:cNvSpPr txBox="1"/>
          <p:nvPr/>
        </p:nvSpPr>
        <p:spPr>
          <a:xfrm>
            <a:off x="596900" y="2501900"/>
            <a:ext cx="29463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lang="en" sz="27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= 10 </a:t>
            </a:r>
            <a:endParaRPr sz="27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y</a:t>
            </a:r>
            <a:r>
              <a:rPr lang="en" sz="27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= 20.5 </a:t>
            </a:r>
            <a:endParaRPr sz="27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lang="en" sz="27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=</a:t>
            </a:r>
            <a:r>
              <a:rPr lang="en" sz="27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x +</a:t>
            </a:r>
            <a:r>
              <a:rPr lang="en" sz="27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y</a:t>
            </a:r>
            <a:endParaRPr sz="27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l</a:t>
            </a:r>
            <a:r>
              <a:rPr lang="en" sz="27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st1 = [x, y] </a:t>
            </a:r>
            <a:endParaRPr sz="27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8" name="Google Shape;98;p17"/>
          <p:cNvSpPr txBox="1"/>
          <p:nvPr/>
        </p:nvSpPr>
        <p:spPr>
          <a:xfrm>
            <a:off x="353550" y="1317749"/>
            <a:ext cx="8520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 way of representing current execution of code. Think of it as a big ‘box’ with lockers, each containing a value and memory address. 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99" name="Google Shape;99;p17"/>
          <p:cNvGrpSpPr/>
          <p:nvPr/>
        </p:nvGrpSpPr>
        <p:grpSpPr>
          <a:xfrm>
            <a:off x="6879312" y="1849864"/>
            <a:ext cx="711900" cy="721879"/>
            <a:chOff x="4479737" y="2079589"/>
            <a:chExt cx="711900" cy="721879"/>
          </a:xfrm>
        </p:grpSpPr>
        <p:sp>
          <p:nvSpPr>
            <p:cNvPr id="100" name="Google Shape;100;p17"/>
            <p:cNvSpPr/>
            <p:nvPr/>
          </p:nvSpPr>
          <p:spPr>
            <a:xfrm>
              <a:off x="4491834" y="2318168"/>
              <a:ext cx="580200" cy="483300"/>
            </a:xfrm>
            <a:prstGeom prst="rect">
              <a:avLst/>
            </a:prstGeom>
            <a:solidFill>
              <a:schemeClr val="lt2"/>
            </a:solidFill>
            <a:ln cap="flat" cmpd="sng" w="66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3275" lIns="63275" spcFirstLastPara="1" rIns="63275" wrap="square" tIns="63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10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1" name="Google Shape;101;p17"/>
            <p:cNvSpPr txBox="1"/>
            <p:nvPr/>
          </p:nvSpPr>
          <p:spPr>
            <a:xfrm>
              <a:off x="4479737" y="2079589"/>
              <a:ext cx="711900" cy="26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3275" lIns="63275" spcFirstLastPara="1" rIns="63275" wrap="square" tIns="6327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99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Id1: int</a:t>
              </a:r>
              <a:endParaRPr sz="899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2" name="Google Shape;102;p17"/>
          <p:cNvGrpSpPr/>
          <p:nvPr/>
        </p:nvGrpSpPr>
        <p:grpSpPr>
          <a:xfrm>
            <a:off x="6838115" y="2553384"/>
            <a:ext cx="711900" cy="721619"/>
            <a:chOff x="5458745" y="2079262"/>
            <a:chExt cx="711900" cy="721619"/>
          </a:xfrm>
        </p:grpSpPr>
        <p:sp>
          <p:nvSpPr>
            <p:cNvPr id="103" name="Google Shape;103;p17"/>
            <p:cNvSpPr/>
            <p:nvPr/>
          </p:nvSpPr>
          <p:spPr>
            <a:xfrm>
              <a:off x="5458745" y="2317581"/>
              <a:ext cx="580200" cy="483300"/>
            </a:xfrm>
            <a:prstGeom prst="rect">
              <a:avLst/>
            </a:prstGeom>
            <a:solidFill>
              <a:schemeClr val="lt2"/>
            </a:solidFill>
            <a:ln cap="flat" cmpd="sng" w="66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3275" lIns="63275" spcFirstLastPara="1" rIns="63275" wrap="square" tIns="63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20.5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4" name="Google Shape;104;p17"/>
            <p:cNvSpPr txBox="1"/>
            <p:nvPr/>
          </p:nvSpPr>
          <p:spPr>
            <a:xfrm>
              <a:off x="5458745" y="2079262"/>
              <a:ext cx="711900" cy="26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3275" lIns="63275" spcFirstLastPara="1" rIns="63275" wrap="square" tIns="6327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99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Id2: float</a:t>
              </a:r>
              <a:endParaRPr sz="899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5" name="Google Shape;105;p17"/>
          <p:cNvGrpSpPr/>
          <p:nvPr/>
        </p:nvGrpSpPr>
        <p:grpSpPr>
          <a:xfrm>
            <a:off x="6838120" y="3275004"/>
            <a:ext cx="711900" cy="713331"/>
            <a:chOff x="4254499" y="3036882"/>
            <a:chExt cx="711900" cy="713331"/>
          </a:xfrm>
        </p:grpSpPr>
        <p:sp>
          <p:nvSpPr>
            <p:cNvPr id="106" name="Google Shape;106;p17"/>
            <p:cNvSpPr/>
            <p:nvPr/>
          </p:nvSpPr>
          <p:spPr>
            <a:xfrm>
              <a:off x="4254501" y="3266913"/>
              <a:ext cx="580200" cy="483300"/>
            </a:xfrm>
            <a:prstGeom prst="rect">
              <a:avLst/>
            </a:prstGeom>
            <a:solidFill>
              <a:schemeClr val="lt2"/>
            </a:solidFill>
            <a:ln cap="flat" cmpd="sng" w="66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3275" lIns="63275" spcFirstLastPara="1" rIns="63275" wrap="square" tIns="63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30.5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7" name="Google Shape;107;p17"/>
            <p:cNvSpPr txBox="1"/>
            <p:nvPr/>
          </p:nvSpPr>
          <p:spPr>
            <a:xfrm>
              <a:off x="4254499" y="3036882"/>
              <a:ext cx="711900" cy="26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3275" lIns="63275" spcFirstLastPara="1" rIns="63275" wrap="square" tIns="6327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99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Id3: float</a:t>
              </a:r>
              <a:endParaRPr sz="899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8" name="Google Shape;108;p17"/>
          <p:cNvGrpSpPr/>
          <p:nvPr/>
        </p:nvGrpSpPr>
        <p:grpSpPr>
          <a:xfrm>
            <a:off x="6838132" y="4039131"/>
            <a:ext cx="1160348" cy="749703"/>
            <a:chOff x="5326961" y="2912609"/>
            <a:chExt cx="1160348" cy="749703"/>
          </a:xfrm>
        </p:grpSpPr>
        <p:sp>
          <p:nvSpPr>
            <p:cNvPr id="109" name="Google Shape;109;p17"/>
            <p:cNvSpPr/>
            <p:nvPr/>
          </p:nvSpPr>
          <p:spPr>
            <a:xfrm>
              <a:off x="5326963" y="3179012"/>
              <a:ext cx="580200" cy="483300"/>
            </a:xfrm>
            <a:prstGeom prst="rect">
              <a:avLst/>
            </a:prstGeom>
            <a:solidFill>
              <a:schemeClr val="lt2"/>
            </a:solidFill>
            <a:ln cap="flat" cmpd="sng" w="66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3275" lIns="63275" spcFirstLastPara="1" rIns="63275" wrap="square" tIns="63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id1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0" name="Google Shape;110;p17"/>
            <p:cNvSpPr/>
            <p:nvPr/>
          </p:nvSpPr>
          <p:spPr>
            <a:xfrm>
              <a:off x="5907110" y="3179012"/>
              <a:ext cx="580200" cy="483300"/>
            </a:xfrm>
            <a:prstGeom prst="rect">
              <a:avLst/>
            </a:prstGeom>
            <a:solidFill>
              <a:schemeClr val="lt2"/>
            </a:solidFill>
            <a:ln cap="flat" cmpd="sng" w="66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3275" lIns="63275" spcFirstLastPara="1" rIns="63275" wrap="square" tIns="63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id3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1" name="Google Shape;111;p17"/>
            <p:cNvSpPr txBox="1"/>
            <p:nvPr/>
          </p:nvSpPr>
          <p:spPr>
            <a:xfrm>
              <a:off x="5326961" y="2912609"/>
              <a:ext cx="711900" cy="26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3275" lIns="63275" spcFirstLastPara="1" rIns="63275" wrap="square" tIns="6327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99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Id4: list</a:t>
              </a:r>
              <a:endParaRPr sz="899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12" name="Google Shape;112;p17"/>
          <p:cNvSpPr/>
          <p:nvPr/>
        </p:nvSpPr>
        <p:spPr>
          <a:xfrm>
            <a:off x="4572009" y="2351105"/>
            <a:ext cx="580200" cy="483300"/>
          </a:xfrm>
          <a:prstGeom prst="rect">
            <a:avLst/>
          </a:prstGeom>
          <a:solidFill>
            <a:schemeClr val="lt2"/>
          </a:solidFill>
          <a:ln cap="flat" cmpd="sng" w="66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275" lIns="63275" spcFirstLastPara="1" rIns="63275" wrap="square" tIns="63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id1</a:t>
            </a:r>
            <a:endParaRPr sz="968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3" name="Google Shape;113;p17"/>
          <p:cNvSpPr/>
          <p:nvPr/>
        </p:nvSpPr>
        <p:spPr>
          <a:xfrm>
            <a:off x="4571990" y="3099784"/>
            <a:ext cx="580200" cy="483300"/>
          </a:xfrm>
          <a:prstGeom prst="rect">
            <a:avLst/>
          </a:prstGeom>
          <a:solidFill>
            <a:schemeClr val="lt2"/>
          </a:solidFill>
          <a:ln cap="flat" cmpd="sng" w="66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275" lIns="63275" spcFirstLastPara="1" rIns="63275" wrap="square" tIns="63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id2</a:t>
            </a:r>
            <a:endParaRPr sz="968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" name="Google Shape;114;p17"/>
          <p:cNvSpPr txBox="1"/>
          <p:nvPr/>
        </p:nvSpPr>
        <p:spPr>
          <a:xfrm>
            <a:off x="5039715" y="2806534"/>
            <a:ext cx="711900" cy="2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3275" lIns="63275" spcFirstLastPara="1" rIns="63275" wrap="square" tIns="63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99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p17"/>
          <p:cNvSpPr/>
          <p:nvPr/>
        </p:nvSpPr>
        <p:spPr>
          <a:xfrm>
            <a:off x="4571990" y="3865703"/>
            <a:ext cx="580200" cy="483300"/>
          </a:xfrm>
          <a:prstGeom prst="rect">
            <a:avLst/>
          </a:prstGeom>
          <a:solidFill>
            <a:schemeClr val="lt2"/>
          </a:solidFill>
          <a:ln cap="flat" cmpd="sng" w="66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275" lIns="63275" spcFirstLastPara="1" rIns="63275" wrap="square" tIns="63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id4</a:t>
            </a:r>
            <a:endParaRPr sz="968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6" name="Google Shape;116;p17"/>
          <p:cNvCxnSpPr>
            <a:stCxn id="115" idx="3"/>
            <a:endCxn id="109" idx="1"/>
          </p:cNvCxnSpPr>
          <p:nvPr/>
        </p:nvCxnSpPr>
        <p:spPr>
          <a:xfrm>
            <a:off x="5152190" y="4107353"/>
            <a:ext cx="1686000" cy="439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" name="Google Shape;117;p17"/>
          <p:cNvCxnSpPr>
            <a:stCxn id="112" idx="3"/>
            <a:endCxn id="106" idx="1"/>
          </p:cNvCxnSpPr>
          <p:nvPr/>
        </p:nvCxnSpPr>
        <p:spPr>
          <a:xfrm>
            <a:off x="5152209" y="2592755"/>
            <a:ext cx="1686000" cy="1153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8" name="Google Shape;118;p17"/>
          <p:cNvSpPr/>
          <p:nvPr/>
        </p:nvSpPr>
        <p:spPr>
          <a:xfrm>
            <a:off x="4577856" y="2406061"/>
            <a:ext cx="580200" cy="483300"/>
          </a:xfrm>
          <a:prstGeom prst="rect">
            <a:avLst/>
          </a:prstGeom>
          <a:solidFill>
            <a:schemeClr val="lt2"/>
          </a:solidFill>
          <a:ln cap="flat" cmpd="sng" w="66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275" lIns="63275" spcFirstLastPara="1" rIns="63275" wrap="square" tIns="63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id3</a:t>
            </a:r>
            <a:endParaRPr sz="968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9" name="Google Shape;119;p17"/>
          <p:cNvCxnSpPr>
            <a:endCxn id="103" idx="1"/>
          </p:cNvCxnSpPr>
          <p:nvPr/>
        </p:nvCxnSpPr>
        <p:spPr>
          <a:xfrm flipH="1" rot="10800000">
            <a:off x="5174615" y="3033353"/>
            <a:ext cx="1663500" cy="309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" name="Google Shape;120;p17"/>
          <p:cNvCxnSpPr>
            <a:stCxn id="118" idx="3"/>
            <a:endCxn id="100" idx="1"/>
          </p:cNvCxnSpPr>
          <p:nvPr/>
        </p:nvCxnSpPr>
        <p:spPr>
          <a:xfrm flipH="1" rot="10800000">
            <a:off x="5158056" y="2330011"/>
            <a:ext cx="1733400" cy="317700"/>
          </a:xfrm>
          <a:prstGeom prst="straightConnector1">
            <a:avLst/>
          </a:prstGeom>
          <a:noFill/>
          <a:ln cap="flat" cmpd="sng" w="28575">
            <a:solidFill>
              <a:srgbClr val="DC143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1" name="Google Shape;121;p17"/>
          <p:cNvSpPr txBox="1"/>
          <p:nvPr/>
        </p:nvSpPr>
        <p:spPr>
          <a:xfrm>
            <a:off x="3910750" y="2555275"/>
            <a:ext cx="6612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X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Y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lst1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Aliasing </a:t>
            </a:r>
            <a:endParaRPr/>
          </a:p>
        </p:txBody>
      </p:sp>
      <p:sp>
        <p:nvSpPr>
          <p:cNvPr id="132" name="Google Shape;132;p19"/>
          <p:cNvSpPr txBox="1"/>
          <p:nvPr/>
        </p:nvSpPr>
        <p:spPr>
          <a:xfrm>
            <a:off x="311725" y="1464925"/>
            <a:ext cx="2846100" cy="6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When multiple variables refer to the same object in your memory.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33" name="Google Shape;13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5850" y="1566313"/>
            <a:ext cx="2322150" cy="81332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9"/>
          <p:cNvSpPr txBox="1"/>
          <p:nvPr/>
        </p:nvSpPr>
        <p:spPr>
          <a:xfrm>
            <a:off x="383725" y="2148625"/>
            <a:ext cx="2702100" cy="2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In these example ‘b’ is our Alias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383725" y="2821350"/>
            <a:ext cx="662610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What happens when we try to modify an alias(in this case ‘b’)?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6" name="Google Shape;136;p19"/>
          <p:cNvSpPr txBox="1"/>
          <p:nvPr/>
        </p:nvSpPr>
        <p:spPr>
          <a:xfrm>
            <a:off x="477450" y="3244550"/>
            <a:ext cx="4535700" cy="12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M Sans"/>
              <a:buChar char="●"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 new object gets created if we are dealing with Imm</a:t>
            </a: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utable</a:t>
            </a: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data types.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M Sans"/>
              <a:buChar char="●"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The same object gets modified dealing with mutable data types. 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7" name="Google Shape;137;p19"/>
          <p:cNvSpPr txBox="1"/>
          <p:nvPr/>
        </p:nvSpPr>
        <p:spPr>
          <a:xfrm>
            <a:off x="5599250" y="3358525"/>
            <a:ext cx="2929800" cy="14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Some built-in methods might be an exception to this rule of thumb.</a:t>
            </a:r>
            <a:endParaRPr b="1" i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Refer to the helpsheet if you encounter an unfamiliar built-in method.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138" name="Google Shape;138;p19"/>
          <p:cNvCxnSpPr>
            <a:stCxn id="137" idx="1"/>
          </p:cNvCxnSpPr>
          <p:nvPr/>
        </p:nvCxnSpPr>
        <p:spPr>
          <a:xfrm rot="10800000">
            <a:off x="4969850" y="4090975"/>
            <a:ext cx="62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/>
          <p:nvPr>
            <p:ph type="title"/>
          </p:nvPr>
        </p:nvSpPr>
        <p:spPr>
          <a:xfrm>
            <a:off x="257500" y="368950"/>
            <a:ext cx="4430400" cy="54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Aliasing in Immutable object</a:t>
            </a:r>
            <a:endParaRPr sz="1800"/>
          </a:p>
        </p:txBody>
      </p:sp>
      <p:pic>
        <p:nvPicPr>
          <p:cNvPr id="144" name="Google Shape;14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250" y="1178987"/>
            <a:ext cx="2461350" cy="11254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5" name="Google Shape;145;p20"/>
          <p:cNvGrpSpPr/>
          <p:nvPr/>
        </p:nvGrpSpPr>
        <p:grpSpPr>
          <a:xfrm>
            <a:off x="1945799" y="3910123"/>
            <a:ext cx="2320759" cy="749711"/>
            <a:chOff x="2699049" y="3953248"/>
            <a:chExt cx="2320759" cy="749711"/>
          </a:xfrm>
        </p:grpSpPr>
        <p:sp>
          <p:nvSpPr>
            <p:cNvPr id="146" name="Google Shape;146;p20"/>
            <p:cNvSpPr/>
            <p:nvPr/>
          </p:nvSpPr>
          <p:spPr>
            <a:xfrm>
              <a:off x="2699058" y="4219659"/>
              <a:ext cx="580200" cy="483300"/>
            </a:xfrm>
            <a:prstGeom prst="rect">
              <a:avLst/>
            </a:prstGeom>
            <a:solidFill>
              <a:schemeClr val="lt2"/>
            </a:solidFill>
            <a:ln cap="flat" cmpd="sng" w="66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3275" lIns="63275" spcFirstLastPara="1" rIns="63275" wrap="square" tIns="63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</a:t>
              </a: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d2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7" name="Google Shape;147;p20"/>
            <p:cNvSpPr/>
            <p:nvPr/>
          </p:nvSpPr>
          <p:spPr>
            <a:xfrm>
              <a:off x="3279205" y="4219659"/>
              <a:ext cx="580200" cy="483300"/>
            </a:xfrm>
            <a:prstGeom prst="rect">
              <a:avLst/>
            </a:prstGeom>
            <a:solidFill>
              <a:schemeClr val="lt2"/>
            </a:solidFill>
            <a:ln cap="flat" cmpd="sng" w="66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3275" lIns="63275" spcFirstLastPara="1" rIns="63275" wrap="square" tIns="63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</a:t>
              </a: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d3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8" name="Google Shape;148;p20"/>
            <p:cNvSpPr txBox="1"/>
            <p:nvPr/>
          </p:nvSpPr>
          <p:spPr>
            <a:xfrm>
              <a:off x="2699049" y="3953248"/>
              <a:ext cx="782400" cy="26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3275" lIns="63275" spcFirstLastPara="1" rIns="63275" wrap="square" tIns="6327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99">
                  <a:solidFill>
                    <a:schemeClr val="dk2"/>
                  </a:solidFill>
                  <a:highlight>
                    <a:srgbClr val="FFFFFF"/>
                  </a:highlight>
                  <a:latin typeface="Roboto"/>
                  <a:ea typeface="Roboto"/>
                  <a:cs typeface="Roboto"/>
                  <a:sym typeface="Roboto"/>
                </a:rPr>
                <a:t>Id6: tuple</a:t>
              </a:r>
              <a:endParaRPr sz="899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9" name="Google Shape;149;p20"/>
            <p:cNvSpPr/>
            <p:nvPr/>
          </p:nvSpPr>
          <p:spPr>
            <a:xfrm>
              <a:off x="3859408" y="4219659"/>
              <a:ext cx="580200" cy="483300"/>
            </a:xfrm>
            <a:prstGeom prst="rect">
              <a:avLst/>
            </a:prstGeom>
            <a:solidFill>
              <a:schemeClr val="lt2"/>
            </a:solidFill>
            <a:ln cap="flat" cmpd="sng" w="66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3275" lIns="63275" spcFirstLastPara="1" rIns="63275" wrap="square" tIns="63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</a:t>
              </a: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d4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3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0" name="Google Shape;150;p20"/>
            <p:cNvSpPr/>
            <p:nvPr/>
          </p:nvSpPr>
          <p:spPr>
            <a:xfrm>
              <a:off x="4439608" y="4219659"/>
              <a:ext cx="580200" cy="483300"/>
            </a:xfrm>
            <a:prstGeom prst="rect">
              <a:avLst/>
            </a:prstGeom>
            <a:solidFill>
              <a:schemeClr val="lt2"/>
            </a:solidFill>
            <a:ln cap="flat" cmpd="sng" w="66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3275" lIns="63275" spcFirstLastPara="1" rIns="63275" wrap="square" tIns="63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</a:t>
              </a: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d5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4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1" name="Google Shape;151;p20"/>
          <p:cNvGrpSpPr/>
          <p:nvPr/>
        </p:nvGrpSpPr>
        <p:grpSpPr>
          <a:xfrm>
            <a:off x="2036399" y="2996648"/>
            <a:ext cx="1740559" cy="749711"/>
            <a:chOff x="5861524" y="1347998"/>
            <a:chExt cx="1740559" cy="749711"/>
          </a:xfrm>
        </p:grpSpPr>
        <p:sp>
          <p:nvSpPr>
            <p:cNvPr id="152" name="Google Shape;152;p20"/>
            <p:cNvSpPr/>
            <p:nvPr/>
          </p:nvSpPr>
          <p:spPr>
            <a:xfrm>
              <a:off x="5861533" y="1614409"/>
              <a:ext cx="580200" cy="483300"/>
            </a:xfrm>
            <a:prstGeom prst="rect">
              <a:avLst/>
            </a:prstGeom>
            <a:solidFill>
              <a:schemeClr val="lt2"/>
            </a:solidFill>
            <a:ln cap="flat" cmpd="sng" w="66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3275" lIns="63275" spcFirstLastPara="1" rIns="63275" wrap="square" tIns="63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</a:t>
              </a: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d2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3" name="Google Shape;153;p20"/>
            <p:cNvSpPr/>
            <p:nvPr/>
          </p:nvSpPr>
          <p:spPr>
            <a:xfrm>
              <a:off x="6441680" y="1614409"/>
              <a:ext cx="580200" cy="483300"/>
            </a:xfrm>
            <a:prstGeom prst="rect">
              <a:avLst/>
            </a:prstGeom>
            <a:solidFill>
              <a:schemeClr val="lt2"/>
            </a:solidFill>
            <a:ln cap="flat" cmpd="sng" w="66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3275" lIns="63275" spcFirstLastPara="1" rIns="63275" wrap="square" tIns="63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</a:t>
              </a: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d3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4" name="Google Shape;154;p20"/>
            <p:cNvSpPr txBox="1"/>
            <p:nvPr/>
          </p:nvSpPr>
          <p:spPr>
            <a:xfrm>
              <a:off x="5861524" y="1347998"/>
              <a:ext cx="782400" cy="26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3275" lIns="63275" spcFirstLastPara="1" rIns="63275" wrap="square" tIns="6327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99">
                  <a:solidFill>
                    <a:schemeClr val="dk2"/>
                  </a:solidFill>
                  <a:highlight>
                    <a:srgbClr val="FFFFFF"/>
                  </a:highlight>
                  <a:latin typeface="Roboto"/>
                  <a:ea typeface="Roboto"/>
                  <a:cs typeface="Roboto"/>
                  <a:sym typeface="Roboto"/>
                </a:rPr>
                <a:t>Id1: tuple</a:t>
              </a:r>
              <a:endParaRPr sz="899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5" name="Google Shape;155;p20"/>
            <p:cNvSpPr/>
            <p:nvPr/>
          </p:nvSpPr>
          <p:spPr>
            <a:xfrm>
              <a:off x="7021883" y="1614409"/>
              <a:ext cx="580200" cy="483300"/>
            </a:xfrm>
            <a:prstGeom prst="rect">
              <a:avLst/>
            </a:prstGeom>
            <a:solidFill>
              <a:schemeClr val="lt2"/>
            </a:solidFill>
            <a:ln cap="flat" cmpd="sng" w="66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3275" lIns="63275" spcFirstLastPara="1" rIns="63275" wrap="square" tIns="63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</a:t>
              </a: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d4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3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56" name="Google Shape;156;p20"/>
          <p:cNvCxnSpPr>
            <a:stCxn id="157" idx="3"/>
            <a:endCxn id="154" idx="1"/>
          </p:cNvCxnSpPr>
          <p:nvPr/>
        </p:nvCxnSpPr>
        <p:spPr>
          <a:xfrm flipH="1" rot="10800000">
            <a:off x="1286622" y="3129700"/>
            <a:ext cx="749700" cy="261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8" name="Google Shape;158;p20"/>
          <p:cNvCxnSpPr>
            <a:stCxn id="159" idx="3"/>
            <a:endCxn id="154" idx="1"/>
          </p:cNvCxnSpPr>
          <p:nvPr/>
        </p:nvCxnSpPr>
        <p:spPr>
          <a:xfrm flipH="1" rot="10800000">
            <a:off x="1286646" y="3129875"/>
            <a:ext cx="749700" cy="875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160" name="Google Shape;160;p20"/>
          <p:cNvGrpSpPr/>
          <p:nvPr/>
        </p:nvGrpSpPr>
        <p:grpSpPr>
          <a:xfrm>
            <a:off x="477222" y="3149050"/>
            <a:ext cx="809425" cy="1097575"/>
            <a:chOff x="477222" y="3149050"/>
            <a:chExt cx="809425" cy="1097575"/>
          </a:xfrm>
        </p:grpSpPr>
        <p:sp>
          <p:nvSpPr>
            <p:cNvPr id="157" name="Google Shape;157;p20"/>
            <p:cNvSpPr/>
            <p:nvPr/>
          </p:nvSpPr>
          <p:spPr>
            <a:xfrm>
              <a:off x="477222" y="3149050"/>
              <a:ext cx="809400" cy="483300"/>
            </a:xfrm>
            <a:prstGeom prst="rect">
              <a:avLst/>
            </a:prstGeom>
            <a:solidFill>
              <a:schemeClr val="lt2"/>
            </a:solidFill>
            <a:ln cap="flat" cmpd="sng" w="66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3275" lIns="63275" spcFirstLastPara="1" rIns="63275" wrap="square" tIns="63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tup1 : id1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9" name="Google Shape;159;p20"/>
            <p:cNvSpPr/>
            <p:nvPr/>
          </p:nvSpPr>
          <p:spPr>
            <a:xfrm>
              <a:off x="477246" y="3763325"/>
              <a:ext cx="809400" cy="483300"/>
            </a:xfrm>
            <a:prstGeom prst="rect">
              <a:avLst/>
            </a:prstGeom>
            <a:solidFill>
              <a:schemeClr val="lt2"/>
            </a:solidFill>
            <a:ln cap="flat" cmpd="sng" w="66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3275" lIns="63275" spcFirstLastPara="1" rIns="63275" wrap="square" tIns="63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tup2 : id1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" name="Google Shape;161;p20"/>
          <p:cNvSpPr txBox="1"/>
          <p:nvPr/>
        </p:nvSpPr>
        <p:spPr>
          <a:xfrm>
            <a:off x="585250" y="2617200"/>
            <a:ext cx="1964100" cy="2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2" name="Google Shape;162;p20"/>
          <p:cNvSpPr txBox="1"/>
          <p:nvPr/>
        </p:nvSpPr>
        <p:spPr>
          <a:xfrm>
            <a:off x="477225" y="2617188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After executing line 3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63" name="Google Shape;163;p20"/>
          <p:cNvCxnSpPr>
            <a:stCxn id="159" idx="3"/>
            <a:endCxn id="148" idx="1"/>
          </p:cNvCxnSpPr>
          <p:nvPr/>
        </p:nvCxnSpPr>
        <p:spPr>
          <a:xfrm>
            <a:off x="1286646" y="4004975"/>
            <a:ext cx="659100" cy="3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4" name="Google Shape;164;p20"/>
          <p:cNvSpPr txBox="1"/>
          <p:nvPr/>
        </p:nvSpPr>
        <p:spPr>
          <a:xfrm>
            <a:off x="477225" y="2617200"/>
            <a:ext cx="2569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After executing line 2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5" name="Google Shape;165;p20"/>
          <p:cNvSpPr txBox="1"/>
          <p:nvPr>
            <p:ph type="title"/>
          </p:nvPr>
        </p:nvSpPr>
        <p:spPr>
          <a:xfrm>
            <a:off x="4803475" y="458650"/>
            <a:ext cx="3819600" cy="45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Aliasing in Mutable object</a:t>
            </a:r>
            <a:endParaRPr sz="1800"/>
          </a:p>
        </p:txBody>
      </p:sp>
      <p:sp>
        <p:nvSpPr>
          <p:cNvPr id="166" name="Google Shape;166;p20"/>
          <p:cNvSpPr txBox="1"/>
          <p:nvPr/>
        </p:nvSpPr>
        <p:spPr>
          <a:xfrm>
            <a:off x="5740508" y="2193277"/>
            <a:ext cx="464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78150" lIns="78150" spcFirstLastPara="1" rIns="78150" wrap="square" tIns="78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11">
              <a:solidFill>
                <a:schemeClr val="dk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7" name="Google Shape;16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3475" y="1133587"/>
            <a:ext cx="3242500" cy="112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0"/>
          <p:cNvSpPr txBox="1"/>
          <p:nvPr/>
        </p:nvSpPr>
        <p:spPr>
          <a:xfrm>
            <a:off x="4803475" y="2617200"/>
            <a:ext cx="2320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After executing line 2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9" name="Google Shape;169;p20"/>
          <p:cNvSpPr txBox="1"/>
          <p:nvPr/>
        </p:nvSpPr>
        <p:spPr>
          <a:xfrm>
            <a:off x="4803475" y="2617200"/>
            <a:ext cx="2320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After executing line 3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70" name="Google Shape;170;p20"/>
          <p:cNvGrpSpPr/>
          <p:nvPr/>
        </p:nvGrpSpPr>
        <p:grpSpPr>
          <a:xfrm>
            <a:off x="4793984" y="3214150"/>
            <a:ext cx="809425" cy="1097575"/>
            <a:chOff x="5190047" y="3402025"/>
            <a:chExt cx="809425" cy="1097575"/>
          </a:xfrm>
        </p:grpSpPr>
        <p:sp>
          <p:nvSpPr>
            <p:cNvPr id="171" name="Google Shape;171;p20"/>
            <p:cNvSpPr/>
            <p:nvPr/>
          </p:nvSpPr>
          <p:spPr>
            <a:xfrm>
              <a:off x="5190047" y="3402025"/>
              <a:ext cx="809400" cy="483300"/>
            </a:xfrm>
            <a:prstGeom prst="rect">
              <a:avLst/>
            </a:prstGeom>
            <a:solidFill>
              <a:schemeClr val="lt2"/>
            </a:solidFill>
            <a:ln cap="flat" cmpd="sng" w="66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3275" lIns="63275" spcFirstLastPara="1" rIns="63275" wrap="square" tIns="63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dict</a:t>
              </a: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 : id1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2" name="Google Shape;172;p20"/>
            <p:cNvSpPr/>
            <p:nvPr/>
          </p:nvSpPr>
          <p:spPr>
            <a:xfrm>
              <a:off x="5190071" y="4016300"/>
              <a:ext cx="809400" cy="483300"/>
            </a:xfrm>
            <a:prstGeom prst="rect">
              <a:avLst/>
            </a:prstGeom>
            <a:solidFill>
              <a:schemeClr val="lt2"/>
            </a:solidFill>
            <a:ln cap="flat" cmpd="sng" w="66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3275" lIns="63275" spcFirstLastPara="1" rIns="63275" wrap="square" tIns="63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dict</a:t>
              </a: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2 : id1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73" name="Google Shape;173;p20"/>
          <p:cNvSpPr/>
          <p:nvPr/>
        </p:nvSpPr>
        <p:spPr>
          <a:xfrm>
            <a:off x="6416483" y="3347747"/>
            <a:ext cx="580200" cy="483300"/>
          </a:xfrm>
          <a:prstGeom prst="rect">
            <a:avLst/>
          </a:prstGeom>
          <a:solidFill>
            <a:schemeClr val="lt2"/>
          </a:solidFill>
          <a:ln cap="flat" cmpd="sng" w="66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275" lIns="63275" spcFirstLastPara="1" rIns="63275" wrap="square" tIns="63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Id2</a:t>
            </a:r>
            <a:endParaRPr sz="968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“a”</a:t>
            </a:r>
            <a:endParaRPr sz="968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4" name="Google Shape;174;p20"/>
          <p:cNvSpPr/>
          <p:nvPr/>
        </p:nvSpPr>
        <p:spPr>
          <a:xfrm>
            <a:off x="6996630" y="3347747"/>
            <a:ext cx="580200" cy="483300"/>
          </a:xfrm>
          <a:prstGeom prst="rect">
            <a:avLst/>
          </a:prstGeom>
          <a:solidFill>
            <a:schemeClr val="lt2"/>
          </a:solidFill>
          <a:ln cap="flat" cmpd="sng" w="66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275" lIns="63275" spcFirstLastPara="1" rIns="63275" wrap="square" tIns="63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Id4</a:t>
            </a:r>
            <a:endParaRPr sz="968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“b”</a:t>
            </a:r>
            <a:endParaRPr sz="968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5" name="Google Shape;175;p20"/>
          <p:cNvSpPr txBox="1"/>
          <p:nvPr/>
        </p:nvSpPr>
        <p:spPr>
          <a:xfrm>
            <a:off x="6416474" y="3081336"/>
            <a:ext cx="782400" cy="2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3275" lIns="63275" spcFirstLastPara="1" rIns="63275" wrap="square" tIns="63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99">
                <a:solidFill>
                  <a:schemeClr val="dk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Id1: dict</a:t>
            </a:r>
            <a:endParaRPr sz="899">
              <a:solidFill>
                <a:schemeClr val="dk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6" name="Google Shape;176;p20"/>
          <p:cNvSpPr/>
          <p:nvPr/>
        </p:nvSpPr>
        <p:spPr>
          <a:xfrm>
            <a:off x="6416458" y="3831047"/>
            <a:ext cx="580200" cy="483300"/>
          </a:xfrm>
          <a:prstGeom prst="rect">
            <a:avLst/>
          </a:prstGeom>
          <a:solidFill>
            <a:schemeClr val="lt2"/>
          </a:solidFill>
          <a:ln cap="flat" cmpd="sng" w="66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275" lIns="63275" spcFirstLastPara="1" rIns="63275" wrap="square" tIns="63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Id3</a:t>
            </a:r>
            <a:endParaRPr sz="968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968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6996605" y="3831047"/>
            <a:ext cx="580200" cy="483300"/>
          </a:xfrm>
          <a:prstGeom prst="rect">
            <a:avLst/>
          </a:prstGeom>
          <a:solidFill>
            <a:schemeClr val="lt2"/>
          </a:solidFill>
          <a:ln cap="flat" cmpd="sng" w="66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275" lIns="63275" spcFirstLastPara="1" rIns="63275" wrap="square" tIns="63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Id5</a:t>
            </a:r>
            <a:endParaRPr sz="968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968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78" name="Google Shape;178;p20"/>
          <p:cNvGrpSpPr/>
          <p:nvPr/>
        </p:nvGrpSpPr>
        <p:grpSpPr>
          <a:xfrm>
            <a:off x="7595958" y="3347747"/>
            <a:ext cx="580213" cy="966600"/>
            <a:chOff x="7759083" y="3626734"/>
            <a:chExt cx="580213" cy="966600"/>
          </a:xfrm>
        </p:grpSpPr>
        <p:sp>
          <p:nvSpPr>
            <p:cNvPr id="179" name="Google Shape;179;p20"/>
            <p:cNvSpPr/>
            <p:nvPr/>
          </p:nvSpPr>
          <p:spPr>
            <a:xfrm>
              <a:off x="7759096" y="3626734"/>
              <a:ext cx="580200" cy="483300"/>
            </a:xfrm>
            <a:prstGeom prst="rect">
              <a:avLst/>
            </a:prstGeom>
            <a:solidFill>
              <a:schemeClr val="lt2"/>
            </a:solidFill>
            <a:ln cap="flat" cmpd="sng" w="66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3275" lIns="63275" spcFirstLastPara="1" rIns="63275" wrap="square" tIns="63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Id6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“c”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0" name="Google Shape;180;p20"/>
            <p:cNvSpPr/>
            <p:nvPr/>
          </p:nvSpPr>
          <p:spPr>
            <a:xfrm>
              <a:off x="7759083" y="4110034"/>
              <a:ext cx="580200" cy="483300"/>
            </a:xfrm>
            <a:prstGeom prst="rect">
              <a:avLst/>
            </a:prstGeom>
            <a:solidFill>
              <a:schemeClr val="lt2"/>
            </a:solidFill>
            <a:ln cap="flat" cmpd="sng" w="66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3275" lIns="63275" spcFirstLastPara="1" rIns="63275" wrap="square" tIns="63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Id7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3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81" name="Google Shape;181;p20"/>
          <p:cNvCxnSpPr>
            <a:stCxn id="171" idx="3"/>
            <a:endCxn id="175" idx="1"/>
          </p:cNvCxnSpPr>
          <p:nvPr/>
        </p:nvCxnSpPr>
        <p:spPr>
          <a:xfrm flipH="1" rot="10800000">
            <a:off x="5603384" y="3214600"/>
            <a:ext cx="813000" cy="241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2" name="Google Shape;182;p20"/>
          <p:cNvCxnSpPr/>
          <p:nvPr/>
        </p:nvCxnSpPr>
        <p:spPr>
          <a:xfrm flipH="1" rot="10800000">
            <a:off x="5603409" y="3214475"/>
            <a:ext cx="813000" cy="855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3" name="Google Shape;183;p20"/>
          <p:cNvSpPr/>
          <p:nvPr/>
        </p:nvSpPr>
        <p:spPr>
          <a:xfrm>
            <a:off x="477244" y="3773487"/>
            <a:ext cx="809400" cy="483300"/>
          </a:xfrm>
          <a:prstGeom prst="rect">
            <a:avLst/>
          </a:prstGeom>
          <a:solidFill>
            <a:schemeClr val="lt2"/>
          </a:solidFill>
          <a:ln cap="flat" cmpd="sng" w="66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275" lIns="63275" spcFirstLastPara="1" rIns="63275" wrap="square" tIns="63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tup2 : id6</a:t>
            </a:r>
            <a:endParaRPr sz="968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1"/>
          <p:cNvSpPr txBox="1"/>
          <p:nvPr>
            <p:ph type="title"/>
          </p:nvPr>
        </p:nvSpPr>
        <p:spPr>
          <a:xfrm>
            <a:off x="311700" y="329850"/>
            <a:ext cx="8520600" cy="62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Try it yourself!</a:t>
            </a:r>
            <a:endParaRPr sz="3300"/>
          </a:p>
        </p:txBody>
      </p:sp>
      <p:sp>
        <p:nvSpPr>
          <p:cNvPr id="189" name="Google Shape;189;p21"/>
          <p:cNvSpPr txBox="1"/>
          <p:nvPr/>
        </p:nvSpPr>
        <p:spPr>
          <a:xfrm>
            <a:off x="779400" y="1817600"/>
            <a:ext cx="29463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x = 10 </a:t>
            </a:r>
            <a:endParaRPr sz="19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y = 20.5 </a:t>
            </a:r>
            <a:endParaRPr sz="19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y = x</a:t>
            </a:r>
            <a:endParaRPr sz="19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lst1 = [x, y] </a:t>
            </a:r>
            <a:endParaRPr sz="19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l</a:t>
            </a:r>
            <a:r>
              <a:rPr lang="en" sz="19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st2 = [x, y]</a:t>
            </a:r>
            <a:endParaRPr sz="19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l</a:t>
            </a:r>
            <a:r>
              <a:rPr lang="en" sz="19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st3 = lst1</a:t>
            </a:r>
            <a:endParaRPr sz="19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0" name="Google Shape;190;p21"/>
          <p:cNvSpPr txBox="1"/>
          <p:nvPr/>
        </p:nvSpPr>
        <p:spPr>
          <a:xfrm>
            <a:off x="479000" y="1049225"/>
            <a:ext cx="6569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What is true about the following piece of code?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" name="Google Shape;191;p21"/>
          <p:cNvSpPr txBox="1"/>
          <p:nvPr/>
        </p:nvSpPr>
        <p:spPr>
          <a:xfrm>
            <a:off x="4094275" y="1779200"/>
            <a:ext cx="4561800" cy="20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a) lst1 and lst2 refer to the same ID in memory</a:t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b) lst3 and lst2 refer to the same ID in memory</a:t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c) lst2[1] and lst3[1] refer to the same ID in memory</a:t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d) x and y refer to same ID in memory</a:t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2"/>
          <p:cNvSpPr txBox="1"/>
          <p:nvPr>
            <p:ph type="title"/>
          </p:nvPr>
        </p:nvSpPr>
        <p:spPr>
          <a:xfrm>
            <a:off x="311700" y="329850"/>
            <a:ext cx="8520600" cy="62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Try it yourself!</a:t>
            </a:r>
            <a:endParaRPr sz="3300"/>
          </a:p>
        </p:txBody>
      </p:sp>
      <p:sp>
        <p:nvSpPr>
          <p:cNvPr id="197" name="Google Shape;197;p22"/>
          <p:cNvSpPr txBox="1"/>
          <p:nvPr/>
        </p:nvSpPr>
        <p:spPr>
          <a:xfrm>
            <a:off x="5565475" y="1722638"/>
            <a:ext cx="1995900" cy="15699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x = 10 </a:t>
            </a:r>
            <a:endParaRPr sz="15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y = 20.5 </a:t>
            </a:r>
            <a:endParaRPr sz="15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y = x</a:t>
            </a:r>
            <a:endParaRPr sz="15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lst1 = [x, y] </a:t>
            </a:r>
            <a:endParaRPr sz="15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lst2 = [x, y]</a:t>
            </a:r>
            <a:endParaRPr sz="15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lst3 = lst1</a:t>
            </a:r>
            <a:endParaRPr sz="15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8" name="Google Shape;198;p22"/>
          <p:cNvSpPr txBox="1"/>
          <p:nvPr/>
        </p:nvSpPr>
        <p:spPr>
          <a:xfrm>
            <a:off x="479000" y="1049225"/>
            <a:ext cx="6569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What is true about the following piece of code?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" name="Google Shape;199;p22"/>
          <p:cNvSpPr txBox="1"/>
          <p:nvPr/>
        </p:nvSpPr>
        <p:spPr>
          <a:xfrm>
            <a:off x="4726819" y="3581050"/>
            <a:ext cx="41511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a) lst1 and lst2 refer to the same ID in memory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b) lst3 and lst2 refer to the same ID in memory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highlight>
                  <a:srgbClr val="3D85C6"/>
                </a:highlight>
                <a:latin typeface="Roboto"/>
                <a:ea typeface="Roboto"/>
                <a:cs typeface="Roboto"/>
                <a:sym typeface="Roboto"/>
              </a:rPr>
              <a:t>c) lst2[1] and lst3[1] refer to the same ID in memory</a:t>
            </a:r>
            <a:endParaRPr sz="1300">
              <a:solidFill>
                <a:schemeClr val="lt1"/>
              </a:solidFill>
              <a:highlight>
                <a:srgbClr val="3D85C6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highlight>
                  <a:srgbClr val="3D85C6"/>
                </a:highlight>
                <a:latin typeface="Roboto"/>
                <a:ea typeface="Roboto"/>
                <a:cs typeface="Roboto"/>
                <a:sym typeface="Roboto"/>
              </a:rPr>
              <a:t>d) x and y refer to same ID in memory</a:t>
            </a:r>
            <a:endParaRPr sz="1300">
              <a:solidFill>
                <a:schemeClr val="lt1"/>
              </a:solidFill>
              <a:highlight>
                <a:srgbClr val="3D85C6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1140259" y="1673730"/>
            <a:ext cx="580200" cy="483300"/>
          </a:xfrm>
          <a:prstGeom prst="rect">
            <a:avLst/>
          </a:prstGeom>
          <a:solidFill>
            <a:schemeClr val="lt2"/>
          </a:solidFill>
          <a:ln cap="flat" cmpd="sng" w="66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275" lIns="63275" spcFirstLastPara="1" rIns="63275" wrap="square" tIns="63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id1</a:t>
            </a:r>
            <a:endParaRPr sz="968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1" name="Google Shape;201;p22"/>
          <p:cNvSpPr/>
          <p:nvPr/>
        </p:nvSpPr>
        <p:spPr>
          <a:xfrm>
            <a:off x="1140240" y="2330109"/>
            <a:ext cx="580200" cy="483300"/>
          </a:xfrm>
          <a:prstGeom prst="rect">
            <a:avLst/>
          </a:prstGeom>
          <a:solidFill>
            <a:schemeClr val="lt2"/>
          </a:solidFill>
          <a:ln cap="flat" cmpd="sng" w="66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275" lIns="63275" spcFirstLastPara="1" rIns="63275" wrap="square" tIns="63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id1</a:t>
            </a:r>
            <a:endParaRPr sz="968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" name="Google Shape;202;p22"/>
          <p:cNvSpPr txBox="1"/>
          <p:nvPr/>
        </p:nvSpPr>
        <p:spPr>
          <a:xfrm>
            <a:off x="1607965" y="2583959"/>
            <a:ext cx="711900" cy="2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3275" lIns="63275" spcFirstLastPara="1" rIns="63275" wrap="square" tIns="63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99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3" name="Google Shape;203;p22"/>
          <p:cNvSpPr/>
          <p:nvPr/>
        </p:nvSpPr>
        <p:spPr>
          <a:xfrm>
            <a:off x="1140240" y="3798878"/>
            <a:ext cx="580200" cy="483300"/>
          </a:xfrm>
          <a:prstGeom prst="rect">
            <a:avLst/>
          </a:prstGeom>
          <a:solidFill>
            <a:schemeClr val="lt2"/>
          </a:solidFill>
          <a:ln cap="flat" cmpd="sng" w="66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275" lIns="63275" spcFirstLastPara="1" rIns="63275" wrap="square" tIns="63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id4</a:t>
            </a:r>
            <a:endParaRPr sz="968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4" name="Google Shape;204;p22"/>
          <p:cNvSpPr txBox="1"/>
          <p:nvPr/>
        </p:nvSpPr>
        <p:spPr>
          <a:xfrm>
            <a:off x="410575" y="1724300"/>
            <a:ext cx="661200" cy="3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X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Y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Lst1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Lst2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lst3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05" name="Google Shape;205;p22"/>
          <p:cNvGrpSpPr/>
          <p:nvPr/>
        </p:nvGrpSpPr>
        <p:grpSpPr>
          <a:xfrm>
            <a:off x="2837387" y="1722639"/>
            <a:ext cx="711900" cy="721879"/>
            <a:chOff x="4479737" y="2079589"/>
            <a:chExt cx="711900" cy="721879"/>
          </a:xfrm>
        </p:grpSpPr>
        <p:sp>
          <p:nvSpPr>
            <p:cNvPr id="206" name="Google Shape;206;p22"/>
            <p:cNvSpPr/>
            <p:nvPr/>
          </p:nvSpPr>
          <p:spPr>
            <a:xfrm>
              <a:off x="4491834" y="2318168"/>
              <a:ext cx="580200" cy="483300"/>
            </a:xfrm>
            <a:prstGeom prst="rect">
              <a:avLst/>
            </a:prstGeom>
            <a:solidFill>
              <a:schemeClr val="lt2"/>
            </a:solidFill>
            <a:ln cap="flat" cmpd="sng" w="66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3275" lIns="63275" spcFirstLastPara="1" rIns="63275" wrap="square" tIns="63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10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7" name="Google Shape;207;p22"/>
            <p:cNvSpPr txBox="1"/>
            <p:nvPr/>
          </p:nvSpPr>
          <p:spPr>
            <a:xfrm>
              <a:off x="4479737" y="2079589"/>
              <a:ext cx="711900" cy="26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3275" lIns="63275" spcFirstLastPara="1" rIns="63275" wrap="square" tIns="6327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99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Id1: int</a:t>
              </a:r>
              <a:endParaRPr sz="899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8" name="Google Shape;208;p22"/>
          <p:cNvGrpSpPr/>
          <p:nvPr/>
        </p:nvGrpSpPr>
        <p:grpSpPr>
          <a:xfrm>
            <a:off x="3630612" y="1722639"/>
            <a:ext cx="711900" cy="721879"/>
            <a:chOff x="4479737" y="2079589"/>
            <a:chExt cx="711900" cy="721879"/>
          </a:xfrm>
        </p:grpSpPr>
        <p:sp>
          <p:nvSpPr>
            <p:cNvPr id="209" name="Google Shape;209;p22"/>
            <p:cNvSpPr/>
            <p:nvPr/>
          </p:nvSpPr>
          <p:spPr>
            <a:xfrm>
              <a:off x="4491834" y="2318168"/>
              <a:ext cx="580200" cy="483300"/>
            </a:xfrm>
            <a:prstGeom prst="rect">
              <a:avLst/>
            </a:prstGeom>
            <a:solidFill>
              <a:schemeClr val="lt2"/>
            </a:solidFill>
            <a:ln cap="flat" cmpd="sng" w="66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3275" lIns="63275" spcFirstLastPara="1" rIns="63275" wrap="square" tIns="63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20.5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0" name="Google Shape;210;p22"/>
            <p:cNvSpPr txBox="1"/>
            <p:nvPr/>
          </p:nvSpPr>
          <p:spPr>
            <a:xfrm>
              <a:off x="4479737" y="2079589"/>
              <a:ext cx="711900" cy="26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3275" lIns="63275" spcFirstLastPara="1" rIns="63275" wrap="square" tIns="6327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99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Id2: int</a:t>
              </a:r>
              <a:endParaRPr sz="899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11" name="Google Shape;211;p22"/>
          <p:cNvGrpSpPr/>
          <p:nvPr/>
        </p:nvGrpSpPr>
        <p:grpSpPr>
          <a:xfrm>
            <a:off x="2856082" y="2611831"/>
            <a:ext cx="1160348" cy="749703"/>
            <a:chOff x="5326961" y="2912609"/>
            <a:chExt cx="1160348" cy="749703"/>
          </a:xfrm>
        </p:grpSpPr>
        <p:sp>
          <p:nvSpPr>
            <p:cNvPr id="212" name="Google Shape;212;p22"/>
            <p:cNvSpPr/>
            <p:nvPr/>
          </p:nvSpPr>
          <p:spPr>
            <a:xfrm>
              <a:off x="5326963" y="3179012"/>
              <a:ext cx="580200" cy="483300"/>
            </a:xfrm>
            <a:prstGeom prst="rect">
              <a:avLst/>
            </a:prstGeom>
            <a:solidFill>
              <a:schemeClr val="lt2"/>
            </a:solidFill>
            <a:ln cap="flat" cmpd="sng" w="66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3275" lIns="63275" spcFirstLastPara="1" rIns="63275" wrap="square" tIns="63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id1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3" name="Google Shape;213;p22"/>
            <p:cNvSpPr/>
            <p:nvPr/>
          </p:nvSpPr>
          <p:spPr>
            <a:xfrm>
              <a:off x="5907110" y="3179012"/>
              <a:ext cx="580200" cy="483300"/>
            </a:xfrm>
            <a:prstGeom prst="rect">
              <a:avLst/>
            </a:prstGeom>
            <a:solidFill>
              <a:schemeClr val="lt2"/>
            </a:solidFill>
            <a:ln cap="flat" cmpd="sng" w="66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3275" lIns="63275" spcFirstLastPara="1" rIns="63275" wrap="square" tIns="63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id1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4" name="Google Shape;214;p22"/>
            <p:cNvSpPr txBox="1"/>
            <p:nvPr/>
          </p:nvSpPr>
          <p:spPr>
            <a:xfrm>
              <a:off x="5326961" y="2912609"/>
              <a:ext cx="711900" cy="26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3275" lIns="63275" spcFirstLastPara="1" rIns="63275" wrap="square" tIns="6327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99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Id3: list</a:t>
              </a:r>
              <a:endParaRPr sz="899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15" name="Google Shape;215;p22"/>
          <p:cNvSpPr/>
          <p:nvPr/>
        </p:nvSpPr>
        <p:spPr>
          <a:xfrm>
            <a:off x="1140240" y="3082966"/>
            <a:ext cx="580200" cy="483300"/>
          </a:xfrm>
          <a:prstGeom prst="rect">
            <a:avLst/>
          </a:prstGeom>
          <a:solidFill>
            <a:schemeClr val="lt2"/>
          </a:solidFill>
          <a:ln cap="flat" cmpd="sng" w="66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275" lIns="63275" spcFirstLastPara="1" rIns="63275" wrap="square" tIns="63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id3</a:t>
            </a:r>
            <a:endParaRPr sz="968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22"/>
          <p:cNvSpPr/>
          <p:nvPr/>
        </p:nvSpPr>
        <p:spPr>
          <a:xfrm>
            <a:off x="1140240" y="4492228"/>
            <a:ext cx="580200" cy="483300"/>
          </a:xfrm>
          <a:prstGeom prst="rect">
            <a:avLst/>
          </a:prstGeom>
          <a:solidFill>
            <a:schemeClr val="lt2"/>
          </a:solidFill>
          <a:ln cap="flat" cmpd="sng" w="66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275" lIns="63275" spcFirstLastPara="1" rIns="63275" wrap="square" tIns="63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id3</a:t>
            </a:r>
            <a:endParaRPr sz="968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" name="Google Shape;217;p22"/>
          <p:cNvSpPr/>
          <p:nvPr/>
        </p:nvSpPr>
        <p:spPr>
          <a:xfrm>
            <a:off x="3481425" y="1724300"/>
            <a:ext cx="922500" cy="853200"/>
          </a:xfrm>
          <a:prstGeom prst="mathMultiply">
            <a:avLst>
              <a:gd fmla="val 10695" name="adj1"/>
            </a:avLst>
          </a:prstGeom>
          <a:solidFill>
            <a:srgbClr val="DC143C">
              <a:alpha val="65190"/>
            </a:srgbClr>
          </a:solidFill>
          <a:ln cap="flat" cmpd="sng" w="6600">
            <a:solidFill>
              <a:srgbClr val="DC14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18" name="Google Shape;218;p22"/>
          <p:cNvGrpSpPr/>
          <p:nvPr/>
        </p:nvGrpSpPr>
        <p:grpSpPr>
          <a:xfrm>
            <a:off x="2856082" y="3643131"/>
            <a:ext cx="1160348" cy="749703"/>
            <a:chOff x="5326961" y="2912609"/>
            <a:chExt cx="1160348" cy="749703"/>
          </a:xfrm>
        </p:grpSpPr>
        <p:sp>
          <p:nvSpPr>
            <p:cNvPr id="219" name="Google Shape;219;p22"/>
            <p:cNvSpPr/>
            <p:nvPr/>
          </p:nvSpPr>
          <p:spPr>
            <a:xfrm>
              <a:off x="5326963" y="3179012"/>
              <a:ext cx="580200" cy="483300"/>
            </a:xfrm>
            <a:prstGeom prst="rect">
              <a:avLst/>
            </a:prstGeom>
            <a:solidFill>
              <a:schemeClr val="lt2"/>
            </a:solidFill>
            <a:ln cap="flat" cmpd="sng" w="66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3275" lIns="63275" spcFirstLastPara="1" rIns="63275" wrap="square" tIns="63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id1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0" name="Google Shape;220;p22"/>
            <p:cNvSpPr/>
            <p:nvPr/>
          </p:nvSpPr>
          <p:spPr>
            <a:xfrm>
              <a:off x="5907110" y="3179012"/>
              <a:ext cx="580200" cy="483300"/>
            </a:xfrm>
            <a:prstGeom prst="rect">
              <a:avLst/>
            </a:prstGeom>
            <a:solidFill>
              <a:schemeClr val="lt2"/>
            </a:solidFill>
            <a:ln cap="flat" cmpd="sng" w="66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3275" lIns="63275" spcFirstLastPara="1" rIns="63275" wrap="square" tIns="63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68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id1</a:t>
              </a:r>
              <a:endParaRPr sz="968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1" name="Google Shape;221;p22"/>
            <p:cNvSpPr txBox="1"/>
            <p:nvPr/>
          </p:nvSpPr>
          <p:spPr>
            <a:xfrm>
              <a:off x="5326961" y="2912609"/>
              <a:ext cx="711900" cy="26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3275" lIns="63275" spcFirstLastPara="1" rIns="63275" wrap="square" tIns="6327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99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Id4: list</a:t>
              </a:r>
              <a:endParaRPr sz="899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22" name="Google Shape;222;p22"/>
          <p:cNvCxnSpPr>
            <a:stCxn id="200" idx="3"/>
            <a:endCxn id="206" idx="1"/>
          </p:cNvCxnSpPr>
          <p:nvPr/>
        </p:nvCxnSpPr>
        <p:spPr>
          <a:xfrm>
            <a:off x="1720459" y="1915380"/>
            <a:ext cx="1128900" cy="28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" name="Google Shape;223;p22"/>
          <p:cNvCxnSpPr>
            <a:stCxn id="202" idx="1"/>
            <a:endCxn id="206" idx="1"/>
          </p:cNvCxnSpPr>
          <p:nvPr/>
        </p:nvCxnSpPr>
        <p:spPr>
          <a:xfrm flipH="1" rot="10800000">
            <a:off x="1607965" y="2202959"/>
            <a:ext cx="1241400" cy="514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" name="Google Shape;224;p22"/>
          <p:cNvCxnSpPr>
            <a:stCxn id="215" idx="3"/>
            <a:endCxn id="212" idx="1"/>
          </p:cNvCxnSpPr>
          <p:nvPr/>
        </p:nvCxnSpPr>
        <p:spPr>
          <a:xfrm flipH="1" rot="10800000">
            <a:off x="1720440" y="3120016"/>
            <a:ext cx="1135500" cy="204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5" name="Google Shape;225;p22"/>
          <p:cNvCxnSpPr>
            <a:stCxn id="203" idx="3"/>
            <a:endCxn id="219" idx="1"/>
          </p:cNvCxnSpPr>
          <p:nvPr/>
        </p:nvCxnSpPr>
        <p:spPr>
          <a:xfrm>
            <a:off x="1720440" y="4040528"/>
            <a:ext cx="1135500" cy="110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" name="Google Shape;226;p22"/>
          <p:cNvCxnSpPr>
            <a:stCxn id="216" idx="3"/>
          </p:cNvCxnSpPr>
          <p:nvPr/>
        </p:nvCxnSpPr>
        <p:spPr>
          <a:xfrm flipH="1" rot="10800000">
            <a:off x="1720440" y="3056578"/>
            <a:ext cx="1153500" cy="1677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3"/>
          <p:cNvSpPr txBox="1"/>
          <p:nvPr>
            <p:ph type="title"/>
          </p:nvPr>
        </p:nvSpPr>
        <p:spPr>
          <a:xfrm>
            <a:off x="311700" y="329850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Boolean &amp; Comparison Operators</a:t>
            </a:r>
            <a:endParaRPr sz="3300"/>
          </a:p>
        </p:txBody>
      </p:sp>
      <p:sp>
        <p:nvSpPr>
          <p:cNvPr id="232" name="Google Shape;232;p23"/>
          <p:cNvSpPr txBox="1"/>
          <p:nvPr/>
        </p:nvSpPr>
        <p:spPr>
          <a:xfrm>
            <a:off x="353550" y="1317749"/>
            <a:ext cx="8520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Booleans hold a ‘True’ or ‘False’ value in Python (remember to capitalize!). 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We can use operators, which evaluate to a boolean. This is useful in our </a:t>
            </a:r>
            <a:r>
              <a:rPr i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conditional statements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aphicFrame>
        <p:nvGraphicFramePr>
          <p:cNvPr id="233" name="Google Shape;233;p23"/>
          <p:cNvGraphicFramePr/>
          <p:nvPr/>
        </p:nvGraphicFramePr>
        <p:xfrm>
          <a:off x="516375" y="2066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{3D970B15-A5CA-44A5-82FF-445D168B8CF3}</a:tableStyleId>
              </a:tblPr>
              <a:tblGrid>
                <a:gridCol w="1558425"/>
                <a:gridCol w="1491700"/>
              </a:tblGrid>
              <a:tr h="267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Comparison Operators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&lt;, &gt;, ==, !=, &gt;=, &lt;=</a:t>
                      </a:r>
                      <a:endParaRPr b="1" i="1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67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Logical operators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k</a:t>
                      </a: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eywords </a:t>
                      </a:r>
                      <a:r>
                        <a:rPr b="1" i="1"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and, or, not</a:t>
                      </a:r>
                      <a:endParaRPr b="1" i="1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234" name="Google Shape;234;p23"/>
          <p:cNvCxnSpPr/>
          <p:nvPr/>
        </p:nvCxnSpPr>
        <p:spPr>
          <a:xfrm>
            <a:off x="536625" y="4105151"/>
            <a:ext cx="30453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5" name="Google Shape;235;p23"/>
          <p:cNvSpPr txBox="1"/>
          <p:nvPr/>
        </p:nvSpPr>
        <p:spPr>
          <a:xfrm>
            <a:off x="536625" y="3650150"/>
            <a:ext cx="3045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o</a:t>
            </a: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r                          and                        not</a:t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6" name="Google Shape;236;p23"/>
          <p:cNvSpPr txBox="1"/>
          <p:nvPr/>
        </p:nvSpPr>
        <p:spPr>
          <a:xfrm>
            <a:off x="536625" y="4215501"/>
            <a:ext cx="3045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Order of precedence (low to high)</a:t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7" name="Google Shape;237;p23"/>
          <p:cNvSpPr/>
          <p:nvPr/>
        </p:nvSpPr>
        <p:spPr>
          <a:xfrm>
            <a:off x="415875" y="3608775"/>
            <a:ext cx="3246600" cy="992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8" name="Google Shape;23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4875" y="2055149"/>
            <a:ext cx="5176726" cy="2497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4"/>
          <p:cNvSpPr txBox="1"/>
          <p:nvPr>
            <p:ph type="title"/>
          </p:nvPr>
        </p:nvSpPr>
        <p:spPr>
          <a:xfrm>
            <a:off x="311700" y="329850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If Statements &amp; Conditionals</a:t>
            </a:r>
            <a:endParaRPr sz="3300"/>
          </a:p>
        </p:txBody>
      </p:sp>
      <p:pic>
        <p:nvPicPr>
          <p:cNvPr id="244" name="Google Shape;24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794425"/>
            <a:ext cx="5026626" cy="168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4"/>
          <p:cNvSpPr txBox="1"/>
          <p:nvPr/>
        </p:nvSpPr>
        <p:spPr>
          <a:xfrm>
            <a:off x="5365925" y="1870375"/>
            <a:ext cx="36093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DM Sans"/>
              <a:buChar char="●"/>
            </a:pPr>
            <a:r>
              <a:rPr b="1" lang="en" sz="1200">
                <a:solidFill>
                  <a:schemeClr val="dk2"/>
                </a:solidFill>
                <a:highlight>
                  <a:srgbClr val="FFFF00"/>
                </a:highlight>
                <a:latin typeface="DM Sans"/>
                <a:ea typeface="DM Sans"/>
                <a:cs typeface="DM Sans"/>
                <a:sym typeface="DM Sans"/>
              </a:rPr>
              <a:t>If</a:t>
            </a:r>
            <a:r>
              <a:rPr lang="en" sz="1200">
                <a:solidFill>
                  <a:schemeClr val="dk2"/>
                </a:solidFill>
                <a:highlight>
                  <a:srgbClr val="FFFF00"/>
                </a:highlight>
                <a:latin typeface="DM Sans"/>
                <a:ea typeface="DM Sans"/>
                <a:cs typeface="DM Sans"/>
                <a:sym typeface="DM Sans"/>
              </a:rPr>
              <a:t>: </a:t>
            </a: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checks the </a:t>
            </a:r>
            <a:r>
              <a:rPr i="1"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first</a:t>
            </a: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condition. If it’s True, the code inside runs.</a:t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DM Sans"/>
              <a:buChar char="●"/>
            </a:pPr>
            <a:r>
              <a:rPr b="1" lang="en" sz="1200">
                <a:solidFill>
                  <a:schemeClr val="dk2"/>
                </a:solidFill>
                <a:highlight>
                  <a:srgbClr val="FFFF00"/>
                </a:highlight>
                <a:latin typeface="DM Sans"/>
                <a:ea typeface="DM Sans"/>
                <a:cs typeface="DM Sans"/>
                <a:sym typeface="DM Sans"/>
              </a:rPr>
              <a:t>elif (else if)</a:t>
            </a:r>
            <a:r>
              <a:rPr lang="en" sz="1200">
                <a:solidFill>
                  <a:schemeClr val="dk2"/>
                </a:solidFill>
                <a:highlight>
                  <a:srgbClr val="FFFF00"/>
                </a:highlight>
                <a:latin typeface="DM Sans"/>
                <a:ea typeface="DM Sans"/>
                <a:cs typeface="DM Sans"/>
                <a:sym typeface="DM Sans"/>
              </a:rPr>
              <a:t>:</a:t>
            </a: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checks the </a:t>
            </a:r>
            <a:r>
              <a:rPr i="1"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next</a:t>
            </a: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condition </a:t>
            </a:r>
            <a:r>
              <a:rPr i="1"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only if</a:t>
            </a: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the previous ones were False.</a:t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DM Sans"/>
              <a:buChar char="●"/>
            </a:pPr>
            <a:r>
              <a:rPr b="1" lang="en" sz="1200">
                <a:solidFill>
                  <a:schemeClr val="dk2"/>
                </a:solidFill>
                <a:highlight>
                  <a:srgbClr val="FFFF00"/>
                </a:highlight>
                <a:latin typeface="DM Sans"/>
                <a:ea typeface="DM Sans"/>
                <a:cs typeface="DM Sans"/>
                <a:sym typeface="DM Sans"/>
              </a:rPr>
              <a:t>else</a:t>
            </a:r>
            <a:r>
              <a:rPr lang="en" sz="1200">
                <a:solidFill>
                  <a:schemeClr val="dk2"/>
                </a:solidFill>
                <a:highlight>
                  <a:srgbClr val="FFFF00"/>
                </a:highlight>
                <a:latin typeface="DM Sans"/>
                <a:ea typeface="DM Sans"/>
                <a:cs typeface="DM Sans"/>
                <a:sym typeface="DM Sans"/>
              </a:rPr>
              <a:t>:</a:t>
            </a: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runs only if </a:t>
            </a:r>
            <a:r>
              <a:rPr i="1"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all</a:t>
            </a: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previous conditions were False.</a:t>
            </a:r>
            <a:endParaRPr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6" name="Google Shape;246;p24"/>
          <p:cNvSpPr txBox="1"/>
          <p:nvPr/>
        </p:nvSpPr>
        <p:spPr>
          <a:xfrm>
            <a:off x="319325" y="3717925"/>
            <a:ext cx="85992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We often use the </a:t>
            </a:r>
            <a:r>
              <a:rPr b="1" i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if, elif, else</a:t>
            </a: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sequence when amongst many conditions, we only want one statement/block to execute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M Sans"/>
              <a:buChar char="●"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It is best practice to reduce the #of if/elif/else blocks as we can for readability! 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5"/>
          <p:cNvSpPr txBox="1"/>
          <p:nvPr>
            <p:ph type="title"/>
          </p:nvPr>
        </p:nvSpPr>
        <p:spPr>
          <a:xfrm>
            <a:off x="311700" y="329850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Proper usage of if, elif and else</a:t>
            </a:r>
            <a:endParaRPr sz="3300"/>
          </a:p>
        </p:txBody>
      </p:sp>
      <p:pic>
        <p:nvPicPr>
          <p:cNvPr id="252" name="Google Shape;25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000" y="1911950"/>
            <a:ext cx="3383826" cy="178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9875" y="1911952"/>
            <a:ext cx="3983319" cy="178487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5"/>
          <p:cNvSpPr txBox="1"/>
          <p:nvPr/>
        </p:nvSpPr>
        <p:spPr>
          <a:xfrm>
            <a:off x="517000" y="3696825"/>
            <a:ext cx="33837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highlight>
                  <a:srgbClr val="FFFF00"/>
                </a:highlight>
                <a:latin typeface="DM Sans"/>
                <a:ea typeface="DM Sans"/>
                <a:cs typeface="DM Sans"/>
                <a:sym typeface="DM Sans"/>
              </a:rPr>
              <a:t>Improper use of if and else. </a:t>
            </a:r>
            <a:endParaRPr b="1" sz="1200">
              <a:solidFill>
                <a:schemeClr val="dk2"/>
              </a:solidFill>
              <a:highlight>
                <a:srgbClr val="FFFF00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As we return early, we do not need the else statement at the end! </a:t>
            </a:r>
            <a:r>
              <a:rPr b="1" i="1"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We can write it in a more </a:t>
            </a:r>
            <a:r>
              <a:rPr b="1" i="1"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concise</a:t>
            </a:r>
            <a:r>
              <a:rPr b="1" i="1"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, and proper way.</a:t>
            </a:r>
            <a:endParaRPr b="1" i="1"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55" name="Google Shape;255;p25"/>
          <p:cNvSpPr txBox="1"/>
          <p:nvPr/>
        </p:nvSpPr>
        <p:spPr>
          <a:xfrm>
            <a:off x="4759950" y="3696825"/>
            <a:ext cx="398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highlight>
                  <a:srgbClr val="FFFF00"/>
                </a:highlight>
                <a:latin typeface="DM Sans"/>
                <a:ea typeface="DM Sans"/>
                <a:cs typeface="DM Sans"/>
                <a:sym typeface="DM Sans"/>
              </a:rPr>
              <a:t>This is a better way of using conditionals. Note, when x == 10, we return True and </a:t>
            </a:r>
            <a:r>
              <a:rPr b="1" i="1" lang="en" sz="1200">
                <a:solidFill>
                  <a:schemeClr val="dk2"/>
                </a:solidFill>
                <a:highlight>
                  <a:srgbClr val="FFFF00"/>
                </a:highlight>
                <a:latin typeface="DM Sans"/>
                <a:ea typeface="DM Sans"/>
                <a:cs typeface="DM Sans"/>
                <a:sym typeface="DM Sans"/>
              </a:rPr>
              <a:t>exit</a:t>
            </a:r>
            <a:r>
              <a:rPr b="1" lang="en" sz="1200">
                <a:solidFill>
                  <a:schemeClr val="dk2"/>
                </a:solidFill>
                <a:highlight>
                  <a:srgbClr val="FFFF00"/>
                </a:highlight>
                <a:latin typeface="DM Sans"/>
                <a:ea typeface="DM Sans"/>
                <a:cs typeface="DM Sans"/>
                <a:sym typeface="DM Sans"/>
              </a:rPr>
              <a:t> from function. </a:t>
            </a:r>
            <a:endParaRPr b="1" sz="1200">
              <a:solidFill>
                <a:schemeClr val="dk2"/>
              </a:solidFill>
              <a:highlight>
                <a:srgbClr val="FFFF00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When x != 10, we return </a:t>
            </a:r>
            <a:r>
              <a:rPr b="1" i="1"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False,</a:t>
            </a: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behaving the same as the block of code on the left.</a:t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56" name="Google Shape;256;p25"/>
          <p:cNvSpPr txBox="1"/>
          <p:nvPr/>
        </p:nvSpPr>
        <p:spPr>
          <a:xfrm>
            <a:off x="1379950" y="1418300"/>
            <a:ext cx="2030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Poor usage</a:t>
            </a:r>
            <a:endParaRPr b="1" sz="17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57" name="Google Shape;257;p25"/>
          <p:cNvSpPr txBox="1"/>
          <p:nvPr/>
        </p:nvSpPr>
        <p:spPr>
          <a:xfrm>
            <a:off x="5793625" y="1418300"/>
            <a:ext cx="2030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Better usage</a:t>
            </a:r>
            <a:endParaRPr b="1" sz="17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6"/>
          <p:cNvSpPr txBox="1"/>
          <p:nvPr>
            <p:ph type="title"/>
          </p:nvPr>
        </p:nvSpPr>
        <p:spPr>
          <a:xfrm>
            <a:off x="311700" y="329850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Proper usage of if, elif and else</a:t>
            </a:r>
            <a:endParaRPr sz="3300"/>
          </a:p>
        </p:txBody>
      </p:sp>
      <p:sp>
        <p:nvSpPr>
          <p:cNvPr id="263" name="Google Shape;263;p26"/>
          <p:cNvSpPr txBox="1"/>
          <p:nvPr/>
        </p:nvSpPr>
        <p:spPr>
          <a:xfrm>
            <a:off x="517000" y="1807675"/>
            <a:ext cx="7979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highlight>
                  <a:srgbClr val="FFFF00"/>
                </a:highlight>
                <a:latin typeface="DM Sans"/>
                <a:ea typeface="DM Sans"/>
                <a:cs typeface="DM Sans"/>
                <a:sym typeface="DM Sans"/>
              </a:rPr>
              <a:t>There’s even a better way to write our function without if! </a:t>
            </a:r>
            <a:endParaRPr b="1" sz="1200">
              <a:solidFill>
                <a:schemeClr val="dk2"/>
              </a:solidFill>
              <a:highlight>
                <a:srgbClr val="FFFF00"/>
              </a:highlight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64" name="Google Shape;264;p26"/>
          <p:cNvSpPr txBox="1"/>
          <p:nvPr/>
        </p:nvSpPr>
        <p:spPr>
          <a:xfrm>
            <a:off x="517000" y="1418300"/>
            <a:ext cx="2030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Optimal solution!</a:t>
            </a:r>
            <a:endParaRPr b="1" sz="17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65" name="Google Shape;26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3900" y="2722150"/>
            <a:ext cx="3467100" cy="8001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6"/>
          <p:cNvSpPr txBox="1"/>
          <p:nvPr/>
        </p:nvSpPr>
        <p:spPr>
          <a:xfrm>
            <a:off x="517000" y="2329450"/>
            <a:ext cx="3862500" cy="15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</a:pPr>
            <a:r>
              <a:rPr lang="en" sz="1300">
                <a:solidFill>
                  <a:schemeClr val="dk2"/>
                </a:solidFill>
                <a:highlight>
                  <a:srgbClr val="FFFF00"/>
                </a:highlight>
                <a:latin typeface="DM Sans"/>
                <a:ea typeface="DM Sans"/>
                <a:cs typeface="DM Sans"/>
                <a:sym typeface="DM Sans"/>
              </a:rPr>
              <a:t>We want to return </a:t>
            </a:r>
            <a:r>
              <a:rPr b="1" lang="en" sz="1300">
                <a:solidFill>
                  <a:schemeClr val="dk2"/>
                </a:solidFill>
                <a:highlight>
                  <a:srgbClr val="FFFF00"/>
                </a:highlight>
                <a:latin typeface="DM Sans"/>
                <a:ea typeface="DM Sans"/>
                <a:cs typeface="DM Sans"/>
                <a:sym typeface="DM Sans"/>
              </a:rPr>
              <a:t>TRUE</a:t>
            </a:r>
            <a:r>
              <a:rPr lang="en" sz="1300">
                <a:solidFill>
                  <a:schemeClr val="dk2"/>
                </a:solidFill>
                <a:highlight>
                  <a:srgbClr val="FFFF00"/>
                </a:highlight>
                <a:latin typeface="DM Sans"/>
                <a:ea typeface="DM Sans"/>
                <a:cs typeface="DM Sans"/>
                <a:sym typeface="DM Sans"/>
              </a:rPr>
              <a:t> iff x == 10</a:t>
            </a:r>
            <a:endParaRPr sz="1300">
              <a:solidFill>
                <a:schemeClr val="dk2"/>
              </a:solidFill>
              <a:highlight>
                <a:srgbClr val="FFFF00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○"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Note that the statement </a:t>
            </a:r>
            <a:r>
              <a:rPr b="1" i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x == 10</a:t>
            </a: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evaluates to a </a:t>
            </a:r>
            <a:r>
              <a:rPr b="1" lang="en" sz="1300">
                <a:solidFill>
                  <a:schemeClr val="dk2"/>
                </a:solidFill>
                <a:highlight>
                  <a:srgbClr val="FFFF00"/>
                </a:highlight>
                <a:latin typeface="DM Sans"/>
                <a:ea typeface="DM Sans"/>
                <a:cs typeface="DM Sans"/>
                <a:sym typeface="DM Sans"/>
              </a:rPr>
              <a:t>TRUE</a:t>
            </a:r>
            <a:r>
              <a:rPr lang="en" sz="1300">
                <a:solidFill>
                  <a:schemeClr val="dk2"/>
                </a:solidFill>
                <a:highlight>
                  <a:srgbClr val="FFFF00"/>
                </a:highlight>
                <a:latin typeface="DM Sans"/>
                <a:ea typeface="DM Sans"/>
                <a:cs typeface="DM Sans"/>
                <a:sym typeface="DM Sans"/>
              </a:rPr>
              <a:t> or </a:t>
            </a:r>
            <a:r>
              <a:rPr b="1" lang="en" sz="1300">
                <a:solidFill>
                  <a:schemeClr val="dk2"/>
                </a:solidFill>
                <a:highlight>
                  <a:srgbClr val="FFFF00"/>
                </a:highlight>
                <a:latin typeface="DM Sans"/>
                <a:ea typeface="DM Sans"/>
                <a:cs typeface="DM Sans"/>
                <a:sym typeface="DM Sans"/>
              </a:rPr>
              <a:t>FALSE</a:t>
            </a: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value 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M Sans"/>
              <a:buChar char="○"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As we are returning a boolean, we can simply return that statement 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M Sans"/>
              <a:buChar char="●"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It is best practice to reduce your conditional statements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7"/>
          <p:cNvSpPr txBox="1"/>
          <p:nvPr>
            <p:ph type="title"/>
          </p:nvPr>
        </p:nvSpPr>
        <p:spPr>
          <a:xfrm>
            <a:off x="311700" y="329850"/>
            <a:ext cx="8520600" cy="62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Example</a:t>
            </a:r>
            <a:endParaRPr sz="3300"/>
          </a:p>
        </p:txBody>
      </p:sp>
      <p:sp>
        <p:nvSpPr>
          <p:cNvPr id="272" name="Google Shape;272;p27"/>
          <p:cNvSpPr txBox="1"/>
          <p:nvPr/>
        </p:nvSpPr>
        <p:spPr>
          <a:xfrm>
            <a:off x="376350" y="964212"/>
            <a:ext cx="85206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Which pieces of code are equivalent? (i.e. produce same output for all values of x)</a:t>
            </a:r>
            <a:endParaRPr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DM Sans"/>
              <a:buAutoNum type="alphaUcParenR"/>
            </a:pPr>
            <a:r>
              <a:rPr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(1) and (4)      B) (3) and (4)    C)  (1) and (2)    D) None</a:t>
            </a:r>
            <a:endParaRPr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73" name="Google Shape;27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2750" y="3356358"/>
            <a:ext cx="2696750" cy="13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4600" y="3356350"/>
            <a:ext cx="2919544" cy="13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7"/>
          <p:cNvPicPr preferRelativeResize="0"/>
          <p:nvPr/>
        </p:nvPicPr>
        <p:blipFill rotWithShape="1">
          <a:blip r:embed="rId5">
            <a:alphaModFix/>
          </a:blip>
          <a:srcRect b="0" l="0" r="7629" t="0"/>
          <a:stretch/>
        </p:blipFill>
        <p:spPr>
          <a:xfrm>
            <a:off x="5522750" y="1629159"/>
            <a:ext cx="2797974" cy="1447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7"/>
          <p:cNvPicPr preferRelativeResize="0"/>
          <p:nvPr/>
        </p:nvPicPr>
        <p:blipFill rotWithShape="1">
          <a:blip r:embed="rId6">
            <a:alphaModFix/>
          </a:blip>
          <a:srcRect b="0" l="0" r="12010" t="0"/>
          <a:stretch/>
        </p:blipFill>
        <p:spPr>
          <a:xfrm>
            <a:off x="1228687" y="1783025"/>
            <a:ext cx="2751367" cy="1230662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7"/>
          <p:cNvSpPr txBox="1"/>
          <p:nvPr/>
        </p:nvSpPr>
        <p:spPr>
          <a:xfrm>
            <a:off x="581625" y="2052000"/>
            <a:ext cx="7299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1</a:t>
            </a:r>
            <a:endParaRPr b="1" sz="3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78" name="Google Shape;278;p27"/>
          <p:cNvSpPr txBox="1"/>
          <p:nvPr/>
        </p:nvSpPr>
        <p:spPr>
          <a:xfrm>
            <a:off x="498775" y="3707638"/>
            <a:ext cx="7299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endParaRPr b="1" sz="3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79" name="Google Shape;279;p27"/>
          <p:cNvSpPr txBox="1"/>
          <p:nvPr/>
        </p:nvSpPr>
        <p:spPr>
          <a:xfrm>
            <a:off x="4792850" y="2051988"/>
            <a:ext cx="7299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endParaRPr b="1" sz="3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0" name="Google Shape;280;p27"/>
          <p:cNvSpPr txBox="1"/>
          <p:nvPr/>
        </p:nvSpPr>
        <p:spPr>
          <a:xfrm>
            <a:off x="4906897" y="3707638"/>
            <a:ext cx="7299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4</a:t>
            </a:r>
            <a:endParaRPr b="1" sz="3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1" name="Google Shape;281;p27"/>
          <p:cNvSpPr/>
          <p:nvPr/>
        </p:nvSpPr>
        <p:spPr>
          <a:xfrm>
            <a:off x="4265350" y="1345750"/>
            <a:ext cx="821100" cy="4374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8"/>
          <p:cNvSpPr txBox="1"/>
          <p:nvPr>
            <p:ph type="title"/>
          </p:nvPr>
        </p:nvSpPr>
        <p:spPr>
          <a:xfrm>
            <a:off x="311700" y="329850"/>
            <a:ext cx="8520600" cy="62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Solution</a:t>
            </a:r>
            <a:endParaRPr sz="3300"/>
          </a:p>
        </p:txBody>
      </p:sp>
      <p:sp>
        <p:nvSpPr>
          <p:cNvPr id="287" name="Google Shape;287;p28"/>
          <p:cNvSpPr txBox="1"/>
          <p:nvPr/>
        </p:nvSpPr>
        <p:spPr>
          <a:xfrm>
            <a:off x="376350" y="964212"/>
            <a:ext cx="85206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Which pieces of code are equivalent?</a:t>
            </a:r>
            <a:endParaRPr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DM Sans"/>
              <a:buAutoNum type="alphaUcParenR"/>
            </a:pPr>
            <a:r>
              <a:rPr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(1) and (4)      B) (3) and (4)    C)  (1) and (2)    D) None</a:t>
            </a:r>
            <a:endParaRPr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88" name="Google Shape;28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4600" y="3356350"/>
            <a:ext cx="2919544" cy="13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8"/>
          <p:cNvPicPr preferRelativeResize="0"/>
          <p:nvPr/>
        </p:nvPicPr>
        <p:blipFill rotWithShape="1">
          <a:blip r:embed="rId4">
            <a:alphaModFix/>
          </a:blip>
          <a:srcRect b="0" l="0" r="12010" t="0"/>
          <a:stretch/>
        </p:blipFill>
        <p:spPr>
          <a:xfrm>
            <a:off x="1228687" y="1783025"/>
            <a:ext cx="2751367" cy="1230662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28"/>
          <p:cNvSpPr txBox="1"/>
          <p:nvPr/>
        </p:nvSpPr>
        <p:spPr>
          <a:xfrm>
            <a:off x="581625" y="2052000"/>
            <a:ext cx="7299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1</a:t>
            </a:r>
            <a:endParaRPr b="1" sz="3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498775" y="3707638"/>
            <a:ext cx="7299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endParaRPr b="1" sz="3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aphicFrame>
        <p:nvGraphicFramePr>
          <p:cNvPr id="292" name="Google Shape;292;p28"/>
          <p:cNvGraphicFramePr/>
          <p:nvPr/>
        </p:nvGraphicFramePr>
        <p:xfrm>
          <a:off x="4320600" y="1840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{3D970B15-A5CA-44A5-82FF-445D168B8CF3}</a:tableStyleId>
              </a:tblPr>
              <a:tblGrid>
                <a:gridCol w="1503900"/>
                <a:gridCol w="1503900"/>
                <a:gridCol w="1503900"/>
              </a:tblGrid>
              <a:tr h="406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X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2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626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101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something”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N/A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626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100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 -1”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 -1”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626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99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 -1”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 -1”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626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50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something”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N/A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9"/>
          <p:cNvSpPr txBox="1"/>
          <p:nvPr>
            <p:ph type="title"/>
          </p:nvPr>
        </p:nvSpPr>
        <p:spPr>
          <a:xfrm>
            <a:off x="311700" y="329850"/>
            <a:ext cx="8520600" cy="62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Solution</a:t>
            </a:r>
            <a:endParaRPr sz="3300"/>
          </a:p>
        </p:txBody>
      </p:sp>
      <p:sp>
        <p:nvSpPr>
          <p:cNvPr id="298" name="Google Shape;298;p29"/>
          <p:cNvSpPr txBox="1"/>
          <p:nvPr/>
        </p:nvSpPr>
        <p:spPr>
          <a:xfrm>
            <a:off x="376350" y="964212"/>
            <a:ext cx="85206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Which pieces of code are equivalent?</a:t>
            </a:r>
            <a:endParaRPr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DM Sans"/>
              <a:buAutoNum type="alphaUcParenR"/>
            </a:pPr>
            <a:r>
              <a:rPr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(1) and (4)      B) (3) and (4)    C)  (1) and (2)    D) None</a:t>
            </a:r>
            <a:endParaRPr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aphicFrame>
        <p:nvGraphicFramePr>
          <p:cNvPr id="299" name="Google Shape;299;p29"/>
          <p:cNvGraphicFramePr/>
          <p:nvPr/>
        </p:nvGraphicFramePr>
        <p:xfrm>
          <a:off x="4320600" y="1880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{3D970B15-A5CA-44A5-82FF-445D168B8CF3}</a:tableStyleId>
              </a:tblPr>
              <a:tblGrid>
                <a:gridCol w="1503900"/>
                <a:gridCol w="1503900"/>
                <a:gridCol w="15039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X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3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4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5453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101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something”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N/A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5453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100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 -1”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99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 -1”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50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something”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something”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00" name="Google Shape;30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8775" y="3487158"/>
            <a:ext cx="2696750" cy="13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9"/>
          <p:cNvPicPr preferRelativeResize="0"/>
          <p:nvPr/>
        </p:nvPicPr>
        <p:blipFill rotWithShape="1">
          <a:blip r:embed="rId4">
            <a:alphaModFix/>
          </a:blip>
          <a:srcRect b="0" l="0" r="7629" t="0"/>
          <a:stretch/>
        </p:blipFill>
        <p:spPr>
          <a:xfrm>
            <a:off x="1378775" y="1759959"/>
            <a:ext cx="2797974" cy="1447649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29"/>
          <p:cNvSpPr txBox="1"/>
          <p:nvPr/>
        </p:nvSpPr>
        <p:spPr>
          <a:xfrm>
            <a:off x="648875" y="2182788"/>
            <a:ext cx="7299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endParaRPr b="1" sz="3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03" name="Google Shape;303;p29"/>
          <p:cNvSpPr txBox="1"/>
          <p:nvPr/>
        </p:nvSpPr>
        <p:spPr>
          <a:xfrm>
            <a:off x="762922" y="3838438"/>
            <a:ext cx="7299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4</a:t>
            </a:r>
            <a:endParaRPr b="1" sz="3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0"/>
          <p:cNvSpPr txBox="1"/>
          <p:nvPr>
            <p:ph type="title"/>
          </p:nvPr>
        </p:nvSpPr>
        <p:spPr>
          <a:xfrm>
            <a:off x="311700" y="329850"/>
            <a:ext cx="8520600" cy="62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Solution</a:t>
            </a:r>
            <a:endParaRPr sz="3300"/>
          </a:p>
        </p:txBody>
      </p:sp>
      <p:graphicFrame>
        <p:nvGraphicFramePr>
          <p:cNvPr id="309" name="Google Shape;309;p30"/>
          <p:cNvGraphicFramePr/>
          <p:nvPr/>
        </p:nvGraphicFramePr>
        <p:xfrm>
          <a:off x="786813" y="1679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{3D970B15-A5CA-44A5-82FF-445D168B8CF3}</a:tableStyleId>
              </a:tblPr>
              <a:tblGrid>
                <a:gridCol w="1514075"/>
                <a:gridCol w="1514075"/>
                <a:gridCol w="1514075"/>
                <a:gridCol w="1514075"/>
                <a:gridCol w="15140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X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2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3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4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5453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102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something”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N/A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something”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N/A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5453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100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 -1”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 -1”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 -1”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99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 -1”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 -1”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high -1”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50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something”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N/A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something”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“GPA is something”</a:t>
                      </a:r>
                      <a:endParaRPr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10" name="Google Shape;310;p30"/>
          <p:cNvSpPr txBox="1"/>
          <p:nvPr/>
        </p:nvSpPr>
        <p:spPr>
          <a:xfrm>
            <a:off x="311700" y="1019575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Answer: None are equivalent!</a:t>
            </a:r>
            <a:endParaRPr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1"/>
          <p:cNvSpPr txBox="1"/>
          <p:nvPr>
            <p:ph type="title"/>
          </p:nvPr>
        </p:nvSpPr>
        <p:spPr>
          <a:xfrm>
            <a:off x="311700" y="329850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Strings and String Operations</a:t>
            </a:r>
            <a:endParaRPr sz="3300"/>
          </a:p>
        </p:txBody>
      </p:sp>
      <p:sp>
        <p:nvSpPr>
          <p:cNvPr id="316" name="Google Shape;316;p31"/>
          <p:cNvSpPr txBox="1"/>
          <p:nvPr/>
        </p:nvSpPr>
        <p:spPr>
          <a:xfrm>
            <a:off x="353550" y="1317750"/>
            <a:ext cx="88785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Are </a:t>
            </a: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IMMUTABLE!!!!! </a:t>
            </a: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Please remember this; don’t be doing str[5] = ‘a’ !!!!!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Strings can be treated as a </a:t>
            </a:r>
            <a:r>
              <a:rPr b="1" i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list</a:t>
            </a: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of characters. This means you can access a character at a </a:t>
            </a: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specific</a:t>
            </a: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index (zero-indexed).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aphicFrame>
        <p:nvGraphicFramePr>
          <p:cNvPr id="317" name="Google Shape;317;p31"/>
          <p:cNvGraphicFramePr/>
          <p:nvPr/>
        </p:nvGraphicFramePr>
        <p:xfrm>
          <a:off x="353550" y="211811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{3D970B15-A5CA-44A5-82FF-445D168B8CF3}</a:tableStyleId>
              </a:tblPr>
              <a:tblGrid>
                <a:gridCol w="1755375"/>
                <a:gridCol w="2463075"/>
              </a:tblGrid>
              <a:tr h="378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Operator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Description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581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str[i]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Access char at position i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78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len(x)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Length of string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78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x</a:t>
                      </a: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+ y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Concatenate 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581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x*y (y is integer)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Concat y copies of x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581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</a:t>
                      </a:r>
                      <a:r>
                        <a:rPr b="1"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ub</a:t>
                      </a: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in </a:t>
                      </a:r>
                      <a:r>
                        <a:rPr b="1"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str</a:t>
                      </a:r>
                      <a:endParaRPr b="1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Checks if </a:t>
                      </a:r>
                      <a:r>
                        <a:rPr b="1"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sub</a:t>
                      </a: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is a substring in </a:t>
                      </a:r>
                      <a:r>
                        <a:rPr b="1"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str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pic>
        <p:nvPicPr>
          <p:cNvPr id="318" name="Google Shape;31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1324" y="2255250"/>
            <a:ext cx="3882800" cy="245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2"/>
          <p:cNvSpPr txBox="1"/>
          <p:nvPr>
            <p:ph type="title"/>
          </p:nvPr>
        </p:nvSpPr>
        <p:spPr>
          <a:xfrm>
            <a:off x="311700" y="329850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String Slicing</a:t>
            </a:r>
            <a:endParaRPr sz="3300"/>
          </a:p>
        </p:txBody>
      </p:sp>
      <p:sp>
        <p:nvSpPr>
          <p:cNvPr id="324" name="Google Shape;324;p32"/>
          <p:cNvSpPr txBox="1"/>
          <p:nvPr/>
        </p:nvSpPr>
        <p:spPr>
          <a:xfrm>
            <a:off x="353550" y="1317750"/>
            <a:ext cx="8878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An important property is that you can slice strings…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Say I have a string </a:t>
            </a: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x=”Hello world!”</a:t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aphicFrame>
        <p:nvGraphicFramePr>
          <p:cNvPr id="325" name="Google Shape;325;p32"/>
          <p:cNvGraphicFramePr/>
          <p:nvPr/>
        </p:nvGraphicFramePr>
        <p:xfrm>
          <a:off x="2274900" y="2327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{3D970B15-A5CA-44A5-82FF-445D168B8CF3}</a:tableStyleId>
              </a:tblPr>
              <a:tblGrid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</a:tblGrid>
              <a:tr h="244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-12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-11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-10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-9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-8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-7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-6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-5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-4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-3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-2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-1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39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H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e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l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l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o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W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o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r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l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d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!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269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0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2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3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4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5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6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7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8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9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10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11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sp>
        <p:nvSpPr>
          <p:cNvPr id="326" name="Google Shape;326;p32"/>
          <p:cNvSpPr txBox="1"/>
          <p:nvPr/>
        </p:nvSpPr>
        <p:spPr>
          <a:xfrm>
            <a:off x="1287450" y="3984225"/>
            <a:ext cx="65691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s[start:stop:stride]</a:t>
            </a:r>
            <a:endParaRPr b="1" sz="29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7" name="Google Shape;327;p32"/>
          <p:cNvSpPr txBox="1"/>
          <p:nvPr/>
        </p:nvSpPr>
        <p:spPr>
          <a:xfrm>
            <a:off x="311700" y="3481313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 can cut it using this…</a:t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8" name="Google Shape;328;p32"/>
          <p:cNvSpPr/>
          <p:nvPr/>
        </p:nvSpPr>
        <p:spPr>
          <a:xfrm>
            <a:off x="2418525" y="4547150"/>
            <a:ext cx="1010475" cy="342825"/>
          </a:xfrm>
          <a:custGeom>
            <a:rect b="b" l="l" r="r" t="t"/>
            <a:pathLst>
              <a:path extrusionOk="0" h="13713" w="40419">
                <a:moveTo>
                  <a:pt x="40419" y="0"/>
                </a:moveTo>
                <a:cubicBezTo>
                  <a:pt x="38166" y="3378"/>
                  <a:pt x="39513" y="9664"/>
                  <a:pt x="35781" y="11264"/>
                </a:cubicBezTo>
                <a:cubicBezTo>
                  <a:pt x="33328" y="12315"/>
                  <a:pt x="26014" y="8942"/>
                  <a:pt x="28492" y="7951"/>
                </a:cubicBezTo>
                <a:cubicBezTo>
                  <a:pt x="29562" y="7523"/>
                  <a:pt x="30372" y="10526"/>
                  <a:pt x="29486" y="11264"/>
                </a:cubicBezTo>
                <a:cubicBezTo>
                  <a:pt x="27470" y="12945"/>
                  <a:pt x="24433" y="12702"/>
                  <a:pt x="21866" y="13252"/>
                </a:cubicBezTo>
                <a:cubicBezTo>
                  <a:pt x="14602" y="14808"/>
                  <a:pt x="7046" y="11298"/>
                  <a:pt x="0" y="8945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329" name="Google Shape;329;p32"/>
          <p:cNvSpPr txBox="1"/>
          <p:nvPr/>
        </p:nvSpPr>
        <p:spPr>
          <a:xfrm>
            <a:off x="1142975" y="4505075"/>
            <a:ext cx="1192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Start index</a:t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30" name="Google Shape;330;p32"/>
          <p:cNvSpPr/>
          <p:nvPr/>
        </p:nvSpPr>
        <p:spPr>
          <a:xfrm>
            <a:off x="4171903" y="4514025"/>
            <a:ext cx="665125" cy="390350"/>
          </a:xfrm>
          <a:custGeom>
            <a:rect b="b" l="l" r="r" t="t"/>
            <a:pathLst>
              <a:path extrusionOk="0" h="15614" w="26605">
                <a:moveTo>
                  <a:pt x="1758" y="0"/>
                </a:moveTo>
                <a:cubicBezTo>
                  <a:pt x="465" y="3878"/>
                  <a:pt x="-1190" y="9118"/>
                  <a:pt x="1427" y="12258"/>
                </a:cubicBezTo>
                <a:cubicBezTo>
                  <a:pt x="2787" y="13890"/>
                  <a:pt x="6667" y="15096"/>
                  <a:pt x="7721" y="13252"/>
                </a:cubicBezTo>
                <a:cubicBezTo>
                  <a:pt x="8605" y="11706"/>
                  <a:pt x="9497" y="9341"/>
                  <a:pt x="8384" y="7951"/>
                </a:cubicBezTo>
                <a:cubicBezTo>
                  <a:pt x="7179" y="6445"/>
                  <a:pt x="5253" y="12906"/>
                  <a:pt x="7059" y="13583"/>
                </a:cubicBezTo>
                <a:cubicBezTo>
                  <a:pt x="13163" y="15873"/>
                  <a:pt x="20421" y="16306"/>
                  <a:pt x="26606" y="14246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331" name="Google Shape;331;p32"/>
          <p:cNvSpPr txBox="1"/>
          <p:nvPr/>
        </p:nvSpPr>
        <p:spPr>
          <a:xfrm>
            <a:off x="4910600" y="4649175"/>
            <a:ext cx="2593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Ending index (not inclusive)</a:t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32" name="Google Shape;332;p32"/>
          <p:cNvSpPr/>
          <p:nvPr/>
        </p:nvSpPr>
        <p:spPr>
          <a:xfrm>
            <a:off x="5528279" y="3727175"/>
            <a:ext cx="691950" cy="397575"/>
          </a:xfrm>
          <a:custGeom>
            <a:rect b="b" l="l" r="r" t="t"/>
            <a:pathLst>
              <a:path extrusionOk="0" h="15903" w="27678">
                <a:moveTo>
                  <a:pt x="180" y="15903"/>
                </a:moveTo>
                <a:cubicBezTo>
                  <a:pt x="180" y="13341"/>
                  <a:pt x="-539" y="10187"/>
                  <a:pt x="1174" y="8283"/>
                </a:cubicBezTo>
                <a:cubicBezTo>
                  <a:pt x="2285" y="7049"/>
                  <a:pt x="7629" y="7208"/>
                  <a:pt x="6144" y="7951"/>
                </a:cubicBezTo>
                <a:cubicBezTo>
                  <a:pt x="5027" y="8510"/>
                  <a:pt x="3001" y="6449"/>
                  <a:pt x="3493" y="5301"/>
                </a:cubicBezTo>
                <a:cubicBezTo>
                  <a:pt x="4295" y="3429"/>
                  <a:pt x="6278" y="2168"/>
                  <a:pt x="8132" y="1325"/>
                </a:cubicBezTo>
                <a:cubicBezTo>
                  <a:pt x="14077" y="-1377"/>
                  <a:pt x="21483" y="2063"/>
                  <a:pt x="27679" y="0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333" name="Google Shape;333;p32"/>
          <p:cNvSpPr txBox="1"/>
          <p:nvPr/>
        </p:nvSpPr>
        <p:spPr>
          <a:xfrm>
            <a:off x="6238800" y="3565575"/>
            <a:ext cx="2593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‘Direction and step size’</a:t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(you’ll see what we mean :))</a:t>
            </a:r>
            <a:endParaRPr b="1" sz="9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3"/>
          <p:cNvSpPr txBox="1"/>
          <p:nvPr>
            <p:ph type="title"/>
          </p:nvPr>
        </p:nvSpPr>
        <p:spPr>
          <a:xfrm>
            <a:off x="311700" y="329850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String Slicing</a:t>
            </a:r>
            <a:endParaRPr sz="3300"/>
          </a:p>
        </p:txBody>
      </p:sp>
      <p:sp>
        <p:nvSpPr>
          <p:cNvPr id="339" name="Google Shape;339;p33"/>
          <p:cNvSpPr txBox="1"/>
          <p:nvPr/>
        </p:nvSpPr>
        <p:spPr>
          <a:xfrm>
            <a:off x="2690550" y="1520800"/>
            <a:ext cx="42045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s[start:stop:stride]</a:t>
            </a:r>
            <a:endParaRPr b="1" sz="29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40" name="Google Shape;340;p33"/>
          <p:cNvSpPr txBox="1"/>
          <p:nvPr/>
        </p:nvSpPr>
        <p:spPr>
          <a:xfrm>
            <a:off x="492900" y="2235950"/>
            <a:ext cx="7912200" cy="19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M Sans"/>
              <a:buChar char="●"/>
            </a:pP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Start and stop are the starting and stopping indices (with ‘stop’ being EXCLUSIVE)</a:t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M Sans"/>
              <a:buChar char="●"/>
            </a:pP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Stride</a:t>
            </a: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refers to the step value used in slicing strings 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M Sans"/>
              <a:buChar char="○"/>
            </a:pP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POSITIVE </a:t>
            </a: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STRIDE: </a:t>
            </a: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default values of start and stop are (start = 0, stop: len(s))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M Sans"/>
              <a:buChar char="○"/>
            </a:pP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NEGATIVE STRIDE: </a:t>
            </a: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default values of start and stop are (start = -1, stop: -(1+len(s))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M Sans"/>
              <a:buChar char="●"/>
            </a:pP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Negative stride…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M Sans"/>
              <a:buChar char="○"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When stride is negative, you reverse the direction of ‘iteration’. You start from the end of the string!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41" name="Google Shape;341;p33"/>
          <p:cNvSpPr txBox="1"/>
          <p:nvPr/>
        </p:nvSpPr>
        <p:spPr>
          <a:xfrm>
            <a:off x="102625" y="4664500"/>
            <a:ext cx="6569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**Think about it: what if stride is zero?</a:t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4"/>
          <p:cNvSpPr txBox="1"/>
          <p:nvPr>
            <p:ph type="title"/>
          </p:nvPr>
        </p:nvSpPr>
        <p:spPr>
          <a:xfrm>
            <a:off x="311700" y="329850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String Slicing</a:t>
            </a:r>
            <a:endParaRPr sz="3300"/>
          </a:p>
        </p:txBody>
      </p:sp>
      <p:sp>
        <p:nvSpPr>
          <p:cNvPr id="347" name="Google Shape;347;p34"/>
          <p:cNvSpPr txBox="1"/>
          <p:nvPr/>
        </p:nvSpPr>
        <p:spPr>
          <a:xfrm>
            <a:off x="353550" y="1317750"/>
            <a:ext cx="8878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An important property is that you can slice strings…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Say I have a string </a:t>
            </a: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x=”Hello World!”</a:t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aphicFrame>
        <p:nvGraphicFramePr>
          <p:cNvPr id="348" name="Google Shape;348;p34"/>
          <p:cNvGraphicFramePr/>
          <p:nvPr/>
        </p:nvGraphicFramePr>
        <p:xfrm>
          <a:off x="2274900" y="2327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{3D970B15-A5CA-44A5-82FF-445D168B8CF3}</a:tableStyleId>
              </a:tblPr>
              <a:tblGrid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</a:tblGrid>
              <a:tr h="244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-12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-11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-10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-9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-8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-7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-6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-5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-4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-3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-2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-1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39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H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e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l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l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o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W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o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r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l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d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!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269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0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2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3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4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5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6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7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8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9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10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11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sp>
        <p:nvSpPr>
          <p:cNvPr id="349" name="Google Shape;349;p34"/>
          <p:cNvSpPr txBox="1"/>
          <p:nvPr/>
        </p:nvSpPr>
        <p:spPr>
          <a:xfrm>
            <a:off x="854600" y="3537850"/>
            <a:ext cx="29517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[0:5] # “Hello”</a:t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[0:6] # “Hello “</a:t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[-5:] # “orld!”</a:t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[0:-1] # “Hello World”</a:t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50" name="Google Shape;350;p34"/>
          <p:cNvSpPr txBox="1"/>
          <p:nvPr/>
        </p:nvSpPr>
        <p:spPr>
          <a:xfrm>
            <a:off x="854600" y="2468100"/>
            <a:ext cx="16677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X =</a:t>
            </a:r>
            <a:endParaRPr b="1" sz="37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51" name="Google Shape;351;p34"/>
          <p:cNvSpPr txBox="1"/>
          <p:nvPr/>
        </p:nvSpPr>
        <p:spPr>
          <a:xfrm>
            <a:off x="5051000" y="3585575"/>
            <a:ext cx="34626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[::-1]  # “!dlorW olleH”</a:t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[::-2]  # “!lo leH” #every two char</a:t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x[0:5:2] # “Hlo”</a:t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DC143C"/>
                </a:solidFill>
                <a:latin typeface="DM Sans"/>
                <a:ea typeface="DM Sans"/>
                <a:cs typeface="DM Sans"/>
                <a:sym typeface="DM Sans"/>
              </a:rPr>
              <a:t>x[10:4:-1] # “dlroW ”</a:t>
            </a:r>
            <a:endParaRPr b="1" sz="1300">
              <a:solidFill>
                <a:srgbClr val="DC143C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5"/>
          <p:cNvSpPr txBox="1"/>
          <p:nvPr>
            <p:ph type="title"/>
          </p:nvPr>
        </p:nvSpPr>
        <p:spPr>
          <a:xfrm>
            <a:off x="311700" y="329850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String Slicing</a:t>
            </a:r>
            <a:endParaRPr sz="3300"/>
          </a:p>
        </p:txBody>
      </p:sp>
      <p:sp>
        <p:nvSpPr>
          <p:cNvPr id="357" name="Google Shape;357;p35"/>
          <p:cNvSpPr txBox="1"/>
          <p:nvPr/>
        </p:nvSpPr>
        <p:spPr>
          <a:xfrm>
            <a:off x="353550" y="1317750"/>
            <a:ext cx="8878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Let’s breakdown </a:t>
            </a:r>
            <a:r>
              <a:rPr b="1" lang="en" sz="1300">
                <a:solidFill>
                  <a:srgbClr val="DC143C"/>
                </a:solidFill>
                <a:latin typeface="DM Sans"/>
                <a:ea typeface="DM Sans"/>
                <a:cs typeface="DM Sans"/>
                <a:sym typeface="DM Sans"/>
              </a:rPr>
              <a:t>x[10:4:-1] # “dlroW”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aphicFrame>
        <p:nvGraphicFramePr>
          <p:cNvPr id="358" name="Google Shape;358;p35"/>
          <p:cNvGraphicFramePr/>
          <p:nvPr/>
        </p:nvGraphicFramePr>
        <p:xfrm>
          <a:off x="2901163" y="19048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{3D970B15-A5CA-44A5-82FF-445D168B8CF3}</a:tableStyleId>
              </a:tblPr>
              <a:tblGrid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</a:tblGrid>
              <a:tr h="14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-12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-11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-10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-9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-8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-7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-6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-5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-4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-3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-2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-1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39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H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e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l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l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o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W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o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r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l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d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!</a:t>
                      </a:r>
                      <a:endParaRPr b="1">
                        <a:solidFill>
                          <a:schemeClr val="dk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269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0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2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3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4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5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6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7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8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9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10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11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sp>
        <p:nvSpPr>
          <p:cNvPr id="359" name="Google Shape;359;p35"/>
          <p:cNvSpPr txBox="1"/>
          <p:nvPr/>
        </p:nvSpPr>
        <p:spPr>
          <a:xfrm>
            <a:off x="1079988" y="2045838"/>
            <a:ext cx="16677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X =</a:t>
            </a:r>
            <a:endParaRPr b="1" sz="37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60" name="Google Shape;360;p35"/>
          <p:cNvSpPr/>
          <p:nvPr/>
        </p:nvSpPr>
        <p:spPr>
          <a:xfrm>
            <a:off x="4815413" y="3052588"/>
            <a:ext cx="2279400" cy="303900"/>
          </a:xfrm>
          <a:prstGeom prst="rect">
            <a:avLst/>
          </a:prstGeom>
          <a:solidFill>
            <a:srgbClr val="DC14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Last index (4) exclusive</a:t>
            </a:r>
            <a:endParaRPr b="1" sz="11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61" name="Google Shape;361;p35"/>
          <p:cNvSpPr txBox="1"/>
          <p:nvPr/>
        </p:nvSpPr>
        <p:spPr>
          <a:xfrm>
            <a:off x="1273125" y="3558675"/>
            <a:ext cx="60291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“ World” -&gt; Reverse it -&gt; “dlorW “</a:t>
            </a:r>
            <a:endParaRPr b="1" sz="19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6"/>
          <p:cNvSpPr txBox="1"/>
          <p:nvPr>
            <p:ph type="title"/>
          </p:nvPr>
        </p:nvSpPr>
        <p:spPr>
          <a:xfrm>
            <a:off x="311700" y="329850"/>
            <a:ext cx="8520600" cy="62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Try it yourself!</a:t>
            </a:r>
            <a:endParaRPr sz="3300"/>
          </a:p>
        </p:txBody>
      </p:sp>
      <p:sp>
        <p:nvSpPr>
          <p:cNvPr id="367" name="Google Shape;367;p36"/>
          <p:cNvSpPr txBox="1"/>
          <p:nvPr/>
        </p:nvSpPr>
        <p:spPr>
          <a:xfrm>
            <a:off x="376350" y="964212"/>
            <a:ext cx="8520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Given this string, produce the outputs with the given slices…</a:t>
            </a:r>
            <a:endParaRPr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aphicFrame>
        <p:nvGraphicFramePr>
          <p:cNvPr id="368" name="Google Shape;368;p36"/>
          <p:cNvGraphicFramePr/>
          <p:nvPr/>
        </p:nvGraphicFramePr>
        <p:xfrm>
          <a:off x="2339550" y="1684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{3D970B15-A5CA-44A5-82FF-445D168B8CF3}</a:tableStyleId>
              </a:tblPr>
              <a:tblGrid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</a:tblGrid>
              <a:tr h="14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-12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-11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-10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-9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-8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-7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-6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-5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-4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-3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-2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-1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39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</a:t>
                      </a:r>
                      <a:endParaRPr b="1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M</a:t>
                      </a:r>
                      <a:endParaRPr b="1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</a:t>
                      </a:r>
                      <a:endParaRPr b="1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</a:t>
                      </a:r>
                      <a:endParaRPr b="1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</a:t>
                      </a:r>
                      <a:endParaRPr b="1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</a:t>
                      </a:r>
                      <a:endParaRPr b="1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2</a:t>
                      </a:r>
                      <a:endParaRPr b="1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K</a:t>
                      </a:r>
                      <a:endParaRPr b="1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2</a:t>
                      </a:r>
                      <a:endParaRPr b="1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5</a:t>
                      </a:r>
                      <a:endParaRPr b="1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!</a:t>
                      </a:r>
                      <a:endParaRPr b="1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269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0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2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3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4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5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6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7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8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9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10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11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sp>
        <p:nvSpPr>
          <p:cNvPr id="369" name="Google Shape;369;p36"/>
          <p:cNvSpPr txBox="1"/>
          <p:nvPr/>
        </p:nvSpPr>
        <p:spPr>
          <a:xfrm>
            <a:off x="678200" y="2996925"/>
            <a:ext cx="2951700" cy="15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x[0:len(x)] # “AMACSS 2K25!”</a:t>
            </a:r>
            <a:endParaRPr b="1"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x[0:] # “AMACSS 2K25! “</a:t>
            </a:r>
            <a:endParaRPr b="1"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highlight>
                  <a:srgbClr val="DC143C"/>
                </a:highlight>
                <a:latin typeface="DM Sans"/>
                <a:ea typeface="DM Sans"/>
                <a:cs typeface="DM Sans"/>
                <a:sym typeface="DM Sans"/>
              </a:rPr>
              <a:t>x[0:200] # “AMACSS 2K25!”</a:t>
            </a:r>
            <a:endParaRPr b="1" sz="1300">
              <a:solidFill>
                <a:schemeClr val="lt1"/>
              </a:solidFill>
              <a:highlight>
                <a:srgbClr val="DC143C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lt1"/>
              </a:solidFill>
              <a:highlight>
                <a:srgbClr val="DC143C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x[-9:-8] # “C”</a:t>
            </a:r>
            <a:endParaRPr b="1"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X[-9:-9] # “”</a:t>
            </a:r>
            <a:endParaRPr b="1"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70" name="Google Shape;370;p36"/>
          <p:cNvSpPr txBox="1"/>
          <p:nvPr/>
        </p:nvSpPr>
        <p:spPr>
          <a:xfrm>
            <a:off x="5402350" y="3149325"/>
            <a:ext cx="29517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x[::2] # “AAS 25”</a:t>
            </a:r>
            <a:endParaRPr b="1"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b="1"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[-1:-6:-1] # “!52K2”</a:t>
            </a:r>
            <a:endParaRPr b="1"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highlight>
                  <a:srgbClr val="DC143C"/>
                </a:highlight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b="1" lang="en" sz="1300">
                <a:solidFill>
                  <a:schemeClr val="lt1"/>
                </a:solidFill>
                <a:highlight>
                  <a:srgbClr val="DC143C"/>
                </a:highlight>
                <a:latin typeface="DM Sans"/>
                <a:ea typeface="DM Sans"/>
                <a:cs typeface="DM Sans"/>
                <a:sym typeface="DM Sans"/>
              </a:rPr>
              <a:t>[3:6:0] </a:t>
            </a:r>
            <a:endParaRPr b="1" sz="1300">
              <a:solidFill>
                <a:schemeClr val="lt1"/>
              </a:solidFill>
              <a:highlight>
                <a:srgbClr val="DC143C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71" name="Google Shape;371;p36"/>
          <p:cNvSpPr/>
          <p:nvPr/>
        </p:nvSpPr>
        <p:spPr>
          <a:xfrm>
            <a:off x="277448" y="2203300"/>
            <a:ext cx="533965" cy="1585576"/>
          </a:xfrm>
          <a:custGeom>
            <a:rect b="b" l="l" r="r" t="t"/>
            <a:pathLst>
              <a:path extrusionOk="0" h="64533" w="18534">
                <a:moveTo>
                  <a:pt x="18535" y="64440"/>
                </a:moveTo>
                <a:cubicBezTo>
                  <a:pt x="14960" y="64440"/>
                  <a:pt x="9786" y="64816"/>
                  <a:pt x="8187" y="61618"/>
                </a:cubicBezTo>
                <a:cubicBezTo>
                  <a:pt x="6960" y="59165"/>
                  <a:pt x="10139" y="53040"/>
                  <a:pt x="12421" y="54562"/>
                </a:cubicBezTo>
                <a:cubicBezTo>
                  <a:pt x="14525" y="55965"/>
                  <a:pt x="11111" y="61762"/>
                  <a:pt x="8658" y="61148"/>
                </a:cubicBezTo>
                <a:cubicBezTo>
                  <a:pt x="1443" y="59341"/>
                  <a:pt x="1602" y="47418"/>
                  <a:pt x="1602" y="39981"/>
                </a:cubicBezTo>
                <a:cubicBezTo>
                  <a:pt x="1602" y="34021"/>
                  <a:pt x="-1533" y="27438"/>
                  <a:pt x="1132" y="22107"/>
                </a:cubicBezTo>
                <a:cubicBezTo>
                  <a:pt x="5240" y="13889"/>
                  <a:pt x="13479" y="8214"/>
                  <a:pt x="17595" y="0"/>
                </a:cubicBezTo>
              </a:path>
            </a:pathLst>
          </a:cu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372" name="Google Shape;372;p36"/>
          <p:cNvSpPr txBox="1"/>
          <p:nvPr/>
        </p:nvSpPr>
        <p:spPr>
          <a:xfrm>
            <a:off x="893700" y="1940275"/>
            <a:ext cx="12696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This one </a:t>
            </a:r>
            <a:endParaRPr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Is a bit </a:t>
            </a:r>
            <a:endParaRPr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interesting</a:t>
            </a:r>
            <a:r>
              <a:rPr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!</a:t>
            </a:r>
            <a:endParaRPr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73" name="Google Shape;373;p36"/>
          <p:cNvSpPr/>
          <p:nvPr/>
        </p:nvSpPr>
        <p:spPr>
          <a:xfrm>
            <a:off x="1651000" y="3095625"/>
            <a:ext cx="1552800" cy="205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4" name="Google Shape;374;p36"/>
          <p:cNvSpPr/>
          <p:nvPr/>
        </p:nvSpPr>
        <p:spPr>
          <a:xfrm>
            <a:off x="1197275" y="3301425"/>
            <a:ext cx="1552800" cy="205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5" name="Google Shape;375;p36"/>
          <p:cNvSpPr/>
          <p:nvPr/>
        </p:nvSpPr>
        <p:spPr>
          <a:xfrm>
            <a:off x="1476675" y="4083275"/>
            <a:ext cx="376500" cy="3849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6" name="Google Shape;376;p36"/>
          <p:cNvSpPr/>
          <p:nvPr/>
        </p:nvSpPr>
        <p:spPr>
          <a:xfrm>
            <a:off x="1507850" y="3645850"/>
            <a:ext cx="1522800" cy="298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7" name="Google Shape;377;p36"/>
          <p:cNvSpPr/>
          <p:nvPr/>
        </p:nvSpPr>
        <p:spPr>
          <a:xfrm>
            <a:off x="5907825" y="3242275"/>
            <a:ext cx="1077300" cy="205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8" name="Google Shape;378;p36"/>
          <p:cNvSpPr/>
          <p:nvPr/>
        </p:nvSpPr>
        <p:spPr>
          <a:xfrm>
            <a:off x="6339550" y="3452350"/>
            <a:ext cx="968700" cy="205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9" name="Google Shape;379;p36"/>
          <p:cNvSpPr/>
          <p:nvPr/>
        </p:nvSpPr>
        <p:spPr>
          <a:xfrm>
            <a:off x="6168050" y="3639075"/>
            <a:ext cx="968700" cy="205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7"/>
          <p:cNvSpPr txBox="1"/>
          <p:nvPr>
            <p:ph type="title"/>
          </p:nvPr>
        </p:nvSpPr>
        <p:spPr>
          <a:xfrm>
            <a:off x="311700" y="329850"/>
            <a:ext cx="8520600" cy="62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Try it yourself!</a:t>
            </a:r>
            <a:endParaRPr sz="3300"/>
          </a:p>
        </p:txBody>
      </p:sp>
      <p:sp>
        <p:nvSpPr>
          <p:cNvPr id="385" name="Google Shape;385;p37"/>
          <p:cNvSpPr txBox="1"/>
          <p:nvPr/>
        </p:nvSpPr>
        <p:spPr>
          <a:xfrm>
            <a:off x="376350" y="964212"/>
            <a:ext cx="8520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Given this string, produce the outputs with the given slices…</a:t>
            </a:r>
            <a:endParaRPr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aphicFrame>
        <p:nvGraphicFramePr>
          <p:cNvPr id="386" name="Google Shape;386;p37"/>
          <p:cNvGraphicFramePr/>
          <p:nvPr/>
        </p:nvGraphicFramePr>
        <p:xfrm>
          <a:off x="2339550" y="1684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{3D970B15-A5CA-44A5-82FF-445D168B8CF3}</a:tableStyleId>
              </a:tblPr>
              <a:tblGrid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</a:tblGrid>
              <a:tr h="14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-12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-11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-10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-9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-8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-7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-6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-5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-4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-3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-2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-1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39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</a:t>
                      </a:r>
                      <a:endParaRPr b="1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M</a:t>
                      </a:r>
                      <a:endParaRPr b="1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</a:t>
                      </a:r>
                      <a:endParaRPr b="1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</a:t>
                      </a:r>
                      <a:endParaRPr b="1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</a:t>
                      </a:r>
                      <a:endParaRPr b="1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</a:t>
                      </a:r>
                      <a:endParaRPr b="1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2</a:t>
                      </a:r>
                      <a:endParaRPr b="1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K</a:t>
                      </a:r>
                      <a:endParaRPr b="1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2</a:t>
                      </a:r>
                      <a:endParaRPr b="1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5</a:t>
                      </a:r>
                      <a:endParaRPr b="1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!</a:t>
                      </a:r>
                      <a:endParaRPr b="1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269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0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2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3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4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5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6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7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8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9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10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DC143C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11</a:t>
                      </a:r>
                      <a:endParaRPr b="1" sz="900">
                        <a:solidFill>
                          <a:srgbClr val="DC143C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sp>
        <p:nvSpPr>
          <p:cNvPr id="387" name="Google Shape;387;p37"/>
          <p:cNvSpPr txBox="1"/>
          <p:nvPr/>
        </p:nvSpPr>
        <p:spPr>
          <a:xfrm>
            <a:off x="678200" y="2996925"/>
            <a:ext cx="2951700" cy="15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x[0:len(x)] # “AMACSS 2K25!”</a:t>
            </a:r>
            <a:endParaRPr b="1"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x[0:] # “AMACSS 2K25! “</a:t>
            </a:r>
            <a:endParaRPr b="1"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highlight>
                  <a:srgbClr val="DC143C"/>
                </a:highlight>
                <a:latin typeface="DM Sans"/>
                <a:ea typeface="DM Sans"/>
                <a:cs typeface="DM Sans"/>
                <a:sym typeface="DM Sans"/>
              </a:rPr>
              <a:t>x[0:200] # “AMACSS 2K25!”</a:t>
            </a:r>
            <a:endParaRPr b="1" sz="1300">
              <a:solidFill>
                <a:schemeClr val="lt1"/>
              </a:solidFill>
              <a:highlight>
                <a:srgbClr val="DC143C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lt1"/>
              </a:solidFill>
              <a:highlight>
                <a:srgbClr val="DC143C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x[-9:-8] # “C”</a:t>
            </a:r>
            <a:endParaRPr b="1"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X[-9:-9] # “”</a:t>
            </a:r>
            <a:endParaRPr b="1"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88" name="Google Shape;388;p37"/>
          <p:cNvSpPr txBox="1"/>
          <p:nvPr/>
        </p:nvSpPr>
        <p:spPr>
          <a:xfrm>
            <a:off x="5402350" y="3397125"/>
            <a:ext cx="29517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x[::2] # “AAS K5”</a:t>
            </a:r>
            <a:endParaRPr b="1"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x[-1:-6:-1] # “!52K2”</a:t>
            </a:r>
            <a:endParaRPr b="1"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highlight>
                  <a:srgbClr val="DC143C"/>
                </a:highlight>
                <a:latin typeface="DM Sans"/>
                <a:ea typeface="DM Sans"/>
                <a:cs typeface="DM Sans"/>
                <a:sym typeface="DM Sans"/>
              </a:rPr>
              <a:t>X[3:6:0] VALUE ERROR!! (zero stride is not allowed!!!!)</a:t>
            </a:r>
            <a:endParaRPr b="1" sz="1300">
              <a:solidFill>
                <a:schemeClr val="lt1"/>
              </a:solidFill>
              <a:highlight>
                <a:srgbClr val="DC143C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89" name="Google Shape;389;p37"/>
          <p:cNvSpPr/>
          <p:nvPr/>
        </p:nvSpPr>
        <p:spPr>
          <a:xfrm>
            <a:off x="277448" y="2203300"/>
            <a:ext cx="533965" cy="1585576"/>
          </a:xfrm>
          <a:custGeom>
            <a:rect b="b" l="l" r="r" t="t"/>
            <a:pathLst>
              <a:path extrusionOk="0" h="64533" w="18534">
                <a:moveTo>
                  <a:pt x="18535" y="64440"/>
                </a:moveTo>
                <a:cubicBezTo>
                  <a:pt x="14960" y="64440"/>
                  <a:pt x="9786" y="64816"/>
                  <a:pt x="8187" y="61618"/>
                </a:cubicBezTo>
                <a:cubicBezTo>
                  <a:pt x="6960" y="59165"/>
                  <a:pt x="10139" y="53040"/>
                  <a:pt x="12421" y="54562"/>
                </a:cubicBezTo>
                <a:cubicBezTo>
                  <a:pt x="14525" y="55965"/>
                  <a:pt x="11111" y="61762"/>
                  <a:pt x="8658" y="61148"/>
                </a:cubicBezTo>
                <a:cubicBezTo>
                  <a:pt x="1443" y="59341"/>
                  <a:pt x="1602" y="47418"/>
                  <a:pt x="1602" y="39981"/>
                </a:cubicBezTo>
                <a:cubicBezTo>
                  <a:pt x="1602" y="34021"/>
                  <a:pt x="-1533" y="27438"/>
                  <a:pt x="1132" y="22107"/>
                </a:cubicBezTo>
                <a:cubicBezTo>
                  <a:pt x="5240" y="13889"/>
                  <a:pt x="13479" y="8214"/>
                  <a:pt x="17595" y="0"/>
                </a:cubicBezTo>
              </a:path>
            </a:pathLst>
          </a:cu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390" name="Google Shape;390;p37"/>
          <p:cNvSpPr txBox="1"/>
          <p:nvPr/>
        </p:nvSpPr>
        <p:spPr>
          <a:xfrm>
            <a:off x="893700" y="1940275"/>
            <a:ext cx="12696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This one </a:t>
            </a:r>
            <a:endParaRPr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Is a bit </a:t>
            </a:r>
            <a:endParaRPr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interesting!</a:t>
            </a:r>
            <a:endParaRPr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8"/>
          <p:cNvSpPr txBox="1"/>
          <p:nvPr/>
        </p:nvSpPr>
        <p:spPr>
          <a:xfrm>
            <a:off x="376350" y="307925"/>
            <a:ext cx="6569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Design Recipe</a:t>
            </a:r>
            <a:endParaRPr sz="22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396" name="Google Shape;396;p38"/>
          <p:cNvPicPr preferRelativeResize="0"/>
          <p:nvPr/>
        </p:nvPicPr>
        <p:blipFill rotWithShape="1">
          <a:blip r:embed="rId3">
            <a:alphaModFix/>
          </a:blip>
          <a:srcRect b="0" l="0" r="0" t="10482"/>
          <a:stretch/>
        </p:blipFill>
        <p:spPr>
          <a:xfrm>
            <a:off x="479900" y="1172000"/>
            <a:ext cx="5565451" cy="317140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8"/>
          <p:cNvSpPr txBox="1"/>
          <p:nvPr/>
        </p:nvSpPr>
        <p:spPr>
          <a:xfrm>
            <a:off x="6196600" y="1464700"/>
            <a:ext cx="27078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Ensure to describe..</a:t>
            </a:r>
            <a:endParaRPr b="1"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</a:pPr>
            <a:r>
              <a:rPr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What is returned </a:t>
            </a:r>
            <a:endParaRPr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</a:pPr>
            <a:r>
              <a:rPr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Preconditions </a:t>
            </a:r>
            <a:endParaRPr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</a:pPr>
            <a:r>
              <a:rPr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What the function does</a:t>
            </a:r>
            <a:endParaRPr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</a:pPr>
            <a:r>
              <a:rPr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Desc. should include parameter names </a:t>
            </a:r>
            <a:endParaRPr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</a:pPr>
            <a:r>
              <a:rPr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Be detailed, yet </a:t>
            </a:r>
            <a:r>
              <a:rPr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concise</a:t>
            </a:r>
            <a:endParaRPr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Tip: Try to start your description with ‘Return…’ and then continue your description. </a:t>
            </a:r>
            <a:r>
              <a:rPr b="1" lang="en" sz="1200" u="sng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(Doesn’t always apply)</a:t>
            </a:r>
            <a:endParaRPr b="1" sz="1200" u="sng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9"/>
          <p:cNvSpPr txBox="1"/>
          <p:nvPr/>
        </p:nvSpPr>
        <p:spPr>
          <a:xfrm>
            <a:off x="376350" y="307925"/>
            <a:ext cx="6569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Design Recipe</a:t>
            </a:r>
            <a:endParaRPr sz="22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403" name="Google Shape;403;p39"/>
          <p:cNvPicPr preferRelativeResize="0"/>
          <p:nvPr/>
        </p:nvPicPr>
        <p:blipFill rotWithShape="1">
          <a:blip r:embed="rId3">
            <a:alphaModFix/>
          </a:blip>
          <a:srcRect b="0" l="0" r="0" t="10482"/>
          <a:stretch/>
        </p:blipFill>
        <p:spPr>
          <a:xfrm>
            <a:off x="479900" y="1172000"/>
            <a:ext cx="5565451" cy="3171400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39"/>
          <p:cNvSpPr txBox="1"/>
          <p:nvPr/>
        </p:nvSpPr>
        <p:spPr>
          <a:xfrm>
            <a:off x="6172500" y="2031375"/>
            <a:ext cx="27078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DO NOT…</a:t>
            </a:r>
            <a:endParaRPr b="1"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</a:pPr>
            <a:r>
              <a:rPr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Describe how the function works </a:t>
            </a:r>
            <a:endParaRPr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</a:pPr>
            <a:r>
              <a:rPr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Be too long with your description. </a:t>
            </a:r>
            <a:endParaRPr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 u="sng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0"/>
          <p:cNvSpPr txBox="1"/>
          <p:nvPr/>
        </p:nvSpPr>
        <p:spPr>
          <a:xfrm>
            <a:off x="376350" y="307925"/>
            <a:ext cx="6569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Example</a:t>
            </a:r>
            <a:endParaRPr sz="22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10" name="Google Shape;410;p40"/>
          <p:cNvSpPr txBox="1"/>
          <p:nvPr/>
        </p:nvSpPr>
        <p:spPr>
          <a:xfrm>
            <a:off x="467575" y="897350"/>
            <a:ext cx="8520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TDLR: This function takes a string, replaces an instance of a given letter with “:D”</a:t>
            </a:r>
            <a:endParaRPr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411" name="Google Shape;41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813" y="1282250"/>
            <a:ext cx="8592386" cy="3556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6525" y="926075"/>
            <a:ext cx="6334677" cy="2621975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41"/>
          <p:cNvSpPr txBox="1"/>
          <p:nvPr/>
        </p:nvSpPr>
        <p:spPr>
          <a:xfrm>
            <a:off x="376350" y="307925"/>
            <a:ext cx="6569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Example - Docstrings</a:t>
            </a:r>
            <a:endParaRPr sz="22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18" name="Google Shape;418;p41"/>
          <p:cNvSpPr txBox="1"/>
          <p:nvPr/>
        </p:nvSpPr>
        <p:spPr>
          <a:xfrm>
            <a:off x="376350" y="3643000"/>
            <a:ext cx="7091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Your docstring tests should…</a:t>
            </a:r>
            <a:endParaRPr b="1"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</a:pPr>
            <a:r>
              <a:rPr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Have around 3~4 (or how many the question permits you to have) </a:t>
            </a:r>
            <a:endParaRPr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</a:pPr>
            <a:r>
              <a:rPr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Cover all cases; regular cases, edge cases</a:t>
            </a:r>
            <a:endParaRPr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</a:pPr>
            <a:r>
              <a:rPr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DO NOT BE </a:t>
            </a:r>
            <a:r>
              <a:rPr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REPETITIVE</a:t>
            </a:r>
            <a:r>
              <a:rPr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 WITH CASES!! </a:t>
            </a:r>
            <a:endParaRPr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 u="sng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19" name="Google Shape;419;p41"/>
          <p:cNvSpPr txBox="1"/>
          <p:nvPr/>
        </p:nvSpPr>
        <p:spPr>
          <a:xfrm>
            <a:off x="4789975" y="2186850"/>
            <a:ext cx="2737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When letter is not in string</a:t>
            </a:r>
            <a:endParaRPr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String is empty</a:t>
            </a:r>
            <a:endParaRPr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1 or more instance of letter in string</a:t>
            </a:r>
            <a:endParaRPr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2"/>
          <p:cNvSpPr txBox="1"/>
          <p:nvPr/>
        </p:nvSpPr>
        <p:spPr>
          <a:xfrm>
            <a:off x="376350" y="307925"/>
            <a:ext cx="6569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Try it yourself!</a:t>
            </a:r>
            <a:endParaRPr sz="22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25" name="Google Shape;425;p42"/>
          <p:cNvSpPr txBox="1"/>
          <p:nvPr/>
        </p:nvSpPr>
        <p:spPr>
          <a:xfrm>
            <a:off x="479000" y="1197500"/>
            <a:ext cx="3250200" cy="3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Problem Statement:</a:t>
            </a:r>
            <a:r>
              <a:rPr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 Osmows UTSC is offering a discount!</a:t>
            </a:r>
            <a:endParaRPr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UTSC-students (denoted as ‘UTSC’) can get a </a:t>
            </a:r>
            <a:r>
              <a:rPr b="1" i="1"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discount $3 off</a:t>
            </a:r>
            <a:r>
              <a:rPr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, while other UofT students (denoted ‘UofT’) can get a </a:t>
            </a:r>
            <a:r>
              <a:rPr b="1" i="1"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discount of $1 off.</a:t>
            </a:r>
            <a:r>
              <a:rPr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 A non UofT student (denoted as ‘N/A’) gets no discount. </a:t>
            </a:r>
            <a:endParaRPr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The following function below applies the discount to the price based on the student status </a:t>
            </a:r>
            <a:r>
              <a:rPr b="1" i="1" lang="en" sz="1300">
                <a:solidFill>
                  <a:schemeClr val="accent1"/>
                </a:solidFill>
                <a:highlight>
                  <a:srgbClr val="FFFF00"/>
                </a:highlight>
                <a:latin typeface="DM Sans"/>
                <a:ea typeface="DM Sans"/>
                <a:cs typeface="DM Sans"/>
                <a:sym typeface="DM Sans"/>
              </a:rPr>
              <a:t>(with the possible statuses being “UTSC”, “UofT” and “N/A”)</a:t>
            </a:r>
            <a:r>
              <a:rPr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 and returns True </a:t>
            </a:r>
            <a:r>
              <a:rPr b="1"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IFF</a:t>
            </a:r>
            <a:r>
              <a:rPr lang="en" sz="13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 the discounted price is $5 or less, and the student goes to UofT.</a:t>
            </a:r>
            <a:endParaRPr sz="13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426" name="Google Shape;42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2525" y="1636575"/>
            <a:ext cx="4727501" cy="2229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43"/>
          <p:cNvSpPr txBox="1"/>
          <p:nvPr/>
        </p:nvSpPr>
        <p:spPr>
          <a:xfrm>
            <a:off x="376350" y="307925"/>
            <a:ext cx="6569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Sample Soln</a:t>
            </a:r>
            <a:endParaRPr sz="22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432" name="Google Shape;43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9238" y="831125"/>
            <a:ext cx="6505520" cy="4007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44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 2:</a:t>
            </a:r>
            <a:r>
              <a:rPr lang="en"/>
              <a:t> Lists, List and String Methods, </a:t>
            </a:r>
            <a:r>
              <a:rPr lang="en"/>
              <a:t>Loops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Lists</a:t>
            </a:r>
            <a:endParaRPr/>
          </a:p>
        </p:txBody>
      </p:sp>
      <p:sp>
        <p:nvSpPr>
          <p:cNvPr id="443" name="Google Shape;443;p45"/>
          <p:cNvSpPr txBox="1"/>
          <p:nvPr>
            <p:ph idx="1" type="body"/>
          </p:nvPr>
        </p:nvSpPr>
        <p:spPr>
          <a:xfrm>
            <a:off x="311700" y="1505700"/>
            <a:ext cx="5294400" cy="4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/>
              <a:t>A data type that can store a</a:t>
            </a:r>
            <a:r>
              <a:rPr b="1" lang="en" sz="1200"/>
              <a:t> collection of elements</a:t>
            </a:r>
            <a:r>
              <a:rPr lang="en" sz="1200"/>
              <a:t> under one variable </a:t>
            </a:r>
            <a:endParaRPr sz="1200"/>
          </a:p>
        </p:txBody>
      </p:sp>
      <p:pic>
        <p:nvPicPr>
          <p:cNvPr id="444" name="Google Shape;444;p45" title="carbon(16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663" y="2086275"/>
            <a:ext cx="4119074" cy="2416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45" title="carbon(18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3274" y="2110650"/>
            <a:ext cx="3708065" cy="23678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4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Lists - Continued</a:t>
            </a:r>
            <a:endParaRPr/>
          </a:p>
        </p:txBody>
      </p:sp>
      <p:sp>
        <p:nvSpPr>
          <p:cNvPr id="451" name="Google Shape;451;p46"/>
          <p:cNvSpPr txBox="1"/>
          <p:nvPr/>
        </p:nvSpPr>
        <p:spPr>
          <a:xfrm>
            <a:off x="311725" y="1517300"/>
            <a:ext cx="8520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Shallow Copy: 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if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b 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is a shallow copy of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a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a 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and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b 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are different objects in memory, but their elements refer to the </a:t>
            </a: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same 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objects in memory. 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Deep Copy: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if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b 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is a deep copy of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a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and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b 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are different objects in memory, and their elements refer to </a:t>
            </a: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different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objects in memory. 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52" name="Google Shape;452;p46" title="carbon(27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25" y="2677200"/>
            <a:ext cx="4083200" cy="22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46" title="carbon(28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677200"/>
            <a:ext cx="4243493" cy="22132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4" name="Google Shape;454;p46"/>
          <p:cNvCxnSpPr/>
          <p:nvPr/>
        </p:nvCxnSpPr>
        <p:spPr>
          <a:xfrm>
            <a:off x="1419225" y="3671900"/>
            <a:ext cx="38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5" name="Google Shape;455;p46"/>
          <p:cNvCxnSpPr/>
          <p:nvPr/>
        </p:nvCxnSpPr>
        <p:spPr>
          <a:xfrm>
            <a:off x="1419225" y="3700475"/>
            <a:ext cx="42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6" name="Google Shape;456;p46"/>
          <p:cNvCxnSpPr/>
          <p:nvPr/>
        </p:nvCxnSpPr>
        <p:spPr>
          <a:xfrm>
            <a:off x="5718800" y="3718550"/>
            <a:ext cx="34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7" name="Google Shape;457;p46"/>
          <p:cNvCxnSpPr/>
          <p:nvPr/>
        </p:nvCxnSpPr>
        <p:spPr>
          <a:xfrm>
            <a:off x="5724525" y="3739525"/>
            <a:ext cx="28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7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Lists - Deep Copy Example</a:t>
            </a:r>
            <a:endParaRPr/>
          </a:p>
        </p:txBody>
      </p:sp>
      <p:pic>
        <p:nvPicPr>
          <p:cNvPr id="463" name="Google Shape;463;p47" title="carbon(27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3788" y="1447700"/>
            <a:ext cx="6476475" cy="35104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64" name="Google Shape;464;p47"/>
          <p:cNvCxnSpPr/>
          <p:nvPr/>
        </p:nvCxnSpPr>
        <p:spPr>
          <a:xfrm>
            <a:off x="3076575" y="3028950"/>
            <a:ext cx="66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5" name="Google Shape;465;p47"/>
          <p:cNvCxnSpPr/>
          <p:nvPr/>
        </p:nvCxnSpPr>
        <p:spPr>
          <a:xfrm>
            <a:off x="3081350" y="3062300"/>
            <a:ext cx="61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8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Lists - Shallow Copy Example</a:t>
            </a:r>
            <a:endParaRPr/>
          </a:p>
        </p:txBody>
      </p:sp>
      <p:pic>
        <p:nvPicPr>
          <p:cNvPr id="471" name="Google Shape;471;p48" title="carbon(28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400" y="1444025"/>
            <a:ext cx="6401186" cy="3338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2" name="Google Shape;472;p48"/>
          <p:cNvCxnSpPr/>
          <p:nvPr/>
        </p:nvCxnSpPr>
        <p:spPr>
          <a:xfrm>
            <a:off x="3107427" y="3048397"/>
            <a:ext cx="52500" cy="0"/>
          </a:xfrm>
          <a:prstGeom prst="straightConnector1">
            <a:avLst/>
          </a:prstGeom>
          <a:noFill/>
          <a:ln cap="flat" cmpd="sng" w="75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3" name="Google Shape;473;p48"/>
          <p:cNvCxnSpPr/>
          <p:nvPr/>
        </p:nvCxnSpPr>
        <p:spPr>
          <a:xfrm>
            <a:off x="3109233" y="3008423"/>
            <a:ext cx="48900" cy="0"/>
          </a:xfrm>
          <a:prstGeom prst="straightConnector1">
            <a:avLst/>
          </a:prstGeom>
          <a:noFill/>
          <a:ln cap="flat" cmpd="sng" w="75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49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Lists - Continued</a:t>
            </a:r>
            <a:endParaRPr/>
          </a:p>
        </p:txBody>
      </p:sp>
      <p:sp>
        <p:nvSpPr>
          <p:cNvPr id="479" name="Google Shape;479;p49"/>
          <p:cNvSpPr txBox="1"/>
          <p:nvPr>
            <p:ph idx="1" type="body"/>
          </p:nvPr>
        </p:nvSpPr>
        <p:spPr>
          <a:xfrm>
            <a:off x="311700" y="1438575"/>
            <a:ext cx="5294400" cy="3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/>
              <a:t>Some common stuff that trips a lot of people up: </a:t>
            </a:r>
            <a:endParaRPr sz="1200"/>
          </a:p>
        </p:txBody>
      </p:sp>
      <p:sp>
        <p:nvSpPr>
          <p:cNvPr id="480" name="Google Shape;480;p49"/>
          <p:cNvSpPr txBox="1"/>
          <p:nvPr>
            <p:ph idx="1" type="body"/>
          </p:nvPr>
        </p:nvSpPr>
        <p:spPr>
          <a:xfrm>
            <a:off x="5655225" y="1966200"/>
            <a:ext cx="3137100" cy="246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Snippet A:</a:t>
            </a:r>
            <a:endParaRPr b="1" sz="120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/>
              <a:t>+= </a:t>
            </a:r>
            <a:r>
              <a:rPr b="1" lang="en" sz="1200"/>
              <a:t>modifies </a:t>
            </a:r>
            <a:r>
              <a:rPr lang="en" sz="1200"/>
              <a:t>the list. Since friend is an alias, we can see the change being reflected. </a:t>
            </a:r>
            <a:endParaRPr sz="120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Snippet B:</a:t>
            </a:r>
            <a:endParaRPr b="1" sz="120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m</a:t>
            </a: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y_list_2 + list_2 </a:t>
            </a:r>
            <a:r>
              <a:rPr b="1" lang="en" sz="1200"/>
              <a:t>creates a new list in memory</a:t>
            </a:r>
            <a:r>
              <a:rPr lang="en" sz="1200"/>
              <a:t>. Then, the </a:t>
            </a:r>
            <a:r>
              <a:rPr lang="en" sz="1200"/>
              <a:t>assignment</a:t>
            </a:r>
            <a:r>
              <a:rPr lang="en" sz="1200"/>
              <a:t> operator assigns this new list to </a:t>
            </a: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my_list_2</a:t>
            </a:r>
            <a:r>
              <a:rPr lang="en" sz="1200"/>
              <a:t>.</a:t>
            </a: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f</a:t>
            </a: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riend_2 </a:t>
            </a:r>
            <a:r>
              <a:rPr lang="en" sz="1200"/>
              <a:t>still points to the old object in memory. </a:t>
            </a:r>
            <a:endParaRPr sz="1200"/>
          </a:p>
        </p:txBody>
      </p:sp>
      <p:pic>
        <p:nvPicPr>
          <p:cNvPr id="481" name="Google Shape;481;p49" title="carbon(23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300" y="1879800"/>
            <a:ext cx="5234900" cy="291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50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Lists (Example From Last Slide)</a:t>
            </a:r>
            <a:endParaRPr/>
          </a:p>
        </p:txBody>
      </p:sp>
      <p:pic>
        <p:nvPicPr>
          <p:cNvPr id="487" name="Google Shape;487;p50" title="carbon(23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1775" y="1415450"/>
            <a:ext cx="6304148" cy="351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51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Reading Documentation</a:t>
            </a:r>
            <a:endParaRPr/>
          </a:p>
        </p:txBody>
      </p:sp>
      <p:sp>
        <p:nvSpPr>
          <p:cNvPr id="493" name="Google Shape;493;p51"/>
          <p:cNvSpPr txBox="1"/>
          <p:nvPr/>
        </p:nvSpPr>
        <p:spPr>
          <a:xfrm>
            <a:off x="311725" y="1477000"/>
            <a:ext cx="8520600" cy="35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One of the important parts of reading Python documentation is being able to </a:t>
            </a:r>
            <a: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understand the function signatures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func_name(param_1: type_1)</a:t>
            </a: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func_name(param_0: type_0, param_1: type_1[, param_2: type_2])</a:t>
            </a:r>
            <a:b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endParaRPr sz="13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Sometimes, you’ll get the same function defined with different 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parameters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 This lets you call the function with different arguments. This concept is called </a:t>
            </a:r>
            <a: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function overloading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 You’ll learn more about in CSCA48!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Bracketed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[] 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parameters are </a:t>
            </a:r>
            <a: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optional. </a:t>
            </a:r>
            <a:endParaRPr b="1"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4" name="Google Shape;494;p51"/>
          <p:cNvSpPr txBox="1"/>
          <p:nvPr/>
        </p:nvSpPr>
        <p:spPr>
          <a:xfrm>
            <a:off x="4632425" y="2920450"/>
            <a:ext cx="3867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52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 and String Methods</a:t>
            </a:r>
            <a:endParaRPr/>
          </a:p>
        </p:txBody>
      </p:sp>
      <p:sp>
        <p:nvSpPr>
          <p:cNvPr id="500" name="Google Shape;500;p52"/>
          <p:cNvSpPr/>
          <p:nvPr/>
        </p:nvSpPr>
        <p:spPr>
          <a:xfrm rot="5400000">
            <a:off x="5565700" y="2713300"/>
            <a:ext cx="2219400" cy="1908300"/>
          </a:xfrm>
          <a:prstGeom prst="diagStripe">
            <a:avLst>
              <a:gd fmla="val 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1" name="Google Shape;501;p52"/>
          <p:cNvSpPr txBox="1"/>
          <p:nvPr/>
        </p:nvSpPr>
        <p:spPr>
          <a:xfrm>
            <a:off x="311725" y="1746425"/>
            <a:ext cx="43410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Some common string methods can be found at:  </a:t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https://docs.python.org/3/library/stdtypes.html#string-methods</a:t>
            </a:r>
            <a:r>
              <a:rPr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Some common list </a:t>
            </a:r>
            <a:r>
              <a:rPr b="1"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methods</a:t>
            </a:r>
            <a:r>
              <a:rPr b="1"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can be found at: </a:t>
            </a:r>
            <a:endParaRPr b="1"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https://docs.python.org/3/tutorial/datastructures.html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On last year’s (Fall 2024) exams, we were </a:t>
            </a: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given a cheat sheet containing documentation 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for various functions and methods. </a:t>
            </a:r>
            <a:endParaRPr i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02" name="Google Shape;502;p52" title="fram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24900" y="1426150"/>
            <a:ext cx="1675500" cy="167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52" title="frame (1)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00400" y="3101650"/>
            <a:ext cx="1675500" cy="167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53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 and String Methods - Example</a:t>
            </a:r>
            <a:endParaRPr/>
          </a:p>
        </p:txBody>
      </p:sp>
      <p:sp>
        <p:nvSpPr>
          <p:cNvPr id="509" name="Google Shape;509;p53"/>
          <p:cNvSpPr txBox="1"/>
          <p:nvPr/>
        </p:nvSpPr>
        <p:spPr>
          <a:xfrm>
            <a:off x="311725" y="1436525"/>
            <a:ext cx="68220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) Past Midterm Question </a:t>
            </a:r>
            <a:endParaRPr b="1"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Consider the following code: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ext = "The quick brown fox jumps over the lazy dog" 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result = text.replace('e', '3').replace('a', '@').replace('i', '_') 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What will the value of result be after these replacements? 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AutoNum type="alphaUcPeriod"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"Th3 qu_ck brown fox jumps ov3r th3 l@zy dog" 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AutoNum type="alphaUcPeriod"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"Th3 qu1ck brown fox jumps ov3r th3 l@zy dog"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AutoNum type="alphaUcPeriod"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"Th3 quick brown fox jumps over the l@zy dog" 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AutoNum type="alphaUcPeriod"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"Th3 qu_ck brown f0x jumps ov3r th3 l@zy dog" 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AutoNum type="alphaUcPeriod"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Error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54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 and String Methods - Example</a:t>
            </a:r>
            <a:endParaRPr/>
          </a:p>
        </p:txBody>
      </p:sp>
      <p:sp>
        <p:nvSpPr>
          <p:cNvPr id="515" name="Google Shape;515;p54"/>
          <p:cNvSpPr txBox="1"/>
          <p:nvPr/>
        </p:nvSpPr>
        <p:spPr>
          <a:xfrm>
            <a:off x="311725" y="1436525"/>
            <a:ext cx="68220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1) Past Midterm Question - Answer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AutoNum type="alphaUcPeriod"/>
            </a:pPr>
            <a:r>
              <a:rPr lang="en" sz="1200">
                <a:solidFill>
                  <a:schemeClr val="dk2"/>
                </a:solidFill>
                <a:highlight>
                  <a:srgbClr val="D9EAD3"/>
                </a:highlight>
                <a:latin typeface="Roboto Mono"/>
                <a:ea typeface="Roboto Mono"/>
                <a:cs typeface="Roboto Mono"/>
                <a:sym typeface="Roboto Mono"/>
              </a:rPr>
              <a:t>"Th3 qu_ck brown fox jumps ov3r th3 l@zy dog"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AutoNum type="alphaUcPeriod"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"Th3 qu1ck brown fox jumps ov3r th3 l@zy dog"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AutoNum type="alphaUcPeriod"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"Th3 quick brown fox jumps over the l@zy dog" 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AutoNum type="alphaUcPeriod"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"Th3 qu_ck brown f0x jumps ov3r th3 l@zy dog" 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AutoNum type="alphaUcPeriod"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Error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16" name="Google Shape;516;p54"/>
          <p:cNvSpPr txBox="1"/>
          <p:nvPr/>
        </p:nvSpPr>
        <p:spPr>
          <a:xfrm>
            <a:off x="311725" y="3394100"/>
            <a:ext cx="6387600" cy="1293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&gt;&gt;&gt; "The quick brown fox jumps over the lazy dog".replace('e', '3')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'Th3 quick brown fox jumps ov3r th3 lazy dog'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&gt;&gt;&gt; 'Th3 quick brown fox jumps ov3r th3 lazy dog'.replace('a', '@')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'Th3 quick brown fox jumps ov3r th3 l@zy dog'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&gt;&gt;&gt; 'Th3 quick brown fox jumps ov3r th3 l@zy dog'.replace('i', '_')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'Th3 qu_ck brown fox jumps ov3r th3 l@zy dog'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17" name="Google Shape;517;p54"/>
          <p:cNvSpPr txBox="1"/>
          <p:nvPr/>
        </p:nvSpPr>
        <p:spPr>
          <a:xfrm>
            <a:off x="311725" y="3024800"/>
            <a:ext cx="384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Explanation</a:t>
            </a:r>
            <a:endParaRPr b="1"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5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 and String Methods - Example</a:t>
            </a:r>
            <a:endParaRPr/>
          </a:p>
        </p:txBody>
      </p:sp>
      <p:sp>
        <p:nvSpPr>
          <p:cNvPr id="523" name="Google Shape;523;p55"/>
          <p:cNvSpPr txBox="1"/>
          <p:nvPr/>
        </p:nvSpPr>
        <p:spPr>
          <a:xfrm>
            <a:off x="311725" y="1436525"/>
            <a:ext cx="64926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2) Past Midterm Question </a:t>
            </a:r>
            <a:endParaRPr b="1"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Consider the following code. 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my_list = [1, 2, 3, 2, 4, 2]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my_list.remove(2)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my_list.reverse()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print(my_list)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What is the output in python shell after the code is executed?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AutoNum type="alphaUcPeriod"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[4, 2, 3, 2, 1] 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AutoNum type="alphaUcPeriod"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[4, 3, 2, 1] 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AutoNum type="alphaUcPeriod"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[1, 3, 4, 2, 2] 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AutoNum type="alphaUcPeriod"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[2, 4, 2, 3, 1] 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AutoNum type="alphaUcPeriod"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None of the above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5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 and String Methods - Example</a:t>
            </a:r>
            <a:endParaRPr/>
          </a:p>
        </p:txBody>
      </p:sp>
      <p:sp>
        <p:nvSpPr>
          <p:cNvPr id="529" name="Google Shape;529;p56"/>
          <p:cNvSpPr txBox="1"/>
          <p:nvPr/>
        </p:nvSpPr>
        <p:spPr>
          <a:xfrm>
            <a:off x="311725" y="1436525"/>
            <a:ext cx="64926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) Past Midterm Question - Answer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AutoNum type="alphaUcPeriod"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[4, 2, 3, 2, 1] 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AutoNum type="alphaUcPeriod"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[4, 3, 2, 1] 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AutoNum type="alphaUcPeriod"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[1, 3, 4, 2, 2] 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AutoNum type="alphaUcPeriod"/>
            </a:pPr>
            <a:r>
              <a:rPr lang="en" sz="1200">
                <a:solidFill>
                  <a:schemeClr val="dk2"/>
                </a:solidFill>
                <a:highlight>
                  <a:srgbClr val="D9EAD3"/>
                </a:highlight>
                <a:latin typeface="Roboto Mono"/>
                <a:ea typeface="Roboto Mono"/>
                <a:cs typeface="Roboto Mono"/>
                <a:sym typeface="Roboto Mono"/>
              </a:rPr>
              <a:t>[2, 4, 2, 3, 1] </a:t>
            </a:r>
            <a:endParaRPr sz="1200">
              <a:solidFill>
                <a:schemeClr val="dk2"/>
              </a:solidFill>
              <a:highlight>
                <a:srgbClr val="D9EAD3"/>
              </a:highlight>
              <a:latin typeface="Roboto Mono"/>
              <a:ea typeface="Roboto Mono"/>
              <a:cs typeface="Roboto Mono"/>
              <a:sym typeface="Roboto Mon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AutoNum type="alphaUcPeriod"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None of the above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30" name="Google Shape;530;p56"/>
          <p:cNvSpPr txBox="1"/>
          <p:nvPr/>
        </p:nvSpPr>
        <p:spPr>
          <a:xfrm>
            <a:off x="311725" y="3394100"/>
            <a:ext cx="3472200" cy="1477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&gt;&gt;&gt; my_list = [1, 2, 3, 2, 4, 2]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&gt;&gt;&gt; my_list.remove(2)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&gt;&gt;&gt; my_list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[1, 3, 2, 4, 2]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&gt;&gt;&gt; my_list.reverse()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&gt;&gt;&gt; my_list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[2, 4, 2, 3, 1]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31" name="Google Shape;531;p56"/>
          <p:cNvSpPr txBox="1"/>
          <p:nvPr/>
        </p:nvSpPr>
        <p:spPr>
          <a:xfrm>
            <a:off x="311725" y="3024800"/>
            <a:ext cx="384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Explanation</a:t>
            </a:r>
            <a:endParaRPr b="1"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57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Loops</a:t>
            </a:r>
            <a:endParaRPr/>
          </a:p>
        </p:txBody>
      </p:sp>
      <p:pic>
        <p:nvPicPr>
          <p:cNvPr id="537" name="Google Shape;537;p57" title="carbon(1).png"/>
          <p:cNvPicPr preferRelativeResize="0"/>
          <p:nvPr/>
        </p:nvPicPr>
        <p:blipFill rotWithShape="1">
          <a:blip r:embed="rId3">
            <a:alphaModFix/>
          </a:blip>
          <a:srcRect b="12208" l="10675" r="11461" t="11728"/>
          <a:stretch/>
        </p:blipFill>
        <p:spPr>
          <a:xfrm>
            <a:off x="6664826" y="2888950"/>
            <a:ext cx="2068275" cy="2036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57" title="carbon(2).png"/>
          <p:cNvPicPr preferRelativeResize="0"/>
          <p:nvPr/>
        </p:nvPicPr>
        <p:blipFill rotWithShape="1">
          <a:blip r:embed="rId4">
            <a:alphaModFix/>
          </a:blip>
          <a:srcRect b="12090" l="4800" r="7271" t="14852"/>
          <a:stretch/>
        </p:blipFill>
        <p:spPr>
          <a:xfrm>
            <a:off x="6678350" y="1476514"/>
            <a:ext cx="2041225" cy="1281911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57"/>
          <p:cNvSpPr txBox="1"/>
          <p:nvPr/>
        </p:nvSpPr>
        <p:spPr>
          <a:xfrm>
            <a:off x="311725" y="2003324"/>
            <a:ext cx="5381400" cy="18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There are two main types of loops in Python: </a:t>
            </a: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while 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loops and </a:t>
            </a: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for 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loops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Some Terminology: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Loop body: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Code that gets </a:t>
            </a: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executed during the loop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-"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 Python, you must </a:t>
            </a: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indent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to indicate the loop body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58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Loops</a:t>
            </a:r>
            <a:endParaRPr/>
          </a:p>
        </p:txBody>
      </p:sp>
      <p:pic>
        <p:nvPicPr>
          <p:cNvPr id="545" name="Google Shape;545;p58" title="carbon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6900" y="1853688"/>
            <a:ext cx="2601575" cy="2622725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58"/>
          <p:cNvSpPr txBox="1"/>
          <p:nvPr/>
        </p:nvSpPr>
        <p:spPr>
          <a:xfrm>
            <a:off x="311725" y="2116575"/>
            <a:ext cx="5396700" cy="18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For loops let you iterate through each element in an </a:t>
            </a:r>
            <a: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iterable object 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using the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for … in 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syntax.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variable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i 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denotes the element corresponding to 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current iteration. The </a:t>
            </a:r>
            <a: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scope 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of</a:t>
            </a:r>
            <a:r>
              <a:rPr lang="en" sz="1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i 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is limited to </a:t>
            </a:r>
            <a: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only within the loop body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Iterable objects are objects with a finite number of elements; you can </a:t>
            </a:r>
            <a:r>
              <a:rPr i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count</a:t>
            </a:r>
            <a:r>
              <a:rPr i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the each element within an iterable object: lists, strings, and tuples are some examples.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59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range?</a:t>
            </a:r>
            <a:endParaRPr/>
          </a:p>
        </p:txBody>
      </p:sp>
      <p:pic>
        <p:nvPicPr>
          <p:cNvPr id="552" name="Google Shape;552;p59" title="carbon(4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5650" y="1671550"/>
            <a:ext cx="3231400" cy="3325326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59"/>
          <p:cNvSpPr txBox="1"/>
          <p:nvPr/>
        </p:nvSpPr>
        <p:spPr>
          <a:xfrm>
            <a:off x="311725" y="2055763"/>
            <a:ext cx="5180100" cy="25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The 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r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ange 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function lets you 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create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a </a:t>
            </a: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range object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which is an </a:t>
            </a: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immutable sequence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of numbers.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has the following 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function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signatures: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range(stop)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range(start, stop[, step])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sequence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starts at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start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increments by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step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and </a:t>
            </a: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ends just before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stop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If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start 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is omitted, the sequence starts at 0. If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step 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is omitted, the sequence increments by 1. 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60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r</a:t>
            </a: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ange </a:t>
            </a:r>
            <a:r>
              <a:rPr lang="en"/>
              <a:t>- Continued</a:t>
            </a:r>
            <a:endParaRPr/>
          </a:p>
        </p:txBody>
      </p:sp>
      <p:sp>
        <p:nvSpPr>
          <p:cNvPr id="559" name="Google Shape;559;p60"/>
          <p:cNvSpPr txBox="1"/>
          <p:nvPr/>
        </p:nvSpPr>
        <p:spPr>
          <a:xfrm>
            <a:off x="311725" y="2571744"/>
            <a:ext cx="5180100" cy="12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Gotcha: </a:t>
            </a:r>
            <a:endParaRPr b="1"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range 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is </a:t>
            </a: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not a list</a:t>
            </a:r>
            <a:endParaRPr b="1"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Like mentioned before, a range is an iterable object.</a:t>
            </a: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A list is an iterable object, but not all iterable objects are lists</a:t>
            </a:r>
            <a:endParaRPr b="1"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60" name="Google Shape;560;p60" title="carbon(17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1825" y="2294725"/>
            <a:ext cx="3347373" cy="18020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61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Loops - Examples</a:t>
            </a:r>
            <a:endParaRPr/>
          </a:p>
        </p:txBody>
      </p:sp>
      <p:sp>
        <p:nvSpPr>
          <p:cNvPr id="566" name="Google Shape;566;p61"/>
          <p:cNvSpPr txBox="1"/>
          <p:nvPr/>
        </p:nvSpPr>
        <p:spPr>
          <a:xfrm>
            <a:off x="292538" y="1392600"/>
            <a:ext cx="386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What is the expected output of each program? 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67" name="Google Shape;567;p61" title="carb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363" y="2351518"/>
            <a:ext cx="3756693" cy="2348726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61"/>
          <p:cNvSpPr txBox="1"/>
          <p:nvPr/>
        </p:nvSpPr>
        <p:spPr>
          <a:xfrm>
            <a:off x="7196818" y="1973850"/>
            <a:ext cx="470700" cy="3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89725" lIns="89725" spcFirstLastPara="1" rIns="89725" wrap="square" tIns="89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77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C) </a:t>
            </a:r>
            <a:endParaRPr sz="1177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9" name="Google Shape;569;p61"/>
          <p:cNvSpPr txBox="1"/>
          <p:nvPr/>
        </p:nvSpPr>
        <p:spPr>
          <a:xfrm>
            <a:off x="292550" y="1973850"/>
            <a:ext cx="470700" cy="3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89725" lIns="89725" spcFirstLastPara="1" rIns="89725" wrap="square" tIns="89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77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A)</a:t>
            </a:r>
            <a:endParaRPr sz="1177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70" name="Google Shape;570;p61" title="carbon(4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818" y="2351518"/>
            <a:ext cx="1616331" cy="2348727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61"/>
          <p:cNvSpPr txBox="1"/>
          <p:nvPr/>
        </p:nvSpPr>
        <p:spPr>
          <a:xfrm>
            <a:off x="4253683" y="1973850"/>
            <a:ext cx="470700" cy="3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89725" lIns="89725" spcFirstLastPara="1" rIns="89725" wrap="square" tIns="89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77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B)</a:t>
            </a:r>
            <a:endParaRPr sz="1177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72" name="Google Shape;572;p61" title="carbon(5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53682" y="2351518"/>
            <a:ext cx="2757524" cy="23487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62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Loops - Examples</a:t>
            </a:r>
            <a:endParaRPr/>
          </a:p>
        </p:txBody>
      </p:sp>
      <p:sp>
        <p:nvSpPr>
          <p:cNvPr id="578" name="Google Shape;578;p62"/>
          <p:cNvSpPr txBox="1"/>
          <p:nvPr/>
        </p:nvSpPr>
        <p:spPr>
          <a:xfrm>
            <a:off x="292550" y="1392600"/>
            <a:ext cx="926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Answers: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9" name="Google Shape;579;p62"/>
          <p:cNvSpPr txBox="1"/>
          <p:nvPr/>
        </p:nvSpPr>
        <p:spPr>
          <a:xfrm>
            <a:off x="3197213" y="3606100"/>
            <a:ext cx="479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) 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0" name="Google Shape;580;p62"/>
          <p:cNvSpPr txBox="1"/>
          <p:nvPr/>
        </p:nvSpPr>
        <p:spPr>
          <a:xfrm>
            <a:off x="292539" y="1718700"/>
            <a:ext cx="479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A)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1" name="Google Shape;581;p62"/>
          <p:cNvSpPr txBox="1"/>
          <p:nvPr/>
        </p:nvSpPr>
        <p:spPr>
          <a:xfrm>
            <a:off x="3197225" y="1718700"/>
            <a:ext cx="479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82" name="Google Shape;582;p62" title="carbon(6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23" y="2103600"/>
            <a:ext cx="2745442" cy="2393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62"/>
          <p:cNvSpPr txBox="1"/>
          <p:nvPr/>
        </p:nvSpPr>
        <p:spPr>
          <a:xfrm>
            <a:off x="3197225" y="3991000"/>
            <a:ext cx="2355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first n + 2 fibonacci numbers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84" name="Google Shape;584;p62" title="carbon(7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97225" y="2088000"/>
            <a:ext cx="1839435" cy="1477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62"/>
          <p:cNvSpPr txBox="1"/>
          <p:nvPr/>
        </p:nvSpPr>
        <p:spPr>
          <a:xfrm>
            <a:off x="5773775" y="1995600"/>
            <a:ext cx="3156300" cy="1662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for … in 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syntax </a:t>
            </a: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creates</a:t>
            </a: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a copy of each element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; the original array doesn’t get modified. 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If you are trying to mutate the list, use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range 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to 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generate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a sequence of indices, and</a:t>
            </a: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use it to </a:t>
            </a: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index into the list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; see example A).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86" name="Google Shape;586;p62"/>
          <p:cNvCxnSpPr>
            <a:stCxn id="585" idx="1"/>
            <a:endCxn id="584" idx="3"/>
          </p:cNvCxnSpPr>
          <p:nvPr/>
        </p:nvCxnSpPr>
        <p:spPr>
          <a:xfrm rot="10800000">
            <a:off x="5036675" y="2826750"/>
            <a:ext cx="737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63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While Loops</a:t>
            </a:r>
            <a:endParaRPr/>
          </a:p>
        </p:txBody>
      </p:sp>
      <p:sp>
        <p:nvSpPr>
          <p:cNvPr id="592" name="Google Shape;592;p63"/>
          <p:cNvSpPr txBox="1"/>
          <p:nvPr/>
        </p:nvSpPr>
        <p:spPr>
          <a:xfrm>
            <a:off x="311725" y="1466575"/>
            <a:ext cx="4702200" cy="8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While loops let you run code so long as a </a:t>
            </a: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certain condition is True.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When the condition is </a:t>
            </a: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False, the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loop terminates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; it no longer runs. 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93" name="Google Shape;593;p63" title="carbon(2).png"/>
          <p:cNvPicPr preferRelativeResize="0"/>
          <p:nvPr/>
        </p:nvPicPr>
        <p:blipFill rotWithShape="1">
          <a:blip r:embed="rId3">
            <a:alphaModFix/>
          </a:blip>
          <a:srcRect b="17417" l="12984" r="12649" t="17618"/>
          <a:stretch/>
        </p:blipFill>
        <p:spPr>
          <a:xfrm>
            <a:off x="311725" y="2354725"/>
            <a:ext cx="2284433" cy="1508250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Google Shape;594;p63"/>
          <p:cNvSpPr txBox="1"/>
          <p:nvPr/>
        </p:nvSpPr>
        <p:spPr>
          <a:xfrm>
            <a:off x="3392850" y="3502376"/>
            <a:ext cx="2071200" cy="7212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76275" lIns="76275" spcFirstLastPara="1" rIns="76275" wrap="square" tIns="76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7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This loop will never terminate. Can you see why?</a:t>
            </a:r>
            <a:endParaRPr sz="1217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95" name="Google Shape;595;p63"/>
          <p:cNvCxnSpPr>
            <a:stCxn id="594" idx="1"/>
            <a:endCxn id="593" idx="3"/>
          </p:cNvCxnSpPr>
          <p:nvPr/>
        </p:nvCxnSpPr>
        <p:spPr>
          <a:xfrm rot="10800000">
            <a:off x="2596050" y="3108776"/>
            <a:ext cx="796800" cy="754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64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While Loops - Example</a:t>
            </a:r>
            <a:endParaRPr/>
          </a:p>
        </p:txBody>
      </p:sp>
      <p:pic>
        <p:nvPicPr>
          <p:cNvPr id="601" name="Google Shape;601;p64" title="carbon(19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5150" y="1031539"/>
            <a:ext cx="4452150" cy="3080426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p64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Given the following signature and docstring, implement the function. You </a:t>
            </a:r>
            <a:r>
              <a:rPr b="1" lang="en"/>
              <a:t>must use</a:t>
            </a:r>
            <a:r>
              <a:rPr lang="en"/>
              <a:t> a for loop and a while loop.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65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While Loops - Example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8" name="Google Shape;608;p65" title="carbon(20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6675" y="567150"/>
            <a:ext cx="4270056" cy="4009199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p65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Answer: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66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 3: Understanding Tuples and Dictionaries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67"/>
          <p:cNvSpPr txBox="1"/>
          <p:nvPr/>
        </p:nvSpPr>
        <p:spPr>
          <a:xfrm>
            <a:off x="311725" y="2994688"/>
            <a:ext cx="38472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Quick question: </a:t>
            </a: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How do you sort the elements of a tuple?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0" name="Google Shape;620;p67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Introducing</a:t>
            </a:r>
            <a:r>
              <a:rPr lang="en"/>
              <a:t> Tuples</a:t>
            </a:r>
            <a:endParaRPr/>
          </a:p>
        </p:txBody>
      </p:sp>
      <p:sp>
        <p:nvSpPr>
          <p:cNvPr id="621" name="Google Shape;621;p67"/>
          <p:cNvSpPr txBox="1"/>
          <p:nvPr/>
        </p:nvSpPr>
        <p:spPr>
          <a:xfrm>
            <a:off x="311725" y="1486450"/>
            <a:ext cx="38472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An n-tuple is a grouped collection of n items, similar to a list, but: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They are </a:t>
            </a:r>
            <a:r>
              <a:rPr b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immutable</a:t>
            </a:r>
            <a:endParaRPr b="1"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Use </a:t>
            </a:r>
            <a:r>
              <a:rPr lang="en" sz="1200">
                <a:highlight>
                  <a:srgbClr val="C9DAF8"/>
                </a:highlight>
                <a:latin typeface="Roboto Mono"/>
                <a:ea typeface="Roboto Mono"/>
                <a:cs typeface="Roboto Mono"/>
                <a:sym typeface="Roboto Mono"/>
              </a:rPr>
              <a:t>my_tuple = (1, 2, 3, 4</a:t>
            </a:r>
            <a:r>
              <a:rPr lang="en" sz="1600">
                <a:solidFill>
                  <a:schemeClr val="dk2"/>
                </a:solidFill>
                <a:highlight>
                  <a:srgbClr val="C9DAF8"/>
                </a:highlight>
                <a:latin typeface="Roboto"/>
                <a:ea typeface="Roboto"/>
                <a:cs typeface="Roboto"/>
                <a:sym typeface="Roboto"/>
              </a:rPr>
              <a:t>)</a:t>
            </a: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syntax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2" name="Google Shape;622;p67"/>
          <p:cNvSpPr/>
          <p:nvPr/>
        </p:nvSpPr>
        <p:spPr>
          <a:xfrm>
            <a:off x="-9400" y="4995525"/>
            <a:ext cx="9206700" cy="1479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23" name="Google Shape;623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6550" y="1805450"/>
            <a:ext cx="4029075" cy="22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67"/>
          <p:cNvSpPr/>
          <p:nvPr/>
        </p:nvSpPr>
        <p:spPr>
          <a:xfrm>
            <a:off x="4429525" y="2306350"/>
            <a:ext cx="3847200" cy="833700"/>
          </a:xfrm>
          <a:prstGeom prst="roundRect">
            <a:avLst>
              <a:gd fmla="val 16667" name="adj"/>
            </a:avLst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5" name="Google Shape;625;p67"/>
          <p:cNvSpPr txBox="1"/>
          <p:nvPr/>
        </p:nvSpPr>
        <p:spPr>
          <a:xfrm>
            <a:off x="311725" y="3754563"/>
            <a:ext cx="3000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A: </a:t>
            </a: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Convert to a list first, then you can sort using the aforementioned list methods!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68"/>
          <p:cNvSpPr txBox="1"/>
          <p:nvPr/>
        </p:nvSpPr>
        <p:spPr>
          <a:xfrm>
            <a:off x="311725" y="1486450"/>
            <a:ext cx="7888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 dictionary is a mapping of </a:t>
            </a:r>
            <a:r>
              <a:rPr b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key-value pairs</a:t>
            </a: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with many helpful built-in methods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1" name="Google Shape;631;p68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Introducing Dictionaries</a:t>
            </a:r>
            <a:endParaRPr/>
          </a:p>
        </p:txBody>
      </p:sp>
      <p:sp>
        <p:nvSpPr>
          <p:cNvPr id="632" name="Google Shape;632;p68"/>
          <p:cNvSpPr/>
          <p:nvPr/>
        </p:nvSpPr>
        <p:spPr>
          <a:xfrm>
            <a:off x="-9400" y="4995525"/>
            <a:ext cx="9206700" cy="1479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33" name="Google Shape;633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063" y="2174662"/>
            <a:ext cx="3476537" cy="2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68"/>
          <p:cNvSpPr/>
          <p:nvPr/>
        </p:nvSpPr>
        <p:spPr>
          <a:xfrm>
            <a:off x="637875" y="3801350"/>
            <a:ext cx="3074100" cy="2454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35" name="Google Shape;635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2600" y="2508486"/>
            <a:ext cx="3386000" cy="202518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68"/>
          <p:cNvSpPr/>
          <p:nvPr/>
        </p:nvSpPr>
        <p:spPr>
          <a:xfrm>
            <a:off x="687550" y="4370423"/>
            <a:ext cx="3074100" cy="2454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7" name="Google Shape;637;p68"/>
          <p:cNvSpPr/>
          <p:nvPr/>
        </p:nvSpPr>
        <p:spPr>
          <a:xfrm>
            <a:off x="5248950" y="3147973"/>
            <a:ext cx="3074100" cy="2454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8" name="Google Shape;638;p68"/>
          <p:cNvSpPr/>
          <p:nvPr/>
        </p:nvSpPr>
        <p:spPr>
          <a:xfrm>
            <a:off x="5126125" y="4161023"/>
            <a:ext cx="3074100" cy="2454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6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69"/>
          <p:cNvSpPr txBox="1"/>
          <p:nvPr/>
        </p:nvSpPr>
        <p:spPr>
          <a:xfrm>
            <a:off x="311725" y="1392500"/>
            <a:ext cx="7888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Iterate through values with .values()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4" name="Google Shape;644;p69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Common Dictionary Techniques</a:t>
            </a:r>
            <a:endParaRPr/>
          </a:p>
        </p:txBody>
      </p:sp>
      <p:sp>
        <p:nvSpPr>
          <p:cNvPr id="645" name="Google Shape;645;p69"/>
          <p:cNvSpPr/>
          <p:nvPr/>
        </p:nvSpPr>
        <p:spPr>
          <a:xfrm>
            <a:off x="-9400" y="4995525"/>
            <a:ext cx="9206700" cy="1479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6" name="Google Shape;646;p69"/>
          <p:cNvSpPr txBox="1"/>
          <p:nvPr/>
        </p:nvSpPr>
        <p:spPr>
          <a:xfrm>
            <a:off x="4706475" y="1486450"/>
            <a:ext cx="3780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Counting frequencies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47" name="Google Shape;647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050" y="1823601"/>
            <a:ext cx="3505848" cy="300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69"/>
          <p:cNvPicPr preferRelativeResize="0"/>
          <p:nvPr/>
        </p:nvPicPr>
        <p:blipFill rotWithShape="1">
          <a:blip r:embed="rId4">
            <a:alphaModFix/>
          </a:blip>
          <a:srcRect b="34262" l="0" r="0" t="0"/>
          <a:stretch/>
        </p:blipFill>
        <p:spPr>
          <a:xfrm>
            <a:off x="4981225" y="1892776"/>
            <a:ext cx="3505850" cy="2867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62968" y="2091473"/>
            <a:ext cx="1613357" cy="130245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70"/>
          <p:cNvSpPr/>
          <p:nvPr/>
        </p:nvSpPr>
        <p:spPr>
          <a:xfrm>
            <a:off x="0" y="0"/>
            <a:ext cx="3101100" cy="5143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5" name="Google Shape;655;p70"/>
          <p:cNvSpPr txBox="1"/>
          <p:nvPr>
            <p:ph idx="4294967295" type="title"/>
          </p:nvPr>
        </p:nvSpPr>
        <p:spPr>
          <a:xfrm>
            <a:off x="168300" y="404450"/>
            <a:ext cx="2764500" cy="12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Dictionary</a:t>
            </a:r>
            <a:endParaRPr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Question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56" name="Google Shape;656;p70"/>
          <p:cNvSpPr/>
          <p:nvPr/>
        </p:nvSpPr>
        <p:spPr>
          <a:xfrm>
            <a:off x="-9400" y="4995525"/>
            <a:ext cx="9206700" cy="1479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57" name="Google Shape;657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9275" y="686250"/>
            <a:ext cx="5721340" cy="3566100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70"/>
          <p:cNvSpPr txBox="1"/>
          <p:nvPr/>
        </p:nvSpPr>
        <p:spPr>
          <a:xfrm>
            <a:off x="221700" y="1974850"/>
            <a:ext cx="26577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Hints:</a:t>
            </a:r>
            <a:endParaRPr b="1"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AutoNum type="arabicPeriod"/>
            </a:pP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The keys (students) of </a:t>
            </a:r>
            <a:r>
              <a:rPr i="1"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grades </a:t>
            </a: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aren’t needed, use .values() to loop over sub-dicts</a:t>
            </a:r>
            <a:b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AutoNum type="arabicPeriod"/>
            </a:pP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We can use a similar counting approach as the last slide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3" name="Google Shape;663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4350" y="512863"/>
            <a:ext cx="5522150" cy="4117775"/>
          </a:xfrm>
          <a:prstGeom prst="rect">
            <a:avLst/>
          </a:prstGeom>
          <a:noFill/>
          <a:ln>
            <a:noFill/>
          </a:ln>
        </p:spPr>
      </p:pic>
      <p:sp>
        <p:nvSpPr>
          <p:cNvPr id="664" name="Google Shape;664;p71"/>
          <p:cNvSpPr/>
          <p:nvPr/>
        </p:nvSpPr>
        <p:spPr>
          <a:xfrm>
            <a:off x="0" y="0"/>
            <a:ext cx="2883900" cy="5143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5" name="Google Shape;665;p71"/>
          <p:cNvSpPr txBox="1"/>
          <p:nvPr>
            <p:ph idx="4294967295" type="title"/>
          </p:nvPr>
        </p:nvSpPr>
        <p:spPr>
          <a:xfrm>
            <a:off x="614400" y="404500"/>
            <a:ext cx="16551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Solution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66" name="Google Shape;666;p71"/>
          <p:cNvSpPr/>
          <p:nvPr/>
        </p:nvSpPr>
        <p:spPr>
          <a:xfrm>
            <a:off x="-9400" y="4995525"/>
            <a:ext cx="9206700" cy="1479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67" name="Google Shape;667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4438" y="1114800"/>
            <a:ext cx="2143125" cy="361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72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Reminders</a:t>
            </a:r>
            <a:endParaRPr/>
          </a:p>
        </p:txBody>
      </p:sp>
      <p:sp>
        <p:nvSpPr>
          <p:cNvPr id="673" name="Google Shape;673;p72"/>
          <p:cNvSpPr txBox="1"/>
          <p:nvPr/>
        </p:nvSpPr>
        <p:spPr>
          <a:xfrm>
            <a:off x="336400" y="1454075"/>
            <a:ext cx="8344500" cy="3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oboto"/>
              <a:buChar char="●"/>
            </a:pPr>
            <a:r>
              <a:rPr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Dictionaries are unordered collections. </a:t>
            </a:r>
            <a:r>
              <a:rPr b="1"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Do not try to index them</a:t>
            </a:r>
            <a:endParaRPr b="1"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oboto"/>
              <a:buChar char="●"/>
            </a:pPr>
            <a:r>
              <a:rPr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‘+=’ and ‘+’ methods aren’t defined for Dictionaries(i.e </a:t>
            </a:r>
            <a:r>
              <a:rPr lang="en" sz="1500" u="sng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you cannot add two dictionaries</a:t>
            </a:r>
            <a:r>
              <a:rPr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oboto"/>
              <a:buChar char="●"/>
            </a:pPr>
            <a:r>
              <a:rPr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There are only two methods defined on tuples:</a:t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count()</a:t>
            </a:r>
            <a:r>
              <a:rPr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: Counts the number of occurrences of a particular element.</a:t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index()</a:t>
            </a:r>
            <a:r>
              <a:rPr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: Looks for the first occurence of an element. </a:t>
            </a:r>
            <a:r>
              <a:rPr lang="en" sz="1500" u="sng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Throws an error if the element is not in the tuple.</a:t>
            </a:r>
            <a:endParaRPr sz="1500" u="sng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oboto"/>
              <a:buChar char="●"/>
            </a:pPr>
            <a:r>
              <a:rPr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 single element tuple is defined a little differently:</a:t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&gt;&gt;&gt; a =  (1,) </a:t>
            </a:r>
            <a:endParaRPr i="1"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&gt;&gt;&gt; b =  (1)</a:t>
            </a:r>
            <a:endParaRPr i="1"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	‘a’ is a tuple and ‘b’ is </a:t>
            </a:r>
            <a:r>
              <a:rPr b="1"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not a tuple.</a:t>
            </a:r>
            <a:r>
              <a:rPr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Then what is the type of ‘b’ here?</a:t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73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 4: Past Midterm Questions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74"/>
          <p:cNvSpPr txBox="1"/>
          <p:nvPr>
            <p:ph type="title"/>
          </p:nvPr>
        </p:nvSpPr>
        <p:spPr>
          <a:xfrm>
            <a:off x="311700" y="326250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Past Midterm Question</a:t>
            </a:r>
            <a:endParaRPr/>
          </a:p>
        </p:txBody>
      </p:sp>
      <p:pic>
        <p:nvPicPr>
          <p:cNvPr id="684" name="Google Shape;684;p74"/>
          <p:cNvPicPr preferRelativeResize="0"/>
          <p:nvPr/>
        </p:nvPicPr>
        <p:blipFill rotWithShape="1">
          <a:blip r:embed="rId3">
            <a:alphaModFix/>
          </a:blip>
          <a:srcRect b="19008" l="0" r="0" t="0"/>
          <a:stretch/>
        </p:blipFill>
        <p:spPr>
          <a:xfrm>
            <a:off x="0" y="1496650"/>
            <a:ext cx="5076650" cy="2816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836" y="4312798"/>
            <a:ext cx="4710522" cy="514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76650" y="1482000"/>
            <a:ext cx="3250625" cy="31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74"/>
          <p:cNvPicPr preferRelativeResize="0"/>
          <p:nvPr/>
        </p:nvPicPr>
        <p:blipFill rotWithShape="1">
          <a:blip r:embed="rId6">
            <a:alphaModFix/>
          </a:blip>
          <a:srcRect b="0" l="0" r="0" t="2143"/>
          <a:stretch/>
        </p:blipFill>
        <p:spPr>
          <a:xfrm>
            <a:off x="5076650" y="1797625"/>
            <a:ext cx="4067351" cy="226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75"/>
          <p:cNvSpPr txBox="1"/>
          <p:nvPr>
            <p:ph type="title"/>
          </p:nvPr>
        </p:nvSpPr>
        <p:spPr>
          <a:xfrm>
            <a:off x="311725" y="500925"/>
            <a:ext cx="3706500" cy="6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Explanation</a:t>
            </a:r>
            <a:endParaRPr/>
          </a:p>
        </p:txBody>
      </p:sp>
      <p:sp>
        <p:nvSpPr>
          <p:cNvPr id="693" name="Google Shape;693;p75"/>
          <p:cNvSpPr txBox="1"/>
          <p:nvPr/>
        </p:nvSpPr>
        <p:spPr>
          <a:xfrm>
            <a:off x="4782750" y="1166625"/>
            <a:ext cx="4361100" cy="12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What does the function return?</a:t>
            </a:r>
            <a:endParaRPr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Explain how the return value changes according to the arguments</a:t>
            </a:r>
            <a:endParaRPr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Include parameter names</a:t>
            </a:r>
            <a:endParaRPr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94" name="Google Shape;694;p75"/>
          <p:cNvSpPr txBox="1"/>
          <p:nvPr/>
        </p:nvSpPr>
        <p:spPr>
          <a:xfrm>
            <a:off x="534950" y="1768600"/>
            <a:ext cx="3765300" cy="10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Things to Remember for Docstrings:</a:t>
            </a:r>
            <a:endParaRPr sz="13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Description</a:t>
            </a:r>
            <a:endParaRPr sz="13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Preconditions</a:t>
            </a:r>
            <a:endParaRPr sz="13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Tests</a:t>
            </a:r>
            <a:endParaRPr sz="13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95" name="Google Shape;695;p75"/>
          <p:cNvSpPr txBox="1"/>
          <p:nvPr>
            <p:ph type="title"/>
          </p:nvPr>
        </p:nvSpPr>
        <p:spPr>
          <a:xfrm>
            <a:off x="4782750" y="500925"/>
            <a:ext cx="3706500" cy="6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</a:rPr>
              <a:t>Description</a:t>
            </a:r>
            <a:endParaRPr sz="2400">
              <a:solidFill>
                <a:schemeClr val="dk2"/>
              </a:solidFill>
            </a:endParaRPr>
          </a:p>
        </p:txBody>
      </p:sp>
      <p:sp>
        <p:nvSpPr>
          <p:cNvPr id="696" name="Google Shape;696;p75"/>
          <p:cNvSpPr txBox="1"/>
          <p:nvPr/>
        </p:nvSpPr>
        <p:spPr>
          <a:xfrm>
            <a:off x="4652400" y="3375300"/>
            <a:ext cx="43611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Return True when the sprinkler should be turned on and False when the sprinkler should be turned off.</a:t>
            </a:r>
            <a:endParaRPr b="1"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97" name="Google Shape;697;p75"/>
          <p:cNvPicPr preferRelativeResize="0"/>
          <p:nvPr/>
        </p:nvPicPr>
        <p:blipFill rotWithShape="1">
          <a:blip r:embed="rId3">
            <a:alphaModFix/>
          </a:blip>
          <a:srcRect b="50964" l="3245" r="26494" t="41194"/>
          <a:stretch/>
        </p:blipFill>
        <p:spPr>
          <a:xfrm>
            <a:off x="4510175" y="2739050"/>
            <a:ext cx="4566100" cy="349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76"/>
          <p:cNvSpPr txBox="1"/>
          <p:nvPr>
            <p:ph type="title"/>
          </p:nvPr>
        </p:nvSpPr>
        <p:spPr>
          <a:xfrm>
            <a:off x="311725" y="500925"/>
            <a:ext cx="3706500" cy="6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Explanation</a:t>
            </a:r>
            <a:endParaRPr/>
          </a:p>
        </p:txBody>
      </p:sp>
      <p:sp>
        <p:nvSpPr>
          <p:cNvPr id="703" name="Google Shape;703;p76"/>
          <p:cNvSpPr txBox="1"/>
          <p:nvPr/>
        </p:nvSpPr>
        <p:spPr>
          <a:xfrm>
            <a:off x="4782750" y="1166625"/>
            <a:ext cx="4361100" cy="12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What does the function return?</a:t>
            </a:r>
            <a:endParaRPr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Explain how the return value changes according to the arguments</a:t>
            </a:r>
            <a:endParaRPr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Include parameter names</a:t>
            </a:r>
            <a:endParaRPr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04" name="Google Shape;704;p76"/>
          <p:cNvSpPr txBox="1"/>
          <p:nvPr/>
        </p:nvSpPr>
        <p:spPr>
          <a:xfrm>
            <a:off x="534950" y="1768600"/>
            <a:ext cx="3765300" cy="10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Things to Remember for Docstrings:</a:t>
            </a:r>
            <a:endParaRPr sz="13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Description</a:t>
            </a:r>
            <a:endParaRPr sz="13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Preconditions</a:t>
            </a:r>
            <a:endParaRPr sz="13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Tests</a:t>
            </a:r>
            <a:endParaRPr sz="13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05" name="Google Shape;705;p76"/>
          <p:cNvSpPr txBox="1"/>
          <p:nvPr>
            <p:ph type="title"/>
          </p:nvPr>
        </p:nvSpPr>
        <p:spPr>
          <a:xfrm>
            <a:off x="4782750" y="500925"/>
            <a:ext cx="3706500" cy="6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</a:rPr>
              <a:t>Description</a:t>
            </a:r>
            <a:endParaRPr sz="2400">
              <a:solidFill>
                <a:schemeClr val="dk2"/>
              </a:solidFill>
            </a:endParaRPr>
          </a:p>
        </p:txBody>
      </p:sp>
      <p:sp>
        <p:nvSpPr>
          <p:cNvPr id="706" name="Google Shape;706;p76"/>
          <p:cNvSpPr txBox="1"/>
          <p:nvPr/>
        </p:nvSpPr>
        <p:spPr>
          <a:xfrm>
            <a:off x="4580313" y="3244450"/>
            <a:ext cx="4361100" cy="12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The sprinkler should be turned on or off based on ‘moisture’ that represents soil moisture level, ‘forecast’ that represents weather forecast and ‘season’.</a:t>
            </a:r>
            <a:endParaRPr b="1"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707" name="Google Shape;707;p76"/>
          <p:cNvCxnSpPr/>
          <p:nvPr/>
        </p:nvCxnSpPr>
        <p:spPr>
          <a:xfrm>
            <a:off x="4660713" y="3832725"/>
            <a:ext cx="8445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8" name="Google Shape;708;p76"/>
          <p:cNvCxnSpPr/>
          <p:nvPr/>
        </p:nvCxnSpPr>
        <p:spPr>
          <a:xfrm>
            <a:off x="4660713" y="4147725"/>
            <a:ext cx="7575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9" name="Google Shape;709;p76"/>
          <p:cNvCxnSpPr/>
          <p:nvPr/>
        </p:nvCxnSpPr>
        <p:spPr>
          <a:xfrm>
            <a:off x="4660713" y="4448675"/>
            <a:ext cx="6528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10" name="Google Shape;710;p76"/>
          <p:cNvPicPr preferRelativeResize="0"/>
          <p:nvPr/>
        </p:nvPicPr>
        <p:blipFill rotWithShape="1">
          <a:blip r:embed="rId3">
            <a:alphaModFix/>
          </a:blip>
          <a:srcRect b="80854" l="2757" r="4409" t="7821"/>
          <a:stretch/>
        </p:blipFill>
        <p:spPr>
          <a:xfrm>
            <a:off x="4428850" y="2571750"/>
            <a:ext cx="4664026" cy="389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77"/>
          <p:cNvSpPr txBox="1"/>
          <p:nvPr>
            <p:ph type="title"/>
          </p:nvPr>
        </p:nvSpPr>
        <p:spPr>
          <a:xfrm>
            <a:off x="311725" y="500925"/>
            <a:ext cx="3706500" cy="6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Explanation</a:t>
            </a:r>
            <a:endParaRPr/>
          </a:p>
        </p:txBody>
      </p:sp>
      <p:sp>
        <p:nvSpPr>
          <p:cNvPr id="716" name="Google Shape;716;p77"/>
          <p:cNvSpPr txBox="1"/>
          <p:nvPr/>
        </p:nvSpPr>
        <p:spPr>
          <a:xfrm>
            <a:off x="4562700" y="1166625"/>
            <a:ext cx="43611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Explain any assumption that should be made to use the function</a:t>
            </a:r>
            <a:endParaRPr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Not binding</a:t>
            </a:r>
            <a:endParaRPr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17" name="Google Shape;717;p77"/>
          <p:cNvSpPr txBox="1"/>
          <p:nvPr/>
        </p:nvSpPr>
        <p:spPr>
          <a:xfrm>
            <a:off x="534950" y="1768600"/>
            <a:ext cx="3765300" cy="10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Things to Remember for Docstrings:</a:t>
            </a:r>
            <a:endParaRPr sz="13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Description</a:t>
            </a:r>
            <a:endParaRPr sz="13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Preconditions</a:t>
            </a:r>
            <a:endParaRPr sz="13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Tests</a:t>
            </a:r>
            <a:endParaRPr sz="13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18" name="Google Shape;718;p77"/>
          <p:cNvSpPr txBox="1"/>
          <p:nvPr>
            <p:ph type="title"/>
          </p:nvPr>
        </p:nvSpPr>
        <p:spPr>
          <a:xfrm>
            <a:off x="4562700" y="500925"/>
            <a:ext cx="3706500" cy="6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</a:rPr>
              <a:t>Preconditions</a:t>
            </a:r>
            <a:endParaRPr sz="2400">
              <a:solidFill>
                <a:schemeClr val="dk2"/>
              </a:solidFill>
            </a:endParaRPr>
          </a:p>
        </p:txBody>
      </p:sp>
      <p:sp>
        <p:nvSpPr>
          <p:cNvPr id="719" name="Google Shape;719;p77"/>
          <p:cNvSpPr txBox="1"/>
          <p:nvPr/>
        </p:nvSpPr>
        <p:spPr>
          <a:xfrm>
            <a:off x="4342500" y="2361775"/>
            <a:ext cx="4801500" cy="11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Assume the function works for valid moisture, forecast and season. Meaning, moisture is a non-negative float, forecast is either 'rain expected' or 'no rain expected' and season is one of 'summer', ‘autumn’, or 'spring'</a:t>
            </a:r>
            <a:endParaRPr sz="11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20" name="Google Shape;720;p77"/>
          <p:cNvSpPr txBox="1"/>
          <p:nvPr/>
        </p:nvSpPr>
        <p:spPr>
          <a:xfrm>
            <a:off x="4502550" y="3687725"/>
            <a:ext cx="4361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moisture &gt;= 0.0</a:t>
            </a:r>
            <a:endParaRPr b="1"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21" name="Google Shape;721;p77"/>
          <p:cNvSpPr txBox="1"/>
          <p:nvPr/>
        </p:nvSpPr>
        <p:spPr>
          <a:xfrm>
            <a:off x="4511850" y="4072625"/>
            <a:ext cx="4851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The `forecast` is either RAIN_EXPECTED or NO_RAIN.</a:t>
            </a:r>
            <a:endParaRPr b="1"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22" name="Google Shape;722;p77"/>
          <p:cNvSpPr txBox="1"/>
          <p:nvPr/>
        </p:nvSpPr>
        <p:spPr>
          <a:xfrm>
            <a:off x="4511850" y="4457525"/>
            <a:ext cx="4653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The `season` is one of SUMMER, AUTUMN or SPRING.</a:t>
            </a:r>
            <a:endParaRPr b="1"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723" name="Google Shape;723;p77"/>
          <p:cNvCxnSpPr/>
          <p:nvPr/>
        </p:nvCxnSpPr>
        <p:spPr>
          <a:xfrm>
            <a:off x="4991800" y="4348900"/>
            <a:ext cx="7419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4" name="Google Shape;724;p77"/>
          <p:cNvCxnSpPr/>
          <p:nvPr/>
        </p:nvCxnSpPr>
        <p:spPr>
          <a:xfrm>
            <a:off x="4975600" y="4744275"/>
            <a:ext cx="6732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5" name="Google Shape;725;p77"/>
          <p:cNvCxnSpPr/>
          <p:nvPr/>
        </p:nvCxnSpPr>
        <p:spPr>
          <a:xfrm>
            <a:off x="6495589" y="4348900"/>
            <a:ext cx="14172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6" name="Google Shape;726;p77"/>
          <p:cNvCxnSpPr/>
          <p:nvPr/>
        </p:nvCxnSpPr>
        <p:spPr>
          <a:xfrm>
            <a:off x="6429950" y="4768500"/>
            <a:ext cx="16542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7" name="Google Shape;727;p77"/>
          <p:cNvCxnSpPr/>
          <p:nvPr/>
        </p:nvCxnSpPr>
        <p:spPr>
          <a:xfrm>
            <a:off x="8148475" y="4348900"/>
            <a:ext cx="7656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8" name="Google Shape;728;p77"/>
          <p:cNvCxnSpPr/>
          <p:nvPr/>
        </p:nvCxnSpPr>
        <p:spPr>
          <a:xfrm>
            <a:off x="8333450" y="4768050"/>
            <a:ext cx="660900" cy="9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78"/>
          <p:cNvSpPr txBox="1"/>
          <p:nvPr>
            <p:ph type="title"/>
          </p:nvPr>
        </p:nvSpPr>
        <p:spPr>
          <a:xfrm>
            <a:off x="311725" y="500925"/>
            <a:ext cx="3706500" cy="6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Explanation</a:t>
            </a:r>
            <a:endParaRPr/>
          </a:p>
        </p:txBody>
      </p:sp>
      <p:sp>
        <p:nvSpPr>
          <p:cNvPr id="734" name="Google Shape;734;p78"/>
          <p:cNvSpPr txBox="1"/>
          <p:nvPr/>
        </p:nvSpPr>
        <p:spPr>
          <a:xfrm>
            <a:off x="4562700" y="1166625"/>
            <a:ext cx="43611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Follow assumption/precondition</a:t>
            </a:r>
            <a:endParaRPr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Test using different relevant arguments</a:t>
            </a:r>
            <a:endParaRPr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35" name="Google Shape;735;p78"/>
          <p:cNvSpPr txBox="1"/>
          <p:nvPr/>
        </p:nvSpPr>
        <p:spPr>
          <a:xfrm>
            <a:off x="534950" y="1768600"/>
            <a:ext cx="3765300" cy="10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Things to Remember for Docstrings:</a:t>
            </a:r>
            <a:endParaRPr sz="13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Description</a:t>
            </a:r>
            <a:endParaRPr sz="13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Preconditions</a:t>
            </a:r>
            <a:endParaRPr sz="13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Tests</a:t>
            </a:r>
            <a:endParaRPr sz="13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36" name="Google Shape;736;p78"/>
          <p:cNvSpPr txBox="1"/>
          <p:nvPr>
            <p:ph type="title"/>
          </p:nvPr>
        </p:nvSpPr>
        <p:spPr>
          <a:xfrm>
            <a:off x="4562700" y="500925"/>
            <a:ext cx="3706500" cy="6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</a:rPr>
              <a:t>Tests</a:t>
            </a:r>
            <a:endParaRPr sz="2400">
              <a:solidFill>
                <a:schemeClr val="dk2"/>
              </a:solidFill>
            </a:endParaRPr>
          </a:p>
        </p:txBody>
      </p:sp>
      <p:sp>
        <p:nvSpPr>
          <p:cNvPr id="737" name="Google Shape;737;p78"/>
          <p:cNvSpPr txBox="1"/>
          <p:nvPr/>
        </p:nvSpPr>
        <p:spPr>
          <a:xfrm>
            <a:off x="4562700" y="2279700"/>
            <a:ext cx="4361100" cy="24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&gt;&gt;&gt; is_sprinkler_on(20.0, NO_RAIN, SUMMER)</a:t>
            </a:r>
            <a:endParaRPr b="1"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True</a:t>
            </a:r>
            <a:endParaRPr b="1"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&gt;&gt;&gt; is_sprinkler_on(21.0, NO_RAIN, SUMMER)</a:t>
            </a:r>
            <a:endParaRPr b="1"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True</a:t>
            </a:r>
            <a:endParaRPr b="1"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&gt;&gt;&gt; is_sprinkler_on(22.0, NO_RAIN, SUMMER)</a:t>
            </a:r>
            <a:endParaRPr b="1"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True</a:t>
            </a:r>
            <a:endParaRPr b="1"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&gt;&gt;&gt; is_sprinkler_on(23.0, NO_RAIN, SUMMER)</a:t>
            </a:r>
            <a:endParaRPr b="1"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True</a:t>
            </a:r>
            <a:endParaRPr b="1"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38" name="Google Shape;738;p78"/>
          <p:cNvSpPr txBox="1"/>
          <p:nvPr/>
        </p:nvSpPr>
        <p:spPr>
          <a:xfrm>
            <a:off x="4562700" y="2279700"/>
            <a:ext cx="4581300" cy="24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&gt;&gt;&gt; is_sprinkler_on(20.0, NO_RAIN, SUMMER)</a:t>
            </a:r>
            <a:endParaRPr b="1"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True</a:t>
            </a:r>
            <a:endParaRPr b="1"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&gt;&gt;&gt; is_sprinkler_on(10.0, RAIN_EXPECTED, SUMMER)</a:t>
            </a:r>
            <a:endParaRPr b="1"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True</a:t>
            </a:r>
            <a:endParaRPr b="1"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&gt;&gt;&gt; is_sprinkler_on(20.0, NO_RAIN, AUTUMN)</a:t>
            </a:r>
            <a:endParaRPr b="1"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True</a:t>
            </a:r>
            <a:endParaRPr b="1"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&gt;&gt;&gt; is_sprinkler_on(10.0, NO_RAIN, SPRING)</a:t>
            </a:r>
            <a:endParaRPr b="1"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False</a:t>
            </a:r>
            <a:endParaRPr b="1"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79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Soln</a:t>
            </a:r>
            <a:endParaRPr/>
          </a:p>
        </p:txBody>
      </p:sp>
      <p:pic>
        <p:nvPicPr>
          <p:cNvPr id="744" name="Google Shape;744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6750" y="1442038"/>
            <a:ext cx="7810500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79"/>
          <p:cNvPicPr preferRelativeResize="0"/>
          <p:nvPr/>
        </p:nvPicPr>
        <p:blipFill rotWithShape="1">
          <a:blip r:embed="rId4">
            <a:alphaModFix/>
          </a:blip>
          <a:srcRect b="33382" l="0" r="0" t="0"/>
          <a:stretch/>
        </p:blipFill>
        <p:spPr>
          <a:xfrm>
            <a:off x="666750" y="2430150"/>
            <a:ext cx="5590000" cy="23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6750" y="4565738"/>
            <a:ext cx="771525" cy="29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80"/>
          <p:cNvSpPr/>
          <p:nvPr/>
        </p:nvSpPr>
        <p:spPr>
          <a:xfrm>
            <a:off x="2443900" y="0"/>
            <a:ext cx="1896600" cy="5143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2" name="Google Shape;752;p80"/>
          <p:cNvSpPr txBox="1"/>
          <p:nvPr>
            <p:ph type="title"/>
          </p:nvPr>
        </p:nvSpPr>
        <p:spPr>
          <a:xfrm>
            <a:off x="311725" y="500925"/>
            <a:ext cx="19584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Past Midterm Question</a:t>
            </a:r>
            <a:endParaRPr/>
          </a:p>
        </p:txBody>
      </p:sp>
      <p:pic>
        <p:nvPicPr>
          <p:cNvPr id="753" name="Google Shape;753;p80"/>
          <p:cNvPicPr preferRelativeResize="0"/>
          <p:nvPr/>
        </p:nvPicPr>
        <p:blipFill rotWithShape="1">
          <a:blip r:embed="rId3">
            <a:alphaModFix/>
          </a:blip>
          <a:srcRect b="0" l="0" r="0" t="7723"/>
          <a:stretch/>
        </p:blipFill>
        <p:spPr>
          <a:xfrm>
            <a:off x="2443900" y="308338"/>
            <a:ext cx="6700100" cy="452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81"/>
          <p:cNvSpPr txBox="1"/>
          <p:nvPr>
            <p:ph type="title"/>
          </p:nvPr>
        </p:nvSpPr>
        <p:spPr>
          <a:xfrm>
            <a:off x="311700" y="317875"/>
            <a:ext cx="5334900" cy="51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Explanation</a:t>
            </a:r>
            <a:endParaRPr sz="2400"/>
          </a:p>
        </p:txBody>
      </p:sp>
      <p:sp>
        <p:nvSpPr>
          <p:cNvPr id="759" name="Google Shape;759;p81"/>
          <p:cNvSpPr txBox="1"/>
          <p:nvPr/>
        </p:nvSpPr>
        <p:spPr>
          <a:xfrm>
            <a:off x="4355575" y="385375"/>
            <a:ext cx="4558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Things to remove: Nested if statements</a:t>
            </a:r>
            <a:endParaRPr sz="13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60" name="Google Shape;760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8000" y="1024175"/>
            <a:ext cx="6491850" cy="375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82"/>
          <p:cNvSpPr txBox="1"/>
          <p:nvPr>
            <p:ph type="title"/>
          </p:nvPr>
        </p:nvSpPr>
        <p:spPr>
          <a:xfrm>
            <a:off x="311700" y="317875"/>
            <a:ext cx="5334900" cy="51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Explanation</a:t>
            </a:r>
            <a:endParaRPr sz="2400"/>
          </a:p>
        </p:txBody>
      </p:sp>
      <p:sp>
        <p:nvSpPr>
          <p:cNvPr id="766" name="Google Shape;766;p82"/>
          <p:cNvSpPr txBox="1"/>
          <p:nvPr/>
        </p:nvSpPr>
        <p:spPr>
          <a:xfrm>
            <a:off x="4355575" y="385375"/>
            <a:ext cx="4558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Things to remove: Similar conditioning</a:t>
            </a:r>
            <a:endParaRPr sz="13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67" name="Google Shape;767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775" y="1486609"/>
            <a:ext cx="7714450" cy="296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83"/>
          <p:cNvSpPr txBox="1"/>
          <p:nvPr>
            <p:ph type="title"/>
          </p:nvPr>
        </p:nvSpPr>
        <p:spPr>
          <a:xfrm>
            <a:off x="311700" y="317875"/>
            <a:ext cx="5334900" cy="51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Explanation</a:t>
            </a:r>
            <a:endParaRPr sz="2400"/>
          </a:p>
        </p:txBody>
      </p:sp>
      <p:sp>
        <p:nvSpPr>
          <p:cNvPr id="773" name="Google Shape;773;p83"/>
          <p:cNvSpPr txBox="1"/>
          <p:nvPr/>
        </p:nvSpPr>
        <p:spPr>
          <a:xfrm>
            <a:off x="4355575" y="385375"/>
            <a:ext cx="4558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Return Type &amp; Question Specific</a:t>
            </a:r>
            <a:endParaRPr sz="13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74" name="Google Shape;774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988" y="1670850"/>
            <a:ext cx="8836026" cy="180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84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Past Midterm </a:t>
            </a:r>
            <a:endParaRPr/>
          </a:p>
        </p:txBody>
      </p:sp>
      <p:pic>
        <p:nvPicPr>
          <p:cNvPr id="780" name="Google Shape;780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3150" y="1584787"/>
            <a:ext cx="7097699" cy="1357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3488" y="3104850"/>
            <a:ext cx="6857025" cy="168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85"/>
          <p:cNvSpPr txBox="1"/>
          <p:nvPr>
            <p:ph type="title"/>
          </p:nvPr>
        </p:nvSpPr>
        <p:spPr>
          <a:xfrm>
            <a:off x="311700" y="317875"/>
            <a:ext cx="5334900" cy="51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Explanation</a:t>
            </a:r>
            <a:endParaRPr sz="2400"/>
          </a:p>
        </p:txBody>
      </p:sp>
      <p:sp>
        <p:nvSpPr>
          <p:cNvPr id="787" name="Google Shape;787;p85"/>
          <p:cNvSpPr txBox="1"/>
          <p:nvPr/>
        </p:nvSpPr>
        <p:spPr>
          <a:xfrm>
            <a:off x="4355575" y="385375"/>
            <a:ext cx="4558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Use a while loop, initiate variables, set return </a:t>
            </a:r>
            <a:endParaRPr sz="13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88" name="Google Shape;788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2488" y="1436575"/>
            <a:ext cx="6919025" cy="291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86"/>
          <p:cNvSpPr txBox="1"/>
          <p:nvPr>
            <p:ph type="title"/>
          </p:nvPr>
        </p:nvSpPr>
        <p:spPr>
          <a:xfrm>
            <a:off x="311700" y="317875"/>
            <a:ext cx="5334900" cy="51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Explanation</a:t>
            </a:r>
            <a:endParaRPr sz="2400"/>
          </a:p>
        </p:txBody>
      </p:sp>
      <p:sp>
        <p:nvSpPr>
          <p:cNvPr id="794" name="Google Shape;794;p86"/>
          <p:cNvSpPr txBox="1"/>
          <p:nvPr/>
        </p:nvSpPr>
        <p:spPr>
          <a:xfrm>
            <a:off x="4355575" y="385375"/>
            <a:ext cx="4558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Build function logic according to question</a:t>
            </a:r>
            <a:endParaRPr sz="13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95" name="Google Shape;795;p86"/>
          <p:cNvPicPr preferRelativeResize="0"/>
          <p:nvPr/>
        </p:nvPicPr>
        <p:blipFill rotWithShape="1">
          <a:blip r:embed="rId3">
            <a:alphaModFix/>
          </a:blip>
          <a:srcRect b="58756" l="0" r="11190" t="0"/>
          <a:stretch/>
        </p:blipFill>
        <p:spPr>
          <a:xfrm>
            <a:off x="261025" y="1614409"/>
            <a:ext cx="8588163" cy="183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86"/>
          <p:cNvPicPr preferRelativeResize="0"/>
          <p:nvPr/>
        </p:nvPicPr>
        <p:blipFill rotWithShape="1">
          <a:blip r:embed="rId3">
            <a:alphaModFix/>
          </a:blip>
          <a:srcRect b="3851" l="0" r="16742" t="85167"/>
          <a:stretch/>
        </p:blipFill>
        <p:spPr>
          <a:xfrm>
            <a:off x="294813" y="3445009"/>
            <a:ext cx="8588150" cy="51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87"/>
          <p:cNvSpPr txBox="1"/>
          <p:nvPr>
            <p:ph type="title"/>
          </p:nvPr>
        </p:nvSpPr>
        <p:spPr>
          <a:xfrm>
            <a:off x="311700" y="317875"/>
            <a:ext cx="5334900" cy="51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Explanation</a:t>
            </a:r>
            <a:endParaRPr sz="2400"/>
          </a:p>
        </p:txBody>
      </p:sp>
      <p:sp>
        <p:nvSpPr>
          <p:cNvPr id="802" name="Google Shape;802;p87"/>
          <p:cNvSpPr txBox="1"/>
          <p:nvPr/>
        </p:nvSpPr>
        <p:spPr>
          <a:xfrm>
            <a:off x="4355575" y="385375"/>
            <a:ext cx="45585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Build function logic according to question</a:t>
            </a:r>
            <a:endParaRPr sz="13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803" name="Google Shape;803;p87"/>
          <p:cNvPicPr preferRelativeResize="0"/>
          <p:nvPr/>
        </p:nvPicPr>
        <p:blipFill rotWithShape="1">
          <a:blip r:embed="rId3">
            <a:alphaModFix/>
          </a:blip>
          <a:srcRect b="41269" l="0" r="6138" t="0"/>
          <a:stretch/>
        </p:blipFill>
        <p:spPr>
          <a:xfrm>
            <a:off x="286388" y="1413804"/>
            <a:ext cx="8588125" cy="2466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87"/>
          <p:cNvPicPr preferRelativeResize="0"/>
          <p:nvPr/>
        </p:nvPicPr>
        <p:blipFill rotWithShape="1">
          <a:blip r:embed="rId3">
            <a:alphaModFix/>
          </a:blip>
          <a:srcRect b="3851" l="0" r="16742" t="85167"/>
          <a:stretch/>
        </p:blipFill>
        <p:spPr>
          <a:xfrm>
            <a:off x="269488" y="3880189"/>
            <a:ext cx="8588150" cy="51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88"/>
          <p:cNvSpPr txBox="1"/>
          <p:nvPr>
            <p:ph type="title"/>
          </p:nvPr>
        </p:nvSpPr>
        <p:spPr>
          <a:xfrm>
            <a:off x="311700" y="317875"/>
            <a:ext cx="5334900" cy="51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Explanation</a:t>
            </a:r>
            <a:endParaRPr sz="2400"/>
          </a:p>
        </p:txBody>
      </p:sp>
      <p:sp>
        <p:nvSpPr>
          <p:cNvPr id="810" name="Google Shape;810;p88"/>
          <p:cNvSpPr txBox="1"/>
          <p:nvPr/>
        </p:nvSpPr>
        <p:spPr>
          <a:xfrm>
            <a:off x="4355575" y="385375"/>
            <a:ext cx="45585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Build function logic according to question</a:t>
            </a:r>
            <a:endParaRPr sz="13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811" name="Google Shape;811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488" y="1126025"/>
            <a:ext cx="7637025" cy="350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89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</a:t>
            </a:r>
            <a:endParaRPr/>
          </a:p>
        </p:txBody>
      </p:sp>
      <p:pic>
        <p:nvPicPr>
          <p:cNvPr id="817" name="Google Shape;817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5000" y="1354670"/>
            <a:ext cx="7373988" cy="3714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90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Feedback Form!</a:t>
            </a:r>
            <a:endParaRPr/>
          </a:p>
        </p:txBody>
      </p:sp>
      <p:sp>
        <p:nvSpPr>
          <p:cNvPr id="823" name="Google Shape;823;p90"/>
          <p:cNvSpPr txBox="1"/>
          <p:nvPr/>
        </p:nvSpPr>
        <p:spPr>
          <a:xfrm>
            <a:off x="951026" y="1383487"/>
            <a:ext cx="72420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Please fill out the feedback form below: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24" name="Google Shape;824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7737" y="1770187"/>
            <a:ext cx="3068515" cy="3068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91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Acknowledgments</a:t>
            </a:r>
            <a:endParaRPr/>
          </a:p>
        </p:txBody>
      </p:sp>
      <p:sp>
        <p:nvSpPr>
          <p:cNvPr id="830" name="Google Shape;830;p91"/>
          <p:cNvSpPr txBox="1"/>
          <p:nvPr/>
        </p:nvSpPr>
        <p:spPr>
          <a:xfrm>
            <a:off x="652950" y="1583450"/>
            <a:ext cx="78381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We would like to thank Professor Purva R. Gawde for providing us lecture notes to use as a basis for the review seminar.</a:t>
            </a:r>
            <a:endParaRPr sz="18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